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4.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5"/>
  </p:notesMasterIdLst>
  <p:handoutMasterIdLst>
    <p:handoutMasterId r:id="rId86"/>
  </p:handoutMasterIdLst>
  <p:sldIdLst>
    <p:sldId id="917" r:id="rId2"/>
    <p:sldId id="918" r:id="rId3"/>
    <p:sldId id="1135" r:id="rId4"/>
    <p:sldId id="1133" r:id="rId5"/>
    <p:sldId id="921" r:id="rId6"/>
    <p:sldId id="922" r:id="rId7"/>
    <p:sldId id="923" r:id="rId8"/>
    <p:sldId id="924" r:id="rId9"/>
    <p:sldId id="925" r:id="rId10"/>
    <p:sldId id="1207" r:id="rId11"/>
    <p:sldId id="1208" r:id="rId12"/>
    <p:sldId id="1209" r:id="rId13"/>
    <p:sldId id="1211" r:id="rId14"/>
    <p:sldId id="1210" r:id="rId15"/>
    <p:sldId id="1212" r:id="rId16"/>
    <p:sldId id="1214" r:id="rId17"/>
    <p:sldId id="1215" r:id="rId18"/>
    <p:sldId id="1216" r:id="rId19"/>
    <p:sldId id="936" r:id="rId20"/>
    <p:sldId id="926" r:id="rId21"/>
    <p:sldId id="938" r:id="rId22"/>
    <p:sldId id="1126" r:id="rId23"/>
    <p:sldId id="937" r:id="rId24"/>
    <p:sldId id="939" r:id="rId25"/>
    <p:sldId id="927" r:id="rId26"/>
    <p:sldId id="941" r:id="rId27"/>
    <p:sldId id="1050" r:id="rId28"/>
    <p:sldId id="928" r:id="rId29"/>
    <p:sldId id="1104" r:id="rId30"/>
    <p:sldId id="1128" r:id="rId31"/>
    <p:sldId id="1129" r:id="rId32"/>
    <p:sldId id="1132" r:id="rId33"/>
    <p:sldId id="1130" r:id="rId34"/>
    <p:sldId id="996" r:id="rId35"/>
    <p:sldId id="931" r:id="rId36"/>
    <p:sldId id="1105" r:id="rId37"/>
    <p:sldId id="933" r:id="rId38"/>
    <p:sldId id="934" r:id="rId39"/>
    <p:sldId id="1106" r:id="rId40"/>
    <p:sldId id="1107" r:id="rId41"/>
    <p:sldId id="1108" r:id="rId42"/>
    <p:sldId id="943" r:id="rId43"/>
    <p:sldId id="1006" r:id="rId44"/>
    <p:sldId id="945" r:id="rId45"/>
    <p:sldId id="1109" r:id="rId46"/>
    <p:sldId id="947" r:id="rId47"/>
    <p:sldId id="948" r:id="rId48"/>
    <p:sldId id="1110" r:id="rId49"/>
    <p:sldId id="1111" r:id="rId50"/>
    <p:sldId id="950" r:id="rId51"/>
    <p:sldId id="960" r:id="rId52"/>
    <p:sldId id="1127" r:id="rId53"/>
    <p:sldId id="1112" r:id="rId54"/>
    <p:sldId id="1113" r:id="rId55"/>
    <p:sldId id="954" r:id="rId56"/>
    <p:sldId id="961" r:id="rId57"/>
    <p:sldId id="962" r:id="rId58"/>
    <p:sldId id="1114" r:id="rId59"/>
    <p:sldId id="1115" r:id="rId60"/>
    <p:sldId id="964" r:id="rId61"/>
    <p:sldId id="1117" r:id="rId62"/>
    <p:sldId id="1118" r:id="rId63"/>
    <p:sldId id="970" r:id="rId64"/>
    <p:sldId id="1119" r:id="rId65"/>
    <p:sldId id="1120" r:id="rId66"/>
    <p:sldId id="1116" r:id="rId67"/>
    <p:sldId id="971" r:id="rId68"/>
    <p:sldId id="1103" r:id="rId69"/>
    <p:sldId id="974" r:id="rId70"/>
    <p:sldId id="1121" r:id="rId71"/>
    <p:sldId id="1122" r:id="rId72"/>
    <p:sldId id="1123" r:id="rId73"/>
    <p:sldId id="1124" r:id="rId74"/>
    <p:sldId id="1134" r:id="rId75"/>
    <p:sldId id="979" r:id="rId76"/>
    <p:sldId id="980" r:id="rId77"/>
    <p:sldId id="981" r:id="rId78"/>
    <p:sldId id="982" r:id="rId79"/>
    <p:sldId id="983" r:id="rId80"/>
    <p:sldId id="984" r:id="rId81"/>
    <p:sldId id="985" r:id="rId82"/>
    <p:sldId id="986" r:id="rId83"/>
    <p:sldId id="992"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9B234C5-7B82-482F-8ABD-9A8B2CC1A0A3}">
          <p14:sldIdLst>
            <p14:sldId id="917"/>
            <p14:sldId id="918"/>
            <p14:sldId id="1135"/>
            <p14:sldId id="1133"/>
            <p14:sldId id="921"/>
            <p14:sldId id="922"/>
            <p14:sldId id="923"/>
            <p14:sldId id="924"/>
            <p14:sldId id="925"/>
            <p14:sldId id="1207"/>
            <p14:sldId id="1208"/>
            <p14:sldId id="1209"/>
            <p14:sldId id="1211"/>
            <p14:sldId id="1210"/>
            <p14:sldId id="1212"/>
            <p14:sldId id="1214"/>
            <p14:sldId id="1215"/>
            <p14:sldId id="1216"/>
            <p14:sldId id="936"/>
            <p14:sldId id="926"/>
            <p14:sldId id="938"/>
            <p14:sldId id="1126"/>
            <p14:sldId id="937"/>
            <p14:sldId id="939"/>
            <p14:sldId id="927"/>
            <p14:sldId id="941"/>
            <p14:sldId id="1050"/>
            <p14:sldId id="928"/>
            <p14:sldId id="1104"/>
            <p14:sldId id="1128"/>
            <p14:sldId id="1129"/>
            <p14:sldId id="1132"/>
            <p14:sldId id="1130"/>
            <p14:sldId id="996"/>
            <p14:sldId id="931"/>
            <p14:sldId id="1105"/>
            <p14:sldId id="933"/>
            <p14:sldId id="934"/>
            <p14:sldId id="1106"/>
            <p14:sldId id="1107"/>
            <p14:sldId id="1108"/>
            <p14:sldId id="943"/>
            <p14:sldId id="1006"/>
            <p14:sldId id="945"/>
            <p14:sldId id="1109"/>
            <p14:sldId id="947"/>
            <p14:sldId id="948"/>
            <p14:sldId id="1110"/>
            <p14:sldId id="1111"/>
            <p14:sldId id="950"/>
            <p14:sldId id="960"/>
            <p14:sldId id="1127"/>
            <p14:sldId id="1112"/>
            <p14:sldId id="1113"/>
            <p14:sldId id="954"/>
            <p14:sldId id="961"/>
            <p14:sldId id="962"/>
            <p14:sldId id="1114"/>
            <p14:sldId id="1115"/>
            <p14:sldId id="964"/>
            <p14:sldId id="1117"/>
            <p14:sldId id="1118"/>
            <p14:sldId id="970"/>
            <p14:sldId id="1119"/>
            <p14:sldId id="1120"/>
            <p14:sldId id="1116"/>
            <p14:sldId id="971"/>
            <p14:sldId id="1103"/>
            <p14:sldId id="974"/>
            <p14:sldId id="1121"/>
            <p14:sldId id="1122"/>
            <p14:sldId id="1123"/>
            <p14:sldId id="1124"/>
            <p14:sldId id="1134"/>
            <p14:sldId id="979"/>
            <p14:sldId id="980"/>
            <p14:sldId id="981"/>
            <p14:sldId id="982"/>
            <p14:sldId id="983"/>
            <p14:sldId id="984"/>
            <p14:sldId id="985"/>
            <p14:sldId id="986"/>
            <p14:sldId id="992"/>
          </p14:sldIdLst>
        </p14:section>
      </p14:sectionLst>
    </p:ext>
    <p:ext uri="{EFAFB233-063F-42B5-8137-9DF3F51BA10A}">
      <p15:sldGuideLst xmlns:p15="http://schemas.microsoft.com/office/powerpoint/2012/main">
        <p15:guide id="1" orient="horz" pos="2180">
          <p15:clr>
            <a:srgbClr val="A4A3A4"/>
          </p15:clr>
        </p15:guide>
        <p15:guide id="2" pos="39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5" autoAdjust="0"/>
    <p:restoredTop sz="93391" autoAdjust="0"/>
  </p:normalViewPr>
  <p:slideViewPr>
    <p:cSldViewPr snapToGrid="0" showGuides="1">
      <p:cViewPr varScale="1">
        <p:scale>
          <a:sx n="80" d="100"/>
          <a:sy n="80" d="100"/>
        </p:scale>
        <p:origin x="989" y="72"/>
      </p:cViewPr>
      <p:guideLst>
        <p:guide orient="horz" pos="2180"/>
        <p:guide pos="3939"/>
      </p:guideLst>
    </p:cSldViewPr>
  </p:slideViewPr>
  <p:outlineViewPr>
    <p:cViewPr>
      <p:scale>
        <a:sx n="33" d="100"/>
        <a:sy n="33" d="100"/>
      </p:scale>
      <p:origin x="0" y="-64675"/>
    </p:cViewPr>
  </p:outlineViewPr>
  <p:notesTextViewPr>
    <p:cViewPr>
      <p:scale>
        <a:sx n="1" d="1"/>
        <a:sy n="1" d="1"/>
      </p:scale>
      <p:origin x="0" y="0"/>
    </p:cViewPr>
  </p:notesTextViewPr>
  <p:sorterViewPr>
    <p:cViewPr>
      <p:scale>
        <a:sx n="100" d="100"/>
        <a:sy n="100" d="100"/>
      </p:scale>
      <p:origin x="0" y="-10219"/>
    </p:cViewPr>
  </p:sorterViewPr>
  <p:notesViewPr>
    <p:cSldViewPr snapToGrid="0">
      <p:cViewPr varScale="1">
        <p:scale>
          <a:sx n="66" d="100"/>
          <a:sy n="66" d="100"/>
        </p:scale>
        <p:origin x="3134"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E4CC0D-F10D-400D-8EB4-EADC7E4AB7A8}" type="datetimeFigureOut">
              <a:rPr lang="zh-CN" altLang="en-US" smtClean="0"/>
              <a:t>2021/5/27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0E4A6E-2F20-4F37-816C-AD9E7A26C6A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09652-DC68-4D29-8C95-FF3DAF3DAFF6}" type="datetimeFigureOut">
              <a:rPr lang="zh-CN" altLang="en-US" smtClean="0"/>
              <a:t>2021/5/27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757C0-D8D6-4E64-9363-D8157096089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参考浙大刘鹏老师</a:t>
            </a:r>
            <a:r>
              <a:rPr lang="en-US" altLang="zh-CN" dirty="0"/>
              <a:t>4.1</a:t>
            </a:r>
            <a:r>
              <a:rPr lang="zh-CN" altLang="en-US" dirty="0"/>
              <a:t>部分的内容，结合这个图，先从宏观上介绍一下单核计算机的组成，</a:t>
            </a:r>
            <a:r>
              <a:rPr lang="en-US" altLang="zh-CN" dirty="0"/>
              <a:t>CPU</a:t>
            </a:r>
            <a:r>
              <a:rPr lang="zh-CN" altLang="en-US" dirty="0"/>
              <a:t>，内存，</a:t>
            </a:r>
            <a:r>
              <a:rPr lang="en-US" altLang="zh-CN" dirty="0"/>
              <a:t>IO</a:t>
            </a:r>
            <a:r>
              <a:rPr lang="zh-CN" altLang="en-US" dirty="0"/>
              <a:t>等</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37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提一下</a:t>
            </a:r>
            <a:r>
              <a:rPr lang="en-US" altLang="zh-CN" dirty="0"/>
              <a:t>RV32</a:t>
            </a:r>
            <a:r>
              <a:rPr lang="zh-CN" altLang="en-US" dirty="0"/>
              <a:t>和</a:t>
            </a:r>
            <a:r>
              <a:rPr lang="en-US" altLang="zh-CN" dirty="0"/>
              <a:t>RV64</a:t>
            </a:r>
            <a:r>
              <a:rPr lang="zh-CN" altLang="en-US" dirty="0"/>
              <a:t>的区别</a:t>
            </a:r>
          </a:p>
        </p:txBody>
      </p:sp>
      <p:sp>
        <p:nvSpPr>
          <p:cNvPr id="4" name="灯片编号占位符 3"/>
          <p:cNvSpPr>
            <a:spLocks noGrp="1"/>
          </p:cNvSpPr>
          <p:nvPr>
            <p:ph type="sldNum" sz="quarter" idx="10"/>
          </p:nvPr>
        </p:nvSpPr>
        <p:spPr/>
        <p:txBody>
          <a:bodyPr/>
          <a:lstStyle/>
          <a:p>
            <a:fld id="{CE3757C0-D8D6-4E64-9363-D81570960896}" type="slidenum">
              <a:rPr lang="zh-CN" altLang="en-US" smtClean="0"/>
              <a:t>42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lb</a:t>
            </a:r>
            <a:r>
              <a:rPr lang="zh-CN" altLang="en-US" dirty="0"/>
              <a:t>和</a:t>
            </a:r>
            <a:r>
              <a:rPr lang="en-US" altLang="zh-CN" dirty="0" err="1"/>
              <a:t>lh</a:t>
            </a:r>
            <a:r>
              <a:rPr lang="zh-CN" altLang="en-US" dirty="0"/>
              <a:t>的指令完全一样？</a:t>
            </a:r>
          </a:p>
          <a:p>
            <a:r>
              <a:rPr lang="en-US" altLang="zh-CN" dirty="0" err="1"/>
              <a:t>lbu</a:t>
            </a:r>
            <a:r>
              <a:rPr lang="zh-CN" altLang="en-US" dirty="0"/>
              <a:t>和</a:t>
            </a:r>
            <a:r>
              <a:rPr lang="en-US" altLang="zh-CN" dirty="0" err="1"/>
              <a:t>lhu</a:t>
            </a:r>
            <a:r>
              <a:rPr lang="zh-CN" altLang="en-US" dirty="0"/>
              <a:t>不同。</a:t>
            </a:r>
          </a:p>
        </p:txBody>
      </p:sp>
      <p:sp>
        <p:nvSpPr>
          <p:cNvPr id="4" name="灯片编号占位符 3"/>
          <p:cNvSpPr>
            <a:spLocks noGrp="1"/>
          </p:cNvSpPr>
          <p:nvPr>
            <p:ph type="sldNum" sz="quarter" idx="10"/>
          </p:nvPr>
        </p:nvSpPr>
        <p:spPr/>
        <p:txBody>
          <a:bodyPr/>
          <a:lstStyle/>
          <a:p>
            <a:fld id="{CE3757C0-D8D6-4E64-9363-D81570960896}" type="slidenum">
              <a:rPr lang="zh-CN" altLang="en-US" smtClean="0"/>
              <a:t>46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47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50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51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55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56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这是思路最简单的无流水线结构的单核计算机系统的设计思路，每个时钟节拍执行一条指令。</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57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60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63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64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65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66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70</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71</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72</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a:t>addi</a:t>
            </a:r>
            <a:r>
              <a:rPr lang="zh-CN" altLang="en-US" dirty="0"/>
              <a:t>指令为例</a:t>
            </a:r>
          </a:p>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73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a:t>addi</a:t>
            </a:r>
            <a:r>
              <a:rPr lang="zh-CN" altLang="en-US" dirty="0"/>
              <a:t>指令为例</a:t>
            </a:r>
          </a:p>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74</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多周期</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指的是将整个</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的执行过程分成几个阶段，每个阶段用一个时钟去完成，然后开始下一条指令的执行，而每种指令执行时所用的时钟数不尽相同，这就是所谓的多周期</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单周期</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的时钟周期最少设为</a:t>
            </a:r>
            <a:r>
              <a:rPr lang="en-US" altLang="zh-CN" sz="1200" b="0" i="0" kern="1200" dirty="0">
                <a:solidFill>
                  <a:schemeClr val="tx1"/>
                </a:solidFill>
                <a:effectLst/>
                <a:latin typeface="+mn-lt"/>
                <a:ea typeface="+mn-ea"/>
                <a:cs typeface="+mn-cs"/>
              </a:rPr>
              <a:t>800ps</a:t>
            </a:r>
            <a:r>
              <a:rPr lang="zh-CN" altLang="en-US" sz="1200" b="0" i="0" kern="1200" dirty="0">
                <a:solidFill>
                  <a:schemeClr val="tx1"/>
                </a:solidFill>
                <a:effectLst/>
                <a:latin typeface="+mn-lt"/>
                <a:ea typeface="+mn-ea"/>
                <a:cs typeface="+mn-cs"/>
              </a:rPr>
              <a:t>。此时假如我们要执行指令</a:t>
            </a:r>
            <a:r>
              <a:rPr lang="en-US" altLang="zh-CN" sz="1200" b="0" i="0" kern="1200" dirty="0">
                <a:solidFill>
                  <a:schemeClr val="tx1"/>
                </a:solidFill>
                <a:effectLst/>
                <a:latin typeface="+mn-lt"/>
                <a:ea typeface="+mn-ea"/>
                <a:cs typeface="+mn-cs"/>
              </a:rPr>
              <a:t>1,2,3,4,5,6</a:t>
            </a:r>
            <a:r>
              <a:rPr lang="zh-CN" altLang="en-US" sz="1200" b="0" i="0" kern="1200" dirty="0">
                <a:solidFill>
                  <a:schemeClr val="tx1"/>
                </a:solidFill>
                <a:effectLst/>
                <a:latin typeface="+mn-lt"/>
                <a:ea typeface="+mn-ea"/>
                <a:cs typeface="+mn-cs"/>
              </a:rPr>
              <a:t>，那么总共耗时</a:t>
            </a:r>
            <a:r>
              <a:rPr lang="en-US" altLang="zh-CN" sz="1200" b="0" i="0" kern="1200" dirty="0">
                <a:solidFill>
                  <a:schemeClr val="tx1"/>
                </a:solidFill>
                <a:effectLst/>
                <a:latin typeface="+mn-lt"/>
                <a:ea typeface="+mn-ea"/>
                <a:cs typeface="+mn-cs"/>
              </a:rPr>
              <a:t>6x800ps=4800ps</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　　　　多周期</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，分别可以把指令</a:t>
            </a:r>
            <a:r>
              <a:rPr lang="en-US" altLang="zh-CN" sz="1200" b="0" i="0" kern="1200" dirty="0">
                <a:solidFill>
                  <a:schemeClr val="tx1"/>
                </a:solidFill>
                <a:effectLst/>
                <a:latin typeface="+mn-lt"/>
                <a:ea typeface="+mn-ea"/>
                <a:cs typeface="+mn-cs"/>
              </a:rPr>
              <a:t>123456</a:t>
            </a:r>
            <a:r>
              <a:rPr lang="zh-CN" altLang="en-US" sz="1200" b="0" i="0" kern="1200" dirty="0">
                <a:solidFill>
                  <a:schemeClr val="tx1"/>
                </a:solidFill>
                <a:effectLst/>
                <a:latin typeface="+mn-lt"/>
                <a:ea typeface="+mn-ea"/>
                <a:cs typeface="+mn-cs"/>
              </a:rPr>
              <a:t>分解为</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op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op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op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op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op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op</a:t>
            </a:r>
            <a:r>
              <a:rPr lang="zh-CN" altLang="en-US" sz="1200" b="0" i="0" kern="1200" dirty="0">
                <a:solidFill>
                  <a:schemeClr val="tx1"/>
                </a:solidFill>
                <a:effectLst/>
                <a:latin typeface="+mn-lt"/>
                <a:ea typeface="+mn-ea"/>
                <a:cs typeface="+mn-cs"/>
              </a:rPr>
              <a:t>。每个</a:t>
            </a:r>
            <a:r>
              <a:rPr lang="en-US" altLang="zh-CN" sz="1200" b="0" i="0" kern="1200" dirty="0">
                <a:solidFill>
                  <a:schemeClr val="tx1"/>
                </a:solidFill>
                <a:effectLst/>
                <a:latin typeface="+mn-lt"/>
                <a:ea typeface="+mn-ea"/>
                <a:cs typeface="+mn-cs"/>
              </a:rPr>
              <a:t>op</a:t>
            </a:r>
            <a:r>
              <a:rPr lang="zh-CN" altLang="en-US" sz="1200" b="0" i="0" kern="1200" dirty="0">
                <a:solidFill>
                  <a:schemeClr val="tx1"/>
                </a:solidFill>
                <a:effectLst/>
                <a:latin typeface="+mn-lt"/>
                <a:ea typeface="+mn-ea"/>
                <a:cs typeface="+mn-cs"/>
              </a:rPr>
              <a:t>延时为</a:t>
            </a:r>
            <a:r>
              <a:rPr lang="en-US" altLang="zh-CN" sz="1200" b="0" i="0" kern="1200" dirty="0">
                <a:solidFill>
                  <a:schemeClr val="tx1"/>
                </a:solidFill>
                <a:effectLst/>
                <a:latin typeface="+mn-lt"/>
                <a:ea typeface="+mn-ea"/>
                <a:cs typeface="+mn-cs"/>
              </a:rPr>
              <a:t>100ps</a:t>
            </a:r>
            <a:r>
              <a:rPr lang="zh-CN" altLang="en-US" sz="1200" b="0" i="0" kern="1200" dirty="0">
                <a:solidFill>
                  <a:schemeClr val="tx1"/>
                </a:solidFill>
                <a:effectLst/>
                <a:latin typeface="+mn-lt"/>
                <a:ea typeface="+mn-ea"/>
                <a:cs typeface="+mn-cs"/>
              </a:rPr>
              <a:t>。那么假如我们要执行指令</a:t>
            </a:r>
            <a:r>
              <a:rPr lang="en-US" altLang="zh-CN" sz="1200" b="0" i="0" kern="1200" dirty="0">
                <a:solidFill>
                  <a:schemeClr val="tx1"/>
                </a:solidFill>
                <a:effectLst/>
                <a:latin typeface="+mn-lt"/>
                <a:ea typeface="+mn-ea"/>
                <a:cs typeface="+mn-cs"/>
              </a:rPr>
              <a:t>1,2,3,4,5,6</a:t>
            </a:r>
            <a:r>
              <a:rPr lang="zh-CN" altLang="en-US" sz="1200" b="0" i="0" kern="1200" dirty="0">
                <a:solidFill>
                  <a:schemeClr val="tx1"/>
                </a:solidFill>
                <a:effectLst/>
                <a:latin typeface="+mn-lt"/>
                <a:ea typeface="+mn-ea"/>
                <a:cs typeface="+mn-cs"/>
              </a:rPr>
              <a:t>，则总共耗时为</a:t>
            </a:r>
            <a:r>
              <a:rPr lang="en-US" altLang="zh-CN" sz="1200" b="0" i="0" kern="1200" dirty="0">
                <a:solidFill>
                  <a:schemeClr val="tx1"/>
                </a:solidFill>
                <a:effectLst/>
                <a:latin typeface="+mn-lt"/>
                <a:ea typeface="+mn-ea"/>
                <a:cs typeface="+mn-cs"/>
              </a:rPr>
              <a:t>(3+2+4+8+3+5)x100ps=2500ps</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CE3757C0-D8D6-4E64-9363-D81570960896}" type="slidenum">
              <a:rPr lang="zh-CN" altLang="en-US" smtClean="0"/>
              <a:t>76</a:t>
            </a:fld>
            <a:endParaRPr lang="zh-CN" altLang="en-US"/>
          </a:p>
        </p:txBody>
      </p:sp>
    </p:spTree>
    <p:extLst>
      <p:ext uri="{BB962C8B-B14F-4D97-AF65-F5344CB8AC3E}">
        <p14:creationId xmlns:p14="http://schemas.microsoft.com/office/powerpoint/2010/main" val="17880763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80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3757C0-D8D6-4E64-9363-D81570960896}" type="slidenum">
              <a:rPr lang="zh-CN" altLang="en-US" smtClean="0"/>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3757C0-D8D6-4E64-9363-D81570960896}" type="slidenum">
              <a:rPr lang="zh-CN" altLang="en-US" smtClean="0"/>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20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21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3757C0-D8D6-4E64-9363-D81570960896}" type="slidenum">
              <a:rPr lang="zh-CN" altLang="en-US" smtClean="0"/>
              <a:t>34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800" b="1"/>
            </a:lvl1p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r>
              <a:rPr lang="zh-CN" altLang="en-US"/>
              <a:t> </a:t>
            </a:r>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lang="en-US" altLang="zh-CN" dirty="0"/>
              <a:t> </a:t>
            </a:r>
            <a:endParaRPr lang="zh-CN" altLang="en-US" dirty="0"/>
          </a:p>
        </p:txBody>
      </p:sp>
      <p:sp>
        <p:nvSpPr>
          <p:cNvPr id="6" name="灯片编号占位符 5"/>
          <p:cNvSpPr>
            <a:spLocks noGrp="1"/>
          </p:cNvSpPr>
          <p:nvPr>
            <p:ph type="sldNum" sz="quarter" idx="12"/>
          </p:nvPr>
        </p:nvSpPr>
        <p:spPr>
          <a:xfrm>
            <a:off x="9237980" y="6356350"/>
            <a:ext cx="2743200" cy="365125"/>
          </a:xfrm>
        </p:spPr>
        <p:txBody>
          <a:bodyPr/>
          <a:lstStyle>
            <a:lvl1pPr>
              <a:defRPr sz="1600" baseline="0">
                <a:solidFill>
                  <a:schemeClr val="tx1"/>
                </a:solidFill>
              </a:defRPr>
            </a:lvl1pPr>
          </a:lstStyle>
          <a:p>
            <a:fld id="{8EE8E787-E6FE-45D8-9039-788B45E44EE7}" type="slidenum">
              <a:rPr lang="zh-CN" altLang="en-US" smtClean="0"/>
              <a:t>‹#›</a:t>
            </a:fld>
            <a:endParaRPr lang="zh-CN" altLang="en-US" dirty="0"/>
          </a:p>
        </p:txBody>
      </p:sp>
      <p:sp>
        <p:nvSpPr>
          <p:cNvPr id="7" name="五边形 6"/>
          <p:cNvSpPr/>
          <p:nvPr userDrawn="1"/>
        </p:nvSpPr>
        <p:spPr>
          <a:xfrm flipH="1">
            <a:off x="838199" y="1646238"/>
            <a:ext cx="10515600" cy="96043"/>
          </a:xfrm>
          <a:prstGeom prst="homePlate">
            <a:avLst>
              <a:gd name="adj" fmla="val 20000"/>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2640" y="197485"/>
            <a:ext cx="1115060" cy="111506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17476"/>
            <a:ext cx="10515600" cy="751156"/>
          </a:xfrm>
        </p:spPr>
        <p:txBody>
          <a:bodyPr/>
          <a:lstStyle>
            <a:lvl1pPr>
              <a:defRPr b="1"/>
            </a:lvl1pPr>
          </a:lstStyle>
          <a:p>
            <a:r>
              <a:rPr lang="zh-CN" altLang="en-US"/>
              <a:t>单击此处编辑母版标题样式</a:t>
            </a:r>
          </a:p>
        </p:txBody>
      </p:sp>
      <p:sp>
        <p:nvSpPr>
          <p:cNvPr id="3" name="内容占位符 2"/>
          <p:cNvSpPr>
            <a:spLocks noGrp="1"/>
          </p:cNvSpPr>
          <p:nvPr>
            <p:ph idx="1"/>
          </p:nvPr>
        </p:nvSpPr>
        <p:spPr>
          <a:xfrm>
            <a:off x="838200" y="1105535"/>
            <a:ext cx="10515600" cy="5071110"/>
          </a:xfrm>
        </p:spPr>
        <p:txBody>
          <a:bodyPr/>
          <a:lstStyle>
            <a:lvl1pPr>
              <a:buClr>
                <a:srgbClr val="000000"/>
              </a:buClr>
              <a:buChar char="•"/>
              <a:defRPr/>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r>
              <a:rPr lang="zh-CN" altLang="en-US"/>
              <a:t> </a:t>
            </a:r>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lang="en-US" altLang="zh-CN" dirty="0"/>
              <a:t> </a:t>
            </a:r>
            <a:endParaRPr lang="zh-CN" altLang="en-US" dirty="0"/>
          </a:p>
        </p:txBody>
      </p:sp>
      <p:sp>
        <p:nvSpPr>
          <p:cNvPr id="6" name="灯片编号占位符 5"/>
          <p:cNvSpPr>
            <a:spLocks noGrp="1"/>
          </p:cNvSpPr>
          <p:nvPr>
            <p:ph type="sldNum" sz="quarter" idx="12"/>
          </p:nvPr>
        </p:nvSpPr>
        <p:spPr>
          <a:xfrm>
            <a:off x="8998585" y="6356350"/>
            <a:ext cx="2743200" cy="365125"/>
          </a:xfrm>
        </p:spPr>
        <p:txBody>
          <a:bodyPr/>
          <a:lstStyle>
            <a:lvl1pPr>
              <a:defRPr sz="1600">
                <a:solidFill>
                  <a:schemeClr val="tx1"/>
                </a:solidFill>
              </a:defRPr>
            </a:lvl1pPr>
          </a:lstStyle>
          <a:p>
            <a:fld id="{8EE8E787-E6FE-45D8-9039-788B45E44EE7}" type="slidenum">
              <a:rPr lang="zh-CN" altLang="en-US" smtClean="0"/>
              <a:t>‹#›</a:t>
            </a:fld>
            <a:endParaRPr lang="zh-CN" altLang="en-US" dirty="0"/>
          </a:p>
        </p:txBody>
      </p:sp>
      <p:sp>
        <p:nvSpPr>
          <p:cNvPr id="7" name="五边形 6"/>
          <p:cNvSpPr/>
          <p:nvPr userDrawn="1"/>
        </p:nvSpPr>
        <p:spPr>
          <a:xfrm flipH="1">
            <a:off x="838199" y="938493"/>
            <a:ext cx="10515600" cy="96043"/>
          </a:xfrm>
          <a:prstGeom prst="homePlate">
            <a:avLst>
              <a:gd name="adj" fmla="val 20000"/>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内容（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117476"/>
            <a:ext cx="10515600" cy="751156"/>
          </a:xfrm>
        </p:spPr>
        <p:txBody>
          <a:bodyPr/>
          <a:lstStyle>
            <a:lvl1pPr>
              <a:defRPr b="1"/>
            </a:lvl1pPr>
          </a:lstStyle>
          <a:p>
            <a:r>
              <a:rPr lang="zh-CN" altLang="en-US"/>
              <a:t>单击此处编辑母版标题样式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r>
              <a:rPr lang="zh-CN" altLang="en-US"/>
              <a:t> </a:t>
            </a:r>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lang="en-US" altLang="zh-CN" dirty="0"/>
              <a:t> </a:t>
            </a:r>
            <a:endParaRPr lang="zh-CN" altLang="en-US" dirty="0"/>
          </a:p>
        </p:txBody>
      </p:sp>
      <p:sp>
        <p:nvSpPr>
          <p:cNvPr id="6" name="灯片编号占位符 5"/>
          <p:cNvSpPr>
            <a:spLocks noGrp="1"/>
          </p:cNvSpPr>
          <p:nvPr>
            <p:ph type="sldNum" sz="quarter" idx="12"/>
          </p:nvPr>
        </p:nvSpPr>
        <p:spPr>
          <a:xfrm>
            <a:off x="9312275" y="6356350"/>
            <a:ext cx="2743200" cy="365125"/>
          </a:xfrm>
        </p:spPr>
        <p:txBody>
          <a:bodyPr/>
          <a:lstStyle>
            <a:lvl1pPr>
              <a:defRPr sz="1600">
                <a:solidFill>
                  <a:schemeClr val="tx1"/>
                </a:solidFill>
              </a:defRPr>
            </a:lvl1pPr>
          </a:lstStyle>
          <a:p>
            <a:fld id="{8EE8E787-E6FE-45D8-9039-788B45E44EE7}" type="slidenum">
              <a:rPr lang="zh-CN" altLang="en-US" smtClean="0"/>
              <a:t>‹#›</a:t>
            </a:fld>
            <a:endParaRPr lang="zh-CN" altLang="en-US" dirty="0"/>
          </a:p>
        </p:txBody>
      </p:sp>
      <p:sp>
        <p:nvSpPr>
          <p:cNvPr id="7" name="五边形 6"/>
          <p:cNvSpPr/>
          <p:nvPr userDrawn="1"/>
        </p:nvSpPr>
        <p:spPr>
          <a:xfrm flipH="1">
            <a:off x="838199" y="938493"/>
            <a:ext cx="10515600" cy="96043"/>
          </a:xfrm>
          <a:prstGeom prst="homePlate">
            <a:avLst>
              <a:gd name="adj" fmla="val 20000"/>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左多 右少">
    <p:spTree>
      <p:nvGrpSpPr>
        <p:cNvPr id="1" name=""/>
        <p:cNvGrpSpPr/>
        <p:nvPr/>
      </p:nvGrpSpPr>
      <p:grpSpPr>
        <a:xfrm>
          <a:off x="0" y="0"/>
          <a:ext cx="0" cy="0"/>
          <a:chOff x="0" y="0"/>
          <a:chExt cx="0" cy="0"/>
        </a:xfrm>
      </p:grpSpPr>
      <p:sp>
        <p:nvSpPr>
          <p:cNvPr id="2" name="标题 1"/>
          <p:cNvSpPr>
            <a:spLocks noGrp="1"/>
          </p:cNvSpPr>
          <p:nvPr>
            <p:ph type="title"/>
          </p:nvPr>
        </p:nvSpPr>
        <p:spPr>
          <a:xfrm>
            <a:off x="838200" y="118800"/>
            <a:ext cx="10515600" cy="751156"/>
          </a:xfrm>
        </p:spPr>
        <p:txBody>
          <a:bodyPr/>
          <a:lstStyle>
            <a:lvl1pPr>
              <a:defRPr b="1"/>
            </a:lvl1pPr>
          </a:lstStyle>
          <a:p>
            <a:r>
              <a:rPr lang="zh-CN" altLang="en-US" dirty="0"/>
              <a:t>单击此处编辑母版标题样式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r>
              <a:rPr lang="zh-CN" altLang="en-US"/>
              <a:t> </a:t>
            </a:r>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lang="en-US" altLang="zh-CN" dirty="0"/>
              <a:t> </a:t>
            </a:r>
            <a:endParaRPr lang="zh-CN" altLang="en-US" dirty="0"/>
          </a:p>
        </p:txBody>
      </p:sp>
      <p:sp>
        <p:nvSpPr>
          <p:cNvPr id="6" name="灯片编号占位符 5"/>
          <p:cNvSpPr>
            <a:spLocks noGrp="1"/>
          </p:cNvSpPr>
          <p:nvPr>
            <p:ph type="sldNum" sz="quarter" idx="12"/>
          </p:nvPr>
        </p:nvSpPr>
        <p:spPr/>
        <p:txBody>
          <a:bodyPr/>
          <a:lstStyle>
            <a:lvl1pPr>
              <a:defRPr>
                <a:solidFill>
                  <a:schemeClr val="tx1"/>
                </a:solidFill>
              </a:defRPr>
            </a:lvl1pPr>
          </a:lstStyle>
          <a:p>
            <a:fld id="{8EE8E787-E6FE-45D8-9039-788B45E44EE7}" type="slidenum">
              <a:rPr lang="zh-CN" altLang="en-US" smtClean="0"/>
              <a:t>‹#›</a:t>
            </a:fld>
            <a:endParaRPr lang="zh-CN" altLang="en-US" dirty="0"/>
          </a:p>
        </p:txBody>
      </p:sp>
      <p:sp>
        <p:nvSpPr>
          <p:cNvPr id="7" name="五边形 6"/>
          <p:cNvSpPr/>
          <p:nvPr userDrawn="1"/>
        </p:nvSpPr>
        <p:spPr>
          <a:xfrm flipH="1">
            <a:off x="838199" y="939128"/>
            <a:ext cx="10515600" cy="96043"/>
          </a:xfrm>
          <a:prstGeom prst="homePlate">
            <a:avLst>
              <a:gd name="adj" fmla="val 20000"/>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sp>
        <p:nvSpPr>
          <p:cNvPr id="10" name="内容占位符 2"/>
          <p:cNvSpPr>
            <a:spLocks noGrp="1"/>
          </p:cNvSpPr>
          <p:nvPr>
            <p:ph idx="1"/>
          </p:nvPr>
        </p:nvSpPr>
        <p:spPr>
          <a:xfrm>
            <a:off x="838200" y="1119505"/>
            <a:ext cx="6163310" cy="505777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r>
              <a:rPr lang="zh-CN" altLang="en-US"/>
              <a:t> </a:t>
            </a:r>
            <a:endParaRPr lang="zh-CN" altLang="en-US" dirty="0"/>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lang="en-US" altLang="zh-CN" dirty="0"/>
              <a:t> </a:t>
            </a:r>
            <a:endParaRPr lang="zh-CN" altLang="en-US" dirty="0"/>
          </a:p>
        </p:txBody>
      </p:sp>
      <p:sp>
        <p:nvSpPr>
          <p:cNvPr id="4" name="灯片编号占位符 3"/>
          <p:cNvSpPr>
            <a:spLocks noGrp="1"/>
          </p:cNvSpPr>
          <p:nvPr>
            <p:ph type="sldNum" sz="quarter" idx="12"/>
          </p:nvPr>
        </p:nvSpPr>
        <p:spPr/>
        <p:txBody>
          <a:bodyPr/>
          <a:lstStyle/>
          <a:p>
            <a:fld id="{8EE8E787-E6FE-45D8-9039-788B45E44EE7}" type="slidenum">
              <a:rPr lang="zh-CN" altLang="en-US" smtClean="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r>
              <a:rPr lang="zh-CN" altLang="en-US"/>
              <a:t> </a:t>
            </a:r>
            <a:endParaRPr lang="en-US" altLang="zh-CN"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t> </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8EE8E787-E6FE-45D8-9039-788B45E44EE7}"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ctr" defTabSz="914400" rtl="0" eaLnBrk="1" latinLnBrk="0" hangingPunct="1">
        <a:lnSpc>
          <a:spcPct val="90000"/>
        </a:lnSpc>
        <a:spcBef>
          <a:spcPct val="0"/>
        </a:spcBef>
        <a:buNone/>
        <a:defRPr sz="4400" kern="1200" baseline="0">
          <a:solidFill>
            <a:schemeClr val="tx1"/>
          </a:solidFill>
          <a:latin typeface="+mj-lt"/>
          <a:ea typeface="宋体" panose="02010600030101010101" pitchFamily="2" charset="-122"/>
          <a:cs typeface="+mj-cs"/>
        </a:defRPr>
      </a:lvl1pPr>
    </p:titleStyle>
    <p:bodyStyle>
      <a:lvl1pPr marL="228600" indent="-228600" algn="l" defTabSz="914400" rtl="0" eaLnBrk="1" latinLnBrk="0" hangingPunct="1">
        <a:lnSpc>
          <a:spcPct val="150000"/>
        </a:lnSpc>
        <a:spcBef>
          <a:spcPts val="1000"/>
        </a:spcBef>
        <a:buClr>
          <a:srgbClr val="000000"/>
        </a:buClr>
        <a:buFont typeface="Arial" panose="020B0604020202020204" pitchFamily="34" charset="0"/>
        <a:buChar char="•"/>
        <a:defRPr sz="3200" kern="1200" baseline="0">
          <a:solidFill>
            <a:schemeClr val="tx1"/>
          </a:solidFill>
          <a:latin typeface="+mn-lt"/>
          <a:ea typeface="+mn-ea"/>
          <a:cs typeface="+mn-cs"/>
        </a:defRPr>
      </a:lvl1pPr>
      <a:lvl2pPr marL="685800" indent="-228600" algn="l" defTabSz="914400" rtl="0" eaLnBrk="1" latinLnBrk="0" hangingPunct="1">
        <a:lnSpc>
          <a:spcPct val="150000"/>
        </a:lnSpc>
        <a:spcBef>
          <a:spcPts val="500"/>
        </a:spcBef>
        <a:buClr>
          <a:schemeClr val="accent1"/>
        </a:buClr>
        <a:buFont typeface="Arial" panose="020B0604020202020204" pitchFamily="34" charset="0"/>
        <a:buChar char="•"/>
        <a:defRPr sz="2800" kern="1200" baseline="0">
          <a:solidFill>
            <a:schemeClr val="tx1"/>
          </a:solidFill>
          <a:latin typeface="+mn-lt"/>
          <a:ea typeface="+mn-ea"/>
          <a:cs typeface="+mn-cs"/>
        </a:defRPr>
      </a:lvl2pPr>
      <a:lvl3pPr marL="1143000" indent="-228600" algn="l" defTabSz="914400" rtl="0" eaLnBrk="1" latinLnBrk="0" hangingPunct="1">
        <a:lnSpc>
          <a:spcPct val="150000"/>
        </a:lnSpc>
        <a:spcBef>
          <a:spcPts val="500"/>
        </a:spcBef>
        <a:buClr>
          <a:schemeClr val="accent6">
            <a:lumMod val="75000"/>
          </a:schemeClr>
        </a:buClr>
        <a:buFont typeface="Arial" panose="020B0604020202020204" pitchFamily="34" charset="0"/>
        <a:buChar char="•"/>
        <a:defRPr sz="2400" kern="1200" baseline="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9.png"/></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第六章 </a:t>
            </a:r>
            <a:r>
              <a:rPr lang="zh-CN" altLang="zh-CN" dirty="0"/>
              <a:t>处理器设计</a:t>
            </a:r>
            <a:r>
              <a:rPr lang="zh-CN" altLang="en-US" dirty="0"/>
              <a:t> </a:t>
            </a:r>
          </a:p>
        </p:txBody>
      </p:sp>
      <p:sp>
        <p:nvSpPr>
          <p:cNvPr id="4" name="内容占位符 3"/>
          <p:cNvSpPr>
            <a:spLocks noGrp="1"/>
          </p:cNvSpPr>
          <p:nvPr>
            <p:ph idx="1"/>
          </p:nvPr>
        </p:nvSpPr>
        <p:spPr/>
        <p:txBody>
          <a:bodyPr/>
          <a:lstStyle/>
          <a:p>
            <a:r>
              <a:rPr lang="en-US" altLang="zh-CN" sz="3600" dirty="0">
                <a:solidFill>
                  <a:schemeClr val="tx1"/>
                </a:solidFill>
              </a:rPr>
              <a:t>RISC-V</a:t>
            </a:r>
            <a:r>
              <a:rPr lang="zh-CN" altLang="zh-CN" sz="3600" dirty="0">
                <a:solidFill>
                  <a:schemeClr val="tx1"/>
                </a:solidFill>
              </a:rPr>
              <a:t>数据通路</a:t>
            </a:r>
          </a:p>
          <a:p>
            <a:pPr lvl="1"/>
            <a:r>
              <a:rPr lang="zh-CN" altLang="en-US" sz="3600" dirty="0">
                <a:solidFill>
                  <a:srgbClr val="FF0000"/>
                </a:solidFill>
                <a:sym typeface="+mn-ea"/>
              </a:rPr>
              <a:t>数据通路概念</a:t>
            </a:r>
          </a:p>
          <a:p>
            <a:pPr lvl="1"/>
            <a:r>
              <a:rPr lang="en-US" altLang="zh-CN" sz="3600" dirty="0">
                <a:sym typeface="+mn-ea"/>
              </a:rPr>
              <a:t>RISC-V</a:t>
            </a:r>
            <a:r>
              <a:rPr lang="zh-CN" altLang="en-US" sz="3600" dirty="0">
                <a:sym typeface="+mn-ea"/>
              </a:rPr>
              <a:t>部分指令的数据通路</a:t>
            </a:r>
            <a:endParaRPr lang="en-US" altLang="zh-CN" sz="3600" dirty="0">
              <a:solidFill>
                <a:srgbClr val="FF0000"/>
              </a:solidFill>
            </a:endParaRPr>
          </a:p>
          <a:p>
            <a:r>
              <a:rPr lang="en-US" altLang="zh-CN" sz="3600" dirty="0"/>
              <a:t>RISC-V</a:t>
            </a:r>
            <a:r>
              <a:rPr lang="zh-CN" altLang="zh-CN" sz="3600" dirty="0"/>
              <a:t>控制器</a:t>
            </a:r>
          </a:p>
          <a:p>
            <a:endParaRPr lang="zh-CN" altLang="zh-CN" sz="3600" dirty="0"/>
          </a:p>
        </p:txBody>
      </p:sp>
      <p:sp>
        <p:nvSpPr>
          <p:cNvPr id="2" name="灯片编号占位符 1"/>
          <p:cNvSpPr>
            <a:spLocks noGrp="1"/>
          </p:cNvSpPr>
          <p:nvPr>
            <p:ph type="sldNum" sz="quarter" idx="12"/>
          </p:nvPr>
        </p:nvSpPr>
        <p:spPr/>
        <p:txBody>
          <a:bodyPr/>
          <a:lstStyle>
            <a:defPPr>
              <a:defRPr lang="zh-CN"/>
            </a:defPPr>
            <a:lvl1pPr marL="0" lvl="0" indent="0" algn="r" defTabSz="914400" rtl="0" eaLnBrk="0" fontAlgn="base" latinLnBrk="0" hangingPunct="0">
              <a:lnSpc>
                <a:spcPct val="100000"/>
              </a:lnSpc>
              <a:spcBef>
                <a:spcPct val="0"/>
              </a:spcBef>
              <a:spcAft>
                <a:spcPct val="0"/>
              </a:spcAft>
              <a:buNone/>
              <a:defRPr sz="1400" b="0" i="0" u="none" kern="1200" baseline="0">
                <a:solidFill>
                  <a:schemeClr val="bg2"/>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9pPr>
          </a:lstStyle>
          <a:p>
            <a:pPr lvl="0"/>
            <a:fld id="{9A0DB2DC-4C9A-4742-B13C-FB6460FD3503}" type="slidenum">
              <a:rPr lang="en-US" altLang="zh-CN" smtClean="0"/>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ALU</a:t>
            </a:r>
            <a:r>
              <a:rPr lang="zh-CN" altLang="en-US"/>
              <a:t>（数字逻辑单元）功能需求</a:t>
            </a:r>
            <a:endParaRPr lang="zh-CN" altLang="en-US" dirty="0"/>
          </a:p>
        </p:txBody>
      </p:sp>
      <p:sp>
        <p:nvSpPr>
          <p:cNvPr id="3" name="灯片编号占位符 2"/>
          <p:cNvSpPr>
            <a:spLocks noGrp="1"/>
          </p:cNvSpPr>
          <p:nvPr>
            <p:ph type="sldNum" sz="quarter" idx="12"/>
          </p:nvPr>
        </p:nvSpPr>
        <p:spPr/>
        <p:txBody>
          <a:bodyPr/>
          <a:lstStyle/>
          <a:p>
            <a:fld id="{8EE8E787-E6FE-45D8-9039-788B45E44EE7}" type="slidenum">
              <a:rPr lang="zh-CN" altLang="en-US" smtClean="0"/>
              <a:t>10</a:t>
            </a:fld>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1014128625"/>
              </p:ext>
            </p:extLst>
          </p:nvPr>
        </p:nvGraphicFramePr>
        <p:xfrm>
          <a:off x="5381278" y="1544636"/>
          <a:ext cx="6085108" cy="3781966"/>
        </p:xfrm>
        <a:graphic>
          <a:graphicData uri="http://schemas.openxmlformats.org/drawingml/2006/table">
            <a:tbl>
              <a:tblPr firstRow="1" bandRow="1">
                <a:tableStyleId>{E8B1032C-EA38-4F05-BA0D-38AFFFC7BED3}</a:tableStyleId>
              </a:tblPr>
              <a:tblGrid>
                <a:gridCol w="3612811">
                  <a:extLst>
                    <a:ext uri="{9D8B030D-6E8A-4147-A177-3AD203B41FA5}">
                      <a16:colId xmlns:a16="http://schemas.microsoft.com/office/drawing/2014/main" val="20000"/>
                    </a:ext>
                  </a:extLst>
                </a:gridCol>
                <a:gridCol w="2472297">
                  <a:extLst>
                    <a:ext uri="{9D8B030D-6E8A-4147-A177-3AD203B41FA5}">
                      <a16:colId xmlns:a16="http://schemas.microsoft.com/office/drawing/2014/main" val="20001"/>
                    </a:ext>
                  </a:extLst>
                </a:gridCol>
              </a:tblGrid>
              <a:tr h="483490">
                <a:tc>
                  <a:txBody>
                    <a:bodyPr/>
                    <a:lstStyle/>
                    <a:p>
                      <a:pPr algn="ctr">
                        <a:buNone/>
                      </a:pPr>
                      <a:r>
                        <a:rPr lang="en-US" altLang="zh-CN" sz="2400" dirty="0"/>
                        <a:t>ALU Control(</a:t>
                      </a:r>
                      <a:r>
                        <a:rPr lang="en-US" altLang="zh-CN" sz="2400" dirty="0" err="1"/>
                        <a:t>ALUop</a:t>
                      </a:r>
                      <a:r>
                        <a:rPr lang="zh-CN" altLang="en-US" sz="2400" dirty="0"/>
                        <a:t>）</a:t>
                      </a:r>
                    </a:p>
                  </a:txBody>
                  <a:tcPr/>
                </a:tc>
                <a:tc>
                  <a:txBody>
                    <a:bodyPr/>
                    <a:lstStyle/>
                    <a:p>
                      <a:pPr algn="ctr">
                        <a:buNone/>
                      </a:pPr>
                      <a:r>
                        <a:rPr lang="zh-CN" altLang="en-US" sz="2400"/>
                        <a:t>操作</a:t>
                      </a:r>
                    </a:p>
                  </a:txBody>
                  <a:tcPr/>
                </a:tc>
                <a:extLst>
                  <a:ext uri="{0D108BD9-81ED-4DB2-BD59-A6C34878D82A}">
                    <a16:rowId xmlns:a16="http://schemas.microsoft.com/office/drawing/2014/main" val="10000"/>
                  </a:ext>
                </a:extLst>
              </a:tr>
              <a:tr h="549970">
                <a:tc>
                  <a:txBody>
                    <a:bodyPr/>
                    <a:lstStyle/>
                    <a:p>
                      <a:pPr algn="ctr">
                        <a:buNone/>
                      </a:pPr>
                      <a:r>
                        <a:rPr lang="en-US" altLang="zh-CN" sz="2800"/>
                        <a:t>0000</a:t>
                      </a:r>
                    </a:p>
                  </a:txBody>
                  <a:tcPr/>
                </a:tc>
                <a:tc>
                  <a:txBody>
                    <a:bodyPr/>
                    <a:lstStyle/>
                    <a:p>
                      <a:pPr algn="ctr">
                        <a:buNone/>
                      </a:pPr>
                      <a:r>
                        <a:rPr lang="en-US" altLang="zh-CN" sz="2800" dirty="0"/>
                        <a:t>and</a:t>
                      </a:r>
                    </a:p>
                  </a:txBody>
                  <a:tcPr/>
                </a:tc>
                <a:extLst>
                  <a:ext uri="{0D108BD9-81ED-4DB2-BD59-A6C34878D82A}">
                    <a16:rowId xmlns:a16="http://schemas.microsoft.com/office/drawing/2014/main" val="10001"/>
                  </a:ext>
                </a:extLst>
              </a:tr>
              <a:tr h="549298">
                <a:tc>
                  <a:txBody>
                    <a:bodyPr/>
                    <a:lstStyle/>
                    <a:p>
                      <a:pPr algn="ctr">
                        <a:buNone/>
                      </a:pPr>
                      <a:r>
                        <a:rPr lang="en-US" altLang="zh-CN" sz="2800"/>
                        <a:t>0001</a:t>
                      </a:r>
                    </a:p>
                  </a:txBody>
                  <a:tcPr/>
                </a:tc>
                <a:tc>
                  <a:txBody>
                    <a:bodyPr/>
                    <a:lstStyle/>
                    <a:p>
                      <a:pPr algn="ctr">
                        <a:buNone/>
                      </a:pPr>
                      <a:r>
                        <a:rPr lang="en-US" altLang="zh-CN" sz="2800"/>
                        <a:t>or</a:t>
                      </a:r>
                    </a:p>
                  </a:txBody>
                  <a:tcPr/>
                </a:tc>
                <a:extLst>
                  <a:ext uri="{0D108BD9-81ED-4DB2-BD59-A6C34878D82A}">
                    <a16:rowId xmlns:a16="http://schemas.microsoft.com/office/drawing/2014/main" val="10002"/>
                  </a:ext>
                </a:extLst>
              </a:tr>
              <a:tr h="549970">
                <a:tc>
                  <a:txBody>
                    <a:bodyPr/>
                    <a:lstStyle/>
                    <a:p>
                      <a:pPr algn="ctr">
                        <a:buNone/>
                      </a:pPr>
                      <a:r>
                        <a:rPr lang="en-US" altLang="zh-CN" sz="2800"/>
                        <a:t>0010</a:t>
                      </a:r>
                    </a:p>
                  </a:txBody>
                  <a:tcPr/>
                </a:tc>
                <a:tc>
                  <a:txBody>
                    <a:bodyPr/>
                    <a:lstStyle/>
                    <a:p>
                      <a:pPr algn="ctr">
                        <a:buNone/>
                      </a:pPr>
                      <a:r>
                        <a:rPr lang="en-US" altLang="zh-CN" sz="2800"/>
                        <a:t>add</a:t>
                      </a:r>
                    </a:p>
                  </a:txBody>
                  <a:tcPr/>
                </a:tc>
                <a:extLst>
                  <a:ext uri="{0D108BD9-81ED-4DB2-BD59-A6C34878D82A}">
                    <a16:rowId xmlns:a16="http://schemas.microsoft.com/office/drawing/2014/main" val="10003"/>
                  </a:ext>
                </a:extLst>
              </a:tr>
              <a:tr h="549970">
                <a:tc>
                  <a:txBody>
                    <a:bodyPr/>
                    <a:lstStyle/>
                    <a:p>
                      <a:pPr algn="ctr">
                        <a:buNone/>
                      </a:pPr>
                      <a:r>
                        <a:rPr lang="en-US" altLang="zh-CN" sz="2800"/>
                        <a:t>0110</a:t>
                      </a:r>
                    </a:p>
                  </a:txBody>
                  <a:tcPr/>
                </a:tc>
                <a:tc>
                  <a:txBody>
                    <a:bodyPr/>
                    <a:lstStyle/>
                    <a:p>
                      <a:pPr algn="ctr">
                        <a:buNone/>
                      </a:pPr>
                      <a:r>
                        <a:rPr lang="en-US" altLang="zh-CN" sz="2800"/>
                        <a:t>subtract</a:t>
                      </a:r>
                    </a:p>
                  </a:txBody>
                  <a:tcPr/>
                </a:tc>
                <a:extLst>
                  <a:ext uri="{0D108BD9-81ED-4DB2-BD59-A6C34878D82A}">
                    <a16:rowId xmlns:a16="http://schemas.microsoft.com/office/drawing/2014/main" val="10004"/>
                  </a:ext>
                </a:extLst>
              </a:tr>
              <a:tr h="549298">
                <a:tc>
                  <a:txBody>
                    <a:bodyPr/>
                    <a:lstStyle/>
                    <a:p>
                      <a:pPr algn="ctr">
                        <a:buNone/>
                      </a:pPr>
                      <a:r>
                        <a:rPr lang="en-US" altLang="zh-CN" sz="2800"/>
                        <a:t>0111</a:t>
                      </a:r>
                    </a:p>
                  </a:txBody>
                  <a:tcPr/>
                </a:tc>
                <a:tc>
                  <a:txBody>
                    <a:bodyPr/>
                    <a:lstStyle/>
                    <a:p>
                      <a:pPr algn="ctr">
                        <a:buNone/>
                      </a:pPr>
                      <a:r>
                        <a:rPr lang="en-US" altLang="zh-CN" sz="2800"/>
                        <a:t>set on less than</a:t>
                      </a:r>
                    </a:p>
                  </a:txBody>
                  <a:tcPr/>
                </a:tc>
                <a:extLst>
                  <a:ext uri="{0D108BD9-81ED-4DB2-BD59-A6C34878D82A}">
                    <a16:rowId xmlns:a16="http://schemas.microsoft.com/office/drawing/2014/main" val="10005"/>
                  </a:ext>
                </a:extLst>
              </a:tr>
              <a:tr h="549970">
                <a:tc>
                  <a:txBody>
                    <a:bodyPr/>
                    <a:lstStyle/>
                    <a:p>
                      <a:pPr algn="ctr">
                        <a:buNone/>
                      </a:pPr>
                      <a:r>
                        <a:rPr lang="en-US" altLang="zh-CN" sz="2800"/>
                        <a:t>1100</a:t>
                      </a:r>
                    </a:p>
                  </a:txBody>
                  <a:tcPr/>
                </a:tc>
                <a:tc>
                  <a:txBody>
                    <a:bodyPr/>
                    <a:lstStyle/>
                    <a:p>
                      <a:pPr algn="ctr">
                        <a:buNone/>
                      </a:pPr>
                      <a:r>
                        <a:rPr lang="en-US" altLang="zh-CN" sz="2800" dirty="0"/>
                        <a:t>nor</a:t>
                      </a:r>
                    </a:p>
                  </a:txBody>
                  <a:tcPr/>
                </a:tc>
                <a:extLst>
                  <a:ext uri="{0D108BD9-81ED-4DB2-BD59-A6C34878D82A}">
                    <a16:rowId xmlns:a16="http://schemas.microsoft.com/office/drawing/2014/main" val="10006"/>
                  </a:ext>
                </a:extLst>
              </a:tr>
            </a:tbl>
          </a:graphicData>
        </a:graphic>
      </p:graphicFrame>
      <p:grpSp>
        <p:nvGrpSpPr>
          <p:cNvPr id="12" name="组合 11"/>
          <p:cNvGrpSpPr/>
          <p:nvPr/>
        </p:nvGrpSpPr>
        <p:grpSpPr>
          <a:xfrm>
            <a:off x="1075030" y="1737042"/>
            <a:ext cx="4027170" cy="3383915"/>
            <a:chOff x="12526" y="2608"/>
            <a:chExt cx="6342" cy="5329"/>
          </a:xfrm>
        </p:grpSpPr>
        <p:cxnSp>
          <p:nvCxnSpPr>
            <p:cNvPr id="7" name="直接箭头连接符 6"/>
            <p:cNvCxnSpPr/>
            <p:nvPr/>
          </p:nvCxnSpPr>
          <p:spPr>
            <a:xfrm>
              <a:off x="15632" y="6077"/>
              <a:ext cx="9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5632" y="4547"/>
              <a:ext cx="9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2526" y="2608"/>
              <a:ext cx="6343" cy="4439"/>
              <a:chOff x="12526" y="2608"/>
              <a:chExt cx="6343" cy="4439"/>
            </a:xfrm>
          </p:grpSpPr>
          <p:grpSp>
            <p:nvGrpSpPr>
              <p:cNvPr id="48" name="组合 47"/>
              <p:cNvGrpSpPr/>
              <p:nvPr/>
            </p:nvGrpSpPr>
            <p:grpSpPr>
              <a:xfrm>
                <a:off x="12526" y="2608"/>
                <a:ext cx="5660" cy="4439"/>
                <a:chOff x="8218198" y="1662936"/>
                <a:chExt cx="3594321" cy="2819064"/>
              </a:xfrm>
            </p:grpSpPr>
            <p:sp>
              <p:nvSpPr>
                <p:cNvPr id="16" name="梯形 43"/>
                <p:cNvSpPr/>
                <p:nvPr/>
              </p:nvSpPr>
              <p:spPr bwMode="auto">
                <a:xfrm rot="5400000">
                  <a:off x="8609207" y="2906195"/>
                  <a:ext cx="2185566" cy="966044"/>
                </a:xfrm>
                <a:custGeom>
                  <a:avLst/>
                  <a:gdLst>
                    <a:gd name="connsiteX0" fmla="*/ 0 w 1740247"/>
                    <a:gd name="connsiteY0" fmla="*/ 648073 h 648073"/>
                    <a:gd name="connsiteX1" fmla="*/ 209956 w 1740247"/>
                    <a:gd name="connsiteY1" fmla="*/ 0 h 648073"/>
                    <a:gd name="connsiteX2" fmla="*/ 1530291 w 1740247"/>
                    <a:gd name="connsiteY2" fmla="*/ 0 h 648073"/>
                    <a:gd name="connsiteX3" fmla="*/ 1740247 w 1740247"/>
                    <a:gd name="connsiteY3" fmla="*/ 648073 h 648073"/>
                    <a:gd name="connsiteX4" fmla="*/ 0 w 1740247"/>
                    <a:gd name="connsiteY4" fmla="*/ 648073 h 648073"/>
                    <a:gd name="connsiteX0-1" fmla="*/ 0 w 1740247"/>
                    <a:gd name="connsiteY0-2" fmla="*/ 648073 h 648073"/>
                    <a:gd name="connsiteX1-3" fmla="*/ 209956 w 1740247"/>
                    <a:gd name="connsiteY1-4" fmla="*/ 0 h 648073"/>
                    <a:gd name="connsiteX2-5" fmla="*/ 1530291 w 1740247"/>
                    <a:gd name="connsiteY2-6" fmla="*/ 0 h 648073"/>
                    <a:gd name="connsiteX3-7" fmla="*/ 1740247 w 1740247"/>
                    <a:gd name="connsiteY3-8" fmla="*/ 648073 h 648073"/>
                    <a:gd name="connsiteX4-9" fmla="*/ 847578 w 1740247"/>
                    <a:gd name="connsiteY4-10" fmla="*/ 647846 h 648073"/>
                    <a:gd name="connsiteX5" fmla="*/ 0 w 1740247"/>
                    <a:gd name="connsiteY5" fmla="*/ 648073 h 648073"/>
                    <a:gd name="connsiteX0-11" fmla="*/ 0 w 1740247"/>
                    <a:gd name="connsiteY0-12" fmla="*/ 648073 h 648073"/>
                    <a:gd name="connsiteX1-13" fmla="*/ 209956 w 1740247"/>
                    <a:gd name="connsiteY1-14" fmla="*/ 0 h 648073"/>
                    <a:gd name="connsiteX2-15" fmla="*/ 1530291 w 1740247"/>
                    <a:gd name="connsiteY2-16" fmla="*/ 0 h 648073"/>
                    <a:gd name="connsiteX3-17" fmla="*/ 1740247 w 1740247"/>
                    <a:gd name="connsiteY3-18" fmla="*/ 648073 h 648073"/>
                    <a:gd name="connsiteX4-19" fmla="*/ 847578 w 1740247"/>
                    <a:gd name="connsiteY4-20" fmla="*/ 647846 h 648073"/>
                    <a:gd name="connsiteX5-21" fmla="*/ 640409 w 1740247"/>
                    <a:gd name="connsiteY5-22" fmla="*/ 647846 h 648073"/>
                    <a:gd name="connsiteX6" fmla="*/ 0 w 1740247"/>
                    <a:gd name="connsiteY6" fmla="*/ 648073 h 648073"/>
                    <a:gd name="connsiteX0-23" fmla="*/ 0 w 1740247"/>
                    <a:gd name="connsiteY0-24" fmla="*/ 648073 h 648073"/>
                    <a:gd name="connsiteX1-25" fmla="*/ 209956 w 1740247"/>
                    <a:gd name="connsiteY1-26" fmla="*/ 0 h 648073"/>
                    <a:gd name="connsiteX2-27" fmla="*/ 1530291 w 1740247"/>
                    <a:gd name="connsiteY2-28" fmla="*/ 0 h 648073"/>
                    <a:gd name="connsiteX3-29" fmla="*/ 1740247 w 1740247"/>
                    <a:gd name="connsiteY3-30" fmla="*/ 648073 h 648073"/>
                    <a:gd name="connsiteX4-31" fmla="*/ 1019028 w 1740247"/>
                    <a:gd name="connsiteY4-32" fmla="*/ 647846 h 648073"/>
                    <a:gd name="connsiteX5-33" fmla="*/ 847578 w 1740247"/>
                    <a:gd name="connsiteY5-34" fmla="*/ 647846 h 648073"/>
                    <a:gd name="connsiteX6-35" fmla="*/ 640409 w 1740247"/>
                    <a:gd name="connsiteY6-36" fmla="*/ 647846 h 648073"/>
                    <a:gd name="connsiteX7" fmla="*/ 0 w 1740247"/>
                    <a:gd name="connsiteY7" fmla="*/ 648073 h 648073"/>
                    <a:gd name="connsiteX0-37" fmla="*/ 0 w 1740247"/>
                    <a:gd name="connsiteY0-38" fmla="*/ 648073 h 650227"/>
                    <a:gd name="connsiteX1-39" fmla="*/ 209956 w 1740247"/>
                    <a:gd name="connsiteY1-40" fmla="*/ 0 h 650227"/>
                    <a:gd name="connsiteX2-41" fmla="*/ 1530291 w 1740247"/>
                    <a:gd name="connsiteY2-42" fmla="*/ 0 h 650227"/>
                    <a:gd name="connsiteX3-43" fmla="*/ 1740247 w 1740247"/>
                    <a:gd name="connsiteY3-44" fmla="*/ 648073 h 650227"/>
                    <a:gd name="connsiteX4-45" fmla="*/ 1042841 w 1740247"/>
                    <a:gd name="connsiteY4-46" fmla="*/ 650227 h 650227"/>
                    <a:gd name="connsiteX5-47" fmla="*/ 847578 w 1740247"/>
                    <a:gd name="connsiteY5-48" fmla="*/ 647846 h 650227"/>
                    <a:gd name="connsiteX6-49" fmla="*/ 640409 w 1740247"/>
                    <a:gd name="connsiteY6-50" fmla="*/ 647846 h 650227"/>
                    <a:gd name="connsiteX7-51" fmla="*/ 0 w 1740247"/>
                    <a:gd name="connsiteY7-52" fmla="*/ 648073 h 650227"/>
                    <a:gd name="connsiteX0-53" fmla="*/ 0 w 1740247"/>
                    <a:gd name="connsiteY0-54" fmla="*/ 648073 h 650227"/>
                    <a:gd name="connsiteX1-55" fmla="*/ 209956 w 1740247"/>
                    <a:gd name="connsiteY1-56" fmla="*/ 0 h 650227"/>
                    <a:gd name="connsiteX2-57" fmla="*/ 1530291 w 1740247"/>
                    <a:gd name="connsiteY2-58" fmla="*/ 0 h 650227"/>
                    <a:gd name="connsiteX3-59" fmla="*/ 1740247 w 1740247"/>
                    <a:gd name="connsiteY3-60" fmla="*/ 648073 h 650227"/>
                    <a:gd name="connsiteX4-61" fmla="*/ 1042841 w 1740247"/>
                    <a:gd name="connsiteY4-62" fmla="*/ 650227 h 650227"/>
                    <a:gd name="connsiteX5-63" fmla="*/ 847578 w 1740247"/>
                    <a:gd name="connsiteY5-64" fmla="*/ 647846 h 650227"/>
                    <a:gd name="connsiteX6-65" fmla="*/ 680891 w 1740247"/>
                    <a:gd name="connsiteY6-66" fmla="*/ 647846 h 650227"/>
                    <a:gd name="connsiteX7-67" fmla="*/ 0 w 1740247"/>
                    <a:gd name="connsiteY7-68" fmla="*/ 648073 h 650227"/>
                    <a:gd name="connsiteX0-69" fmla="*/ 0 w 1740247"/>
                    <a:gd name="connsiteY0-70" fmla="*/ 648073 h 648073"/>
                    <a:gd name="connsiteX1-71" fmla="*/ 209956 w 1740247"/>
                    <a:gd name="connsiteY1-72" fmla="*/ 0 h 648073"/>
                    <a:gd name="connsiteX2-73" fmla="*/ 1530291 w 1740247"/>
                    <a:gd name="connsiteY2-74" fmla="*/ 0 h 648073"/>
                    <a:gd name="connsiteX3-75" fmla="*/ 1740247 w 1740247"/>
                    <a:gd name="connsiteY3-76" fmla="*/ 648073 h 648073"/>
                    <a:gd name="connsiteX4-77" fmla="*/ 1035697 w 1740247"/>
                    <a:gd name="connsiteY4-78" fmla="*/ 645464 h 648073"/>
                    <a:gd name="connsiteX5-79" fmla="*/ 847578 w 1740247"/>
                    <a:gd name="connsiteY5-80" fmla="*/ 647846 h 648073"/>
                    <a:gd name="connsiteX6-81" fmla="*/ 680891 w 1740247"/>
                    <a:gd name="connsiteY6-82" fmla="*/ 647846 h 648073"/>
                    <a:gd name="connsiteX7-83" fmla="*/ 0 w 1740247"/>
                    <a:gd name="connsiteY7-84" fmla="*/ 648073 h 648073"/>
                    <a:gd name="connsiteX0-85" fmla="*/ 0 w 1740247"/>
                    <a:gd name="connsiteY0-86" fmla="*/ 648073 h 648073"/>
                    <a:gd name="connsiteX1-87" fmla="*/ 209956 w 1740247"/>
                    <a:gd name="connsiteY1-88" fmla="*/ 0 h 648073"/>
                    <a:gd name="connsiteX2-89" fmla="*/ 1530291 w 1740247"/>
                    <a:gd name="connsiteY2-90" fmla="*/ 0 h 648073"/>
                    <a:gd name="connsiteX3-91" fmla="*/ 1740247 w 1740247"/>
                    <a:gd name="connsiteY3-92" fmla="*/ 648073 h 648073"/>
                    <a:gd name="connsiteX4-93" fmla="*/ 1035697 w 1740247"/>
                    <a:gd name="connsiteY4-94" fmla="*/ 647846 h 648073"/>
                    <a:gd name="connsiteX5-95" fmla="*/ 847578 w 1740247"/>
                    <a:gd name="connsiteY5-96" fmla="*/ 647846 h 648073"/>
                    <a:gd name="connsiteX6-97" fmla="*/ 680891 w 1740247"/>
                    <a:gd name="connsiteY6-98" fmla="*/ 647846 h 648073"/>
                    <a:gd name="connsiteX7-99" fmla="*/ 0 w 1740247"/>
                    <a:gd name="connsiteY7-100" fmla="*/ 648073 h 648073"/>
                    <a:gd name="connsiteX0-101" fmla="*/ 0 w 1740247"/>
                    <a:gd name="connsiteY0-102" fmla="*/ 648073 h 648073"/>
                    <a:gd name="connsiteX1-103" fmla="*/ 209956 w 1740247"/>
                    <a:gd name="connsiteY1-104" fmla="*/ 0 h 648073"/>
                    <a:gd name="connsiteX2-105" fmla="*/ 1530291 w 1740247"/>
                    <a:gd name="connsiteY2-106" fmla="*/ 0 h 648073"/>
                    <a:gd name="connsiteX3-107" fmla="*/ 1740247 w 1740247"/>
                    <a:gd name="connsiteY3-108" fmla="*/ 648073 h 648073"/>
                    <a:gd name="connsiteX4-109" fmla="*/ 1035697 w 1740247"/>
                    <a:gd name="connsiteY4-110" fmla="*/ 647846 h 648073"/>
                    <a:gd name="connsiteX5-111" fmla="*/ 847578 w 1740247"/>
                    <a:gd name="connsiteY5-112" fmla="*/ 490683 h 648073"/>
                    <a:gd name="connsiteX6-113" fmla="*/ 680891 w 1740247"/>
                    <a:gd name="connsiteY6-114" fmla="*/ 647846 h 648073"/>
                    <a:gd name="connsiteX7-115" fmla="*/ 0 w 1740247"/>
                    <a:gd name="connsiteY7-116" fmla="*/ 648073 h 6480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740247" h="648073">
                      <a:moveTo>
                        <a:pt x="0" y="648073"/>
                      </a:moveTo>
                      <a:lnTo>
                        <a:pt x="209956" y="0"/>
                      </a:lnTo>
                      <a:lnTo>
                        <a:pt x="1530291" y="0"/>
                      </a:lnTo>
                      <a:lnTo>
                        <a:pt x="1740247" y="648073"/>
                      </a:lnTo>
                      <a:lnTo>
                        <a:pt x="1035697" y="647846"/>
                      </a:lnTo>
                      <a:lnTo>
                        <a:pt x="847578" y="490683"/>
                      </a:lnTo>
                      <a:lnTo>
                        <a:pt x="680891" y="647846"/>
                      </a:lnTo>
                      <a:lnTo>
                        <a:pt x="0" y="648073"/>
                      </a:lnTo>
                      <a:close/>
                    </a:path>
                  </a:pathLst>
                </a:cu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ALU</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6" name="直接箭头连接符 25"/>
                <p:cNvCxnSpPr/>
                <p:nvPr/>
              </p:nvCxnSpPr>
              <p:spPr>
                <a:xfrm>
                  <a:off x="10203674" y="3382866"/>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8589446" y="2692401"/>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8589446" y="4082662"/>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576626" y="1662936"/>
                  <a:ext cx="1085850" cy="430530"/>
                </a:xfrm>
                <a:prstGeom prst="rect">
                  <a:avLst/>
                </a:prstGeom>
                <a:noFill/>
              </p:spPr>
              <p:txBody>
                <a:bodyPr wrap="none" lIns="0" tIns="0" rIns="0" bIns="0" rtlCol="0" anchor="ctr" anchorCtr="1">
                  <a:spAutoFit/>
                </a:bodyPr>
                <a:lstStyle/>
                <a:p>
                  <a:r>
                    <a:rPr lang="en-US" altLang="zh-CN" sz="2800" dirty="0"/>
                    <a:t>ALUop</a:t>
                  </a:r>
                  <a:endParaRPr lang="zh-CN" altLang="en-US" sz="2800" dirty="0"/>
                </a:p>
              </p:txBody>
            </p:sp>
            <p:sp>
              <p:nvSpPr>
                <p:cNvPr id="37" name="文本框 36"/>
                <p:cNvSpPr txBox="1"/>
                <p:nvPr/>
              </p:nvSpPr>
              <p:spPr>
                <a:xfrm>
                  <a:off x="8218198" y="2476957"/>
                  <a:ext cx="259686" cy="430887"/>
                </a:xfrm>
                <a:prstGeom prst="rect">
                  <a:avLst/>
                </a:prstGeom>
                <a:noFill/>
              </p:spPr>
              <p:txBody>
                <a:bodyPr wrap="none" lIns="0" tIns="0" rIns="0" bIns="0" rtlCol="0" anchor="ctr" anchorCtr="1">
                  <a:spAutoFit/>
                </a:bodyPr>
                <a:lstStyle/>
                <a:p>
                  <a:r>
                    <a:rPr lang="en-US" altLang="zh-CN" sz="2800" dirty="0"/>
                    <a:t>A</a:t>
                  </a:r>
                  <a:endParaRPr lang="zh-CN" altLang="en-US" sz="2800" dirty="0"/>
                </a:p>
              </p:txBody>
            </p:sp>
            <p:sp>
              <p:nvSpPr>
                <p:cNvPr id="38" name="文本框 37"/>
                <p:cNvSpPr txBox="1"/>
                <p:nvPr/>
              </p:nvSpPr>
              <p:spPr>
                <a:xfrm>
                  <a:off x="8218198" y="3860549"/>
                  <a:ext cx="238848" cy="430887"/>
                </a:xfrm>
                <a:prstGeom prst="rect">
                  <a:avLst/>
                </a:prstGeom>
                <a:noFill/>
              </p:spPr>
              <p:txBody>
                <a:bodyPr wrap="none" lIns="0" tIns="0" rIns="0" bIns="0" rtlCol="0" anchor="ctr" anchorCtr="1">
                  <a:spAutoFit/>
                </a:bodyPr>
                <a:lstStyle/>
                <a:p>
                  <a:r>
                    <a:rPr lang="en-US" altLang="zh-CN" sz="2800" dirty="0"/>
                    <a:t>B</a:t>
                  </a:r>
                  <a:endParaRPr lang="zh-CN" altLang="en-US" sz="2800" dirty="0"/>
                </a:p>
              </p:txBody>
            </p:sp>
            <p:sp>
              <p:nvSpPr>
                <p:cNvPr id="45" name="文本框 44"/>
                <p:cNvSpPr txBox="1"/>
                <p:nvPr/>
              </p:nvSpPr>
              <p:spPr>
                <a:xfrm>
                  <a:off x="10897204" y="3167422"/>
                  <a:ext cx="915315" cy="430887"/>
                </a:xfrm>
                <a:prstGeom prst="rect">
                  <a:avLst/>
                </a:prstGeom>
                <a:noFill/>
              </p:spPr>
              <p:txBody>
                <a:bodyPr wrap="none" lIns="0" tIns="0" rIns="0" bIns="0" rtlCol="0" anchor="ctr" anchorCtr="1">
                  <a:spAutoFit/>
                </a:bodyPr>
                <a:lstStyle/>
                <a:p>
                  <a:r>
                    <a:rPr lang="en-US" altLang="zh-CN" sz="2800" dirty="0"/>
                    <a:t>Result</a:t>
                  </a:r>
                  <a:endParaRPr lang="zh-CN" altLang="en-US" sz="2800" dirty="0"/>
                </a:p>
              </p:txBody>
            </p:sp>
          </p:grpSp>
          <p:sp>
            <p:nvSpPr>
              <p:cNvPr id="10" name="文本框 9"/>
              <p:cNvSpPr txBox="1"/>
              <p:nvPr/>
            </p:nvSpPr>
            <p:spPr>
              <a:xfrm>
                <a:off x="16724" y="5738"/>
                <a:ext cx="2145" cy="678"/>
              </a:xfrm>
              <a:prstGeom prst="rect">
                <a:avLst/>
              </a:prstGeom>
              <a:noFill/>
            </p:spPr>
            <p:txBody>
              <a:bodyPr wrap="none" lIns="0" tIns="0" rIns="0" bIns="0" rtlCol="0" anchor="ctr" anchorCtr="1">
                <a:spAutoFit/>
              </a:bodyPr>
              <a:lstStyle/>
              <a:p>
                <a:r>
                  <a:rPr lang="en-US" altLang="zh-CN" sz="2800" dirty="0"/>
                  <a:t>Overflow</a:t>
                </a:r>
                <a:endParaRPr lang="zh-CN" altLang="en-US" sz="2800" dirty="0"/>
              </a:p>
            </p:txBody>
          </p:sp>
          <p:sp>
            <p:nvSpPr>
              <p:cNvPr id="11" name="文本框 10"/>
              <p:cNvSpPr txBox="1"/>
              <p:nvPr/>
            </p:nvSpPr>
            <p:spPr>
              <a:xfrm>
                <a:off x="16724" y="4208"/>
                <a:ext cx="1057" cy="678"/>
              </a:xfrm>
              <a:prstGeom prst="rect">
                <a:avLst/>
              </a:prstGeom>
              <a:noFill/>
            </p:spPr>
            <p:txBody>
              <a:bodyPr wrap="none" lIns="0" tIns="0" rIns="0" bIns="0" rtlCol="0" anchor="ctr" anchorCtr="1">
                <a:spAutoFit/>
              </a:bodyPr>
              <a:lstStyle/>
              <a:p>
                <a:r>
                  <a:rPr lang="en-US" altLang="zh-CN" sz="2800" dirty="0"/>
                  <a:t>Zero</a:t>
                </a:r>
                <a:endParaRPr lang="zh-CN" altLang="en-US" sz="2800" dirty="0"/>
              </a:p>
            </p:txBody>
          </p:sp>
        </p:grpSp>
        <p:cxnSp>
          <p:nvCxnSpPr>
            <p:cNvPr id="13" name="直接箭头连接符 12"/>
            <p:cNvCxnSpPr/>
            <p:nvPr/>
          </p:nvCxnSpPr>
          <p:spPr>
            <a:xfrm flipH="1" flipV="1">
              <a:off x="14863" y="3161"/>
              <a:ext cx="0" cy="624"/>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5014" y="7259"/>
              <a:ext cx="2115" cy="678"/>
            </a:xfrm>
            <a:prstGeom prst="rect">
              <a:avLst/>
            </a:prstGeom>
            <a:noFill/>
          </p:spPr>
          <p:txBody>
            <a:bodyPr wrap="none" lIns="0" tIns="0" rIns="0" bIns="0" rtlCol="0" anchor="ctr" anchorCtr="1">
              <a:spAutoFit/>
            </a:bodyPr>
            <a:lstStyle/>
            <a:p>
              <a:r>
                <a:rPr lang="en-US" altLang="zh-CN" sz="2800" dirty="0"/>
                <a:t>CarryOut</a:t>
              </a:r>
              <a:endParaRPr lang="zh-CN" altLang="en-US" sz="2800" dirty="0"/>
            </a:p>
          </p:txBody>
        </p:sp>
        <p:cxnSp>
          <p:nvCxnSpPr>
            <p:cNvPr id="15" name="直接箭头连接符 14"/>
            <p:cNvCxnSpPr/>
            <p:nvPr/>
          </p:nvCxnSpPr>
          <p:spPr>
            <a:xfrm flipH="1" flipV="1">
              <a:off x="14862" y="6899"/>
              <a:ext cx="0" cy="624"/>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ALU</a:t>
            </a:r>
            <a:r>
              <a:rPr lang="zh-CN" altLang="en-US"/>
              <a:t>设计技巧</a:t>
            </a:r>
          </a:p>
        </p:txBody>
      </p:sp>
      <p:sp>
        <p:nvSpPr>
          <p:cNvPr id="4" name="内容占位符 3"/>
          <p:cNvSpPr>
            <a:spLocks noGrp="1"/>
          </p:cNvSpPr>
          <p:nvPr>
            <p:ph idx="1"/>
          </p:nvPr>
        </p:nvSpPr>
        <p:spPr/>
        <p:txBody>
          <a:bodyPr/>
          <a:lstStyle/>
          <a:p>
            <a:pPr>
              <a:lnSpc>
                <a:spcPct val="200000"/>
              </a:lnSpc>
            </a:pPr>
            <a:r>
              <a:rPr lang="zh-CN" altLang="en-US" dirty="0"/>
              <a:t>从简单开始：然后再进行扩展</a:t>
            </a:r>
          </a:p>
          <a:p>
            <a:pPr>
              <a:lnSpc>
                <a:spcPct val="200000"/>
              </a:lnSpc>
            </a:pPr>
            <a:r>
              <a:rPr lang="zh-CN" altLang="en-US" dirty="0">
                <a:sym typeface="+mn-ea"/>
              </a:rPr>
              <a:t>分而治之：从</a:t>
            </a:r>
            <a:r>
              <a:rPr lang="en-US" altLang="zh-CN" dirty="0">
                <a:sym typeface="+mn-ea"/>
              </a:rPr>
              <a:t>1</a:t>
            </a:r>
            <a:r>
              <a:rPr lang="zh-CN" altLang="en-US" dirty="0">
                <a:sym typeface="+mn-ea"/>
              </a:rPr>
              <a:t>位</a:t>
            </a:r>
            <a:r>
              <a:rPr lang="en-US" altLang="zh-CN" dirty="0">
                <a:sym typeface="+mn-ea"/>
              </a:rPr>
              <a:t>ALU</a:t>
            </a:r>
            <a:r>
              <a:rPr lang="zh-CN" altLang="en-US" dirty="0">
                <a:sym typeface="+mn-ea"/>
              </a:rPr>
              <a:t>设计开始</a:t>
            </a:r>
            <a:endParaRPr lang="zh-CN" altLang="en-US" dirty="0"/>
          </a:p>
          <a:p>
            <a:pPr>
              <a:lnSpc>
                <a:spcPct val="200000"/>
              </a:lnSpc>
            </a:pPr>
            <a:r>
              <a:rPr lang="zh-CN" altLang="en-US" dirty="0"/>
              <a:t>利用已知的元件或者组件，组合起来实现复杂功能</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11</a:t>
            </a:fld>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ALU——</a:t>
            </a:r>
            <a:r>
              <a:rPr lang="zh-CN" altLang="en-US"/>
              <a:t>简单运算</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12</a:t>
            </a:fld>
            <a:endParaRPr lang="zh-CN" altLang="en-US" dirty="0"/>
          </a:p>
        </p:txBody>
      </p:sp>
      <p:sp>
        <p:nvSpPr>
          <p:cNvPr id="9" name="流程图: 延期 8"/>
          <p:cNvSpPr/>
          <p:nvPr/>
        </p:nvSpPr>
        <p:spPr>
          <a:xfrm>
            <a:off x="4869516" y="2106706"/>
            <a:ext cx="1030941" cy="751156"/>
          </a:xfrm>
          <a:prstGeom prst="flowChartDelay">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0" name="流程图: 延期 9"/>
          <p:cNvSpPr/>
          <p:nvPr/>
        </p:nvSpPr>
        <p:spPr>
          <a:xfrm>
            <a:off x="4869506" y="3543862"/>
            <a:ext cx="1030941" cy="751267"/>
          </a:xfrm>
          <a:custGeom>
            <a:avLst/>
            <a:gdLst>
              <a:gd name="connsiteX0" fmla="*/ 0 w 1030941"/>
              <a:gd name="connsiteY0" fmla="*/ 0 h 751156"/>
              <a:gd name="connsiteX1" fmla="*/ 515471 w 1030941"/>
              <a:gd name="connsiteY1" fmla="*/ 0 h 751156"/>
              <a:gd name="connsiteX2" fmla="*/ 1030942 w 1030941"/>
              <a:gd name="connsiteY2" fmla="*/ 375578 h 751156"/>
              <a:gd name="connsiteX3" fmla="*/ 515471 w 1030941"/>
              <a:gd name="connsiteY3" fmla="*/ 751156 h 751156"/>
              <a:gd name="connsiteX4" fmla="*/ 0 w 1030941"/>
              <a:gd name="connsiteY4" fmla="*/ 751156 h 751156"/>
              <a:gd name="connsiteX5" fmla="*/ 0 w 1030941"/>
              <a:gd name="connsiteY5" fmla="*/ 0 h 751156"/>
              <a:gd name="connsiteX0-1" fmla="*/ 495 w 1031437"/>
              <a:gd name="connsiteY0-2" fmla="*/ 0 h 751156"/>
              <a:gd name="connsiteX1-3" fmla="*/ 515966 w 1031437"/>
              <a:gd name="connsiteY1-4" fmla="*/ 0 h 751156"/>
              <a:gd name="connsiteX2-5" fmla="*/ 1031437 w 1031437"/>
              <a:gd name="connsiteY2-6" fmla="*/ 375578 h 751156"/>
              <a:gd name="connsiteX3-7" fmla="*/ 515966 w 1031437"/>
              <a:gd name="connsiteY3-8" fmla="*/ 751156 h 751156"/>
              <a:gd name="connsiteX4-9" fmla="*/ 495 w 1031437"/>
              <a:gd name="connsiteY4-10" fmla="*/ 751156 h 751156"/>
              <a:gd name="connsiteX5-11" fmla="*/ 0 w 1031437"/>
              <a:gd name="connsiteY5-12" fmla="*/ 369397 h 751156"/>
              <a:gd name="connsiteX6" fmla="*/ 495 w 1031437"/>
              <a:gd name="connsiteY6" fmla="*/ 0 h 751156"/>
              <a:gd name="connsiteX0-13" fmla="*/ 0 w 1030942"/>
              <a:gd name="connsiteY0-14" fmla="*/ 0 h 751156"/>
              <a:gd name="connsiteX1-15" fmla="*/ 515471 w 1030942"/>
              <a:gd name="connsiteY1-16" fmla="*/ 0 h 751156"/>
              <a:gd name="connsiteX2-17" fmla="*/ 1030942 w 1030942"/>
              <a:gd name="connsiteY2-18" fmla="*/ 375578 h 751156"/>
              <a:gd name="connsiteX3-19" fmla="*/ 515471 w 1030942"/>
              <a:gd name="connsiteY3-20" fmla="*/ 751156 h 751156"/>
              <a:gd name="connsiteX4-21" fmla="*/ 0 w 1030942"/>
              <a:gd name="connsiteY4-22" fmla="*/ 751156 h 751156"/>
              <a:gd name="connsiteX5-23" fmla="*/ 197149 w 1030942"/>
              <a:gd name="connsiteY5-24" fmla="*/ 386065 h 751156"/>
              <a:gd name="connsiteX6-25" fmla="*/ 0 w 1030942"/>
              <a:gd name="connsiteY6-26" fmla="*/ 0 h 751156"/>
              <a:gd name="connsiteX0-27" fmla="*/ 0 w 1030942"/>
              <a:gd name="connsiteY0-28" fmla="*/ 0 h 751156"/>
              <a:gd name="connsiteX1-29" fmla="*/ 515471 w 1030942"/>
              <a:gd name="connsiteY1-30" fmla="*/ 0 h 751156"/>
              <a:gd name="connsiteX2-31" fmla="*/ 1030942 w 1030942"/>
              <a:gd name="connsiteY2-32" fmla="*/ 375578 h 751156"/>
              <a:gd name="connsiteX3-33" fmla="*/ 515471 w 1030942"/>
              <a:gd name="connsiteY3-34" fmla="*/ 751156 h 751156"/>
              <a:gd name="connsiteX4-35" fmla="*/ 0 w 1030942"/>
              <a:gd name="connsiteY4-36" fmla="*/ 751156 h 751156"/>
              <a:gd name="connsiteX5-37" fmla="*/ 197149 w 1030942"/>
              <a:gd name="connsiteY5-38" fmla="*/ 386065 h 751156"/>
              <a:gd name="connsiteX6-39" fmla="*/ 0 w 1030942"/>
              <a:gd name="connsiteY6-40" fmla="*/ 0 h 751156"/>
              <a:gd name="connsiteX0-41" fmla="*/ 0 w 1030942"/>
              <a:gd name="connsiteY0-42" fmla="*/ 0 h 751156"/>
              <a:gd name="connsiteX1-43" fmla="*/ 515471 w 1030942"/>
              <a:gd name="connsiteY1-44" fmla="*/ 0 h 751156"/>
              <a:gd name="connsiteX2-45" fmla="*/ 1030942 w 1030942"/>
              <a:gd name="connsiteY2-46" fmla="*/ 375578 h 751156"/>
              <a:gd name="connsiteX3-47" fmla="*/ 515471 w 1030942"/>
              <a:gd name="connsiteY3-48" fmla="*/ 751156 h 751156"/>
              <a:gd name="connsiteX4-49" fmla="*/ 0 w 1030942"/>
              <a:gd name="connsiteY4-50" fmla="*/ 751156 h 751156"/>
              <a:gd name="connsiteX5-51" fmla="*/ 197149 w 1030942"/>
              <a:gd name="connsiteY5-52" fmla="*/ 386065 h 751156"/>
              <a:gd name="connsiteX6-53" fmla="*/ 0 w 1030942"/>
              <a:gd name="connsiteY6-54" fmla="*/ 0 h 751156"/>
              <a:gd name="connsiteX0-55" fmla="*/ 0 w 1030942"/>
              <a:gd name="connsiteY0-56" fmla="*/ 0 h 751156"/>
              <a:gd name="connsiteX1-57" fmla="*/ 515471 w 1030942"/>
              <a:gd name="connsiteY1-58" fmla="*/ 0 h 751156"/>
              <a:gd name="connsiteX2-59" fmla="*/ 1030942 w 1030942"/>
              <a:gd name="connsiteY2-60" fmla="*/ 375578 h 751156"/>
              <a:gd name="connsiteX3-61" fmla="*/ 515471 w 1030942"/>
              <a:gd name="connsiteY3-62" fmla="*/ 751156 h 751156"/>
              <a:gd name="connsiteX4-63" fmla="*/ 0 w 1030942"/>
              <a:gd name="connsiteY4-64" fmla="*/ 751156 h 751156"/>
              <a:gd name="connsiteX5-65" fmla="*/ 197149 w 1030942"/>
              <a:gd name="connsiteY5-66" fmla="*/ 386065 h 751156"/>
              <a:gd name="connsiteX6-67" fmla="*/ 0 w 1030942"/>
              <a:gd name="connsiteY6-68" fmla="*/ 0 h 751156"/>
              <a:gd name="connsiteX0-69" fmla="*/ 0 w 1030942"/>
              <a:gd name="connsiteY0-70" fmla="*/ 0 h 751156"/>
              <a:gd name="connsiteX1-71" fmla="*/ 515471 w 1030942"/>
              <a:gd name="connsiteY1-72" fmla="*/ 0 h 751156"/>
              <a:gd name="connsiteX2-73" fmla="*/ 1030942 w 1030942"/>
              <a:gd name="connsiteY2-74" fmla="*/ 375578 h 751156"/>
              <a:gd name="connsiteX3-75" fmla="*/ 515471 w 1030942"/>
              <a:gd name="connsiteY3-76" fmla="*/ 751156 h 751156"/>
              <a:gd name="connsiteX4-77" fmla="*/ 0 w 1030942"/>
              <a:gd name="connsiteY4-78" fmla="*/ 751156 h 751156"/>
              <a:gd name="connsiteX5-79" fmla="*/ 197149 w 1030942"/>
              <a:gd name="connsiteY5-80" fmla="*/ 386065 h 751156"/>
              <a:gd name="connsiteX6-81" fmla="*/ 0 w 1030942"/>
              <a:gd name="connsiteY6-82" fmla="*/ 0 h 751156"/>
              <a:gd name="connsiteX0-83" fmla="*/ 0 w 1030942"/>
              <a:gd name="connsiteY0-84" fmla="*/ 0 h 751156"/>
              <a:gd name="connsiteX1-85" fmla="*/ 515471 w 1030942"/>
              <a:gd name="connsiteY1-86" fmla="*/ 0 h 751156"/>
              <a:gd name="connsiteX2-87" fmla="*/ 1030942 w 1030942"/>
              <a:gd name="connsiteY2-88" fmla="*/ 375578 h 751156"/>
              <a:gd name="connsiteX3-89" fmla="*/ 515471 w 1030942"/>
              <a:gd name="connsiteY3-90" fmla="*/ 751156 h 751156"/>
              <a:gd name="connsiteX4-91" fmla="*/ 0 w 1030942"/>
              <a:gd name="connsiteY4-92" fmla="*/ 751156 h 751156"/>
              <a:gd name="connsiteX5-93" fmla="*/ 197149 w 1030942"/>
              <a:gd name="connsiteY5-94" fmla="*/ 386065 h 751156"/>
              <a:gd name="connsiteX6-95" fmla="*/ 0 w 1030942"/>
              <a:gd name="connsiteY6-96" fmla="*/ 0 h 751156"/>
              <a:gd name="connsiteX0-97" fmla="*/ 0 w 1030942"/>
              <a:gd name="connsiteY0-98" fmla="*/ 0 h 751156"/>
              <a:gd name="connsiteX1-99" fmla="*/ 515471 w 1030942"/>
              <a:gd name="connsiteY1-100" fmla="*/ 0 h 751156"/>
              <a:gd name="connsiteX2-101" fmla="*/ 1030942 w 1030942"/>
              <a:gd name="connsiteY2-102" fmla="*/ 375578 h 751156"/>
              <a:gd name="connsiteX3-103" fmla="*/ 515471 w 1030942"/>
              <a:gd name="connsiteY3-104" fmla="*/ 751156 h 751156"/>
              <a:gd name="connsiteX4-105" fmla="*/ 0 w 1030942"/>
              <a:gd name="connsiteY4-106" fmla="*/ 751156 h 751156"/>
              <a:gd name="connsiteX5-107" fmla="*/ 197149 w 1030942"/>
              <a:gd name="connsiteY5-108" fmla="*/ 386065 h 751156"/>
              <a:gd name="connsiteX6-109" fmla="*/ 0 w 1030942"/>
              <a:gd name="connsiteY6-110" fmla="*/ 0 h 751156"/>
              <a:gd name="connsiteX0-111" fmla="*/ 0 w 1030942"/>
              <a:gd name="connsiteY0-112" fmla="*/ 0 h 751156"/>
              <a:gd name="connsiteX1-113" fmla="*/ 515471 w 1030942"/>
              <a:gd name="connsiteY1-114" fmla="*/ 0 h 751156"/>
              <a:gd name="connsiteX2-115" fmla="*/ 1030942 w 1030942"/>
              <a:gd name="connsiteY2-116" fmla="*/ 375578 h 751156"/>
              <a:gd name="connsiteX3-117" fmla="*/ 515471 w 1030942"/>
              <a:gd name="connsiteY3-118" fmla="*/ 751156 h 751156"/>
              <a:gd name="connsiteX4-119" fmla="*/ 0 w 1030942"/>
              <a:gd name="connsiteY4-120" fmla="*/ 751156 h 751156"/>
              <a:gd name="connsiteX5-121" fmla="*/ 197149 w 1030942"/>
              <a:gd name="connsiteY5-122" fmla="*/ 386065 h 751156"/>
              <a:gd name="connsiteX6-123" fmla="*/ 0 w 1030942"/>
              <a:gd name="connsiteY6-124" fmla="*/ 0 h 751156"/>
              <a:gd name="connsiteX0-125" fmla="*/ 0 w 1030942"/>
              <a:gd name="connsiteY0-126" fmla="*/ 0 h 751156"/>
              <a:gd name="connsiteX1-127" fmla="*/ 515471 w 1030942"/>
              <a:gd name="connsiteY1-128" fmla="*/ 0 h 751156"/>
              <a:gd name="connsiteX2-129" fmla="*/ 1030942 w 1030942"/>
              <a:gd name="connsiteY2-130" fmla="*/ 375578 h 751156"/>
              <a:gd name="connsiteX3-131" fmla="*/ 515471 w 1030942"/>
              <a:gd name="connsiteY3-132" fmla="*/ 751156 h 751156"/>
              <a:gd name="connsiteX4-133" fmla="*/ 0 w 1030942"/>
              <a:gd name="connsiteY4-134" fmla="*/ 751156 h 751156"/>
              <a:gd name="connsiteX5-135" fmla="*/ 197149 w 1030942"/>
              <a:gd name="connsiteY5-136" fmla="*/ 386065 h 751156"/>
              <a:gd name="connsiteX6-137" fmla="*/ 0 w 1030942"/>
              <a:gd name="connsiteY6-138" fmla="*/ 0 h 751156"/>
              <a:gd name="connsiteX0-139" fmla="*/ 0 w 1030942"/>
              <a:gd name="connsiteY0-140" fmla="*/ 0 h 751156"/>
              <a:gd name="connsiteX1-141" fmla="*/ 515471 w 1030942"/>
              <a:gd name="connsiteY1-142" fmla="*/ 0 h 751156"/>
              <a:gd name="connsiteX2-143" fmla="*/ 1030942 w 1030942"/>
              <a:gd name="connsiteY2-144" fmla="*/ 375578 h 751156"/>
              <a:gd name="connsiteX3-145" fmla="*/ 515471 w 1030942"/>
              <a:gd name="connsiteY3-146" fmla="*/ 751156 h 751156"/>
              <a:gd name="connsiteX4-147" fmla="*/ 0 w 1030942"/>
              <a:gd name="connsiteY4-148" fmla="*/ 751156 h 751156"/>
              <a:gd name="connsiteX5-149" fmla="*/ 197149 w 1030942"/>
              <a:gd name="connsiteY5-150" fmla="*/ 386065 h 751156"/>
              <a:gd name="connsiteX6-151" fmla="*/ 0 w 1030942"/>
              <a:gd name="connsiteY6-152" fmla="*/ 0 h 751156"/>
              <a:gd name="connsiteX0-153" fmla="*/ 0 w 1030942"/>
              <a:gd name="connsiteY0-154" fmla="*/ 0 h 751156"/>
              <a:gd name="connsiteX1-155" fmla="*/ 515471 w 1030942"/>
              <a:gd name="connsiteY1-156" fmla="*/ 0 h 751156"/>
              <a:gd name="connsiteX2-157" fmla="*/ 1030942 w 1030942"/>
              <a:gd name="connsiteY2-158" fmla="*/ 375578 h 751156"/>
              <a:gd name="connsiteX3-159" fmla="*/ 515471 w 1030942"/>
              <a:gd name="connsiteY3-160" fmla="*/ 751156 h 751156"/>
              <a:gd name="connsiteX4-161" fmla="*/ 0 w 1030942"/>
              <a:gd name="connsiteY4-162" fmla="*/ 751156 h 751156"/>
              <a:gd name="connsiteX5-163" fmla="*/ 254299 w 1030942"/>
              <a:gd name="connsiteY5-164" fmla="*/ 388447 h 751156"/>
              <a:gd name="connsiteX6-165" fmla="*/ 0 w 1030942"/>
              <a:gd name="connsiteY6-166" fmla="*/ 0 h 751156"/>
              <a:gd name="connsiteX0-167" fmla="*/ 0 w 1030942"/>
              <a:gd name="connsiteY0-168" fmla="*/ 0 h 751156"/>
              <a:gd name="connsiteX1-169" fmla="*/ 515471 w 1030942"/>
              <a:gd name="connsiteY1-170" fmla="*/ 0 h 751156"/>
              <a:gd name="connsiteX2-171" fmla="*/ 1030942 w 1030942"/>
              <a:gd name="connsiteY2-172" fmla="*/ 375578 h 751156"/>
              <a:gd name="connsiteX3-173" fmla="*/ 515471 w 1030942"/>
              <a:gd name="connsiteY3-174" fmla="*/ 751156 h 751156"/>
              <a:gd name="connsiteX4-175" fmla="*/ 0 w 1030942"/>
              <a:gd name="connsiteY4-176" fmla="*/ 751156 h 751156"/>
              <a:gd name="connsiteX5-177" fmla="*/ 294780 w 1030942"/>
              <a:gd name="connsiteY5-178" fmla="*/ 393209 h 751156"/>
              <a:gd name="connsiteX6-179" fmla="*/ 0 w 1030942"/>
              <a:gd name="connsiteY6-180" fmla="*/ 0 h 751156"/>
              <a:gd name="connsiteX0-181" fmla="*/ 0 w 1030942"/>
              <a:gd name="connsiteY0-182" fmla="*/ 0 h 751156"/>
              <a:gd name="connsiteX1-183" fmla="*/ 515471 w 1030942"/>
              <a:gd name="connsiteY1-184" fmla="*/ 0 h 751156"/>
              <a:gd name="connsiteX2-185" fmla="*/ 1030942 w 1030942"/>
              <a:gd name="connsiteY2-186" fmla="*/ 375578 h 751156"/>
              <a:gd name="connsiteX3-187" fmla="*/ 515471 w 1030942"/>
              <a:gd name="connsiteY3-188" fmla="*/ 751156 h 751156"/>
              <a:gd name="connsiteX4-189" fmla="*/ 0 w 1030942"/>
              <a:gd name="connsiteY4-190" fmla="*/ 751156 h 751156"/>
              <a:gd name="connsiteX5-191" fmla="*/ 304305 w 1030942"/>
              <a:gd name="connsiteY5-192" fmla="*/ 393209 h 751156"/>
              <a:gd name="connsiteX6-193" fmla="*/ 0 w 1030942"/>
              <a:gd name="connsiteY6-194" fmla="*/ 0 h 751156"/>
              <a:gd name="connsiteX0-195" fmla="*/ 0 w 1030942"/>
              <a:gd name="connsiteY0-196" fmla="*/ 0 h 751156"/>
              <a:gd name="connsiteX1-197" fmla="*/ 515471 w 1030942"/>
              <a:gd name="connsiteY1-198" fmla="*/ 0 h 751156"/>
              <a:gd name="connsiteX2-199" fmla="*/ 1030942 w 1030942"/>
              <a:gd name="connsiteY2-200" fmla="*/ 375578 h 751156"/>
              <a:gd name="connsiteX3-201" fmla="*/ 515471 w 1030942"/>
              <a:gd name="connsiteY3-202" fmla="*/ 751156 h 751156"/>
              <a:gd name="connsiteX4-203" fmla="*/ 0 w 1030942"/>
              <a:gd name="connsiteY4-204" fmla="*/ 751156 h 751156"/>
              <a:gd name="connsiteX5-205" fmla="*/ 304305 w 1030942"/>
              <a:gd name="connsiteY5-206" fmla="*/ 393209 h 751156"/>
              <a:gd name="connsiteX6-207" fmla="*/ 0 w 1030942"/>
              <a:gd name="connsiteY6-208" fmla="*/ 0 h 751156"/>
              <a:gd name="connsiteX0-209" fmla="*/ 0 w 1030942"/>
              <a:gd name="connsiteY0-210" fmla="*/ 0 h 751156"/>
              <a:gd name="connsiteX1-211" fmla="*/ 515471 w 1030942"/>
              <a:gd name="connsiteY1-212" fmla="*/ 0 h 751156"/>
              <a:gd name="connsiteX2-213" fmla="*/ 1030942 w 1030942"/>
              <a:gd name="connsiteY2-214" fmla="*/ 375578 h 751156"/>
              <a:gd name="connsiteX3-215" fmla="*/ 515471 w 1030942"/>
              <a:gd name="connsiteY3-216" fmla="*/ 751156 h 751156"/>
              <a:gd name="connsiteX4-217" fmla="*/ 0 w 1030942"/>
              <a:gd name="connsiteY4-218" fmla="*/ 751156 h 751156"/>
              <a:gd name="connsiteX5-219" fmla="*/ 304305 w 1030942"/>
              <a:gd name="connsiteY5-220" fmla="*/ 393209 h 751156"/>
              <a:gd name="connsiteX6-221" fmla="*/ 0 w 1030942"/>
              <a:gd name="connsiteY6-222" fmla="*/ 0 h 751156"/>
              <a:gd name="connsiteX0-223" fmla="*/ 0 w 1030942"/>
              <a:gd name="connsiteY0-224" fmla="*/ 0 h 751156"/>
              <a:gd name="connsiteX1-225" fmla="*/ 515471 w 1030942"/>
              <a:gd name="connsiteY1-226" fmla="*/ 0 h 751156"/>
              <a:gd name="connsiteX2-227" fmla="*/ 1030942 w 1030942"/>
              <a:gd name="connsiteY2-228" fmla="*/ 375578 h 751156"/>
              <a:gd name="connsiteX3-229" fmla="*/ 515471 w 1030942"/>
              <a:gd name="connsiteY3-230" fmla="*/ 751156 h 751156"/>
              <a:gd name="connsiteX4-231" fmla="*/ 0 w 1030942"/>
              <a:gd name="connsiteY4-232" fmla="*/ 751156 h 751156"/>
              <a:gd name="connsiteX5-233" fmla="*/ 304305 w 1030942"/>
              <a:gd name="connsiteY5-234" fmla="*/ 393209 h 751156"/>
              <a:gd name="connsiteX6-235" fmla="*/ 0 w 1030942"/>
              <a:gd name="connsiteY6-236" fmla="*/ 0 h 751156"/>
              <a:gd name="connsiteX0-237" fmla="*/ 0 w 1030942"/>
              <a:gd name="connsiteY0-238" fmla="*/ 0 h 751156"/>
              <a:gd name="connsiteX1-239" fmla="*/ 515471 w 1030942"/>
              <a:gd name="connsiteY1-240" fmla="*/ 0 h 751156"/>
              <a:gd name="connsiteX2-241" fmla="*/ 1030942 w 1030942"/>
              <a:gd name="connsiteY2-242" fmla="*/ 375578 h 751156"/>
              <a:gd name="connsiteX3-243" fmla="*/ 515471 w 1030942"/>
              <a:gd name="connsiteY3-244" fmla="*/ 751156 h 751156"/>
              <a:gd name="connsiteX4-245" fmla="*/ 0 w 1030942"/>
              <a:gd name="connsiteY4-246" fmla="*/ 751156 h 751156"/>
              <a:gd name="connsiteX5-247" fmla="*/ 301923 w 1030942"/>
              <a:gd name="connsiteY5-248" fmla="*/ 376540 h 751156"/>
              <a:gd name="connsiteX6-249" fmla="*/ 0 w 1030942"/>
              <a:gd name="connsiteY6-250" fmla="*/ 0 h 751156"/>
              <a:gd name="connsiteX0-251" fmla="*/ 0 w 1032129"/>
              <a:gd name="connsiteY0-252" fmla="*/ 0 h 751156"/>
              <a:gd name="connsiteX1-253" fmla="*/ 391646 w 1032129"/>
              <a:gd name="connsiteY1-254" fmla="*/ 2381 h 751156"/>
              <a:gd name="connsiteX2-255" fmla="*/ 1030942 w 1032129"/>
              <a:gd name="connsiteY2-256" fmla="*/ 375578 h 751156"/>
              <a:gd name="connsiteX3-257" fmla="*/ 515471 w 1032129"/>
              <a:gd name="connsiteY3-258" fmla="*/ 751156 h 751156"/>
              <a:gd name="connsiteX4-259" fmla="*/ 0 w 1032129"/>
              <a:gd name="connsiteY4-260" fmla="*/ 751156 h 751156"/>
              <a:gd name="connsiteX5-261" fmla="*/ 301923 w 1032129"/>
              <a:gd name="connsiteY5-262" fmla="*/ 376540 h 751156"/>
              <a:gd name="connsiteX6-263" fmla="*/ 0 w 1032129"/>
              <a:gd name="connsiteY6-264" fmla="*/ 0 h 751156"/>
              <a:gd name="connsiteX0-265" fmla="*/ 0 w 1031057"/>
              <a:gd name="connsiteY0-266" fmla="*/ 0 h 751156"/>
              <a:gd name="connsiteX1-267" fmla="*/ 391646 w 1031057"/>
              <a:gd name="connsiteY1-268" fmla="*/ 2381 h 751156"/>
              <a:gd name="connsiteX2-269" fmla="*/ 1030942 w 1031057"/>
              <a:gd name="connsiteY2-270" fmla="*/ 375578 h 751156"/>
              <a:gd name="connsiteX3-271" fmla="*/ 346402 w 1031057"/>
              <a:gd name="connsiteY3-272" fmla="*/ 748775 h 751156"/>
              <a:gd name="connsiteX4-273" fmla="*/ 0 w 1031057"/>
              <a:gd name="connsiteY4-274" fmla="*/ 751156 h 751156"/>
              <a:gd name="connsiteX5-275" fmla="*/ 301923 w 1031057"/>
              <a:gd name="connsiteY5-276" fmla="*/ 376540 h 751156"/>
              <a:gd name="connsiteX6-277" fmla="*/ 0 w 1031057"/>
              <a:gd name="connsiteY6-278" fmla="*/ 0 h 751156"/>
              <a:gd name="connsiteX0-279" fmla="*/ 0 w 1031024"/>
              <a:gd name="connsiteY0-280" fmla="*/ 0 h 751156"/>
              <a:gd name="connsiteX1-281" fmla="*/ 391646 w 1031024"/>
              <a:gd name="connsiteY1-282" fmla="*/ 2381 h 751156"/>
              <a:gd name="connsiteX2-283" fmla="*/ 1030942 w 1031024"/>
              <a:gd name="connsiteY2-284" fmla="*/ 375578 h 751156"/>
              <a:gd name="connsiteX3-285" fmla="*/ 353545 w 1031024"/>
              <a:gd name="connsiteY3-286" fmla="*/ 748775 h 751156"/>
              <a:gd name="connsiteX4-287" fmla="*/ 0 w 1031024"/>
              <a:gd name="connsiteY4-288" fmla="*/ 751156 h 751156"/>
              <a:gd name="connsiteX5-289" fmla="*/ 301923 w 1031024"/>
              <a:gd name="connsiteY5-290" fmla="*/ 376540 h 751156"/>
              <a:gd name="connsiteX6-291" fmla="*/ 0 w 1031024"/>
              <a:gd name="connsiteY6-292" fmla="*/ 0 h 751156"/>
              <a:gd name="connsiteX0-293" fmla="*/ 0 w 1031024"/>
              <a:gd name="connsiteY0-294" fmla="*/ 0 h 751156"/>
              <a:gd name="connsiteX1-295" fmla="*/ 391646 w 1031024"/>
              <a:gd name="connsiteY1-296" fmla="*/ 2381 h 751156"/>
              <a:gd name="connsiteX2-297" fmla="*/ 1030942 w 1031024"/>
              <a:gd name="connsiteY2-298" fmla="*/ 375578 h 751156"/>
              <a:gd name="connsiteX3-299" fmla="*/ 353545 w 1031024"/>
              <a:gd name="connsiteY3-300" fmla="*/ 748775 h 751156"/>
              <a:gd name="connsiteX4-301" fmla="*/ 0 w 1031024"/>
              <a:gd name="connsiteY4-302" fmla="*/ 751156 h 751156"/>
              <a:gd name="connsiteX5-303" fmla="*/ 232867 w 1031024"/>
              <a:gd name="connsiteY5-304" fmla="*/ 378921 h 751156"/>
              <a:gd name="connsiteX6-305" fmla="*/ 0 w 1031024"/>
              <a:gd name="connsiteY6-306" fmla="*/ 0 h 751156"/>
              <a:gd name="connsiteX0-307" fmla="*/ 0 w 1031024"/>
              <a:gd name="connsiteY0-308" fmla="*/ 0 h 751156"/>
              <a:gd name="connsiteX1-309" fmla="*/ 391646 w 1031024"/>
              <a:gd name="connsiteY1-310" fmla="*/ 2381 h 751156"/>
              <a:gd name="connsiteX2-311" fmla="*/ 1030942 w 1031024"/>
              <a:gd name="connsiteY2-312" fmla="*/ 375578 h 751156"/>
              <a:gd name="connsiteX3-313" fmla="*/ 353545 w 1031024"/>
              <a:gd name="connsiteY3-314" fmla="*/ 748775 h 751156"/>
              <a:gd name="connsiteX4-315" fmla="*/ 0 w 1031024"/>
              <a:gd name="connsiteY4-316" fmla="*/ 751156 h 751156"/>
              <a:gd name="connsiteX5-317" fmla="*/ 201910 w 1031024"/>
              <a:gd name="connsiteY5-318" fmla="*/ 386065 h 751156"/>
              <a:gd name="connsiteX6-319" fmla="*/ 0 w 1031024"/>
              <a:gd name="connsiteY6-320" fmla="*/ 0 h 751156"/>
              <a:gd name="connsiteX0-321" fmla="*/ 0 w 1030974"/>
              <a:gd name="connsiteY0-322" fmla="*/ 0 h 751156"/>
              <a:gd name="connsiteX1-323" fmla="*/ 391646 w 1030974"/>
              <a:gd name="connsiteY1-324" fmla="*/ 2381 h 751156"/>
              <a:gd name="connsiteX2-325" fmla="*/ 1030942 w 1030974"/>
              <a:gd name="connsiteY2-326" fmla="*/ 375578 h 751156"/>
              <a:gd name="connsiteX3-327" fmla="*/ 353545 w 1030974"/>
              <a:gd name="connsiteY3-328" fmla="*/ 748775 h 751156"/>
              <a:gd name="connsiteX4-329" fmla="*/ 0 w 1030974"/>
              <a:gd name="connsiteY4-330" fmla="*/ 751156 h 751156"/>
              <a:gd name="connsiteX5-331" fmla="*/ 201910 w 1030974"/>
              <a:gd name="connsiteY5-332" fmla="*/ 386065 h 751156"/>
              <a:gd name="connsiteX6-333" fmla="*/ 0 w 1030974"/>
              <a:gd name="connsiteY6-334" fmla="*/ 0 h 751156"/>
              <a:gd name="connsiteX0-335" fmla="*/ 0 w 1030974"/>
              <a:gd name="connsiteY0-336" fmla="*/ 0 h 751156"/>
              <a:gd name="connsiteX1-337" fmla="*/ 391646 w 1030974"/>
              <a:gd name="connsiteY1-338" fmla="*/ 2381 h 751156"/>
              <a:gd name="connsiteX2-339" fmla="*/ 1030942 w 1030974"/>
              <a:gd name="connsiteY2-340" fmla="*/ 375578 h 751156"/>
              <a:gd name="connsiteX3-341" fmla="*/ 353545 w 1030974"/>
              <a:gd name="connsiteY3-342" fmla="*/ 748775 h 751156"/>
              <a:gd name="connsiteX4-343" fmla="*/ 0 w 1030974"/>
              <a:gd name="connsiteY4-344" fmla="*/ 751156 h 751156"/>
              <a:gd name="connsiteX5-345" fmla="*/ 201910 w 1030974"/>
              <a:gd name="connsiteY5-346" fmla="*/ 386065 h 751156"/>
              <a:gd name="connsiteX6-347" fmla="*/ 0 w 1030974"/>
              <a:gd name="connsiteY6-348" fmla="*/ 0 h 751156"/>
              <a:gd name="connsiteX0-349" fmla="*/ 0 w 1030942"/>
              <a:gd name="connsiteY0-350" fmla="*/ 0 h 751156"/>
              <a:gd name="connsiteX1-351" fmla="*/ 1030942 w 1030942"/>
              <a:gd name="connsiteY1-352" fmla="*/ 375578 h 751156"/>
              <a:gd name="connsiteX2-353" fmla="*/ 353545 w 1030942"/>
              <a:gd name="connsiteY2-354" fmla="*/ 748775 h 751156"/>
              <a:gd name="connsiteX3-355" fmla="*/ 0 w 1030942"/>
              <a:gd name="connsiteY3-356" fmla="*/ 751156 h 751156"/>
              <a:gd name="connsiteX4-357" fmla="*/ 201910 w 1030942"/>
              <a:gd name="connsiteY4-358" fmla="*/ 386065 h 751156"/>
              <a:gd name="connsiteX5-359" fmla="*/ 0 w 1030942"/>
              <a:gd name="connsiteY5-360" fmla="*/ 0 h 751156"/>
              <a:gd name="connsiteX0-361" fmla="*/ 0 w 1030942"/>
              <a:gd name="connsiteY0-362" fmla="*/ 96 h 751252"/>
              <a:gd name="connsiteX1-363" fmla="*/ 1030942 w 1030942"/>
              <a:gd name="connsiteY1-364" fmla="*/ 375674 h 751252"/>
              <a:gd name="connsiteX2-365" fmla="*/ 353545 w 1030942"/>
              <a:gd name="connsiteY2-366" fmla="*/ 748871 h 751252"/>
              <a:gd name="connsiteX3-367" fmla="*/ 0 w 1030942"/>
              <a:gd name="connsiteY3-368" fmla="*/ 751252 h 751252"/>
              <a:gd name="connsiteX4-369" fmla="*/ 201910 w 1030942"/>
              <a:gd name="connsiteY4-370" fmla="*/ 386161 h 751252"/>
              <a:gd name="connsiteX5-371" fmla="*/ 0 w 1030942"/>
              <a:gd name="connsiteY5-372" fmla="*/ 96 h 751252"/>
              <a:gd name="connsiteX0-373" fmla="*/ 0 w 1030943"/>
              <a:gd name="connsiteY0-374" fmla="*/ 157 h 751313"/>
              <a:gd name="connsiteX1-375" fmla="*/ 1030942 w 1030943"/>
              <a:gd name="connsiteY1-376" fmla="*/ 375735 h 751313"/>
              <a:gd name="connsiteX2-377" fmla="*/ 353545 w 1030943"/>
              <a:gd name="connsiteY2-378" fmla="*/ 748932 h 751313"/>
              <a:gd name="connsiteX3-379" fmla="*/ 0 w 1030943"/>
              <a:gd name="connsiteY3-380" fmla="*/ 751313 h 751313"/>
              <a:gd name="connsiteX4-381" fmla="*/ 201910 w 1030943"/>
              <a:gd name="connsiteY4-382" fmla="*/ 386222 h 751313"/>
              <a:gd name="connsiteX5-383" fmla="*/ 0 w 1030943"/>
              <a:gd name="connsiteY5-384" fmla="*/ 157 h 751313"/>
              <a:gd name="connsiteX0-385" fmla="*/ 0 w 1030942"/>
              <a:gd name="connsiteY0-386" fmla="*/ 97 h 751253"/>
              <a:gd name="connsiteX1-387" fmla="*/ 1030942 w 1030942"/>
              <a:gd name="connsiteY1-388" fmla="*/ 375675 h 751253"/>
              <a:gd name="connsiteX2-389" fmla="*/ 0 w 1030942"/>
              <a:gd name="connsiteY2-390" fmla="*/ 751253 h 751253"/>
              <a:gd name="connsiteX3-391" fmla="*/ 201910 w 1030942"/>
              <a:gd name="connsiteY3-392" fmla="*/ 386162 h 751253"/>
              <a:gd name="connsiteX4-393" fmla="*/ 0 w 1030942"/>
              <a:gd name="connsiteY4-394" fmla="*/ 97 h 751253"/>
              <a:gd name="connsiteX0-395" fmla="*/ 0 w 1030942"/>
              <a:gd name="connsiteY0-396" fmla="*/ 97 h 751254"/>
              <a:gd name="connsiteX1-397" fmla="*/ 1030942 w 1030942"/>
              <a:gd name="connsiteY1-398" fmla="*/ 375675 h 751254"/>
              <a:gd name="connsiteX2-399" fmla="*/ 0 w 1030942"/>
              <a:gd name="connsiteY2-400" fmla="*/ 751253 h 751254"/>
              <a:gd name="connsiteX3-401" fmla="*/ 201910 w 1030942"/>
              <a:gd name="connsiteY3-402" fmla="*/ 386162 h 751254"/>
              <a:gd name="connsiteX4-403" fmla="*/ 0 w 1030942"/>
              <a:gd name="connsiteY4-404" fmla="*/ 97 h 751254"/>
              <a:gd name="connsiteX0-405" fmla="*/ 0 w 1030942"/>
              <a:gd name="connsiteY0-406" fmla="*/ 97 h 751253"/>
              <a:gd name="connsiteX1-407" fmla="*/ 1030942 w 1030942"/>
              <a:gd name="connsiteY1-408" fmla="*/ 375675 h 751253"/>
              <a:gd name="connsiteX2-409" fmla="*/ 0 w 1030942"/>
              <a:gd name="connsiteY2-410" fmla="*/ 751253 h 751253"/>
              <a:gd name="connsiteX3-411" fmla="*/ 201910 w 1030942"/>
              <a:gd name="connsiteY3-412" fmla="*/ 386162 h 751253"/>
              <a:gd name="connsiteX4-413" fmla="*/ 0 w 1030942"/>
              <a:gd name="connsiteY4-414" fmla="*/ 97 h 751253"/>
              <a:gd name="connsiteX0-415" fmla="*/ 0 w 1030951"/>
              <a:gd name="connsiteY0-416" fmla="*/ 111 h 751267"/>
              <a:gd name="connsiteX1-417" fmla="*/ 1030942 w 1030951"/>
              <a:gd name="connsiteY1-418" fmla="*/ 375689 h 751267"/>
              <a:gd name="connsiteX2-419" fmla="*/ 0 w 1030951"/>
              <a:gd name="connsiteY2-420" fmla="*/ 751267 h 751267"/>
              <a:gd name="connsiteX3-421" fmla="*/ 201910 w 1030951"/>
              <a:gd name="connsiteY3-422" fmla="*/ 386176 h 751267"/>
              <a:gd name="connsiteX4-423" fmla="*/ 0 w 1030951"/>
              <a:gd name="connsiteY4-424" fmla="*/ 111 h 751267"/>
              <a:gd name="connsiteX0-425" fmla="*/ 0 w 1030951"/>
              <a:gd name="connsiteY0-426" fmla="*/ 111 h 751267"/>
              <a:gd name="connsiteX1-427" fmla="*/ 1030942 w 1030951"/>
              <a:gd name="connsiteY1-428" fmla="*/ 375689 h 751267"/>
              <a:gd name="connsiteX2-429" fmla="*/ 0 w 1030951"/>
              <a:gd name="connsiteY2-430" fmla="*/ 751267 h 751267"/>
              <a:gd name="connsiteX3-431" fmla="*/ 201910 w 1030951"/>
              <a:gd name="connsiteY3-432" fmla="*/ 386176 h 751267"/>
              <a:gd name="connsiteX4-433" fmla="*/ 0 w 1030951"/>
              <a:gd name="connsiteY4-434" fmla="*/ 111 h 751267"/>
              <a:gd name="connsiteX0-435" fmla="*/ 0 w 1030951"/>
              <a:gd name="connsiteY0-436" fmla="*/ 111 h 751267"/>
              <a:gd name="connsiteX1-437" fmla="*/ 1030942 w 1030951"/>
              <a:gd name="connsiteY1-438" fmla="*/ 375689 h 751267"/>
              <a:gd name="connsiteX2-439" fmla="*/ 0 w 1030951"/>
              <a:gd name="connsiteY2-440" fmla="*/ 751267 h 751267"/>
              <a:gd name="connsiteX3-441" fmla="*/ 201910 w 1030951"/>
              <a:gd name="connsiteY3-442" fmla="*/ 386176 h 751267"/>
              <a:gd name="connsiteX4-443" fmla="*/ 0 w 1030951"/>
              <a:gd name="connsiteY4-444" fmla="*/ 111 h 751267"/>
              <a:gd name="connsiteX0-445" fmla="*/ 0 w 1030951"/>
              <a:gd name="connsiteY0-446" fmla="*/ 111 h 751267"/>
              <a:gd name="connsiteX1-447" fmla="*/ 1030942 w 1030951"/>
              <a:gd name="connsiteY1-448" fmla="*/ 375689 h 751267"/>
              <a:gd name="connsiteX2-449" fmla="*/ 0 w 1030951"/>
              <a:gd name="connsiteY2-450" fmla="*/ 751267 h 751267"/>
              <a:gd name="connsiteX3-451" fmla="*/ 201910 w 1030951"/>
              <a:gd name="connsiteY3-452" fmla="*/ 386176 h 751267"/>
              <a:gd name="connsiteX4-453" fmla="*/ 0 w 1030951"/>
              <a:gd name="connsiteY4-454" fmla="*/ 111 h 751267"/>
              <a:gd name="connsiteX0-455" fmla="*/ 0 w 1030951"/>
              <a:gd name="connsiteY0-456" fmla="*/ 111 h 751267"/>
              <a:gd name="connsiteX1-457" fmla="*/ 1030942 w 1030951"/>
              <a:gd name="connsiteY1-458" fmla="*/ 375689 h 751267"/>
              <a:gd name="connsiteX2-459" fmla="*/ 0 w 1030951"/>
              <a:gd name="connsiteY2-460" fmla="*/ 751267 h 751267"/>
              <a:gd name="connsiteX3-461" fmla="*/ 201910 w 1030951"/>
              <a:gd name="connsiteY3-462" fmla="*/ 386176 h 751267"/>
              <a:gd name="connsiteX4-463" fmla="*/ 0 w 1030951"/>
              <a:gd name="connsiteY4-464" fmla="*/ 111 h 751267"/>
              <a:gd name="connsiteX0-465" fmla="*/ 0 w 1030951"/>
              <a:gd name="connsiteY0-466" fmla="*/ 111 h 751267"/>
              <a:gd name="connsiteX1-467" fmla="*/ 1030942 w 1030951"/>
              <a:gd name="connsiteY1-468" fmla="*/ 375689 h 751267"/>
              <a:gd name="connsiteX2-469" fmla="*/ 0 w 1030951"/>
              <a:gd name="connsiteY2-470" fmla="*/ 751267 h 751267"/>
              <a:gd name="connsiteX3-471" fmla="*/ 201910 w 1030951"/>
              <a:gd name="connsiteY3-472" fmla="*/ 369507 h 751267"/>
              <a:gd name="connsiteX4-473" fmla="*/ 0 w 1030951"/>
              <a:gd name="connsiteY4-474" fmla="*/ 111 h 751267"/>
              <a:gd name="connsiteX0-475" fmla="*/ 0 w 1030951"/>
              <a:gd name="connsiteY0-476" fmla="*/ 111 h 751267"/>
              <a:gd name="connsiteX1-477" fmla="*/ 1030942 w 1030951"/>
              <a:gd name="connsiteY1-478" fmla="*/ 375689 h 751267"/>
              <a:gd name="connsiteX2-479" fmla="*/ 0 w 1030951"/>
              <a:gd name="connsiteY2-480" fmla="*/ 751267 h 751267"/>
              <a:gd name="connsiteX3-481" fmla="*/ 201910 w 1030951"/>
              <a:gd name="connsiteY3-482" fmla="*/ 369507 h 751267"/>
              <a:gd name="connsiteX4-483" fmla="*/ 0 w 1030951"/>
              <a:gd name="connsiteY4-484" fmla="*/ 111 h 751267"/>
              <a:gd name="connsiteX0-485" fmla="*/ 0 w 1030951"/>
              <a:gd name="connsiteY0-486" fmla="*/ 111 h 751267"/>
              <a:gd name="connsiteX1-487" fmla="*/ 1030942 w 1030951"/>
              <a:gd name="connsiteY1-488" fmla="*/ 375689 h 751267"/>
              <a:gd name="connsiteX2-489" fmla="*/ 0 w 1030951"/>
              <a:gd name="connsiteY2-490" fmla="*/ 751267 h 751267"/>
              <a:gd name="connsiteX3-491" fmla="*/ 201910 w 1030951"/>
              <a:gd name="connsiteY3-492" fmla="*/ 369507 h 751267"/>
              <a:gd name="connsiteX4-493" fmla="*/ 0 w 1030951"/>
              <a:gd name="connsiteY4-494" fmla="*/ 111 h 751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0951" h="751267">
                <a:moveTo>
                  <a:pt x="0" y="111"/>
                </a:moveTo>
                <a:cubicBezTo>
                  <a:pt x="579391" y="-5664"/>
                  <a:pt x="1033323" y="214777"/>
                  <a:pt x="1030942" y="375689"/>
                </a:cubicBezTo>
                <a:cubicBezTo>
                  <a:pt x="1028561" y="536601"/>
                  <a:pt x="562034" y="747138"/>
                  <a:pt x="0" y="751267"/>
                </a:cubicBezTo>
                <a:cubicBezTo>
                  <a:pt x="170491" y="593850"/>
                  <a:pt x="183819" y="505491"/>
                  <a:pt x="201910" y="369507"/>
                </a:cubicBezTo>
                <a:cubicBezTo>
                  <a:pt x="188582" y="224150"/>
                  <a:pt x="172872" y="159755"/>
                  <a:pt x="0" y="111"/>
                </a:cubicBezTo>
                <a:close/>
              </a:path>
            </a:pathLst>
          </a:cu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5" name="矩形 14"/>
          <p:cNvSpPr/>
          <p:nvPr/>
        </p:nvSpPr>
        <p:spPr>
          <a:xfrm>
            <a:off x="5119396" y="4903694"/>
            <a:ext cx="1192307" cy="90580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a:t>1-bit</a:t>
            </a:r>
          </a:p>
          <a:p>
            <a:pPr algn="ctr"/>
            <a:r>
              <a:rPr lang="en-US" altLang="zh-CN" sz="2000" b="1"/>
              <a:t>Full</a:t>
            </a:r>
          </a:p>
          <a:p>
            <a:pPr algn="ctr"/>
            <a:r>
              <a:rPr lang="en-US" altLang="zh-CN" sz="2000" b="1"/>
              <a:t>Adder</a:t>
            </a:r>
            <a:endParaRPr lang="zh-CN" altLang="en-US" sz="2000" b="1" dirty="0"/>
          </a:p>
        </p:txBody>
      </p:sp>
      <p:cxnSp>
        <p:nvCxnSpPr>
          <p:cNvPr id="17" name="直接箭头连接符 16"/>
          <p:cNvCxnSpPr/>
          <p:nvPr/>
        </p:nvCxnSpPr>
        <p:spPr>
          <a:xfrm>
            <a:off x="3471022" y="2321859"/>
            <a:ext cx="139848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a:off x="3471022" y="5549153"/>
            <a:ext cx="164837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1" name="连接符: 肘形 20"/>
          <p:cNvCxnSpPr/>
          <p:nvPr/>
        </p:nvCxnSpPr>
        <p:spPr>
          <a:xfrm rot="16200000" flipH="1">
            <a:off x="3749447" y="2455908"/>
            <a:ext cx="1424449" cy="1156350"/>
          </a:xfrm>
          <a:prstGeom prst="bentConnector3">
            <a:avLst>
              <a:gd name="adj1" fmla="val 99885"/>
            </a:avLst>
          </a:prstGeom>
          <a:ln w="38100">
            <a:tailEnd type="triangle"/>
          </a:ln>
        </p:spPr>
        <p:style>
          <a:lnRef idx="3">
            <a:schemeClr val="dk1"/>
          </a:lnRef>
          <a:fillRef idx="0">
            <a:schemeClr val="dk1"/>
          </a:fillRef>
          <a:effectRef idx="2">
            <a:schemeClr val="dk1"/>
          </a:effectRef>
          <a:fontRef idx="minor">
            <a:schemeClr val="tx1"/>
          </a:fontRef>
        </p:style>
      </p:cxnSp>
      <p:cxnSp>
        <p:nvCxnSpPr>
          <p:cNvPr id="25" name="连接符: 肘形 24"/>
          <p:cNvCxnSpPr/>
          <p:nvPr/>
        </p:nvCxnSpPr>
        <p:spPr>
          <a:xfrm rot="16200000" flipH="1">
            <a:off x="3789220" y="3853559"/>
            <a:ext cx="1424452" cy="1235899"/>
          </a:xfrm>
          <a:prstGeom prst="bentConnector3">
            <a:avLst>
              <a:gd name="adj1" fmla="val 100348"/>
            </a:avLst>
          </a:prstGeom>
          <a:ln w="38100">
            <a:tailEnd type="triangle"/>
          </a:ln>
        </p:spPr>
        <p:style>
          <a:lnRef idx="3">
            <a:schemeClr val="dk1"/>
          </a:lnRef>
          <a:fillRef idx="0">
            <a:schemeClr val="dk1"/>
          </a:fillRef>
          <a:effectRef idx="2">
            <a:schemeClr val="dk1"/>
          </a:effectRef>
          <a:fontRef idx="minor">
            <a:schemeClr val="tx1"/>
          </a:fontRef>
        </p:style>
      </p:cxnSp>
      <p:cxnSp>
        <p:nvCxnSpPr>
          <p:cNvPr id="29" name="连接符: 肘形 28"/>
          <p:cNvCxnSpPr/>
          <p:nvPr/>
        </p:nvCxnSpPr>
        <p:spPr>
          <a:xfrm rot="5400000" flipH="1" flipV="1">
            <a:off x="3943864" y="4453172"/>
            <a:ext cx="1447328" cy="744638"/>
          </a:xfrm>
          <a:prstGeom prst="bentConnector3">
            <a:avLst>
              <a:gd name="adj1" fmla="val 100171"/>
            </a:avLst>
          </a:prstGeom>
          <a:ln w="38100">
            <a:tailEnd type="triangle"/>
          </a:ln>
        </p:spPr>
        <p:style>
          <a:lnRef idx="3">
            <a:schemeClr val="dk1"/>
          </a:lnRef>
          <a:fillRef idx="0">
            <a:schemeClr val="dk1"/>
          </a:fillRef>
          <a:effectRef idx="2">
            <a:schemeClr val="dk1"/>
          </a:effectRef>
          <a:fontRef idx="minor">
            <a:schemeClr val="tx1"/>
          </a:fontRef>
        </p:style>
      </p:cxnSp>
      <p:cxnSp>
        <p:nvCxnSpPr>
          <p:cNvPr id="33" name="连接符: 肘形 32"/>
          <p:cNvCxnSpPr/>
          <p:nvPr/>
        </p:nvCxnSpPr>
        <p:spPr>
          <a:xfrm rot="5400000" flipH="1" flipV="1">
            <a:off x="3875069" y="3107419"/>
            <a:ext cx="1401577" cy="561297"/>
          </a:xfrm>
          <a:prstGeom prst="bentConnector3">
            <a:avLst>
              <a:gd name="adj1" fmla="val 99950"/>
            </a:avLst>
          </a:prstGeom>
          <a:ln w="38100">
            <a:tailEnd type="triangle"/>
          </a:ln>
        </p:spPr>
        <p:style>
          <a:lnRef idx="3">
            <a:schemeClr val="dk1"/>
          </a:lnRef>
          <a:fillRef idx="0">
            <a:schemeClr val="dk1"/>
          </a:fillRef>
          <a:effectRef idx="2">
            <a:schemeClr val="dk1"/>
          </a:effectRef>
          <a:fontRef idx="minor">
            <a:schemeClr val="tx1"/>
          </a:fontRef>
        </p:style>
      </p:cxnSp>
      <p:cxnSp>
        <p:nvCxnSpPr>
          <p:cNvPr id="41" name="直接箭头连接符 40"/>
          <p:cNvCxnSpPr/>
          <p:nvPr/>
        </p:nvCxnSpPr>
        <p:spPr>
          <a:xfrm>
            <a:off x="6017895" y="1699260"/>
            <a:ext cx="0" cy="32044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5168123" y="1244192"/>
            <a:ext cx="1094852" cy="369332"/>
          </a:xfrm>
          <a:prstGeom prst="rect">
            <a:avLst/>
          </a:prstGeom>
          <a:noFill/>
        </p:spPr>
        <p:txBody>
          <a:bodyPr wrap="none" lIns="0" tIns="0" rIns="0" bIns="0" rtlCol="0" anchor="ctr" anchorCtr="1">
            <a:spAutoFit/>
          </a:bodyPr>
          <a:lstStyle/>
          <a:p>
            <a:r>
              <a:rPr lang="en-US" altLang="zh-CN" sz="2400" b="1" dirty="0" err="1"/>
              <a:t>CarryIn</a:t>
            </a:r>
            <a:endParaRPr lang="zh-CN" altLang="en-US" sz="2400" b="1" dirty="0"/>
          </a:p>
        </p:txBody>
      </p:sp>
      <p:cxnSp>
        <p:nvCxnSpPr>
          <p:cNvPr id="44" name="直接箭头连接符 43"/>
          <p:cNvCxnSpPr/>
          <p:nvPr/>
        </p:nvCxnSpPr>
        <p:spPr>
          <a:xfrm>
            <a:off x="6311703" y="5371838"/>
            <a:ext cx="64638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6" name="直接箭头连接符 45"/>
          <p:cNvCxnSpPr/>
          <p:nvPr/>
        </p:nvCxnSpPr>
        <p:spPr>
          <a:xfrm>
            <a:off x="5900447" y="3919495"/>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8" name="直接箭头连接符 47"/>
          <p:cNvCxnSpPr/>
          <p:nvPr/>
        </p:nvCxnSpPr>
        <p:spPr>
          <a:xfrm>
            <a:off x="5900447" y="2436564"/>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9" name="直接箭头连接符 48"/>
          <p:cNvCxnSpPr/>
          <p:nvPr/>
        </p:nvCxnSpPr>
        <p:spPr>
          <a:xfrm>
            <a:off x="6017895" y="5809503"/>
            <a:ext cx="0" cy="7294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6181583" y="6185136"/>
            <a:ext cx="1316066" cy="369332"/>
          </a:xfrm>
          <a:prstGeom prst="rect">
            <a:avLst/>
          </a:prstGeom>
          <a:noFill/>
        </p:spPr>
        <p:txBody>
          <a:bodyPr wrap="none" lIns="0" tIns="0" rIns="0" bIns="0" rtlCol="0" anchor="ctr" anchorCtr="1">
            <a:spAutoFit/>
          </a:bodyPr>
          <a:lstStyle/>
          <a:p>
            <a:r>
              <a:rPr lang="en-US" altLang="zh-CN" sz="2400" b="1"/>
              <a:t>CarryOut</a:t>
            </a:r>
            <a:endParaRPr lang="zh-CN" altLang="en-US" sz="2400" b="1" dirty="0"/>
          </a:p>
        </p:txBody>
      </p:sp>
      <p:cxnSp>
        <p:nvCxnSpPr>
          <p:cNvPr id="52" name="直接箭头连接符 51"/>
          <p:cNvCxnSpPr/>
          <p:nvPr/>
        </p:nvCxnSpPr>
        <p:spPr>
          <a:xfrm>
            <a:off x="7612718" y="3919495"/>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3" name="文本框 52"/>
          <p:cNvSpPr txBox="1"/>
          <p:nvPr/>
        </p:nvSpPr>
        <p:spPr>
          <a:xfrm>
            <a:off x="7675269" y="3496559"/>
            <a:ext cx="838371" cy="369332"/>
          </a:xfrm>
          <a:prstGeom prst="rect">
            <a:avLst/>
          </a:prstGeom>
          <a:noFill/>
        </p:spPr>
        <p:txBody>
          <a:bodyPr wrap="none" lIns="0" tIns="0" rIns="0" bIns="0" rtlCol="0" anchor="ctr" anchorCtr="1">
            <a:spAutoFit/>
          </a:bodyPr>
          <a:lstStyle/>
          <a:p>
            <a:r>
              <a:rPr lang="en-US" altLang="zh-CN" sz="2400" b="1" dirty="0"/>
              <a:t>Result</a:t>
            </a:r>
            <a:endParaRPr lang="zh-CN" altLang="en-US" sz="2400" b="1" dirty="0"/>
          </a:p>
        </p:txBody>
      </p:sp>
      <p:sp>
        <p:nvSpPr>
          <p:cNvPr id="54" name="文本框 53"/>
          <p:cNvSpPr txBox="1"/>
          <p:nvPr/>
        </p:nvSpPr>
        <p:spPr>
          <a:xfrm>
            <a:off x="6342920" y="3496559"/>
            <a:ext cx="290144" cy="369332"/>
          </a:xfrm>
          <a:prstGeom prst="rect">
            <a:avLst/>
          </a:prstGeom>
          <a:noFill/>
        </p:spPr>
        <p:txBody>
          <a:bodyPr wrap="square" lIns="0" tIns="0" rIns="0" bIns="0" rtlCol="0" anchor="ctr" anchorCtr="1">
            <a:spAutoFit/>
          </a:bodyPr>
          <a:lstStyle/>
          <a:p>
            <a:r>
              <a:rPr lang="en-US" altLang="zh-CN" sz="2400" b="1" dirty="0">
                <a:solidFill>
                  <a:srgbClr val="FF0000"/>
                </a:solidFill>
              </a:rPr>
              <a:t>or</a:t>
            </a:r>
            <a:endParaRPr lang="zh-CN" altLang="en-US" sz="2400" b="1" dirty="0">
              <a:solidFill>
                <a:srgbClr val="FF0000"/>
              </a:solidFill>
            </a:endParaRPr>
          </a:p>
        </p:txBody>
      </p:sp>
      <p:sp>
        <p:nvSpPr>
          <p:cNvPr id="55" name="文本框 54"/>
          <p:cNvSpPr txBox="1"/>
          <p:nvPr/>
        </p:nvSpPr>
        <p:spPr>
          <a:xfrm>
            <a:off x="6262975" y="2044217"/>
            <a:ext cx="496931" cy="369332"/>
          </a:xfrm>
          <a:prstGeom prst="rect">
            <a:avLst/>
          </a:prstGeom>
          <a:noFill/>
        </p:spPr>
        <p:txBody>
          <a:bodyPr wrap="none" lIns="0" tIns="0" rIns="0" bIns="0" rtlCol="0" anchor="ctr" anchorCtr="1">
            <a:spAutoFit/>
          </a:bodyPr>
          <a:lstStyle/>
          <a:p>
            <a:r>
              <a:rPr lang="en-US" altLang="zh-CN" sz="2400" b="1" dirty="0">
                <a:solidFill>
                  <a:srgbClr val="FF0000"/>
                </a:solidFill>
              </a:rPr>
              <a:t>and</a:t>
            </a:r>
            <a:endParaRPr lang="zh-CN" altLang="en-US" sz="2400" b="1" dirty="0">
              <a:solidFill>
                <a:srgbClr val="FF0000"/>
              </a:solidFill>
            </a:endParaRPr>
          </a:p>
        </p:txBody>
      </p:sp>
      <p:sp>
        <p:nvSpPr>
          <p:cNvPr id="56" name="文本框 55"/>
          <p:cNvSpPr txBox="1"/>
          <p:nvPr/>
        </p:nvSpPr>
        <p:spPr>
          <a:xfrm>
            <a:off x="6303459" y="4970359"/>
            <a:ext cx="654629" cy="369332"/>
          </a:xfrm>
          <a:prstGeom prst="rect">
            <a:avLst/>
          </a:prstGeom>
          <a:noFill/>
        </p:spPr>
        <p:txBody>
          <a:bodyPr wrap="square" lIns="0" tIns="0" rIns="0" bIns="0" rtlCol="0" anchor="ctr" anchorCtr="1">
            <a:spAutoFit/>
          </a:bodyPr>
          <a:lstStyle/>
          <a:p>
            <a:r>
              <a:rPr lang="en-US" altLang="zh-CN" sz="2400" b="1" dirty="0">
                <a:solidFill>
                  <a:srgbClr val="FF0000"/>
                </a:solidFill>
              </a:rPr>
              <a:t>add</a:t>
            </a:r>
            <a:endParaRPr lang="zh-CN" altLang="en-US" sz="2400" b="1" dirty="0">
              <a:solidFill>
                <a:srgbClr val="FF0000"/>
              </a:solidFill>
            </a:endParaRPr>
          </a:p>
        </p:txBody>
      </p:sp>
      <p:cxnSp>
        <p:nvCxnSpPr>
          <p:cNvPr id="57" name="直接箭头连接符 56"/>
          <p:cNvCxnSpPr/>
          <p:nvPr/>
        </p:nvCxnSpPr>
        <p:spPr>
          <a:xfrm>
            <a:off x="7341870" y="1699260"/>
            <a:ext cx="0" cy="4780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7000405" y="1244192"/>
            <a:ext cx="1349728" cy="369332"/>
          </a:xfrm>
          <a:prstGeom prst="rect">
            <a:avLst/>
          </a:prstGeom>
          <a:noFill/>
        </p:spPr>
        <p:txBody>
          <a:bodyPr wrap="none" lIns="0" tIns="0" rIns="0" bIns="0" rtlCol="0" anchor="ctr" anchorCtr="1">
            <a:spAutoFit/>
          </a:bodyPr>
          <a:lstStyle/>
          <a:p>
            <a:r>
              <a:rPr lang="en-US" altLang="zh-CN" sz="2400" b="1" dirty="0">
                <a:solidFill>
                  <a:srgbClr val="FF0000"/>
                </a:solidFill>
              </a:rPr>
              <a:t>Operation</a:t>
            </a:r>
            <a:endParaRPr lang="zh-CN" altLang="en-US" sz="2400" b="1" dirty="0">
              <a:solidFill>
                <a:srgbClr val="FF0000"/>
              </a:solidFill>
            </a:endParaRPr>
          </a:p>
        </p:txBody>
      </p:sp>
      <p:grpSp>
        <p:nvGrpSpPr>
          <p:cNvPr id="61" name="组合 60"/>
          <p:cNvGrpSpPr/>
          <p:nvPr/>
        </p:nvGrpSpPr>
        <p:grpSpPr>
          <a:xfrm>
            <a:off x="6958088" y="1972607"/>
            <a:ext cx="690625" cy="3836896"/>
            <a:chOff x="6958088" y="1972607"/>
            <a:chExt cx="690625" cy="3836896"/>
          </a:xfrm>
        </p:grpSpPr>
        <p:sp>
          <p:nvSpPr>
            <p:cNvPr id="14" name="梯形 13"/>
            <p:cNvSpPr/>
            <p:nvPr/>
          </p:nvSpPr>
          <p:spPr bwMode="auto">
            <a:xfrm rot="5400000">
              <a:off x="5366955" y="3563740"/>
              <a:ext cx="3836896" cy="654630"/>
            </a:xfrm>
            <a:prstGeom prst="trapezoid">
              <a:avLst>
                <a:gd name="adj" fmla="val 53719"/>
              </a:avLst>
            </a:pr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lstStyle/>
            <a:p>
              <a:pPr marL="0" marR="0" indent="0"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p>
              <a:pPr marL="0" marR="0" indent="0" defTabSz="914400" rtl="0" eaLnBrk="1" fontAlgn="base" latinLnBrk="0" hangingPunct="1">
                <a:lnSpc>
                  <a:spcPct val="100000"/>
                </a:lnSpc>
                <a:spcBef>
                  <a:spcPct val="0"/>
                </a:spcBef>
                <a:spcAft>
                  <a:spcPct val="0"/>
                </a:spcAft>
                <a:buClrTx/>
                <a:buSzTx/>
                <a:buFontTx/>
                <a:buNone/>
              </a:pPr>
              <a:endPar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r>
                <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a:p>
              <a:pPr marL="0" marR="0" indent="0" defTabSz="914400" rtl="0" eaLnBrk="1" fontAlgn="base" latinLnBrk="0" hangingPunct="1">
                <a:lnSpc>
                  <a:spcPct val="100000"/>
                </a:lnSpc>
                <a:spcBef>
                  <a:spcPct val="0"/>
                </a:spcBef>
                <a:spcAft>
                  <a:spcPct val="0"/>
                </a:spcAft>
                <a:buClrTx/>
                <a:buSzTx/>
                <a:buFontTx/>
                <a:buNone/>
              </a:pPr>
              <a:endPar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 name="文本框 59"/>
            <p:cNvSpPr txBox="1"/>
            <p:nvPr/>
          </p:nvSpPr>
          <p:spPr>
            <a:xfrm>
              <a:off x="7156270" y="4278579"/>
              <a:ext cx="492443" cy="820738"/>
            </a:xfrm>
            <a:prstGeom prst="rect">
              <a:avLst/>
            </a:prstGeom>
            <a:noFill/>
          </p:spPr>
          <p:txBody>
            <a:bodyPr vert="eaVert" wrap="none" lIns="0" tIns="0" rIns="0" bIns="0" rtlCol="0" anchor="ctr" anchorCtr="1">
              <a:spAutoFit/>
            </a:bodyPr>
            <a:lstStyle/>
            <a:p>
              <a:r>
                <a:rPr lang="en-US" altLang="zh-CN" sz="3200" b="1" dirty="0"/>
                <a:t>Mux</a:t>
              </a:r>
              <a:endParaRPr lang="zh-CN" altLang="en-US" sz="3200" b="1" dirty="0"/>
            </a:p>
          </p:txBody>
        </p:sp>
      </p:grpSp>
      <p:sp>
        <p:nvSpPr>
          <p:cNvPr id="62" name="文本框 61"/>
          <p:cNvSpPr txBox="1"/>
          <p:nvPr/>
        </p:nvSpPr>
        <p:spPr>
          <a:xfrm>
            <a:off x="3018403" y="2085973"/>
            <a:ext cx="390068" cy="430887"/>
          </a:xfrm>
          <a:prstGeom prst="rect">
            <a:avLst/>
          </a:prstGeom>
          <a:noFill/>
        </p:spPr>
        <p:txBody>
          <a:bodyPr wrap="square" lIns="0" tIns="0" rIns="0" bIns="0" rtlCol="0" anchor="ctr" anchorCtr="1">
            <a:spAutoFit/>
          </a:bodyPr>
          <a:lstStyle/>
          <a:p>
            <a:r>
              <a:rPr lang="en-US" altLang="zh-CN" sz="2800" b="1" dirty="0"/>
              <a:t>A</a:t>
            </a:r>
            <a:endParaRPr lang="zh-CN" altLang="en-US" sz="2800" b="1" dirty="0"/>
          </a:p>
        </p:txBody>
      </p:sp>
      <p:sp>
        <p:nvSpPr>
          <p:cNvPr id="63" name="文本框 62"/>
          <p:cNvSpPr txBox="1"/>
          <p:nvPr/>
        </p:nvSpPr>
        <p:spPr>
          <a:xfrm>
            <a:off x="3041180" y="5333709"/>
            <a:ext cx="390068" cy="430887"/>
          </a:xfrm>
          <a:prstGeom prst="rect">
            <a:avLst/>
          </a:prstGeom>
          <a:noFill/>
        </p:spPr>
        <p:txBody>
          <a:bodyPr wrap="square" lIns="0" tIns="0" rIns="0" bIns="0" rtlCol="0" anchor="ctr" anchorCtr="1">
            <a:spAutoFit/>
          </a:bodyPr>
          <a:lstStyle/>
          <a:p>
            <a:r>
              <a:rPr lang="en-US" altLang="zh-CN" sz="2800" b="1" dirty="0"/>
              <a:t>B</a:t>
            </a:r>
            <a:endParaRPr lang="zh-CN" altLang="en-US" sz="2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ALU——</a:t>
            </a:r>
            <a:r>
              <a:rPr lang="zh-CN" altLang="en-US"/>
              <a:t>如何进行减法运算</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13</a:t>
            </a:fld>
            <a:endParaRPr lang="zh-CN" altLang="en-US" dirty="0"/>
          </a:p>
        </p:txBody>
      </p:sp>
      <p:sp>
        <p:nvSpPr>
          <p:cNvPr id="7" name="内容占位符 6"/>
          <p:cNvSpPr>
            <a:spLocks noGrp="1"/>
          </p:cNvSpPr>
          <p:nvPr>
            <p:ph idx="1"/>
          </p:nvPr>
        </p:nvSpPr>
        <p:spPr/>
        <p:txBody>
          <a:bodyPr/>
          <a:lstStyle/>
          <a:p>
            <a:r>
              <a:rPr lang="en-US" altLang="zh-CN" dirty="0"/>
              <a:t>A-B=A+B'+1</a:t>
            </a:r>
          </a:p>
        </p:txBody>
      </p:sp>
      <p:grpSp>
        <p:nvGrpSpPr>
          <p:cNvPr id="6" name="组合 5"/>
          <p:cNvGrpSpPr/>
          <p:nvPr/>
        </p:nvGrpSpPr>
        <p:grpSpPr>
          <a:xfrm>
            <a:off x="2890837" y="5395166"/>
            <a:ext cx="738187" cy="547689"/>
            <a:chOff x="2900362" y="4024313"/>
            <a:chExt cx="738187" cy="547689"/>
          </a:xfrm>
        </p:grpSpPr>
        <p:sp>
          <p:nvSpPr>
            <p:cNvPr id="2" name="等腰三角形 1"/>
            <p:cNvSpPr/>
            <p:nvPr/>
          </p:nvSpPr>
          <p:spPr>
            <a:xfrm rot="5400000">
              <a:off x="2909886" y="4014789"/>
              <a:ext cx="547689" cy="566737"/>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椭圆 4"/>
            <p:cNvSpPr/>
            <p:nvPr/>
          </p:nvSpPr>
          <p:spPr>
            <a:xfrm>
              <a:off x="3467099" y="4215130"/>
              <a:ext cx="171450" cy="17145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9" name="梯形 43"/>
          <p:cNvSpPr/>
          <p:nvPr/>
        </p:nvSpPr>
        <p:spPr bwMode="auto">
          <a:xfrm rot="5400000">
            <a:off x="6165353" y="3675771"/>
            <a:ext cx="2466975" cy="1116190"/>
          </a:xfrm>
          <a:custGeom>
            <a:avLst/>
            <a:gdLst>
              <a:gd name="connsiteX0" fmla="*/ 0 w 1740247"/>
              <a:gd name="connsiteY0" fmla="*/ 648073 h 648073"/>
              <a:gd name="connsiteX1" fmla="*/ 209956 w 1740247"/>
              <a:gd name="connsiteY1" fmla="*/ 0 h 648073"/>
              <a:gd name="connsiteX2" fmla="*/ 1530291 w 1740247"/>
              <a:gd name="connsiteY2" fmla="*/ 0 h 648073"/>
              <a:gd name="connsiteX3" fmla="*/ 1740247 w 1740247"/>
              <a:gd name="connsiteY3" fmla="*/ 648073 h 648073"/>
              <a:gd name="connsiteX4" fmla="*/ 0 w 1740247"/>
              <a:gd name="connsiteY4" fmla="*/ 648073 h 648073"/>
              <a:gd name="connsiteX0-1" fmla="*/ 0 w 1740247"/>
              <a:gd name="connsiteY0-2" fmla="*/ 648073 h 648073"/>
              <a:gd name="connsiteX1-3" fmla="*/ 209956 w 1740247"/>
              <a:gd name="connsiteY1-4" fmla="*/ 0 h 648073"/>
              <a:gd name="connsiteX2-5" fmla="*/ 1530291 w 1740247"/>
              <a:gd name="connsiteY2-6" fmla="*/ 0 h 648073"/>
              <a:gd name="connsiteX3-7" fmla="*/ 1740247 w 1740247"/>
              <a:gd name="connsiteY3-8" fmla="*/ 648073 h 648073"/>
              <a:gd name="connsiteX4-9" fmla="*/ 847578 w 1740247"/>
              <a:gd name="connsiteY4-10" fmla="*/ 647846 h 648073"/>
              <a:gd name="connsiteX5" fmla="*/ 0 w 1740247"/>
              <a:gd name="connsiteY5" fmla="*/ 648073 h 648073"/>
              <a:gd name="connsiteX0-11" fmla="*/ 0 w 1740247"/>
              <a:gd name="connsiteY0-12" fmla="*/ 648073 h 648073"/>
              <a:gd name="connsiteX1-13" fmla="*/ 209956 w 1740247"/>
              <a:gd name="connsiteY1-14" fmla="*/ 0 h 648073"/>
              <a:gd name="connsiteX2-15" fmla="*/ 1530291 w 1740247"/>
              <a:gd name="connsiteY2-16" fmla="*/ 0 h 648073"/>
              <a:gd name="connsiteX3-17" fmla="*/ 1740247 w 1740247"/>
              <a:gd name="connsiteY3-18" fmla="*/ 648073 h 648073"/>
              <a:gd name="connsiteX4-19" fmla="*/ 847578 w 1740247"/>
              <a:gd name="connsiteY4-20" fmla="*/ 647846 h 648073"/>
              <a:gd name="connsiteX5-21" fmla="*/ 640409 w 1740247"/>
              <a:gd name="connsiteY5-22" fmla="*/ 647846 h 648073"/>
              <a:gd name="connsiteX6" fmla="*/ 0 w 1740247"/>
              <a:gd name="connsiteY6" fmla="*/ 648073 h 648073"/>
              <a:gd name="connsiteX0-23" fmla="*/ 0 w 1740247"/>
              <a:gd name="connsiteY0-24" fmla="*/ 648073 h 648073"/>
              <a:gd name="connsiteX1-25" fmla="*/ 209956 w 1740247"/>
              <a:gd name="connsiteY1-26" fmla="*/ 0 h 648073"/>
              <a:gd name="connsiteX2-27" fmla="*/ 1530291 w 1740247"/>
              <a:gd name="connsiteY2-28" fmla="*/ 0 h 648073"/>
              <a:gd name="connsiteX3-29" fmla="*/ 1740247 w 1740247"/>
              <a:gd name="connsiteY3-30" fmla="*/ 648073 h 648073"/>
              <a:gd name="connsiteX4-31" fmla="*/ 1019028 w 1740247"/>
              <a:gd name="connsiteY4-32" fmla="*/ 647846 h 648073"/>
              <a:gd name="connsiteX5-33" fmla="*/ 847578 w 1740247"/>
              <a:gd name="connsiteY5-34" fmla="*/ 647846 h 648073"/>
              <a:gd name="connsiteX6-35" fmla="*/ 640409 w 1740247"/>
              <a:gd name="connsiteY6-36" fmla="*/ 647846 h 648073"/>
              <a:gd name="connsiteX7" fmla="*/ 0 w 1740247"/>
              <a:gd name="connsiteY7" fmla="*/ 648073 h 648073"/>
              <a:gd name="connsiteX0-37" fmla="*/ 0 w 1740247"/>
              <a:gd name="connsiteY0-38" fmla="*/ 648073 h 650227"/>
              <a:gd name="connsiteX1-39" fmla="*/ 209956 w 1740247"/>
              <a:gd name="connsiteY1-40" fmla="*/ 0 h 650227"/>
              <a:gd name="connsiteX2-41" fmla="*/ 1530291 w 1740247"/>
              <a:gd name="connsiteY2-42" fmla="*/ 0 h 650227"/>
              <a:gd name="connsiteX3-43" fmla="*/ 1740247 w 1740247"/>
              <a:gd name="connsiteY3-44" fmla="*/ 648073 h 650227"/>
              <a:gd name="connsiteX4-45" fmla="*/ 1042841 w 1740247"/>
              <a:gd name="connsiteY4-46" fmla="*/ 650227 h 650227"/>
              <a:gd name="connsiteX5-47" fmla="*/ 847578 w 1740247"/>
              <a:gd name="connsiteY5-48" fmla="*/ 647846 h 650227"/>
              <a:gd name="connsiteX6-49" fmla="*/ 640409 w 1740247"/>
              <a:gd name="connsiteY6-50" fmla="*/ 647846 h 650227"/>
              <a:gd name="connsiteX7-51" fmla="*/ 0 w 1740247"/>
              <a:gd name="connsiteY7-52" fmla="*/ 648073 h 650227"/>
              <a:gd name="connsiteX0-53" fmla="*/ 0 w 1740247"/>
              <a:gd name="connsiteY0-54" fmla="*/ 648073 h 650227"/>
              <a:gd name="connsiteX1-55" fmla="*/ 209956 w 1740247"/>
              <a:gd name="connsiteY1-56" fmla="*/ 0 h 650227"/>
              <a:gd name="connsiteX2-57" fmla="*/ 1530291 w 1740247"/>
              <a:gd name="connsiteY2-58" fmla="*/ 0 h 650227"/>
              <a:gd name="connsiteX3-59" fmla="*/ 1740247 w 1740247"/>
              <a:gd name="connsiteY3-60" fmla="*/ 648073 h 650227"/>
              <a:gd name="connsiteX4-61" fmla="*/ 1042841 w 1740247"/>
              <a:gd name="connsiteY4-62" fmla="*/ 650227 h 650227"/>
              <a:gd name="connsiteX5-63" fmla="*/ 847578 w 1740247"/>
              <a:gd name="connsiteY5-64" fmla="*/ 647846 h 650227"/>
              <a:gd name="connsiteX6-65" fmla="*/ 680891 w 1740247"/>
              <a:gd name="connsiteY6-66" fmla="*/ 647846 h 650227"/>
              <a:gd name="connsiteX7-67" fmla="*/ 0 w 1740247"/>
              <a:gd name="connsiteY7-68" fmla="*/ 648073 h 650227"/>
              <a:gd name="connsiteX0-69" fmla="*/ 0 w 1740247"/>
              <a:gd name="connsiteY0-70" fmla="*/ 648073 h 648073"/>
              <a:gd name="connsiteX1-71" fmla="*/ 209956 w 1740247"/>
              <a:gd name="connsiteY1-72" fmla="*/ 0 h 648073"/>
              <a:gd name="connsiteX2-73" fmla="*/ 1530291 w 1740247"/>
              <a:gd name="connsiteY2-74" fmla="*/ 0 h 648073"/>
              <a:gd name="connsiteX3-75" fmla="*/ 1740247 w 1740247"/>
              <a:gd name="connsiteY3-76" fmla="*/ 648073 h 648073"/>
              <a:gd name="connsiteX4-77" fmla="*/ 1035697 w 1740247"/>
              <a:gd name="connsiteY4-78" fmla="*/ 645464 h 648073"/>
              <a:gd name="connsiteX5-79" fmla="*/ 847578 w 1740247"/>
              <a:gd name="connsiteY5-80" fmla="*/ 647846 h 648073"/>
              <a:gd name="connsiteX6-81" fmla="*/ 680891 w 1740247"/>
              <a:gd name="connsiteY6-82" fmla="*/ 647846 h 648073"/>
              <a:gd name="connsiteX7-83" fmla="*/ 0 w 1740247"/>
              <a:gd name="connsiteY7-84" fmla="*/ 648073 h 648073"/>
              <a:gd name="connsiteX0-85" fmla="*/ 0 w 1740247"/>
              <a:gd name="connsiteY0-86" fmla="*/ 648073 h 648073"/>
              <a:gd name="connsiteX1-87" fmla="*/ 209956 w 1740247"/>
              <a:gd name="connsiteY1-88" fmla="*/ 0 h 648073"/>
              <a:gd name="connsiteX2-89" fmla="*/ 1530291 w 1740247"/>
              <a:gd name="connsiteY2-90" fmla="*/ 0 h 648073"/>
              <a:gd name="connsiteX3-91" fmla="*/ 1740247 w 1740247"/>
              <a:gd name="connsiteY3-92" fmla="*/ 648073 h 648073"/>
              <a:gd name="connsiteX4-93" fmla="*/ 1035697 w 1740247"/>
              <a:gd name="connsiteY4-94" fmla="*/ 647846 h 648073"/>
              <a:gd name="connsiteX5-95" fmla="*/ 847578 w 1740247"/>
              <a:gd name="connsiteY5-96" fmla="*/ 647846 h 648073"/>
              <a:gd name="connsiteX6-97" fmla="*/ 680891 w 1740247"/>
              <a:gd name="connsiteY6-98" fmla="*/ 647846 h 648073"/>
              <a:gd name="connsiteX7-99" fmla="*/ 0 w 1740247"/>
              <a:gd name="connsiteY7-100" fmla="*/ 648073 h 648073"/>
              <a:gd name="connsiteX0-101" fmla="*/ 0 w 1740247"/>
              <a:gd name="connsiteY0-102" fmla="*/ 648073 h 648073"/>
              <a:gd name="connsiteX1-103" fmla="*/ 209956 w 1740247"/>
              <a:gd name="connsiteY1-104" fmla="*/ 0 h 648073"/>
              <a:gd name="connsiteX2-105" fmla="*/ 1530291 w 1740247"/>
              <a:gd name="connsiteY2-106" fmla="*/ 0 h 648073"/>
              <a:gd name="connsiteX3-107" fmla="*/ 1740247 w 1740247"/>
              <a:gd name="connsiteY3-108" fmla="*/ 648073 h 648073"/>
              <a:gd name="connsiteX4-109" fmla="*/ 1035697 w 1740247"/>
              <a:gd name="connsiteY4-110" fmla="*/ 647846 h 648073"/>
              <a:gd name="connsiteX5-111" fmla="*/ 847578 w 1740247"/>
              <a:gd name="connsiteY5-112" fmla="*/ 490683 h 648073"/>
              <a:gd name="connsiteX6-113" fmla="*/ 680891 w 1740247"/>
              <a:gd name="connsiteY6-114" fmla="*/ 647846 h 648073"/>
              <a:gd name="connsiteX7-115" fmla="*/ 0 w 1740247"/>
              <a:gd name="connsiteY7-116" fmla="*/ 648073 h 648073"/>
              <a:gd name="connsiteX0-1" fmla="*/ 0 w 1740247"/>
              <a:gd name="connsiteY0-2" fmla="*/ 648073 h 648073"/>
              <a:gd name="connsiteX1-3" fmla="*/ 209956 w 1740247"/>
              <a:gd name="connsiteY1-4" fmla="*/ 0 h 648073"/>
              <a:gd name="connsiteX2-5" fmla="*/ 1530291 w 1740247"/>
              <a:gd name="connsiteY2-6" fmla="*/ 0 h 648073"/>
              <a:gd name="connsiteX3-7" fmla="*/ 1740247 w 1740247"/>
              <a:gd name="connsiteY3-8" fmla="*/ 648073 h 648073"/>
              <a:gd name="connsiteX4-9" fmla="*/ 1035697 w 1740247"/>
              <a:gd name="connsiteY4-10" fmla="*/ 647846 h 648073"/>
              <a:gd name="connsiteX5-11" fmla="*/ 847578 w 1740247"/>
              <a:gd name="connsiteY5-12" fmla="*/ 490683 h 648073"/>
              <a:gd name="connsiteX6-13" fmla="*/ 801588 w 1740247"/>
              <a:gd name="connsiteY6-14" fmla="*/ 539710 h 648073"/>
              <a:gd name="connsiteX7-15" fmla="*/ 680891 w 1740247"/>
              <a:gd name="connsiteY7-16" fmla="*/ 647846 h 648073"/>
              <a:gd name="connsiteX8" fmla="*/ 0 w 1740247"/>
              <a:gd name="connsiteY8" fmla="*/ 648073 h 648073"/>
              <a:gd name="connsiteX0-17" fmla="*/ 0 w 1740247"/>
              <a:gd name="connsiteY0-18" fmla="*/ 648073 h 648073"/>
              <a:gd name="connsiteX1-19" fmla="*/ 209956 w 1740247"/>
              <a:gd name="connsiteY1-20" fmla="*/ 0 h 648073"/>
              <a:gd name="connsiteX2-21" fmla="*/ 1530291 w 1740247"/>
              <a:gd name="connsiteY2-22" fmla="*/ 0 h 648073"/>
              <a:gd name="connsiteX3-23" fmla="*/ 1740247 w 1740247"/>
              <a:gd name="connsiteY3-24" fmla="*/ 648073 h 648073"/>
              <a:gd name="connsiteX4-25" fmla="*/ 1035697 w 1740247"/>
              <a:gd name="connsiteY4-26" fmla="*/ 647846 h 648073"/>
              <a:gd name="connsiteX5-27" fmla="*/ 847578 w 1740247"/>
              <a:gd name="connsiteY5-28" fmla="*/ 490683 h 648073"/>
              <a:gd name="connsiteX6-29" fmla="*/ 766365 w 1740247"/>
              <a:gd name="connsiteY6-30" fmla="*/ 478028 h 648073"/>
              <a:gd name="connsiteX7-31" fmla="*/ 680891 w 1740247"/>
              <a:gd name="connsiteY7-32" fmla="*/ 647846 h 648073"/>
              <a:gd name="connsiteX8-33" fmla="*/ 0 w 1740247"/>
              <a:gd name="connsiteY8-34" fmla="*/ 648073 h 648073"/>
              <a:gd name="connsiteX0-35" fmla="*/ 0 w 1740247"/>
              <a:gd name="connsiteY0-36" fmla="*/ 648073 h 648073"/>
              <a:gd name="connsiteX1-37" fmla="*/ 209956 w 1740247"/>
              <a:gd name="connsiteY1-38" fmla="*/ 0 h 648073"/>
              <a:gd name="connsiteX2-39" fmla="*/ 1530291 w 1740247"/>
              <a:gd name="connsiteY2-40" fmla="*/ 0 h 648073"/>
              <a:gd name="connsiteX3-41" fmla="*/ 1740247 w 1740247"/>
              <a:gd name="connsiteY3-42" fmla="*/ 648073 h 648073"/>
              <a:gd name="connsiteX4-43" fmla="*/ 1035697 w 1740247"/>
              <a:gd name="connsiteY4-44" fmla="*/ 647846 h 648073"/>
              <a:gd name="connsiteX5-45" fmla="*/ 1013641 w 1740247"/>
              <a:gd name="connsiteY5-46" fmla="*/ 387880 h 648073"/>
              <a:gd name="connsiteX6-47" fmla="*/ 766365 w 1740247"/>
              <a:gd name="connsiteY6-48" fmla="*/ 478028 h 648073"/>
              <a:gd name="connsiteX7-49" fmla="*/ 680891 w 1740247"/>
              <a:gd name="connsiteY7-50" fmla="*/ 647846 h 648073"/>
              <a:gd name="connsiteX8-51" fmla="*/ 0 w 1740247"/>
              <a:gd name="connsiteY8-52" fmla="*/ 648073 h 648073"/>
              <a:gd name="connsiteX0-53" fmla="*/ 0 w 1740247"/>
              <a:gd name="connsiteY0-54" fmla="*/ 648073 h 648073"/>
              <a:gd name="connsiteX1-55" fmla="*/ 209956 w 1740247"/>
              <a:gd name="connsiteY1-56" fmla="*/ 0 h 648073"/>
              <a:gd name="connsiteX2-57" fmla="*/ 1530291 w 1740247"/>
              <a:gd name="connsiteY2-58" fmla="*/ 0 h 648073"/>
              <a:gd name="connsiteX3-59" fmla="*/ 1740247 w 1740247"/>
              <a:gd name="connsiteY3-60" fmla="*/ 648073 h 648073"/>
              <a:gd name="connsiteX4-61" fmla="*/ 1035697 w 1740247"/>
              <a:gd name="connsiteY4-62" fmla="*/ 647846 h 648073"/>
              <a:gd name="connsiteX5-63" fmla="*/ 1013641 w 1740247"/>
              <a:gd name="connsiteY5-64" fmla="*/ 387880 h 648073"/>
              <a:gd name="connsiteX6-65" fmla="*/ 711013 w 1740247"/>
              <a:gd name="connsiteY6-66" fmla="*/ 387562 h 648073"/>
              <a:gd name="connsiteX7-67" fmla="*/ 680891 w 1740247"/>
              <a:gd name="connsiteY7-68" fmla="*/ 647846 h 648073"/>
              <a:gd name="connsiteX8-69" fmla="*/ 0 w 1740247"/>
              <a:gd name="connsiteY8-70" fmla="*/ 648073 h 648073"/>
              <a:gd name="connsiteX0-71" fmla="*/ 0 w 1740247"/>
              <a:gd name="connsiteY0-72" fmla="*/ 648073 h 648073"/>
              <a:gd name="connsiteX1-73" fmla="*/ 209956 w 1740247"/>
              <a:gd name="connsiteY1-74" fmla="*/ 0 h 648073"/>
              <a:gd name="connsiteX2-75" fmla="*/ 1530291 w 1740247"/>
              <a:gd name="connsiteY2-76" fmla="*/ 0 h 648073"/>
              <a:gd name="connsiteX3-77" fmla="*/ 1740247 w 1740247"/>
              <a:gd name="connsiteY3-78" fmla="*/ 648073 h 648073"/>
              <a:gd name="connsiteX4-79" fmla="*/ 1443302 w 1740247"/>
              <a:gd name="connsiteY4-80" fmla="*/ 635509 h 648073"/>
              <a:gd name="connsiteX5-81" fmla="*/ 1013641 w 1740247"/>
              <a:gd name="connsiteY5-82" fmla="*/ 387880 h 648073"/>
              <a:gd name="connsiteX6-83" fmla="*/ 711013 w 1740247"/>
              <a:gd name="connsiteY6-84" fmla="*/ 387562 h 648073"/>
              <a:gd name="connsiteX7-85" fmla="*/ 680891 w 1740247"/>
              <a:gd name="connsiteY7-86" fmla="*/ 647846 h 648073"/>
              <a:gd name="connsiteX8-87" fmla="*/ 0 w 1740247"/>
              <a:gd name="connsiteY8-88" fmla="*/ 648073 h 648073"/>
              <a:gd name="connsiteX0-89" fmla="*/ 0 w 1740247"/>
              <a:gd name="connsiteY0-90" fmla="*/ 648073 h 648073"/>
              <a:gd name="connsiteX1-91" fmla="*/ 209956 w 1740247"/>
              <a:gd name="connsiteY1-92" fmla="*/ 0 h 648073"/>
              <a:gd name="connsiteX2-93" fmla="*/ 1530291 w 1740247"/>
              <a:gd name="connsiteY2-94" fmla="*/ 0 h 648073"/>
              <a:gd name="connsiteX3-95" fmla="*/ 1740247 w 1740247"/>
              <a:gd name="connsiteY3-96" fmla="*/ 648073 h 648073"/>
              <a:gd name="connsiteX4-97" fmla="*/ 1443302 w 1740247"/>
              <a:gd name="connsiteY4-98" fmla="*/ 635509 h 648073"/>
              <a:gd name="connsiteX5-99" fmla="*/ 1330668 w 1740247"/>
              <a:gd name="connsiteY5-100" fmla="*/ 367319 h 648073"/>
              <a:gd name="connsiteX6-101" fmla="*/ 711013 w 1740247"/>
              <a:gd name="connsiteY6-102" fmla="*/ 387562 h 648073"/>
              <a:gd name="connsiteX7-103" fmla="*/ 680891 w 1740247"/>
              <a:gd name="connsiteY7-104" fmla="*/ 647846 h 648073"/>
              <a:gd name="connsiteX8-105" fmla="*/ 0 w 1740247"/>
              <a:gd name="connsiteY8-106" fmla="*/ 648073 h 648073"/>
              <a:gd name="connsiteX0-107" fmla="*/ 0 w 1740247"/>
              <a:gd name="connsiteY0-108" fmla="*/ 648073 h 648073"/>
              <a:gd name="connsiteX1-109" fmla="*/ 209956 w 1740247"/>
              <a:gd name="connsiteY1-110" fmla="*/ 0 h 648073"/>
              <a:gd name="connsiteX2-111" fmla="*/ 1530291 w 1740247"/>
              <a:gd name="connsiteY2-112" fmla="*/ 0 h 648073"/>
              <a:gd name="connsiteX3-113" fmla="*/ 1740247 w 1740247"/>
              <a:gd name="connsiteY3-114" fmla="*/ 648073 h 648073"/>
              <a:gd name="connsiteX4-115" fmla="*/ 1443302 w 1740247"/>
              <a:gd name="connsiteY4-116" fmla="*/ 635509 h 648073"/>
              <a:gd name="connsiteX5-117" fmla="*/ 1330668 w 1740247"/>
              <a:gd name="connsiteY5-118" fmla="*/ 367319 h 648073"/>
              <a:gd name="connsiteX6-119" fmla="*/ 711013 w 1740247"/>
              <a:gd name="connsiteY6-120" fmla="*/ 387562 h 648073"/>
              <a:gd name="connsiteX7-121" fmla="*/ 318579 w 1740247"/>
              <a:gd name="connsiteY7-122" fmla="*/ 643733 h 648073"/>
              <a:gd name="connsiteX8-123" fmla="*/ 0 w 1740247"/>
              <a:gd name="connsiteY8-124" fmla="*/ 648073 h 648073"/>
              <a:gd name="connsiteX0-125" fmla="*/ 0 w 1740247"/>
              <a:gd name="connsiteY0-126" fmla="*/ 648073 h 648073"/>
              <a:gd name="connsiteX1-127" fmla="*/ 209956 w 1740247"/>
              <a:gd name="connsiteY1-128" fmla="*/ 0 h 648073"/>
              <a:gd name="connsiteX2-129" fmla="*/ 1530291 w 1740247"/>
              <a:gd name="connsiteY2-130" fmla="*/ 0 h 648073"/>
              <a:gd name="connsiteX3-131" fmla="*/ 1740247 w 1740247"/>
              <a:gd name="connsiteY3-132" fmla="*/ 648073 h 648073"/>
              <a:gd name="connsiteX4-133" fmla="*/ 1443302 w 1740247"/>
              <a:gd name="connsiteY4-134" fmla="*/ 635509 h 648073"/>
              <a:gd name="connsiteX5-135" fmla="*/ 1330668 w 1740247"/>
              <a:gd name="connsiteY5-136" fmla="*/ 367319 h 648073"/>
              <a:gd name="connsiteX6-137" fmla="*/ 393990 w 1740247"/>
              <a:gd name="connsiteY6-138" fmla="*/ 404010 h 648073"/>
              <a:gd name="connsiteX7-139" fmla="*/ 318579 w 1740247"/>
              <a:gd name="connsiteY7-140" fmla="*/ 643733 h 648073"/>
              <a:gd name="connsiteX8-141" fmla="*/ 0 w 1740247"/>
              <a:gd name="connsiteY8-142" fmla="*/ 648073 h 648073"/>
              <a:gd name="connsiteX0-143" fmla="*/ 0 w 1740247"/>
              <a:gd name="connsiteY0-144" fmla="*/ 648073 h 648073"/>
              <a:gd name="connsiteX1-145" fmla="*/ 209956 w 1740247"/>
              <a:gd name="connsiteY1-146" fmla="*/ 0 h 648073"/>
              <a:gd name="connsiteX2-147" fmla="*/ 1530291 w 1740247"/>
              <a:gd name="connsiteY2-148" fmla="*/ 0 h 648073"/>
              <a:gd name="connsiteX3-149" fmla="*/ 1740247 w 1740247"/>
              <a:gd name="connsiteY3-150" fmla="*/ 648073 h 648073"/>
              <a:gd name="connsiteX4-151" fmla="*/ 1443304 w 1740247"/>
              <a:gd name="connsiteY4-152" fmla="*/ 643733 h 648073"/>
              <a:gd name="connsiteX5-153" fmla="*/ 1330668 w 1740247"/>
              <a:gd name="connsiteY5-154" fmla="*/ 367319 h 648073"/>
              <a:gd name="connsiteX6-155" fmla="*/ 393990 w 1740247"/>
              <a:gd name="connsiteY6-156" fmla="*/ 404010 h 648073"/>
              <a:gd name="connsiteX7-157" fmla="*/ 318579 w 1740247"/>
              <a:gd name="connsiteY7-158" fmla="*/ 643733 h 648073"/>
              <a:gd name="connsiteX8-159" fmla="*/ 0 w 1740247"/>
              <a:gd name="connsiteY8-160" fmla="*/ 648073 h 648073"/>
              <a:gd name="connsiteX0-161" fmla="*/ 0 w 1740247"/>
              <a:gd name="connsiteY0-162" fmla="*/ 648073 h 648073"/>
              <a:gd name="connsiteX1-163" fmla="*/ 209956 w 1740247"/>
              <a:gd name="connsiteY1-164" fmla="*/ 0 h 648073"/>
              <a:gd name="connsiteX2-165" fmla="*/ 1530291 w 1740247"/>
              <a:gd name="connsiteY2-166" fmla="*/ 0 h 648073"/>
              <a:gd name="connsiteX3-167" fmla="*/ 1740247 w 1740247"/>
              <a:gd name="connsiteY3-168" fmla="*/ 648073 h 648073"/>
              <a:gd name="connsiteX4-169" fmla="*/ 1443304 w 1740247"/>
              <a:gd name="connsiteY4-170" fmla="*/ 643733 h 648073"/>
              <a:gd name="connsiteX5-171" fmla="*/ 1335702 w 1740247"/>
              <a:gd name="connsiteY5-172" fmla="*/ 391991 h 648073"/>
              <a:gd name="connsiteX6-173" fmla="*/ 393990 w 1740247"/>
              <a:gd name="connsiteY6-174" fmla="*/ 404010 h 648073"/>
              <a:gd name="connsiteX7-175" fmla="*/ 318579 w 1740247"/>
              <a:gd name="connsiteY7-176" fmla="*/ 643733 h 648073"/>
              <a:gd name="connsiteX8-177" fmla="*/ 0 w 1740247"/>
              <a:gd name="connsiteY8-178" fmla="*/ 648073 h 648073"/>
              <a:gd name="connsiteX0-179" fmla="*/ 0 w 1740247"/>
              <a:gd name="connsiteY0-180" fmla="*/ 648073 h 648073"/>
              <a:gd name="connsiteX1-181" fmla="*/ 209956 w 1740247"/>
              <a:gd name="connsiteY1-182" fmla="*/ 0 h 648073"/>
              <a:gd name="connsiteX2-183" fmla="*/ 1530291 w 1740247"/>
              <a:gd name="connsiteY2-184" fmla="*/ 0 h 648073"/>
              <a:gd name="connsiteX3-185" fmla="*/ 1740247 w 1740247"/>
              <a:gd name="connsiteY3-186" fmla="*/ 648073 h 648073"/>
              <a:gd name="connsiteX4-187" fmla="*/ 1433242 w 1740247"/>
              <a:gd name="connsiteY4-188" fmla="*/ 647845 h 648073"/>
              <a:gd name="connsiteX5-189" fmla="*/ 1335702 w 1740247"/>
              <a:gd name="connsiteY5-190" fmla="*/ 391991 h 648073"/>
              <a:gd name="connsiteX6-191" fmla="*/ 393990 w 1740247"/>
              <a:gd name="connsiteY6-192" fmla="*/ 404010 h 648073"/>
              <a:gd name="connsiteX7-193" fmla="*/ 318579 w 1740247"/>
              <a:gd name="connsiteY7-194" fmla="*/ 643733 h 648073"/>
              <a:gd name="connsiteX8-195" fmla="*/ 0 w 1740247"/>
              <a:gd name="connsiteY8-196" fmla="*/ 648073 h 648073"/>
              <a:gd name="connsiteX0-197" fmla="*/ 0 w 1740247"/>
              <a:gd name="connsiteY0-198" fmla="*/ 648073 h 648073"/>
              <a:gd name="connsiteX1-199" fmla="*/ 209956 w 1740247"/>
              <a:gd name="connsiteY1-200" fmla="*/ 0 h 648073"/>
              <a:gd name="connsiteX2-201" fmla="*/ 1530291 w 1740247"/>
              <a:gd name="connsiteY2-202" fmla="*/ 0 h 648073"/>
              <a:gd name="connsiteX3-203" fmla="*/ 1740247 w 1740247"/>
              <a:gd name="connsiteY3-204" fmla="*/ 648073 h 648073"/>
              <a:gd name="connsiteX4-205" fmla="*/ 1387953 w 1740247"/>
              <a:gd name="connsiteY4-206" fmla="*/ 647845 h 648073"/>
              <a:gd name="connsiteX5-207" fmla="*/ 1335702 w 1740247"/>
              <a:gd name="connsiteY5-208" fmla="*/ 391991 h 648073"/>
              <a:gd name="connsiteX6-209" fmla="*/ 393990 w 1740247"/>
              <a:gd name="connsiteY6-210" fmla="*/ 404010 h 648073"/>
              <a:gd name="connsiteX7-211" fmla="*/ 318579 w 1740247"/>
              <a:gd name="connsiteY7-212" fmla="*/ 643733 h 648073"/>
              <a:gd name="connsiteX8-213" fmla="*/ 0 w 1740247"/>
              <a:gd name="connsiteY8-214" fmla="*/ 648073 h 648073"/>
              <a:gd name="connsiteX0-215" fmla="*/ 0 w 1740247"/>
              <a:gd name="connsiteY0-216" fmla="*/ 648073 h 648073"/>
              <a:gd name="connsiteX1-217" fmla="*/ 209956 w 1740247"/>
              <a:gd name="connsiteY1-218" fmla="*/ 0 h 648073"/>
              <a:gd name="connsiteX2-219" fmla="*/ 1530291 w 1740247"/>
              <a:gd name="connsiteY2-220" fmla="*/ 0 h 648073"/>
              <a:gd name="connsiteX3-221" fmla="*/ 1740247 w 1740247"/>
              <a:gd name="connsiteY3-222" fmla="*/ 648073 h 648073"/>
              <a:gd name="connsiteX4-223" fmla="*/ 1387953 w 1740247"/>
              <a:gd name="connsiteY4-224" fmla="*/ 647845 h 648073"/>
              <a:gd name="connsiteX5-225" fmla="*/ 1290413 w 1740247"/>
              <a:gd name="connsiteY5-226" fmla="*/ 401161 h 648073"/>
              <a:gd name="connsiteX6-227" fmla="*/ 393990 w 1740247"/>
              <a:gd name="connsiteY6-228" fmla="*/ 404010 h 648073"/>
              <a:gd name="connsiteX7-229" fmla="*/ 318579 w 1740247"/>
              <a:gd name="connsiteY7-230" fmla="*/ 643733 h 648073"/>
              <a:gd name="connsiteX8-231" fmla="*/ 0 w 1740247"/>
              <a:gd name="connsiteY8-232" fmla="*/ 648073 h 648073"/>
              <a:gd name="connsiteX0-233" fmla="*/ 0 w 1740247"/>
              <a:gd name="connsiteY0-234" fmla="*/ 648073 h 648073"/>
              <a:gd name="connsiteX1-235" fmla="*/ 209956 w 1740247"/>
              <a:gd name="connsiteY1-236" fmla="*/ 0 h 648073"/>
              <a:gd name="connsiteX2-237" fmla="*/ 1530291 w 1740247"/>
              <a:gd name="connsiteY2-238" fmla="*/ 0 h 648073"/>
              <a:gd name="connsiteX3-239" fmla="*/ 1740247 w 1740247"/>
              <a:gd name="connsiteY3-240" fmla="*/ 648073 h 648073"/>
              <a:gd name="connsiteX4-241" fmla="*/ 1387953 w 1740247"/>
              <a:gd name="connsiteY4-242" fmla="*/ 647845 h 648073"/>
              <a:gd name="connsiteX5-243" fmla="*/ 1265253 w 1740247"/>
              <a:gd name="connsiteY5-244" fmla="*/ 304880 h 648073"/>
              <a:gd name="connsiteX6-245" fmla="*/ 393990 w 1740247"/>
              <a:gd name="connsiteY6-246" fmla="*/ 404010 h 648073"/>
              <a:gd name="connsiteX7-247" fmla="*/ 318579 w 1740247"/>
              <a:gd name="connsiteY7-248" fmla="*/ 643733 h 648073"/>
              <a:gd name="connsiteX8-249" fmla="*/ 0 w 1740247"/>
              <a:gd name="connsiteY8-250" fmla="*/ 648073 h 648073"/>
              <a:gd name="connsiteX0-251" fmla="*/ 0 w 1740247"/>
              <a:gd name="connsiteY0-252" fmla="*/ 648073 h 648073"/>
              <a:gd name="connsiteX1-253" fmla="*/ 209956 w 1740247"/>
              <a:gd name="connsiteY1-254" fmla="*/ 0 h 648073"/>
              <a:gd name="connsiteX2-255" fmla="*/ 1530291 w 1740247"/>
              <a:gd name="connsiteY2-256" fmla="*/ 0 h 648073"/>
              <a:gd name="connsiteX3-257" fmla="*/ 1740247 w 1740247"/>
              <a:gd name="connsiteY3-258" fmla="*/ 648073 h 648073"/>
              <a:gd name="connsiteX4-259" fmla="*/ 1387953 w 1740247"/>
              <a:gd name="connsiteY4-260" fmla="*/ 647845 h 648073"/>
              <a:gd name="connsiteX5-261" fmla="*/ 1265253 w 1740247"/>
              <a:gd name="connsiteY5-262" fmla="*/ 304880 h 648073"/>
              <a:gd name="connsiteX6-263" fmla="*/ 424183 w 1740247"/>
              <a:gd name="connsiteY6-264" fmla="*/ 312314 h 648073"/>
              <a:gd name="connsiteX7-265" fmla="*/ 318579 w 1740247"/>
              <a:gd name="connsiteY7-266" fmla="*/ 643733 h 648073"/>
              <a:gd name="connsiteX8-267" fmla="*/ 0 w 1740247"/>
              <a:gd name="connsiteY8-268" fmla="*/ 648073 h 648073"/>
              <a:gd name="connsiteX0-269" fmla="*/ 0 w 1740247"/>
              <a:gd name="connsiteY0-270" fmla="*/ 648073 h 648073"/>
              <a:gd name="connsiteX1-271" fmla="*/ 209956 w 1740247"/>
              <a:gd name="connsiteY1-272" fmla="*/ 0 h 648073"/>
              <a:gd name="connsiteX2-273" fmla="*/ 1530291 w 1740247"/>
              <a:gd name="connsiteY2-274" fmla="*/ 0 h 648073"/>
              <a:gd name="connsiteX3-275" fmla="*/ 1740247 w 1740247"/>
              <a:gd name="connsiteY3-276" fmla="*/ 648073 h 648073"/>
              <a:gd name="connsiteX4-277" fmla="*/ 1387953 w 1740247"/>
              <a:gd name="connsiteY4-278" fmla="*/ 647845 h 648073"/>
              <a:gd name="connsiteX5-279" fmla="*/ 1265253 w 1740247"/>
              <a:gd name="connsiteY5-280" fmla="*/ 304880 h 648073"/>
              <a:gd name="connsiteX6-281" fmla="*/ 424183 w 1740247"/>
              <a:gd name="connsiteY6-282" fmla="*/ 312314 h 648073"/>
              <a:gd name="connsiteX7-283" fmla="*/ 363868 w 1740247"/>
              <a:gd name="connsiteY7-284" fmla="*/ 643733 h 648073"/>
              <a:gd name="connsiteX8-285" fmla="*/ 0 w 1740247"/>
              <a:gd name="connsiteY8-286" fmla="*/ 648073 h 648073"/>
              <a:gd name="connsiteX0-287" fmla="*/ 0 w 1740247"/>
              <a:gd name="connsiteY0-288" fmla="*/ 648073 h 648073"/>
              <a:gd name="connsiteX1-289" fmla="*/ 209956 w 1740247"/>
              <a:gd name="connsiteY1-290" fmla="*/ 0 h 648073"/>
              <a:gd name="connsiteX2-291" fmla="*/ 1530291 w 1740247"/>
              <a:gd name="connsiteY2-292" fmla="*/ 0 h 648073"/>
              <a:gd name="connsiteX3-293" fmla="*/ 1740247 w 1740247"/>
              <a:gd name="connsiteY3-294" fmla="*/ 648073 h 648073"/>
              <a:gd name="connsiteX4-295" fmla="*/ 1387953 w 1740247"/>
              <a:gd name="connsiteY4-296" fmla="*/ 647845 h 648073"/>
              <a:gd name="connsiteX5-297" fmla="*/ 1265253 w 1740247"/>
              <a:gd name="connsiteY5-298" fmla="*/ 304880 h 648073"/>
              <a:gd name="connsiteX6-299" fmla="*/ 454376 w 1740247"/>
              <a:gd name="connsiteY6-300" fmla="*/ 312314 h 648073"/>
              <a:gd name="connsiteX7-301" fmla="*/ 363868 w 1740247"/>
              <a:gd name="connsiteY7-302" fmla="*/ 643733 h 648073"/>
              <a:gd name="connsiteX8-303" fmla="*/ 0 w 1740247"/>
              <a:gd name="connsiteY8-304" fmla="*/ 648073 h 648073"/>
              <a:gd name="connsiteX0-305" fmla="*/ 0 w 1740247"/>
              <a:gd name="connsiteY0-306" fmla="*/ 648073 h 648073"/>
              <a:gd name="connsiteX1-307" fmla="*/ 209956 w 1740247"/>
              <a:gd name="connsiteY1-308" fmla="*/ 0 h 648073"/>
              <a:gd name="connsiteX2-309" fmla="*/ 1530291 w 1740247"/>
              <a:gd name="connsiteY2-310" fmla="*/ 0 h 648073"/>
              <a:gd name="connsiteX3-311" fmla="*/ 1740247 w 1740247"/>
              <a:gd name="connsiteY3-312" fmla="*/ 648073 h 648073"/>
              <a:gd name="connsiteX4-313" fmla="*/ 1387953 w 1740247"/>
              <a:gd name="connsiteY4-314" fmla="*/ 647845 h 648073"/>
              <a:gd name="connsiteX5-315" fmla="*/ 1265253 w 1740247"/>
              <a:gd name="connsiteY5-316" fmla="*/ 304880 h 648073"/>
              <a:gd name="connsiteX6-317" fmla="*/ 469472 w 1740247"/>
              <a:gd name="connsiteY6-318" fmla="*/ 312314 h 648073"/>
              <a:gd name="connsiteX7-319" fmla="*/ 363868 w 1740247"/>
              <a:gd name="connsiteY7-320" fmla="*/ 643733 h 648073"/>
              <a:gd name="connsiteX8-321" fmla="*/ 0 w 1740247"/>
              <a:gd name="connsiteY8-322" fmla="*/ 648073 h 648073"/>
              <a:gd name="connsiteX0-323" fmla="*/ 0 w 1740247"/>
              <a:gd name="connsiteY0-324" fmla="*/ 652166 h 652166"/>
              <a:gd name="connsiteX1-325" fmla="*/ 355888 w 1740247"/>
              <a:gd name="connsiteY1-326" fmla="*/ 0 h 652166"/>
              <a:gd name="connsiteX2-327" fmla="*/ 1530291 w 1740247"/>
              <a:gd name="connsiteY2-328" fmla="*/ 4093 h 652166"/>
              <a:gd name="connsiteX3-329" fmla="*/ 1740247 w 1740247"/>
              <a:gd name="connsiteY3-330" fmla="*/ 652166 h 652166"/>
              <a:gd name="connsiteX4-331" fmla="*/ 1387953 w 1740247"/>
              <a:gd name="connsiteY4-332" fmla="*/ 651938 h 652166"/>
              <a:gd name="connsiteX5-333" fmla="*/ 1265253 w 1740247"/>
              <a:gd name="connsiteY5-334" fmla="*/ 308973 h 652166"/>
              <a:gd name="connsiteX6-335" fmla="*/ 469472 w 1740247"/>
              <a:gd name="connsiteY6-336" fmla="*/ 316407 h 652166"/>
              <a:gd name="connsiteX7-337" fmla="*/ 363868 w 1740247"/>
              <a:gd name="connsiteY7-338" fmla="*/ 647826 h 652166"/>
              <a:gd name="connsiteX8-339" fmla="*/ 0 w 1740247"/>
              <a:gd name="connsiteY8-340" fmla="*/ 652166 h 652166"/>
              <a:gd name="connsiteX0-341" fmla="*/ 0 w 1740247"/>
              <a:gd name="connsiteY0-342" fmla="*/ 652166 h 652166"/>
              <a:gd name="connsiteX1-343" fmla="*/ 355888 w 1740247"/>
              <a:gd name="connsiteY1-344" fmla="*/ 0 h 652166"/>
              <a:gd name="connsiteX2-345" fmla="*/ 1530291 w 1740247"/>
              <a:gd name="connsiteY2-346" fmla="*/ 4093 h 652166"/>
              <a:gd name="connsiteX3-347" fmla="*/ 1740247 w 1740247"/>
              <a:gd name="connsiteY3-348" fmla="*/ 652166 h 652166"/>
              <a:gd name="connsiteX4-349" fmla="*/ 1387953 w 1740247"/>
              <a:gd name="connsiteY4-350" fmla="*/ 651938 h 652166"/>
              <a:gd name="connsiteX5-351" fmla="*/ 1265253 w 1740247"/>
              <a:gd name="connsiteY5-352" fmla="*/ 308973 h 652166"/>
              <a:gd name="connsiteX6-353" fmla="*/ 565084 w 1740247"/>
              <a:gd name="connsiteY6-354" fmla="*/ 320499 h 652166"/>
              <a:gd name="connsiteX7-355" fmla="*/ 363868 w 1740247"/>
              <a:gd name="connsiteY7-356" fmla="*/ 647826 h 652166"/>
              <a:gd name="connsiteX8-357" fmla="*/ 0 w 1740247"/>
              <a:gd name="connsiteY8-358" fmla="*/ 652166 h 652166"/>
              <a:gd name="connsiteX0-359" fmla="*/ 0 w 1740247"/>
              <a:gd name="connsiteY0-360" fmla="*/ 652166 h 652166"/>
              <a:gd name="connsiteX1-361" fmla="*/ 355888 w 1740247"/>
              <a:gd name="connsiteY1-362" fmla="*/ 0 h 652166"/>
              <a:gd name="connsiteX2-363" fmla="*/ 1379329 w 1740247"/>
              <a:gd name="connsiteY2-364" fmla="*/ 4093 h 652166"/>
              <a:gd name="connsiteX3-365" fmla="*/ 1740247 w 1740247"/>
              <a:gd name="connsiteY3-366" fmla="*/ 652166 h 652166"/>
              <a:gd name="connsiteX4-367" fmla="*/ 1387953 w 1740247"/>
              <a:gd name="connsiteY4-368" fmla="*/ 651938 h 652166"/>
              <a:gd name="connsiteX5-369" fmla="*/ 1265253 w 1740247"/>
              <a:gd name="connsiteY5-370" fmla="*/ 308973 h 652166"/>
              <a:gd name="connsiteX6-371" fmla="*/ 565084 w 1740247"/>
              <a:gd name="connsiteY6-372" fmla="*/ 320499 h 652166"/>
              <a:gd name="connsiteX7-373" fmla="*/ 363868 w 1740247"/>
              <a:gd name="connsiteY7-374" fmla="*/ 647826 h 652166"/>
              <a:gd name="connsiteX8-375" fmla="*/ 0 w 1740247"/>
              <a:gd name="connsiteY8-376" fmla="*/ 652166 h 652166"/>
              <a:gd name="connsiteX0-377" fmla="*/ 0 w 1740247"/>
              <a:gd name="connsiteY0-378" fmla="*/ 652166 h 652166"/>
              <a:gd name="connsiteX1-379" fmla="*/ 355888 w 1740247"/>
              <a:gd name="connsiteY1-380" fmla="*/ 0 h 652166"/>
              <a:gd name="connsiteX2-381" fmla="*/ 1379329 w 1740247"/>
              <a:gd name="connsiteY2-382" fmla="*/ 4093 h 652166"/>
              <a:gd name="connsiteX3-383" fmla="*/ 1740247 w 1740247"/>
              <a:gd name="connsiteY3-384" fmla="*/ 652166 h 652166"/>
              <a:gd name="connsiteX4-385" fmla="*/ 1387953 w 1740247"/>
              <a:gd name="connsiteY4-386" fmla="*/ 651938 h 652166"/>
              <a:gd name="connsiteX5-387" fmla="*/ 1154548 w 1740247"/>
              <a:gd name="connsiteY5-388" fmla="*/ 313065 h 652166"/>
              <a:gd name="connsiteX6-389" fmla="*/ 565084 w 1740247"/>
              <a:gd name="connsiteY6-390" fmla="*/ 320499 h 652166"/>
              <a:gd name="connsiteX7-391" fmla="*/ 363868 w 1740247"/>
              <a:gd name="connsiteY7-392" fmla="*/ 647826 h 652166"/>
              <a:gd name="connsiteX8-393" fmla="*/ 0 w 1740247"/>
              <a:gd name="connsiteY8-394" fmla="*/ 652166 h 652166"/>
              <a:gd name="connsiteX0-395" fmla="*/ 0 w 1740247"/>
              <a:gd name="connsiteY0-396" fmla="*/ 652166 h 652166"/>
              <a:gd name="connsiteX1-397" fmla="*/ 355888 w 1740247"/>
              <a:gd name="connsiteY1-398" fmla="*/ 0 h 652166"/>
              <a:gd name="connsiteX2-399" fmla="*/ 1379329 w 1740247"/>
              <a:gd name="connsiteY2-400" fmla="*/ 4093 h 652166"/>
              <a:gd name="connsiteX3-401" fmla="*/ 1740247 w 1740247"/>
              <a:gd name="connsiteY3-402" fmla="*/ 652166 h 652166"/>
              <a:gd name="connsiteX4-403" fmla="*/ 1387953 w 1740247"/>
              <a:gd name="connsiteY4-404" fmla="*/ 651938 h 652166"/>
              <a:gd name="connsiteX5-405" fmla="*/ 1164614 w 1740247"/>
              <a:gd name="connsiteY5-406" fmla="*/ 313065 h 652166"/>
              <a:gd name="connsiteX6-407" fmla="*/ 565084 w 1740247"/>
              <a:gd name="connsiteY6-408" fmla="*/ 320499 h 652166"/>
              <a:gd name="connsiteX7-409" fmla="*/ 363868 w 1740247"/>
              <a:gd name="connsiteY7-410" fmla="*/ 647826 h 652166"/>
              <a:gd name="connsiteX8-411" fmla="*/ 0 w 1740247"/>
              <a:gd name="connsiteY8-412" fmla="*/ 652166 h 652166"/>
              <a:gd name="connsiteX0-413" fmla="*/ 0 w 1740247"/>
              <a:gd name="connsiteY0-414" fmla="*/ 652166 h 652166"/>
              <a:gd name="connsiteX1-415" fmla="*/ 355888 w 1740247"/>
              <a:gd name="connsiteY1-416" fmla="*/ 0 h 652166"/>
              <a:gd name="connsiteX2-417" fmla="*/ 1379329 w 1740247"/>
              <a:gd name="connsiteY2-418" fmla="*/ 4093 h 652166"/>
              <a:gd name="connsiteX3-419" fmla="*/ 1740247 w 1740247"/>
              <a:gd name="connsiteY3-420" fmla="*/ 652166 h 652166"/>
              <a:gd name="connsiteX4-421" fmla="*/ 1387953 w 1740247"/>
              <a:gd name="connsiteY4-422" fmla="*/ 651938 h 652166"/>
              <a:gd name="connsiteX5-423" fmla="*/ 1183859 w 1740247"/>
              <a:gd name="connsiteY5-424" fmla="*/ 350486 h 652166"/>
              <a:gd name="connsiteX6-425" fmla="*/ 565084 w 1740247"/>
              <a:gd name="connsiteY6-426" fmla="*/ 320499 h 652166"/>
              <a:gd name="connsiteX7-427" fmla="*/ 363868 w 1740247"/>
              <a:gd name="connsiteY7-428" fmla="*/ 647826 h 652166"/>
              <a:gd name="connsiteX8-429" fmla="*/ 0 w 1740247"/>
              <a:gd name="connsiteY8-430" fmla="*/ 652166 h 652166"/>
              <a:gd name="connsiteX0-431" fmla="*/ 0 w 1740247"/>
              <a:gd name="connsiteY0-432" fmla="*/ 652166 h 652166"/>
              <a:gd name="connsiteX1-433" fmla="*/ 355888 w 1740247"/>
              <a:gd name="connsiteY1-434" fmla="*/ 0 h 652166"/>
              <a:gd name="connsiteX2-435" fmla="*/ 1379329 w 1740247"/>
              <a:gd name="connsiteY2-436" fmla="*/ 4093 h 652166"/>
              <a:gd name="connsiteX3-437" fmla="*/ 1740247 w 1740247"/>
              <a:gd name="connsiteY3-438" fmla="*/ 652166 h 652166"/>
              <a:gd name="connsiteX4-439" fmla="*/ 1387953 w 1740247"/>
              <a:gd name="connsiteY4-440" fmla="*/ 651938 h 652166"/>
              <a:gd name="connsiteX5-441" fmla="*/ 1183859 w 1740247"/>
              <a:gd name="connsiteY5-442" fmla="*/ 350486 h 652166"/>
              <a:gd name="connsiteX6-443" fmla="*/ 531406 w 1740247"/>
              <a:gd name="connsiteY6-444" fmla="*/ 361662 h 652166"/>
              <a:gd name="connsiteX7-445" fmla="*/ 363868 w 1740247"/>
              <a:gd name="connsiteY7-446" fmla="*/ 647826 h 652166"/>
              <a:gd name="connsiteX8-447" fmla="*/ 0 w 1740247"/>
              <a:gd name="connsiteY8-448" fmla="*/ 652166 h 652166"/>
              <a:gd name="connsiteX0-449" fmla="*/ 0 w 1740247"/>
              <a:gd name="connsiteY0-450" fmla="*/ 652166 h 652166"/>
              <a:gd name="connsiteX1-451" fmla="*/ 355888 w 1740247"/>
              <a:gd name="connsiteY1-452" fmla="*/ 0 h 652166"/>
              <a:gd name="connsiteX2-453" fmla="*/ 1379329 w 1740247"/>
              <a:gd name="connsiteY2-454" fmla="*/ 4093 h 652166"/>
              <a:gd name="connsiteX3-455" fmla="*/ 1740247 w 1740247"/>
              <a:gd name="connsiteY3-456" fmla="*/ 652166 h 652166"/>
              <a:gd name="connsiteX4-457" fmla="*/ 1387953 w 1740247"/>
              <a:gd name="connsiteY4-458" fmla="*/ 651938 h 652166"/>
              <a:gd name="connsiteX5-459" fmla="*/ 1183859 w 1740247"/>
              <a:gd name="connsiteY5-460" fmla="*/ 350486 h 652166"/>
              <a:gd name="connsiteX6-461" fmla="*/ 550651 w 1740247"/>
              <a:gd name="connsiteY6-462" fmla="*/ 354178 h 652166"/>
              <a:gd name="connsiteX7-463" fmla="*/ 363868 w 1740247"/>
              <a:gd name="connsiteY7-464" fmla="*/ 647826 h 652166"/>
              <a:gd name="connsiteX8-465" fmla="*/ 0 w 1740247"/>
              <a:gd name="connsiteY8-466" fmla="*/ 652166 h 652166"/>
              <a:gd name="connsiteX0-467" fmla="*/ 0 w 1740247"/>
              <a:gd name="connsiteY0-468" fmla="*/ 652166 h 652166"/>
              <a:gd name="connsiteX1-469" fmla="*/ 355888 w 1740247"/>
              <a:gd name="connsiteY1-470" fmla="*/ 0 h 652166"/>
              <a:gd name="connsiteX2-471" fmla="*/ 1379329 w 1740247"/>
              <a:gd name="connsiteY2-472" fmla="*/ 4093 h 652166"/>
              <a:gd name="connsiteX3-473" fmla="*/ 1740247 w 1740247"/>
              <a:gd name="connsiteY3-474" fmla="*/ 652166 h 652166"/>
              <a:gd name="connsiteX4-475" fmla="*/ 1387953 w 1740247"/>
              <a:gd name="connsiteY4-476" fmla="*/ 651938 h 652166"/>
              <a:gd name="connsiteX5-477" fmla="*/ 1188671 w 1740247"/>
              <a:gd name="connsiteY5-478" fmla="*/ 361712 h 652166"/>
              <a:gd name="connsiteX6-479" fmla="*/ 550651 w 1740247"/>
              <a:gd name="connsiteY6-480" fmla="*/ 354178 h 652166"/>
              <a:gd name="connsiteX7-481" fmla="*/ 363868 w 1740247"/>
              <a:gd name="connsiteY7-482" fmla="*/ 647826 h 652166"/>
              <a:gd name="connsiteX8-483" fmla="*/ 0 w 1740247"/>
              <a:gd name="connsiteY8-484" fmla="*/ 652166 h 652166"/>
              <a:gd name="connsiteX0-485" fmla="*/ 0 w 1740247"/>
              <a:gd name="connsiteY0-486" fmla="*/ 652166 h 652166"/>
              <a:gd name="connsiteX1-487" fmla="*/ 355888 w 1740247"/>
              <a:gd name="connsiteY1-488" fmla="*/ 0 h 652166"/>
              <a:gd name="connsiteX2-489" fmla="*/ 1379329 w 1740247"/>
              <a:gd name="connsiteY2-490" fmla="*/ 4093 h 652166"/>
              <a:gd name="connsiteX3-491" fmla="*/ 1740247 w 1740247"/>
              <a:gd name="connsiteY3-492" fmla="*/ 652166 h 652166"/>
              <a:gd name="connsiteX4-493" fmla="*/ 1387953 w 1740247"/>
              <a:gd name="connsiteY4-494" fmla="*/ 651938 h 652166"/>
              <a:gd name="connsiteX5-495" fmla="*/ 1188671 w 1740247"/>
              <a:gd name="connsiteY5-496" fmla="*/ 361712 h 652166"/>
              <a:gd name="connsiteX6-497" fmla="*/ 550651 w 1740247"/>
              <a:gd name="connsiteY6-498" fmla="*/ 365404 h 652166"/>
              <a:gd name="connsiteX7-499" fmla="*/ 363868 w 1740247"/>
              <a:gd name="connsiteY7-500" fmla="*/ 647826 h 652166"/>
              <a:gd name="connsiteX8-501" fmla="*/ 0 w 1740247"/>
              <a:gd name="connsiteY8-502" fmla="*/ 652166 h 652166"/>
              <a:gd name="connsiteX0-503" fmla="*/ 0 w 1740247"/>
              <a:gd name="connsiteY0-504" fmla="*/ 652166 h 652166"/>
              <a:gd name="connsiteX1-505" fmla="*/ 355888 w 1740247"/>
              <a:gd name="connsiteY1-506" fmla="*/ 0 h 652166"/>
              <a:gd name="connsiteX2-507" fmla="*/ 1379329 w 1740247"/>
              <a:gd name="connsiteY2-508" fmla="*/ 4093 h 652166"/>
              <a:gd name="connsiteX3-509" fmla="*/ 1740247 w 1740247"/>
              <a:gd name="connsiteY3-510" fmla="*/ 652166 h 652166"/>
              <a:gd name="connsiteX4-511" fmla="*/ 1359086 w 1740247"/>
              <a:gd name="connsiteY4-512" fmla="*/ 651938 h 652166"/>
              <a:gd name="connsiteX5-513" fmla="*/ 1188671 w 1740247"/>
              <a:gd name="connsiteY5-514" fmla="*/ 361712 h 652166"/>
              <a:gd name="connsiteX6-515" fmla="*/ 550651 w 1740247"/>
              <a:gd name="connsiteY6-516" fmla="*/ 365404 h 652166"/>
              <a:gd name="connsiteX7-517" fmla="*/ 363868 w 1740247"/>
              <a:gd name="connsiteY7-518" fmla="*/ 647826 h 652166"/>
              <a:gd name="connsiteX8-519" fmla="*/ 0 w 1740247"/>
              <a:gd name="connsiteY8-520" fmla="*/ 652166 h 652166"/>
              <a:gd name="connsiteX0-521" fmla="*/ 0 w 1740247"/>
              <a:gd name="connsiteY0-522" fmla="*/ 652166 h 652166"/>
              <a:gd name="connsiteX1-523" fmla="*/ 355888 w 1740247"/>
              <a:gd name="connsiteY1-524" fmla="*/ 0 h 652166"/>
              <a:gd name="connsiteX2-525" fmla="*/ 1379329 w 1740247"/>
              <a:gd name="connsiteY2-526" fmla="*/ 4093 h 652166"/>
              <a:gd name="connsiteX3-527" fmla="*/ 1740247 w 1740247"/>
              <a:gd name="connsiteY3-528" fmla="*/ 652166 h 652166"/>
              <a:gd name="connsiteX4-529" fmla="*/ 1359086 w 1740247"/>
              <a:gd name="connsiteY4-530" fmla="*/ 651938 h 652166"/>
              <a:gd name="connsiteX5-531" fmla="*/ 1169427 w 1740247"/>
              <a:gd name="connsiteY5-532" fmla="*/ 361712 h 652166"/>
              <a:gd name="connsiteX6-533" fmla="*/ 550651 w 1740247"/>
              <a:gd name="connsiteY6-534" fmla="*/ 365404 h 652166"/>
              <a:gd name="connsiteX7-535" fmla="*/ 363868 w 1740247"/>
              <a:gd name="connsiteY7-536" fmla="*/ 647826 h 652166"/>
              <a:gd name="connsiteX8-537" fmla="*/ 0 w 1740247"/>
              <a:gd name="connsiteY8-538" fmla="*/ 652166 h 652166"/>
              <a:gd name="connsiteX0-539" fmla="*/ 0 w 1740247"/>
              <a:gd name="connsiteY0-540" fmla="*/ 652166 h 652166"/>
              <a:gd name="connsiteX1-541" fmla="*/ 355888 w 1740247"/>
              <a:gd name="connsiteY1-542" fmla="*/ 0 h 652166"/>
              <a:gd name="connsiteX2-543" fmla="*/ 1379329 w 1740247"/>
              <a:gd name="connsiteY2-544" fmla="*/ 4093 h 652166"/>
              <a:gd name="connsiteX3-545" fmla="*/ 1740247 w 1740247"/>
              <a:gd name="connsiteY3-546" fmla="*/ 652166 h 652166"/>
              <a:gd name="connsiteX4-547" fmla="*/ 1359086 w 1740247"/>
              <a:gd name="connsiteY4-548" fmla="*/ 651938 h 652166"/>
              <a:gd name="connsiteX5-549" fmla="*/ 1169427 w 1740247"/>
              <a:gd name="connsiteY5-550" fmla="*/ 361712 h 652166"/>
              <a:gd name="connsiteX6-551" fmla="*/ 550651 w 1740247"/>
              <a:gd name="connsiteY6-552" fmla="*/ 365404 h 652166"/>
              <a:gd name="connsiteX7-553" fmla="*/ 417623 w 1740247"/>
              <a:gd name="connsiteY7-554" fmla="*/ 647825 h 652166"/>
              <a:gd name="connsiteX8-555" fmla="*/ 0 w 1740247"/>
              <a:gd name="connsiteY8-556" fmla="*/ 652166 h 652166"/>
              <a:gd name="connsiteX0-557" fmla="*/ 0 w 1740247"/>
              <a:gd name="connsiteY0-558" fmla="*/ 652166 h 652166"/>
              <a:gd name="connsiteX1-559" fmla="*/ 355888 w 1740247"/>
              <a:gd name="connsiteY1-560" fmla="*/ 0 h 652166"/>
              <a:gd name="connsiteX2-561" fmla="*/ 1379329 w 1740247"/>
              <a:gd name="connsiteY2-562" fmla="*/ 4093 h 652166"/>
              <a:gd name="connsiteX3-563" fmla="*/ 1740247 w 1740247"/>
              <a:gd name="connsiteY3-564" fmla="*/ 652166 h 652166"/>
              <a:gd name="connsiteX4-565" fmla="*/ 1359086 w 1740247"/>
              <a:gd name="connsiteY4-566" fmla="*/ 651938 h 652166"/>
              <a:gd name="connsiteX5-567" fmla="*/ 1169427 w 1740247"/>
              <a:gd name="connsiteY5-568" fmla="*/ 361712 h 652166"/>
              <a:gd name="connsiteX6-569" fmla="*/ 577529 w 1740247"/>
              <a:gd name="connsiteY6-570" fmla="*/ 387857 h 652166"/>
              <a:gd name="connsiteX7-571" fmla="*/ 417623 w 1740247"/>
              <a:gd name="connsiteY7-572" fmla="*/ 647825 h 652166"/>
              <a:gd name="connsiteX8-573" fmla="*/ 0 w 1740247"/>
              <a:gd name="connsiteY8-574" fmla="*/ 652166 h 652166"/>
              <a:gd name="connsiteX0-575" fmla="*/ 0 w 1740247"/>
              <a:gd name="connsiteY0-576" fmla="*/ 652166 h 652166"/>
              <a:gd name="connsiteX1-577" fmla="*/ 355888 w 1740247"/>
              <a:gd name="connsiteY1-578" fmla="*/ 0 h 652166"/>
              <a:gd name="connsiteX2-579" fmla="*/ 1379329 w 1740247"/>
              <a:gd name="connsiteY2-580" fmla="*/ 4093 h 652166"/>
              <a:gd name="connsiteX3-581" fmla="*/ 1740247 w 1740247"/>
              <a:gd name="connsiteY3-582" fmla="*/ 652166 h 652166"/>
              <a:gd name="connsiteX4-583" fmla="*/ 1359086 w 1740247"/>
              <a:gd name="connsiteY4-584" fmla="*/ 651938 h 652166"/>
              <a:gd name="connsiteX5-585" fmla="*/ 1169429 w 1740247"/>
              <a:gd name="connsiteY5-586" fmla="*/ 395391 h 652166"/>
              <a:gd name="connsiteX6-587" fmla="*/ 577529 w 1740247"/>
              <a:gd name="connsiteY6-588" fmla="*/ 387857 h 652166"/>
              <a:gd name="connsiteX7-589" fmla="*/ 417623 w 1740247"/>
              <a:gd name="connsiteY7-590" fmla="*/ 647825 h 652166"/>
              <a:gd name="connsiteX8-591" fmla="*/ 0 w 1740247"/>
              <a:gd name="connsiteY8-592" fmla="*/ 652166 h 652166"/>
              <a:gd name="connsiteX0-593" fmla="*/ 0 w 1740247"/>
              <a:gd name="connsiteY0-594" fmla="*/ 652166 h 657551"/>
              <a:gd name="connsiteX1-595" fmla="*/ 355888 w 1740247"/>
              <a:gd name="connsiteY1-596" fmla="*/ 0 h 657551"/>
              <a:gd name="connsiteX2-597" fmla="*/ 1379329 w 1740247"/>
              <a:gd name="connsiteY2-598" fmla="*/ 4093 h 657551"/>
              <a:gd name="connsiteX3-599" fmla="*/ 1740247 w 1740247"/>
              <a:gd name="connsiteY3-600" fmla="*/ 652166 h 657551"/>
              <a:gd name="connsiteX4-601" fmla="*/ 1309815 w 1740247"/>
              <a:gd name="connsiteY4-602" fmla="*/ 657551 h 657551"/>
              <a:gd name="connsiteX5-603" fmla="*/ 1169429 w 1740247"/>
              <a:gd name="connsiteY5-604" fmla="*/ 395391 h 657551"/>
              <a:gd name="connsiteX6-605" fmla="*/ 577529 w 1740247"/>
              <a:gd name="connsiteY6-606" fmla="*/ 387857 h 657551"/>
              <a:gd name="connsiteX7-607" fmla="*/ 417623 w 1740247"/>
              <a:gd name="connsiteY7-608" fmla="*/ 647825 h 657551"/>
              <a:gd name="connsiteX8-609" fmla="*/ 0 w 1740247"/>
              <a:gd name="connsiteY8-610" fmla="*/ 652166 h 657551"/>
              <a:gd name="connsiteX0-611" fmla="*/ 0 w 1740247"/>
              <a:gd name="connsiteY0-612" fmla="*/ 652166 h 657551"/>
              <a:gd name="connsiteX1-613" fmla="*/ 355888 w 1740247"/>
              <a:gd name="connsiteY1-614" fmla="*/ 0 h 657551"/>
              <a:gd name="connsiteX2-615" fmla="*/ 1379329 w 1740247"/>
              <a:gd name="connsiteY2-616" fmla="*/ 4093 h 657551"/>
              <a:gd name="connsiteX3-617" fmla="*/ 1740247 w 1740247"/>
              <a:gd name="connsiteY3-618" fmla="*/ 652166 h 657551"/>
              <a:gd name="connsiteX4-619" fmla="*/ 1309815 w 1740247"/>
              <a:gd name="connsiteY4-620" fmla="*/ 657551 h 657551"/>
              <a:gd name="connsiteX5-621" fmla="*/ 1171670 w 1740247"/>
              <a:gd name="connsiteY5-622" fmla="*/ 389778 h 657551"/>
              <a:gd name="connsiteX6-623" fmla="*/ 577529 w 1740247"/>
              <a:gd name="connsiteY6-624" fmla="*/ 387857 h 657551"/>
              <a:gd name="connsiteX7-625" fmla="*/ 417623 w 1740247"/>
              <a:gd name="connsiteY7-626" fmla="*/ 647825 h 657551"/>
              <a:gd name="connsiteX8-627" fmla="*/ 0 w 1740247"/>
              <a:gd name="connsiteY8-628" fmla="*/ 652166 h 657551"/>
              <a:gd name="connsiteX0-629" fmla="*/ 0 w 1740249"/>
              <a:gd name="connsiteY0-630" fmla="*/ 652166 h 657779"/>
              <a:gd name="connsiteX1-631" fmla="*/ 355888 w 1740249"/>
              <a:gd name="connsiteY1-632" fmla="*/ 0 h 657779"/>
              <a:gd name="connsiteX2-633" fmla="*/ 1379329 w 1740249"/>
              <a:gd name="connsiteY2-634" fmla="*/ 4093 h 657779"/>
              <a:gd name="connsiteX3-635" fmla="*/ 1740249 w 1740249"/>
              <a:gd name="connsiteY3-636" fmla="*/ 657779 h 657779"/>
              <a:gd name="connsiteX4-637" fmla="*/ 1309815 w 1740249"/>
              <a:gd name="connsiteY4-638" fmla="*/ 657551 h 657779"/>
              <a:gd name="connsiteX5-639" fmla="*/ 1171670 w 1740249"/>
              <a:gd name="connsiteY5-640" fmla="*/ 389778 h 657779"/>
              <a:gd name="connsiteX6-641" fmla="*/ 577529 w 1740249"/>
              <a:gd name="connsiteY6-642" fmla="*/ 387857 h 657779"/>
              <a:gd name="connsiteX7-643" fmla="*/ 417623 w 1740249"/>
              <a:gd name="connsiteY7-644" fmla="*/ 647825 h 657779"/>
              <a:gd name="connsiteX8-645" fmla="*/ 0 w 1740249"/>
              <a:gd name="connsiteY8-646" fmla="*/ 652166 h 657779"/>
              <a:gd name="connsiteX0-647" fmla="*/ 0 w 1740249"/>
              <a:gd name="connsiteY0-648" fmla="*/ 652166 h 657779"/>
              <a:gd name="connsiteX1-649" fmla="*/ 355888 w 1740249"/>
              <a:gd name="connsiteY1-650" fmla="*/ 0 h 657779"/>
              <a:gd name="connsiteX2-651" fmla="*/ 1379329 w 1740249"/>
              <a:gd name="connsiteY2-652" fmla="*/ 4093 h 657779"/>
              <a:gd name="connsiteX3-653" fmla="*/ 1740249 w 1740249"/>
              <a:gd name="connsiteY3-654" fmla="*/ 657779 h 657779"/>
              <a:gd name="connsiteX4-655" fmla="*/ 1309815 w 1740249"/>
              <a:gd name="connsiteY4-656" fmla="*/ 657551 h 657779"/>
              <a:gd name="connsiteX5-657" fmla="*/ 1171670 w 1740249"/>
              <a:gd name="connsiteY5-658" fmla="*/ 389778 h 657779"/>
              <a:gd name="connsiteX6-659" fmla="*/ 577529 w 1740249"/>
              <a:gd name="connsiteY6-660" fmla="*/ 387857 h 657779"/>
              <a:gd name="connsiteX7-661" fmla="*/ 419865 w 1740249"/>
              <a:gd name="connsiteY7-662" fmla="*/ 653438 h 657779"/>
              <a:gd name="connsiteX8-663" fmla="*/ 0 w 1740249"/>
              <a:gd name="connsiteY8-664" fmla="*/ 652166 h 6577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1740249" h="657779">
                <a:moveTo>
                  <a:pt x="0" y="652166"/>
                </a:moveTo>
                <a:lnTo>
                  <a:pt x="355888" y="0"/>
                </a:lnTo>
                <a:lnTo>
                  <a:pt x="1379329" y="4093"/>
                </a:lnTo>
                <a:lnTo>
                  <a:pt x="1740249" y="657779"/>
                </a:lnTo>
                <a:lnTo>
                  <a:pt x="1309815" y="657551"/>
                </a:lnTo>
                <a:lnTo>
                  <a:pt x="1171670" y="389778"/>
                </a:lnTo>
                <a:lnTo>
                  <a:pt x="577529" y="387857"/>
                </a:lnTo>
                <a:lnTo>
                  <a:pt x="419865" y="653438"/>
                </a:lnTo>
                <a:lnTo>
                  <a:pt x="0" y="652166"/>
                </a:lnTo>
                <a:close/>
              </a:path>
            </a:pathLst>
          </a:cu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ALU</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2" name="组合 11"/>
          <p:cNvGrpSpPr/>
          <p:nvPr/>
        </p:nvGrpSpPr>
        <p:grpSpPr>
          <a:xfrm>
            <a:off x="4575491" y="4323713"/>
            <a:ext cx="895350" cy="1762125"/>
            <a:chOff x="5528203" y="4323713"/>
            <a:chExt cx="895350" cy="1762125"/>
          </a:xfrm>
        </p:grpSpPr>
        <p:sp>
          <p:nvSpPr>
            <p:cNvPr id="10" name="矩形 9"/>
            <p:cNvSpPr/>
            <p:nvPr/>
          </p:nvSpPr>
          <p:spPr>
            <a:xfrm>
              <a:off x="5528203" y="4323713"/>
              <a:ext cx="895350" cy="1762125"/>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pPr algn="ctr"/>
              <a:r>
                <a:rPr lang="en-US" altLang="zh-CN" sz="2400" b="1" dirty="0" err="1"/>
                <a:t>Sel</a:t>
              </a:r>
              <a:endParaRPr lang="en-US" altLang="zh-CN" sz="2400" b="1" dirty="0"/>
            </a:p>
            <a:p>
              <a:r>
                <a:rPr lang="en-US" altLang="zh-CN" sz="2400" b="1" dirty="0"/>
                <a:t>0</a:t>
              </a:r>
            </a:p>
            <a:p>
              <a:endParaRPr lang="en-US" altLang="zh-CN" sz="2400" b="1" dirty="0"/>
            </a:p>
            <a:p>
              <a:r>
                <a:rPr lang="en-US" altLang="zh-CN" sz="2400" b="1" dirty="0"/>
                <a:t>1</a:t>
              </a:r>
              <a:endParaRPr lang="zh-CN" altLang="en-US" sz="2400" b="1" dirty="0"/>
            </a:p>
          </p:txBody>
        </p:sp>
        <p:sp>
          <p:nvSpPr>
            <p:cNvPr id="11" name="文本框 10"/>
            <p:cNvSpPr txBox="1"/>
            <p:nvPr/>
          </p:nvSpPr>
          <p:spPr>
            <a:xfrm>
              <a:off x="5928094" y="4900135"/>
              <a:ext cx="492443" cy="820738"/>
            </a:xfrm>
            <a:prstGeom prst="rect">
              <a:avLst/>
            </a:prstGeom>
            <a:noFill/>
          </p:spPr>
          <p:txBody>
            <a:bodyPr vert="eaVert" wrap="none" lIns="0" tIns="0" rIns="0" bIns="0" rtlCol="0" anchor="ctr" anchorCtr="1">
              <a:spAutoFit/>
            </a:bodyPr>
            <a:lstStyle/>
            <a:p>
              <a:r>
                <a:rPr lang="en-US" altLang="zh-CN" sz="3200" b="1" dirty="0"/>
                <a:t>Mux</a:t>
              </a:r>
              <a:endParaRPr lang="zh-CN" altLang="en-US" sz="3200" b="1" dirty="0"/>
            </a:p>
          </p:txBody>
        </p:sp>
      </p:grpSp>
      <p:cxnSp>
        <p:nvCxnSpPr>
          <p:cNvPr id="13" name="直接箭头连接符 12"/>
          <p:cNvCxnSpPr/>
          <p:nvPr/>
        </p:nvCxnSpPr>
        <p:spPr>
          <a:xfrm>
            <a:off x="7975107" y="4233259"/>
            <a:ext cx="164402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文本框 13"/>
          <p:cNvSpPr txBox="1"/>
          <p:nvPr/>
        </p:nvSpPr>
        <p:spPr>
          <a:xfrm>
            <a:off x="9721993" y="4017815"/>
            <a:ext cx="977832" cy="430887"/>
          </a:xfrm>
          <a:prstGeom prst="rect">
            <a:avLst/>
          </a:prstGeom>
          <a:noFill/>
        </p:spPr>
        <p:txBody>
          <a:bodyPr wrap="none" lIns="0" tIns="0" rIns="0" bIns="0" rtlCol="0" anchor="ctr" anchorCtr="1">
            <a:spAutoFit/>
          </a:bodyPr>
          <a:lstStyle/>
          <a:p>
            <a:r>
              <a:rPr lang="en-US" altLang="zh-CN" sz="2800" b="1" dirty="0"/>
              <a:t>Result</a:t>
            </a:r>
            <a:endParaRPr lang="zh-CN" altLang="en-US" sz="2800" b="1" dirty="0"/>
          </a:p>
        </p:txBody>
      </p:sp>
      <p:cxnSp>
        <p:nvCxnSpPr>
          <p:cNvPr id="16" name="直接箭头连接符 15"/>
          <p:cNvCxnSpPr/>
          <p:nvPr/>
        </p:nvCxnSpPr>
        <p:spPr>
          <a:xfrm>
            <a:off x="7518831" y="5164479"/>
            <a:ext cx="0" cy="8267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657142" y="5616282"/>
            <a:ext cx="1644021" cy="430887"/>
          </a:xfrm>
          <a:prstGeom prst="rect">
            <a:avLst/>
          </a:prstGeom>
          <a:noFill/>
        </p:spPr>
        <p:txBody>
          <a:bodyPr wrap="square" lIns="0" tIns="0" rIns="0" bIns="0" rtlCol="0" anchor="ctr" anchorCtr="1">
            <a:spAutoFit/>
          </a:bodyPr>
          <a:lstStyle/>
          <a:p>
            <a:r>
              <a:rPr lang="en-US" altLang="zh-CN" sz="2800" b="1" dirty="0" err="1"/>
              <a:t>CarryOut</a:t>
            </a:r>
            <a:endParaRPr lang="zh-CN" altLang="en-US" sz="2800" b="1" dirty="0"/>
          </a:p>
        </p:txBody>
      </p:sp>
      <p:cxnSp>
        <p:nvCxnSpPr>
          <p:cNvPr id="19" name="直接箭头连接符 18"/>
          <p:cNvCxnSpPr/>
          <p:nvPr/>
        </p:nvCxnSpPr>
        <p:spPr>
          <a:xfrm>
            <a:off x="7210201" y="2417261"/>
            <a:ext cx="0" cy="744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378905" y="2894420"/>
            <a:ext cx="390068" cy="430887"/>
          </a:xfrm>
          <a:prstGeom prst="rect">
            <a:avLst/>
          </a:prstGeom>
          <a:noFill/>
        </p:spPr>
        <p:txBody>
          <a:bodyPr wrap="square" lIns="0" tIns="0" rIns="0" bIns="0" rtlCol="0" anchor="ctr" anchorCtr="1">
            <a:spAutoFit/>
          </a:bodyPr>
          <a:lstStyle/>
          <a:p>
            <a:r>
              <a:rPr lang="en-US" altLang="zh-CN" sz="2800" b="1" dirty="0"/>
              <a:t>A</a:t>
            </a:r>
            <a:endParaRPr lang="zh-CN" altLang="en-US" sz="2800" b="1" dirty="0"/>
          </a:p>
        </p:txBody>
      </p:sp>
      <p:cxnSp>
        <p:nvCxnSpPr>
          <p:cNvPr id="22" name="直接箭头连接符 21"/>
          <p:cNvCxnSpPr/>
          <p:nvPr/>
        </p:nvCxnSpPr>
        <p:spPr>
          <a:xfrm>
            <a:off x="7764366" y="2662238"/>
            <a:ext cx="0" cy="7395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518831" y="2143678"/>
            <a:ext cx="1575752" cy="430887"/>
          </a:xfrm>
          <a:prstGeom prst="rect">
            <a:avLst/>
          </a:prstGeom>
          <a:noFill/>
          <a:ln>
            <a:noFill/>
          </a:ln>
        </p:spPr>
        <p:txBody>
          <a:bodyPr wrap="none" lIns="0" tIns="0" rIns="0" bIns="0" rtlCol="0" anchor="ctr" anchorCtr="1">
            <a:spAutoFit/>
          </a:bodyPr>
          <a:lstStyle/>
          <a:p>
            <a:r>
              <a:rPr lang="en-US" altLang="zh-CN" sz="2800" b="1" dirty="0">
                <a:solidFill>
                  <a:srgbClr val="FF0000"/>
                </a:solidFill>
              </a:rPr>
              <a:t>Operation</a:t>
            </a:r>
            <a:endParaRPr lang="zh-CN" altLang="en-US" sz="2800" b="1" dirty="0">
              <a:solidFill>
                <a:srgbClr val="FF0000"/>
              </a:solidFill>
            </a:endParaRPr>
          </a:p>
        </p:txBody>
      </p:sp>
      <p:cxnSp>
        <p:nvCxnSpPr>
          <p:cNvPr id="25" name="直接箭头连接符 24"/>
          <p:cNvCxnSpPr/>
          <p:nvPr/>
        </p:nvCxnSpPr>
        <p:spPr>
          <a:xfrm>
            <a:off x="5467825" y="5164479"/>
            <a:ext cx="137292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7" name="直接箭头连接符 26"/>
          <p:cNvCxnSpPr>
            <a:stCxn id="5" idx="6"/>
          </p:cNvCxnSpPr>
          <p:nvPr/>
        </p:nvCxnSpPr>
        <p:spPr>
          <a:xfrm flipV="1">
            <a:off x="3629024" y="5669012"/>
            <a:ext cx="946467" cy="26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0" name="直接箭头连接符 29"/>
          <p:cNvCxnSpPr/>
          <p:nvPr/>
        </p:nvCxnSpPr>
        <p:spPr>
          <a:xfrm>
            <a:off x="5023800" y="2232198"/>
            <a:ext cx="0" cy="20747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473752" y="2289353"/>
            <a:ext cx="1338508" cy="430887"/>
          </a:xfrm>
          <a:prstGeom prst="rect">
            <a:avLst/>
          </a:prstGeom>
          <a:noFill/>
          <a:ln>
            <a:noFill/>
          </a:ln>
        </p:spPr>
        <p:txBody>
          <a:bodyPr wrap="none" lIns="0" tIns="0" rIns="0" bIns="0" rtlCol="0" anchor="ctr" anchorCtr="1">
            <a:spAutoFit/>
          </a:bodyPr>
          <a:lstStyle/>
          <a:p>
            <a:r>
              <a:rPr lang="en-US" altLang="zh-CN" sz="2800" b="1" dirty="0">
                <a:solidFill>
                  <a:srgbClr val="FF0000"/>
                </a:solidFill>
              </a:rPr>
              <a:t>Subtract</a:t>
            </a:r>
          </a:p>
        </p:txBody>
      </p:sp>
      <p:cxnSp>
        <p:nvCxnSpPr>
          <p:cNvPr id="33" name="直接箭头连接符 32"/>
          <p:cNvCxnSpPr/>
          <p:nvPr/>
        </p:nvCxnSpPr>
        <p:spPr>
          <a:xfrm>
            <a:off x="5493544" y="3290979"/>
            <a:ext cx="134720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5" name="文本框 34"/>
          <p:cNvSpPr txBox="1"/>
          <p:nvPr/>
        </p:nvSpPr>
        <p:spPr>
          <a:xfrm>
            <a:off x="4063848" y="5616281"/>
            <a:ext cx="390068" cy="430887"/>
          </a:xfrm>
          <a:prstGeom prst="rect">
            <a:avLst/>
          </a:prstGeom>
          <a:noFill/>
        </p:spPr>
        <p:txBody>
          <a:bodyPr wrap="square" lIns="0" tIns="0" rIns="0" bIns="0" rtlCol="0" anchor="ctr" anchorCtr="1">
            <a:spAutoFit/>
          </a:bodyPr>
          <a:lstStyle/>
          <a:p>
            <a:r>
              <a:rPr lang="en-US" altLang="zh-CN" sz="2800" b="1" dirty="0"/>
              <a:t>B'</a:t>
            </a:r>
            <a:endParaRPr lang="zh-CN" altLang="en-US" sz="1600" b="1" dirty="0"/>
          </a:p>
        </p:txBody>
      </p:sp>
      <p:sp>
        <p:nvSpPr>
          <p:cNvPr id="36" name="文本框 35"/>
          <p:cNvSpPr txBox="1"/>
          <p:nvPr/>
        </p:nvSpPr>
        <p:spPr>
          <a:xfrm>
            <a:off x="1372057" y="4642169"/>
            <a:ext cx="390068" cy="430887"/>
          </a:xfrm>
          <a:prstGeom prst="rect">
            <a:avLst/>
          </a:prstGeom>
          <a:noFill/>
        </p:spPr>
        <p:txBody>
          <a:bodyPr wrap="square" lIns="0" tIns="0" rIns="0" bIns="0" rtlCol="0" anchor="ctr" anchorCtr="1">
            <a:spAutoFit/>
          </a:bodyPr>
          <a:lstStyle/>
          <a:p>
            <a:r>
              <a:rPr lang="en-US" altLang="zh-CN" sz="2800" b="1" dirty="0"/>
              <a:t>B</a:t>
            </a:r>
            <a:endParaRPr lang="zh-CN" altLang="en-US" sz="2800" b="1" dirty="0"/>
          </a:p>
        </p:txBody>
      </p:sp>
      <p:sp>
        <p:nvSpPr>
          <p:cNvPr id="37" name="文本框 36"/>
          <p:cNvSpPr txBox="1"/>
          <p:nvPr/>
        </p:nvSpPr>
        <p:spPr>
          <a:xfrm>
            <a:off x="5597863" y="2138786"/>
            <a:ext cx="1644021" cy="430887"/>
          </a:xfrm>
          <a:prstGeom prst="rect">
            <a:avLst/>
          </a:prstGeom>
          <a:noFill/>
        </p:spPr>
        <p:txBody>
          <a:bodyPr wrap="square" lIns="0" tIns="0" rIns="0" bIns="0" rtlCol="0" anchor="ctr" anchorCtr="1">
            <a:spAutoFit/>
          </a:bodyPr>
          <a:lstStyle/>
          <a:p>
            <a:r>
              <a:rPr lang="en-US" altLang="zh-CN" sz="2800" b="1" dirty="0" err="1"/>
              <a:t>CarryIn</a:t>
            </a:r>
            <a:endParaRPr lang="zh-CN" altLang="en-US" sz="2800" b="1" dirty="0"/>
          </a:p>
        </p:txBody>
      </p:sp>
      <p:cxnSp>
        <p:nvCxnSpPr>
          <p:cNvPr id="38" name="直接箭头连接符 37"/>
          <p:cNvCxnSpPr/>
          <p:nvPr/>
        </p:nvCxnSpPr>
        <p:spPr>
          <a:xfrm>
            <a:off x="1762125" y="4857613"/>
            <a:ext cx="281336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0" name="连接符: 肘形 39"/>
          <p:cNvCxnSpPr>
            <a:endCxn id="2" idx="3"/>
          </p:cNvCxnSpPr>
          <p:nvPr/>
        </p:nvCxnSpPr>
        <p:spPr>
          <a:xfrm rot="16200000" flipH="1">
            <a:off x="2313997" y="5092171"/>
            <a:ext cx="826964" cy="326716"/>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1-bit</a:t>
            </a:r>
            <a:r>
              <a:rPr lang="zh-CN" altLang="en-US"/>
              <a:t>到多位</a:t>
            </a:r>
            <a:r>
              <a:rPr lang="en-US" altLang="zh-CN"/>
              <a:t>ALU</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14</a:t>
            </a:fld>
            <a:endParaRPr lang="zh-CN" altLang="en-US" dirty="0"/>
          </a:p>
        </p:txBody>
      </p:sp>
      <p:sp>
        <p:nvSpPr>
          <p:cNvPr id="31" name="流程图: 延期 30"/>
          <p:cNvSpPr/>
          <p:nvPr/>
        </p:nvSpPr>
        <p:spPr>
          <a:xfrm>
            <a:off x="2566237" y="2106706"/>
            <a:ext cx="1030941" cy="751156"/>
          </a:xfrm>
          <a:prstGeom prst="flowChartDelay">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2" name="流程图: 延期 9"/>
          <p:cNvSpPr/>
          <p:nvPr/>
        </p:nvSpPr>
        <p:spPr>
          <a:xfrm>
            <a:off x="2566227" y="3543862"/>
            <a:ext cx="1030941" cy="751267"/>
          </a:xfrm>
          <a:custGeom>
            <a:avLst/>
            <a:gdLst>
              <a:gd name="connsiteX0" fmla="*/ 0 w 1030941"/>
              <a:gd name="connsiteY0" fmla="*/ 0 h 751156"/>
              <a:gd name="connsiteX1" fmla="*/ 515471 w 1030941"/>
              <a:gd name="connsiteY1" fmla="*/ 0 h 751156"/>
              <a:gd name="connsiteX2" fmla="*/ 1030942 w 1030941"/>
              <a:gd name="connsiteY2" fmla="*/ 375578 h 751156"/>
              <a:gd name="connsiteX3" fmla="*/ 515471 w 1030941"/>
              <a:gd name="connsiteY3" fmla="*/ 751156 h 751156"/>
              <a:gd name="connsiteX4" fmla="*/ 0 w 1030941"/>
              <a:gd name="connsiteY4" fmla="*/ 751156 h 751156"/>
              <a:gd name="connsiteX5" fmla="*/ 0 w 1030941"/>
              <a:gd name="connsiteY5" fmla="*/ 0 h 751156"/>
              <a:gd name="connsiteX0-1" fmla="*/ 495 w 1031437"/>
              <a:gd name="connsiteY0-2" fmla="*/ 0 h 751156"/>
              <a:gd name="connsiteX1-3" fmla="*/ 515966 w 1031437"/>
              <a:gd name="connsiteY1-4" fmla="*/ 0 h 751156"/>
              <a:gd name="connsiteX2-5" fmla="*/ 1031437 w 1031437"/>
              <a:gd name="connsiteY2-6" fmla="*/ 375578 h 751156"/>
              <a:gd name="connsiteX3-7" fmla="*/ 515966 w 1031437"/>
              <a:gd name="connsiteY3-8" fmla="*/ 751156 h 751156"/>
              <a:gd name="connsiteX4-9" fmla="*/ 495 w 1031437"/>
              <a:gd name="connsiteY4-10" fmla="*/ 751156 h 751156"/>
              <a:gd name="connsiteX5-11" fmla="*/ 0 w 1031437"/>
              <a:gd name="connsiteY5-12" fmla="*/ 369397 h 751156"/>
              <a:gd name="connsiteX6" fmla="*/ 495 w 1031437"/>
              <a:gd name="connsiteY6" fmla="*/ 0 h 751156"/>
              <a:gd name="connsiteX0-13" fmla="*/ 0 w 1030942"/>
              <a:gd name="connsiteY0-14" fmla="*/ 0 h 751156"/>
              <a:gd name="connsiteX1-15" fmla="*/ 515471 w 1030942"/>
              <a:gd name="connsiteY1-16" fmla="*/ 0 h 751156"/>
              <a:gd name="connsiteX2-17" fmla="*/ 1030942 w 1030942"/>
              <a:gd name="connsiteY2-18" fmla="*/ 375578 h 751156"/>
              <a:gd name="connsiteX3-19" fmla="*/ 515471 w 1030942"/>
              <a:gd name="connsiteY3-20" fmla="*/ 751156 h 751156"/>
              <a:gd name="connsiteX4-21" fmla="*/ 0 w 1030942"/>
              <a:gd name="connsiteY4-22" fmla="*/ 751156 h 751156"/>
              <a:gd name="connsiteX5-23" fmla="*/ 197149 w 1030942"/>
              <a:gd name="connsiteY5-24" fmla="*/ 386065 h 751156"/>
              <a:gd name="connsiteX6-25" fmla="*/ 0 w 1030942"/>
              <a:gd name="connsiteY6-26" fmla="*/ 0 h 751156"/>
              <a:gd name="connsiteX0-27" fmla="*/ 0 w 1030942"/>
              <a:gd name="connsiteY0-28" fmla="*/ 0 h 751156"/>
              <a:gd name="connsiteX1-29" fmla="*/ 515471 w 1030942"/>
              <a:gd name="connsiteY1-30" fmla="*/ 0 h 751156"/>
              <a:gd name="connsiteX2-31" fmla="*/ 1030942 w 1030942"/>
              <a:gd name="connsiteY2-32" fmla="*/ 375578 h 751156"/>
              <a:gd name="connsiteX3-33" fmla="*/ 515471 w 1030942"/>
              <a:gd name="connsiteY3-34" fmla="*/ 751156 h 751156"/>
              <a:gd name="connsiteX4-35" fmla="*/ 0 w 1030942"/>
              <a:gd name="connsiteY4-36" fmla="*/ 751156 h 751156"/>
              <a:gd name="connsiteX5-37" fmla="*/ 197149 w 1030942"/>
              <a:gd name="connsiteY5-38" fmla="*/ 386065 h 751156"/>
              <a:gd name="connsiteX6-39" fmla="*/ 0 w 1030942"/>
              <a:gd name="connsiteY6-40" fmla="*/ 0 h 751156"/>
              <a:gd name="connsiteX0-41" fmla="*/ 0 w 1030942"/>
              <a:gd name="connsiteY0-42" fmla="*/ 0 h 751156"/>
              <a:gd name="connsiteX1-43" fmla="*/ 515471 w 1030942"/>
              <a:gd name="connsiteY1-44" fmla="*/ 0 h 751156"/>
              <a:gd name="connsiteX2-45" fmla="*/ 1030942 w 1030942"/>
              <a:gd name="connsiteY2-46" fmla="*/ 375578 h 751156"/>
              <a:gd name="connsiteX3-47" fmla="*/ 515471 w 1030942"/>
              <a:gd name="connsiteY3-48" fmla="*/ 751156 h 751156"/>
              <a:gd name="connsiteX4-49" fmla="*/ 0 w 1030942"/>
              <a:gd name="connsiteY4-50" fmla="*/ 751156 h 751156"/>
              <a:gd name="connsiteX5-51" fmla="*/ 197149 w 1030942"/>
              <a:gd name="connsiteY5-52" fmla="*/ 386065 h 751156"/>
              <a:gd name="connsiteX6-53" fmla="*/ 0 w 1030942"/>
              <a:gd name="connsiteY6-54" fmla="*/ 0 h 751156"/>
              <a:gd name="connsiteX0-55" fmla="*/ 0 w 1030942"/>
              <a:gd name="connsiteY0-56" fmla="*/ 0 h 751156"/>
              <a:gd name="connsiteX1-57" fmla="*/ 515471 w 1030942"/>
              <a:gd name="connsiteY1-58" fmla="*/ 0 h 751156"/>
              <a:gd name="connsiteX2-59" fmla="*/ 1030942 w 1030942"/>
              <a:gd name="connsiteY2-60" fmla="*/ 375578 h 751156"/>
              <a:gd name="connsiteX3-61" fmla="*/ 515471 w 1030942"/>
              <a:gd name="connsiteY3-62" fmla="*/ 751156 h 751156"/>
              <a:gd name="connsiteX4-63" fmla="*/ 0 w 1030942"/>
              <a:gd name="connsiteY4-64" fmla="*/ 751156 h 751156"/>
              <a:gd name="connsiteX5-65" fmla="*/ 197149 w 1030942"/>
              <a:gd name="connsiteY5-66" fmla="*/ 386065 h 751156"/>
              <a:gd name="connsiteX6-67" fmla="*/ 0 w 1030942"/>
              <a:gd name="connsiteY6-68" fmla="*/ 0 h 751156"/>
              <a:gd name="connsiteX0-69" fmla="*/ 0 w 1030942"/>
              <a:gd name="connsiteY0-70" fmla="*/ 0 h 751156"/>
              <a:gd name="connsiteX1-71" fmla="*/ 515471 w 1030942"/>
              <a:gd name="connsiteY1-72" fmla="*/ 0 h 751156"/>
              <a:gd name="connsiteX2-73" fmla="*/ 1030942 w 1030942"/>
              <a:gd name="connsiteY2-74" fmla="*/ 375578 h 751156"/>
              <a:gd name="connsiteX3-75" fmla="*/ 515471 w 1030942"/>
              <a:gd name="connsiteY3-76" fmla="*/ 751156 h 751156"/>
              <a:gd name="connsiteX4-77" fmla="*/ 0 w 1030942"/>
              <a:gd name="connsiteY4-78" fmla="*/ 751156 h 751156"/>
              <a:gd name="connsiteX5-79" fmla="*/ 197149 w 1030942"/>
              <a:gd name="connsiteY5-80" fmla="*/ 386065 h 751156"/>
              <a:gd name="connsiteX6-81" fmla="*/ 0 w 1030942"/>
              <a:gd name="connsiteY6-82" fmla="*/ 0 h 751156"/>
              <a:gd name="connsiteX0-83" fmla="*/ 0 w 1030942"/>
              <a:gd name="connsiteY0-84" fmla="*/ 0 h 751156"/>
              <a:gd name="connsiteX1-85" fmla="*/ 515471 w 1030942"/>
              <a:gd name="connsiteY1-86" fmla="*/ 0 h 751156"/>
              <a:gd name="connsiteX2-87" fmla="*/ 1030942 w 1030942"/>
              <a:gd name="connsiteY2-88" fmla="*/ 375578 h 751156"/>
              <a:gd name="connsiteX3-89" fmla="*/ 515471 w 1030942"/>
              <a:gd name="connsiteY3-90" fmla="*/ 751156 h 751156"/>
              <a:gd name="connsiteX4-91" fmla="*/ 0 w 1030942"/>
              <a:gd name="connsiteY4-92" fmla="*/ 751156 h 751156"/>
              <a:gd name="connsiteX5-93" fmla="*/ 197149 w 1030942"/>
              <a:gd name="connsiteY5-94" fmla="*/ 386065 h 751156"/>
              <a:gd name="connsiteX6-95" fmla="*/ 0 w 1030942"/>
              <a:gd name="connsiteY6-96" fmla="*/ 0 h 751156"/>
              <a:gd name="connsiteX0-97" fmla="*/ 0 w 1030942"/>
              <a:gd name="connsiteY0-98" fmla="*/ 0 h 751156"/>
              <a:gd name="connsiteX1-99" fmla="*/ 515471 w 1030942"/>
              <a:gd name="connsiteY1-100" fmla="*/ 0 h 751156"/>
              <a:gd name="connsiteX2-101" fmla="*/ 1030942 w 1030942"/>
              <a:gd name="connsiteY2-102" fmla="*/ 375578 h 751156"/>
              <a:gd name="connsiteX3-103" fmla="*/ 515471 w 1030942"/>
              <a:gd name="connsiteY3-104" fmla="*/ 751156 h 751156"/>
              <a:gd name="connsiteX4-105" fmla="*/ 0 w 1030942"/>
              <a:gd name="connsiteY4-106" fmla="*/ 751156 h 751156"/>
              <a:gd name="connsiteX5-107" fmla="*/ 197149 w 1030942"/>
              <a:gd name="connsiteY5-108" fmla="*/ 386065 h 751156"/>
              <a:gd name="connsiteX6-109" fmla="*/ 0 w 1030942"/>
              <a:gd name="connsiteY6-110" fmla="*/ 0 h 751156"/>
              <a:gd name="connsiteX0-111" fmla="*/ 0 w 1030942"/>
              <a:gd name="connsiteY0-112" fmla="*/ 0 h 751156"/>
              <a:gd name="connsiteX1-113" fmla="*/ 515471 w 1030942"/>
              <a:gd name="connsiteY1-114" fmla="*/ 0 h 751156"/>
              <a:gd name="connsiteX2-115" fmla="*/ 1030942 w 1030942"/>
              <a:gd name="connsiteY2-116" fmla="*/ 375578 h 751156"/>
              <a:gd name="connsiteX3-117" fmla="*/ 515471 w 1030942"/>
              <a:gd name="connsiteY3-118" fmla="*/ 751156 h 751156"/>
              <a:gd name="connsiteX4-119" fmla="*/ 0 w 1030942"/>
              <a:gd name="connsiteY4-120" fmla="*/ 751156 h 751156"/>
              <a:gd name="connsiteX5-121" fmla="*/ 197149 w 1030942"/>
              <a:gd name="connsiteY5-122" fmla="*/ 386065 h 751156"/>
              <a:gd name="connsiteX6-123" fmla="*/ 0 w 1030942"/>
              <a:gd name="connsiteY6-124" fmla="*/ 0 h 751156"/>
              <a:gd name="connsiteX0-125" fmla="*/ 0 w 1030942"/>
              <a:gd name="connsiteY0-126" fmla="*/ 0 h 751156"/>
              <a:gd name="connsiteX1-127" fmla="*/ 515471 w 1030942"/>
              <a:gd name="connsiteY1-128" fmla="*/ 0 h 751156"/>
              <a:gd name="connsiteX2-129" fmla="*/ 1030942 w 1030942"/>
              <a:gd name="connsiteY2-130" fmla="*/ 375578 h 751156"/>
              <a:gd name="connsiteX3-131" fmla="*/ 515471 w 1030942"/>
              <a:gd name="connsiteY3-132" fmla="*/ 751156 h 751156"/>
              <a:gd name="connsiteX4-133" fmla="*/ 0 w 1030942"/>
              <a:gd name="connsiteY4-134" fmla="*/ 751156 h 751156"/>
              <a:gd name="connsiteX5-135" fmla="*/ 197149 w 1030942"/>
              <a:gd name="connsiteY5-136" fmla="*/ 386065 h 751156"/>
              <a:gd name="connsiteX6-137" fmla="*/ 0 w 1030942"/>
              <a:gd name="connsiteY6-138" fmla="*/ 0 h 751156"/>
              <a:gd name="connsiteX0-139" fmla="*/ 0 w 1030942"/>
              <a:gd name="connsiteY0-140" fmla="*/ 0 h 751156"/>
              <a:gd name="connsiteX1-141" fmla="*/ 515471 w 1030942"/>
              <a:gd name="connsiteY1-142" fmla="*/ 0 h 751156"/>
              <a:gd name="connsiteX2-143" fmla="*/ 1030942 w 1030942"/>
              <a:gd name="connsiteY2-144" fmla="*/ 375578 h 751156"/>
              <a:gd name="connsiteX3-145" fmla="*/ 515471 w 1030942"/>
              <a:gd name="connsiteY3-146" fmla="*/ 751156 h 751156"/>
              <a:gd name="connsiteX4-147" fmla="*/ 0 w 1030942"/>
              <a:gd name="connsiteY4-148" fmla="*/ 751156 h 751156"/>
              <a:gd name="connsiteX5-149" fmla="*/ 197149 w 1030942"/>
              <a:gd name="connsiteY5-150" fmla="*/ 386065 h 751156"/>
              <a:gd name="connsiteX6-151" fmla="*/ 0 w 1030942"/>
              <a:gd name="connsiteY6-152" fmla="*/ 0 h 751156"/>
              <a:gd name="connsiteX0-153" fmla="*/ 0 w 1030942"/>
              <a:gd name="connsiteY0-154" fmla="*/ 0 h 751156"/>
              <a:gd name="connsiteX1-155" fmla="*/ 515471 w 1030942"/>
              <a:gd name="connsiteY1-156" fmla="*/ 0 h 751156"/>
              <a:gd name="connsiteX2-157" fmla="*/ 1030942 w 1030942"/>
              <a:gd name="connsiteY2-158" fmla="*/ 375578 h 751156"/>
              <a:gd name="connsiteX3-159" fmla="*/ 515471 w 1030942"/>
              <a:gd name="connsiteY3-160" fmla="*/ 751156 h 751156"/>
              <a:gd name="connsiteX4-161" fmla="*/ 0 w 1030942"/>
              <a:gd name="connsiteY4-162" fmla="*/ 751156 h 751156"/>
              <a:gd name="connsiteX5-163" fmla="*/ 254299 w 1030942"/>
              <a:gd name="connsiteY5-164" fmla="*/ 388447 h 751156"/>
              <a:gd name="connsiteX6-165" fmla="*/ 0 w 1030942"/>
              <a:gd name="connsiteY6-166" fmla="*/ 0 h 751156"/>
              <a:gd name="connsiteX0-167" fmla="*/ 0 w 1030942"/>
              <a:gd name="connsiteY0-168" fmla="*/ 0 h 751156"/>
              <a:gd name="connsiteX1-169" fmla="*/ 515471 w 1030942"/>
              <a:gd name="connsiteY1-170" fmla="*/ 0 h 751156"/>
              <a:gd name="connsiteX2-171" fmla="*/ 1030942 w 1030942"/>
              <a:gd name="connsiteY2-172" fmla="*/ 375578 h 751156"/>
              <a:gd name="connsiteX3-173" fmla="*/ 515471 w 1030942"/>
              <a:gd name="connsiteY3-174" fmla="*/ 751156 h 751156"/>
              <a:gd name="connsiteX4-175" fmla="*/ 0 w 1030942"/>
              <a:gd name="connsiteY4-176" fmla="*/ 751156 h 751156"/>
              <a:gd name="connsiteX5-177" fmla="*/ 294780 w 1030942"/>
              <a:gd name="connsiteY5-178" fmla="*/ 393209 h 751156"/>
              <a:gd name="connsiteX6-179" fmla="*/ 0 w 1030942"/>
              <a:gd name="connsiteY6-180" fmla="*/ 0 h 751156"/>
              <a:gd name="connsiteX0-181" fmla="*/ 0 w 1030942"/>
              <a:gd name="connsiteY0-182" fmla="*/ 0 h 751156"/>
              <a:gd name="connsiteX1-183" fmla="*/ 515471 w 1030942"/>
              <a:gd name="connsiteY1-184" fmla="*/ 0 h 751156"/>
              <a:gd name="connsiteX2-185" fmla="*/ 1030942 w 1030942"/>
              <a:gd name="connsiteY2-186" fmla="*/ 375578 h 751156"/>
              <a:gd name="connsiteX3-187" fmla="*/ 515471 w 1030942"/>
              <a:gd name="connsiteY3-188" fmla="*/ 751156 h 751156"/>
              <a:gd name="connsiteX4-189" fmla="*/ 0 w 1030942"/>
              <a:gd name="connsiteY4-190" fmla="*/ 751156 h 751156"/>
              <a:gd name="connsiteX5-191" fmla="*/ 304305 w 1030942"/>
              <a:gd name="connsiteY5-192" fmla="*/ 393209 h 751156"/>
              <a:gd name="connsiteX6-193" fmla="*/ 0 w 1030942"/>
              <a:gd name="connsiteY6-194" fmla="*/ 0 h 751156"/>
              <a:gd name="connsiteX0-195" fmla="*/ 0 w 1030942"/>
              <a:gd name="connsiteY0-196" fmla="*/ 0 h 751156"/>
              <a:gd name="connsiteX1-197" fmla="*/ 515471 w 1030942"/>
              <a:gd name="connsiteY1-198" fmla="*/ 0 h 751156"/>
              <a:gd name="connsiteX2-199" fmla="*/ 1030942 w 1030942"/>
              <a:gd name="connsiteY2-200" fmla="*/ 375578 h 751156"/>
              <a:gd name="connsiteX3-201" fmla="*/ 515471 w 1030942"/>
              <a:gd name="connsiteY3-202" fmla="*/ 751156 h 751156"/>
              <a:gd name="connsiteX4-203" fmla="*/ 0 w 1030942"/>
              <a:gd name="connsiteY4-204" fmla="*/ 751156 h 751156"/>
              <a:gd name="connsiteX5-205" fmla="*/ 304305 w 1030942"/>
              <a:gd name="connsiteY5-206" fmla="*/ 393209 h 751156"/>
              <a:gd name="connsiteX6-207" fmla="*/ 0 w 1030942"/>
              <a:gd name="connsiteY6-208" fmla="*/ 0 h 751156"/>
              <a:gd name="connsiteX0-209" fmla="*/ 0 w 1030942"/>
              <a:gd name="connsiteY0-210" fmla="*/ 0 h 751156"/>
              <a:gd name="connsiteX1-211" fmla="*/ 515471 w 1030942"/>
              <a:gd name="connsiteY1-212" fmla="*/ 0 h 751156"/>
              <a:gd name="connsiteX2-213" fmla="*/ 1030942 w 1030942"/>
              <a:gd name="connsiteY2-214" fmla="*/ 375578 h 751156"/>
              <a:gd name="connsiteX3-215" fmla="*/ 515471 w 1030942"/>
              <a:gd name="connsiteY3-216" fmla="*/ 751156 h 751156"/>
              <a:gd name="connsiteX4-217" fmla="*/ 0 w 1030942"/>
              <a:gd name="connsiteY4-218" fmla="*/ 751156 h 751156"/>
              <a:gd name="connsiteX5-219" fmla="*/ 304305 w 1030942"/>
              <a:gd name="connsiteY5-220" fmla="*/ 393209 h 751156"/>
              <a:gd name="connsiteX6-221" fmla="*/ 0 w 1030942"/>
              <a:gd name="connsiteY6-222" fmla="*/ 0 h 751156"/>
              <a:gd name="connsiteX0-223" fmla="*/ 0 w 1030942"/>
              <a:gd name="connsiteY0-224" fmla="*/ 0 h 751156"/>
              <a:gd name="connsiteX1-225" fmla="*/ 515471 w 1030942"/>
              <a:gd name="connsiteY1-226" fmla="*/ 0 h 751156"/>
              <a:gd name="connsiteX2-227" fmla="*/ 1030942 w 1030942"/>
              <a:gd name="connsiteY2-228" fmla="*/ 375578 h 751156"/>
              <a:gd name="connsiteX3-229" fmla="*/ 515471 w 1030942"/>
              <a:gd name="connsiteY3-230" fmla="*/ 751156 h 751156"/>
              <a:gd name="connsiteX4-231" fmla="*/ 0 w 1030942"/>
              <a:gd name="connsiteY4-232" fmla="*/ 751156 h 751156"/>
              <a:gd name="connsiteX5-233" fmla="*/ 304305 w 1030942"/>
              <a:gd name="connsiteY5-234" fmla="*/ 393209 h 751156"/>
              <a:gd name="connsiteX6-235" fmla="*/ 0 w 1030942"/>
              <a:gd name="connsiteY6-236" fmla="*/ 0 h 751156"/>
              <a:gd name="connsiteX0-237" fmla="*/ 0 w 1030942"/>
              <a:gd name="connsiteY0-238" fmla="*/ 0 h 751156"/>
              <a:gd name="connsiteX1-239" fmla="*/ 515471 w 1030942"/>
              <a:gd name="connsiteY1-240" fmla="*/ 0 h 751156"/>
              <a:gd name="connsiteX2-241" fmla="*/ 1030942 w 1030942"/>
              <a:gd name="connsiteY2-242" fmla="*/ 375578 h 751156"/>
              <a:gd name="connsiteX3-243" fmla="*/ 515471 w 1030942"/>
              <a:gd name="connsiteY3-244" fmla="*/ 751156 h 751156"/>
              <a:gd name="connsiteX4-245" fmla="*/ 0 w 1030942"/>
              <a:gd name="connsiteY4-246" fmla="*/ 751156 h 751156"/>
              <a:gd name="connsiteX5-247" fmla="*/ 301923 w 1030942"/>
              <a:gd name="connsiteY5-248" fmla="*/ 376540 h 751156"/>
              <a:gd name="connsiteX6-249" fmla="*/ 0 w 1030942"/>
              <a:gd name="connsiteY6-250" fmla="*/ 0 h 751156"/>
              <a:gd name="connsiteX0-251" fmla="*/ 0 w 1032129"/>
              <a:gd name="connsiteY0-252" fmla="*/ 0 h 751156"/>
              <a:gd name="connsiteX1-253" fmla="*/ 391646 w 1032129"/>
              <a:gd name="connsiteY1-254" fmla="*/ 2381 h 751156"/>
              <a:gd name="connsiteX2-255" fmla="*/ 1030942 w 1032129"/>
              <a:gd name="connsiteY2-256" fmla="*/ 375578 h 751156"/>
              <a:gd name="connsiteX3-257" fmla="*/ 515471 w 1032129"/>
              <a:gd name="connsiteY3-258" fmla="*/ 751156 h 751156"/>
              <a:gd name="connsiteX4-259" fmla="*/ 0 w 1032129"/>
              <a:gd name="connsiteY4-260" fmla="*/ 751156 h 751156"/>
              <a:gd name="connsiteX5-261" fmla="*/ 301923 w 1032129"/>
              <a:gd name="connsiteY5-262" fmla="*/ 376540 h 751156"/>
              <a:gd name="connsiteX6-263" fmla="*/ 0 w 1032129"/>
              <a:gd name="connsiteY6-264" fmla="*/ 0 h 751156"/>
              <a:gd name="connsiteX0-265" fmla="*/ 0 w 1031057"/>
              <a:gd name="connsiteY0-266" fmla="*/ 0 h 751156"/>
              <a:gd name="connsiteX1-267" fmla="*/ 391646 w 1031057"/>
              <a:gd name="connsiteY1-268" fmla="*/ 2381 h 751156"/>
              <a:gd name="connsiteX2-269" fmla="*/ 1030942 w 1031057"/>
              <a:gd name="connsiteY2-270" fmla="*/ 375578 h 751156"/>
              <a:gd name="connsiteX3-271" fmla="*/ 346402 w 1031057"/>
              <a:gd name="connsiteY3-272" fmla="*/ 748775 h 751156"/>
              <a:gd name="connsiteX4-273" fmla="*/ 0 w 1031057"/>
              <a:gd name="connsiteY4-274" fmla="*/ 751156 h 751156"/>
              <a:gd name="connsiteX5-275" fmla="*/ 301923 w 1031057"/>
              <a:gd name="connsiteY5-276" fmla="*/ 376540 h 751156"/>
              <a:gd name="connsiteX6-277" fmla="*/ 0 w 1031057"/>
              <a:gd name="connsiteY6-278" fmla="*/ 0 h 751156"/>
              <a:gd name="connsiteX0-279" fmla="*/ 0 w 1031024"/>
              <a:gd name="connsiteY0-280" fmla="*/ 0 h 751156"/>
              <a:gd name="connsiteX1-281" fmla="*/ 391646 w 1031024"/>
              <a:gd name="connsiteY1-282" fmla="*/ 2381 h 751156"/>
              <a:gd name="connsiteX2-283" fmla="*/ 1030942 w 1031024"/>
              <a:gd name="connsiteY2-284" fmla="*/ 375578 h 751156"/>
              <a:gd name="connsiteX3-285" fmla="*/ 353545 w 1031024"/>
              <a:gd name="connsiteY3-286" fmla="*/ 748775 h 751156"/>
              <a:gd name="connsiteX4-287" fmla="*/ 0 w 1031024"/>
              <a:gd name="connsiteY4-288" fmla="*/ 751156 h 751156"/>
              <a:gd name="connsiteX5-289" fmla="*/ 301923 w 1031024"/>
              <a:gd name="connsiteY5-290" fmla="*/ 376540 h 751156"/>
              <a:gd name="connsiteX6-291" fmla="*/ 0 w 1031024"/>
              <a:gd name="connsiteY6-292" fmla="*/ 0 h 751156"/>
              <a:gd name="connsiteX0-293" fmla="*/ 0 w 1031024"/>
              <a:gd name="connsiteY0-294" fmla="*/ 0 h 751156"/>
              <a:gd name="connsiteX1-295" fmla="*/ 391646 w 1031024"/>
              <a:gd name="connsiteY1-296" fmla="*/ 2381 h 751156"/>
              <a:gd name="connsiteX2-297" fmla="*/ 1030942 w 1031024"/>
              <a:gd name="connsiteY2-298" fmla="*/ 375578 h 751156"/>
              <a:gd name="connsiteX3-299" fmla="*/ 353545 w 1031024"/>
              <a:gd name="connsiteY3-300" fmla="*/ 748775 h 751156"/>
              <a:gd name="connsiteX4-301" fmla="*/ 0 w 1031024"/>
              <a:gd name="connsiteY4-302" fmla="*/ 751156 h 751156"/>
              <a:gd name="connsiteX5-303" fmla="*/ 232867 w 1031024"/>
              <a:gd name="connsiteY5-304" fmla="*/ 378921 h 751156"/>
              <a:gd name="connsiteX6-305" fmla="*/ 0 w 1031024"/>
              <a:gd name="connsiteY6-306" fmla="*/ 0 h 751156"/>
              <a:gd name="connsiteX0-307" fmla="*/ 0 w 1031024"/>
              <a:gd name="connsiteY0-308" fmla="*/ 0 h 751156"/>
              <a:gd name="connsiteX1-309" fmla="*/ 391646 w 1031024"/>
              <a:gd name="connsiteY1-310" fmla="*/ 2381 h 751156"/>
              <a:gd name="connsiteX2-311" fmla="*/ 1030942 w 1031024"/>
              <a:gd name="connsiteY2-312" fmla="*/ 375578 h 751156"/>
              <a:gd name="connsiteX3-313" fmla="*/ 353545 w 1031024"/>
              <a:gd name="connsiteY3-314" fmla="*/ 748775 h 751156"/>
              <a:gd name="connsiteX4-315" fmla="*/ 0 w 1031024"/>
              <a:gd name="connsiteY4-316" fmla="*/ 751156 h 751156"/>
              <a:gd name="connsiteX5-317" fmla="*/ 201910 w 1031024"/>
              <a:gd name="connsiteY5-318" fmla="*/ 386065 h 751156"/>
              <a:gd name="connsiteX6-319" fmla="*/ 0 w 1031024"/>
              <a:gd name="connsiteY6-320" fmla="*/ 0 h 751156"/>
              <a:gd name="connsiteX0-321" fmla="*/ 0 w 1030974"/>
              <a:gd name="connsiteY0-322" fmla="*/ 0 h 751156"/>
              <a:gd name="connsiteX1-323" fmla="*/ 391646 w 1030974"/>
              <a:gd name="connsiteY1-324" fmla="*/ 2381 h 751156"/>
              <a:gd name="connsiteX2-325" fmla="*/ 1030942 w 1030974"/>
              <a:gd name="connsiteY2-326" fmla="*/ 375578 h 751156"/>
              <a:gd name="connsiteX3-327" fmla="*/ 353545 w 1030974"/>
              <a:gd name="connsiteY3-328" fmla="*/ 748775 h 751156"/>
              <a:gd name="connsiteX4-329" fmla="*/ 0 w 1030974"/>
              <a:gd name="connsiteY4-330" fmla="*/ 751156 h 751156"/>
              <a:gd name="connsiteX5-331" fmla="*/ 201910 w 1030974"/>
              <a:gd name="connsiteY5-332" fmla="*/ 386065 h 751156"/>
              <a:gd name="connsiteX6-333" fmla="*/ 0 w 1030974"/>
              <a:gd name="connsiteY6-334" fmla="*/ 0 h 751156"/>
              <a:gd name="connsiteX0-335" fmla="*/ 0 w 1030974"/>
              <a:gd name="connsiteY0-336" fmla="*/ 0 h 751156"/>
              <a:gd name="connsiteX1-337" fmla="*/ 391646 w 1030974"/>
              <a:gd name="connsiteY1-338" fmla="*/ 2381 h 751156"/>
              <a:gd name="connsiteX2-339" fmla="*/ 1030942 w 1030974"/>
              <a:gd name="connsiteY2-340" fmla="*/ 375578 h 751156"/>
              <a:gd name="connsiteX3-341" fmla="*/ 353545 w 1030974"/>
              <a:gd name="connsiteY3-342" fmla="*/ 748775 h 751156"/>
              <a:gd name="connsiteX4-343" fmla="*/ 0 w 1030974"/>
              <a:gd name="connsiteY4-344" fmla="*/ 751156 h 751156"/>
              <a:gd name="connsiteX5-345" fmla="*/ 201910 w 1030974"/>
              <a:gd name="connsiteY5-346" fmla="*/ 386065 h 751156"/>
              <a:gd name="connsiteX6-347" fmla="*/ 0 w 1030974"/>
              <a:gd name="connsiteY6-348" fmla="*/ 0 h 751156"/>
              <a:gd name="connsiteX0-349" fmla="*/ 0 w 1030942"/>
              <a:gd name="connsiteY0-350" fmla="*/ 0 h 751156"/>
              <a:gd name="connsiteX1-351" fmla="*/ 1030942 w 1030942"/>
              <a:gd name="connsiteY1-352" fmla="*/ 375578 h 751156"/>
              <a:gd name="connsiteX2-353" fmla="*/ 353545 w 1030942"/>
              <a:gd name="connsiteY2-354" fmla="*/ 748775 h 751156"/>
              <a:gd name="connsiteX3-355" fmla="*/ 0 w 1030942"/>
              <a:gd name="connsiteY3-356" fmla="*/ 751156 h 751156"/>
              <a:gd name="connsiteX4-357" fmla="*/ 201910 w 1030942"/>
              <a:gd name="connsiteY4-358" fmla="*/ 386065 h 751156"/>
              <a:gd name="connsiteX5-359" fmla="*/ 0 w 1030942"/>
              <a:gd name="connsiteY5-360" fmla="*/ 0 h 751156"/>
              <a:gd name="connsiteX0-361" fmla="*/ 0 w 1030942"/>
              <a:gd name="connsiteY0-362" fmla="*/ 96 h 751252"/>
              <a:gd name="connsiteX1-363" fmla="*/ 1030942 w 1030942"/>
              <a:gd name="connsiteY1-364" fmla="*/ 375674 h 751252"/>
              <a:gd name="connsiteX2-365" fmla="*/ 353545 w 1030942"/>
              <a:gd name="connsiteY2-366" fmla="*/ 748871 h 751252"/>
              <a:gd name="connsiteX3-367" fmla="*/ 0 w 1030942"/>
              <a:gd name="connsiteY3-368" fmla="*/ 751252 h 751252"/>
              <a:gd name="connsiteX4-369" fmla="*/ 201910 w 1030942"/>
              <a:gd name="connsiteY4-370" fmla="*/ 386161 h 751252"/>
              <a:gd name="connsiteX5-371" fmla="*/ 0 w 1030942"/>
              <a:gd name="connsiteY5-372" fmla="*/ 96 h 751252"/>
              <a:gd name="connsiteX0-373" fmla="*/ 0 w 1030943"/>
              <a:gd name="connsiteY0-374" fmla="*/ 157 h 751313"/>
              <a:gd name="connsiteX1-375" fmla="*/ 1030942 w 1030943"/>
              <a:gd name="connsiteY1-376" fmla="*/ 375735 h 751313"/>
              <a:gd name="connsiteX2-377" fmla="*/ 353545 w 1030943"/>
              <a:gd name="connsiteY2-378" fmla="*/ 748932 h 751313"/>
              <a:gd name="connsiteX3-379" fmla="*/ 0 w 1030943"/>
              <a:gd name="connsiteY3-380" fmla="*/ 751313 h 751313"/>
              <a:gd name="connsiteX4-381" fmla="*/ 201910 w 1030943"/>
              <a:gd name="connsiteY4-382" fmla="*/ 386222 h 751313"/>
              <a:gd name="connsiteX5-383" fmla="*/ 0 w 1030943"/>
              <a:gd name="connsiteY5-384" fmla="*/ 157 h 751313"/>
              <a:gd name="connsiteX0-385" fmla="*/ 0 w 1030942"/>
              <a:gd name="connsiteY0-386" fmla="*/ 97 h 751253"/>
              <a:gd name="connsiteX1-387" fmla="*/ 1030942 w 1030942"/>
              <a:gd name="connsiteY1-388" fmla="*/ 375675 h 751253"/>
              <a:gd name="connsiteX2-389" fmla="*/ 0 w 1030942"/>
              <a:gd name="connsiteY2-390" fmla="*/ 751253 h 751253"/>
              <a:gd name="connsiteX3-391" fmla="*/ 201910 w 1030942"/>
              <a:gd name="connsiteY3-392" fmla="*/ 386162 h 751253"/>
              <a:gd name="connsiteX4-393" fmla="*/ 0 w 1030942"/>
              <a:gd name="connsiteY4-394" fmla="*/ 97 h 751253"/>
              <a:gd name="connsiteX0-395" fmla="*/ 0 w 1030942"/>
              <a:gd name="connsiteY0-396" fmla="*/ 97 h 751254"/>
              <a:gd name="connsiteX1-397" fmla="*/ 1030942 w 1030942"/>
              <a:gd name="connsiteY1-398" fmla="*/ 375675 h 751254"/>
              <a:gd name="connsiteX2-399" fmla="*/ 0 w 1030942"/>
              <a:gd name="connsiteY2-400" fmla="*/ 751253 h 751254"/>
              <a:gd name="connsiteX3-401" fmla="*/ 201910 w 1030942"/>
              <a:gd name="connsiteY3-402" fmla="*/ 386162 h 751254"/>
              <a:gd name="connsiteX4-403" fmla="*/ 0 w 1030942"/>
              <a:gd name="connsiteY4-404" fmla="*/ 97 h 751254"/>
              <a:gd name="connsiteX0-405" fmla="*/ 0 w 1030942"/>
              <a:gd name="connsiteY0-406" fmla="*/ 97 h 751253"/>
              <a:gd name="connsiteX1-407" fmla="*/ 1030942 w 1030942"/>
              <a:gd name="connsiteY1-408" fmla="*/ 375675 h 751253"/>
              <a:gd name="connsiteX2-409" fmla="*/ 0 w 1030942"/>
              <a:gd name="connsiteY2-410" fmla="*/ 751253 h 751253"/>
              <a:gd name="connsiteX3-411" fmla="*/ 201910 w 1030942"/>
              <a:gd name="connsiteY3-412" fmla="*/ 386162 h 751253"/>
              <a:gd name="connsiteX4-413" fmla="*/ 0 w 1030942"/>
              <a:gd name="connsiteY4-414" fmla="*/ 97 h 751253"/>
              <a:gd name="connsiteX0-415" fmla="*/ 0 w 1030951"/>
              <a:gd name="connsiteY0-416" fmla="*/ 111 h 751267"/>
              <a:gd name="connsiteX1-417" fmla="*/ 1030942 w 1030951"/>
              <a:gd name="connsiteY1-418" fmla="*/ 375689 h 751267"/>
              <a:gd name="connsiteX2-419" fmla="*/ 0 w 1030951"/>
              <a:gd name="connsiteY2-420" fmla="*/ 751267 h 751267"/>
              <a:gd name="connsiteX3-421" fmla="*/ 201910 w 1030951"/>
              <a:gd name="connsiteY3-422" fmla="*/ 386176 h 751267"/>
              <a:gd name="connsiteX4-423" fmla="*/ 0 w 1030951"/>
              <a:gd name="connsiteY4-424" fmla="*/ 111 h 751267"/>
              <a:gd name="connsiteX0-425" fmla="*/ 0 w 1030951"/>
              <a:gd name="connsiteY0-426" fmla="*/ 111 h 751267"/>
              <a:gd name="connsiteX1-427" fmla="*/ 1030942 w 1030951"/>
              <a:gd name="connsiteY1-428" fmla="*/ 375689 h 751267"/>
              <a:gd name="connsiteX2-429" fmla="*/ 0 w 1030951"/>
              <a:gd name="connsiteY2-430" fmla="*/ 751267 h 751267"/>
              <a:gd name="connsiteX3-431" fmla="*/ 201910 w 1030951"/>
              <a:gd name="connsiteY3-432" fmla="*/ 386176 h 751267"/>
              <a:gd name="connsiteX4-433" fmla="*/ 0 w 1030951"/>
              <a:gd name="connsiteY4-434" fmla="*/ 111 h 751267"/>
              <a:gd name="connsiteX0-435" fmla="*/ 0 w 1030951"/>
              <a:gd name="connsiteY0-436" fmla="*/ 111 h 751267"/>
              <a:gd name="connsiteX1-437" fmla="*/ 1030942 w 1030951"/>
              <a:gd name="connsiteY1-438" fmla="*/ 375689 h 751267"/>
              <a:gd name="connsiteX2-439" fmla="*/ 0 w 1030951"/>
              <a:gd name="connsiteY2-440" fmla="*/ 751267 h 751267"/>
              <a:gd name="connsiteX3-441" fmla="*/ 201910 w 1030951"/>
              <a:gd name="connsiteY3-442" fmla="*/ 386176 h 751267"/>
              <a:gd name="connsiteX4-443" fmla="*/ 0 w 1030951"/>
              <a:gd name="connsiteY4-444" fmla="*/ 111 h 751267"/>
              <a:gd name="connsiteX0-445" fmla="*/ 0 w 1030951"/>
              <a:gd name="connsiteY0-446" fmla="*/ 111 h 751267"/>
              <a:gd name="connsiteX1-447" fmla="*/ 1030942 w 1030951"/>
              <a:gd name="connsiteY1-448" fmla="*/ 375689 h 751267"/>
              <a:gd name="connsiteX2-449" fmla="*/ 0 w 1030951"/>
              <a:gd name="connsiteY2-450" fmla="*/ 751267 h 751267"/>
              <a:gd name="connsiteX3-451" fmla="*/ 201910 w 1030951"/>
              <a:gd name="connsiteY3-452" fmla="*/ 386176 h 751267"/>
              <a:gd name="connsiteX4-453" fmla="*/ 0 w 1030951"/>
              <a:gd name="connsiteY4-454" fmla="*/ 111 h 751267"/>
              <a:gd name="connsiteX0-455" fmla="*/ 0 w 1030951"/>
              <a:gd name="connsiteY0-456" fmla="*/ 111 h 751267"/>
              <a:gd name="connsiteX1-457" fmla="*/ 1030942 w 1030951"/>
              <a:gd name="connsiteY1-458" fmla="*/ 375689 h 751267"/>
              <a:gd name="connsiteX2-459" fmla="*/ 0 w 1030951"/>
              <a:gd name="connsiteY2-460" fmla="*/ 751267 h 751267"/>
              <a:gd name="connsiteX3-461" fmla="*/ 201910 w 1030951"/>
              <a:gd name="connsiteY3-462" fmla="*/ 386176 h 751267"/>
              <a:gd name="connsiteX4-463" fmla="*/ 0 w 1030951"/>
              <a:gd name="connsiteY4-464" fmla="*/ 111 h 751267"/>
              <a:gd name="connsiteX0-465" fmla="*/ 0 w 1030951"/>
              <a:gd name="connsiteY0-466" fmla="*/ 111 h 751267"/>
              <a:gd name="connsiteX1-467" fmla="*/ 1030942 w 1030951"/>
              <a:gd name="connsiteY1-468" fmla="*/ 375689 h 751267"/>
              <a:gd name="connsiteX2-469" fmla="*/ 0 w 1030951"/>
              <a:gd name="connsiteY2-470" fmla="*/ 751267 h 751267"/>
              <a:gd name="connsiteX3-471" fmla="*/ 201910 w 1030951"/>
              <a:gd name="connsiteY3-472" fmla="*/ 369507 h 751267"/>
              <a:gd name="connsiteX4-473" fmla="*/ 0 w 1030951"/>
              <a:gd name="connsiteY4-474" fmla="*/ 111 h 751267"/>
              <a:gd name="connsiteX0-475" fmla="*/ 0 w 1030951"/>
              <a:gd name="connsiteY0-476" fmla="*/ 111 h 751267"/>
              <a:gd name="connsiteX1-477" fmla="*/ 1030942 w 1030951"/>
              <a:gd name="connsiteY1-478" fmla="*/ 375689 h 751267"/>
              <a:gd name="connsiteX2-479" fmla="*/ 0 w 1030951"/>
              <a:gd name="connsiteY2-480" fmla="*/ 751267 h 751267"/>
              <a:gd name="connsiteX3-481" fmla="*/ 201910 w 1030951"/>
              <a:gd name="connsiteY3-482" fmla="*/ 369507 h 751267"/>
              <a:gd name="connsiteX4-483" fmla="*/ 0 w 1030951"/>
              <a:gd name="connsiteY4-484" fmla="*/ 111 h 751267"/>
              <a:gd name="connsiteX0-485" fmla="*/ 0 w 1030951"/>
              <a:gd name="connsiteY0-486" fmla="*/ 111 h 751267"/>
              <a:gd name="connsiteX1-487" fmla="*/ 1030942 w 1030951"/>
              <a:gd name="connsiteY1-488" fmla="*/ 375689 h 751267"/>
              <a:gd name="connsiteX2-489" fmla="*/ 0 w 1030951"/>
              <a:gd name="connsiteY2-490" fmla="*/ 751267 h 751267"/>
              <a:gd name="connsiteX3-491" fmla="*/ 201910 w 1030951"/>
              <a:gd name="connsiteY3-492" fmla="*/ 369507 h 751267"/>
              <a:gd name="connsiteX4-493" fmla="*/ 0 w 1030951"/>
              <a:gd name="connsiteY4-494" fmla="*/ 111 h 751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0951" h="751267">
                <a:moveTo>
                  <a:pt x="0" y="111"/>
                </a:moveTo>
                <a:cubicBezTo>
                  <a:pt x="579391" y="-5664"/>
                  <a:pt x="1033323" y="214777"/>
                  <a:pt x="1030942" y="375689"/>
                </a:cubicBezTo>
                <a:cubicBezTo>
                  <a:pt x="1028561" y="536601"/>
                  <a:pt x="562034" y="747138"/>
                  <a:pt x="0" y="751267"/>
                </a:cubicBezTo>
                <a:cubicBezTo>
                  <a:pt x="170491" y="593850"/>
                  <a:pt x="183819" y="505491"/>
                  <a:pt x="201910" y="369507"/>
                </a:cubicBezTo>
                <a:cubicBezTo>
                  <a:pt x="188582" y="224150"/>
                  <a:pt x="172872" y="159755"/>
                  <a:pt x="0" y="111"/>
                </a:cubicBezTo>
                <a:close/>
              </a:path>
            </a:pathLst>
          </a:cu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3" name="矩形 32"/>
          <p:cNvSpPr/>
          <p:nvPr/>
        </p:nvSpPr>
        <p:spPr>
          <a:xfrm>
            <a:off x="2816117" y="4903694"/>
            <a:ext cx="1192307" cy="90580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a:t>1-bit</a:t>
            </a:r>
          </a:p>
          <a:p>
            <a:pPr algn="ctr"/>
            <a:r>
              <a:rPr lang="en-US" altLang="zh-CN" sz="2000" b="1"/>
              <a:t>Full</a:t>
            </a:r>
          </a:p>
          <a:p>
            <a:pPr algn="ctr"/>
            <a:r>
              <a:rPr lang="en-US" altLang="zh-CN" sz="2000" b="1"/>
              <a:t>Adder</a:t>
            </a:r>
            <a:endParaRPr lang="zh-CN" altLang="en-US" sz="2000" b="1" dirty="0"/>
          </a:p>
        </p:txBody>
      </p:sp>
      <p:cxnSp>
        <p:nvCxnSpPr>
          <p:cNvPr id="34" name="直接箭头连接符 33"/>
          <p:cNvCxnSpPr/>
          <p:nvPr/>
        </p:nvCxnSpPr>
        <p:spPr>
          <a:xfrm>
            <a:off x="1167743" y="2321859"/>
            <a:ext cx="139848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5" name="直接箭头连接符 34"/>
          <p:cNvCxnSpPr/>
          <p:nvPr/>
        </p:nvCxnSpPr>
        <p:spPr>
          <a:xfrm>
            <a:off x="1167743" y="5549153"/>
            <a:ext cx="164837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6" name="连接符: 肘形 35"/>
          <p:cNvCxnSpPr/>
          <p:nvPr/>
        </p:nvCxnSpPr>
        <p:spPr>
          <a:xfrm rot="16200000" flipH="1">
            <a:off x="1446168" y="2455908"/>
            <a:ext cx="1424449" cy="1156350"/>
          </a:xfrm>
          <a:prstGeom prst="bentConnector3">
            <a:avLst>
              <a:gd name="adj1" fmla="val 99885"/>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连接符: 肘形 36"/>
          <p:cNvCxnSpPr/>
          <p:nvPr/>
        </p:nvCxnSpPr>
        <p:spPr>
          <a:xfrm rot="16200000" flipH="1">
            <a:off x="1485941" y="3853559"/>
            <a:ext cx="1424452" cy="1235899"/>
          </a:xfrm>
          <a:prstGeom prst="bentConnector3">
            <a:avLst>
              <a:gd name="adj1" fmla="val 100348"/>
            </a:avLst>
          </a:prstGeom>
          <a:ln w="38100">
            <a:tailEnd type="triangle"/>
          </a:ln>
        </p:spPr>
        <p:style>
          <a:lnRef idx="3">
            <a:schemeClr val="dk1"/>
          </a:lnRef>
          <a:fillRef idx="0">
            <a:schemeClr val="dk1"/>
          </a:fillRef>
          <a:effectRef idx="2">
            <a:schemeClr val="dk1"/>
          </a:effectRef>
          <a:fontRef idx="minor">
            <a:schemeClr val="tx1"/>
          </a:fontRef>
        </p:style>
      </p:cxnSp>
      <p:cxnSp>
        <p:nvCxnSpPr>
          <p:cNvPr id="38" name="连接符: 肘形 37"/>
          <p:cNvCxnSpPr/>
          <p:nvPr/>
        </p:nvCxnSpPr>
        <p:spPr>
          <a:xfrm rot="5400000" flipH="1" flipV="1">
            <a:off x="1640585" y="4453172"/>
            <a:ext cx="1447328" cy="744638"/>
          </a:xfrm>
          <a:prstGeom prst="bentConnector3">
            <a:avLst>
              <a:gd name="adj1" fmla="val 100171"/>
            </a:avLst>
          </a:prstGeom>
          <a:ln w="38100">
            <a:tailEnd type="triangle"/>
          </a:ln>
        </p:spPr>
        <p:style>
          <a:lnRef idx="3">
            <a:schemeClr val="dk1"/>
          </a:lnRef>
          <a:fillRef idx="0">
            <a:schemeClr val="dk1"/>
          </a:fillRef>
          <a:effectRef idx="2">
            <a:schemeClr val="dk1"/>
          </a:effectRef>
          <a:fontRef idx="minor">
            <a:schemeClr val="tx1"/>
          </a:fontRef>
        </p:style>
      </p:cxnSp>
      <p:cxnSp>
        <p:nvCxnSpPr>
          <p:cNvPr id="39" name="连接符: 肘形 38"/>
          <p:cNvCxnSpPr/>
          <p:nvPr/>
        </p:nvCxnSpPr>
        <p:spPr>
          <a:xfrm rot="5400000" flipH="1" flipV="1">
            <a:off x="1571790" y="3107419"/>
            <a:ext cx="1401577" cy="561297"/>
          </a:xfrm>
          <a:prstGeom prst="bentConnector3">
            <a:avLst>
              <a:gd name="adj1" fmla="val 99950"/>
            </a:avLst>
          </a:prstGeom>
          <a:ln w="38100">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p:cNvCxnSpPr/>
          <p:nvPr/>
        </p:nvCxnSpPr>
        <p:spPr>
          <a:xfrm>
            <a:off x="3714616" y="1699260"/>
            <a:ext cx="0" cy="32044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7717008" y="1644254"/>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0</a:t>
            </a:r>
            <a:endParaRPr lang="zh-CN" altLang="en-US" sz="2400" b="1" dirty="0"/>
          </a:p>
        </p:txBody>
      </p:sp>
      <p:cxnSp>
        <p:nvCxnSpPr>
          <p:cNvPr id="42" name="直接箭头连接符 41"/>
          <p:cNvCxnSpPr/>
          <p:nvPr/>
        </p:nvCxnSpPr>
        <p:spPr>
          <a:xfrm>
            <a:off x="4008424" y="5371838"/>
            <a:ext cx="64638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3" name="直接箭头连接符 42"/>
          <p:cNvCxnSpPr/>
          <p:nvPr/>
        </p:nvCxnSpPr>
        <p:spPr>
          <a:xfrm>
            <a:off x="3597168" y="3919495"/>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4" name="直接箭头连接符 43"/>
          <p:cNvCxnSpPr/>
          <p:nvPr/>
        </p:nvCxnSpPr>
        <p:spPr>
          <a:xfrm>
            <a:off x="3597168" y="2436564"/>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5" name="直接箭头连接符 44"/>
          <p:cNvCxnSpPr/>
          <p:nvPr/>
        </p:nvCxnSpPr>
        <p:spPr>
          <a:xfrm>
            <a:off x="3714616" y="5809503"/>
            <a:ext cx="0" cy="7294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3878304" y="6185136"/>
            <a:ext cx="1316066" cy="369332"/>
          </a:xfrm>
          <a:prstGeom prst="rect">
            <a:avLst/>
          </a:prstGeom>
          <a:noFill/>
        </p:spPr>
        <p:txBody>
          <a:bodyPr wrap="none" lIns="0" tIns="0" rIns="0" bIns="0" rtlCol="0" anchor="ctr" anchorCtr="1">
            <a:spAutoFit/>
          </a:bodyPr>
          <a:lstStyle/>
          <a:p>
            <a:r>
              <a:rPr lang="en-US" altLang="zh-CN" sz="2400" b="1"/>
              <a:t>CarryOut</a:t>
            </a:r>
            <a:endParaRPr lang="zh-CN" altLang="en-US" sz="2400" b="1" dirty="0"/>
          </a:p>
        </p:txBody>
      </p:sp>
      <p:cxnSp>
        <p:nvCxnSpPr>
          <p:cNvPr id="47" name="直接箭头连接符 46"/>
          <p:cNvCxnSpPr/>
          <p:nvPr/>
        </p:nvCxnSpPr>
        <p:spPr>
          <a:xfrm>
            <a:off x="5309439" y="3919495"/>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8" name="文本框 47"/>
          <p:cNvSpPr txBox="1"/>
          <p:nvPr/>
        </p:nvSpPr>
        <p:spPr>
          <a:xfrm>
            <a:off x="5371990" y="3496559"/>
            <a:ext cx="838371" cy="369332"/>
          </a:xfrm>
          <a:prstGeom prst="rect">
            <a:avLst/>
          </a:prstGeom>
          <a:noFill/>
        </p:spPr>
        <p:txBody>
          <a:bodyPr wrap="none" lIns="0" tIns="0" rIns="0" bIns="0" rtlCol="0" anchor="ctr" anchorCtr="1">
            <a:spAutoFit/>
          </a:bodyPr>
          <a:lstStyle/>
          <a:p>
            <a:r>
              <a:rPr lang="en-US" altLang="zh-CN" sz="2400" b="1" dirty="0"/>
              <a:t>Result</a:t>
            </a:r>
            <a:endParaRPr lang="zh-CN" altLang="en-US" sz="2400" b="1" dirty="0"/>
          </a:p>
        </p:txBody>
      </p:sp>
      <p:sp>
        <p:nvSpPr>
          <p:cNvPr id="49" name="文本框 48"/>
          <p:cNvSpPr txBox="1"/>
          <p:nvPr/>
        </p:nvSpPr>
        <p:spPr>
          <a:xfrm>
            <a:off x="4039641" y="3496559"/>
            <a:ext cx="290144" cy="369332"/>
          </a:xfrm>
          <a:prstGeom prst="rect">
            <a:avLst/>
          </a:prstGeom>
          <a:noFill/>
        </p:spPr>
        <p:txBody>
          <a:bodyPr wrap="square" lIns="0" tIns="0" rIns="0" bIns="0" rtlCol="0" anchor="ctr" anchorCtr="1">
            <a:spAutoFit/>
          </a:bodyPr>
          <a:lstStyle/>
          <a:p>
            <a:r>
              <a:rPr lang="en-US" altLang="zh-CN" sz="2400" b="1" dirty="0">
                <a:solidFill>
                  <a:srgbClr val="FF0000"/>
                </a:solidFill>
              </a:rPr>
              <a:t>or</a:t>
            </a:r>
            <a:endParaRPr lang="zh-CN" altLang="en-US" sz="2400" b="1" dirty="0">
              <a:solidFill>
                <a:srgbClr val="FF0000"/>
              </a:solidFill>
            </a:endParaRPr>
          </a:p>
        </p:txBody>
      </p:sp>
      <p:sp>
        <p:nvSpPr>
          <p:cNvPr id="50" name="文本框 49"/>
          <p:cNvSpPr txBox="1"/>
          <p:nvPr/>
        </p:nvSpPr>
        <p:spPr>
          <a:xfrm>
            <a:off x="3959696" y="2044217"/>
            <a:ext cx="496931" cy="369332"/>
          </a:xfrm>
          <a:prstGeom prst="rect">
            <a:avLst/>
          </a:prstGeom>
          <a:noFill/>
        </p:spPr>
        <p:txBody>
          <a:bodyPr wrap="none" lIns="0" tIns="0" rIns="0" bIns="0" rtlCol="0" anchor="ctr" anchorCtr="1">
            <a:spAutoFit/>
          </a:bodyPr>
          <a:lstStyle/>
          <a:p>
            <a:r>
              <a:rPr lang="en-US" altLang="zh-CN" sz="2400" b="1" dirty="0">
                <a:solidFill>
                  <a:srgbClr val="FF0000"/>
                </a:solidFill>
              </a:rPr>
              <a:t>and</a:t>
            </a:r>
            <a:endParaRPr lang="zh-CN" altLang="en-US" sz="2400" b="1" dirty="0">
              <a:solidFill>
                <a:srgbClr val="FF0000"/>
              </a:solidFill>
            </a:endParaRPr>
          </a:p>
        </p:txBody>
      </p:sp>
      <p:sp>
        <p:nvSpPr>
          <p:cNvPr id="51" name="文本框 50"/>
          <p:cNvSpPr txBox="1"/>
          <p:nvPr/>
        </p:nvSpPr>
        <p:spPr>
          <a:xfrm>
            <a:off x="4000180" y="4970359"/>
            <a:ext cx="654629" cy="369332"/>
          </a:xfrm>
          <a:prstGeom prst="rect">
            <a:avLst/>
          </a:prstGeom>
          <a:noFill/>
        </p:spPr>
        <p:txBody>
          <a:bodyPr wrap="square" lIns="0" tIns="0" rIns="0" bIns="0" rtlCol="0" anchor="ctr" anchorCtr="1">
            <a:spAutoFit/>
          </a:bodyPr>
          <a:lstStyle/>
          <a:p>
            <a:r>
              <a:rPr lang="en-US" altLang="zh-CN" sz="2400" b="1" dirty="0">
                <a:solidFill>
                  <a:srgbClr val="FF0000"/>
                </a:solidFill>
              </a:rPr>
              <a:t>add</a:t>
            </a:r>
            <a:endParaRPr lang="zh-CN" altLang="en-US" sz="2400" b="1" dirty="0">
              <a:solidFill>
                <a:srgbClr val="FF0000"/>
              </a:solidFill>
            </a:endParaRPr>
          </a:p>
        </p:txBody>
      </p:sp>
      <p:cxnSp>
        <p:nvCxnSpPr>
          <p:cNvPr id="52" name="直接箭头连接符 51"/>
          <p:cNvCxnSpPr/>
          <p:nvPr/>
        </p:nvCxnSpPr>
        <p:spPr>
          <a:xfrm>
            <a:off x="5038591" y="1699260"/>
            <a:ext cx="0" cy="4780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4697126" y="1244192"/>
            <a:ext cx="1349728" cy="369332"/>
          </a:xfrm>
          <a:prstGeom prst="rect">
            <a:avLst/>
          </a:prstGeom>
          <a:noFill/>
        </p:spPr>
        <p:txBody>
          <a:bodyPr wrap="none" lIns="0" tIns="0" rIns="0" bIns="0" rtlCol="0" anchor="ctr" anchorCtr="1">
            <a:spAutoFit/>
          </a:bodyPr>
          <a:lstStyle/>
          <a:p>
            <a:r>
              <a:rPr lang="en-US" altLang="zh-CN" sz="2400" b="1" dirty="0">
                <a:solidFill>
                  <a:srgbClr val="FF0000"/>
                </a:solidFill>
              </a:rPr>
              <a:t>Operation</a:t>
            </a:r>
            <a:endParaRPr lang="zh-CN" altLang="en-US" sz="2400" b="1" dirty="0">
              <a:solidFill>
                <a:srgbClr val="FF0000"/>
              </a:solidFill>
            </a:endParaRPr>
          </a:p>
        </p:txBody>
      </p:sp>
      <p:grpSp>
        <p:nvGrpSpPr>
          <p:cNvPr id="54" name="组合 53"/>
          <p:cNvGrpSpPr/>
          <p:nvPr/>
        </p:nvGrpSpPr>
        <p:grpSpPr>
          <a:xfrm>
            <a:off x="4654809" y="1972607"/>
            <a:ext cx="690625" cy="3836896"/>
            <a:chOff x="6958088" y="1972607"/>
            <a:chExt cx="690625" cy="3836896"/>
          </a:xfrm>
        </p:grpSpPr>
        <p:sp>
          <p:nvSpPr>
            <p:cNvPr id="55" name="梯形 54"/>
            <p:cNvSpPr/>
            <p:nvPr/>
          </p:nvSpPr>
          <p:spPr bwMode="auto">
            <a:xfrm rot="5400000">
              <a:off x="5366955" y="3563740"/>
              <a:ext cx="3836896" cy="654630"/>
            </a:xfrm>
            <a:prstGeom prst="trapezoid">
              <a:avLst>
                <a:gd name="adj" fmla="val 53719"/>
              </a:avLst>
            </a:pr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lstStyle/>
            <a:p>
              <a:pPr marL="0" marR="0" indent="0"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p>
              <a:pPr marL="0" marR="0" indent="0" defTabSz="914400" rtl="0" eaLnBrk="1" fontAlgn="base" latinLnBrk="0" hangingPunct="1">
                <a:lnSpc>
                  <a:spcPct val="100000"/>
                </a:lnSpc>
                <a:spcBef>
                  <a:spcPct val="0"/>
                </a:spcBef>
                <a:spcAft>
                  <a:spcPct val="0"/>
                </a:spcAft>
                <a:buClrTx/>
                <a:buSzTx/>
                <a:buFontTx/>
                <a:buNone/>
              </a:pPr>
              <a:endPar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r>
                <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a:p>
              <a:pPr marL="0" marR="0" indent="0" defTabSz="914400" rtl="0" eaLnBrk="1" fontAlgn="base" latinLnBrk="0" hangingPunct="1">
                <a:lnSpc>
                  <a:spcPct val="100000"/>
                </a:lnSpc>
                <a:spcBef>
                  <a:spcPct val="0"/>
                </a:spcBef>
                <a:spcAft>
                  <a:spcPct val="0"/>
                </a:spcAft>
                <a:buClrTx/>
                <a:buSzTx/>
                <a:buFontTx/>
                <a:buNone/>
              </a:pPr>
              <a:endPar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 name="文本框 55"/>
            <p:cNvSpPr txBox="1"/>
            <p:nvPr/>
          </p:nvSpPr>
          <p:spPr>
            <a:xfrm>
              <a:off x="7156270" y="4278579"/>
              <a:ext cx="492443" cy="820738"/>
            </a:xfrm>
            <a:prstGeom prst="rect">
              <a:avLst/>
            </a:prstGeom>
            <a:noFill/>
          </p:spPr>
          <p:txBody>
            <a:bodyPr vert="eaVert" wrap="none" lIns="0" tIns="0" rIns="0" bIns="0" rtlCol="0" anchor="ctr" anchorCtr="1">
              <a:spAutoFit/>
            </a:bodyPr>
            <a:lstStyle/>
            <a:p>
              <a:r>
                <a:rPr lang="en-US" altLang="zh-CN" sz="3200" b="1" dirty="0"/>
                <a:t>Mux</a:t>
              </a:r>
              <a:endParaRPr lang="zh-CN" altLang="en-US" sz="3200" b="1" dirty="0"/>
            </a:p>
          </p:txBody>
        </p:sp>
      </p:grpSp>
      <p:sp>
        <p:nvSpPr>
          <p:cNvPr id="57" name="文本框 56"/>
          <p:cNvSpPr txBox="1"/>
          <p:nvPr/>
        </p:nvSpPr>
        <p:spPr>
          <a:xfrm>
            <a:off x="715124" y="2085973"/>
            <a:ext cx="390068" cy="430887"/>
          </a:xfrm>
          <a:prstGeom prst="rect">
            <a:avLst/>
          </a:prstGeom>
          <a:noFill/>
        </p:spPr>
        <p:txBody>
          <a:bodyPr wrap="square" lIns="0" tIns="0" rIns="0" bIns="0" rtlCol="0" anchor="ctr" anchorCtr="1">
            <a:spAutoFit/>
          </a:bodyPr>
          <a:lstStyle/>
          <a:p>
            <a:r>
              <a:rPr lang="en-US" altLang="zh-CN" sz="2800" b="1" dirty="0"/>
              <a:t>A</a:t>
            </a:r>
            <a:endParaRPr lang="zh-CN" altLang="en-US" sz="2800" b="1" dirty="0"/>
          </a:p>
        </p:txBody>
      </p:sp>
      <p:sp>
        <p:nvSpPr>
          <p:cNvPr id="58" name="文本框 57"/>
          <p:cNvSpPr txBox="1"/>
          <p:nvPr/>
        </p:nvSpPr>
        <p:spPr>
          <a:xfrm>
            <a:off x="737901" y="5333709"/>
            <a:ext cx="390068" cy="430887"/>
          </a:xfrm>
          <a:prstGeom prst="rect">
            <a:avLst/>
          </a:prstGeom>
          <a:noFill/>
        </p:spPr>
        <p:txBody>
          <a:bodyPr wrap="square" lIns="0" tIns="0" rIns="0" bIns="0" rtlCol="0" anchor="ctr" anchorCtr="1">
            <a:spAutoFit/>
          </a:bodyPr>
          <a:lstStyle/>
          <a:p>
            <a:r>
              <a:rPr lang="en-US" altLang="zh-CN" sz="2800" b="1" dirty="0"/>
              <a:t>B</a:t>
            </a:r>
            <a:endParaRPr lang="zh-CN" altLang="en-US" sz="2800" b="1" dirty="0"/>
          </a:p>
        </p:txBody>
      </p:sp>
      <p:sp>
        <p:nvSpPr>
          <p:cNvPr id="59" name="文本框 58"/>
          <p:cNvSpPr txBox="1"/>
          <p:nvPr/>
        </p:nvSpPr>
        <p:spPr>
          <a:xfrm>
            <a:off x="832067" y="1244192"/>
            <a:ext cx="1326325" cy="369332"/>
          </a:xfrm>
          <a:prstGeom prst="rect">
            <a:avLst/>
          </a:prstGeom>
          <a:noFill/>
        </p:spPr>
        <p:txBody>
          <a:bodyPr wrap="none" lIns="0" tIns="0" rIns="0" bIns="0" rtlCol="0" anchor="ctr" anchorCtr="1">
            <a:spAutoFit/>
          </a:bodyPr>
          <a:lstStyle/>
          <a:p>
            <a:r>
              <a:rPr lang="en-US" altLang="zh-CN" sz="2400" b="1" dirty="0"/>
              <a:t>1-bit ALU</a:t>
            </a:r>
            <a:endParaRPr lang="zh-CN" altLang="en-US" sz="2400" b="1" dirty="0"/>
          </a:p>
        </p:txBody>
      </p:sp>
      <p:sp>
        <p:nvSpPr>
          <p:cNvPr id="60" name="矩形 59"/>
          <p:cNvSpPr/>
          <p:nvPr/>
        </p:nvSpPr>
        <p:spPr>
          <a:xfrm>
            <a:off x="8534663" y="2180532"/>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61" name="矩形 60"/>
          <p:cNvSpPr/>
          <p:nvPr/>
        </p:nvSpPr>
        <p:spPr>
          <a:xfrm>
            <a:off x="8534663" y="3241763"/>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62" name="矩形 61"/>
          <p:cNvSpPr/>
          <p:nvPr/>
        </p:nvSpPr>
        <p:spPr>
          <a:xfrm>
            <a:off x="8534663" y="4305653"/>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63" name="矩形 62"/>
          <p:cNvSpPr/>
          <p:nvPr/>
        </p:nvSpPr>
        <p:spPr>
          <a:xfrm>
            <a:off x="8534663" y="5395931"/>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64" name="文本框 63"/>
          <p:cNvSpPr txBox="1"/>
          <p:nvPr/>
        </p:nvSpPr>
        <p:spPr>
          <a:xfrm>
            <a:off x="6985703" y="1244192"/>
            <a:ext cx="1326325" cy="369332"/>
          </a:xfrm>
          <a:prstGeom prst="rect">
            <a:avLst/>
          </a:prstGeom>
          <a:noFill/>
        </p:spPr>
        <p:txBody>
          <a:bodyPr wrap="none" lIns="0" tIns="0" rIns="0" bIns="0" rtlCol="0" anchor="ctr" anchorCtr="1">
            <a:spAutoFit/>
          </a:bodyPr>
          <a:lstStyle/>
          <a:p>
            <a:r>
              <a:rPr lang="en-US" altLang="zh-CN" sz="2400" b="1" dirty="0"/>
              <a:t>4-bit ALU</a:t>
            </a:r>
            <a:endParaRPr lang="zh-CN" altLang="en-US" sz="2400" b="1" dirty="0"/>
          </a:p>
        </p:txBody>
      </p:sp>
      <p:cxnSp>
        <p:nvCxnSpPr>
          <p:cNvPr id="65" name="直接箭头连接符 64"/>
          <p:cNvCxnSpPr/>
          <p:nvPr/>
        </p:nvCxnSpPr>
        <p:spPr>
          <a:xfrm>
            <a:off x="9730042" y="2503448"/>
            <a:ext cx="46616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67" name="文本框 66"/>
          <p:cNvSpPr txBox="1"/>
          <p:nvPr/>
        </p:nvSpPr>
        <p:spPr>
          <a:xfrm>
            <a:off x="10286623" y="2318782"/>
            <a:ext cx="1069203" cy="369332"/>
          </a:xfrm>
          <a:prstGeom prst="rect">
            <a:avLst/>
          </a:prstGeom>
          <a:noFill/>
        </p:spPr>
        <p:txBody>
          <a:bodyPr wrap="none" lIns="0" tIns="0" rIns="0" bIns="0" rtlCol="0" anchor="ctr" anchorCtr="1">
            <a:spAutoFit/>
          </a:bodyPr>
          <a:lstStyle/>
          <a:p>
            <a:r>
              <a:rPr lang="en-US" altLang="zh-CN" sz="2400" b="1" dirty="0"/>
              <a:t>Result 0</a:t>
            </a:r>
            <a:endParaRPr lang="zh-CN" altLang="en-US" sz="2400" b="1" dirty="0"/>
          </a:p>
        </p:txBody>
      </p:sp>
      <p:cxnSp>
        <p:nvCxnSpPr>
          <p:cNvPr id="68" name="直接箭头连接符 67"/>
          <p:cNvCxnSpPr/>
          <p:nvPr/>
        </p:nvCxnSpPr>
        <p:spPr>
          <a:xfrm>
            <a:off x="9730042" y="3582224"/>
            <a:ext cx="46616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69" name="文本框 68"/>
          <p:cNvSpPr txBox="1"/>
          <p:nvPr/>
        </p:nvSpPr>
        <p:spPr>
          <a:xfrm>
            <a:off x="10286623" y="3397558"/>
            <a:ext cx="1069203" cy="369332"/>
          </a:xfrm>
          <a:prstGeom prst="rect">
            <a:avLst/>
          </a:prstGeom>
          <a:noFill/>
        </p:spPr>
        <p:txBody>
          <a:bodyPr wrap="none" lIns="0" tIns="0" rIns="0" bIns="0" rtlCol="0" anchor="ctr" anchorCtr="1">
            <a:spAutoFit/>
          </a:bodyPr>
          <a:lstStyle/>
          <a:p>
            <a:r>
              <a:rPr lang="en-US" altLang="zh-CN" sz="2400" b="1" dirty="0"/>
              <a:t>Result 1</a:t>
            </a:r>
            <a:endParaRPr lang="zh-CN" altLang="en-US" sz="2400" b="1" dirty="0"/>
          </a:p>
        </p:txBody>
      </p:sp>
      <p:cxnSp>
        <p:nvCxnSpPr>
          <p:cNvPr id="70" name="直接箭头连接符 69"/>
          <p:cNvCxnSpPr/>
          <p:nvPr/>
        </p:nvCxnSpPr>
        <p:spPr>
          <a:xfrm>
            <a:off x="9730042" y="4636103"/>
            <a:ext cx="46616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10286623" y="4451437"/>
            <a:ext cx="1069203" cy="369332"/>
          </a:xfrm>
          <a:prstGeom prst="rect">
            <a:avLst/>
          </a:prstGeom>
          <a:noFill/>
        </p:spPr>
        <p:txBody>
          <a:bodyPr wrap="none" lIns="0" tIns="0" rIns="0" bIns="0" rtlCol="0" anchor="ctr" anchorCtr="1">
            <a:spAutoFit/>
          </a:bodyPr>
          <a:lstStyle/>
          <a:p>
            <a:r>
              <a:rPr lang="en-US" altLang="zh-CN" sz="2400" b="1" dirty="0"/>
              <a:t>Result 2</a:t>
            </a:r>
            <a:endParaRPr lang="zh-CN" altLang="en-US" sz="2400" b="1" dirty="0"/>
          </a:p>
        </p:txBody>
      </p:sp>
      <p:cxnSp>
        <p:nvCxnSpPr>
          <p:cNvPr id="72" name="直接箭头连接符 71"/>
          <p:cNvCxnSpPr/>
          <p:nvPr/>
        </p:nvCxnSpPr>
        <p:spPr>
          <a:xfrm>
            <a:off x="9730042" y="5723598"/>
            <a:ext cx="46616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73" name="文本框 72"/>
          <p:cNvSpPr txBox="1"/>
          <p:nvPr/>
        </p:nvSpPr>
        <p:spPr>
          <a:xfrm>
            <a:off x="10286623" y="5538932"/>
            <a:ext cx="1069203" cy="369332"/>
          </a:xfrm>
          <a:prstGeom prst="rect">
            <a:avLst/>
          </a:prstGeom>
          <a:noFill/>
        </p:spPr>
        <p:txBody>
          <a:bodyPr wrap="none" lIns="0" tIns="0" rIns="0" bIns="0" rtlCol="0" anchor="ctr" anchorCtr="1">
            <a:spAutoFit/>
          </a:bodyPr>
          <a:lstStyle/>
          <a:p>
            <a:r>
              <a:rPr lang="en-US" altLang="zh-CN" sz="2400" b="1" dirty="0"/>
              <a:t>Result 3</a:t>
            </a:r>
            <a:endParaRPr lang="zh-CN" altLang="en-US" sz="2400" b="1" dirty="0"/>
          </a:p>
        </p:txBody>
      </p:sp>
      <p:cxnSp>
        <p:nvCxnSpPr>
          <p:cNvPr id="74" name="直接箭头连接符 73"/>
          <p:cNvCxnSpPr/>
          <p:nvPr/>
        </p:nvCxnSpPr>
        <p:spPr>
          <a:xfrm>
            <a:off x="7672463" y="2339807"/>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5" name="直接箭头连接符 74"/>
          <p:cNvCxnSpPr/>
          <p:nvPr/>
        </p:nvCxnSpPr>
        <p:spPr>
          <a:xfrm>
            <a:off x="7672463" y="2659087"/>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76" name="文本框 75"/>
          <p:cNvSpPr txBox="1"/>
          <p:nvPr/>
        </p:nvSpPr>
        <p:spPr>
          <a:xfrm>
            <a:off x="7037734" y="2085050"/>
            <a:ext cx="495614" cy="430887"/>
          </a:xfrm>
          <a:prstGeom prst="rect">
            <a:avLst/>
          </a:prstGeom>
          <a:noFill/>
        </p:spPr>
        <p:txBody>
          <a:bodyPr wrap="square" lIns="0" tIns="0" rIns="0" bIns="0" rtlCol="0" anchor="ctr" anchorCtr="1">
            <a:spAutoFit/>
          </a:bodyPr>
          <a:lstStyle/>
          <a:p>
            <a:r>
              <a:rPr lang="en-US" altLang="zh-CN" sz="2800" b="1" dirty="0"/>
              <a:t>A0</a:t>
            </a:r>
            <a:endParaRPr lang="zh-CN" altLang="en-US" sz="2800" b="1" dirty="0"/>
          </a:p>
        </p:txBody>
      </p:sp>
      <p:sp>
        <p:nvSpPr>
          <p:cNvPr id="77" name="文本框 76"/>
          <p:cNvSpPr txBox="1"/>
          <p:nvPr/>
        </p:nvSpPr>
        <p:spPr>
          <a:xfrm>
            <a:off x="7054115" y="2454382"/>
            <a:ext cx="474877" cy="430887"/>
          </a:xfrm>
          <a:prstGeom prst="rect">
            <a:avLst/>
          </a:prstGeom>
          <a:noFill/>
        </p:spPr>
        <p:txBody>
          <a:bodyPr wrap="square" lIns="0" tIns="0" rIns="0" bIns="0" rtlCol="0" anchor="ctr" anchorCtr="1">
            <a:spAutoFit/>
          </a:bodyPr>
          <a:lstStyle/>
          <a:p>
            <a:r>
              <a:rPr lang="en-US" altLang="zh-CN" sz="2800" b="1" dirty="0"/>
              <a:t>B0</a:t>
            </a:r>
            <a:endParaRPr lang="zh-CN" altLang="en-US" sz="2800" b="1" dirty="0"/>
          </a:p>
        </p:txBody>
      </p:sp>
      <p:cxnSp>
        <p:nvCxnSpPr>
          <p:cNvPr id="83" name="直接箭头连接符 82"/>
          <p:cNvCxnSpPr/>
          <p:nvPr/>
        </p:nvCxnSpPr>
        <p:spPr>
          <a:xfrm>
            <a:off x="7672463" y="3400695"/>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p:nvPr/>
        </p:nvCxnSpPr>
        <p:spPr>
          <a:xfrm>
            <a:off x="7672463" y="3719975"/>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85" name="文本框 84"/>
          <p:cNvSpPr txBox="1"/>
          <p:nvPr/>
        </p:nvSpPr>
        <p:spPr>
          <a:xfrm>
            <a:off x="7037734" y="3145938"/>
            <a:ext cx="495614" cy="430887"/>
          </a:xfrm>
          <a:prstGeom prst="rect">
            <a:avLst/>
          </a:prstGeom>
          <a:noFill/>
        </p:spPr>
        <p:txBody>
          <a:bodyPr wrap="square" lIns="0" tIns="0" rIns="0" bIns="0" rtlCol="0" anchor="ctr" anchorCtr="1">
            <a:spAutoFit/>
          </a:bodyPr>
          <a:lstStyle/>
          <a:p>
            <a:r>
              <a:rPr lang="en-US" altLang="zh-CN" sz="2800" b="1" dirty="0"/>
              <a:t>A1</a:t>
            </a:r>
            <a:endParaRPr lang="zh-CN" altLang="en-US" sz="2800" b="1" dirty="0"/>
          </a:p>
        </p:txBody>
      </p:sp>
      <p:sp>
        <p:nvSpPr>
          <p:cNvPr id="86" name="文本框 85"/>
          <p:cNvSpPr txBox="1"/>
          <p:nvPr/>
        </p:nvSpPr>
        <p:spPr>
          <a:xfrm>
            <a:off x="7054115" y="3515270"/>
            <a:ext cx="474877" cy="430887"/>
          </a:xfrm>
          <a:prstGeom prst="rect">
            <a:avLst/>
          </a:prstGeom>
          <a:noFill/>
        </p:spPr>
        <p:txBody>
          <a:bodyPr wrap="square" lIns="0" tIns="0" rIns="0" bIns="0" rtlCol="0" anchor="ctr" anchorCtr="1">
            <a:spAutoFit/>
          </a:bodyPr>
          <a:lstStyle/>
          <a:p>
            <a:r>
              <a:rPr lang="en-US" altLang="zh-CN" sz="2800" b="1" dirty="0"/>
              <a:t>B1</a:t>
            </a:r>
            <a:endParaRPr lang="zh-CN" altLang="en-US" sz="2800" b="1" dirty="0"/>
          </a:p>
        </p:txBody>
      </p:sp>
      <p:cxnSp>
        <p:nvCxnSpPr>
          <p:cNvPr id="87" name="直接箭头连接符 86"/>
          <p:cNvCxnSpPr/>
          <p:nvPr/>
        </p:nvCxnSpPr>
        <p:spPr>
          <a:xfrm>
            <a:off x="7672463" y="4450418"/>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p:cNvCxnSpPr/>
          <p:nvPr/>
        </p:nvCxnSpPr>
        <p:spPr>
          <a:xfrm>
            <a:off x="7672463" y="4769698"/>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89" name="文本框 88"/>
          <p:cNvSpPr txBox="1"/>
          <p:nvPr/>
        </p:nvSpPr>
        <p:spPr>
          <a:xfrm>
            <a:off x="7037734" y="4195661"/>
            <a:ext cx="495614" cy="430887"/>
          </a:xfrm>
          <a:prstGeom prst="rect">
            <a:avLst/>
          </a:prstGeom>
          <a:noFill/>
        </p:spPr>
        <p:txBody>
          <a:bodyPr wrap="square" lIns="0" tIns="0" rIns="0" bIns="0" rtlCol="0" anchor="ctr" anchorCtr="1">
            <a:spAutoFit/>
          </a:bodyPr>
          <a:lstStyle/>
          <a:p>
            <a:r>
              <a:rPr lang="en-US" altLang="zh-CN" sz="2800" b="1" dirty="0"/>
              <a:t>A2</a:t>
            </a:r>
            <a:endParaRPr lang="zh-CN" altLang="en-US" sz="2800" b="1" dirty="0"/>
          </a:p>
        </p:txBody>
      </p:sp>
      <p:sp>
        <p:nvSpPr>
          <p:cNvPr id="90" name="文本框 89"/>
          <p:cNvSpPr txBox="1"/>
          <p:nvPr/>
        </p:nvSpPr>
        <p:spPr>
          <a:xfrm>
            <a:off x="7054115" y="4564993"/>
            <a:ext cx="474877" cy="430887"/>
          </a:xfrm>
          <a:prstGeom prst="rect">
            <a:avLst/>
          </a:prstGeom>
          <a:noFill/>
        </p:spPr>
        <p:txBody>
          <a:bodyPr wrap="square" lIns="0" tIns="0" rIns="0" bIns="0" rtlCol="0" anchor="ctr" anchorCtr="1">
            <a:spAutoFit/>
          </a:bodyPr>
          <a:lstStyle/>
          <a:p>
            <a:r>
              <a:rPr lang="en-US" altLang="zh-CN" sz="2800" b="1" dirty="0"/>
              <a:t>B2</a:t>
            </a:r>
            <a:endParaRPr lang="zh-CN" altLang="en-US" sz="2800" b="1" dirty="0"/>
          </a:p>
        </p:txBody>
      </p:sp>
      <p:cxnSp>
        <p:nvCxnSpPr>
          <p:cNvPr id="91" name="直接箭头连接符 90"/>
          <p:cNvCxnSpPr/>
          <p:nvPr/>
        </p:nvCxnSpPr>
        <p:spPr>
          <a:xfrm>
            <a:off x="7672463" y="5569823"/>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92" name="直接箭头连接符 91"/>
          <p:cNvCxnSpPr/>
          <p:nvPr/>
        </p:nvCxnSpPr>
        <p:spPr>
          <a:xfrm>
            <a:off x="7672463" y="5889103"/>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93" name="文本框 92"/>
          <p:cNvSpPr txBox="1"/>
          <p:nvPr/>
        </p:nvSpPr>
        <p:spPr>
          <a:xfrm>
            <a:off x="7037734" y="5315066"/>
            <a:ext cx="495614" cy="430887"/>
          </a:xfrm>
          <a:prstGeom prst="rect">
            <a:avLst/>
          </a:prstGeom>
          <a:noFill/>
        </p:spPr>
        <p:txBody>
          <a:bodyPr wrap="square" lIns="0" tIns="0" rIns="0" bIns="0" rtlCol="0" anchor="ctr" anchorCtr="1">
            <a:spAutoFit/>
          </a:bodyPr>
          <a:lstStyle/>
          <a:p>
            <a:r>
              <a:rPr lang="en-US" altLang="zh-CN" sz="2800" b="1" dirty="0"/>
              <a:t>A3</a:t>
            </a:r>
            <a:endParaRPr lang="zh-CN" altLang="en-US" sz="2800" b="1" dirty="0"/>
          </a:p>
        </p:txBody>
      </p:sp>
      <p:sp>
        <p:nvSpPr>
          <p:cNvPr id="94" name="文本框 93"/>
          <p:cNvSpPr txBox="1"/>
          <p:nvPr/>
        </p:nvSpPr>
        <p:spPr>
          <a:xfrm>
            <a:off x="7054115" y="5684398"/>
            <a:ext cx="474877" cy="430887"/>
          </a:xfrm>
          <a:prstGeom prst="rect">
            <a:avLst/>
          </a:prstGeom>
          <a:noFill/>
        </p:spPr>
        <p:txBody>
          <a:bodyPr wrap="square" lIns="0" tIns="0" rIns="0" bIns="0" rtlCol="0" anchor="ctr" anchorCtr="1">
            <a:spAutoFit/>
          </a:bodyPr>
          <a:lstStyle/>
          <a:p>
            <a:r>
              <a:rPr lang="en-US" altLang="zh-CN" sz="2800" b="1" dirty="0"/>
              <a:t>B3</a:t>
            </a:r>
            <a:endParaRPr lang="zh-CN" altLang="en-US" sz="2800" b="1" dirty="0"/>
          </a:p>
        </p:txBody>
      </p:sp>
      <p:cxnSp>
        <p:nvCxnSpPr>
          <p:cNvPr id="95" name="直接箭头连接符 94"/>
          <p:cNvCxnSpPr/>
          <p:nvPr/>
        </p:nvCxnSpPr>
        <p:spPr>
          <a:xfrm>
            <a:off x="9135891" y="1850097"/>
            <a:ext cx="0" cy="353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9135891" y="2826365"/>
            <a:ext cx="0" cy="4153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61" idx="2"/>
          </p:cNvCxnSpPr>
          <p:nvPr/>
        </p:nvCxnSpPr>
        <p:spPr>
          <a:xfrm flipH="1">
            <a:off x="9128815" y="3887596"/>
            <a:ext cx="3538" cy="4350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endCxn id="63" idx="0"/>
          </p:cNvCxnSpPr>
          <p:nvPr/>
        </p:nvCxnSpPr>
        <p:spPr>
          <a:xfrm flipH="1">
            <a:off x="9132353" y="4978479"/>
            <a:ext cx="3538" cy="4174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9135891" y="6041764"/>
            <a:ext cx="0" cy="4883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7717008" y="2860195"/>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1</a:t>
            </a:r>
            <a:endParaRPr lang="zh-CN" altLang="en-US" sz="2400" b="1" dirty="0"/>
          </a:p>
        </p:txBody>
      </p:sp>
      <p:sp>
        <p:nvSpPr>
          <p:cNvPr id="108" name="文本框 107"/>
          <p:cNvSpPr txBox="1"/>
          <p:nvPr/>
        </p:nvSpPr>
        <p:spPr>
          <a:xfrm>
            <a:off x="7717008" y="3921190"/>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2</a:t>
            </a:r>
            <a:endParaRPr lang="zh-CN" altLang="en-US" sz="2400" b="1" dirty="0"/>
          </a:p>
        </p:txBody>
      </p:sp>
      <p:sp>
        <p:nvSpPr>
          <p:cNvPr id="109" name="文本框 108"/>
          <p:cNvSpPr txBox="1"/>
          <p:nvPr/>
        </p:nvSpPr>
        <p:spPr>
          <a:xfrm>
            <a:off x="7717008" y="5010981"/>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3</a:t>
            </a:r>
            <a:endParaRPr lang="zh-CN" altLang="en-US" sz="2400" b="1" dirty="0"/>
          </a:p>
        </p:txBody>
      </p:sp>
      <p:sp>
        <p:nvSpPr>
          <p:cNvPr id="110" name="文本框 109"/>
          <p:cNvSpPr txBox="1"/>
          <p:nvPr/>
        </p:nvSpPr>
        <p:spPr>
          <a:xfrm>
            <a:off x="9242050" y="2776606"/>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0</a:t>
            </a:r>
            <a:endParaRPr lang="zh-CN" altLang="en-US" sz="2400" b="1" dirty="0"/>
          </a:p>
        </p:txBody>
      </p:sp>
      <p:sp>
        <p:nvSpPr>
          <p:cNvPr id="111" name="文本框 110"/>
          <p:cNvSpPr txBox="1"/>
          <p:nvPr/>
        </p:nvSpPr>
        <p:spPr>
          <a:xfrm>
            <a:off x="9242050" y="3838196"/>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1</a:t>
            </a:r>
            <a:endParaRPr lang="zh-CN" altLang="en-US" sz="2400" b="1" dirty="0"/>
          </a:p>
        </p:txBody>
      </p:sp>
      <p:sp>
        <p:nvSpPr>
          <p:cNvPr id="112" name="文本框 111"/>
          <p:cNvSpPr txBox="1"/>
          <p:nvPr/>
        </p:nvSpPr>
        <p:spPr>
          <a:xfrm>
            <a:off x="9242050" y="4905708"/>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2</a:t>
            </a:r>
            <a:endParaRPr lang="zh-CN" altLang="en-US" sz="2400" b="1" dirty="0"/>
          </a:p>
        </p:txBody>
      </p:sp>
      <p:sp>
        <p:nvSpPr>
          <p:cNvPr id="113" name="文本框 112"/>
          <p:cNvSpPr txBox="1"/>
          <p:nvPr/>
        </p:nvSpPr>
        <p:spPr>
          <a:xfrm>
            <a:off x="9242050" y="5988504"/>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3</a:t>
            </a:r>
            <a:endParaRPr lang="zh-CN" altLang="en-US"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marL="0" indent="0">
              <a:buNone/>
            </a:pPr>
            <a:r>
              <a:rPr lang="en-US" altLang="zh-CN" dirty="0"/>
              <a:t>A nor B= </a:t>
            </a:r>
            <a:r>
              <a:rPr lang="zh-CN" altLang="en-US" dirty="0"/>
              <a:t>（</a:t>
            </a:r>
            <a:r>
              <a:rPr lang="en-US" altLang="zh-CN" dirty="0"/>
              <a:t>not A</a:t>
            </a:r>
            <a:r>
              <a:rPr lang="zh-CN" altLang="en-US" dirty="0"/>
              <a:t>） </a:t>
            </a:r>
            <a:r>
              <a:rPr lang="en-US" altLang="zh-CN" dirty="0"/>
              <a:t>and (not B)</a:t>
            </a:r>
          </a:p>
        </p:txBody>
      </p:sp>
      <p:grpSp>
        <p:nvGrpSpPr>
          <p:cNvPr id="124" name="组合 123"/>
          <p:cNvGrpSpPr/>
          <p:nvPr/>
        </p:nvGrpSpPr>
        <p:grpSpPr>
          <a:xfrm>
            <a:off x="2524793" y="2665928"/>
            <a:ext cx="6362723" cy="4055547"/>
            <a:chOff x="2759075" y="1958002"/>
            <a:chExt cx="7473384" cy="4763473"/>
          </a:xfrm>
        </p:grpSpPr>
        <p:sp>
          <p:nvSpPr>
            <p:cNvPr id="80" name="矩形 79"/>
            <p:cNvSpPr/>
            <p:nvPr/>
          </p:nvSpPr>
          <p:spPr>
            <a:xfrm>
              <a:off x="3124199" y="2054041"/>
              <a:ext cx="6334907" cy="428787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6" name="流程图: 延期 35"/>
            <p:cNvSpPr/>
            <p:nvPr/>
          </p:nvSpPr>
          <p:spPr>
            <a:xfrm>
              <a:off x="6431616" y="2389124"/>
              <a:ext cx="1030941" cy="751156"/>
            </a:xfrm>
            <a:prstGeom prst="flowChartDelay">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7" name="流程图: 延期 9"/>
            <p:cNvSpPr/>
            <p:nvPr/>
          </p:nvSpPr>
          <p:spPr>
            <a:xfrm>
              <a:off x="6431606" y="3495416"/>
              <a:ext cx="1030941" cy="751267"/>
            </a:xfrm>
            <a:custGeom>
              <a:avLst/>
              <a:gdLst>
                <a:gd name="connsiteX0" fmla="*/ 0 w 1030941"/>
                <a:gd name="connsiteY0" fmla="*/ 0 h 751156"/>
                <a:gd name="connsiteX1" fmla="*/ 515471 w 1030941"/>
                <a:gd name="connsiteY1" fmla="*/ 0 h 751156"/>
                <a:gd name="connsiteX2" fmla="*/ 1030942 w 1030941"/>
                <a:gd name="connsiteY2" fmla="*/ 375578 h 751156"/>
                <a:gd name="connsiteX3" fmla="*/ 515471 w 1030941"/>
                <a:gd name="connsiteY3" fmla="*/ 751156 h 751156"/>
                <a:gd name="connsiteX4" fmla="*/ 0 w 1030941"/>
                <a:gd name="connsiteY4" fmla="*/ 751156 h 751156"/>
                <a:gd name="connsiteX5" fmla="*/ 0 w 1030941"/>
                <a:gd name="connsiteY5" fmla="*/ 0 h 751156"/>
                <a:gd name="connsiteX0-1" fmla="*/ 495 w 1031437"/>
                <a:gd name="connsiteY0-2" fmla="*/ 0 h 751156"/>
                <a:gd name="connsiteX1-3" fmla="*/ 515966 w 1031437"/>
                <a:gd name="connsiteY1-4" fmla="*/ 0 h 751156"/>
                <a:gd name="connsiteX2-5" fmla="*/ 1031437 w 1031437"/>
                <a:gd name="connsiteY2-6" fmla="*/ 375578 h 751156"/>
                <a:gd name="connsiteX3-7" fmla="*/ 515966 w 1031437"/>
                <a:gd name="connsiteY3-8" fmla="*/ 751156 h 751156"/>
                <a:gd name="connsiteX4-9" fmla="*/ 495 w 1031437"/>
                <a:gd name="connsiteY4-10" fmla="*/ 751156 h 751156"/>
                <a:gd name="connsiteX5-11" fmla="*/ 0 w 1031437"/>
                <a:gd name="connsiteY5-12" fmla="*/ 369397 h 751156"/>
                <a:gd name="connsiteX6" fmla="*/ 495 w 1031437"/>
                <a:gd name="connsiteY6" fmla="*/ 0 h 751156"/>
                <a:gd name="connsiteX0-13" fmla="*/ 0 w 1030942"/>
                <a:gd name="connsiteY0-14" fmla="*/ 0 h 751156"/>
                <a:gd name="connsiteX1-15" fmla="*/ 515471 w 1030942"/>
                <a:gd name="connsiteY1-16" fmla="*/ 0 h 751156"/>
                <a:gd name="connsiteX2-17" fmla="*/ 1030942 w 1030942"/>
                <a:gd name="connsiteY2-18" fmla="*/ 375578 h 751156"/>
                <a:gd name="connsiteX3-19" fmla="*/ 515471 w 1030942"/>
                <a:gd name="connsiteY3-20" fmla="*/ 751156 h 751156"/>
                <a:gd name="connsiteX4-21" fmla="*/ 0 w 1030942"/>
                <a:gd name="connsiteY4-22" fmla="*/ 751156 h 751156"/>
                <a:gd name="connsiteX5-23" fmla="*/ 197149 w 1030942"/>
                <a:gd name="connsiteY5-24" fmla="*/ 386065 h 751156"/>
                <a:gd name="connsiteX6-25" fmla="*/ 0 w 1030942"/>
                <a:gd name="connsiteY6-26" fmla="*/ 0 h 751156"/>
                <a:gd name="connsiteX0-27" fmla="*/ 0 w 1030942"/>
                <a:gd name="connsiteY0-28" fmla="*/ 0 h 751156"/>
                <a:gd name="connsiteX1-29" fmla="*/ 515471 w 1030942"/>
                <a:gd name="connsiteY1-30" fmla="*/ 0 h 751156"/>
                <a:gd name="connsiteX2-31" fmla="*/ 1030942 w 1030942"/>
                <a:gd name="connsiteY2-32" fmla="*/ 375578 h 751156"/>
                <a:gd name="connsiteX3-33" fmla="*/ 515471 w 1030942"/>
                <a:gd name="connsiteY3-34" fmla="*/ 751156 h 751156"/>
                <a:gd name="connsiteX4-35" fmla="*/ 0 w 1030942"/>
                <a:gd name="connsiteY4-36" fmla="*/ 751156 h 751156"/>
                <a:gd name="connsiteX5-37" fmla="*/ 197149 w 1030942"/>
                <a:gd name="connsiteY5-38" fmla="*/ 386065 h 751156"/>
                <a:gd name="connsiteX6-39" fmla="*/ 0 w 1030942"/>
                <a:gd name="connsiteY6-40" fmla="*/ 0 h 751156"/>
                <a:gd name="connsiteX0-41" fmla="*/ 0 w 1030942"/>
                <a:gd name="connsiteY0-42" fmla="*/ 0 h 751156"/>
                <a:gd name="connsiteX1-43" fmla="*/ 515471 w 1030942"/>
                <a:gd name="connsiteY1-44" fmla="*/ 0 h 751156"/>
                <a:gd name="connsiteX2-45" fmla="*/ 1030942 w 1030942"/>
                <a:gd name="connsiteY2-46" fmla="*/ 375578 h 751156"/>
                <a:gd name="connsiteX3-47" fmla="*/ 515471 w 1030942"/>
                <a:gd name="connsiteY3-48" fmla="*/ 751156 h 751156"/>
                <a:gd name="connsiteX4-49" fmla="*/ 0 w 1030942"/>
                <a:gd name="connsiteY4-50" fmla="*/ 751156 h 751156"/>
                <a:gd name="connsiteX5-51" fmla="*/ 197149 w 1030942"/>
                <a:gd name="connsiteY5-52" fmla="*/ 386065 h 751156"/>
                <a:gd name="connsiteX6-53" fmla="*/ 0 w 1030942"/>
                <a:gd name="connsiteY6-54" fmla="*/ 0 h 751156"/>
                <a:gd name="connsiteX0-55" fmla="*/ 0 w 1030942"/>
                <a:gd name="connsiteY0-56" fmla="*/ 0 h 751156"/>
                <a:gd name="connsiteX1-57" fmla="*/ 515471 w 1030942"/>
                <a:gd name="connsiteY1-58" fmla="*/ 0 h 751156"/>
                <a:gd name="connsiteX2-59" fmla="*/ 1030942 w 1030942"/>
                <a:gd name="connsiteY2-60" fmla="*/ 375578 h 751156"/>
                <a:gd name="connsiteX3-61" fmla="*/ 515471 w 1030942"/>
                <a:gd name="connsiteY3-62" fmla="*/ 751156 h 751156"/>
                <a:gd name="connsiteX4-63" fmla="*/ 0 w 1030942"/>
                <a:gd name="connsiteY4-64" fmla="*/ 751156 h 751156"/>
                <a:gd name="connsiteX5-65" fmla="*/ 197149 w 1030942"/>
                <a:gd name="connsiteY5-66" fmla="*/ 386065 h 751156"/>
                <a:gd name="connsiteX6-67" fmla="*/ 0 w 1030942"/>
                <a:gd name="connsiteY6-68" fmla="*/ 0 h 751156"/>
                <a:gd name="connsiteX0-69" fmla="*/ 0 w 1030942"/>
                <a:gd name="connsiteY0-70" fmla="*/ 0 h 751156"/>
                <a:gd name="connsiteX1-71" fmla="*/ 515471 w 1030942"/>
                <a:gd name="connsiteY1-72" fmla="*/ 0 h 751156"/>
                <a:gd name="connsiteX2-73" fmla="*/ 1030942 w 1030942"/>
                <a:gd name="connsiteY2-74" fmla="*/ 375578 h 751156"/>
                <a:gd name="connsiteX3-75" fmla="*/ 515471 w 1030942"/>
                <a:gd name="connsiteY3-76" fmla="*/ 751156 h 751156"/>
                <a:gd name="connsiteX4-77" fmla="*/ 0 w 1030942"/>
                <a:gd name="connsiteY4-78" fmla="*/ 751156 h 751156"/>
                <a:gd name="connsiteX5-79" fmla="*/ 197149 w 1030942"/>
                <a:gd name="connsiteY5-80" fmla="*/ 386065 h 751156"/>
                <a:gd name="connsiteX6-81" fmla="*/ 0 w 1030942"/>
                <a:gd name="connsiteY6-82" fmla="*/ 0 h 751156"/>
                <a:gd name="connsiteX0-83" fmla="*/ 0 w 1030942"/>
                <a:gd name="connsiteY0-84" fmla="*/ 0 h 751156"/>
                <a:gd name="connsiteX1-85" fmla="*/ 515471 w 1030942"/>
                <a:gd name="connsiteY1-86" fmla="*/ 0 h 751156"/>
                <a:gd name="connsiteX2-87" fmla="*/ 1030942 w 1030942"/>
                <a:gd name="connsiteY2-88" fmla="*/ 375578 h 751156"/>
                <a:gd name="connsiteX3-89" fmla="*/ 515471 w 1030942"/>
                <a:gd name="connsiteY3-90" fmla="*/ 751156 h 751156"/>
                <a:gd name="connsiteX4-91" fmla="*/ 0 w 1030942"/>
                <a:gd name="connsiteY4-92" fmla="*/ 751156 h 751156"/>
                <a:gd name="connsiteX5-93" fmla="*/ 197149 w 1030942"/>
                <a:gd name="connsiteY5-94" fmla="*/ 386065 h 751156"/>
                <a:gd name="connsiteX6-95" fmla="*/ 0 w 1030942"/>
                <a:gd name="connsiteY6-96" fmla="*/ 0 h 751156"/>
                <a:gd name="connsiteX0-97" fmla="*/ 0 w 1030942"/>
                <a:gd name="connsiteY0-98" fmla="*/ 0 h 751156"/>
                <a:gd name="connsiteX1-99" fmla="*/ 515471 w 1030942"/>
                <a:gd name="connsiteY1-100" fmla="*/ 0 h 751156"/>
                <a:gd name="connsiteX2-101" fmla="*/ 1030942 w 1030942"/>
                <a:gd name="connsiteY2-102" fmla="*/ 375578 h 751156"/>
                <a:gd name="connsiteX3-103" fmla="*/ 515471 w 1030942"/>
                <a:gd name="connsiteY3-104" fmla="*/ 751156 h 751156"/>
                <a:gd name="connsiteX4-105" fmla="*/ 0 w 1030942"/>
                <a:gd name="connsiteY4-106" fmla="*/ 751156 h 751156"/>
                <a:gd name="connsiteX5-107" fmla="*/ 197149 w 1030942"/>
                <a:gd name="connsiteY5-108" fmla="*/ 386065 h 751156"/>
                <a:gd name="connsiteX6-109" fmla="*/ 0 w 1030942"/>
                <a:gd name="connsiteY6-110" fmla="*/ 0 h 751156"/>
                <a:gd name="connsiteX0-111" fmla="*/ 0 w 1030942"/>
                <a:gd name="connsiteY0-112" fmla="*/ 0 h 751156"/>
                <a:gd name="connsiteX1-113" fmla="*/ 515471 w 1030942"/>
                <a:gd name="connsiteY1-114" fmla="*/ 0 h 751156"/>
                <a:gd name="connsiteX2-115" fmla="*/ 1030942 w 1030942"/>
                <a:gd name="connsiteY2-116" fmla="*/ 375578 h 751156"/>
                <a:gd name="connsiteX3-117" fmla="*/ 515471 w 1030942"/>
                <a:gd name="connsiteY3-118" fmla="*/ 751156 h 751156"/>
                <a:gd name="connsiteX4-119" fmla="*/ 0 w 1030942"/>
                <a:gd name="connsiteY4-120" fmla="*/ 751156 h 751156"/>
                <a:gd name="connsiteX5-121" fmla="*/ 197149 w 1030942"/>
                <a:gd name="connsiteY5-122" fmla="*/ 386065 h 751156"/>
                <a:gd name="connsiteX6-123" fmla="*/ 0 w 1030942"/>
                <a:gd name="connsiteY6-124" fmla="*/ 0 h 751156"/>
                <a:gd name="connsiteX0-125" fmla="*/ 0 w 1030942"/>
                <a:gd name="connsiteY0-126" fmla="*/ 0 h 751156"/>
                <a:gd name="connsiteX1-127" fmla="*/ 515471 w 1030942"/>
                <a:gd name="connsiteY1-128" fmla="*/ 0 h 751156"/>
                <a:gd name="connsiteX2-129" fmla="*/ 1030942 w 1030942"/>
                <a:gd name="connsiteY2-130" fmla="*/ 375578 h 751156"/>
                <a:gd name="connsiteX3-131" fmla="*/ 515471 w 1030942"/>
                <a:gd name="connsiteY3-132" fmla="*/ 751156 h 751156"/>
                <a:gd name="connsiteX4-133" fmla="*/ 0 w 1030942"/>
                <a:gd name="connsiteY4-134" fmla="*/ 751156 h 751156"/>
                <a:gd name="connsiteX5-135" fmla="*/ 197149 w 1030942"/>
                <a:gd name="connsiteY5-136" fmla="*/ 386065 h 751156"/>
                <a:gd name="connsiteX6-137" fmla="*/ 0 w 1030942"/>
                <a:gd name="connsiteY6-138" fmla="*/ 0 h 751156"/>
                <a:gd name="connsiteX0-139" fmla="*/ 0 w 1030942"/>
                <a:gd name="connsiteY0-140" fmla="*/ 0 h 751156"/>
                <a:gd name="connsiteX1-141" fmla="*/ 515471 w 1030942"/>
                <a:gd name="connsiteY1-142" fmla="*/ 0 h 751156"/>
                <a:gd name="connsiteX2-143" fmla="*/ 1030942 w 1030942"/>
                <a:gd name="connsiteY2-144" fmla="*/ 375578 h 751156"/>
                <a:gd name="connsiteX3-145" fmla="*/ 515471 w 1030942"/>
                <a:gd name="connsiteY3-146" fmla="*/ 751156 h 751156"/>
                <a:gd name="connsiteX4-147" fmla="*/ 0 w 1030942"/>
                <a:gd name="connsiteY4-148" fmla="*/ 751156 h 751156"/>
                <a:gd name="connsiteX5-149" fmla="*/ 197149 w 1030942"/>
                <a:gd name="connsiteY5-150" fmla="*/ 386065 h 751156"/>
                <a:gd name="connsiteX6-151" fmla="*/ 0 w 1030942"/>
                <a:gd name="connsiteY6-152" fmla="*/ 0 h 751156"/>
                <a:gd name="connsiteX0-153" fmla="*/ 0 w 1030942"/>
                <a:gd name="connsiteY0-154" fmla="*/ 0 h 751156"/>
                <a:gd name="connsiteX1-155" fmla="*/ 515471 w 1030942"/>
                <a:gd name="connsiteY1-156" fmla="*/ 0 h 751156"/>
                <a:gd name="connsiteX2-157" fmla="*/ 1030942 w 1030942"/>
                <a:gd name="connsiteY2-158" fmla="*/ 375578 h 751156"/>
                <a:gd name="connsiteX3-159" fmla="*/ 515471 w 1030942"/>
                <a:gd name="connsiteY3-160" fmla="*/ 751156 h 751156"/>
                <a:gd name="connsiteX4-161" fmla="*/ 0 w 1030942"/>
                <a:gd name="connsiteY4-162" fmla="*/ 751156 h 751156"/>
                <a:gd name="connsiteX5-163" fmla="*/ 254299 w 1030942"/>
                <a:gd name="connsiteY5-164" fmla="*/ 388447 h 751156"/>
                <a:gd name="connsiteX6-165" fmla="*/ 0 w 1030942"/>
                <a:gd name="connsiteY6-166" fmla="*/ 0 h 751156"/>
                <a:gd name="connsiteX0-167" fmla="*/ 0 w 1030942"/>
                <a:gd name="connsiteY0-168" fmla="*/ 0 h 751156"/>
                <a:gd name="connsiteX1-169" fmla="*/ 515471 w 1030942"/>
                <a:gd name="connsiteY1-170" fmla="*/ 0 h 751156"/>
                <a:gd name="connsiteX2-171" fmla="*/ 1030942 w 1030942"/>
                <a:gd name="connsiteY2-172" fmla="*/ 375578 h 751156"/>
                <a:gd name="connsiteX3-173" fmla="*/ 515471 w 1030942"/>
                <a:gd name="connsiteY3-174" fmla="*/ 751156 h 751156"/>
                <a:gd name="connsiteX4-175" fmla="*/ 0 w 1030942"/>
                <a:gd name="connsiteY4-176" fmla="*/ 751156 h 751156"/>
                <a:gd name="connsiteX5-177" fmla="*/ 294780 w 1030942"/>
                <a:gd name="connsiteY5-178" fmla="*/ 393209 h 751156"/>
                <a:gd name="connsiteX6-179" fmla="*/ 0 w 1030942"/>
                <a:gd name="connsiteY6-180" fmla="*/ 0 h 751156"/>
                <a:gd name="connsiteX0-181" fmla="*/ 0 w 1030942"/>
                <a:gd name="connsiteY0-182" fmla="*/ 0 h 751156"/>
                <a:gd name="connsiteX1-183" fmla="*/ 515471 w 1030942"/>
                <a:gd name="connsiteY1-184" fmla="*/ 0 h 751156"/>
                <a:gd name="connsiteX2-185" fmla="*/ 1030942 w 1030942"/>
                <a:gd name="connsiteY2-186" fmla="*/ 375578 h 751156"/>
                <a:gd name="connsiteX3-187" fmla="*/ 515471 w 1030942"/>
                <a:gd name="connsiteY3-188" fmla="*/ 751156 h 751156"/>
                <a:gd name="connsiteX4-189" fmla="*/ 0 w 1030942"/>
                <a:gd name="connsiteY4-190" fmla="*/ 751156 h 751156"/>
                <a:gd name="connsiteX5-191" fmla="*/ 304305 w 1030942"/>
                <a:gd name="connsiteY5-192" fmla="*/ 393209 h 751156"/>
                <a:gd name="connsiteX6-193" fmla="*/ 0 w 1030942"/>
                <a:gd name="connsiteY6-194" fmla="*/ 0 h 751156"/>
                <a:gd name="connsiteX0-195" fmla="*/ 0 w 1030942"/>
                <a:gd name="connsiteY0-196" fmla="*/ 0 h 751156"/>
                <a:gd name="connsiteX1-197" fmla="*/ 515471 w 1030942"/>
                <a:gd name="connsiteY1-198" fmla="*/ 0 h 751156"/>
                <a:gd name="connsiteX2-199" fmla="*/ 1030942 w 1030942"/>
                <a:gd name="connsiteY2-200" fmla="*/ 375578 h 751156"/>
                <a:gd name="connsiteX3-201" fmla="*/ 515471 w 1030942"/>
                <a:gd name="connsiteY3-202" fmla="*/ 751156 h 751156"/>
                <a:gd name="connsiteX4-203" fmla="*/ 0 w 1030942"/>
                <a:gd name="connsiteY4-204" fmla="*/ 751156 h 751156"/>
                <a:gd name="connsiteX5-205" fmla="*/ 304305 w 1030942"/>
                <a:gd name="connsiteY5-206" fmla="*/ 393209 h 751156"/>
                <a:gd name="connsiteX6-207" fmla="*/ 0 w 1030942"/>
                <a:gd name="connsiteY6-208" fmla="*/ 0 h 751156"/>
                <a:gd name="connsiteX0-209" fmla="*/ 0 w 1030942"/>
                <a:gd name="connsiteY0-210" fmla="*/ 0 h 751156"/>
                <a:gd name="connsiteX1-211" fmla="*/ 515471 w 1030942"/>
                <a:gd name="connsiteY1-212" fmla="*/ 0 h 751156"/>
                <a:gd name="connsiteX2-213" fmla="*/ 1030942 w 1030942"/>
                <a:gd name="connsiteY2-214" fmla="*/ 375578 h 751156"/>
                <a:gd name="connsiteX3-215" fmla="*/ 515471 w 1030942"/>
                <a:gd name="connsiteY3-216" fmla="*/ 751156 h 751156"/>
                <a:gd name="connsiteX4-217" fmla="*/ 0 w 1030942"/>
                <a:gd name="connsiteY4-218" fmla="*/ 751156 h 751156"/>
                <a:gd name="connsiteX5-219" fmla="*/ 304305 w 1030942"/>
                <a:gd name="connsiteY5-220" fmla="*/ 393209 h 751156"/>
                <a:gd name="connsiteX6-221" fmla="*/ 0 w 1030942"/>
                <a:gd name="connsiteY6-222" fmla="*/ 0 h 751156"/>
                <a:gd name="connsiteX0-223" fmla="*/ 0 w 1030942"/>
                <a:gd name="connsiteY0-224" fmla="*/ 0 h 751156"/>
                <a:gd name="connsiteX1-225" fmla="*/ 515471 w 1030942"/>
                <a:gd name="connsiteY1-226" fmla="*/ 0 h 751156"/>
                <a:gd name="connsiteX2-227" fmla="*/ 1030942 w 1030942"/>
                <a:gd name="connsiteY2-228" fmla="*/ 375578 h 751156"/>
                <a:gd name="connsiteX3-229" fmla="*/ 515471 w 1030942"/>
                <a:gd name="connsiteY3-230" fmla="*/ 751156 h 751156"/>
                <a:gd name="connsiteX4-231" fmla="*/ 0 w 1030942"/>
                <a:gd name="connsiteY4-232" fmla="*/ 751156 h 751156"/>
                <a:gd name="connsiteX5-233" fmla="*/ 304305 w 1030942"/>
                <a:gd name="connsiteY5-234" fmla="*/ 393209 h 751156"/>
                <a:gd name="connsiteX6-235" fmla="*/ 0 w 1030942"/>
                <a:gd name="connsiteY6-236" fmla="*/ 0 h 751156"/>
                <a:gd name="connsiteX0-237" fmla="*/ 0 w 1030942"/>
                <a:gd name="connsiteY0-238" fmla="*/ 0 h 751156"/>
                <a:gd name="connsiteX1-239" fmla="*/ 515471 w 1030942"/>
                <a:gd name="connsiteY1-240" fmla="*/ 0 h 751156"/>
                <a:gd name="connsiteX2-241" fmla="*/ 1030942 w 1030942"/>
                <a:gd name="connsiteY2-242" fmla="*/ 375578 h 751156"/>
                <a:gd name="connsiteX3-243" fmla="*/ 515471 w 1030942"/>
                <a:gd name="connsiteY3-244" fmla="*/ 751156 h 751156"/>
                <a:gd name="connsiteX4-245" fmla="*/ 0 w 1030942"/>
                <a:gd name="connsiteY4-246" fmla="*/ 751156 h 751156"/>
                <a:gd name="connsiteX5-247" fmla="*/ 301923 w 1030942"/>
                <a:gd name="connsiteY5-248" fmla="*/ 376540 h 751156"/>
                <a:gd name="connsiteX6-249" fmla="*/ 0 w 1030942"/>
                <a:gd name="connsiteY6-250" fmla="*/ 0 h 751156"/>
                <a:gd name="connsiteX0-251" fmla="*/ 0 w 1032129"/>
                <a:gd name="connsiteY0-252" fmla="*/ 0 h 751156"/>
                <a:gd name="connsiteX1-253" fmla="*/ 391646 w 1032129"/>
                <a:gd name="connsiteY1-254" fmla="*/ 2381 h 751156"/>
                <a:gd name="connsiteX2-255" fmla="*/ 1030942 w 1032129"/>
                <a:gd name="connsiteY2-256" fmla="*/ 375578 h 751156"/>
                <a:gd name="connsiteX3-257" fmla="*/ 515471 w 1032129"/>
                <a:gd name="connsiteY3-258" fmla="*/ 751156 h 751156"/>
                <a:gd name="connsiteX4-259" fmla="*/ 0 w 1032129"/>
                <a:gd name="connsiteY4-260" fmla="*/ 751156 h 751156"/>
                <a:gd name="connsiteX5-261" fmla="*/ 301923 w 1032129"/>
                <a:gd name="connsiteY5-262" fmla="*/ 376540 h 751156"/>
                <a:gd name="connsiteX6-263" fmla="*/ 0 w 1032129"/>
                <a:gd name="connsiteY6-264" fmla="*/ 0 h 751156"/>
                <a:gd name="connsiteX0-265" fmla="*/ 0 w 1031057"/>
                <a:gd name="connsiteY0-266" fmla="*/ 0 h 751156"/>
                <a:gd name="connsiteX1-267" fmla="*/ 391646 w 1031057"/>
                <a:gd name="connsiteY1-268" fmla="*/ 2381 h 751156"/>
                <a:gd name="connsiteX2-269" fmla="*/ 1030942 w 1031057"/>
                <a:gd name="connsiteY2-270" fmla="*/ 375578 h 751156"/>
                <a:gd name="connsiteX3-271" fmla="*/ 346402 w 1031057"/>
                <a:gd name="connsiteY3-272" fmla="*/ 748775 h 751156"/>
                <a:gd name="connsiteX4-273" fmla="*/ 0 w 1031057"/>
                <a:gd name="connsiteY4-274" fmla="*/ 751156 h 751156"/>
                <a:gd name="connsiteX5-275" fmla="*/ 301923 w 1031057"/>
                <a:gd name="connsiteY5-276" fmla="*/ 376540 h 751156"/>
                <a:gd name="connsiteX6-277" fmla="*/ 0 w 1031057"/>
                <a:gd name="connsiteY6-278" fmla="*/ 0 h 751156"/>
                <a:gd name="connsiteX0-279" fmla="*/ 0 w 1031024"/>
                <a:gd name="connsiteY0-280" fmla="*/ 0 h 751156"/>
                <a:gd name="connsiteX1-281" fmla="*/ 391646 w 1031024"/>
                <a:gd name="connsiteY1-282" fmla="*/ 2381 h 751156"/>
                <a:gd name="connsiteX2-283" fmla="*/ 1030942 w 1031024"/>
                <a:gd name="connsiteY2-284" fmla="*/ 375578 h 751156"/>
                <a:gd name="connsiteX3-285" fmla="*/ 353545 w 1031024"/>
                <a:gd name="connsiteY3-286" fmla="*/ 748775 h 751156"/>
                <a:gd name="connsiteX4-287" fmla="*/ 0 w 1031024"/>
                <a:gd name="connsiteY4-288" fmla="*/ 751156 h 751156"/>
                <a:gd name="connsiteX5-289" fmla="*/ 301923 w 1031024"/>
                <a:gd name="connsiteY5-290" fmla="*/ 376540 h 751156"/>
                <a:gd name="connsiteX6-291" fmla="*/ 0 w 1031024"/>
                <a:gd name="connsiteY6-292" fmla="*/ 0 h 751156"/>
                <a:gd name="connsiteX0-293" fmla="*/ 0 w 1031024"/>
                <a:gd name="connsiteY0-294" fmla="*/ 0 h 751156"/>
                <a:gd name="connsiteX1-295" fmla="*/ 391646 w 1031024"/>
                <a:gd name="connsiteY1-296" fmla="*/ 2381 h 751156"/>
                <a:gd name="connsiteX2-297" fmla="*/ 1030942 w 1031024"/>
                <a:gd name="connsiteY2-298" fmla="*/ 375578 h 751156"/>
                <a:gd name="connsiteX3-299" fmla="*/ 353545 w 1031024"/>
                <a:gd name="connsiteY3-300" fmla="*/ 748775 h 751156"/>
                <a:gd name="connsiteX4-301" fmla="*/ 0 w 1031024"/>
                <a:gd name="connsiteY4-302" fmla="*/ 751156 h 751156"/>
                <a:gd name="connsiteX5-303" fmla="*/ 232867 w 1031024"/>
                <a:gd name="connsiteY5-304" fmla="*/ 378921 h 751156"/>
                <a:gd name="connsiteX6-305" fmla="*/ 0 w 1031024"/>
                <a:gd name="connsiteY6-306" fmla="*/ 0 h 751156"/>
                <a:gd name="connsiteX0-307" fmla="*/ 0 w 1031024"/>
                <a:gd name="connsiteY0-308" fmla="*/ 0 h 751156"/>
                <a:gd name="connsiteX1-309" fmla="*/ 391646 w 1031024"/>
                <a:gd name="connsiteY1-310" fmla="*/ 2381 h 751156"/>
                <a:gd name="connsiteX2-311" fmla="*/ 1030942 w 1031024"/>
                <a:gd name="connsiteY2-312" fmla="*/ 375578 h 751156"/>
                <a:gd name="connsiteX3-313" fmla="*/ 353545 w 1031024"/>
                <a:gd name="connsiteY3-314" fmla="*/ 748775 h 751156"/>
                <a:gd name="connsiteX4-315" fmla="*/ 0 w 1031024"/>
                <a:gd name="connsiteY4-316" fmla="*/ 751156 h 751156"/>
                <a:gd name="connsiteX5-317" fmla="*/ 201910 w 1031024"/>
                <a:gd name="connsiteY5-318" fmla="*/ 386065 h 751156"/>
                <a:gd name="connsiteX6-319" fmla="*/ 0 w 1031024"/>
                <a:gd name="connsiteY6-320" fmla="*/ 0 h 751156"/>
                <a:gd name="connsiteX0-321" fmla="*/ 0 w 1030974"/>
                <a:gd name="connsiteY0-322" fmla="*/ 0 h 751156"/>
                <a:gd name="connsiteX1-323" fmla="*/ 391646 w 1030974"/>
                <a:gd name="connsiteY1-324" fmla="*/ 2381 h 751156"/>
                <a:gd name="connsiteX2-325" fmla="*/ 1030942 w 1030974"/>
                <a:gd name="connsiteY2-326" fmla="*/ 375578 h 751156"/>
                <a:gd name="connsiteX3-327" fmla="*/ 353545 w 1030974"/>
                <a:gd name="connsiteY3-328" fmla="*/ 748775 h 751156"/>
                <a:gd name="connsiteX4-329" fmla="*/ 0 w 1030974"/>
                <a:gd name="connsiteY4-330" fmla="*/ 751156 h 751156"/>
                <a:gd name="connsiteX5-331" fmla="*/ 201910 w 1030974"/>
                <a:gd name="connsiteY5-332" fmla="*/ 386065 h 751156"/>
                <a:gd name="connsiteX6-333" fmla="*/ 0 w 1030974"/>
                <a:gd name="connsiteY6-334" fmla="*/ 0 h 751156"/>
                <a:gd name="connsiteX0-335" fmla="*/ 0 w 1030974"/>
                <a:gd name="connsiteY0-336" fmla="*/ 0 h 751156"/>
                <a:gd name="connsiteX1-337" fmla="*/ 391646 w 1030974"/>
                <a:gd name="connsiteY1-338" fmla="*/ 2381 h 751156"/>
                <a:gd name="connsiteX2-339" fmla="*/ 1030942 w 1030974"/>
                <a:gd name="connsiteY2-340" fmla="*/ 375578 h 751156"/>
                <a:gd name="connsiteX3-341" fmla="*/ 353545 w 1030974"/>
                <a:gd name="connsiteY3-342" fmla="*/ 748775 h 751156"/>
                <a:gd name="connsiteX4-343" fmla="*/ 0 w 1030974"/>
                <a:gd name="connsiteY4-344" fmla="*/ 751156 h 751156"/>
                <a:gd name="connsiteX5-345" fmla="*/ 201910 w 1030974"/>
                <a:gd name="connsiteY5-346" fmla="*/ 386065 h 751156"/>
                <a:gd name="connsiteX6-347" fmla="*/ 0 w 1030974"/>
                <a:gd name="connsiteY6-348" fmla="*/ 0 h 751156"/>
                <a:gd name="connsiteX0-349" fmla="*/ 0 w 1030942"/>
                <a:gd name="connsiteY0-350" fmla="*/ 0 h 751156"/>
                <a:gd name="connsiteX1-351" fmla="*/ 1030942 w 1030942"/>
                <a:gd name="connsiteY1-352" fmla="*/ 375578 h 751156"/>
                <a:gd name="connsiteX2-353" fmla="*/ 353545 w 1030942"/>
                <a:gd name="connsiteY2-354" fmla="*/ 748775 h 751156"/>
                <a:gd name="connsiteX3-355" fmla="*/ 0 w 1030942"/>
                <a:gd name="connsiteY3-356" fmla="*/ 751156 h 751156"/>
                <a:gd name="connsiteX4-357" fmla="*/ 201910 w 1030942"/>
                <a:gd name="connsiteY4-358" fmla="*/ 386065 h 751156"/>
                <a:gd name="connsiteX5-359" fmla="*/ 0 w 1030942"/>
                <a:gd name="connsiteY5-360" fmla="*/ 0 h 751156"/>
                <a:gd name="connsiteX0-361" fmla="*/ 0 w 1030942"/>
                <a:gd name="connsiteY0-362" fmla="*/ 96 h 751252"/>
                <a:gd name="connsiteX1-363" fmla="*/ 1030942 w 1030942"/>
                <a:gd name="connsiteY1-364" fmla="*/ 375674 h 751252"/>
                <a:gd name="connsiteX2-365" fmla="*/ 353545 w 1030942"/>
                <a:gd name="connsiteY2-366" fmla="*/ 748871 h 751252"/>
                <a:gd name="connsiteX3-367" fmla="*/ 0 w 1030942"/>
                <a:gd name="connsiteY3-368" fmla="*/ 751252 h 751252"/>
                <a:gd name="connsiteX4-369" fmla="*/ 201910 w 1030942"/>
                <a:gd name="connsiteY4-370" fmla="*/ 386161 h 751252"/>
                <a:gd name="connsiteX5-371" fmla="*/ 0 w 1030942"/>
                <a:gd name="connsiteY5-372" fmla="*/ 96 h 751252"/>
                <a:gd name="connsiteX0-373" fmla="*/ 0 w 1030943"/>
                <a:gd name="connsiteY0-374" fmla="*/ 157 h 751313"/>
                <a:gd name="connsiteX1-375" fmla="*/ 1030942 w 1030943"/>
                <a:gd name="connsiteY1-376" fmla="*/ 375735 h 751313"/>
                <a:gd name="connsiteX2-377" fmla="*/ 353545 w 1030943"/>
                <a:gd name="connsiteY2-378" fmla="*/ 748932 h 751313"/>
                <a:gd name="connsiteX3-379" fmla="*/ 0 w 1030943"/>
                <a:gd name="connsiteY3-380" fmla="*/ 751313 h 751313"/>
                <a:gd name="connsiteX4-381" fmla="*/ 201910 w 1030943"/>
                <a:gd name="connsiteY4-382" fmla="*/ 386222 h 751313"/>
                <a:gd name="connsiteX5-383" fmla="*/ 0 w 1030943"/>
                <a:gd name="connsiteY5-384" fmla="*/ 157 h 751313"/>
                <a:gd name="connsiteX0-385" fmla="*/ 0 w 1030942"/>
                <a:gd name="connsiteY0-386" fmla="*/ 97 h 751253"/>
                <a:gd name="connsiteX1-387" fmla="*/ 1030942 w 1030942"/>
                <a:gd name="connsiteY1-388" fmla="*/ 375675 h 751253"/>
                <a:gd name="connsiteX2-389" fmla="*/ 0 w 1030942"/>
                <a:gd name="connsiteY2-390" fmla="*/ 751253 h 751253"/>
                <a:gd name="connsiteX3-391" fmla="*/ 201910 w 1030942"/>
                <a:gd name="connsiteY3-392" fmla="*/ 386162 h 751253"/>
                <a:gd name="connsiteX4-393" fmla="*/ 0 w 1030942"/>
                <a:gd name="connsiteY4-394" fmla="*/ 97 h 751253"/>
                <a:gd name="connsiteX0-395" fmla="*/ 0 w 1030942"/>
                <a:gd name="connsiteY0-396" fmla="*/ 97 h 751254"/>
                <a:gd name="connsiteX1-397" fmla="*/ 1030942 w 1030942"/>
                <a:gd name="connsiteY1-398" fmla="*/ 375675 h 751254"/>
                <a:gd name="connsiteX2-399" fmla="*/ 0 w 1030942"/>
                <a:gd name="connsiteY2-400" fmla="*/ 751253 h 751254"/>
                <a:gd name="connsiteX3-401" fmla="*/ 201910 w 1030942"/>
                <a:gd name="connsiteY3-402" fmla="*/ 386162 h 751254"/>
                <a:gd name="connsiteX4-403" fmla="*/ 0 w 1030942"/>
                <a:gd name="connsiteY4-404" fmla="*/ 97 h 751254"/>
                <a:gd name="connsiteX0-405" fmla="*/ 0 w 1030942"/>
                <a:gd name="connsiteY0-406" fmla="*/ 97 h 751253"/>
                <a:gd name="connsiteX1-407" fmla="*/ 1030942 w 1030942"/>
                <a:gd name="connsiteY1-408" fmla="*/ 375675 h 751253"/>
                <a:gd name="connsiteX2-409" fmla="*/ 0 w 1030942"/>
                <a:gd name="connsiteY2-410" fmla="*/ 751253 h 751253"/>
                <a:gd name="connsiteX3-411" fmla="*/ 201910 w 1030942"/>
                <a:gd name="connsiteY3-412" fmla="*/ 386162 h 751253"/>
                <a:gd name="connsiteX4-413" fmla="*/ 0 w 1030942"/>
                <a:gd name="connsiteY4-414" fmla="*/ 97 h 751253"/>
                <a:gd name="connsiteX0-415" fmla="*/ 0 w 1030951"/>
                <a:gd name="connsiteY0-416" fmla="*/ 111 h 751267"/>
                <a:gd name="connsiteX1-417" fmla="*/ 1030942 w 1030951"/>
                <a:gd name="connsiteY1-418" fmla="*/ 375689 h 751267"/>
                <a:gd name="connsiteX2-419" fmla="*/ 0 w 1030951"/>
                <a:gd name="connsiteY2-420" fmla="*/ 751267 h 751267"/>
                <a:gd name="connsiteX3-421" fmla="*/ 201910 w 1030951"/>
                <a:gd name="connsiteY3-422" fmla="*/ 386176 h 751267"/>
                <a:gd name="connsiteX4-423" fmla="*/ 0 w 1030951"/>
                <a:gd name="connsiteY4-424" fmla="*/ 111 h 751267"/>
                <a:gd name="connsiteX0-425" fmla="*/ 0 w 1030951"/>
                <a:gd name="connsiteY0-426" fmla="*/ 111 h 751267"/>
                <a:gd name="connsiteX1-427" fmla="*/ 1030942 w 1030951"/>
                <a:gd name="connsiteY1-428" fmla="*/ 375689 h 751267"/>
                <a:gd name="connsiteX2-429" fmla="*/ 0 w 1030951"/>
                <a:gd name="connsiteY2-430" fmla="*/ 751267 h 751267"/>
                <a:gd name="connsiteX3-431" fmla="*/ 201910 w 1030951"/>
                <a:gd name="connsiteY3-432" fmla="*/ 386176 h 751267"/>
                <a:gd name="connsiteX4-433" fmla="*/ 0 w 1030951"/>
                <a:gd name="connsiteY4-434" fmla="*/ 111 h 751267"/>
                <a:gd name="connsiteX0-435" fmla="*/ 0 w 1030951"/>
                <a:gd name="connsiteY0-436" fmla="*/ 111 h 751267"/>
                <a:gd name="connsiteX1-437" fmla="*/ 1030942 w 1030951"/>
                <a:gd name="connsiteY1-438" fmla="*/ 375689 h 751267"/>
                <a:gd name="connsiteX2-439" fmla="*/ 0 w 1030951"/>
                <a:gd name="connsiteY2-440" fmla="*/ 751267 h 751267"/>
                <a:gd name="connsiteX3-441" fmla="*/ 201910 w 1030951"/>
                <a:gd name="connsiteY3-442" fmla="*/ 386176 h 751267"/>
                <a:gd name="connsiteX4-443" fmla="*/ 0 w 1030951"/>
                <a:gd name="connsiteY4-444" fmla="*/ 111 h 751267"/>
                <a:gd name="connsiteX0-445" fmla="*/ 0 w 1030951"/>
                <a:gd name="connsiteY0-446" fmla="*/ 111 h 751267"/>
                <a:gd name="connsiteX1-447" fmla="*/ 1030942 w 1030951"/>
                <a:gd name="connsiteY1-448" fmla="*/ 375689 h 751267"/>
                <a:gd name="connsiteX2-449" fmla="*/ 0 w 1030951"/>
                <a:gd name="connsiteY2-450" fmla="*/ 751267 h 751267"/>
                <a:gd name="connsiteX3-451" fmla="*/ 201910 w 1030951"/>
                <a:gd name="connsiteY3-452" fmla="*/ 386176 h 751267"/>
                <a:gd name="connsiteX4-453" fmla="*/ 0 w 1030951"/>
                <a:gd name="connsiteY4-454" fmla="*/ 111 h 751267"/>
                <a:gd name="connsiteX0-455" fmla="*/ 0 w 1030951"/>
                <a:gd name="connsiteY0-456" fmla="*/ 111 h 751267"/>
                <a:gd name="connsiteX1-457" fmla="*/ 1030942 w 1030951"/>
                <a:gd name="connsiteY1-458" fmla="*/ 375689 h 751267"/>
                <a:gd name="connsiteX2-459" fmla="*/ 0 w 1030951"/>
                <a:gd name="connsiteY2-460" fmla="*/ 751267 h 751267"/>
                <a:gd name="connsiteX3-461" fmla="*/ 201910 w 1030951"/>
                <a:gd name="connsiteY3-462" fmla="*/ 386176 h 751267"/>
                <a:gd name="connsiteX4-463" fmla="*/ 0 w 1030951"/>
                <a:gd name="connsiteY4-464" fmla="*/ 111 h 751267"/>
                <a:gd name="connsiteX0-465" fmla="*/ 0 w 1030951"/>
                <a:gd name="connsiteY0-466" fmla="*/ 111 h 751267"/>
                <a:gd name="connsiteX1-467" fmla="*/ 1030942 w 1030951"/>
                <a:gd name="connsiteY1-468" fmla="*/ 375689 h 751267"/>
                <a:gd name="connsiteX2-469" fmla="*/ 0 w 1030951"/>
                <a:gd name="connsiteY2-470" fmla="*/ 751267 h 751267"/>
                <a:gd name="connsiteX3-471" fmla="*/ 201910 w 1030951"/>
                <a:gd name="connsiteY3-472" fmla="*/ 369507 h 751267"/>
                <a:gd name="connsiteX4-473" fmla="*/ 0 w 1030951"/>
                <a:gd name="connsiteY4-474" fmla="*/ 111 h 751267"/>
                <a:gd name="connsiteX0-475" fmla="*/ 0 w 1030951"/>
                <a:gd name="connsiteY0-476" fmla="*/ 111 h 751267"/>
                <a:gd name="connsiteX1-477" fmla="*/ 1030942 w 1030951"/>
                <a:gd name="connsiteY1-478" fmla="*/ 375689 h 751267"/>
                <a:gd name="connsiteX2-479" fmla="*/ 0 w 1030951"/>
                <a:gd name="connsiteY2-480" fmla="*/ 751267 h 751267"/>
                <a:gd name="connsiteX3-481" fmla="*/ 201910 w 1030951"/>
                <a:gd name="connsiteY3-482" fmla="*/ 369507 h 751267"/>
                <a:gd name="connsiteX4-483" fmla="*/ 0 w 1030951"/>
                <a:gd name="connsiteY4-484" fmla="*/ 111 h 751267"/>
                <a:gd name="connsiteX0-485" fmla="*/ 0 w 1030951"/>
                <a:gd name="connsiteY0-486" fmla="*/ 111 h 751267"/>
                <a:gd name="connsiteX1-487" fmla="*/ 1030942 w 1030951"/>
                <a:gd name="connsiteY1-488" fmla="*/ 375689 h 751267"/>
                <a:gd name="connsiteX2-489" fmla="*/ 0 w 1030951"/>
                <a:gd name="connsiteY2-490" fmla="*/ 751267 h 751267"/>
                <a:gd name="connsiteX3-491" fmla="*/ 201910 w 1030951"/>
                <a:gd name="connsiteY3-492" fmla="*/ 369507 h 751267"/>
                <a:gd name="connsiteX4-493" fmla="*/ 0 w 1030951"/>
                <a:gd name="connsiteY4-494" fmla="*/ 111 h 751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0951" h="751267">
                  <a:moveTo>
                    <a:pt x="0" y="111"/>
                  </a:moveTo>
                  <a:cubicBezTo>
                    <a:pt x="579391" y="-5664"/>
                    <a:pt x="1033323" y="214777"/>
                    <a:pt x="1030942" y="375689"/>
                  </a:cubicBezTo>
                  <a:cubicBezTo>
                    <a:pt x="1028561" y="536601"/>
                    <a:pt x="562034" y="747138"/>
                    <a:pt x="0" y="751267"/>
                  </a:cubicBezTo>
                  <a:cubicBezTo>
                    <a:pt x="170491" y="593850"/>
                    <a:pt x="183819" y="505491"/>
                    <a:pt x="201910" y="369507"/>
                  </a:cubicBezTo>
                  <a:cubicBezTo>
                    <a:pt x="188582" y="224150"/>
                    <a:pt x="172872" y="159755"/>
                    <a:pt x="0" y="111"/>
                  </a:cubicBezTo>
                  <a:close/>
                </a:path>
              </a:pathLst>
            </a:cu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8" name="矩形 37"/>
            <p:cNvSpPr/>
            <p:nvPr/>
          </p:nvSpPr>
          <p:spPr>
            <a:xfrm>
              <a:off x="7024192" y="4654723"/>
              <a:ext cx="849611" cy="64545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a:t>Adder</a:t>
              </a:r>
              <a:endParaRPr lang="zh-CN" altLang="en-US" sz="1400" b="1" dirty="0"/>
            </a:p>
          </p:txBody>
        </p:sp>
        <p:cxnSp>
          <p:nvCxnSpPr>
            <p:cNvPr id="39" name="直接箭头连接符 38"/>
            <p:cNvCxnSpPr/>
            <p:nvPr/>
          </p:nvCxnSpPr>
          <p:spPr>
            <a:xfrm>
              <a:off x="5033122" y="2604277"/>
              <a:ext cx="139848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p:cNvCxnSpPr/>
            <p:nvPr/>
          </p:nvCxnSpPr>
          <p:spPr>
            <a:xfrm>
              <a:off x="5239148" y="5136246"/>
              <a:ext cx="178504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1" name="连接符: 肘形 40"/>
            <p:cNvCxnSpPr/>
            <p:nvPr/>
          </p:nvCxnSpPr>
          <p:spPr>
            <a:xfrm>
              <a:off x="5402157" y="2604277"/>
              <a:ext cx="1199790" cy="1093584"/>
            </a:xfrm>
            <a:prstGeom prst="bentConnector3">
              <a:avLst>
                <a:gd name="adj1" fmla="val 4018"/>
              </a:avLst>
            </a:prstGeom>
            <a:ln w="38100">
              <a:tailEnd type="triangle"/>
            </a:ln>
          </p:spPr>
          <p:style>
            <a:lnRef idx="3">
              <a:schemeClr val="dk1"/>
            </a:lnRef>
            <a:fillRef idx="0">
              <a:schemeClr val="dk1"/>
            </a:fillRef>
            <a:effectRef idx="2">
              <a:schemeClr val="dk1"/>
            </a:effectRef>
            <a:fontRef idx="minor">
              <a:schemeClr val="tx1"/>
            </a:fontRef>
          </p:style>
        </p:cxnSp>
        <p:cxnSp>
          <p:nvCxnSpPr>
            <p:cNvPr id="42" name="连接符: 肘形 41"/>
            <p:cNvCxnSpPr/>
            <p:nvPr/>
          </p:nvCxnSpPr>
          <p:spPr>
            <a:xfrm>
              <a:off x="5445597" y="3675545"/>
              <a:ext cx="1578595" cy="1139114"/>
            </a:xfrm>
            <a:prstGeom prst="bentConnector3">
              <a:avLst>
                <a:gd name="adj1" fmla="val 271"/>
              </a:avLst>
            </a:prstGeom>
            <a:ln w="38100">
              <a:tailEnd type="triangle"/>
            </a:ln>
          </p:spPr>
          <p:style>
            <a:lnRef idx="3">
              <a:schemeClr val="dk1"/>
            </a:lnRef>
            <a:fillRef idx="0">
              <a:schemeClr val="dk1"/>
            </a:fillRef>
            <a:effectRef idx="2">
              <a:schemeClr val="dk1"/>
            </a:effectRef>
            <a:fontRef idx="minor">
              <a:schemeClr val="tx1"/>
            </a:fontRef>
          </p:style>
        </p:cxnSp>
        <p:cxnSp>
          <p:nvCxnSpPr>
            <p:cNvPr id="43" name="连接符: 肘形 42"/>
            <p:cNvCxnSpPr/>
            <p:nvPr/>
          </p:nvCxnSpPr>
          <p:spPr>
            <a:xfrm rot="5400000" flipH="1" flipV="1">
              <a:off x="5688197" y="4222496"/>
              <a:ext cx="1082864" cy="744637"/>
            </a:xfrm>
            <a:prstGeom prst="bentConnector3">
              <a:avLst>
                <a:gd name="adj1" fmla="val 100431"/>
              </a:avLst>
            </a:prstGeom>
            <a:ln w="38100">
              <a:tailEnd type="triangle"/>
            </a:ln>
          </p:spPr>
          <p:style>
            <a:lnRef idx="3">
              <a:schemeClr val="dk1"/>
            </a:lnRef>
            <a:fillRef idx="0">
              <a:schemeClr val="dk1"/>
            </a:fillRef>
            <a:effectRef idx="2">
              <a:schemeClr val="dk1"/>
            </a:effectRef>
            <a:fontRef idx="minor">
              <a:schemeClr val="tx1"/>
            </a:fontRef>
          </p:style>
        </p:cxnSp>
        <p:cxnSp>
          <p:nvCxnSpPr>
            <p:cNvPr id="44" name="连接符: 肘形 43"/>
            <p:cNvCxnSpPr/>
            <p:nvPr/>
          </p:nvCxnSpPr>
          <p:spPr>
            <a:xfrm rot="5400000" flipH="1" flipV="1">
              <a:off x="5437169" y="3389837"/>
              <a:ext cx="1401577" cy="561297"/>
            </a:xfrm>
            <a:prstGeom prst="bentConnector3">
              <a:avLst>
                <a:gd name="adj1" fmla="val 99950"/>
              </a:avLst>
            </a:prstGeom>
            <a:ln w="38100">
              <a:tailEnd type="triangle"/>
            </a:ln>
          </p:spPr>
          <p:style>
            <a:lnRef idx="3">
              <a:schemeClr val="dk1"/>
            </a:lnRef>
            <a:fillRef idx="0">
              <a:schemeClr val="dk1"/>
            </a:fillRef>
            <a:effectRef idx="2">
              <a:schemeClr val="dk1"/>
            </a:effectRef>
            <a:fontRef idx="minor">
              <a:schemeClr val="tx1"/>
            </a:fontRef>
          </p:style>
        </p:cxnSp>
        <p:cxnSp>
          <p:nvCxnSpPr>
            <p:cNvPr id="47" name="直接箭头连接符 46"/>
            <p:cNvCxnSpPr/>
            <p:nvPr/>
          </p:nvCxnSpPr>
          <p:spPr>
            <a:xfrm>
              <a:off x="7873803" y="4985066"/>
              <a:ext cx="64638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8" name="直接箭头连接符 47"/>
            <p:cNvCxnSpPr/>
            <p:nvPr/>
          </p:nvCxnSpPr>
          <p:spPr>
            <a:xfrm>
              <a:off x="7462547" y="3871050"/>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9" name="直接箭头连接符 48"/>
            <p:cNvCxnSpPr/>
            <p:nvPr/>
          </p:nvCxnSpPr>
          <p:spPr>
            <a:xfrm>
              <a:off x="7462547" y="2718982"/>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p:cNvCxnSpPr/>
            <p:nvPr/>
          </p:nvCxnSpPr>
          <p:spPr>
            <a:xfrm>
              <a:off x="7434392" y="5300182"/>
              <a:ext cx="0" cy="14212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9174818" y="4201913"/>
              <a:ext cx="1057641"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59" name="组合 58"/>
            <p:cNvGrpSpPr/>
            <p:nvPr/>
          </p:nvGrpSpPr>
          <p:grpSpPr>
            <a:xfrm>
              <a:off x="8520188" y="2255025"/>
              <a:ext cx="690625" cy="3836896"/>
              <a:chOff x="6958088" y="1972607"/>
              <a:chExt cx="690625" cy="3836896"/>
            </a:xfrm>
          </p:grpSpPr>
          <p:sp>
            <p:nvSpPr>
              <p:cNvPr id="60" name="梯形 59"/>
              <p:cNvSpPr/>
              <p:nvPr/>
            </p:nvSpPr>
            <p:spPr bwMode="auto">
              <a:xfrm rot="5400000">
                <a:off x="5366955" y="3563740"/>
                <a:ext cx="3836896" cy="654630"/>
              </a:xfrm>
              <a:prstGeom prst="trapezoid">
                <a:avLst>
                  <a:gd name="adj" fmla="val 53719"/>
                </a:avLst>
              </a:pr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t" anchorCtr="0" compatLnSpc="1"/>
              <a:lstStyle/>
              <a:p>
                <a:pPr marL="0" marR="0" indent="0"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p>
                <a:pPr marL="0" marR="0" indent="0" defTabSz="914400" rtl="0" eaLnBrk="1" fontAlgn="base" latinLnBrk="0" hangingPunct="1">
                  <a:lnSpc>
                    <a:spcPct val="100000"/>
                  </a:lnSpc>
                  <a:spcBef>
                    <a:spcPct val="0"/>
                  </a:spcBef>
                  <a:spcAft>
                    <a:spcPct val="0"/>
                  </a:spcAft>
                  <a:buClrTx/>
                  <a:buSzTx/>
                  <a:buFontTx/>
                  <a:buNone/>
                </a:pPr>
                <a:endPar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endPar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indent="0"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61" name="文本框 60"/>
              <p:cNvSpPr txBox="1"/>
              <p:nvPr/>
            </p:nvSpPr>
            <p:spPr>
              <a:xfrm>
                <a:off x="7156270" y="4278579"/>
                <a:ext cx="492443" cy="65"/>
              </a:xfrm>
              <a:prstGeom prst="rect">
                <a:avLst/>
              </a:prstGeom>
              <a:noFill/>
            </p:spPr>
            <p:txBody>
              <a:bodyPr vert="eaVert" wrap="none" lIns="0" tIns="0" rIns="0" bIns="0" rtlCol="0" anchor="ctr" anchorCtr="1">
                <a:spAutoFit/>
              </a:bodyPr>
              <a:lstStyle/>
              <a:p>
                <a:endParaRPr lang="zh-CN" altLang="en-US" sz="3200" b="1" dirty="0"/>
              </a:p>
            </p:txBody>
          </p:sp>
        </p:grpSp>
        <p:cxnSp>
          <p:nvCxnSpPr>
            <p:cNvPr id="91" name="连接符: 肘形 90"/>
            <p:cNvCxnSpPr>
              <a:endCxn id="38" idx="0"/>
            </p:cNvCxnSpPr>
            <p:nvPr/>
          </p:nvCxnSpPr>
          <p:spPr>
            <a:xfrm rot="5400000">
              <a:off x="6303606" y="3103394"/>
              <a:ext cx="2696721" cy="405938"/>
            </a:xfrm>
            <a:prstGeom prst="bentConnector3">
              <a:avLst>
                <a:gd name="adj1" fmla="val 88831"/>
              </a:avLst>
            </a:prstGeom>
            <a:ln w="38100">
              <a:tailEnd type="triangle"/>
            </a:ln>
          </p:spPr>
          <p:style>
            <a:lnRef idx="3">
              <a:schemeClr val="dk1"/>
            </a:lnRef>
            <a:fillRef idx="0">
              <a:schemeClr val="dk1"/>
            </a:fillRef>
            <a:effectRef idx="2">
              <a:schemeClr val="dk1"/>
            </a:effectRef>
            <a:fontRef idx="minor">
              <a:schemeClr val="tx1"/>
            </a:fontRef>
          </p:style>
        </p:cxnSp>
        <p:grpSp>
          <p:nvGrpSpPr>
            <p:cNvPr id="95" name="组合 94"/>
            <p:cNvGrpSpPr/>
            <p:nvPr/>
          </p:nvGrpSpPr>
          <p:grpSpPr>
            <a:xfrm>
              <a:off x="3674781" y="5168545"/>
              <a:ext cx="532520" cy="395097"/>
              <a:chOff x="2900362" y="4024313"/>
              <a:chExt cx="738187" cy="547689"/>
            </a:xfrm>
          </p:grpSpPr>
          <p:sp>
            <p:nvSpPr>
              <p:cNvPr id="96" name="等腰三角形 95"/>
              <p:cNvSpPr/>
              <p:nvPr/>
            </p:nvSpPr>
            <p:spPr>
              <a:xfrm rot="5400000">
                <a:off x="2909886" y="4014789"/>
                <a:ext cx="547689" cy="566737"/>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7" name="椭圆 96"/>
              <p:cNvSpPr/>
              <p:nvPr/>
            </p:nvSpPr>
            <p:spPr>
              <a:xfrm>
                <a:off x="3467099" y="4215130"/>
                <a:ext cx="171450" cy="17145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99" name="矩形 98"/>
            <p:cNvSpPr/>
            <p:nvPr/>
          </p:nvSpPr>
          <p:spPr>
            <a:xfrm>
              <a:off x="4894507" y="4708850"/>
              <a:ext cx="344641" cy="854792"/>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altLang="zh-CN" sz="2000" b="1" dirty="0"/>
                <a:t>0</a:t>
              </a:r>
            </a:p>
            <a:p>
              <a:r>
                <a:rPr lang="en-US" altLang="zh-CN" sz="2000" b="1" dirty="0"/>
                <a:t>1</a:t>
              </a:r>
              <a:endParaRPr lang="zh-CN" altLang="en-US" sz="2000" b="1" dirty="0"/>
            </a:p>
          </p:txBody>
        </p:sp>
        <p:cxnSp>
          <p:nvCxnSpPr>
            <p:cNvPr id="101" name="直接箭头连接符 100"/>
            <p:cNvCxnSpPr>
              <a:stCxn id="97" idx="6"/>
            </p:cNvCxnSpPr>
            <p:nvPr/>
          </p:nvCxnSpPr>
          <p:spPr>
            <a:xfrm>
              <a:off x="4207301" y="5368039"/>
              <a:ext cx="68720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06" name="组合 105"/>
            <p:cNvGrpSpPr/>
            <p:nvPr/>
          </p:nvGrpSpPr>
          <p:grpSpPr>
            <a:xfrm>
              <a:off x="3674781" y="2669967"/>
              <a:ext cx="532520" cy="395097"/>
              <a:chOff x="2900362" y="4024313"/>
              <a:chExt cx="738187" cy="547689"/>
            </a:xfrm>
          </p:grpSpPr>
          <p:sp>
            <p:nvSpPr>
              <p:cNvPr id="107" name="等腰三角形 106"/>
              <p:cNvSpPr/>
              <p:nvPr/>
            </p:nvSpPr>
            <p:spPr>
              <a:xfrm rot="5400000">
                <a:off x="2909886" y="4014789"/>
                <a:ext cx="547689" cy="566737"/>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8" name="椭圆 107"/>
              <p:cNvSpPr/>
              <p:nvPr/>
            </p:nvSpPr>
            <p:spPr>
              <a:xfrm>
                <a:off x="3467099" y="4215130"/>
                <a:ext cx="171450" cy="17145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109" name="矩形 108"/>
            <p:cNvSpPr/>
            <p:nvPr/>
          </p:nvSpPr>
          <p:spPr>
            <a:xfrm>
              <a:off x="4672245" y="2210272"/>
              <a:ext cx="344641" cy="854792"/>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altLang="zh-CN" sz="2000" b="1" dirty="0"/>
                <a:t>0</a:t>
              </a:r>
            </a:p>
            <a:p>
              <a:r>
                <a:rPr lang="en-US" altLang="zh-CN" sz="2000" b="1" dirty="0"/>
                <a:t>1</a:t>
              </a:r>
              <a:endParaRPr lang="zh-CN" altLang="en-US" sz="2000" b="1" dirty="0"/>
            </a:p>
          </p:txBody>
        </p:sp>
        <p:cxnSp>
          <p:nvCxnSpPr>
            <p:cNvPr id="110" name="直接箭头连接符 109"/>
            <p:cNvCxnSpPr>
              <a:stCxn id="108" idx="6"/>
            </p:cNvCxnSpPr>
            <p:nvPr/>
          </p:nvCxnSpPr>
          <p:spPr>
            <a:xfrm>
              <a:off x="4207301" y="2869461"/>
              <a:ext cx="46494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5" name="直接箭头连接符 124"/>
            <p:cNvCxnSpPr/>
            <p:nvPr/>
          </p:nvCxnSpPr>
          <p:spPr>
            <a:xfrm>
              <a:off x="2759075" y="2429652"/>
              <a:ext cx="191317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7" name="连接符: 肘形 126"/>
            <p:cNvCxnSpPr>
              <a:endCxn id="107" idx="3"/>
            </p:cNvCxnSpPr>
            <p:nvPr/>
          </p:nvCxnSpPr>
          <p:spPr>
            <a:xfrm rot="16200000" flipH="1">
              <a:off x="3255416" y="2448151"/>
              <a:ext cx="437865" cy="400866"/>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130" name="直接箭头连接符 129"/>
            <p:cNvCxnSpPr/>
            <p:nvPr/>
          </p:nvCxnSpPr>
          <p:spPr>
            <a:xfrm>
              <a:off x="2759075" y="4909918"/>
              <a:ext cx="213543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31" name="连接符: 肘形 130"/>
            <p:cNvCxnSpPr/>
            <p:nvPr/>
          </p:nvCxnSpPr>
          <p:spPr>
            <a:xfrm rot="16200000" flipH="1">
              <a:off x="3255416" y="4928417"/>
              <a:ext cx="437865" cy="400866"/>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grpSp>
      <p:sp>
        <p:nvSpPr>
          <p:cNvPr id="5" name="标题 4"/>
          <p:cNvSpPr>
            <a:spLocks noGrp="1"/>
          </p:cNvSpPr>
          <p:nvPr>
            <p:ph type="title"/>
          </p:nvPr>
        </p:nvSpPr>
        <p:spPr/>
        <p:txBody>
          <a:bodyPr/>
          <a:lstStyle/>
          <a:p>
            <a:r>
              <a:rPr lang="en-US" altLang="zh-CN" dirty="0"/>
              <a:t>ALU——nor</a:t>
            </a:r>
            <a:r>
              <a:rPr lang="zh-CN" altLang="en-US" dirty="0"/>
              <a:t>运算</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15</a:t>
            </a:fld>
            <a:endParaRPr lang="zh-CN" altLang="en-US" dirty="0"/>
          </a:p>
        </p:txBody>
      </p:sp>
      <p:sp>
        <p:nvSpPr>
          <p:cNvPr id="46" name="文本框 45"/>
          <p:cNvSpPr txBox="1"/>
          <p:nvPr/>
        </p:nvSpPr>
        <p:spPr>
          <a:xfrm>
            <a:off x="6089825" y="2265556"/>
            <a:ext cx="1141437" cy="369332"/>
          </a:xfrm>
          <a:prstGeom prst="rect">
            <a:avLst/>
          </a:prstGeom>
          <a:noFill/>
        </p:spPr>
        <p:txBody>
          <a:bodyPr wrap="square" lIns="0" tIns="0" rIns="0" bIns="0" rtlCol="0" anchor="ctr" anchorCtr="1">
            <a:spAutoFit/>
          </a:bodyPr>
          <a:lstStyle/>
          <a:p>
            <a:r>
              <a:rPr lang="en-US" altLang="zh-CN" sz="2400" b="1" dirty="0" err="1"/>
              <a:t>CarryIn</a:t>
            </a:r>
            <a:endParaRPr lang="zh-CN" altLang="en-US" sz="2400" b="1" dirty="0"/>
          </a:p>
        </p:txBody>
      </p:sp>
      <p:sp>
        <p:nvSpPr>
          <p:cNvPr id="51" name="文本框 50"/>
          <p:cNvSpPr txBox="1"/>
          <p:nvPr/>
        </p:nvSpPr>
        <p:spPr>
          <a:xfrm>
            <a:off x="6805264" y="6480088"/>
            <a:ext cx="1335211" cy="369332"/>
          </a:xfrm>
          <a:prstGeom prst="rect">
            <a:avLst/>
          </a:prstGeom>
          <a:noFill/>
        </p:spPr>
        <p:txBody>
          <a:bodyPr wrap="square" lIns="0" tIns="0" rIns="0" bIns="0" rtlCol="0" anchor="ctr" anchorCtr="1">
            <a:spAutoFit/>
          </a:bodyPr>
          <a:lstStyle/>
          <a:p>
            <a:r>
              <a:rPr lang="en-US" altLang="zh-CN" sz="2400" b="1" dirty="0" err="1"/>
              <a:t>CarryOut</a:t>
            </a:r>
            <a:endParaRPr lang="zh-CN" altLang="en-US" sz="2400" b="1" dirty="0"/>
          </a:p>
        </p:txBody>
      </p:sp>
      <p:sp>
        <p:nvSpPr>
          <p:cNvPr id="53" name="文本框 52"/>
          <p:cNvSpPr txBox="1"/>
          <p:nvPr/>
        </p:nvSpPr>
        <p:spPr>
          <a:xfrm>
            <a:off x="8940859" y="4351219"/>
            <a:ext cx="887544" cy="369332"/>
          </a:xfrm>
          <a:prstGeom prst="rect">
            <a:avLst/>
          </a:prstGeom>
          <a:noFill/>
        </p:spPr>
        <p:txBody>
          <a:bodyPr wrap="square" lIns="0" tIns="0" rIns="0" bIns="0" rtlCol="0" anchor="ctr" anchorCtr="1">
            <a:spAutoFit/>
          </a:bodyPr>
          <a:lstStyle/>
          <a:p>
            <a:r>
              <a:rPr lang="en-US" altLang="zh-CN" sz="2400" b="1" dirty="0"/>
              <a:t>Result</a:t>
            </a:r>
            <a:endParaRPr lang="zh-CN" altLang="en-US" sz="2400" b="1" dirty="0"/>
          </a:p>
        </p:txBody>
      </p:sp>
      <p:sp>
        <p:nvSpPr>
          <p:cNvPr id="58" name="文本框 57"/>
          <p:cNvSpPr txBox="1"/>
          <p:nvPr/>
        </p:nvSpPr>
        <p:spPr>
          <a:xfrm>
            <a:off x="7466471" y="2259911"/>
            <a:ext cx="1342793" cy="369332"/>
          </a:xfrm>
          <a:prstGeom prst="rect">
            <a:avLst/>
          </a:prstGeom>
          <a:noFill/>
        </p:spPr>
        <p:txBody>
          <a:bodyPr wrap="square" lIns="0" tIns="0" rIns="0" bIns="0" rtlCol="0" anchor="ctr" anchorCtr="1">
            <a:spAutoFit/>
          </a:bodyPr>
          <a:lstStyle/>
          <a:p>
            <a:r>
              <a:rPr lang="en-US" altLang="zh-CN" sz="2400" b="1" dirty="0">
                <a:solidFill>
                  <a:srgbClr val="FF0000"/>
                </a:solidFill>
              </a:rPr>
              <a:t>Operation</a:t>
            </a:r>
            <a:endParaRPr lang="zh-CN" altLang="en-US" sz="2400" b="1" dirty="0">
              <a:solidFill>
                <a:srgbClr val="FF0000"/>
              </a:solidFill>
            </a:endParaRPr>
          </a:p>
        </p:txBody>
      </p:sp>
      <p:cxnSp>
        <p:nvCxnSpPr>
          <p:cNvPr id="57" name="直接箭头连接符 56"/>
          <p:cNvCxnSpPr/>
          <p:nvPr/>
        </p:nvCxnSpPr>
        <p:spPr>
          <a:xfrm>
            <a:off x="7775245" y="2678935"/>
            <a:ext cx="0" cy="4231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2144065" y="2841197"/>
            <a:ext cx="332097" cy="430887"/>
          </a:xfrm>
          <a:prstGeom prst="rect">
            <a:avLst/>
          </a:prstGeom>
          <a:noFill/>
        </p:spPr>
        <p:txBody>
          <a:bodyPr wrap="square" lIns="0" tIns="0" rIns="0" bIns="0" rtlCol="0" anchor="ctr" anchorCtr="1">
            <a:spAutoFit/>
          </a:bodyPr>
          <a:lstStyle/>
          <a:p>
            <a:r>
              <a:rPr lang="en-US" altLang="zh-CN" sz="2800" b="1" dirty="0"/>
              <a:t>A</a:t>
            </a:r>
            <a:endParaRPr lang="zh-CN" altLang="en-US" sz="2800" b="1" dirty="0"/>
          </a:p>
        </p:txBody>
      </p:sp>
      <p:sp>
        <p:nvSpPr>
          <p:cNvPr id="63" name="文本框 62"/>
          <p:cNvSpPr txBox="1"/>
          <p:nvPr/>
        </p:nvSpPr>
        <p:spPr>
          <a:xfrm>
            <a:off x="2137547" y="4968448"/>
            <a:ext cx="332097" cy="430887"/>
          </a:xfrm>
          <a:prstGeom prst="rect">
            <a:avLst/>
          </a:prstGeom>
          <a:noFill/>
        </p:spPr>
        <p:txBody>
          <a:bodyPr wrap="square" lIns="0" tIns="0" rIns="0" bIns="0" rtlCol="0" anchor="ctr" anchorCtr="1">
            <a:spAutoFit/>
          </a:bodyPr>
          <a:lstStyle/>
          <a:p>
            <a:r>
              <a:rPr lang="en-US" altLang="zh-CN" sz="2800" b="1" dirty="0"/>
              <a:t>B</a:t>
            </a:r>
            <a:endParaRPr lang="zh-CN" altLang="en-US" sz="2800" b="1" dirty="0"/>
          </a:p>
        </p:txBody>
      </p:sp>
      <p:cxnSp>
        <p:nvCxnSpPr>
          <p:cNvPr id="132" name="直接箭头连接符 131"/>
          <p:cNvCxnSpPr>
            <a:cxnSpLocks/>
          </p:cNvCxnSpPr>
          <p:nvPr/>
        </p:nvCxnSpPr>
        <p:spPr>
          <a:xfrm>
            <a:off x="4513128" y="2254527"/>
            <a:ext cx="28942" cy="27534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cxnSpLocks/>
          </p:cNvCxnSpPr>
          <p:nvPr/>
        </p:nvCxnSpPr>
        <p:spPr>
          <a:xfrm>
            <a:off x="4300347" y="2307630"/>
            <a:ext cx="0" cy="5640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1" name="文本框 150"/>
          <p:cNvSpPr txBox="1"/>
          <p:nvPr/>
        </p:nvSpPr>
        <p:spPr>
          <a:xfrm>
            <a:off x="3184373" y="2165811"/>
            <a:ext cx="1069996" cy="369332"/>
          </a:xfrm>
          <a:prstGeom prst="rect">
            <a:avLst/>
          </a:prstGeom>
          <a:noFill/>
        </p:spPr>
        <p:txBody>
          <a:bodyPr wrap="square" lIns="0" tIns="0" rIns="0" bIns="0" rtlCol="0" anchor="ctr" anchorCtr="1">
            <a:spAutoFit/>
          </a:bodyPr>
          <a:lstStyle/>
          <a:p>
            <a:r>
              <a:rPr lang="en-US" altLang="zh-CN" sz="2400" b="1" dirty="0" err="1">
                <a:solidFill>
                  <a:srgbClr val="FF0000"/>
                </a:solidFill>
              </a:rPr>
              <a:t>Ainvert</a:t>
            </a:r>
            <a:endParaRPr lang="zh-CN" altLang="en-US" sz="2400" b="1" dirty="0">
              <a:solidFill>
                <a:srgbClr val="FF0000"/>
              </a:solidFill>
            </a:endParaRPr>
          </a:p>
        </p:txBody>
      </p:sp>
      <p:sp>
        <p:nvSpPr>
          <p:cNvPr id="162" name="文本框 161"/>
          <p:cNvSpPr txBox="1"/>
          <p:nvPr/>
        </p:nvSpPr>
        <p:spPr>
          <a:xfrm>
            <a:off x="7446444" y="4102803"/>
            <a:ext cx="212804" cy="369332"/>
          </a:xfrm>
          <a:prstGeom prst="rect">
            <a:avLst/>
          </a:prstGeom>
          <a:noFill/>
        </p:spPr>
        <p:txBody>
          <a:bodyPr wrap="square" lIns="0" tIns="0" rIns="0" bIns="0" rtlCol="0" anchor="ctr" anchorCtr="1">
            <a:spAutoFit/>
          </a:bodyPr>
          <a:lstStyle/>
          <a:p>
            <a:r>
              <a:rPr lang="en-US" altLang="zh-CN" sz="2400" b="1" dirty="0"/>
              <a:t>1</a:t>
            </a:r>
            <a:endParaRPr lang="zh-CN" altLang="en-US" sz="2400" b="1" dirty="0"/>
          </a:p>
        </p:txBody>
      </p:sp>
      <p:cxnSp>
        <p:nvCxnSpPr>
          <p:cNvPr id="164" name="连接符: 肘形 163"/>
          <p:cNvCxnSpPr>
            <a:cxnSpLocks/>
          </p:cNvCxnSpPr>
          <p:nvPr/>
        </p:nvCxnSpPr>
        <p:spPr>
          <a:xfrm flipV="1">
            <a:off x="4314825" y="1934553"/>
            <a:ext cx="5297573" cy="392374"/>
          </a:xfrm>
          <a:prstGeom prst="bentConnector3">
            <a:avLst>
              <a:gd name="adj1" fmla="val -344"/>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连接符: 肘形 169"/>
          <p:cNvCxnSpPr>
            <a:cxnSpLocks/>
          </p:cNvCxnSpPr>
          <p:nvPr/>
        </p:nvCxnSpPr>
        <p:spPr>
          <a:xfrm flipV="1">
            <a:off x="4495928" y="2071867"/>
            <a:ext cx="5122820" cy="257856"/>
          </a:xfrm>
          <a:prstGeom prst="bentConnector3">
            <a:avLst>
              <a:gd name="adj1" fmla="val 356"/>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连接符: 肘形 174"/>
          <p:cNvCxnSpPr/>
          <p:nvPr/>
        </p:nvCxnSpPr>
        <p:spPr>
          <a:xfrm flipV="1">
            <a:off x="7763073" y="2221377"/>
            <a:ext cx="1849325" cy="86253"/>
          </a:xfrm>
          <a:prstGeom prst="bentConnector3">
            <a:avLst>
              <a:gd name="adj1" fmla="val 1070"/>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0" name="文本框 189"/>
          <p:cNvSpPr txBox="1"/>
          <p:nvPr/>
        </p:nvSpPr>
        <p:spPr>
          <a:xfrm>
            <a:off x="9595833" y="1885195"/>
            <a:ext cx="1342793" cy="369332"/>
          </a:xfrm>
          <a:prstGeom prst="rect">
            <a:avLst/>
          </a:prstGeom>
          <a:noFill/>
        </p:spPr>
        <p:txBody>
          <a:bodyPr wrap="square" lIns="0" tIns="0" rIns="0" bIns="0" rtlCol="0" anchor="ctr" anchorCtr="1">
            <a:spAutoFit/>
          </a:bodyPr>
          <a:lstStyle/>
          <a:p>
            <a:r>
              <a:rPr lang="en-US" altLang="zh-CN" sz="2400" b="1" dirty="0" err="1">
                <a:solidFill>
                  <a:srgbClr val="FF0000"/>
                </a:solidFill>
              </a:rPr>
              <a:t>ALUop</a:t>
            </a:r>
            <a:endParaRPr lang="zh-CN" altLang="en-US" sz="2400" b="1" dirty="0">
              <a:solidFill>
                <a:srgbClr val="FF0000"/>
              </a:solidFill>
            </a:endParaRPr>
          </a:p>
        </p:txBody>
      </p:sp>
      <p:sp>
        <p:nvSpPr>
          <p:cNvPr id="55" name="文本框 54">
            <a:extLst>
              <a:ext uri="{FF2B5EF4-FFF2-40B4-BE49-F238E27FC236}">
                <a16:creationId xmlns:a16="http://schemas.microsoft.com/office/drawing/2014/main" id="{58CF89E3-5841-40CB-8155-C3052CE54395}"/>
              </a:ext>
            </a:extLst>
          </p:cNvPr>
          <p:cNvSpPr txBox="1"/>
          <p:nvPr/>
        </p:nvSpPr>
        <p:spPr>
          <a:xfrm>
            <a:off x="3393015" y="4408193"/>
            <a:ext cx="1106507" cy="369332"/>
          </a:xfrm>
          <a:prstGeom prst="rect">
            <a:avLst/>
          </a:prstGeom>
          <a:solidFill>
            <a:schemeClr val="bg1"/>
          </a:solidFill>
        </p:spPr>
        <p:txBody>
          <a:bodyPr wrap="square" lIns="0" tIns="0" rIns="0" bIns="0" rtlCol="0" anchor="ctr" anchorCtr="1">
            <a:spAutoFit/>
          </a:bodyPr>
          <a:lstStyle/>
          <a:p>
            <a:r>
              <a:rPr lang="en-US" altLang="zh-CN" sz="2400" b="1" dirty="0" err="1">
                <a:solidFill>
                  <a:srgbClr val="FF0000"/>
                </a:solidFill>
              </a:rPr>
              <a:t>Binvert</a:t>
            </a:r>
            <a:endParaRPr lang="zh-CN" altLang="en-US" sz="2400"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ALU——</a:t>
            </a:r>
            <a:r>
              <a:rPr lang="zh-CN" altLang="en-US"/>
              <a:t>溢出检测逻辑</a:t>
            </a:r>
          </a:p>
        </p:txBody>
      </p:sp>
      <p:sp>
        <p:nvSpPr>
          <p:cNvPr id="6" name="内容占位符 5"/>
          <p:cNvSpPr>
            <a:spLocks noGrp="1"/>
          </p:cNvSpPr>
          <p:nvPr>
            <p:ph idx="1"/>
          </p:nvPr>
        </p:nvSpPr>
        <p:spPr/>
        <p:txBody>
          <a:bodyPr/>
          <a:lstStyle/>
          <a:p>
            <a:r>
              <a:rPr lang="en-US" altLang="zh-CN" dirty="0"/>
              <a:t>Overflow=</a:t>
            </a:r>
            <a:r>
              <a:rPr lang="en-US" altLang="zh-CN" dirty="0" err="1"/>
              <a:t>CarryIn</a:t>
            </a:r>
            <a:r>
              <a:rPr lang="en-US" altLang="zh-CN" dirty="0"/>
              <a:t>[N-1] </a:t>
            </a:r>
            <a:r>
              <a:rPr lang="en-US" altLang="zh-CN" b="1" dirty="0">
                <a:solidFill>
                  <a:srgbClr val="FF0000"/>
                </a:solidFill>
              </a:rPr>
              <a:t>XOR</a:t>
            </a:r>
            <a:r>
              <a:rPr lang="en-US" altLang="zh-CN" dirty="0"/>
              <a:t> </a:t>
            </a:r>
            <a:r>
              <a:rPr lang="en-US" altLang="zh-CN" dirty="0" err="1"/>
              <a:t>CarryOut</a:t>
            </a:r>
            <a:r>
              <a:rPr lang="en-US" altLang="zh-CN" dirty="0"/>
              <a:t>[N-1]</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16</a:t>
            </a:fld>
            <a:endParaRPr lang="zh-CN" altLang="en-US" dirty="0"/>
          </a:p>
        </p:txBody>
      </p:sp>
      <p:sp>
        <p:nvSpPr>
          <p:cNvPr id="9" name="文本框 8"/>
          <p:cNvSpPr txBox="1"/>
          <p:nvPr/>
        </p:nvSpPr>
        <p:spPr>
          <a:xfrm>
            <a:off x="2154408" y="1887104"/>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0</a:t>
            </a:r>
            <a:endParaRPr lang="zh-CN" altLang="en-US" sz="2400" b="1" dirty="0"/>
          </a:p>
        </p:txBody>
      </p:sp>
      <p:sp>
        <p:nvSpPr>
          <p:cNvPr id="10" name="矩形 9"/>
          <p:cNvSpPr/>
          <p:nvPr/>
        </p:nvSpPr>
        <p:spPr>
          <a:xfrm>
            <a:off x="2972063" y="2423382"/>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11" name="矩形 10"/>
          <p:cNvSpPr/>
          <p:nvPr/>
        </p:nvSpPr>
        <p:spPr>
          <a:xfrm>
            <a:off x="2972063" y="3484613"/>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12" name="矩形 11"/>
          <p:cNvSpPr/>
          <p:nvPr/>
        </p:nvSpPr>
        <p:spPr>
          <a:xfrm>
            <a:off x="2972063" y="4548503"/>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13" name="矩形 12"/>
          <p:cNvSpPr/>
          <p:nvPr/>
        </p:nvSpPr>
        <p:spPr>
          <a:xfrm>
            <a:off x="2972063" y="5638781"/>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cxnSp>
        <p:nvCxnSpPr>
          <p:cNvPr id="14" name="直接箭头连接符 13"/>
          <p:cNvCxnSpPr/>
          <p:nvPr/>
        </p:nvCxnSpPr>
        <p:spPr>
          <a:xfrm>
            <a:off x="4167442" y="2746298"/>
            <a:ext cx="46616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4724023" y="2561632"/>
            <a:ext cx="1069203" cy="369332"/>
          </a:xfrm>
          <a:prstGeom prst="rect">
            <a:avLst/>
          </a:prstGeom>
          <a:noFill/>
        </p:spPr>
        <p:txBody>
          <a:bodyPr wrap="none" lIns="0" tIns="0" rIns="0" bIns="0" rtlCol="0" anchor="ctr" anchorCtr="1">
            <a:spAutoFit/>
          </a:bodyPr>
          <a:lstStyle/>
          <a:p>
            <a:r>
              <a:rPr lang="en-US" altLang="zh-CN" sz="2400" b="1" dirty="0"/>
              <a:t>Result 0</a:t>
            </a:r>
            <a:endParaRPr lang="zh-CN" altLang="en-US" sz="2400" b="1" dirty="0"/>
          </a:p>
        </p:txBody>
      </p:sp>
      <p:cxnSp>
        <p:nvCxnSpPr>
          <p:cNvPr id="16" name="直接箭头连接符 15"/>
          <p:cNvCxnSpPr/>
          <p:nvPr/>
        </p:nvCxnSpPr>
        <p:spPr>
          <a:xfrm>
            <a:off x="4167442" y="3825074"/>
            <a:ext cx="46616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4724023" y="3640408"/>
            <a:ext cx="1069203" cy="369332"/>
          </a:xfrm>
          <a:prstGeom prst="rect">
            <a:avLst/>
          </a:prstGeom>
          <a:noFill/>
        </p:spPr>
        <p:txBody>
          <a:bodyPr wrap="none" lIns="0" tIns="0" rIns="0" bIns="0" rtlCol="0" anchor="ctr" anchorCtr="1">
            <a:spAutoFit/>
          </a:bodyPr>
          <a:lstStyle/>
          <a:p>
            <a:r>
              <a:rPr lang="en-US" altLang="zh-CN" sz="2400" b="1" dirty="0"/>
              <a:t>Result 1</a:t>
            </a:r>
            <a:endParaRPr lang="zh-CN" altLang="en-US" sz="2400" b="1" dirty="0"/>
          </a:p>
        </p:txBody>
      </p:sp>
      <p:cxnSp>
        <p:nvCxnSpPr>
          <p:cNvPr id="18" name="直接箭头连接符 17"/>
          <p:cNvCxnSpPr/>
          <p:nvPr/>
        </p:nvCxnSpPr>
        <p:spPr>
          <a:xfrm>
            <a:off x="4167442" y="4878953"/>
            <a:ext cx="46616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4724023" y="4694287"/>
            <a:ext cx="1069203" cy="369332"/>
          </a:xfrm>
          <a:prstGeom prst="rect">
            <a:avLst/>
          </a:prstGeom>
          <a:noFill/>
        </p:spPr>
        <p:txBody>
          <a:bodyPr wrap="none" lIns="0" tIns="0" rIns="0" bIns="0" rtlCol="0" anchor="ctr" anchorCtr="1">
            <a:spAutoFit/>
          </a:bodyPr>
          <a:lstStyle/>
          <a:p>
            <a:r>
              <a:rPr lang="en-US" altLang="zh-CN" sz="2400" b="1" dirty="0"/>
              <a:t>Result 2</a:t>
            </a:r>
            <a:endParaRPr lang="zh-CN" altLang="en-US" sz="2400" b="1" dirty="0"/>
          </a:p>
        </p:txBody>
      </p:sp>
      <p:cxnSp>
        <p:nvCxnSpPr>
          <p:cNvPr id="20" name="直接箭头连接符 19"/>
          <p:cNvCxnSpPr/>
          <p:nvPr/>
        </p:nvCxnSpPr>
        <p:spPr>
          <a:xfrm>
            <a:off x="4167442" y="5966448"/>
            <a:ext cx="46616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1" name="文本框 20"/>
          <p:cNvSpPr txBox="1"/>
          <p:nvPr/>
        </p:nvSpPr>
        <p:spPr>
          <a:xfrm>
            <a:off x="4724023" y="5781782"/>
            <a:ext cx="1069203" cy="369332"/>
          </a:xfrm>
          <a:prstGeom prst="rect">
            <a:avLst/>
          </a:prstGeom>
          <a:noFill/>
        </p:spPr>
        <p:txBody>
          <a:bodyPr wrap="none" lIns="0" tIns="0" rIns="0" bIns="0" rtlCol="0" anchor="ctr" anchorCtr="1">
            <a:spAutoFit/>
          </a:bodyPr>
          <a:lstStyle/>
          <a:p>
            <a:r>
              <a:rPr lang="en-US" altLang="zh-CN" sz="2400" b="1" dirty="0"/>
              <a:t>Result 3</a:t>
            </a:r>
            <a:endParaRPr lang="zh-CN" altLang="en-US" sz="2400" b="1" dirty="0"/>
          </a:p>
        </p:txBody>
      </p:sp>
      <p:cxnSp>
        <p:nvCxnSpPr>
          <p:cNvPr id="22" name="直接箭头连接符 21"/>
          <p:cNvCxnSpPr/>
          <p:nvPr/>
        </p:nvCxnSpPr>
        <p:spPr>
          <a:xfrm>
            <a:off x="2109863" y="2582657"/>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直接箭头连接符 22"/>
          <p:cNvCxnSpPr/>
          <p:nvPr/>
        </p:nvCxnSpPr>
        <p:spPr>
          <a:xfrm>
            <a:off x="2109863" y="2901937"/>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4" name="文本框 23"/>
          <p:cNvSpPr txBox="1"/>
          <p:nvPr/>
        </p:nvSpPr>
        <p:spPr>
          <a:xfrm>
            <a:off x="1475134" y="2327900"/>
            <a:ext cx="495614" cy="430887"/>
          </a:xfrm>
          <a:prstGeom prst="rect">
            <a:avLst/>
          </a:prstGeom>
          <a:noFill/>
        </p:spPr>
        <p:txBody>
          <a:bodyPr wrap="square" lIns="0" tIns="0" rIns="0" bIns="0" rtlCol="0" anchor="ctr" anchorCtr="1">
            <a:spAutoFit/>
          </a:bodyPr>
          <a:lstStyle/>
          <a:p>
            <a:r>
              <a:rPr lang="en-US" altLang="zh-CN" sz="2800" b="1" dirty="0"/>
              <a:t>A0</a:t>
            </a:r>
            <a:endParaRPr lang="zh-CN" altLang="en-US" sz="2800" b="1" dirty="0"/>
          </a:p>
        </p:txBody>
      </p:sp>
      <p:sp>
        <p:nvSpPr>
          <p:cNvPr id="25" name="文本框 24"/>
          <p:cNvSpPr txBox="1"/>
          <p:nvPr/>
        </p:nvSpPr>
        <p:spPr>
          <a:xfrm>
            <a:off x="1491515" y="2697232"/>
            <a:ext cx="474877" cy="430887"/>
          </a:xfrm>
          <a:prstGeom prst="rect">
            <a:avLst/>
          </a:prstGeom>
          <a:noFill/>
        </p:spPr>
        <p:txBody>
          <a:bodyPr wrap="square" lIns="0" tIns="0" rIns="0" bIns="0" rtlCol="0" anchor="ctr" anchorCtr="1">
            <a:spAutoFit/>
          </a:bodyPr>
          <a:lstStyle/>
          <a:p>
            <a:r>
              <a:rPr lang="en-US" altLang="zh-CN" sz="2800" b="1" dirty="0"/>
              <a:t>B0</a:t>
            </a:r>
            <a:endParaRPr lang="zh-CN" altLang="en-US" sz="2800" b="1" dirty="0"/>
          </a:p>
        </p:txBody>
      </p:sp>
      <p:cxnSp>
        <p:nvCxnSpPr>
          <p:cNvPr id="26" name="直接箭头连接符 25"/>
          <p:cNvCxnSpPr/>
          <p:nvPr/>
        </p:nvCxnSpPr>
        <p:spPr>
          <a:xfrm>
            <a:off x="2109863" y="3643545"/>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7" name="直接箭头连接符 26"/>
          <p:cNvCxnSpPr/>
          <p:nvPr/>
        </p:nvCxnSpPr>
        <p:spPr>
          <a:xfrm>
            <a:off x="2109863" y="3962825"/>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1475134" y="3388788"/>
            <a:ext cx="495614" cy="430887"/>
          </a:xfrm>
          <a:prstGeom prst="rect">
            <a:avLst/>
          </a:prstGeom>
          <a:noFill/>
        </p:spPr>
        <p:txBody>
          <a:bodyPr wrap="square" lIns="0" tIns="0" rIns="0" bIns="0" rtlCol="0" anchor="ctr" anchorCtr="1">
            <a:spAutoFit/>
          </a:bodyPr>
          <a:lstStyle/>
          <a:p>
            <a:r>
              <a:rPr lang="en-US" altLang="zh-CN" sz="2800" b="1" dirty="0"/>
              <a:t>A1</a:t>
            </a:r>
            <a:endParaRPr lang="zh-CN" altLang="en-US" sz="2800" b="1" dirty="0"/>
          </a:p>
        </p:txBody>
      </p:sp>
      <p:sp>
        <p:nvSpPr>
          <p:cNvPr id="29" name="文本框 28"/>
          <p:cNvSpPr txBox="1"/>
          <p:nvPr/>
        </p:nvSpPr>
        <p:spPr>
          <a:xfrm>
            <a:off x="1491515" y="3758120"/>
            <a:ext cx="474877" cy="430887"/>
          </a:xfrm>
          <a:prstGeom prst="rect">
            <a:avLst/>
          </a:prstGeom>
          <a:noFill/>
        </p:spPr>
        <p:txBody>
          <a:bodyPr wrap="square" lIns="0" tIns="0" rIns="0" bIns="0" rtlCol="0" anchor="ctr" anchorCtr="1">
            <a:spAutoFit/>
          </a:bodyPr>
          <a:lstStyle/>
          <a:p>
            <a:r>
              <a:rPr lang="en-US" altLang="zh-CN" sz="2800" b="1" dirty="0"/>
              <a:t>B1</a:t>
            </a:r>
            <a:endParaRPr lang="zh-CN" altLang="en-US" sz="2800" b="1" dirty="0"/>
          </a:p>
        </p:txBody>
      </p:sp>
      <p:cxnSp>
        <p:nvCxnSpPr>
          <p:cNvPr id="30" name="直接箭头连接符 29"/>
          <p:cNvCxnSpPr/>
          <p:nvPr/>
        </p:nvCxnSpPr>
        <p:spPr>
          <a:xfrm>
            <a:off x="2109863" y="4693268"/>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直接箭头连接符 30"/>
          <p:cNvCxnSpPr/>
          <p:nvPr/>
        </p:nvCxnSpPr>
        <p:spPr>
          <a:xfrm>
            <a:off x="2109863" y="5012548"/>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2" name="文本框 31"/>
          <p:cNvSpPr txBox="1"/>
          <p:nvPr/>
        </p:nvSpPr>
        <p:spPr>
          <a:xfrm>
            <a:off x="1475134" y="4438511"/>
            <a:ext cx="495614" cy="430887"/>
          </a:xfrm>
          <a:prstGeom prst="rect">
            <a:avLst/>
          </a:prstGeom>
          <a:noFill/>
        </p:spPr>
        <p:txBody>
          <a:bodyPr wrap="square" lIns="0" tIns="0" rIns="0" bIns="0" rtlCol="0" anchor="ctr" anchorCtr="1">
            <a:spAutoFit/>
          </a:bodyPr>
          <a:lstStyle/>
          <a:p>
            <a:r>
              <a:rPr lang="en-US" altLang="zh-CN" sz="2800" b="1" dirty="0"/>
              <a:t>A2</a:t>
            </a:r>
            <a:endParaRPr lang="zh-CN" altLang="en-US" sz="2800" b="1" dirty="0"/>
          </a:p>
        </p:txBody>
      </p:sp>
      <p:sp>
        <p:nvSpPr>
          <p:cNvPr id="33" name="文本框 32"/>
          <p:cNvSpPr txBox="1"/>
          <p:nvPr/>
        </p:nvSpPr>
        <p:spPr>
          <a:xfrm>
            <a:off x="1491515" y="4807843"/>
            <a:ext cx="474877" cy="430887"/>
          </a:xfrm>
          <a:prstGeom prst="rect">
            <a:avLst/>
          </a:prstGeom>
          <a:noFill/>
        </p:spPr>
        <p:txBody>
          <a:bodyPr wrap="square" lIns="0" tIns="0" rIns="0" bIns="0" rtlCol="0" anchor="ctr" anchorCtr="1">
            <a:spAutoFit/>
          </a:bodyPr>
          <a:lstStyle/>
          <a:p>
            <a:r>
              <a:rPr lang="en-US" altLang="zh-CN" sz="2800" b="1" dirty="0"/>
              <a:t>B2</a:t>
            </a:r>
            <a:endParaRPr lang="zh-CN" altLang="en-US" sz="2800" b="1" dirty="0"/>
          </a:p>
        </p:txBody>
      </p:sp>
      <p:cxnSp>
        <p:nvCxnSpPr>
          <p:cNvPr id="34" name="直接箭头连接符 33"/>
          <p:cNvCxnSpPr/>
          <p:nvPr/>
        </p:nvCxnSpPr>
        <p:spPr>
          <a:xfrm>
            <a:off x="2109863" y="5812673"/>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5" name="直接箭头连接符 34"/>
          <p:cNvCxnSpPr/>
          <p:nvPr/>
        </p:nvCxnSpPr>
        <p:spPr>
          <a:xfrm>
            <a:off x="2109863" y="6131953"/>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6" name="文本框 35"/>
          <p:cNvSpPr txBox="1"/>
          <p:nvPr/>
        </p:nvSpPr>
        <p:spPr>
          <a:xfrm>
            <a:off x="1475134" y="5557916"/>
            <a:ext cx="495614" cy="430887"/>
          </a:xfrm>
          <a:prstGeom prst="rect">
            <a:avLst/>
          </a:prstGeom>
          <a:noFill/>
        </p:spPr>
        <p:txBody>
          <a:bodyPr wrap="square" lIns="0" tIns="0" rIns="0" bIns="0" rtlCol="0" anchor="ctr" anchorCtr="1">
            <a:spAutoFit/>
          </a:bodyPr>
          <a:lstStyle/>
          <a:p>
            <a:r>
              <a:rPr lang="en-US" altLang="zh-CN" sz="2800" b="1" dirty="0"/>
              <a:t>A3</a:t>
            </a:r>
            <a:endParaRPr lang="zh-CN" altLang="en-US" sz="2800" b="1" dirty="0"/>
          </a:p>
        </p:txBody>
      </p:sp>
      <p:sp>
        <p:nvSpPr>
          <p:cNvPr id="37" name="文本框 36"/>
          <p:cNvSpPr txBox="1"/>
          <p:nvPr/>
        </p:nvSpPr>
        <p:spPr>
          <a:xfrm>
            <a:off x="1491515" y="5927248"/>
            <a:ext cx="474877" cy="430887"/>
          </a:xfrm>
          <a:prstGeom prst="rect">
            <a:avLst/>
          </a:prstGeom>
          <a:noFill/>
        </p:spPr>
        <p:txBody>
          <a:bodyPr wrap="square" lIns="0" tIns="0" rIns="0" bIns="0" rtlCol="0" anchor="ctr" anchorCtr="1">
            <a:spAutoFit/>
          </a:bodyPr>
          <a:lstStyle/>
          <a:p>
            <a:r>
              <a:rPr lang="en-US" altLang="zh-CN" sz="2800" b="1" dirty="0"/>
              <a:t>B3</a:t>
            </a:r>
            <a:endParaRPr lang="zh-CN" altLang="en-US" sz="2800" b="1" dirty="0"/>
          </a:p>
        </p:txBody>
      </p:sp>
      <p:cxnSp>
        <p:nvCxnSpPr>
          <p:cNvPr id="38" name="直接箭头连接符 37"/>
          <p:cNvCxnSpPr/>
          <p:nvPr/>
        </p:nvCxnSpPr>
        <p:spPr>
          <a:xfrm>
            <a:off x="3573291" y="2092947"/>
            <a:ext cx="0" cy="353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3573291" y="3069215"/>
            <a:ext cx="0" cy="4153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1" idx="2"/>
          </p:cNvCxnSpPr>
          <p:nvPr/>
        </p:nvCxnSpPr>
        <p:spPr>
          <a:xfrm flipH="1">
            <a:off x="3566215" y="4130446"/>
            <a:ext cx="3538" cy="4350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2" idx="2"/>
            <a:endCxn id="13" idx="0"/>
          </p:cNvCxnSpPr>
          <p:nvPr/>
        </p:nvCxnSpPr>
        <p:spPr>
          <a:xfrm>
            <a:off x="3569753" y="5194336"/>
            <a:ext cx="0" cy="4444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3573291" y="6284614"/>
            <a:ext cx="0" cy="4883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2154408" y="3103045"/>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1</a:t>
            </a:r>
            <a:endParaRPr lang="zh-CN" altLang="en-US" sz="2400" b="1" dirty="0"/>
          </a:p>
        </p:txBody>
      </p:sp>
      <p:sp>
        <p:nvSpPr>
          <p:cNvPr id="44" name="文本框 43"/>
          <p:cNvSpPr txBox="1"/>
          <p:nvPr/>
        </p:nvSpPr>
        <p:spPr>
          <a:xfrm>
            <a:off x="2154408" y="4164040"/>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2</a:t>
            </a:r>
            <a:endParaRPr lang="zh-CN" altLang="en-US" sz="2400" b="1" dirty="0"/>
          </a:p>
        </p:txBody>
      </p:sp>
      <p:sp>
        <p:nvSpPr>
          <p:cNvPr id="45" name="文本框 44"/>
          <p:cNvSpPr txBox="1"/>
          <p:nvPr/>
        </p:nvSpPr>
        <p:spPr>
          <a:xfrm>
            <a:off x="2154408" y="5253831"/>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3</a:t>
            </a:r>
            <a:endParaRPr lang="zh-CN" altLang="en-US" sz="2400" b="1" dirty="0"/>
          </a:p>
        </p:txBody>
      </p:sp>
      <p:sp>
        <p:nvSpPr>
          <p:cNvPr id="46" name="文本框 45"/>
          <p:cNvSpPr txBox="1"/>
          <p:nvPr/>
        </p:nvSpPr>
        <p:spPr>
          <a:xfrm>
            <a:off x="3679450" y="3019456"/>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0</a:t>
            </a:r>
            <a:endParaRPr lang="zh-CN" altLang="en-US" sz="2400" b="1" dirty="0"/>
          </a:p>
        </p:txBody>
      </p:sp>
      <p:sp>
        <p:nvSpPr>
          <p:cNvPr id="47" name="文本框 46"/>
          <p:cNvSpPr txBox="1"/>
          <p:nvPr/>
        </p:nvSpPr>
        <p:spPr>
          <a:xfrm>
            <a:off x="3679450" y="4081046"/>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1</a:t>
            </a:r>
            <a:endParaRPr lang="zh-CN" altLang="en-US" sz="2400" b="1" dirty="0"/>
          </a:p>
        </p:txBody>
      </p:sp>
      <p:sp>
        <p:nvSpPr>
          <p:cNvPr id="49" name="文本框 48"/>
          <p:cNvSpPr txBox="1"/>
          <p:nvPr/>
        </p:nvSpPr>
        <p:spPr>
          <a:xfrm>
            <a:off x="3679450" y="6431967"/>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3</a:t>
            </a:r>
            <a:endParaRPr lang="zh-CN" altLang="en-US" sz="2400" b="1" dirty="0"/>
          </a:p>
        </p:txBody>
      </p:sp>
      <p:grpSp>
        <p:nvGrpSpPr>
          <p:cNvPr id="2" name="组合 1"/>
          <p:cNvGrpSpPr/>
          <p:nvPr/>
        </p:nvGrpSpPr>
        <p:grpSpPr>
          <a:xfrm>
            <a:off x="6197440" y="5492864"/>
            <a:ext cx="1052488" cy="639617"/>
            <a:chOff x="10740175" y="5329746"/>
            <a:chExt cx="1052488" cy="639617"/>
          </a:xfrm>
        </p:grpSpPr>
        <p:sp>
          <p:nvSpPr>
            <p:cNvPr id="50" name="流程图: 延期 9"/>
            <p:cNvSpPr/>
            <p:nvPr/>
          </p:nvSpPr>
          <p:spPr>
            <a:xfrm>
              <a:off x="10740175" y="5337414"/>
              <a:ext cx="194761" cy="624283"/>
            </a:xfrm>
            <a:custGeom>
              <a:avLst/>
              <a:gdLst>
                <a:gd name="connsiteX0" fmla="*/ 0 w 1030941"/>
                <a:gd name="connsiteY0" fmla="*/ 0 h 751156"/>
                <a:gd name="connsiteX1" fmla="*/ 515471 w 1030941"/>
                <a:gd name="connsiteY1" fmla="*/ 0 h 751156"/>
                <a:gd name="connsiteX2" fmla="*/ 1030942 w 1030941"/>
                <a:gd name="connsiteY2" fmla="*/ 375578 h 751156"/>
                <a:gd name="connsiteX3" fmla="*/ 515471 w 1030941"/>
                <a:gd name="connsiteY3" fmla="*/ 751156 h 751156"/>
                <a:gd name="connsiteX4" fmla="*/ 0 w 1030941"/>
                <a:gd name="connsiteY4" fmla="*/ 751156 h 751156"/>
                <a:gd name="connsiteX5" fmla="*/ 0 w 1030941"/>
                <a:gd name="connsiteY5" fmla="*/ 0 h 751156"/>
                <a:gd name="connsiteX0-1" fmla="*/ 495 w 1031437"/>
                <a:gd name="connsiteY0-2" fmla="*/ 0 h 751156"/>
                <a:gd name="connsiteX1-3" fmla="*/ 515966 w 1031437"/>
                <a:gd name="connsiteY1-4" fmla="*/ 0 h 751156"/>
                <a:gd name="connsiteX2-5" fmla="*/ 1031437 w 1031437"/>
                <a:gd name="connsiteY2-6" fmla="*/ 375578 h 751156"/>
                <a:gd name="connsiteX3-7" fmla="*/ 515966 w 1031437"/>
                <a:gd name="connsiteY3-8" fmla="*/ 751156 h 751156"/>
                <a:gd name="connsiteX4-9" fmla="*/ 495 w 1031437"/>
                <a:gd name="connsiteY4-10" fmla="*/ 751156 h 751156"/>
                <a:gd name="connsiteX5-11" fmla="*/ 0 w 1031437"/>
                <a:gd name="connsiteY5-12" fmla="*/ 369397 h 751156"/>
                <a:gd name="connsiteX6" fmla="*/ 495 w 1031437"/>
                <a:gd name="connsiteY6" fmla="*/ 0 h 751156"/>
                <a:gd name="connsiteX0-13" fmla="*/ 0 w 1030942"/>
                <a:gd name="connsiteY0-14" fmla="*/ 0 h 751156"/>
                <a:gd name="connsiteX1-15" fmla="*/ 515471 w 1030942"/>
                <a:gd name="connsiteY1-16" fmla="*/ 0 h 751156"/>
                <a:gd name="connsiteX2-17" fmla="*/ 1030942 w 1030942"/>
                <a:gd name="connsiteY2-18" fmla="*/ 375578 h 751156"/>
                <a:gd name="connsiteX3-19" fmla="*/ 515471 w 1030942"/>
                <a:gd name="connsiteY3-20" fmla="*/ 751156 h 751156"/>
                <a:gd name="connsiteX4-21" fmla="*/ 0 w 1030942"/>
                <a:gd name="connsiteY4-22" fmla="*/ 751156 h 751156"/>
                <a:gd name="connsiteX5-23" fmla="*/ 197149 w 1030942"/>
                <a:gd name="connsiteY5-24" fmla="*/ 386065 h 751156"/>
                <a:gd name="connsiteX6-25" fmla="*/ 0 w 1030942"/>
                <a:gd name="connsiteY6-26" fmla="*/ 0 h 751156"/>
                <a:gd name="connsiteX0-27" fmla="*/ 0 w 1030942"/>
                <a:gd name="connsiteY0-28" fmla="*/ 0 h 751156"/>
                <a:gd name="connsiteX1-29" fmla="*/ 515471 w 1030942"/>
                <a:gd name="connsiteY1-30" fmla="*/ 0 h 751156"/>
                <a:gd name="connsiteX2-31" fmla="*/ 1030942 w 1030942"/>
                <a:gd name="connsiteY2-32" fmla="*/ 375578 h 751156"/>
                <a:gd name="connsiteX3-33" fmla="*/ 515471 w 1030942"/>
                <a:gd name="connsiteY3-34" fmla="*/ 751156 h 751156"/>
                <a:gd name="connsiteX4-35" fmla="*/ 0 w 1030942"/>
                <a:gd name="connsiteY4-36" fmla="*/ 751156 h 751156"/>
                <a:gd name="connsiteX5-37" fmla="*/ 197149 w 1030942"/>
                <a:gd name="connsiteY5-38" fmla="*/ 386065 h 751156"/>
                <a:gd name="connsiteX6-39" fmla="*/ 0 w 1030942"/>
                <a:gd name="connsiteY6-40" fmla="*/ 0 h 751156"/>
                <a:gd name="connsiteX0-41" fmla="*/ 0 w 1030942"/>
                <a:gd name="connsiteY0-42" fmla="*/ 0 h 751156"/>
                <a:gd name="connsiteX1-43" fmla="*/ 515471 w 1030942"/>
                <a:gd name="connsiteY1-44" fmla="*/ 0 h 751156"/>
                <a:gd name="connsiteX2-45" fmla="*/ 1030942 w 1030942"/>
                <a:gd name="connsiteY2-46" fmla="*/ 375578 h 751156"/>
                <a:gd name="connsiteX3-47" fmla="*/ 515471 w 1030942"/>
                <a:gd name="connsiteY3-48" fmla="*/ 751156 h 751156"/>
                <a:gd name="connsiteX4-49" fmla="*/ 0 w 1030942"/>
                <a:gd name="connsiteY4-50" fmla="*/ 751156 h 751156"/>
                <a:gd name="connsiteX5-51" fmla="*/ 197149 w 1030942"/>
                <a:gd name="connsiteY5-52" fmla="*/ 386065 h 751156"/>
                <a:gd name="connsiteX6-53" fmla="*/ 0 w 1030942"/>
                <a:gd name="connsiteY6-54" fmla="*/ 0 h 751156"/>
                <a:gd name="connsiteX0-55" fmla="*/ 0 w 1030942"/>
                <a:gd name="connsiteY0-56" fmla="*/ 0 h 751156"/>
                <a:gd name="connsiteX1-57" fmla="*/ 515471 w 1030942"/>
                <a:gd name="connsiteY1-58" fmla="*/ 0 h 751156"/>
                <a:gd name="connsiteX2-59" fmla="*/ 1030942 w 1030942"/>
                <a:gd name="connsiteY2-60" fmla="*/ 375578 h 751156"/>
                <a:gd name="connsiteX3-61" fmla="*/ 515471 w 1030942"/>
                <a:gd name="connsiteY3-62" fmla="*/ 751156 h 751156"/>
                <a:gd name="connsiteX4-63" fmla="*/ 0 w 1030942"/>
                <a:gd name="connsiteY4-64" fmla="*/ 751156 h 751156"/>
                <a:gd name="connsiteX5-65" fmla="*/ 197149 w 1030942"/>
                <a:gd name="connsiteY5-66" fmla="*/ 386065 h 751156"/>
                <a:gd name="connsiteX6-67" fmla="*/ 0 w 1030942"/>
                <a:gd name="connsiteY6-68" fmla="*/ 0 h 751156"/>
                <a:gd name="connsiteX0-69" fmla="*/ 0 w 1030942"/>
                <a:gd name="connsiteY0-70" fmla="*/ 0 h 751156"/>
                <a:gd name="connsiteX1-71" fmla="*/ 515471 w 1030942"/>
                <a:gd name="connsiteY1-72" fmla="*/ 0 h 751156"/>
                <a:gd name="connsiteX2-73" fmla="*/ 1030942 w 1030942"/>
                <a:gd name="connsiteY2-74" fmla="*/ 375578 h 751156"/>
                <a:gd name="connsiteX3-75" fmla="*/ 515471 w 1030942"/>
                <a:gd name="connsiteY3-76" fmla="*/ 751156 h 751156"/>
                <a:gd name="connsiteX4-77" fmla="*/ 0 w 1030942"/>
                <a:gd name="connsiteY4-78" fmla="*/ 751156 h 751156"/>
                <a:gd name="connsiteX5-79" fmla="*/ 197149 w 1030942"/>
                <a:gd name="connsiteY5-80" fmla="*/ 386065 h 751156"/>
                <a:gd name="connsiteX6-81" fmla="*/ 0 w 1030942"/>
                <a:gd name="connsiteY6-82" fmla="*/ 0 h 751156"/>
                <a:gd name="connsiteX0-83" fmla="*/ 0 w 1030942"/>
                <a:gd name="connsiteY0-84" fmla="*/ 0 h 751156"/>
                <a:gd name="connsiteX1-85" fmla="*/ 515471 w 1030942"/>
                <a:gd name="connsiteY1-86" fmla="*/ 0 h 751156"/>
                <a:gd name="connsiteX2-87" fmla="*/ 1030942 w 1030942"/>
                <a:gd name="connsiteY2-88" fmla="*/ 375578 h 751156"/>
                <a:gd name="connsiteX3-89" fmla="*/ 515471 w 1030942"/>
                <a:gd name="connsiteY3-90" fmla="*/ 751156 h 751156"/>
                <a:gd name="connsiteX4-91" fmla="*/ 0 w 1030942"/>
                <a:gd name="connsiteY4-92" fmla="*/ 751156 h 751156"/>
                <a:gd name="connsiteX5-93" fmla="*/ 197149 w 1030942"/>
                <a:gd name="connsiteY5-94" fmla="*/ 386065 h 751156"/>
                <a:gd name="connsiteX6-95" fmla="*/ 0 w 1030942"/>
                <a:gd name="connsiteY6-96" fmla="*/ 0 h 751156"/>
                <a:gd name="connsiteX0-97" fmla="*/ 0 w 1030942"/>
                <a:gd name="connsiteY0-98" fmla="*/ 0 h 751156"/>
                <a:gd name="connsiteX1-99" fmla="*/ 515471 w 1030942"/>
                <a:gd name="connsiteY1-100" fmla="*/ 0 h 751156"/>
                <a:gd name="connsiteX2-101" fmla="*/ 1030942 w 1030942"/>
                <a:gd name="connsiteY2-102" fmla="*/ 375578 h 751156"/>
                <a:gd name="connsiteX3-103" fmla="*/ 515471 w 1030942"/>
                <a:gd name="connsiteY3-104" fmla="*/ 751156 h 751156"/>
                <a:gd name="connsiteX4-105" fmla="*/ 0 w 1030942"/>
                <a:gd name="connsiteY4-106" fmla="*/ 751156 h 751156"/>
                <a:gd name="connsiteX5-107" fmla="*/ 197149 w 1030942"/>
                <a:gd name="connsiteY5-108" fmla="*/ 386065 h 751156"/>
                <a:gd name="connsiteX6-109" fmla="*/ 0 w 1030942"/>
                <a:gd name="connsiteY6-110" fmla="*/ 0 h 751156"/>
                <a:gd name="connsiteX0-111" fmla="*/ 0 w 1030942"/>
                <a:gd name="connsiteY0-112" fmla="*/ 0 h 751156"/>
                <a:gd name="connsiteX1-113" fmla="*/ 515471 w 1030942"/>
                <a:gd name="connsiteY1-114" fmla="*/ 0 h 751156"/>
                <a:gd name="connsiteX2-115" fmla="*/ 1030942 w 1030942"/>
                <a:gd name="connsiteY2-116" fmla="*/ 375578 h 751156"/>
                <a:gd name="connsiteX3-117" fmla="*/ 515471 w 1030942"/>
                <a:gd name="connsiteY3-118" fmla="*/ 751156 h 751156"/>
                <a:gd name="connsiteX4-119" fmla="*/ 0 w 1030942"/>
                <a:gd name="connsiteY4-120" fmla="*/ 751156 h 751156"/>
                <a:gd name="connsiteX5-121" fmla="*/ 197149 w 1030942"/>
                <a:gd name="connsiteY5-122" fmla="*/ 386065 h 751156"/>
                <a:gd name="connsiteX6-123" fmla="*/ 0 w 1030942"/>
                <a:gd name="connsiteY6-124" fmla="*/ 0 h 751156"/>
                <a:gd name="connsiteX0-125" fmla="*/ 0 w 1030942"/>
                <a:gd name="connsiteY0-126" fmla="*/ 0 h 751156"/>
                <a:gd name="connsiteX1-127" fmla="*/ 515471 w 1030942"/>
                <a:gd name="connsiteY1-128" fmla="*/ 0 h 751156"/>
                <a:gd name="connsiteX2-129" fmla="*/ 1030942 w 1030942"/>
                <a:gd name="connsiteY2-130" fmla="*/ 375578 h 751156"/>
                <a:gd name="connsiteX3-131" fmla="*/ 515471 w 1030942"/>
                <a:gd name="connsiteY3-132" fmla="*/ 751156 h 751156"/>
                <a:gd name="connsiteX4-133" fmla="*/ 0 w 1030942"/>
                <a:gd name="connsiteY4-134" fmla="*/ 751156 h 751156"/>
                <a:gd name="connsiteX5-135" fmla="*/ 197149 w 1030942"/>
                <a:gd name="connsiteY5-136" fmla="*/ 386065 h 751156"/>
                <a:gd name="connsiteX6-137" fmla="*/ 0 w 1030942"/>
                <a:gd name="connsiteY6-138" fmla="*/ 0 h 751156"/>
                <a:gd name="connsiteX0-139" fmla="*/ 0 w 1030942"/>
                <a:gd name="connsiteY0-140" fmla="*/ 0 h 751156"/>
                <a:gd name="connsiteX1-141" fmla="*/ 515471 w 1030942"/>
                <a:gd name="connsiteY1-142" fmla="*/ 0 h 751156"/>
                <a:gd name="connsiteX2-143" fmla="*/ 1030942 w 1030942"/>
                <a:gd name="connsiteY2-144" fmla="*/ 375578 h 751156"/>
                <a:gd name="connsiteX3-145" fmla="*/ 515471 w 1030942"/>
                <a:gd name="connsiteY3-146" fmla="*/ 751156 h 751156"/>
                <a:gd name="connsiteX4-147" fmla="*/ 0 w 1030942"/>
                <a:gd name="connsiteY4-148" fmla="*/ 751156 h 751156"/>
                <a:gd name="connsiteX5-149" fmla="*/ 197149 w 1030942"/>
                <a:gd name="connsiteY5-150" fmla="*/ 386065 h 751156"/>
                <a:gd name="connsiteX6-151" fmla="*/ 0 w 1030942"/>
                <a:gd name="connsiteY6-152" fmla="*/ 0 h 751156"/>
                <a:gd name="connsiteX0-153" fmla="*/ 0 w 1030942"/>
                <a:gd name="connsiteY0-154" fmla="*/ 0 h 751156"/>
                <a:gd name="connsiteX1-155" fmla="*/ 515471 w 1030942"/>
                <a:gd name="connsiteY1-156" fmla="*/ 0 h 751156"/>
                <a:gd name="connsiteX2-157" fmla="*/ 1030942 w 1030942"/>
                <a:gd name="connsiteY2-158" fmla="*/ 375578 h 751156"/>
                <a:gd name="connsiteX3-159" fmla="*/ 515471 w 1030942"/>
                <a:gd name="connsiteY3-160" fmla="*/ 751156 h 751156"/>
                <a:gd name="connsiteX4-161" fmla="*/ 0 w 1030942"/>
                <a:gd name="connsiteY4-162" fmla="*/ 751156 h 751156"/>
                <a:gd name="connsiteX5-163" fmla="*/ 254299 w 1030942"/>
                <a:gd name="connsiteY5-164" fmla="*/ 388447 h 751156"/>
                <a:gd name="connsiteX6-165" fmla="*/ 0 w 1030942"/>
                <a:gd name="connsiteY6-166" fmla="*/ 0 h 751156"/>
                <a:gd name="connsiteX0-167" fmla="*/ 0 w 1030942"/>
                <a:gd name="connsiteY0-168" fmla="*/ 0 h 751156"/>
                <a:gd name="connsiteX1-169" fmla="*/ 515471 w 1030942"/>
                <a:gd name="connsiteY1-170" fmla="*/ 0 h 751156"/>
                <a:gd name="connsiteX2-171" fmla="*/ 1030942 w 1030942"/>
                <a:gd name="connsiteY2-172" fmla="*/ 375578 h 751156"/>
                <a:gd name="connsiteX3-173" fmla="*/ 515471 w 1030942"/>
                <a:gd name="connsiteY3-174" fmla="*/ 751156 h 751156"/>
                <a:gd name="connsiteX4-175" fmla="*/ 0 w 1030942"/>
                <a:gd name="connsiteY4-176" fmla="*/ 751156 h 751156"/>
                <a:gd name="connsiteX5-177" fmla="*/ 294780 w 1030942"/>
                <a:gd name="connsiteY5-178" fmla="*/ 393209 h 751156"/>
                <a:gd name="connsiteX6-179" fmla="*/ 0 w 1030942"/>
                <a:gd name="connsiteY6-180" fmla="*/ 0 h 751156"/>
                <a:gd name="connsiteX0-181" fmla="*/ 0 w 1030942"/>
                <a:gd name="connsiteY0-182" fmla="*/ 0 h 751156"/>
                <a:gd name="connsiteX1-183" fmla="*/ 515471 w 1030942"/>
                <a:gd name="connsiteY1-184" fmla="*/ 0 h 751156"/>
                <a:gd name="connsiteX2-185" fmla="*/ 1030942 w 1030942"/>
                <a:gd name="connsiteY2-186" fmla="*/ 375578 h 751156"/>
                <a:gd name="connsiteX3-187" fmla="*/ 515471 w 1030942"/>
                <a:gd name="connsiteY3-188" fmla="*/ 751156 h 751156"/>
                <a:gd name="connsiteX4-189" fmla="*/ 0 w 1030942"/>
                <a:gd name="connsiteY4-190" fmla="*/ 751156 h 751156"/>
                <a:gd name="connsiteX5-191" fmla="*/ 304305 w 1030942"/>
                <a:gd name="connsiteY5-192" fmla="*/ 393209 h 751156"/>
                <a:gd name="connsiteX6-193" fmla="*/ 0 w 1030942"/>
                <a:gd name="connsiteY6-194" fmla="*/ 0 h 751156"/>
                <a:gd name="connsiteX0-195" fmla="*/ 0 w 1030942"/>
                <a:gd name="connsiteY0-196" fmla="*/ 0 h 751156"/>
                <a:gd name="connsiteX1-197" fmla="*/ 515471 w 1030942"/>
                <a:gd name="connsiteY1-198" fmla="*/ 0 h 751156"/>
                <a:gd name="connsiteX2-199" fmla="*/ 1030942 w 1030942"/>
                <a:gd name="connsiteY2-200" fmla="*/ 375578 h 751156"/>
                <a:gd name="connsiteX3-201" fmla="*/ 515471 w 1030942"/>
                <a:gd name="connsiteY3-202" fmla="*/ 751156 h 751156"/>
                <a:gd name="connsiteX4-203" fmla="*/ 0 w 1030942"/>
                <a:gd name="connsiteY4-204" fmla="*/ 751156 h 751156"/>
                <a:gd name="connsiteX5-205" fmla="*/ 304305 w 1030942"/>
                <a:gd name="connsiteY5-206" fmla="*/ 393209 h 751156"/>
                <a:gd name="connsiteX6-207" fmla="*/ 0 w 1030942"/>
                <a:gd name="connsiteY6-208" fmla="*/ 0 h 751156"/>
                <a:gd name="connsiteX0-209" fmla="*/ 0 w 1030942"/>
                <a:gd name="connsiteY0-210" fmla="*/ 0 h 751156"/>
                <a:gd name="connsiteX1-211" fmla="*/ 515471 w 1030942"/>
                <a:gd name="connsiteY1-212" fmla="*/ 0 h 751156"/>
                <a:gd name="connsiteX2-213" fmla="*/ 1030942 w 1030942"/>
                <a:gd name="connsiteY2-214" fmla="*/ 375578 h 751156"/>
                <a:gd name="connsiteX3-215" fmla="*/ 515471 w 1030942"/>
                <a:gd name="connsiteY3-216" fmla="*/ 751156 h 751156"/>
                <a:gd name="connsiteX4-217" fmla="*/ 0 w 1030942"/>
                <a:gd name="connsiteY4-218" fmla="*/ 751156 h 751156"/>
                <a:gd name="connsiteX5-219" fmla="*/ 304305 w 1030942"/>
                <a:gd name="connsiteY5-220" fmla="*/ 393209 h 751156"/>
                <a:gd name="connsiteX6-221" fmla="*/ 0 w 1030942"/>
                <a:gd name="connsiteY6-222" fmla="*/ 0 h 751156"/>
                <a:gd name="connsiteX0-223" fmla="*/ 0 w 1030942"/>
                <a:gd name="connsiteY0-224" fmla="*/ 0 h 751156"/>
                <a:gd name="connsiteX1-225" fmla="*/ 515471 w 1030942"/>
                <a:gd name="connsiteY1-226" fmla="*/ 0 h 751156"/>
                <a:gd name="connsiteX2-227" fmla="*/ 1030942 w 1030942"/>
                <a:gd name="connsiteY2-228" fmla="*/ 375578 h 751156"/>
                <a:gd name="connsiteX3-229" fmla="*/ 515471 w 1030942"/>
                <a:gd name="connsiteY3-230" fmla="*/ 751156 h 751156"/>
                <a:gd name="connsiteX4-231" fmla="*/ 0 w 1030942"/>
                <a:gd name="connsiteY4-232" fmla="*/ 751156 h 751156"/>
                <a:gd name="connsiteX5-233" fmla="*/ 304305 w 1030942"/>
                <a:gd name="connsiteY5-234" fmla="*/ 393209 h 751156"/>
                <a:gd name="connsiteX6-235" fmla="*/ 0 w 1030942"/>
                <a:gd name="connsiteY6-236" fmla="*/ 0 h 751156"/>
                <a:gd name="connsiteX0-237" fmla="*/ 0 w 1030942"/>
                <a:gd name="connsiteY0-238" fmla="*/ 0 h 751156"/>
                <a:gd name="connsiteX1-239" fmla="*/ 515471 w 1030942"/>
                <a:gd name="connsiteY1-240" fmla="*/ 0 h 751156"/>
                <a:gd name="connsiteX2-241" fmla="*/ 1030942 w 1030942"/>
                <a:gd name="connsiteY2-242" fmla="*/ 375578 h 751156"/>
                <a:gd name="connsiteX3-243" fmla="*/ 515471 w 1030942"/>
                <a:gd name="connsiteY3-244" fmla="*/ 751156 h 751156"/>
                <a:gd name="connsiteX4-245" fmla="*/ 0 w 1030942"/>
                <a:gd name="connsiteY4-246" fmla="*/ 751156 h 751156"/>
                <a:gd name="connsiteX5-247" fmla="*/ 301923 w 1030942"/>
                <a:gd name="connsiteY5-248" fmla="*/ 376540 h 751156"/>
                <a:gd name="connsiteX6-249" fmla="*/ 0 w 1030942"/>
                <a:gd name="connsiteY6-250" fmla="*/ 0 h 751156"/>
                <a:gd name="connsiteX0-251" fmla="*/ 0 w 1032129"/>
                <a:gd name="connsiteY0-252" fmla="*/ 0 h 751156"/>
                <a:gd name="connsiteX1-253" fmla="*/ 391646 w 1032129"/>
                <a:gd name="connsiteY1-254" fmla="*/ 2381 h 751156"/>
                <a:gd name="connsiteX2-255" fmla="*/ 1030942 w 1032129"/>
                <a:gd name="connsiteY2-256" fmla="*/ 375578 h 751156"/>
                <a:gd name="connsiteX3-257" fmla="*/ 515471 w 1032129"/>
                <a:gd name="connsiteY3-258" fmla="*/ 751156 h 751156"/>
                <a:gd name="connsiteX4-259" fmla="*/ 0 w 1032129"/>
                <a:gd name="connsiteY4-260" fmla="*/ 751156 h 751156"/>
                <a:gd name="connsiteX5-261" fmla="*/ 301923 w 1032129"/>
                <a:gd name="connsiteY5-262" fmla="*/ 376540 h 751156"/>
                <a:gd name="connsiteX6-263" fmla="*/ 0 w 1032129"/>
                <a:gd name="connsiteY6-264" fmla="*/ 0 h 751156"/>
                <a:gd name="connsiteX0-265" fmla="*/ 0 w 1031057"/>
                <a:gd name="connsiteY0-266" fmla="*/ 0 h 751156"/>
                <a:gd name="connsiteX1-267" fmla="*/ 391646 w 1031057"/>
                <a:gd name="connsiteY1-268" fmla="*/ 2381 h 751156"/>
                <a:gd name="connsiteX2-269" fmla="*/ 1030942 w 1031057"/>
                <a:gd name="connsiteY2-270" fmla="*/ 375578 h 751156"/>
                <a:gd name="connsiteX3-271" fmla="*/ 346402 w 1031057"/>
                <a:gd name="connsiteY3-272" fmla="*/ 748775 h 751156"/>
                <a:gd name="connsiteX4-273" fmla="*/ 0 w 1031057"/>
                <a:gd name="connsiteY4-274" fmla="*/ 751156 h 751156"/>
                <a:gd name="connsiteX5-275" fmla="*/ 301923 w 1031057"/>
                <a:gd name="connsiteY5-276" fmla="*/ 376540 h 751156"/>
                <a:gd name="connsiteX6-277" fmla="*/ 0 w 1031057"/>
                <a:gd name="connsiteY6-278" fmla="*/ 0 h 751156"/>
                <a:gd name="connsiteX0-279" fmla="*/ 0 w 1031024"/>
                <a:gd name="connsiteY0-280" fmla="*/ 0 h 751156"/>
                <a:gd name="connsiteX1-281" fmla="*/ 391646 w 1031024"/>
                <a:gd name="connsiteY1-282" fmla="*/ 2381 h 751156"/>
                <a:gd name="connsiteX2-283" fmla="*/ 1030942 w 1031024"/>
                <a:gd name="connsiteY2-284" fmla="*/ 375578 h 751156"/>
                <a:gd name="connsiteX3-285" fmla="*/ 353545 w 1031024"/>
                <a:gd name="connsiteY3-286" fmla="*/ 748775 h 751156"/>
                <a:gd name="connsiteX4-287" fmla="*/ 0 w 1031024"/>
                <a:gd name="connsiteY4-288" fmla="*/ 751156 h 751156"/>
                <a:gd name="connsiteX5-289" fmla="*/ 301923 w 1031024"/>
                <a:gd name="connsiteY5-290" fmla="*/ 376540 h 751156"/>
                <a:gd name="connsiteX6-291" fmla="*/ 0 w 1031024"/>
                <a:gd name="connsiteY6-292" fmla="*/ 0 h 751156"/>
                <a:gd name="connsiteX0-293" fmla="*/ 0 w 1031024"/>
                <a:gd name="connsiteY0-294" fmla="*/ 0 h 751156"/>
                <a:gd name="connsiteX1-295" fmla="*/ 391646 w 1031024"/>
                <a:gd name="connsiteY1-296" fmla="*/ 2381 h 751156"/>
                <a:gd name="connsiteX2-297" fmla="*/ 1030942 w 1031024"/>
                <a:gd name="connsiteY2-298" fmla="*/ 375578 h 751156"/>
                <a:gd name="connsiteX3-299" fmla="*/ 353545 w 1031024"/>
                <a:gd name="connsiteY3-300" fmla="*/ 748775 h 751156"/>
                <a:gd name="connsiteX4-301" fmla="*/ 0 w 1031024"/>
                <a:gd name="connsiteY4-302" fmla="*/ 751156 h 751156"/>
                <a:gd name="connsiteX5-303" fmla="*/ 232867 w 1031024"/>
                <a:gd name="connsiteY5-304" fmla="*/ 378921 h 751156"/>
                <a:gd name="connsiteX6-305" fmla="*/ 0 w 1031024"/>
                <a:gd name="connsiteY6-306" fmla="*/ 0 h 751156"/>
                <a:gd name="connsiteX0-307" fmla="*/ 0 w 1031024"/>
                <a:gd name="connsiteY0-308" fmla="*/ 0 h 751156"/>
                <a:gd name="connsiteX1-309" fmla="*/ 391646 w 1031024"/>
                <a:gd name="connsiteY1-310" fmla="*/ 2381 h 751156"/>
                <a:gd name="connsiteX2-311" fmla="*/ 1030942 w 1031024"/>
                <a:gd name="connsiteY2-312" fmla="*/ 375578 h 751156"/>
                <a:gd name="connsiteX3-313" fmla="*/ 353545 w 1031024"/>
                <a:gd name="connsiteY3-314" fmla="*/ 748775 h 751156"/>
                <a:gd name="connsiteX4-315" fmla="*/ 0 w 1031024"/>
                <a:gd name="connsiteY4-316" fmla="*/ 751156 h 751156"/>
                <a:gd name="connsiteX5-317" fmla="*/ 201910 w 1031024"/>
                <a:gd name="connsiteY5-318" fmla="*/ 386065 h 751156"/>
                <a:gd name="connsiteX6-319" fmla="*/ 0 w 1031024"/>
                <a:gd name="connsiteY6-320" fmla="*/ 0 h 751156"/>
                <a:gd name="connsiteX0-321" fmla="*/ 0 w 1030974"/>
                <a:gd name="connsiteY0-322" fmla="*/ 0 h 751156"/>
                <a:gd name="connsiteX1-323" fmla="*/ 391646 w 1030974"/>
                <a:gd name="connsiteY1-324" fmla="*/ 2381 h 751156"/>
                <a:gd name="connsiteX2-325" fmla="*/ 1030942 w 1030974"/>
                <a:gd name="connsiteY2-326" fmla="*/ 375578 h 751156"/>
                <a:gd name="connsiteX3-327" fmla="*/ 353545 w 1030974"/>
                <a:gd name="connsiteY3-328" fmla="*/ 748775 h 751156"/>
                <a:gd name="connsiteX4-329" fmla="*/ 0 w 1030974"/>
                <a:gd name="connsiteY4-330" fmla="*/ 751156 h 751156"/>
                <a:gd name="connsiteX5-331" fmla="*/ 201910 w 1030974"/>
                <a:gd name="connsiteY5-332" fmla="*/ 386065 h 751156"/>
                <a:gd name="connsiteX6-333" fmla="*/ 0 w 1030974"/>
                <a:gd name="connsiteY6-334" fmla="*/ 0 h 751156"/>
                <a:gd name="connsiteX0-335" fmla="*/ 0 w 1030974"/>
                <a:gd name="connsiteY0-336" fmla="*/ 0 h 751156"/>
                <a:gd name="connsiteX1-337" fmla="*/ 391646 w 1030974"/>
                <a:gd name="connsiteY1-338" fmla="*/ 2381 h 751156"/>
                <a:gd name="connsiteX2-339" fmla="*/ 1030942 w 1030974"/>
                <a:gd name="connsiteY2-340" fmla="*/ 375578 h 751156"/>
                <a:gd name="connsiteX3-341" fmla="*/ 353545 w 1030974"/>
                <a:gd name="connsiteY3-342" fmla="*/ 748775 h 751156"/>
                <a:gd name="connsiteX4-343" fmla="*/ 0 w 1030974"/>
                <a:gd name="connsiteY4-344" fmla="*/ 751156 h 751156"/>
                <a:gd name="connsiteX5-345" fmla="*/ 201910 w 1030974"/>
                <a:gd name="connsiteY5-346" fmla="*/ 386065 h 751156"/>
                <a:gd name="connsiteX6-347" fmla="*/ 0 w 1030974"/>
                <a:gd name="connsiteY6-348" fmla="*/ 0 h 751156"/>
                <a:gd name="connsiteX0-349" fmla="*/ 0 w 1030942"/>
                <a:gd name="connsiteY0-350" fmla="*/ 0 h 751156"/>
                <a:gd name="connsiteX1-351" fmla="*/ 1030942 w 1030942"/>
                <a:gd name="connsiteY1-352" fmla="*/ 375578 h 751156"/>
                <a:gd name="connsiteX2-353" fmla="*/ 353545 w 1030942"/>
                <a:gd name="connsiteY2-354" fmla="*/ 748775 h 751156"/>
                <a:gd name="connsiteX3-355" fmla="*/ 0 w 1030942"/>
                <a:gd name="connsiteY3-356" fmla="*/ 751156 h 751156"/>
                <a:gd name="connsiteX4-357" fmla="*/ 201910 w 1030942"/>
                <a:gd name="connsiteY4-358" fmla="*/ 386065 h 751156"/>
                <a:gd name="connsiteX5-359" fmla="*/ 0 w 1030942"/>
                <a:gd name="connsiteY5-360" fmla="*/ 0 h 751156"/>
                <a:gd name="connsiteX0-361" fmla="*/ 0 w 1030942"/>
                <a:gd name="connsiteY0-362" fmla="*/ 96 h 751252"/>
                <a:gd name="connsiteX1-363" fmla="*/ 1030942 w 1030942"/>
                <a:gd name="connsiteY1-364" fmla="*/ 375674 h 751252"/>
                <a:gd name="connsiteX2-365" fmla="*/ 353545 w 1030942"/>
                <a:gd name="connsiteY2-366" fmla="*/ 748871 h 751252"/>
                <a:gd name="connsiteX3-367" fmla="*/ 0 w 1030942"/>
                <a:gd name="connsiteY3-368" fmla="*/ 751252 h 751252"/>
                <a:gd name="connsiteX4-369" fmla="*/ 201910 w 1030942"/>
                <a:gd name="connsiteY4-370" fmla="*/ 386161 h 751252"/>
                <a:gd name="connsiteX5-371" fmla="*/ 0 w 1030942"/>
                <a:gd name="connsiteY5-372" fmla="*/ 96 h 751252"/>
                <a:gd name="connsiteX0-373" fmla="*/ 0 w 1030943"/>
                <a:gd name="connsiteY0-374" fmla="*/ 157 h 751313"/>
                <a:gd name="connsiteX1-375" fmla="*/ 1030942 w 1030943"/>
                <a:gd name="connsiteY1-376" fmla="*/ 375735 h 751313"/>
                <a:gd name="connsiteX2-377" fmla="*/ 353545 w 1030943"/>
                <a:gd name="connsiteY2-378" fmla="*/ 748932 h 751313"/>
                <a:gd name="connsiteX3-379" fmla="*/ 0 w 1030943"/>
                <a:gd name="connsiteY3-380" fmla="*/ 751313 h 751313"/>
                <a:gd name="connsiteX4-381" fmla="*/ 201910 w 1030943"/>
                <a:gd name="connsiteY4-382" fmla="*/ 386222 h 751313"/>
                <a:gd name="connsiteX5-383" fmla="*/ 0 w 1030943"/>
                <a:gd name="connsiteY5-384" fmla="*/ 157 h 751313"/>
                <a:gd name="connsiteX0-385" fmla="*/ 0 w 1030942"/>
                <a:gd name="connsiteY0-386" fmla="*/ 97 h 751253"/>
                <a:gd name="connsiteX1-387" fmla="*/ 1030942 w 1030942"/>
                <a:gd name="connsiteY1-388" fmla="*/ 375675 h 751253"/>
                <a:gd name="connsiteX2-389" fmla="*/ 0 w 1030942"/>
                <a:gd name="connsiteY2-390" fmla="*/ 751253 h 751253"/>
                <a:gd name="connsiteX3-391" fmla="*/ 201910 w 1030942"/>
                <a:gd name="connsiteY3-392" fmla="*/ 386162 h 751253"/>
                <a:gd name="connsiteX4-393" fmla="*/ 0 w 1030942"/>
                <a:gd name="connsiteY4-394" fmla="*/ 97 h 751253"/>
                <a:gd name="connsiteX0-395" fmla="*/ 0 w 1030942"/>
                <a:gd name="connsiteY0-396" fmla="*/ 97 h 751254"/>
                <a:gd name="connsiteX1-397" fmla="*/ 1030942 w 1030942"/>
                <a:gd name="connsiteY1-398" fmla="*/ 375675 h 751254"/>
                <a:gd name="connsiteX2-399" fmla="*/ 0 w 1030942"/>
                <a:gd name="connsiteY2-400" fmla="*/ 751253 h 751254"/>
                <a:gd name="connsiteX3-401" fmla="*/ 201910 w 1030942"/>
                <a:gd name="connsiteY3-402" fmla="*/ 386162 h 751254"/>
                <a:gd name="connsiteX4-403" fmla="*/ 0 w 1030942"/>
                <a:gd name="connsiteY4-404" fmla="*/ 97 h 751254"/>
                <a:gd name="connsiteX0-405" fmla="*/ 0 w 1030942"/>
                <a:gd name="connsiteY0-406" fmla="*/ 97 h 751253"/>
                <a:gd name="connsiteX1-407" fmla="*/ 1030942 w 1030942"/>
                <a:gd name="connsiteY1-408" fmla="*/ 375675 h 751253"/>
                <a:gd name="connsiteX2-409" fmla="*/ 0 w 1030942"/>
                <a:gd name="connsiteY2-410" fmla="*/ 751253 h 751253"/>
                <a:gd name="connsiteX3-411" fmla="*/ 201910 w 1030942"/>
                <a:gd name="connsiteY3-412" fmla="*/ 386162 h 751253"/>
                <a:gd name="connsiteX4-413" fmla="*/ 0 w 1030942"/>
                <a:gd name="connsiteY4-414" fmla="*/ 97 h 751253"/>
                <a:gd name="connsiteX0-415" fmla="*/ 0 w 1030951"/>
                <a:gd name="connsiteY0-416" fmla="*/ 111 h 751267"/>
                <a:gd name="connsiteX1-417" fmla="*/ 1030942 w 1030951"/>
                <a:gd name="connsiteY1-418" fmla="*/ 375689 h 751267"/>
                <a:gd name="connsiteX2-419" fmla="*/ 0 w 1030951"/>
                <a:gd name="connsiteY2-420" fmla="*/ 751267 h 751267"/>
                <a:gd name="connsiteX3-421" fmla="*/ 201910 w 1030951"/>
                <a:gd name="connsiteY3-422" fmla="*/ 386176 h 751267"/>
                <a:gd name="connsiteX4-423" fmla="*/ 0 w 1030951"/>
                <a:gd name="connsiteY4-424" fmla="*/ 111 h 751267"/>
                <a:gd name="connsiteX0-425" fmla="*/ 0 w 1030951"/>
                <a:gd name="connsiteY0-426" fmla="*/ 111 h 751267"/>
                <a:gd name="connsiteX1-427" fmla="*/ 1030942 w 1030951"/>
                <a:gd name="connsiteY1-428" fmla="*/ 375689 h 751267"/>
                <a:gd name="connsiteX2-429" fmla="*/ 0 w 1030951"/>
                <a:gd name="connsiteY2-430" fmla="*/ 751267 h 751267"/>
                <a:gd name="connsiteX3-431" fmla="*/ 201910 w 1030951"/>
                <a:gd name="connsiteY3-432" fmla="*/ 386176 h 751267"/>
                <a:gd name="connsiteX4-433" fmla="*/ 0 w 1030951"/>
                <a:gd name="connsiteY4-434" fmla="*/ 111 h 751267"/>
                <a:gd name="connsiteX0-435" fmla="*/ 0 w 1030951"/>
                <a:gd name="connsiteY0-436" fmla="*/ 111 h 751267"/>
                <a:gd name="connsiteX1-437" fmla="*/ 1030942 w 1030951"/>
                <a:gd name="connsiteY1-438" fmla="*/ 375689 h 751267"/>
                <a:gd name="connsiteX2-439" fmla="*/ 0 w 1030951"/>
                <a:gd name="connsiteY2-440" fmla="*/ 751267 h 751267"/>
                <a:gd name="connsiteX3-441" fmla="*/ 201910 w 1030951"/>
                <a:gd name="connsiteY3-442" fmla="*/ 386176 h 751267"/>
                <a:gd name="connsiteX4-443" fmla="*/ 0 w 1030951"/>
                <a:gd name="connsiteY4-444" fmla="*/ 111 h 751267"/>
                <a:gd name="connsiteX0-445" fmla="*/ 0 w 1030951"/>
                <a:gd name="connsiteY0-446" fmla="*/ 111 h 751267"/>
                <a:gd name="connsiteX1-447" fmla="*/ 1030942 w 1030951"/>
                <a:gd name="connsiteY1-448" fmla="*/ 375689 h 751267"/>
                <a:gd name="connsiteX2-449" fmla="*/ 0 w 1030951"/>
                <a:gd name="connsiteY2-450" fmla="*/ 751267 h 751267"/>
                <a:gd name="connsiteX3-451" fmla="*/ 201910 w 1030951"/>
                <a:gd name="connsiteY3-452" fmla="*/ 386176 h 751267"/>
                <a:gd name="connsiteX4-453" fmla="*/ 0 w 1030951"/>
                <a:gd name="connsiteY4-454" fmla="*/ 111 h 751267"/>
                <a:gd name="connsiteX0-455" fmla="*/ 0 w 1030951"/>
                <a:gd name="connsiteY0-456" fmla="*/ 111 h 751267"/>
                <a:gd name="connsiteX1-457" fmla="*/ 1030942 w 1030951"/>
                <a:gd name="connsiteY1-458" fmla="*/ 375689 h 751267"/>
                <a:gd name="connsiteX2-459" fmla="*/ 0 w 1030951"/>
                <a:gd name="connsiteY2-460" fmla="*/ 751267 h 751267"/>
                <a:gd name="connsiteX3-461" fmla="*/ 201910 w 1030951"/>
                <a:gd name="connsiteY3-462" fmla="*/ 386176 h 751267"/>
                <a:gd name="connsiteX4-463" fmla="*/ 0 w 1030951"/>
                <a:gd name="connsiteY4-464" fmla="*/ 111 h 751267"/>
                <a:gd name="connsiteX0-465" fmla="*/ 0 w 1030951"/>
                <a:gd name="connsiteY0-466" fmla="*/ 111 h 751267"/>
                <a:gd name="connsiteX1-467" fmla="*/ 1030942 w 1030951"/>
                <a:gd name="connsiteY1-468" fmla="*/ 375689 h 751267"/>
                <a:gd name="connsiteX2-469" fmla="*/ 0 w 1030951"/>
                <a:gd name="connsiteY2-470" fmla="*/ 751267 h 751267"/>
                <a:gd name="connsiteX3-471" fmla="*/ 201910 w 1030951"/>
                <a:gd name="connsiteY3-472" fmla="*/ 369507 h 751267"/>
                <a:gd name="connsiteX4-473" fmla="*/ 0 w 1030951"/>
                <a:gd name="connsiteY4-474" fmla="*/ 111 h 751267"/>
                <a:gd name="connsiteX0-475" fmla="*/ 0 w 1030951"/>
                <a:gd name="connsiteY0-476" fmla="*/ 111 h 751267"/>
                <a:gd name="connsiteX1-477" fmla="*/ 1030942 w 1030951"/>
                <a:gd name="connsiteY1-478" fmla="*/ 375689 h 751267"/>
                <a:gd name="connsiteX2-479" fmla="*/ 0 w 1030951"/>
                <a:gd name="connsiteY2-480" fmla="*/ 751267 h 751267"/>
                <a:gd name="connsiteX3-481" fmla="*/ 201910 w 1030951"/>
                <a:gd name="connsiteY3-482" fmla="*/ 369507 h 751267"/>
                <a:gd name="connsiteX4-483" fmla="*/ 0 w 1030951"/>
                <a:gd name="connsiteY4-484" fmla="*/ 111 h 751267"/>
                <a:gd name="connsiteX0-485" fmla="*/ 0 w 1030951"/>
                <a:gd name="connsiteY0-486" fmla="*/ 111 h 751267"/>
                <a:gd name="connsiteX1-487" fmla="*/ 1030942 w 1030951"/>
                <a:gd name="connsiteY1-488" fmla="*/ 375689 h 751267"/>
                <a:gd name="connsiteX2-489" fmla="*/ 0 w 1030951"/>
                <a:gd name="connsiteY2-490" fmla="*/ 751267 h 751267"/>
                <a:gd name="connsiteX3-491" fmla="*/ 201910 w 1030951"/>
                <a:gd name="connsiteY3-492" fmla="*/ 369507 h 751267"/>
                <a:gd name="connsiteX4-493" fmla="*/ 0 w 1030951"/>
                <a:gd name="connsiteY4-494" fmla="*/ 111 h 751267"/>
                <a:gd name="connsiteX0-495" fmla="*/ 25239 w 227149"/>
                <a:gd name="connsiteY0-496" fmla="*/ -1 h 751155"/>
                <a:gd name="connsiteX1-497" fmla="*/ 25239 w 227149"/>
                <a:gd name="connsiteY1-498" fmla="*/ 751155 h 751155"/>
                <a:gd name="connsiteX2-499" fmla="*/ 227149 w 227149"/>
                <a:gd name="connsiteY2-500" fmla="*/ 369395 h 751155"/>
                <a:gd name="connsiteX3-501" fmla="*/ 25239 w 227149"/>
                <a:gd name="connsiteY3-502" fmla="*/ -1 h 751155"/>
                <a:gd name="connsiteX0-503" fmla="*/ 0 w 201910"/>
                <a:gd name="connsiteY0-504" fmla="*/ 643755 h 643755"/>
                <a:gd name="connsiteX1-505" fmla="*/ 201910 w 201910"/>
                <a:gd name="connsiteY1-506" fmla="*/ 261995 h 643755"/>
                <a:gd name="connsiteX2-507" fmla="*/ 107403 w 201910"/>
                <a:gd name="connsiteY2-508" fmla="*/ 0 h 643755"/>
                <a:gd name="connsiteX0-509" fmla="*/ 26851 w 228761"/>
                <a:gd name="connsiteY0-510" fmla="*/ 736986 h 736986"/>
                <a:gd name="connsiteX1-511" fmla="*/ 228761 w 228761"/>
                <a:gd name="connsiteY1-512" fmla="*/ 355226 h 736986"/>
                <a:gd name="connsiteX2-513" fmla="*/ 0 w 228761"/>
                <a:gd name="connsiteY2-514" fmla="*/ 0 h 736986"/>
                <a:gd name="connsiteX0-515" fmla="*/ 8204 w 228761"/>
                <a:gd name="connsiteY0-516" fmla="*/ 733257 h 733257"/>
                <a:gd name="connsiteX1-517" fmla="*/ 228761 w 228761"/>
                <a:gd name="connsiteY1-518" fmla="*/ 355226 h 733257"/>
                <a:gd name="connsiteX2-519" fmla="*/ 0 w 228761"/>
                <a:gd name="connsiteY2-520" fmla="*/ 0 h 733257"/>
                <a:gd name="connsiteX0-521" fmla="*/ 8204 w 228761"/>
                <a:gd name="connsiteY0-522" fmla="*/ 733257 h 733257"/>
                <a:gd name="connsiteX1-523" fmla="*/ 228761 w 228761"/>
                <a:gd name="connsiteY1-524" fmla="*/ 355226 h 733257"/>
                <a:gd name="connsiteX2-525" fmla="*/ 0 w 228761"/>
                <a:gd name="connsiteY2-526" fmla="*/ 0 h 733257"/>
                <a:gd name="connsiteX0-527" fmla="*/ 8204 w 228761"/>
                <a:gd name="connsiteY0-528" fmla="*/ 733257 h 733257"/>
                <a:gd name="connsiteX1-529" fmla="*/ 228761 w 228761"/>
                <a:gd name="connsiteY1-530" fmla="*/ 355226 h 733257"/>
                <a:gd name="connsiteX2-531" fmla="*/ 0 w 228761"/>
                <a:gd name="connsiteY2-532" fmla="*/ 0 h 733257"/>
                <a:gd name="connsiteX0-533" fmla="*/ 8204 w 228761"/>
                <a:gd name="connsiteY0-534" fmla="*/ 733257 h 733257"/>
                <a:gd name="connsiteX1-535" fmla="*/ 228761 w 228761"/>
                <a:gd name="connsiteY1-536" fmla="*/ 355226 h 733257"/>
                <a:gd name="connsiteX2-537" fmla="*/ 0 w 228761"/>
                <a:gd name="connsiteY2-538" fmla="*/ 0 h 733257"/>
                <a:gd name="connsiteX0-539" fmla="*/ 8204 w 228761"/>
                <a:gd name="connsiteY0-540" fmla="*/ 733257 h 733257"/>
                <a:gd name="connsiteX1-541" fmla="*/ 228761 w 228761"/>
                <a:gd name="connsiteY1-542" fmla="*/ 355226 h 733257"/>
                <a:gd name="connsiteX2-543" fmla="*/ 0 w 228761"/>
                <a:gd name="connsiteY2-544" fmla="*/ 0 h 733257"/>
              </a:gdLst>
              <a:ahLst/>
              <a:cxnLst>
                <a:cxn ang="0">
                  <a:pos x="connsiteX0-1" y="connsiteY0-2"/>
                </a:cxn>
                <a:cxn ang="0">
                  <a:pos x="connsiteX1-3" y="connsiteY1-4"/>
                </a:cxn>
                <a:cxn ang="0">
                  <a:pos x="connsiteX2-5" y="connsiteY2-6"/>
                </a:cxn>
              </a:cxnLst>
              <a:rect l="l" t="t" r="r" b="b"/>
              <a:pathLst>
                <a:path w="228761" h="733257">
                  <a:moveTo>
                    <a:pt x="8204" y="733257"/>
                  </a:moveTo>
                  <a:cubicBezTo>
                    <a:pt x="178695" y="613133"/>
                    <a:pt x="199482" y="539690"/>
                    <a:pt x="228761" y="355226"/>
                  </a:cubicBezTo>
                  <a:cubicBezTo>
                    <a:pt x="189328" y="161389"/>
                    <a:pt x="166160" y="111911"/>
                    <a:pt x="0" y="0"/>
                  </a:cubicBezTo>
                </a:path>
              </a:pathLst>
            </a:cu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1" name="流程图: 延期 9"/>
            <p:cNvSpPr/>
            <p:nvPr/>
          </p:nvSpPr>
          <p:spPr>
            <a:xfrm>
              <a:off x="10914936" y="5329746"/>
              <a:ext cx="877727" cy="639617"/>
            </a:xfrm>
            <a:custGeom>
              <a:avLst/>
              <a:gdLst>
                <a:gd name="connsiteX0" fmla="*/ 0 w 1030941"/>
                <a:gd name="connsiteY0" fmla="*/ 0 h 751156"/>
                <a:gd name="connsiteX1" fmla="*/ 515471 w 1030941"/>
                <a:gd name="connsiteY1" fmla="*/ 0 h 751156"/>
                <a:gd name="connsiteX2" fmla="*/ 1030942 w 1030941"/>
                <a:gd name="connsiteY2" fmla="*/ 375578 h 751156"/>
                <a:gd name="connsiteX3" fmla="*/ 515471 w 1030941"/>
                <a:gd name="connsiteY3" fmla="*/ 751156 h 751156"/>
                <a:gd name="connsiteX4" fmla="*/ 0 w 1030941"/>
                <a:gd name="connsiteY4" fmla="*/ 751156 h 751156"/>
                <a:gd name="connsiteX5" fmla="*/ 0 w 1030941"/>
                <a:gd name="connsiteY5" fmla="*/ 0 h 751156"/>
                <a:gd name="connsiteX0-1" fmla="*/ 495 w 1031437"/>
                <a:gd name="connsiteY0-2" fmla="*/ 0 h 751156"/>
                <a:gd name="connsiteX1-3" fmla="*/ 515966 w 1031437"/>
                <a:gd name="connsiteY1-4" fmla="*/ 0 h 751156"/>
                <a:gd name="connsiteX2-5" fmla="*/ 1031437 w 1031437"/>
                <a:gd name="connsiteY2-6" fmla="*/ 375578 h 751156"/>
                <a:gd name="connsiteX3-7" fmla="*/ 515966 w 1031437"/>
                <a:gd name="connsiteY3-8" fmla="*/ 751156 h 751156"/>
                <a:gd name="connsiteX4-9" fmla="*/ 495 w 1031437"/>
                <a:gd name="connsiteY4-10" fmla="*/ 751156 h 751156"/>
                <a:gd name="connsiteX5-11" fmla="*/ 0 w 1031437"/>
                <a:gd name="connsiteY5-12" fmla="*/ 369397 h 751156"/>
                <a:gd name="connsiteX6" fmla="*/ 495 w 1031437"/>
                <a:gd name="connsiteY6" fmla="*/ 0 h 751156"/>
                <a:gd name="connsiteX0-13" fmla="*/ 0 w 1030942"/>
                <a:gd name="connsiteY0-14" fmla="*/ 0 h 751156"/>
                <a:gd name="connsiteX1-15" fmla="*/ 515471 w 1030942"/>
                <a:gd name="connsiteY1-16" fmla="*/ 0 h 751156"/>
                <a:gd name="connsiteX2-17" fmla="*/ 1030942 w 1030942"/>
                <a:gd name="connsiteY2-18" fmla="*/ 375578 h 751156"/>
                <a:gd name="connsiteX3-19" fmla="*/ 515471 w 1030942"/>
                <a:gd name="connsiteY3-20" fmla="*/ 751156 h 751156"/>
                <a:gd name="connsiteX4-21" fmla="*/ 0 w 1030942"/>
                <a:gd name="connsiteY4-22" fmla="*/ 751156 h 751156"/>
                <a:gd name="connsiteX5-23" fmla="*/ 197149 w 1030942"/>
                <a:gd name="connsiteY5-24" fmla="*/ 386065 h 751156"/>
                <a:gd name="connsiteX6-25" fmla="*/ 0 w 1030942"/>
                <a:gd name="connsiteY6-26" fmla="*/ 0 h 751156"/>
                <a:gd name="connsiteX0-27" fmla="*/ 0 w 1030942"/>
                <a:gd name="connsiteY0-28" fmla="*/ 0 h 751156"/>
                <a:gd name="connsiteX1-29" fmla="*/ 515471 w 1030942"/>
                <a:gd name="connsiteY1-30" fmla="*/ 0 h 751156"/>
                <a:gd name="connsiteX2-31" fmla="*/ 1030942 w 1030942"/>
                <a:gd name="connsiteY2-32" fmla="*/ 375578 h 751156"/>
                <a:gd name="connsiteX3-33" fmla="*/ 515471 w 1030942"/>
                <a:gd name="connsiteY3-34" fmla="*/ 751156 h 751156"/>
                <a:gd name="connsiteX4-35" fmla="*/ 0 w 1030942"/>
                <a:gd name="connsiteY4-36" fmla="*/ 751156 h 751156"/>
                <a:gd name="connsiteX5-37" fmla="*/ 197149 w 1030942"/>
                <a:gd name="connsiteY5-38" fmla="*/ 386065 h 751156"/>
                <a:gd name="connsiteX6-39" fmla="*/ 0 w 1030942"/>
                <a:gd name="connsiteY6-40" fmla="*/ 0 h 751156"/>
                <a:gd name="connsiteX0-41" fmla="*/ 0 w 1030942"/>
                <a:gd name="connsiteY0-42" fmla="*/ 0 h 751156"/>
                <a:gd name="connsiteX1-43" fmla="*/ 515471 w 1030942"/>
                <a:gd name="connsiteY1-44" fmla="*/ 0 h 751156"/>
                <a:gd name="connsiteX2-45" fmla="*/ 1030942 w 1030942"/>
                <a:gd name="connsiteY2-46" fmla="*/ 375578 h 751156"/>
                <a:gd name="connsiteX3-47" fmla="*/ 515471 w 1030942"/>
                <a:gd name="connsiteY3-48" fmla="*/ 751156 h 751156"/>
                <a:gd name="connsiteX4-49" fmla="*/ 0 w 1030942"/>
                <a:gd name="connsiteY4-50" fmla="*/ 751156 h 751156"/>
                <a:gd name="connsiteX5-51" fmla="*/ 197149 w 1030942"/>
                <a:gd name="connsiteY5-52" fmla="*/ 386065 h 751156"/>
                <a:gd name="connsiteX6-53" fmla="*/ 0 w 1030942"/>
                <a:gd name="connsiteY6-54" fmla="*/ 0 h 751156"/>
                <a:gd name="connsiteX0-55" fmla="*/ 0 w 1030942"/>
                <a:gd name="connsiteY0-56" fmla="*/ 0 h 751156"/>
                <a:gd name="connsiteX1-57" fmla="*/ 515471 w 1030942"/>
                <a:gd name="connsiteY1-58" fmla="*/ 0 h 751156"/>
                <a:gd name="connsiteX2-59" fmla="*/ 1030942 w 1030942"/>
                <a:gd name="connsiteY2-60" fmla="*/ 375578 h 751156"/>
                <a:gd name="connsiteX3-61" fmla="*/ 515471 w 1030942"/>
                <a:gd name="connsiteY3-62" fmla="*/ 751156 h 751156"/>
                <a:gd name="connsiteX4-63" fmla="*/ 0 w 1030942"/>
                <a:gd name="connsiteY4-64" fmla="*/ 751156 h 751156"/>
                <a:gd name="connsiteX5-65" fmla="*/ 197149 w 1030942"/>
                <a:gd name="connsiteY5-66" fmla="*/ 386065 h 751156"/>
                <a:gd name="connsiteX6-67" fmla="*/ 0 w 1030942"/>
                <a:gd name="connsiteY6-68" fmla="*/ 0 h 751156"/>
                <a:gd name="connsiteX0-69" fmla="*/ 0 w 1030942"/>
                <a:gd name="connsiteY0-70" fmla="*/ 0 h 751156"/>
                <a:gd name="connsiteX1-71" fmla="*/ 515471 w 1030942"/>
                <a:gd name="connsiteY1-72" fmla="*/ 0 h 751156"/>
                <a:gd name="connsiteX2-73" fmla="*/ 1030942 w 1030942"/>
                <a:gd name="connsiteY2-74" fmla="*/ 375578 h 751156"/>
                <a:gd name="connsiteX3-75" fmla="*/ 515471 w 1030942"/>
                <a:gd name="connsiteY3-76" fmla="*/ 751156 h 751156"/>
                <a:gd name="connsiteX4-77" fmla="*/ 0 w 1030942"/>
                <a:gd name="connsiteY4-78" fmla="*/ 751156 h 751156"/>
                <a:gd name="connsiteX5-79" fmla="*/ 197149 w 1030942"/>
                <a:gd name="connsiteY5-80" fmla="*/ 386065 h 751156"/>
                <a:gd name="connsiteX6-81" fmla="*/ 0 w 1030942"/>
                <a:gd name="connsiteY6-82" fmla="*/ 0 h 751156"/>
                <a:gd name="connsiteX0-83" fmla="*/ 0 w 1030942"/>
                <a:gd name="connsiteY0-84" fmla="*/ 0 h 751156"/>
                <a:gd name="connsiteX1-85" fmla="*/ 515471 w 1030942"/>
                <a:gd name="connsiteY1-86" fmla="*/ 0 h 751156"/>
                <a:gd name="connsiteX2-87" fmla="*/ 1030942 w 1030942"/>
                <a:gd name="connsiteY2-88" fmla="*/ 375578 h 751156"/>
                <a:gd name="connsiteX3-89" fmla="*/ 515471 w 1030942"/>
                <a:gd name="connsiteY3-90" fmla="*/ 751156 h 751156"/>
                <a:gd name="connsiteX4-91" fmla="*/ 0 w 1030942"/>
                <a:gd name="connsiteY4-92" fmla="*/ 751156 h 751156"/>
                <a:gd name="connsiteX5-93" fmla="*/ 197149 w 1030942"/>
                <a:gd name="connsiteY5-94" fmla="*/ 386065 h 751156"/>
                <a:gd name="connsiteX6-95" fmla="*/ 0 w 1030942"/>
                <a:gd name="connsiteY6-96" fmla="*/ 0 h 751156"/>
                <a:gd name="connsiteX0-97" fmla="*/ 0 w 1030942"/>
                <a:gd name="connsiteY0-98" fmla="*/ 0 h 751156"/>
                <a:gd name="connsiteX1-99" fmla="*/ 515471 w 1030942"/>
                <a:gd name="connsiteY1-100" fmla="*/ 0 h 751156"/>
                <a:gd name="connsiteX2-101" fmla="*/ 1030942 w 1030942"/>
                <a:gd name="connsiteY2-102" fmla="*/ 375578 h 751156"/>
                <a:gd name="connsiteX3-103" fmla="*/ 515471 w 1030942"/>
                <a:gd name="connsiteY3-104" fmla="*/ 751156 h 751156"/>
                <a:gd name="connsiteX4-105" fmla="*/ 0 w 1030942"/>
                <a:gd name="connsiteY4-106" fmla="*/ 751156 h 751156"/>
                <a:gd name="connsiteX5-107" fmla="*/ 197149 w 1030942"/>
                <a:gd name="connsiteY5-108" fmla="*/ 386065 h 751156"/>
                <a:gd name="connsiteX6-109" fmla="*/ 0 w 1030942"/>
                <a:gd name="connsiteY6-110" fmla="*/ 0 h 751156"/>
                <a:gd name="connsiteX0-111" fmla="*/ 0 w 1030942"/>
                <a:gd name="connsiteY0-112" fmla="*/ 0 h 751156"/>
                <a:gd name="connsiteX1-113" fmla="*/ 515471 w 1030942"/>
                <a:gd name="connsiteY1-114" fmla="*/ 0 h 751156"/>
                <a:gd name="connsiteX2-115" fmla="*/ 1030942 w 1030942"/>
                <a:gd name="connsiteY2-116" fmla="*/ 375578 h 751156"/>
                <a:gd name="connsiteX3-117" fmla="*/ 515471 w 1030942"/>
                <a:gd name="connsiteY3-118" fmla="*/ 751156 h 751156"/>
                <a:gd name="connsiteX4-119" fmla="*/ 0 w 1030942"/>
                <a:gd name="connsiteY4-120" fmla="*/ 751156 h 751156"/>
                <a:gd name="connsiteX5-121" fmla="*/ 197149 w 1030942"/>
                <a:gd name="connsiteY5-122" fmla="*/ 386065 h 751156"/>
                <a:gd name="connsiteX6-123" fmla="*/ 0 w 1030942"/>
                <a:gd name="connsiteY6-124" fmla="*/ 0 h 751156"/>
                <a:gd name="connsiteX0-125" fmla="*/ 0 w 1030942"/>
                <a:gd name="connsiteY0-126" fmla="*/ 0 h 751156"/>
                <a:gd name="connsiteX1-127" fmla="*/ 515471 w 1030942"/>
                <a:gd name="connsiteY1-128" fmla="*/ 0 h 751156"/>
                <a:gd name="connsiteX2-129" fmla="*/ 1030942 w 1030942"/>
                <a:gd name="connsiteY2-130" fmla="*/ 375578 h 751156"/>
                <a:gd name="connsiteX3-131" fmla="*/ 515471 w 1030942"/>
                <a:gd name="connsiteY3-132" fmla="*/ 751156 h 751156"/>
                <a:gd name="connsiteX4-133" fmla="*/ 0 w 1030942"/>
                <a:gd name="connsiteY4-134" fmla="*/ 751156 h 751156"/>
                <a:gd name="connsiteX5-135" fmla="*/ 197149 w 1030942"/>
                <a:gd name="connsiteY5-136" fmla="*/ 386065 h 751156"/>
                <a:gd name="connsiteX6-137" fmla="*/ 0 w 1030942"/>
                <a:gd name="connsiteY6-138" fmla="*/ 0 h 751156"/>
                <a:gd name="connsiteX0-139" fmla="*/ 0 w 1030942"/>
                <a:gd name="connsiteY0-140" fmla="*/ 0 h 751156"/>
                <a:gd name="connsiteX1-141" fmla="*/ 515471 w 1030942"/>
                <a:gd name="connsiteY1-142" fmla="*/ 0 h 751156"/>
                <a:gd name="connsiteX2-143" fmla="*/ 1030942 w 1030942"/>
                <a:gd name="connsiteY2-144" fmla="*/ 375578 h 751156"/>
                <a:gd name="connsiteX3-145" fmla="*/ 515471 w 1030942"/>
                <a:gd name="connsiteY3-146" fmla="*/ 751156 h 751156"/>
                <a:gd name="connsiteX4-147" fmla="*/ 0 w 1030942"/>
                <a:gd name="connsiteY4-148" fmla="*/ 751156 h 751156"/>
                <a:gd name="connsiteX5-149" fmla="*/ 197149 w 1030942"/>
                <a:gd name="connsiteY5-150" fmla="*/ 386065 h 751156"/>
                <a:gd name="connsiteX6-151" fmla="*/ 0 w 1030942"/>
                <a:gd name="connsiteY6-152" fmla="*/ 0 h 751156"/>
                <a:gd name="connsiteX0-153" fmla="*/ 0 w 1030942"/>
                <a:gd name="connsiteY0-154" fmla="*/ 0 h 751156"/>
                <a:gd name="connsiteX1-155" fmla="*/ 515471 w 1030942"/>
                <a:gd name="connsiteY1-156" fmla="*/ 0 h 751156"/>
                <a:gd name="connsiteX2-157" fmla="*/ 1030942 w 1030942"/>
                <a:gd name="connsiteY2-158" fmla="*/ 375578 h 751156"/>
                <a:gd name="connsiteX3-159" fmla="*/ 515471 w 1030942"/>
                <a:gd name="connsiteY3-160" fmla="*/ 751156 h 751156"/>
                <a:gd name="connsiteX4-161" fmla="*/ 0 w 1030942"/>
                <a:gd name="connsiteY4-162" fmla="*/ 751156 h 751156"/>
                <a:gd name="connsiteX5-163" fmla="*/ 254299 w 1030942"/>
                <a:gd name="connsiteY5-164" fmla="*/ 388447 h 751156"/>
                <a:gd name="connsiteX6-165" fmla="*/ 0 w 1030942"/>
                <a:gd name="connsiteY6-166" fmla="*/ 0 h 751156"/>
                <a:gd name="connsiteX0-167" fmla="*/ 0 w 1030942"/>
                <a:gd name="connsiteY0-168" fmla="*/ 0 h 751156"/>
                <a:gd name="connsiteX1-169" fmla="*/ 515471 w 1030942"/>
                <a:gd name="connsiteY1-170" fmla="*/ 0 h 751156"/>
                <a:gd name="connsiteX2-171" fmla="*/ 1030942 w 1030942"/>
                <a:gd name="connsiteY2-172" fmla="*/ 375578 h 751156"/>
                <a:gd name="connsiteX3-173" fmla="*/ 515471 w 1030942"/>
                <a:gd name="connsiteY3-174" fmla="*/ 751156 h 751156"/>
                <a:gd name="connsiteX4-175" fmla="*/ 0 w 1030942"/>
                <a:gd name="connsiteY4-176" fmla="*/ 751156 h 751156"/>
                <a:gd name="connsiteX5-177" fmla="*/ 294780 w 1030942"/>
                <a:gd name="connsiteY5-178" fmla="*/ 393209 h 751156"/>
                <a:gd name="connsiteX6-179" fmla="*/ 0 w 1030942"/>
                <a:gd name="connsiteY6-180" fmla="*/ 0 h 751156"/>
                <a:gd name="connsiteX0-181" fmla="*/ 0 w 1030942"/>
                <a:gd name="connsiteY0-182" fmla="*/ 0 h 751156"/>
                <a:gd name="connsiteX1-183" fmla="*/ 515471 w 1030942"/>
                <a:gd name="connsiteY1-184" fmla="*/ 0 h 751156"/>
                <a:gd name="connsiteX2-185" fmla="*/ 1030942 w 1030942"/>
                <a:gd name="connsiteY2-186" fmla="*/ 375578 h 751156"/>
                <a:gd name="connsiteX3-187" fmla="*/ 515471 w 1030942"/>
                <a:gd name="connsiteY3-188" fmla="*/ 751156 h 751156"/>
                <a:gd name="connsiteX4-189" fmla="*/ 0 w 1030942"/>
                <a:gd name="connsiteY4-190" fmla="*/ 751156 h 751156"/>
                <a:gd name="connsiteX5-191" fmla="*/ 304305 w 1030942"/>
                <a:gd name="connsiteY5-192" fmla="*/ 393209 h 751156"/>
                <a:gd name="connsiteX6-193" fmla="*/ 0 w 1030942"/>
                <a:gd name="connsiteY6-194" fmla="*/ 0 h 751156"/>
                <a:gd name="connsiteX0-195" fmla="*/ 0 w 1030942"/>
                <a:gd name="connsiteY0-196" fmla="*/ 0 h 751156"/>
                <a:gd name="connsiteX1-197" fmla="*/ 515471 w 1030942"/>
                <a:gd name="connsiteY1-198" fmla="*/ 0 h 751156"/>
                <a:gd name="connsiteX2-199" fmla="*/ 1030942 w 1030942"/>
                <a:gd name="connsiteY2-200" fmla="*/ 375578 h 751156"/>
                <a:gd name="connsiteX3-201" fmla="*/ 515471 w 1030942"/>
                <a:gd name="connsiteY3-202" fmla="*/ 751156 h 751156"/>
                <a:gd name="connsiteX4-203" fmla="*/ 0 w 1030942"/>
                <a:gd name="connsiteY4-204" fmla="*/ 751156 h 751156"/>
                <a:gd name="connsiteX5-205" fmla="*/ 304305 w 1030942"/>
                <a:gd name="connsiteY5-206" fmla="*/ 393209 h 751156"/>
                <a:gd name="connsiteX6-207" fmla="*/ 0 w 1030942"/>
                <a:gd name="connsiteY6-208" fmla="*/ 0 h 751156"/>
                <a:gd name="connsiteX0-209" fmla="*/ 0 w 1030942"/>
                <a:gd name="connsiteY0-210" fmla="*/ 0 h 751156"/>
                <a:gd name="connsiteX1-211" fmla="*/ 515471 w 1030942"/>
                <a:gd name="connsiteY1-212" fmla="*/ 0 h 751156"/>
                <a:gd name="connsiteX2-213" fmla="*/ 1030942 w 1030942"/>
                <a:gd name="connsiteY2-214" fmla="*/ 375578 h 751156"/>
                <a:gd name="connsiteX3-215" fmla="*/ 515471 w 1030942"/>
                <a:gd name="connsiteY3-216" fmla="*/ 751156 h 751156"/>
                <a:gd name="connsiteX4-217" fmla="*/ 0 w 1030942"/>
                <a:gd name="connsiteY4-218" fmla="*/ 751156 h 751156"/>
                <a:gd name="connsiteX5-219" fmla="*/ 304305 w 1030942"/>
                <a:gd name="connsiteY5-220" fmla="*/ 393209 h 751156"/>
                <a:gd name="connsiteX6-221" fmla="*/ 0 w 1030942"/>
                <a:gd name="connsiteY6-222" fmla="*/ 0 h 751156"/>
                <a:gd name="connsiteX0-223" fmla="*/ 0 w 1030942"/>
                <a:gd name="connsiteY0-224" fmla="*/ 0 h 751156"/>
                <a:gd name="connsiteX1-225" fmla="*/ 515471 w 1030942"/>
                <a:gd name="connsiteY1-226" fmla="*/ 0 h 751156"/>
                <a:gd name="connsiteX2-227" fmla="*/ 1030942 w 1030942"/>
                <a:gd name="connsiteY2-228" fmla="*/ 375578 h 751156"/>
                <a:gd name="connsiteX3-229" fmla="*/ 515471 w 1030942"/>
                <a:gd name="connsiteY3-230" fmla="*/ 751156 h 751156"/>
                <a:gd name="connsiteX4-231" fmla="*/ 0 w 1030942"/>
                <a:gd name="connsiteY4-232" fmla="*/ 751156 h 751156"/>
                <a:gd name="connsiteX5-233" fmla="*/ 304305 w 1030942"/>
                <a:gd name="connsiteY5-234" fmla="*/ 393209 h 751156"/>
                <a:gd name="connsiteX6-235" fmla="*/ 0 w 1030942"/>
                <a:gd name="connsiteY6-236" fmla="*/ 0 h 751156"/>
                <a:gd name="connsiteX0-237" fmla="*/ 0 w 1030942"/>
                <a:gd name="connsiteY0-238" fmla="*/ 0 h 751156"/>
                <a:gd name="connsiteX1-239" fmla="*/ 515471 w 1030942"/>
                <a:gd name="connsiteY1-240" fmla="*/ 0 h 751156"/>
                <a:gd name="connsiteX2-241" fmla="*/ 1030942 w 1030942"/>
                <a:gd name="connsiteY2-242" fmla="*/ 375578 h 751156"/>
                <a:gd name="connsiteX3-243" fmla="*/ 515471 w 1030942"/>
                <a:gd name="connsiteY3-244" fmla="*/ 751156 h 751156"/>
                <a:gd name="connsiteX4-245" fmla="*/ 0 w 1030942"/>
                <a:gd name="connsiteY4-246" fmla="*/ 751156 h 751156"/>
                <a:gd name="connsiteX5-247" fmla="*/ 301923 w 1030942"/>
                <a:gd name="connsiteY5-248" fmla="*/ 376540 h 751156"/>
                <a:gd name="connsiteX6-249" fmla="*/ 0 w 1030942"/>
                <a:gd name="connsiteY6-250" fmla="*/ 0 h 751156"/>
                <a:gd name="connsiteX0-251" fmla="*/ 0 w 1032129"/>
                <a:gd name="connsiteY0-252" fmla="*/ 0 h 751156"/>
                <a:gd name="connsiteX1-253" fmla="*/ 391646 w 1032129"/>
                <a:gd name="connsiteY1-254" fmla="*/ 2381 h 751156"/>
                <a:gd name="connsiteX2-255" fmla="*/ 1030942 w 1032129"/>
                <a:gd name="connsiteY2-256" fmla="*/ 375578 h 751156"/>
                <a:gd name="connsiteX3-257" fmla="*/ 515471 w 1032129"/>
                <a:gd name="connsiteY3-258" fmla="*/ 751156 h 751156"/>
                <a:gd name="connsiteX4-259" fmla="*/ 0 w 1032129"/>
                <a:gd name="connsiteY4-260" fmla="*/ 751156 h 751156"/>
                <a:gd name="connsiteX5-261" fmla="*/ 301923 w 1032129"/>
                <a:gd name="connsiteY5-262" fmla="*/ 376540 h 751156"/>
                <a:gd name="connsiteX6-263" fmla="*/ 0 w 1032129"/>
                <a:gd name="connsiteY6-264" fmla="*/ 0 h 751156"/>
                <a:gd name="connsiteX0-265" fmla="*/ 0 w 1031057"/>
                <a:gd name="connsiteY0-266" fmla="*/ 0 h 751156"/>
                <a:gd name="connsiteX1-267" fmla="*/ 391646 w 1031057"/>
                <a:gd name="connsiteY1-268" fmla="*/ 2381 h 751156"/>
                <a:gd name="connsiteX2-269" fmla="*/ 1030942 w 1031057"/>
                <a:gd name="connsiteY2-270" fmla="*/ 375578 h 751156"/>
                <a:gd name="connsiteX3-271" fmla="*/ 346402 w 1031057"/>
                <a:gd name="connsiteY3-272" fmla="*/ 748775 h 751156"/>
                <a:gd name="connsiteX4-273" fmla="*/ 0 w 1031057"/>
                <a:gd name="connsiteY4-274" fmla="*/ 751156 h 751156"/>
                <a:gd name="connsiteX5-275" fmla="*/ 301923 w 1031057"/>
                <a:gd name="connsiteY5-276" fmla="*/ 376540 h 751156"/>
                <a:gd name="connsiteX6-277" fmla="*/ 0 w 1031057"/>
                <a:gd name="connsiteY6-278" fmla="*/ 0 h 751156"/>
                <a:gd name="connsiteX0-279" fmla="*/ 0 w 1031024"/>
                <a:gd name="connsiteY0-280" fmla="*/ 0 h 751156"/>
                <a:gd name="connsiteX1-281" fmla="*/ 391646 w 1031024"/>
                <a:gd name="connsiteY1-282" fmla="*/ 2381 h 751156"/>
                <a:gd name="connsiteX2-283" fmla="*/ 1030942 w 1031024"/>
                <a:gd name="connsiteY2-284" fmla="*/ 375578 h 751156"/>
                <a:gd name="connsiteX3-285" fmla="*/ 353545 w 1031024"/>
                <a:gd name="connsiteY3-286" fmla="*/ 748775 h 751156"/>
                <a:gd name="connsiteX4-287" fmla="*/ 0 w 1031024"/>
                <a:gd name="connsiteY4-288" fmla="*/ 751156 h 751156"/>
                <a:gd name="connsiteX5-289" fmla="*/ 301923 w 1031024"/>
                <a:gd name="connsiteY5-290" fmla="*/ 376540 h 751156"/>
                <a:gd name="connsiteX6-291" fmla="*/ 0 w 1031024"/>
                <a:gd name="connsiteY6-292" fmla="*/ 0 h 751156"/>
                <a:gd name="connsiteX0-293" fmla="*/ 0 w 1031024"/>
                <a:gd name="connsiteY0-294" fmla="*/ 0 h 751156"/>
                <a:gd name="connsiteX1-295" fmla="*/ 391646 w 1031024"/>
                <a:gd name="connsiteY1-296" fmla="*/ 2381 h 751156"/>
                <a:gd name="connsiteX2-297" fmla="*/ 1030942 w 1031024"/>
                <a:gd name="connsiteY2-298" fmla="*/ 375578 h 751156"/>
                <a:gd name="connsiteX3-299" fmla="*/ 353545 w 1031024"/>
                <a:gd name="connsiteY3-300" fmla="*/ 748775 h 751156"/>
                <a:gd name="connsiteX4-301" fmla="*/ 0 w 1031024"/>
                <a:gd name="connsiteY4-302" fmla="*/ 751156 h 751156"/>
                <a:gd name="connsiteX5-303" fmla="*/ 232867 w 1031024"/>
                <a:gd name="connsiteY5-304" fmla="*/ 378921 h 751156"/>
                <a:gd name="connsiteX6-305" fmla="*/ 0 w 1031024"/>
                <a:gd name="connsiteY6-306" fmla="*/ 0 h 751156"/>
                <a:gd name="connsiteX0-307" fmla="*/ 0 w 1031024"/>
                <a:gd name="connsiteY0-308" fmla="*/ 0 h 751156"/>
                <a:gd name="connsiteX1-309" fmla="*/ 391646 w 1031024"/>
                <a:gd name="connsiteY1-310" fmla="*/ 2381 h 751156"/>
                <a:gd name="connsiteX2-311" fmla="*/ 1030942 w 1031024"/>
                <a:gd name="connsiteY2-312" fmla="*/ 375578 h 751156"/>
                <a:gd name="connsiteX3-313" fmla="*/ 353545 w 1031024"/>
                <a:gd name="connsiteY3-314" fmla="*/ 748775 h 751156"/>
                <a:gd name="connsiteX4-315" fmla="*/ 0 w 1031024"/>
                <a:gd name="connsiteY4-316" fmla="*/ 751156 h 751156"/>
                <a:gd name="connsiteX5-317" fmla="*/ 201910 w 1031024"/>
                <a:gd name="connsiteY5-318" fmla="*/ 386065 h 751156"/>
                <a:gd name="connsiteX6-319" fmla="*/ 0 w 1031024"/>
                <a:gd name="connsiteY6-320" fmla="*/ 0 h 751156"/>
                <a:gd name="connsiteX0-321" fmla="*/ 0 w 1030974"/>
                <a:gd name="connsiteY0-322" fmla="*/ 0 h 751156"/>
                <a:gd name="connsiteX1-323" fmla="*/ 391646 w 1030974"/>
                <a:gd name="connsiteY1-324" fmla="*/ 2381 h 751156"/>
                <a:gd name="connsiteX2-325" fmla="*/ 1030942 w 1030974"/>
                <a:gd name="connsiteY2-326" fmla="*/ 375578 h 751156"/>
                <a:gd name="connsiteX3-327" fmla="*/ 353545 w 1030974"/>
                <a:gd name="connsiteY3-328" fmla="*/ 748775 h 751156"/>
                <a:gd name="connsiteX4-329" fmla="*/ 0 w 1030974"/>
                <a:gd name="connsiteY4-330" fmla="*/ 751156 h 751156"/>
                <a:gd name="connsiteX5-331" fmla="*/ 201910 w 1030974"/>
                <a:gd name="connsiteY5-332" fmla="*/ 386065 h 751156"/>
                <a:gd name="connsiteX6-333" fmla="*/ 0 w 1030974"/>
                <a:gd name="connsiteY6-334" fmla="*/ 0 h 751156"/>
                <a:gd name="connsiteX0-335" fmla="*/ 0 w 1030974"/>
                <a:gd name="connsiteY0-336" fmla="*/ 0 h 751156"/>
                <a:gd name="connsiteX1-337" fmla="*/ 391646 w 1030974"/>
                <a:gd name="connsiteY1-338" fmla="*/ 2381 h 751156"/>
                <a:gd name="connsiteX2-339" fmla="*/ 1030942 w 1030974"/>
                <a:gd name="connsiteY2-340" fmla="*/ 375578 h 751156"/>
                <a:gd name="connsiteX3-341" fmla="*/ 353545 w 1030974"/>
                <a:gd name="connsiteY3-342" fmla="*/ 748775 h 751156"/>
                <a:gd name="connsiteX4-343" fmla="*/ 0 w 1030974"/>
                <a:gd name="connsiteY4-344" fmla="*/ 751156 h 751156"/>
                <a:gd name="connsiteX5-345" fmla="*/ 201910 w 1030974"/>
                <a:gd name="connsiteY5-346" fmla="*/ 386065 h 751156"/>
                <a:gd name="connsiteX6-347" fmla="*/ 0 w 1030974"/>
                <a:gd name="connsiteY6-348" fmla="*/ 0 h 751156"/>
                <a:gd name="connsiteX0-349" fmla="*/ 0 w 1030942"/>
                <a:gd name="connsiteY0-350" fmla="*/ 0 h 751156"/>
                <a:gd name="connsiteX1-351" fmla="*/ 1030942 w 1030942"/>
                <a:gd name="connsiteY1-352" fmla="*/ 375578 h 751156"/>
                <a:gd name="connsiteX2-353" fmla="*/ 353545 w 1030942"/>
                <a:gd name="connsiteY2-354" fmla="*/ 748775 h 751156"/>
                <a:gd name="connsiteX3-355" fmla="*/ 0 w 1030942"/>
                <a:gd name="connsiteY3-356" fmla="*/ 751156 h 751156"/>
                <a:gd name="connsiteX4-357" fmla="*/ 201910 w 1030942"/>
                <a:gd name="connsiteY4-358" fmla="*/ 386065 h 751156"/>
                <a:gd name="connsiteX5-359" fmla="*/ 0 w 1030942"/>
                <a:gd name="connsiteY5-360" fmla="*/ 0 h 751156"/>
                <a:gd name="connsiteX0-361" fmla="*/ 0 w 1030942"/>
                <a:gd name="connsiteY0-362" fmla="*/ 96 h 751252"/>
                <a:gd name="connsiteX1-363" fmla="*/ 1030942 w 1030942"/>
                <a:gd name="connsiteY1-364" fmla="*/ 375674 h 751252"/>
                <a:gd name="connsiteX2-365" fmla="*/ 353545 w 1030942"/>
                <a:gd name="connsiteY2-366" fmla="*/ 748871 h 751252"/>
                <a:gd name="connsiteX3-367" fmla="*/ 0 w 1030942"/>
                <a:gd name="connsiteY3-368" fmla="*/ 751252 h 751252"/>
                <a:gd name="connsiteX4-369" fmla="*/ 201910 w 1030942"/>
                <a:gd name="connsiteY4-370" fmla="*/ 386161 h 751252"/>
                <a:gd name="connsiteX5-371" fmla="*/ 0 w 1030942"/>
                <a:gd name="connsiteY5-372" fmla="*/ 96 h 751252"/>
                <a:gd name="connsiteX0-373" fmla="*/ 0 w 1030943"/>
                <a:gd name="connsiteY0-374" fmla="*/ 157 h 751313"/>
                <a:gd name="connsiteX1-375" fmla="*/ 1030942 w 1030943"/>
                <a:gd name="connsiteY1-376" fmla="*/ 375735 h 751313"/>
                <a:gd name="connsiteX2-377" fmla="*/ 353545 w 1030943"/>
                <a:gd name="connsiteY2-378" fmla="*/ 748932 h 751313"/>
                <a:gd name="connsiteX3-379" fmla="*/ 0 w 1030943"/>
                <a:gd name="connsiteY3-380" fmla="*/ 751313 h 751313"/>
                <a:gd name="connsiteX4-381" fmla="*/ 201910 w 1030943"/>
                <a:gd name="connsiteY4-382" fmla="*/ 386222 h 751313"/>
                <a:gd name="connsiteX5-383" fmla="*/ 0 w 1030943"/>
                <a:gd name="connsiteY5-384" fmla="*/ 157 h 751313"/>
                <a:gd name="connsiteX0-385" fmla="*/ 0 w 1030942"/>
                <a:gd name="connsiteY0-386" fmla="*/ 97 h 751253"/>
                <a:gd name="connsiteX1-387" fmla="*/ 1030942 w 1030942"/>
                <a:gd name="connsiteY1-388" fmla="*/ 375675 h 751253"/>
                <a:gd name="connsiteX2-389" fmla="*/ 0 w 1030942"/>
                <a:gd name="connsiteY2-390" fmla="*/ 751253 h 751253"/>
                <a:gd name="connsiteX3-391" fmla="*/ 201910 w 1030942"/>
                <a:gd name="connsiteY3-392" fmla="*/ 386162 h 751253"/>
                <a:gd name="connsiteX4-393" fmla="*/ 0 w 1030942"/>
                <a:gd name="connsiteY4-394" fmla="*/ 97 h 751253"/>
                <a:gd name="connsiteX0-395" fmla="*/ 0 w 1030942"/>
                <a:gd name="connsiteY0-396" fmla="*/ 97 h 751254"/>
                <a:gd name="connsiteX1-397" fmla="*/ 1030942 w 1030942"/>
                <a:gd name="connsiteY1-398" fmla="*/ 375675 h 751254"/>
                <a:gd name="connsiteX2-399" fmla="*/ 0 w 1030942"/>
                <a:gd name="connsiteY2-400" fmla="*/ 751253 h 751254"/>
                <a:gd name="connsiteX3-401" fmla="*/ 201910 w 1030942"/>
                <a:gd name="connsiteY3-402" fmla="*/ 386162 h 751254"/>
                <a:gd name="connsiteX4-403" fmla="*/ 0 w 1030942"/>
                <a:gd name="connsiteY4-404" fmla="*/ 97 h 751254"/>
                <a:gd name="connsiteX0-405" fmla="*/ 0 w 1030942"/>
                <a:gd name="connsiteY0-406" fmla="*/ 97 h 751253"/>
                <a:gd name="connsiteX1-407" fmla="*/ 1030942 w 1030942"/>
                <a:gd name="connsiteY1-408" fmla="*/ 375675 h 751253"/>
                <a:gd name="connsiteX2-409" fmla="*/ 0 w 1030942"/>
                <a:gd name="connsiteY2-410" fmla="*/ 751253 h 751253"/>
                <a:gd name="connsiteX3-411" fmla="*/ 201910 w 1030942"/>
                <a:gd name="connsiteY3-412" fmla="*/ 386162 h 751253"/>
                <a:gd name="connsiteX4-413" fmla="*/ 0 w 1030942"/>
                <a:gd name="connsiteY4-414" fmla="*/ 97 h 751253"/>
                <a:gd name="connsiteX0-415" fmla="*/ 0 w 1030951"/>
                <a:gd name="connsiteY0-416" fmla="*/ 111 h 751267"/>
                <a:gd name="connsiteX1-417" fmla="*/ 1030942 w 1030951"/>
                <a:gd name="connsiteY1-418" fmla="*/ 375689 h 751267"/>
                <a:gd name="connsiteX2-419" fmla="*/ 0 w 1030951"/>
                <a:gd name="connsiteY2-420" fmla="*/ 751267 h 751267"/>
                <a:gd name="connsiteX3-421" fmla="*/ 201910 w 1030951"/>
                <a:gd name="connsiteY3-422" fmla="*/ 386176 h 751267"/>
                <a:gd name="connsiteX4-423" fmla="*/ 0 w 1030951"/>
                <a:gd name="connsiteY4-424" fmla="*/ 111 h 751267"/>
                <a:gd name="connsiteX0-425" fmla="*/ 0 w 1030951"/>
                <a:gd name="connsiteY0-426" fmla="*/ 111 h 751267"/>
                <a:gd name="connsiteX1-427" fmla="*/ 1030942 w 1030951"/>
                <a:gd name="connsiteY1-428" fmla="*/ 375689 h 751267"/>
                <a:gd name="connsiteX2-429" fmla="*/ 0 w 1030951"/>
                <a:gd name="connsiteY2-430" fmla="*/ 751267 h 751267"/>
                <a:gd name="connsiteX3-431" fmla="*/ 201910 w 1030951"/>
                <a:gd name="connsiteY3-432" fmla="*/ 386176 h 751267"/>
                <a:gd name="connsiteX4-433" fmla="*/ 0 w 1030951"/>
                <a:gd name="connsiteY4-434" fmla="*/ 111 h 751267"/>
                <a:gd name="connsiteX0-435" fmla="*/ 0 w 1030951"/>
                <a:gd name="connsiteY0-436" fmla="*/ 111 h 751267"/>
                <a:gd name="connsiteX1-437" fmla="*/ 1030942 w 1030951"/>
                <a:gd name="connsiteY1-438" fmla="*/ 375689 h 751267"/>
                <a:gd name="connsiteX2-439" fmla="*/ 0 w 1030951"/>
                <a:gd name="connsiteY2-440" fmla="*/ 751267 h 751267"/>
                <a:gd name="connsiteX3-441" fmla="*/ 201910 w 1030951"/>
                <a:gd name="connsiteY3-442" fmla="*/ 386176 h 751267"/>
                <a:gd name="connsiteX4-443" fmla="*/ 0 w 1030951"/>
                <a:gd name="connsiteY4-444" fmla="*/ 111 h 751267"/>
                <a:gd name="connsiteX0-445" fmla="*/ 0 w 1030951"/>
                <a:gd name="connsiteY0-446" fmla="*/ 111 h 751267"/>
                <a:gd name="connsiteX1-447" fmla="*/ 1030942 w 1030951"/>
                <a:gd name="connsiteY1-448" fmla="*/ 375689 h 751267"/>
                <a:gd name="connsiteX2-449" fmla="*/ 0 w 1030951"/>
                <a:gd name="connsiteY2-450" fmla="*/ 751267 h 751267"/>
                <a:gd name="connsiteX3-451" fmla="*/ 201910 w 1030951"/>
                <a:gd name="connsiteY3-452" fmla="*/ 386176 h 751267"/>
                <a:gd name="connsiteX4-453" fmla="*/ 0 w 1030951"/>
                <a:gd name="connsiteY4-454" fmla="*/ 111 h 751267"/>
                <a:gd name="connsiteX0-455" fmla="*/ 0 w 1030951"/>
                <a:gd name="connsiteY0-456" fmla="*/ 111 h 751267"/>
                <a:gd name="connsiteX1-457" fmla="*/ 1030942 w 1030951"/>
                <a:gd name="connsiteY1-458" fmla="*/ 375689 h 751267"/>
                <a:gd name="connsiteX2-459" fmla="*/ 0 w 1030951"/>
                <a:gd name="connsiteY2-460" fmla="*/ 751267 h 751267"/>
                <a:gd name="connsiteX3-461" fmla="*/ 201910 w 1030951"/>
                <a:gd name="connsiteY3-462" fmla="*/ 386176 h 751267"/>
                <a:gd name="connsiteX4-463" fmla="*/ 0 w 1030951"/>
                <a:gd name="connsiteY4-464" fmla="*/ 111 h 751267"/>
                <a:gd name="connsiteX0-465" fmla="*/ 0 w 1030951"/>
                <a:gd name="connsiteY0-466" fmla="*/ 111 h 751267"/>
                <a:gd name="connsiteX1-467" fmla="*/ 1030942 w 1030951"/>
                <a:gd name="connsiteY1-468" fmla="*/ 375689 h 751267"/>
                <a:gd name="connsiteX2-469" fmla="*/ 0 w 1030951"/>
                <a:gd name="connsiteY2-470" fmla="*/ 751267 h 751267"/>
                <a:gd name="connsiteX3-471" fmla="*/ 201910 w 1030951"/>
                <a:gd name="connsiteY3-472" fmla="*/ 369507 h 751267"/>
                <a:gd name="connsiteX4-473" fmla="*/ 0 w 1030951"/>
                <a:gd name="connsiteY4-474" fmla="*/ 111 h 751267"/>
                <a:gd name="connsiteX0-475" fmla="*/ 0 w 1030951"/>
                <a:gd name="connsiteY0-476" fmla="*/ 111 h 751267"/>
                <a:gd name="connsiteX1-477" fmla="*/ 1030942 w 1030951"/>
                <a:gd name="connsiteY1-478" fmla="*/ 375689 h 751267"/>
                <a:gd name="connsiteX2-479" fmla="*/ 0 w 1030951"/>
                <a:gd name="connsiteY2-480" fmla="*/ 751267 h 751267"/>
                <a:gd name="connsiteX3-481" fmla="*/ 201910 w 1030951"/>
                <a:gd name="connsiteY3-482" fmla="*/ 369507 h 751267"/>
                <a:gd name="connsiteX4-483" fmla="*/ 0 w 1030951"/>
                <a:gd name="connsiteY4-484" fmla="*/ 111 h 751267"/>
                <a:gd name="connsiteX0-485" fmla="*/ 0 w 1030951"/>
                <a:gd name="connsiteY0-486" fmla="*/ 111 h 751267"/>
                <a:gd name="connsiteX1-487" fmla="*/ 1030942 w 1030951"/>
                <a:gd name="connsiteY1-488" fmla="*/ 375689 h 751267"/>
                <a:gd name="connsiteX2-489" fmla="*/ 0 w 1030951"/>
                <a:gd name="connsiteY2-490" fmla="*/ 751267 h 751267"/>
                <a:gd name="connsiteX3-491" fmla="*/ 201910 w 1030951"/>
                <a:gd name="connsiteY3-492" fmla="*/ 369507 h 751267"/>
                <a:gd name="connsiteX4-493" fmla="*/ 0 w 1030951"/>
                <a:gd name="connsiteY4-494" fmla="*/ 111 h 751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0951" h="751267">
                  <a:moveTo>
                    <a:pt x="0" y="111"/>
                  </a:moveTo>
                  <a:cubicBezTo>
                    <a:pt x="579391" y="-5664"/>
                    <a:pt x="1033323" y="214777"/>
                    <a:pt x="1030942" y="375689"/>
                  </a:cubicBezTo>
                  <a:cubicBezTo>
                    <a:pt x="1028561" y="536601"/>
                    <a:pt x="562034" y="747138"/>
                    <a:pt x="0" y="751267"/>
                  </a:cubicBezTo>
                  <a:cubicBezTo>
                    <a:pt x="170491" y="593850"/>
                    <a:pt x="183819" y="505491"/>
                    <a:pt x="201910" y="369507"/>
                  </a:cubicBezTo>
                  <a:cubicBezTo>
                    <a:pt x="188582" y="224150"/>
                    <a:pt x="172872" y="159755"/>
                    <a:pt x="0" y="111"/>
                  </a:cubicBezTo>
                  <a:close/>
                </a:path>
              </a:pathLst>
            </a:cu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pSp>
      <p:cxnSp>
        <p:nvCxnSpPr>
          <p:cNvPr id="53" name="连接符: 肘形 52"/>
          <p:cNvCxnSpPr/>
          <p:nvPr/>
        </p:nvCxnSpPr>
        <p:spPr>
          <a:xfrm>
            <a:off x="3548533" y="5253831"/>
            <a:ext cx="2764220" cy="377284"/>
          </a:xfrm>
          <a:prstGeom prst="bentConnector3">
            <a:avLst>
              <a:gd name="adj1" fmla="val 84918"/>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连接符: 肘形 54"/>
          <p:cNvCxnSpPr/>
          <p:nvPr/>
        </p:nvCxnSpPr>
        <p:spPr>
          <a:xfrm flipV="1">
            <a:off x="3573291" y="5927248"/>
            <a:ext cx="2798910" cy="479188"/>
          </a:xfrm>
          <a:prstGeom prst="bentConnector3">
            <a:avLst>
              <a:gd name="adj1" fmla="val 8299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1" idx="1"/>
          </p:cNvCxnSpPr>
          <p:nvPr/>
        </p:nvCxnSpPr>
        <p:spPr>
          <a:xfrm>
            <a:off x="7249920" y="5812720"/>
            <a:ext cx="16502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7349304" y="5371576"/>
            <a:ext cx="1229504" cy="369332"/>
          </a:xfrm>
          <a:prstGeom prst="rect">
            <a:avLst/>
          </a:prstGeom>
          <a:noFill/>
        </p:spPr>
        <p:txBody>
          <a:bodyPr wrap="none" lIns="0" tIns="0" rIns="0" bIns="0" rtlCol="0" anchor="ctr" anchorCtr="1">
            <a:spAutoFit/>
          </a:bodyPr>
          <a:lstStyle/>
          <a:p>
            <a:r>
              <a:rPr lang="en-US" altLang="zh-CN" sz="2400" b="1" dirty="0">
                <a:solidFill>
                  <a:srgbClr val="FF0000"/>
                </a:solidFill>
              </a:rPr>
              <a:t>Overflow</a:t>
            </a:r>
            <a:endParaRPr lang="zh-CN" altLang="en-US" sz="2400" b="1" dirty="0">
              <a:solidFill>
                <a:srgbClr val="FF0000"/>
              </a:solidFill>
            </a:endParaRPr>
          </a:p>
        </p:txBody>
      </p:sp>
      <p:graphicFrame>
        <p:nvGraphicFramePr>
          <p:cNvPr id="66" name="表格 66"/>
          <p:cNvGraphicFramePr>
            <a:graphicFrameLocks noGrp="1"/>
          </p:cNvGraphicFramePr>
          <p:nvPr>
            <p:extLst>
              <p:ext uri="{D42A27DB-BD31-4B8C-83A1-F6EECF244321}">
                <p14:modId xmlns:p14="http://schemas.microsoft.com/office/powerpoint/2010/main" val="2524062921"/>
              </p:ext>
            </p:extLst>
          </p:nvPr>
        </p:nvGraphicFramePr>
        <p:xfrm>
          <a:off x="6585720" y="2446944"/>
          <a:ext cx="4821159" cy="1940560"/>
        </p:xfrm>
        <a:graphic>
          <a:graphicData uri="http://schemas.openxmlformats.org/drawingml/2006/table">
            <a:tbl>
              <a:tblPr firstRow="1" bandRow="1">
                <a:tableStyleId>{E8B1032C-EA38-4F05-BA0D-38AFFFC7BED3}</a:tableStyleId>
              </a:tblPr>
              <a:tblGrid>
                <a:gridCol w="1607053">
                  <a:extLst>
                    <a:ext uri="{9D8B030D-6E8A-4147-A177-3AD203B41FA5}">
                      <a16:colId xmlns:a16="http://schemas.microsoft.com/office/drawing/2014/main" val="20000"/>
                    </a:ext>
                  </a:extLst>
                </a:gridCol>
                <a:gridCol w="1607053">
                  <a:extLst>
                    <a:ext uri="{9D8B030D-6E8A-4147-A177-3AD203B41FA5}">
                      <a16:colId xmlns:a16="http://schemas.microsoft.com/office/drawing/2014/main" val="20001"/>
                    </a:ext>
                  </a:extLst>
                </a:gridCol>
                <a:gridCol w="1607053">
                  <a:extLst>
                    <a:ext uri="{9D8B030D-6E8A-4147-A177-3AD203B41FA5}">
                      <a16:colId xmlns:a16="http://schemas.microsoft.com/office/drawing/2014/main" val="20002"/>
                    </a:ext>
                  </a:extLst>
                </a:gridCol>
              </a:tblGrid>
              <a:tr h="370840">
                <a:tc>
                  <a:txBody>
                    <a:bodyPr/>
                    <a:lstStyle/>
                    <a:p>
                      <a:pPr algn="ctr"/>
                      <a:r>
                        <a:rPr lang="en-US" altLang="zh-CN" sz="2400" dirty="0"/>
                        <a:t>X</a:t>
                      </a:r>
                      <a:endParaRPr lang="zh-CN" altLang="en-US" sz="2400" b="1" dirty="0">
                        <a:solidFill>
                          <a:schemeClr val="tx1"/>
                        </a:solidFill>
                      </a:endParaRPr>
                    </a:p>
                  </a:txBody>
                  <a:tcPr/>
                </a:tc>
                <a:tc>
                  <a:txBody>
                    <a:bodyPr/>
                    <a:lstStyle/>
                    <a:p>
                      <a:pPr algn="ctr"/>
                      <a:r>
                        <a:rPr lang="en-US" altLang="zh-CN" sz="2400" dirty="0"/>
                        <a:t>Y</a:t>
                      </a:r>
                      <a:endParaRPr lang="zh-CN" altLang="en-US" sz="2400" b="1" dirty="0">
                        <a:solidFill>
                          <a:schemeClr val="tx1"/>
                        </a:solidFill>
                      </a:endParaRPr>
                    </a:p>
                  </a:txBody>
                  <a:tcPr/>
                </a:tc>
                <a:tc>
                  <a:txBody>
                    <a:bodyPr/>
                    <a:lstStyle/>
                    <a:p>
                      <a:pPr algn="ctr"/>
                      <a:r>
                        <a:rPr lang="en-US" altLang="zh-CN" sz="2400" dirty="0"/>
                        <a:t>X  XOR  Y</a:t>
                      </a:r>
                      <a:endParaRPr lang="zh-CN" altLang="en-US" sz="2400" b="1"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n-US" altLang="zh-CN" dirty="0"/>
                        <a:t>0</a:t>
                      </a:r>
                      <a:endParaRPr lang="zh-CN" altLang="en-US" b="1" dirty="0">
                        <a:solidFill>
                          <a:schemeClr val="tx1"/>
                        </a:solidFill>
                      </a:endParaRPr>
                    </a:p>
                  </a:txBody>
                  <a:tcPr/>
                </a:tc>
                <a:tc>
                  <a:txBody>
                    <a:bodyPr/>
                    <a:lstStyle/>
                    <a:p>
                      <a:pPr algn="ctr"/>
                      <a:r>
                        <a:rPr lang="en-US" altLang="zh-CN" dirty="0"/>
                        <a:t>0</a:t>
                      </a:r>
                      <a:endParaRPr lang="zh-CN" altLang="en-US" b="1" dirty="0">
                        <a:solidFill>
                          <a:schemeClr val="tx1"/>
                        </a:solidFill>
                      </a:endParaRPr>
                    </a:p>
                  </a:txBody>
                  <a:tcPr/>
                </a:tc>
                <a:tc>
                  <a:txBody>
                    <a:bodyPr/>
                    <a:lstStyle/>
                    <a:p>
                      <a:pPr algn="ctr"/>
                      <a:r>
                        <a:rPr lang="en-US" altLang="zh-CN" dirty="0"/>
                        <a:t>0</a:t>
                      </a:r>
                      <a:endParaRPr lang="zh-CN" altLang="en-US" b="1"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lang="en-US" altLang="zh-CN" dirty="0"/>
                        <a:t>0</a:t>
                      </a:r>
                      <a:endParaRPr lang="zh-CN" altLang="en-US" b="1" dirty="0">
                        <a:solidFill>
                          <a:schemeClr val="tx1"/>
                        </a:solidFill>
                      </a:endParaRPr>
                    </a:p>
                  </a:txBody>
                  <a:tcPr/>
                </a:tc>
                <a:tc>
                  <a:txBody>
                    <a:bodyPr/>
                    <a:lstStyle/>
                    <a:p>
                      <a:pPr algn="ctr"/>
                      <a:r>
                        <a:rPr lang="en-US" altLang="zh-CN" dirty="0"/>
                        <a:t>1</a:t>
                      </a:r>
                      <a:endParaRPr lang="zh-CN" altLang="en-US" b="1" dirty="0">
                        <a:solidFill>
                          <a:schemeClr val="tx1"/>
                        </a:solidFill>
                      </a:endParaRPr>
                    </a:p>
                  </a:txBody>
                  <a:tcPr/>
                </a:tc>
                <a:tc>
                  <a:txBody>
                    <a:bodyPr/>
                    <a:lstStyle/>
                    <a:p>
                      <a:pPr algn="ctr"/>
                      <a:r>
                        <a:rPr lang="en-US" altLang="zh-CN" dirty="0"/>
                        <a:t>1</a:t>
                      </a:r>
                      <a:endParaRPr lang="zh-CN" altLang="en-US" b="1"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lang="en-US" altLang="zh-CN" dirty="0"/>
                        <a:t>1</a:t>
                      </a:r>
                      <a:endParaRPr lang="zh-CN" altLang="en-US" b="1" dirty="0">
                        <a:solidFill>
                          <a:schemeClr val="tx1"/>
                        </a:solidFill>
                      </a:endParaRPr>
                    </a:p>
                  </a:txBody>
                  <a:tcPr/>
                </a:tc>
                <a:tc>
                  <a:txBody>
                    <a:bodyPr/>
                    <a:lstStyle/>
                    <a:p>
                      <a:pPr algn="ctr"/>
                      <a:r>
                        <a:rPr lang="en-US" altLang="zh-CN" dirty="0"/>
                        <a:t>0</a:t>
                      </a:r>
                      <a:endParaRPr lang="zh-CN" altLang="en-US" b="1" dirty="0">
                        <a:solidFill>
                          <a:schemeClr val="tx1"/>
                        </a:solidFill>
                      </a:endParaRPr>
                    </a:p>
                  </a:txBody>
                  <a:tcPr/>
                </a:tc>
                <a:tc>
                  <a:txBody>
                    <a:bodyPr/>
                    <a:lstStyle/>
                    <a:p>
                      <a:pPr algn="ctr"/>
                      <a:r>
                        <a:rPr lang="en-US" altLang="zh-CN" dirty="0"/>
                        <a:t>1</a:t>
                      </a:r>
                      <a:endParaRPr lang="zh-CN" altLang="en-US" b="1" dirty="0">
                        <a:solidFill>
                          <a:schemeClr val="tx1"/>
                        </a:solidFill>
                      </a:endParaRPr>
                    </a:p>
                  </a:txBody>
                  <a:tcPr/>
                </a:tc>
                <a:extLst>
                  <a:ext uri="{0D108BD9-81ED-4DB2-BD59-A6C34878D82A}">
                    <a16:rowId xmlns:a16="http://schemas.microsoft.com/office/drawing/2014/main" val="10003"/>
                  </a:ext>
                </a:extLst>
              </a:tr>
              <a:tr h="370840">
                <a:tc>
                  <a:txBody>
                    <a:bodyPr/>
                    <a:lstStyle/>
                    <a:p>
                      <a:pPr algn="ctr"/>
                      <a:r>
                        <a:rPr lang="en-US" altLang="zh-CN" dirty="0"/>
                        <a:t>1</a:t>
                      </a:r>
                      <a:endParaRPr lang="zh-CN" altLang="en-US" b="1" dirty="0">
                        <a:solidFill>
                          <a:schemeClr val="tx1"/>
                        </a:solidFill>
                      </a:endParaRPr>
                    </a:p>
                  </a:txBody>
                  <a:tcPr/>
                </a:tc>
                <a:tc>
                  <a:txBody>
                    <a:bodyPr/>
                    <a:lstStyle/>
                    <a:p>
                      <a:pPr algn="ctr"/>
                      <a:r>
                        <a:rPr lang="en-US" altLang="zh-CN" dirty="0"/>
                        <a:t>1</a:t>
                      </a:r>
                      <a:endParaRPr lang="zh-CN" altLang="en-US" b="1" dirty="0">
                        <a:solidFill>
                          <a:schemeClr val="tx1"/>
                        </a:solidFill>
                      </a:endParaRPr>
                    </a:p>
                  </a:txBody>
                  <a:tcPr/>
                </a:tc>
                <a:tc>
                  <a:txBody>
                    <a:bodyPr/>
                    <a:lstStyle/>
                    <a:p>
                      <a:pPr algn="ctr"/>
                      <a:r>
                        <a:rPr lang="en-US" altLang="zh-CN" dirty="0"/>
                        <a:t>0</a:t>
                      </a:r>
                      <a:endParaRPr lang="zh-CN" altLang="en-US" b="1" dirty="0">
                        <a:solidFill>
                          <a:schemeClr val="tx1"/>
                        </a:solidFill>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ALU——</a:t>
            </a:r>
            <a:r>
              <a:rPr lang="zh-CN" altLang="en-US"/>
              <a:t>判零逻辑</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17</a:t>
            </a:fld>
            <a:endParaRPr lang="zh-CN" altLang="en-US" dirty="0"/>
          </a:p>
        </p:txBody>
      </p:sp>
      <p:grpSp>
        <p:nvGrpSpPr>
          <p:cNvPr id="12" name="组合 11"/>
          <p:cNvGrpSpPr/>
          <p:nvPr/>
        </p:nvGrpSpPr>
        <p:grpSpPr>
          <a:xfrm>
            <a:off x="7725310" y="1139130"/>
            <a:ext cx="4027170" cy="3383915"/>
            <a:chOff x="12526" y="2608"/>
            <a:chExt cx="6342" cy="5329"/>
          </a:xfrm>
        </p:grpSpPr>
        <p:cxnSp>
          <p:nvCxnSpPr>
            <p:cNvPr id="9" name="直接箭头连接符 8"/>
            <p:cNvCxnSpPr/>
            <p:nvPr/>
          </p:nvCxnSpPr>
          <p:spPr>
            <a:xfrm>
              <a:off x="15632" y="6077"/>
              <a:ext cx="9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5632" y="4547"/>
              <a:ext cx="9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2526" y="2608"/>
              <a:ext cx="6343" cy="4439"/>
              <a:chOff x="12526" y="2608"/>
              <a:chExt cx="6343" cy="4439"/>
            </a:xfrm>
          </p:grpSpPr>
          <p:grpSp>
            <p:nvGrpSpPr>
              <p:cNvPr id="48" name="组合 47"/>
              <p:cNvGrpSpPr/>
              <p:nvPr/>
            </p:nvGrpSpPr>
            <p:grpSpPr>
              <a:xfrm>
                <a:off x="12526" y="2608"/>
                <a:ext cx="5660" cy="4439"/>
                <a:chOff x="8218198" y="1662936"/>
                <a:chExt cx="3594321" cy="2819064"/>
              </a:xfrm>
            </p:grpSpPr>
            <p:sp>
              <p:nvSpPr>
                <p:cNvPr id="16" name="梯形 43"/>
                <p:cNvSpPr/>
                <p:nvPr/>
              </p:nvSpPr>
              <p:spPr bwMode="auto">
                <a:xfrm rot="5400000">
                  <a:off x="8609207" y="2906195"/>
                  <a:ext cx="2185566" cy="966044"/>
                </a:xfrm>
                <a:custGeom>
                  <a:avLst/>
                  <a:gdLst>
                    <a:gd name="connsiteX0" fmla="*/ 0 w 1740247"/>
                    <a:gd name="connsiteY0" fmla="*/ 648073 h 648073"/>
                    <a:gd name="connsiteX1" fmla="*/ 209956 w 1740247"/>
                    <a:gd name="connsiteY1" fmla="*/ 0 h 648073"/>
                    <a:gd name="connsiteX2" fmla="*/ 1530291 w 1740247"/>
                    <a:gd name="connsiteY2" fmla="*/ 0 h 648073"/>
                    <a:gd name="connsiteX3" fmla="*/ 1740247 w 1740247"/>
                    <a:gd name="connsiteY3" fmla="*/ 648073 h 648073"/>
                    <a:gd name="connsiteX4" fmla="*/ 0 w 1740247"/>
                    <a:gd name="connsiteY4" fmla="*/ 648073 h 648073"/>
                    <a:gd name="connsiteX0-1" fmla="*/ 0 w 1740247"/>
                    <a:gd name="connsiteY0-2" fmla="*/ 648073 h 648073"/>
                    <a:gd name="connsiteX1-3" fmla="*/ 209956 w 1740247"/>
                    <a:gd name="connsiteY1-4" fmla="*/ 0 h 648073"/>
                    <a:gd name="connsiteX2-5" fmla="*/ 1530291 w 1740247"/>
                    <a:gd name="connsiteY2-6" fmla="*/ 0 h 648073"/>
                    <a:gd name="connsiteX3-7" fmla="*/ 1740247 w 1740247"/>
                    <a:gd name="connsiteY3-8" fmla="*/ 648073 h 648073"/>
                    <a:gd name="connsiteX4-9" fmla="*/ 847578 w 1740247"/>
                    <a:gd name="connsiteY4-10" fmla="*/ 647846 h 648073"/>
                    <a:gd name="connsiteX5" fmla="*/ 0 w 1740247"/>
                    <a:gd name="connsiteY5" fmla="*/ 648073 h 648073"/>
                    <a:gd name="connsiteX0-11" fmla="*/ 0 w 1740247"/>
                    <a:gd name="connsiteY0-12" fmla="*/ 648073 h 648073"/>
                    <a:gd name="connsiteX1-13" fmla="*/ 209956 w 1740247"/>
                    <a:gd name="connsiteY1-14" fmla="*/ 0 h 648073"/>
                    <a:gd name="connsiteX2-15" fmla="*/ 1530291 w 1740247"/>
                    <a:gd name="connsiteY2-16" fmla="*/ 0 h 648073"/>
                    <a:gd name="connsiteX3-17" fmla="*/ 1740247 w 1740247"/>
                    <a:gd name="connsiteY3-18" fmla="*/ 648073 h 648073"/>
                    <a:gd name="connsiteX4-19" fmla="*/ 847578 w 1740247"/>
                    <a:gd name="connsiteY4-20" fmla="*/ 647846 h 648073"/>
                    <a:gd name="connsiteX5-21" fmla="*/ 640409 w 1740247"/>
                    <a:gd name="connsiteY5-22" fmla="*/ 647846 h 648073"/>
                    <a:gd name="connsiteX6" fmla="*/ 0 w 1740247"/>
                    <a:gd name="connsiteY6" fmla="*/ 648073 h 648073"/>
                    <a:gd name="connsiteX0-23" fmla="*/ 0 w 1740247"/>
                    <a:gd name="connsiteY0-24" fmla="*/ 648073 h 648073"/>
                    <a:gd name="connsiteX1-25" fmla="*/ 209956 w 1740247"/>
                    <a:gd name="connsiteY1-26" fmla="*/ 0 h 648073"/>
                    <a:gd name="connsiteX2-27" fmla="*/ 1530291 w 1740247"/>
                    <a:gd name="connsiteY2-28" fmla="*/ 0 h 648073"/>
                    <a:gd name="connsiteX3-29" fmla="*/ 1740247 w 1740247"/>
                    <a:gd name="connsiteY3-30" fmla="*/ 648073 h 648073"/>
                    <a:gd name="connsiteX4-31" fmla="*/ 1019028 w 1740247"/>
                    <a:gd name="connsiteY4-32" fmla="*/ 647846 h 648073"/>
                    <a:gd name="connsiteX5-33" fmla="*/ 847578 w 1740247"/>
                    <a:gd name="connsiteY5-34" fmla="*/ 647846 h 648073"/>
                    <a:gd name="connsiteX6-35" fmla="*/ 640409 w 1740247"/>
                    <a:gd name="connsiteY6-36" fmla="*/ 647846 h 648073"/>
                    <a:gd name="connsiteX7" fmla="*/ 0 w 1740247"/>
                    <a:gd name="connsiteY7" fmla="*/ 648073 h 648073"/>
                    <a:gd name="connsiteX0-37" fmla="*/ 0 w 1740247"/>
                    <a:gd name="connsiteY0-38" fmla="*/ 648073 h 650227"/>
                    <a:gd name="connsiteX1-39" fmla="*/ 209956 w 1740247"/>
                    <a:gd name="connsiteY1-40" fmla="*/ 0 h 650227"/>
                    <a:gd name="connsiteX2-41" fmla="*/ 1530291 w 1740247"/>
                    <a:gd name="connsiteY2-42" fmla="*/ 0 h 650227"/>
                    <a:gd name="connsiteX3-43" fmla="*/ 1740247 w 1740247"/>
                    <a:gd name="connsiteY3-44" fmla="*/ 648073 h 650227"/>
                    <a:gd name="connsiteX4-45" fmla="*/ 1042841 w 1740247"/>
                    <a:gd name="connsiteY4-46" fmla="*/ 650227 h 650227"/>
                    <a:gd name="connsiteX5-47" fmla="*/ 847578 w 1740247"/>
                    <a:gd name="connsiteY5-48" fmla="*/ 647846 h 650227"/>
                    <a:gd name="connsiteX6-49" fmla="*/ 640409 w 1740247"/>
                    <a:gd name="connsiteY6-50" fmla="*/ 647846 h 650227"/>
                    <a:gd name="connsiteX7-51" fmla="*/ 0 w 1740247"/>
                    <a:gd name="connsiteY7-52" fmla="*/ 648073 h 650227"/>
                    <a:gd name="connsiteX0-53" fmla="*/ 0 w 1740247"/>
                    <a:gd name="connsiteY0-54" fmla="*/ 648073 h 650227"/>
                    <a:gd name="connsiteX1-55" fmla="*/ 209956 w 1740247"/>
                    <a:gd name="connsiteY1-56" fmla="*/ 0 h 650227"/>
                    <a:gd name="connsiteX2-57" fmla="*/ 1530291 w 1740247"/>
                    <a:gd name="connsiteY2-58" fmla="*/ 0 h 650227"/>
                    <a:gd name="connsiteX3-59" fmla="*/ 1740247 w 1740247"/>
                    <a:gd name="connsiteY3-60" fmla="*/ 648073 h 650227"/>
                    <a:gd name="connsiteX4-61" fmla="*/ 1042841 w 1740247"/>
                    <a:gd name="connsiteY4-62" fmla="*/ 650227 h 650227"/>
                    <a:gd name="connsiteX5-63" fmla="*/ 847578 w 1740247"/>
                    <a:gd name="connsiteY5-64" fmla="*/ 647846 h 650227"/>
                    <a:gd name="connsiteX6-65" fmla="*/ 680891 w 1740247"/>
                    <a:gd name="connsiteY6-66" fmla="*/ 647846 h 650227"/>
                    <a:gd name="connsiteX7-67" fmla="*/ 0 w 1740247"/>
                    <a:gd name="connsiteY7-68" fmla="*/ 648073 h 650227"/>
                    <a:gd name="connsiteX0-69" fmla="*/ 0 w 1740247"/>
                    <a:gd name="connsiteY0-70" fmla="*/ 648073 h 648073"/>
                    <a:gd name="connsiteX1-71" fmla="*/ 209956 w 1740247"/>
                    <a:gd name="connsiteY1-72" fmla="*/ 0 h 648073"/>
                    <a:gd name="connsiteX2-73" fmla="*/ 1530291 w 1740247"/>
                    <a:gd name="connsiteY2-74" fmla="*/ 0 h 648073"/>
                    <a:gd name="connsiteX3-75" fmla="*/ 1740247 w 1740247"/>
                    <a:gd name="connsiteY3-76" fmla="*/ 648073 h 648073"/>
                    <a:gd name="connsiteX4-77" fmla="*/ 1035697 w 1740247"/>
                    <a:gd name="connsiteY4-78" fmla="*/ 645464 h 648073"/>
                    <a:gd name="connsiteX5-79" fmla="*/ 847578 w 1740247"/>
                    <a:gd name="connsiteY5-80" fmla="*/ 647846 h 648073"/>
                    <a:gd name="connsiteX6-81" fmla="*/ 680891 w 1740247"/>
                    <a:gd name="connsiteY6-82" fmla="*/ 647846 h 648073"/>
                    <a:gd name="connsiteX7-83" fmla="*/ 0 w 1740247"/>
                    <a:gd name="connsiteY7-84" fmla="*/ 648073 h 648073"/>
                    <a:gd name="connsiteX0-85" fmla="*/ 0 w 1740247"/>
                    <a:gd name="connsiteY0-86" fmla="*/ 648073 h 648073"/>
                    <a:gd name="connsiteX1-87" fmla="*/ 209956 w 1740247"/>
                    <a:gd name="connsiteY1-88" fmla="*/ 0 h 648073"/>
                    <a:gd name="connsiteX2-89" fmla="*/ 1530291 w 1740247"/>
                    <a:gd name="connsiteY2-90" fmla="*/ 0 h 648073"/>
                    <a:gd name="connsiteX3-91" fmla="*/ 1740247 w 1740247"/>
                    <a:gd name="connsiteY3-92" fmla="*/ 648073 h 648073"/>
                    <a:gd name="connsiteX4-93" fmla="*/ 1035697 w 1740247"/>
                    <a:gd name="connsiteY4-94" fmla="*/ 647846 h 648073"/>
                    <a:gd name="connsiteX5-95" fmla="*/ 847578 w 1740247"/>
                    <a:gd name="connsiteY5-96" fmla="*/ 647846 h 648073"/>
                    <a:gd name="connsiteX6-97" fmla="*/ 680891 w 1740247"/>
                    <a:gd name="connsiteY6-98" fmla="*/ 647846 h 648073"/>
                    <a:gd name="connsiteX7-99" fmla="*/ 0 w 1740247"/>
                    <a:gd name="connsiteY7-100" fmla="*/ 648073 h 648073"/>
                    <a:gd name="connsiteX0-101" fmla="*/ 0 w 1740247"/>
                    <a:gd name="connsiteY0-102" fmla="*/ 648073 h 648073"/>
                    <a:gd name="connsiteX1-103" fmla="*/ 209956 w 1740247"/>
                    <a:gd name="connsiteY1-104" fmla="*/ 0 h 648073"/>
                    <a:gd name="connsiteX2-105" fmla="*/ 1530291 w 1740247"/>
                    <a:gd name="connsiteY2-106" fmla="*/ 0 h 648073"/>
                    <a:gd name="connsiteX3-107" fmla="*/ 1740247 w 1740247"/>
                    <a:gd name="connsiteY3-108" fmla="*/ 648073 h 648073"/>
                    <a:gd name="connsiteX4-109" fmla="*/ 1035697 w 1740247"/>
                    <a:gd name="connsiteY4-110" fmla="*/ 647846 h 648073"/>
                    <a:gd name="connsiteX5-111" fmla="*/ 847578 w 1740247"/>
                    <a:gd name="connsiteY5-112" fmla="*/ 490683 h 648073"/>
                    <a:gd name="connsiteX6-113" fmla="*/ 680891 w 1740247"/>
                    <a:gd name="connsiteY6-114" fmla="*/ 647846 h 648073"/>
                    <a:gd name="connsiteX7-115" fmla="*/ 0 w 1740247"/>
                    <a:gd name="connsiteY7-116" fmla="*/ 648073 h 6480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740247" h="648073">
                      <a:moveTo>
                        <a:pt x="0" y="648073"/>
                      </a:moveTo>
                      <a:lnTo>
                        <a:pt x="209956" y="0"/>
                      </a:lnTo>
                      <a:lnTo>
                        <a:pt x="1530291" y="0"/>
                      </a:lnTo>
                      <a:lnTo>
                        <a:pt x="1740247" y="648073"/>
                      </a:lnTo>
                      <a:lnTo>
                        <a:pt x="1035697" y="647846"/>
                      </a:lnTo>
                      <a:lnTo>
                        <a:pt x="847578" y="490683"/>
                      </a:lnTo>
                      <a:lnTo>
                        <a:pt x="680891" y="647846"/>
                      </a:lnTo>
                      <a:lnTo>
                        <a:pt x="0" y="648073"/>
                      </a:lnTo>
                      <a:close/>
                    </a:path>
                  </a:pathLst>
                </a:cu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ALU</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6" name="直接箭头连接符 25"/>
                <p:cNvCxnSpPr/>
                <p:nvPr/>
              </p:nvCxnSpPr>
              <p:spPr>
                <a:xfrm>
                  <a:off x="10203674" y="3382866"/>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8589446" y="2692401"/>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8589446" y="4082662"/>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576626" y="1662936"/>
                  <a:ext cx="1085850" cy="430530"/>
                </a:xfrm>
                <a:prstGeom prst="rect">
                  <a:avLst/>
                </a:prstGeom>
                <a:noFill/>
              </p:spPr>
              <p:txBody>
                <a:bodyPr wrap="none" lIns="0" tIns="0" rIns="0" bIns="0" rtlCol="0" anchor="ctr" anchorCtr="1">
                  <a:spAutoFit/>
                </a:bodyPr>
                <a:lstStyle/>
                <a:p>
                  <a:r>
                    <a:rPr lang="en-US" altLang="zh-CN" sz="2800" dirty="0"/>
                    <a:t>ALUop</a:t>
                  </a:r>
                  <a:endParaRPr lang="zh-CN" altLang="en-US" sz="2800" dirty="0"/>
                </a:p>
              </p:txBody>
            </p:sp>
            <p:sp>
              <p:nvSpPr>
                <p:cNvPr id="37" name="文本框 36"/>
                <p:cNvSpPr txBox="1"/>
                <p:nvPr/>
              </p:nvSpPr>
              <p:spPr>
                <a:xfrm>
                  <a:off x="8218198" y="2476957"/>
                  <a:ext cx="259686" cy="430887"/>
                </a:xfrm>
                <a:prstGeom prst="rect">
                  <a:avLst/>
                </a:prstGeom>
                <a:noFill/>
              </p:spPr>
              <p:txBody>
                <a:bodyPr wrap="none" lIns="0" tIns="0" rIns="0" bIns="0" rtlCol="0" anchor="ctr" anchorCtr="1">
                  <a:spAutoFit/>
                </a:bodyPr>
                <a:lstStyle/>
                <a:p>
                  <a:r>
                    <a:rPr lang="en-US" altLang="zh-CN" sz="2800" dirty="0"/>
                    <a:t>A</a:t>
                  </a:r>
                  <a:endParaRPr lang="zh-CN" altLang="en-US" sz="2800" dirty="0"/>
                </a:p>
              </p:txBody>
            </p:sp>
            <p:sp>
              <p:nvSpPr>
                <p:cNvPr id="38" name="文本框 37"/>
                <p:cNvSpPr txBox="1"/>
                <p:nvPr/>
              </p:nvSpPr>
              <p:spPr>
                <a:xfrm>
                  <a:off x="8218198" y="3860549"/>
                  <a:ext cx="238848" cy="430887"/>
                </a:xfrm>
                <a:prstGeom prst="rect">
                  <a:avLst/>
                </a:prstGeom>
                <a:noFill/>
              </p:spPr>
              <p:txBody>
                <a:bodyPr wrap="none" lIns="0" tIns="0" rIns="0" bIns="0" rtlCol="0" anchor="ctr" anchorCtr="1">
                  <a:spAutoFit/>
                </a:bodyPr>
                <a:lstStyle/>
                <a:p>
                  <a:r>
                    <a:rPr lang="en-US" altLang="zh-CN" sz="2800" dirty="0"/>
                    <a:t>B</a:t>
                  </a:r>
                  <a:endParaRPr lang="zh-CN" altLang="en-US" sz="2800" dirty="0"/>
                </a:p>
              </p:txBody>
            </p:sp>
            <p:sp>
              <p:nvSpPr>
                <p:cNvPr id="45" name="文本框 44"/>
                <p:cNvSpPr txBox="1"/>
                <p:nvPr/>
              </p:nvSpPr>
              <p:spPr>
                <a:xfrm>
                  <a:off x="10897204" y="3167422"/>
                  <a:ext cx="915315" cy="430887"/>
                </a:xfrm>
                <a:prstGeom prst="rect">
                  <a:avLst/>
                </a:prstGeom>
                <a:noFill/>
              </p:spPr>
              <p:txBody>
                <a:bodyPr wrap="none" lIns="0" tIns="0" rIns="0" bIns="0" rtlCol="0" anchor="ctr" anchorCtr="1">
                  <a:spAutoFit/>
                </a:bodyPr>
                <a:lstStyle/>
                <a:p>
                  <a:r>
                    <a:rPr lang="en-US" altLang="zh-CN" sz="2800" dirty="0"/>
                    <a:t>Result</a:t>
                  </a:r>
                  <a:endParaRPr lang="zh-CN" altLang="en-US" sz="2800" dirty="0"/>
                </a:p>
              </p:txBody>
            </p:sp>
          </p:grpSp>
          <p:sp>
            <p:nvSpPr>
              <p:cNvPr id="13" name="文本框 12"/>
              <p:cNvSpPr txBox="1"/>
              <p:nvPr/>
            </p:nvSpPr>
            <p:spPr>
              <a:xfrm>
                <a:off x="16724" y="5738"/>
                <a:ext cx="2145" cy="678"/>
              </a:xfrm>
              <a:prstGeom prst="rect">
                <a:avLst/>
              </a:prstGeom>
              <a:noFill/>
            </p:spPr>
            <p:txBody>
              <a:bodyPr wrap="none" lIns="0" tIns="0" rIns="0" bIns="0" rtlCol="0" anchor="ctr" anchorCtr="1">
                <a:spAutoFit/>
              </a:bodyPr>
              <a:lstStyle/>
              <a:p>
                <a:r>
                  <a:rPr lang="en-US" altLang="zh-CN" sz="2800" dirty="0"/>
                  <a:t>Overflow</a:t>
                </a:r>
                <a:endParaRPr lang="zh-CN" altLang="en-US" sz="2800" dirty="0"/>
              </a:p>
            </p:txBody>
          </p:sp>
          <p:sp>
            <p:nvSpPr>
              <p:cNvPr id="14" name="文本框 13"/>
              <p:cNvSpPr txBox="1"/>
              <p:nvPr/>
            </p:nvSpPr>
            <p:spPr>
              <a:xfrm>
                <a:off x="16724" y="4208"/>
                <a:ext cx="1057" cy="678"/>
              </a:xfrm>
              <a:prstGeom prst="rect">
                <a:avLst/>
              </a:prstGeom>
              <a:noFill/>
            </p:spPr>
            <p:txBody>
              <a:bodyPr wrap="none" lIns="0" tIns="0" rIns="0" bIns="0" rtlCol="0" anchor="ctr" anchorCtr="1">
                <a:spAutoFit/>
              </a:bodyPr>
              <a:lstStyle/>
              <a:p>
                <a:r>
                  <a:rPr lang="en-US" altLang="zh-CN" sz="2800" dirty="0"/>
                  <a:t>Zero</a:t>
                </a:r>
                <a:endParaRPr lang="zh-CN" altLang="en-US" sz="2800" dirty="0"/>
              </a:p>
            </p:txBody>
          </p:sp>
        </p:grpSp>
        <p:cxnSp>
          <p:nvCxnSpPr>
            <p:cNvPr id="15" name="直接箭头连接符 14"/>
            <p:cNvCxnSpPr/>
            <p:nvPr/>
          </p:nvCxnSpPr>
          <p:spPr>
            <a:xfrm flipH="1" flipV="1">
              <a:off x="14863" y="3161"/>
              <a:ext cx="0" cy="624"/>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5014" y="7259"/>
              <a:ext cx="2115" cy="678"/>
            </a:xfrm>
            <a:prstGeom prst="rect">
              <a:avLst/>
            </a:prstGeom>
            <a:noFill/>
          </p:spPr>
          <p:txBody>
            <a:bodyPr wrap="none" lIns="0" tIns="0" rIns="0" bIns="0" rtlCol="0" anchor="ctr" anchorCtr="1">
              <a:spAutoFit/>
            </a:bodyPr>
            <a:lstStyle/>
            <a:p>
              <a:r>
                <a:rPr lang="en-US" altLang="zh-CN" sz="2800" dirty="0"/>
                <a:t>CarryOut</a:t>
              </a:r>
              <a:endParaRPr lang="zh-CN" altLang="en-US" sz="2800" dirty="0"/>
            </a:p>
          </p:txBody>
        </p:sp>
        <p:cxnSp>
          <p:nvCxnSpPr>
            <p:cNvPr id="18" name="直接箭头连接符 17"/>
            <p:cNvCxnSpPr/>
            <p:nvPr/>
          </p:nvCxnSpPr>
          <p:spPr>
            <a:xfrm flipH="1" flipV="1">
              <a:off x="14862" y="6899"/>
              <a:ext cx="0" cy="624"/>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1220021" y="1668099"/>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0</a:t>
            </a:r>
            <a:endParaRPr lang="zh-CN" altLang="en-US" sz="2400" b="1" dirty="0"/>
          </a:p>
        </p:txBody>
      </p:sp>
      <p:sp>
        <p:nvSpPr>
          <p:cNvPr id="25" name="矩形 24"/>
          <p:cNvSpPr/>
          <p:nvPr/>
        </p:nvSpPr>
        <p:spPr>
          <a:xfrm>
            <a:off x="2037676" y="2204377"/>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29" name="矩形 28"/>
          <p:cNvSpPr/>
          <p:nvPr/>
        </p:nvSpPr>
        <p:spPr>
          <a:xfrm>
            <a:off x="2037676" y="3265608"/>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30" name="矩形 29"/>
          <p:cNvSpPr/>
          <p:nvPr/>
        </p:nvSpPr>
        <p:spPr>
          <a:xfrm>
            <a:off x="2037676" y="4329498"/>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sp>
        <p:nvSpPr>
          <p:cNvPr id="31" name="矩形 30"/>
          <p:cNvSpPr/>
          <p:nvPr/>
        </p:nvSpPr>
        <p:spPr>
          <a:xfrm>
            <a:off x="2037676" y="5419776"/>
            <a:ext cx="1195379" cy="6458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1-bit</a:t>
            </a:r>
          </a:p>
          <a:p>
            <a:pPr algn="ctr"/>
            <a:r>
              <a:rPr lang="en-US" altLang="zh-CN" sz="2000" b="1" dirty="0"/>
              <a:t>ALU</a:t>
            </a:r>
            <a:endParaRPr lang="zh-CN" altLang="en-US" sz="2000" b="1" dirty="0"/>
          </a:p>
        </p:txBody>
      </p:sp>
      <p:cxnSp>
        <p:nvCxnSpPr>
          <p:cNvPr id="32" name="直接箭头连接符 31"/>
          <p:cNvCxnSpPr/>
          <p:nvPr/>
        </p:nvCxnSpPr>
        <p:spPr>
          <a:xfrm>
            <a:off x="3233055" y="2527293"/>
            <a:ext cx="1880933"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3" name="文本框 32"/>
          <p:cNvSpPr txBox="1"/>
          <p:nvPr/>
        </p:nvSpPr>
        <p:spPr>
          <a:xfrm>
            <a:off x="3397489" y="2074977"/>
            <a:ext cx="1069203" cy="369332"/>
          </a:xfrm>
          <a:prstGeom prst="rect">
            <a:avLst/>
          </a:prstGeom>
          <a:noFill/>
        </p:spPr>
        <p:txBody>
          <a:bodyPr wrap="none" lIns="0" tIns="0" rIns="0" bIns="0" rtlCol="0" anchor="ctr" anchorCtr="1">
            <a:spAutoFit/>
          </a:bodyPr>
          <a:lstStyle/>
          <a:p>
            <a:r>
              <a:rPr lang="en-US" altLang="zh-CN" sz="2400" b="1" dirty="0"/>
              <a:t>Result 0</a:t>
            </a:r>
            <a:endParaRPr lang="zh-CN" altLang="en-US" sz="2400" b="1" dirty="0"/>
          </a:p>
        </p:txBody>
      </p:sp>
      <p:cxnSp>
        <p:nvCxnSpPr>
          <p:cNvPr id="35" name="直接箭头连接符 34"/>
          <p:cNvCxnSpPr/>
          <p:nvPr/>
        </p:nvCxnSpPr>
        <p:spPr>
          <a:xfrm>
            <a:off x="3233055" y="3606069"/>
            <a:ext cx="1404683"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6" name="文本框 35"/>
          <p:cNvSpPr txBox="1"/>
          <p:nvPr/>
        </p:nvSpPr>
        <p:spPr>
          <a:xfrm>
            <a:off x="3407905" y="3155774"/>
            <a:ext cx="1069203" cy="369332"/>
          </a:xfrm>
          <a:prstGeom prst="rect">
            <a:avLst/>
          </a:prstGeom>
          <a:noFill/>
        </p:spPr>
        <p:txBody>
          <a:bodyPr wrap="none" lIns="0" tIns="0" rIns="0" bIns="0" rtlCol="0" anchor="ctr" anchorCtr="1">
            <a:spAutoFit/>
          </a:bodyPr>
          <a:lstStyle/>
          <a:p>
            <a:r>
              <a:rPr lang="en-US" altLang="zh-CN" sz="2400" b="1" dirty="0"/>
              <a:t>Result 1</a:t>
            </a:r>
            <a:endParaRPr lang="zh-CN" altLang="en-US" sz="2400" b="1" dirty="0"/>
          </a:p>
        </p:txBody>
      </p:sp>
      <p:cxnSp>
        <p:nvCxnSpPr>
          <p:cNvPr id="39" name="直接箭头连接符 38"/>
          <p:cNvCxnSpPr/>
          <p:nvPr/>
        </p:nvCxnSpPr>
        <p:spPr>
          <a:xfrm>
            <a:off x="3233055" y="4659948"/>
            <a:ext cx="1404683"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0" name="文本框 39"/>
          <p:cNvSpPr txBox="1"/>
          <p:nvPr/>
        </p:nvSpPr>
        <p:spPr>
          <a:xfrm>
            <a:off x="3396083" y="4237897"/>
            <a:ext cx="1069203" cy="369332"/>
          </a:xfrm>
          <a:prstGeom prst="rect">
            <a:avLst/>
          </a:prstGeom>
          <a:noFill/>
        </p:spPr>
        <p:txBody>
          <a:bodyPr wrap="none" lIns="0" tIns="0" rIns="0" bIns="0" rtlCol="0" anchor="ctr" anchorCtr="1">
            <a:spAutoFit/>
          </a:bodyPr>
          <a:lstStyle/>
          <a:p>
            <a:r>
              <a:rPr lang="en-US" altLang="zh-CN" sz="2400" b="1" dirty="0"/>
              <a:t>Result 2</a:t>
            </a:r>
            <a:endParaRPr lang="zh-CN" altLang="en-US" sz="2400" b="1" dirty="0"/>
          </a:p>
        </p:txBody>
      </p:sp>
      <p:cxnSp>
        <p:nvCxnSpPr>
          <p:cNvPr id="41" name="直接箭头连接符 40"/>
          <p:cNvCxnSpPr/>
          <p:nvPr/>
        </p:nvCxnSpPr>
        <p:spPr>
          <a:xfrm>
            <a:off x="3233055" y="5747443"/>
            <a:ext cx="1957133"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2" name="文本框 41"/>
          <p:cNvSpPr txBox="1"/>
          <p:nvPr/>
        </p:nvSpPr>
        <p:spPr>
          <a:xfrm>
            <a:off x="3396083" y="5308527"/>
            <a:ext cx="1069203" cy="369332"/>
          </a:xfrm>
          <a:prstGeom prst="rect">
            <a:avLst/>
          </a:prstGeom>
          <a:noFill/>
        </p:spPr>
        <p:txBody>
          <a:bodyPr wrap="none" lIns="0" tIns="0" rIns="0" bIns="0" rtlCol="0" anchor="ctr" anchorCtr="1">
            <a:spAutoFit/>
          </a:bodyPr>
          <a:lstStyle/>
          <a:p>
            <a:r>
              <a:rPr lang="en-US" altLang="zh-CN" sz="2400" b="1" dirty="0"/>
              <a:t>Result 3</a:t>
            </a:r>
            <a:endParaRPr lang="zh-CN" altLang="en-US" sz="2400" b="1" dirty="0"/>
          </a:p>
        </p:txBody>
      </p:sp>
      <p:cxnSp>
        <p:nvCxnSpPr>
          <p:cNvPr id="43" name="直接箭头连接符 42"/>
          <p:cNvCxnSpPr/>
          <p:nvPr/>
        </p:nvCxnSpPr>
        <p:spPr>
          <a:xfrm>
            <a:off x="1175476" y="2363652"/>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4" name="直接箭头连接符 43"/>
          <p:cNvCxnSpPr/>
          <p:nvPr/>
        </p:nvCxnSpPr>
        <p:spPr>
          <a:xfrm>
            <a:off x="1175476" y="2682932"/>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6" name="文本框 45"/>
          <p:cNvSpPr txBox="1"/>
          <p:nvPr/>
        </p:nvSpPr>
        <p:spPr>
          <a:xfrm>
            <a:off x="540747" y="2108895"/>
            <a:ext cx="495614" cy="430887"/>
          </a:xfrm>
          <a:prstGeom prst="rect">
            <a:avLst/>
          </a:prstGeom>
          <a:noFill/>
        </p:spPr>
        <p:txBody>
          <a:bodyPr wrap="square" lIns="0" tIns="0" rIns="0" bIns="0" rtlCol="0" anchor="ctr" anchorCtr="1">
            <a:spAutoFit/>
          </a:bodyPr>
          <a:lstStyle/>
          <a:p>
            <a:r>
              <a:rPr lang="en-US" altLang="zh-CN" sz="2800" b="1" dirty="0"/>
              <a:t>A0</a:t>
            </a:r>
            <a:endParaRPr lang="zh-CN" altLang="en-US" sz="2800" b="1" dirty="0"/>
          </a:p>
        </p:txBody>
      </p:sp>
      <p:sp>
        <p:nvSpPr>
          <p:cNvPr id="47" name="文本框 46"/>
          <p:cNvSpPr txBox="1"/>
          <p:nvPr/>
        </p:nvSpPr>
        <p:spPr>
          <a:xfrm>
            <a:off x="557128" y="2478227"/>
            <a:ext cx="474877" cy="430887"/>
          </a:xfrm>
          <a:prstGeom prst="rect">
            <a:avLst/>
          </a:prstGeom>
          <a:noFill/>
        </p:spPr>
        <p:txBody>
          <a:bodyPr wrap="square" lIns="0" tIns="0" rIns="0" bIns="0" rtlCol="0" anchor="ctr" anchorCtr="1">
            <a:spAutoFit/>
          </a:bodyPr>
          <a:lstStyle/>
          <a:p>
            <a:r>
              <a:rPr lang="en-US" altLang="zh-CN" sz="2800" b="1" dirty="0"/>
              <a:t>B0</a:t>
            </a:r>
            <a:endParaRPr lang="zh-CN" altLang="en-US" sz="2800" b="1" dirty="0"/>
          </a:p>
        </p:txBody>
      </p:sp>
      <p:cxnSp>
        <p:nvCxnSpPr>
          <p:cNvPr id="49" name="直接箭头连接符 48"/>
          <p:cNvCxnSpPr/>
          <p:nvPr/>
        </p:nvCxnSpPr>
        <p:spPr>
          <a:xfrm>
            <a:off x="1175476" y="3424540"/>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p:cNvCxnSpPr/>
          <p:nvPr/>
        </p:nvCxnSpPr>
        <p:spPr>
          <a:xfrm>
            <a:off x="1175476" y="3743820"/>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1" name="文本框 50"/>
          <p:cNvSpPr txBox="1"/>
          <p:nvPr/>
        </p:nvSpPr>
        <p:spPr>
          <a:xfrm>
            <a:off x="540747" y="3169783"/>
            <a:ext cx="495614" cy="430887"/>
          </a:xfrm>
          <a:prstGeom prst="rect">
            <a:avLst/>
          </a:prstGeom>
          <a:noFill/>
        </p:spPr>
        <p:txBody>
          <a:bodyPr wrap="square" lIns="0" tIns="0" rIns="0" bIns="0" rtlCol="0" anchor="ctr" anchorCtr="1">
            <a:spAutoFit/>
          </a:bodyPr>
          <a:lstStyle/>
          <a:p>
            <a:r>
              <a:rPr lang="en-US" altLang="zh-CN" sz="2800" b="1" dirty="0"/>
              <a:t>A1</a:t>
            </a:r>
            <a:endParaRPr lang="zh-CN" altLang="en-US" sz="2800" b="1" dirty="0"/>
          </a:p>
        </p:txBody>
      </p:sp>
      <p:sp>
        <p:nvSpPr>
          <p:cNvPr id="52" name="文本框 51"/>
          <p:cNvSpPr txBox="1"/>
          <p:nvPr/>
        </p:nvSpPr>
        <p:spPr>
          <a:xfrm>
            <a:off x="557128" y="3539115"/>
            <a:ext cx="474877" cy="430887"/>
          </a:xfrm>
          <a:prstGeom prst="rect">
            <a:avLst/>
          </a:prstGeom>
          <a:noFill/>
        </p:spPr>
        <p:txBody>
          <a:bodyPr wrap="square" lIns="0" tIns="0" rIns="0" bIns="0" rtlCol="0" anchor="ctr" anchorCtr="1">
            <a:spAutoFit/>
          </a:bodyPr>
          <a:lstStyle/>
          <a:p>
            <a:r>
              <a:rPr lang="en-US" altLang="zh-CN" sz="2800" b="1" dirty="0"/>
              <a:t>B1</a:t>
            </a:r>
            <a:endParaRPr lang="zh-CN" altLang="en-US" sz="2800" b="1" dirty="0"/>
          </a:p>
        </p:txBody>
      </p:sp>
      <p:cxnSp>
        <p:nvCxnSpPr>
          <p:cNvPr id="53" name="直接箭头连接符 52"/>
          <p:cNvCxnSpPr/>
          <p:nvPr/>
        </p:nvCxnSpPr>
        <p:spPr>
          <a:xfrm>
            <a:off x="1175476" y="4474263"/>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1175476" y="4793543"/>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5" name="文本框 54"/>
          <p:cNvSpPr txBox="1"/>
          <p:nvPr/>
        </p:nvSpPr>
        <p:spPr>
          <a:xfrm>
            <a:off x="540747" y="4219506"/>
            <a:ext cx="495614" cy="430887"/>
          </a:xfrm>
          <a:prstGeom prst="rect">
            <a:avLst/>
          </a:prstGeom>
          <a:noFill/>
        </p:spPr>
        <p:txBody>
          <a:bodyPr wrap="square" lIns="0" tIns="0" rIns="0" bIns="0" rtlCol="0" anchor="ctr" anchorCtr="1">
            <a:spAutoFit/>
          </a:bodyPr>
          <a:lstStyle/>
          <a:p>
            <a:r>
              <a:rPr lang="en-US" altLang="zh-CN" sz="2800" b="1" dirty="0"/>
              <a:t>A2</a:t>
            </a:r>
            <a:endParaRPr lang="zh-CN" altLang="en-US" sz="2800" b="1" dirty="0"/>
          </a:p>
        </p:txBody>
      </p:sp>
      <p:sp>
        <p:nvSpPr>
          <p:cNvPr id="56" name="文本框 55"/>
          <p:cNvSpPr txBox="1"/>
          <p:nvPr/>
        </p:nvSpPr>
        <p:spPr>
          <a:xfrm>
            <a:off x="557128" y="4588838"/>
            <a:ext cx="474877" cy="430887"/>
          </a:xfrm>
          <a:prstGeom prst="rect">
            <a:avLst/>
          </a:prstGeom>
          <a:noFill/>
        </p:spPr>
        <p:txBody>
          <a:bodyPr wrap="square" lIns="0" tIns="0" rIns="0" bIns="0" rtlCol="0" anchor="ctr" anchorCtr="1">
            <a:spAutoFit/>
          </a:bodyPr>
          <a:lstStyle/>
          <a:p>
            <a:r>
              <a:rPr lang="en-US" altLang="zh-CN" sz="2800" b="1" dirty="0"/>
              <a:t>B2</a:t>
            </a:r>
            <a:endParaRPr lang="zh-CN" altLang="en-US" sz="2800" b="1" dirty="0"/>
          </a:p>
        </p:txBody>
      </p:sp>
      <p:cxnSp>
        <p:nvCxnSpPr>
          <p:cNvPr id="57" name="直接箭头连接符 56"/>
          <p:cNvCxnSpPr/>
          <p:nvPr/>
        </p:nvCxnSpPr>
        <p:spPr>
          <a:xfrm>
            <a:off x="1175476" y="5593668"/>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8" name="直接箭头连接符 57"/>
          <p:cNvCxnSpPr/>
          <p:nvPr/>
        </p:nvCxnSpPr>
        <p:spPr>
          <a:xfrm>
            <a:off x="1175476" y="5912948"/>
            <a:ext cx="8622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9" name="文本框 58"/>
          <p:cNvSpPr txBox="1"/>
          <p:nvPr/>
        </p:nvSpPr>
        <p:spPr>
          <a:xfrm>
            <a:off x="540747" y="5338911"/>
            <a:ext cx="495614" cy="430887"/>
          </a:xfrm>
          <a:prstGeom prst="rect">
            <a:avLst/>
          </a:prstGeom>
          <a:noFill/>
        </p:spPr>
        <p:txBody>
          <a:bodyPr wrap="square" lIns="0" tIns="0" rIns="0" bIns="0" rtlCol="0" anchor="ctr" anchorCtr="1">
            <a:spAutoFit/>
          </a:bodyPr>
          <a:lstStyle/>
          <a:p>
            <a:r>
              <a:rPr lang="en-US" altLang="zh-CN" sz="2800" b="1" dirty="0"/>
              <a:t>A3</a:t>
            </a:r>
            <a:endParaRPr lang="zh-CN" altLang="en-US" sz="2800" b="1" dirty="0"/>
          </a:p>
        </p:txBody>
      </p:sp>
      <p:sp>
        <p:nvSpPr>
          <p:cNvPr id="60" name="文本框 59"/>
          <p:cNvSpPr txBox="1"/>
          <p:nvPr/>
        </p:nvSpPr>
        <p:spPr>
          <a:xfrm>
            <a:off x="557128" y="5708243"/>
            <a:ext cx="474877" cy="430887"/>
          </a:xfrm>
          <a:prstGeom prst="rect">
            <a:avLst/>
          </a:prstGeom>
          <a:noFill/>
        </p:spPr>
        <p:txBody>
          <a:bodyPr wrap="square" lIns="0" tIns="0" rIns="0" bIns="0" rtlCol="0" anchor="ctr" anchorCtr="1">
            <a:spAutoFit/>
          </a:bodyPr>
          <a:lstStyle/>
          <a:p>
            <a:r>
              <a:rPr lang="en-US" altLang="zh-CN" sz="2800" b="1" dirty="0"/>
              <a:t>B3</a:t>
            </a:r>
            <a:endParaRPr lang="zh-CN" altLang="en-US" sz="2800" b="1" dirty="0"/>
          </a:p>
        </p:txBody>
      </p:sp>
      <p:cxnSp>
        <p:nvCxnSpPr>
          <p:cNvPr id="61" name="直接箭头连接符 60"/>
          <p:cNvCxnSpPr/>
          <p:nvPr/>
        </p:nvCxnSpPr>
        <p:spPr>
          <a:xfrm>
            <a:off x="2638904" y="1873942"/>
            <a:ext cx="0" cy="353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2638904" y="2850210"/>
            <a:ext cx="0" cy="4153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29" idx="2"/>
          </p:cNvCxnSpPr>
          <p:nvPr/>
        </p:nvCxnSpPr>
        <p:spPr>
          <a:xfrm flipH="1">
            <a:off x="2631828" y="3911441"/>
            <a:ext cx="3538" cy="4350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31" idx="0"/>
          </p:cNvCxnSpPr>
          <p:nvPr/>
        </p:nvCxnSpPr>
        <p:spPr>
          <a:xfrm flipH="1">
            <a:off x="2635366" y="5002324"/>
            <a:ext cx="3538" cy="4174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2638904" y="6065609"/>
            <a:ext cx="0" cy="4883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1220021" y="2884040"/>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1</a:t>
            </a:r>
            <a:endParaRPr lang="zh-CN" altLang="en-US" sz="2400" b="1" dirty="0"/>
          </a:p>
        </p:txBody>
      </p:sp>
      <p:sp>
        <p:nvSpPr>
          <p:cNvPr id="67" name="文本框 66"/>
          <p:cNvSpPr txBox="1"/>
          <p:nvPr/>
        </p:nvSpPr>
        <p:spPr>
          <a:xfrm>
            <a:off x="1220021" y="3945035"/>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2</a:t>
            </a:r>
            <a:endParaRPr lang="zh-CN" altLang="en-US" sz="2400" b="1" dirty="0"/>
          </a:p>
        </p:txBody>
      </p:sp>
      <p:sp>
        <p:nvSpPr>
          <p:cNvPr id="68" name="文本框 67"/>
          <p:cNvSpPr txBox="1"/>
          <p:nvPr/>
        </p:nvSpPr>
        <p:spPr>
          <a:xfrm>
            <a:off x="1220021" y="5034826"/>
            <a:ext cx="1325684" cy="369332"/>
          </a:xfrm>
          <a:prstGeom prst="rect">
            <a:avLst/>
          </a:prstGeom>
          <a:noFill/>
        </p:spPr>
        <p:txBody>
          <a:bodyPr wrap="none" lIns="0" tIns="0" rIns="0" bIns="0" rtlCol="0" anchor="ctr" anchorCtr="1">
            <a:spAutoFit/>
          </a:bodyPr>
          <a:lstStyle/>
          <a:p>
            <a:r>
              <a:rPr lang="en-US" altLang="zh-CN" sz="2400" b="1" dirty="0" err="1"/>
              <a:t>CarryIn</a:t>
            </a:r>
            <a:r>
              <a:rPr lang="en-US" altLang="zh-CN" sz="2400" b="1" dirty="0"/>
              <a:t> 3</a:t>
            </a:r>
            <a:endParaRPr lang="zh-CN" altLang="en-US" sz="2400" b="1" dirty="0"/>
          </a:p>
        </p:txBody>
      </p:sp>
      <p:sp>
        <p:nvSpPr>
          <p:cNvPr id="69" name="文本框 68"/>
          <p:cNvSpPr txBox="1"/>
          <p:nvPr/>
        </p:nvSpPr>
        <p:spPr>
          <a:xfrm>
            <a:off x="2745063" y="2800451"/>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0</a:t>
            </a:r>
            <a:endParaRPr lang="zh-CN" altLang="en-US" sz="2400" b="1" dirty="0"/>
          </a:p>
        </p:txBody>
      </p:sp>
      <p:sp>
        <p:nvSpPr>
          <p:cNvPr id="70" name="文本框 69"/>
          <p:cNvSpPr txBox="1"/>
          <p:nvPr/>
        </p:nvSpPr>
        <p:spPr>
          <a:xfrm>
            <a:off x="2745063" y="3862041"/>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1</a:t>
            </a:r>
            <a:endParaRPr lang="zh-CN" altLang="en-US" sz="2400" b="1" dirty="0"/>
          </a:p>
        </p:txBody>
      </p:sp>
      <p:sp>
        <p:nvSpPr>
          <p:cNvPr id="71" name="文本框 70"/>
          <p:cNvSpPr txBox="1"/>
          <p:nvPr/>
        </p:nvSpPr>
        <p:spPr>
          <a:xfrm>
            <a:off x="2745063" y="4929553"/>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2</a:t>
            </a:r>
            <a:endParaRPr lang="zh-CN" altLang="en-US" sz="2400" b="1" dirty="0"/>
          </a:p>
        </p:txBody>
      </p:sp>
      <p:sp>
        <p:nvSpPr>
          <p:cNvPr id="72" name="文本框 71"/>
          <p:cNvSpPr txBox="1"/>
          <p:nvPr/>
        </p:nvSpPr>
        <p:spPr>
          <a:xfrm>
            <a:off x="2745063" y="6012349"/>
            <a:ext cx="1546898" cy="369332"/>
          </a:xfrm>
          <a:prstGeom prst="rect">
            <a:avLst/>
          </a:prstGeom>
          <a:noFill/>
        </p:spPr>
        <p:txBody>
          <a:bodyPr wrap="none" lIns="0" tIns="0" rIns="0" bIns="0" rtlCol="0" anchor="ctr" anchorCtr="1">
            <a:spAutoFit/>
          </a:bodyPr>
          <a:lstStyle/>
          <a:p>
            <a:r>
              <a:rPr lang="en-US" altLang="zh-CN" sz="2400" b="1" dirty="0" err="1"/>
              <a:t>CarryOut</a:t>
            </a:r>
            <a:r>
              <a:rPr lang="en-US" altLang="zh-CN" sz="2400" b="1" dirty="0"/>
              <a:t> 3</a:t>
            </a:r>
            <a:endParaRPr lang="zh-CN" altLang="en-US" sz="2400" b="1" dirty="0"/>
          </a:p>
        </p:txBody>
      </p:sp>
      <p:grpSp>
        <p:nvGrpSpPr>
          <p:cNvPr id="20" name="组合 19"/>
          <p:cNvGrpSpPr/>
          <p:nvPr/>
        </p:nvGrpSpPr>
        <p:grpSpPr>
          <a:xfrm>
            <a:off x="5949416" y="3765466"/>
            <a:ext cx="995382" cy="669483"/>
            <a:chOff x="5712228" y="3749002"/>
            <a:chExt cx="995382" cy="669483"/>
          </a:xfrm>
        </p:grpSpPr>
        <p:sp>
          <p:nvSpPr>
            <p:cNvPr id="73" name="流程图: 延期 9"/>
            <p:cNvSpPr/>
            <p:nvPr/>
          </p:nvSpPr>
          <p:spPr>
            <a:xfrm>
              <a:off x="5712228" y="3749002"/>
              <a:ext cx="877727" cy="669483"/>
            </a:xfrm>
            <a:custGeom>
              <a:avLst/>
              <a:gdLst>
                <a:gd name="connsiteX0" fmla="*/ 0 w 1030941"/>
                <a:gd name="connsiteY0" fmla="*/ 0 h 751156"/>
                <a:gd name="connsiteX1" fmla="*/ 515471 w 1030941"/>
                <a:gd name="connsiteY1" fmla="*/ 0 h 751156"/>
                <a:gd name="connsiteX2" fmla="*/ 1030942 w 1030941"/>
                <a:gd name="connsiteY2" fmla="*/ 375578 h 751156"/>
                <a:gd name="connsiteX3" fmla="*/ 515471 w 1030941"/>
                <a:gd name="connsiteY3" fmla="*/ 751156 h 751156"/>
                <a:gd name="connsiteX4" fmla="*/ 0 w 1030941"/>
                <a:gd name="connsiteY4" fmla="*/ 751156 h 751156"/>
                <a:gd name="connsiteX5" fmla="*/ 0 w 1030941"/>
                <a:gd name="connsiteY5" fmla="*/ 0 h 751156"/>
                <a:gd name="connsiteX0-1" fmla="*/ 495 w 1031437"/>
                <a:gd name="connsiteY0-2" fmla="*/ 0 h 751156"/>
                <a:gd name="connsiteX1-3" fmla="*/ 515966 w 1031437"/>
                <a:gd name="connsiteY1-4" fmla="*/ 0 h 751156"/>
                <a:gd name="connsiteX2-5" fmla="*/ 1031437 w 1031437"/>
                <a:gd name="connsiteY2-6" fmla="*/ 375578 h 751156"/>
                <a:gd name="connsiteX3-7" fmla="*/ 515966 w 1031437"/>
                <a:gd name="connsiteY3-8" fmla="*/ 751156 h 751156"/>
                <a:gd name="connsiteX4-9" fmla="*/ 495 w 1031437"/>
                <a:gd name="connsiteY4-10" fmla="*/ 751156 h 751156"/>
                <a:gd name="connsiteX5-11" fmla="*/ 0 w 1031437"/>
                <a:gd name="connsiteY5-12" fmla="*/ 369397 h 751156"/>
                <a:gd name="connsiteX6" fmla="*/ 495 w 1031437"/>
                <a:gd name="connsiteY6" fmla="*/ 0 h 751156"/>
                <a:gd name="connsiteX0-13" fmla="*/ 0 w 1030942"/>
                <a:gd name="connsiteY0-14" fmla="*/ 0 h 751156"/>
                <a:gd name="connsiteX1-15" fmla="*/ 515471 w 1030942"/>
                <a:gd name="connsiteY1-16" fmla="*/ 0 h 751156"/>
                <a:gd name="connsiteX2-17" fmla="*/ 1030942 w 1030942"/>
                <a:gd name="connsiteY2-18" fmla="*/ 375578 h 751156"/>
                <a:gd name="connsiteX3-19" fmla="*/ 515471 w 1030942"/>
                <a:gd name="connsiteY3-20" fmla="*/ 751156 h 751156"/>
                <a:gd name="connsiteX4-21" fmla="*/ 0 w 1030942"/>
                <a:gd name="connsiteY4-22" fmla="*/ 751156 h 751156"/>
                <a:gd name="connsiteX5-23" fmla="*/ 197149 w 1030942"/>
                <a:gd name="connsiteY5-24" fmla="*/ 386065 h 751156"/>
                <a:gd name="connsiteX6-25" fmla="*/ 0 w 1030942"/>
                <a:gd name="connsiteY6-26" fmla="*/ 0 h 751156"/>
                <a:gd name="connsiteX0-27" fmla="*/ 0 w 1030942"/>
                <a:gd name="connsiteY0-28" fmla="*/ 0 h 751156"/>
                <a:gd name="connsiteX1-29" fmla="*/ 515471 w 1030942"/>
                <a:gd name="connsiteY1-30" fmla="*/ 0 h 751156"/>
                <a:gd name="connsiteX2-31" fmla="*/ 1030942 w 1030942"/>
                <a:gd name="connsiteY2-32" fmla="*/ 375578 h 751156"/>
                <a:gd name="connsiteX3-33" fmla="*/ 515471 w 1030942"/>
                <a:gd name="connsiteY3-34" fmla="*/ 751156 h 751156"/>
                <a:gd name="connsiteX4-35" fmla="*/ 0 w 1030942"/>
                <a:gd name="connsiteY4-36" fmla="*/ 751156 h 751156"/>
                <a:gd name="connsiteX5-37" fmla="*/ 197149 w 1030942"/>
                <a:gd name="connsiteY5-38" fmla="*/ 386065 h 751156"/>
                <a:gd name="connsiteX6-39" fmla="*/ 0 w 1030942"/>
                <a:gd name="connsiteY6-40" fmla="*/ 0 h 751156"/>
                <a:gd name="connsiteX0-41" fmla="*/ 0 w 1030942"/>
                <a:gd name="connsiteY0-42" fmla="*/ 0 h 751156"/>
                <a:gd name="connsiteX1-43" fmla="*/ 515471 w 1030942"/>
                <a:gd name="connsiteY1-44" fmla="*/ 0 h 751156"/>
                <a:gd name="connsiteX2-45" fmla="*/ 1030942 w 1030942"/>
                <a:gd name="connsiteY2-46" fmla="*/ 375578 h 751156"/>
                <a:gd name="connsiteX3-47" fmla="*/ 515471 w 1030942"/>
                <a:gd name="connsiteY3-48" fmla="*/ 751156 h 751156"/>
                <a:gd name="connsiteX4-49" fmla="*/ 0 w 1030942"/>
                <a:gd name="connsiteY4-50" fmla="*/ 751156 h 751156"/>
                <a:gd name="connsiteX5-51" fmla="*/ 197149 w 1030942"/>
                <a:gd name="connsiteY5-52" fmla="*/ 386065 h 751156"/>
                <a:gd name="connsiteX6-53" fmla="*/ 0 w 1030942"/>
                <a:gd name="connsiteY6-54" fmla="*/ 0 h 751156"/>
                <a:gd name="connsiteX0-55" fmla="*/ 0 w 1030942"/>
                <a:gd name="connsiteY0-56" fmla="*/ 0 h 751156"/>
                <a:gd name="connsiteX1-57" fmla="*/ 515471 w 1030942"/>
                <a:gd name="connsiteY1-58" fmla="*/ 0 h 751156"/>
                <a:gd name="connsiteX2-59" fmla="*/ 1030942 w 1030942"/>
                <a:gd name="connsiteY2-60" fmla="*/ 375578 h 751156"/>
                <a:gd name="connsiteX3-61" fmla="*/ 515471 w 1030942"/>
                <a:gd name="connsiteY3-62" fmla="*/ 751156 h 751156"/>
                <a:gd name="connsiteX4-63" fmla="*/ 0 w 1030942"/>
                <a:gd name="connsiteY4-64" fmla="*/ 751156 h 751156"/>
                <a:gd name="connsiteX5-65" fmla="*/ 197149 w 1030942"/>
                <a:gd name="connsiteY5-66" fmla="*/ 386065 h 751156"/>
                <a:gd name="connsiteX6-67" fmla="*/ 0 w 1030942"/>
                <a:gd name="connsiteY6-68" fmla="*/ 0 h 751156"/>
                <a:gd name="connsiteX0-69" fmla="*/ 0 w 1030942"/>
                <a:gd name="connsiteY0-70" fmla="*/ 0 h 751156"/>
                <a:gd name="connsiteX1-71" fmla="*/ 515471 w 1030942"/>
                <a:gd name="connsiteY1-72" fmla="*/ 0 h 751156"/>
                <a:gd name="connsiteX2-73" fmla="*/ 1030942 w 1030942"/>
                <a:gd name="connsiteY2-74" fmla="*/ 375578 h 751156"/>
                <a:gd name="connsiteX3-75" fmla="*/ 515471 w 1030942"/>
                <a:gd name="connsiteY3-76" fmla="*/ 751156 h 751156"/>
                <a:gd name="connsiteX4-77" fmla="*/ 0 w 1030942"/>
                <a:gd name="connsiteY4-78" fmla="*/ 751156 h 751156"/>
                <a:gd name="connsiteX5-79" fmla="*/ 197149 w 1030942"/>
                <a:gd name="connsiteY5-80" fmla="*/ 386065 h 751156"/>
                <a:gd name="connsiteX6-81" fmla="*/ 0 w 1030942"/>
                <a:gd name="connsiteY6-82" fmla="*/ 0 h 751156"/>
                <a:gd name="connsiteX0-83" fmla="*/ 0 w 1030942"/>
                <a:gd name="connsiteY0-84" fmla="*/ 0 h 751156"/>
                <a:gd name="connsiteX1-85" fmla="*/ 515471 w 1030942"/>
                <a:gd name="connsiteY1-86" fmla="*/ 0 h 751156"/>
                <a:gd name="connsiteX2-87" fmla="*/ 1030942 w 1030942"/>
                <a:gd name="connsiteY2-88" fmla="*/ 375578 h 751156"/>
                <a:gd name="connsiteX3-89" fmla="*/ 515471 w 1030942"/>
                <a:gd name="connsiteY3-90" fmla="*/ 751156 h 751156"/>
                <a:gd name="connsiteX4-91" fmla="*/ 0 w 1030942"/>
                <a:gd name="connsiteY4-92" fmla="*/ 751156 h 751156"/>
                <a:gd name="connsiteX5-93" fmla="*/ 197149 w 1030942"/>
                <a:gd name="connsiteY5-94" fmla="*/ 386065 h 751156"/>
                <a:gd name="connsiteX6-95" fmla="*/ 0 w 1030942"/>
                <a:gd name="connsiteY6-96" fmla="*/ 0 h 751156"/>
                <a:gd name="connsiteX0-97" fmla="*/ 0 w 1030942"/>
                <a:gd name="connsiteY0-98" fmla="*/ 0 h 751156"/>
                <a:gd name="connsiteX1-99" fmla="*/ 515471 w 1030942"/>
                <a:gd name="connsiteY1-100" fmla="*/ 0 h 751156"/>
                <a:gd name="connsiteX2-101" fmla="*/ 1030942 w 1030942"/>
                <a:gd name="connsiteY2-102" fmla="*/ 375578 h 751156"/>
                <a:gd name="connsiteX3-103" fmla="*/ 515471 w 1030942"/>
                <a:gd name="connsiteY3-104" fmla="*/ 751156 h 751156"/>
                <a:gd name="connsiteX4-105" fmla="*/ 0 w 1030942"/>
                <a:gd name="connsiteY4-106" fmla="*/ 751156 h 751156"/>
                <a:gd name="connsiteX5-107" fmla="*/ 197149 w 1030942"/>
                <a:gd name="connsiteY5-108" fmla="*/ 386065 h 751156"/>
                <a:gd name="connsiteX6-109" fmla="*/ 0 w 1030942"/>
                <a:gd name="connsiteY6-110" fmla="*/ 0 h 751156"/>
                <a:gd name="connsiteX0-111" fmla="*/ 0 w 1030942"/>
                <a:gd name="connsiteY0-112" fmla="*/ 0 h 751156"/>
                <a:gd name="connsiteX1-113" fmla="*/ 515471 w 1030942"/>
                <a:gd name="connsiteY1-114" fmla="*/ 0 h 751156"/>
                <a:gd name="connsiteX2-115" fmla="*/ 1030942 w 1030942"/>
                <a:gd name="connsiteY2-116" fmla="*/ 375578 h 751156"/>
                <a:gd name="connsiteX3-117" fmla="*/ 515471 w 1030942"/>
                <a:gd name="connsiteY3-118" fmla="*/ 751156 h 751156"/>
                <a:gd name="connsiteX4-119" fmla="*/ 0 w 1030942"/>
                <a:gd name="connsiteY4-120" fmla="*/ 751156 h 751156"/>
                <a:gd name="connsiteX5-121" fmla="*/ 197149 w 1030942"/>
                <a:gd name="connsiteY5-122" fmla="*/ 386065 h 751156"/>
                <a:gd name="connsiteX6-123" fmla="*/ 0 w 1030942"/>
                <a:gd name="connsiteY6-124" fmla="*/ 0 h 751156"/>
                <a:gd name="connsiteX0-125" fmla="*/ 0 w 1030942"/>
                <a:gd name="connsiteY0-126" fmla="*/ 0 h 751156"/>
                <a:gd name="connsiteX1-127" fmla="*/ 515471 w 1030942"/>
                <a:gd name="connsiteY1-128" fmla="*/ 0 h 751156"/>
                <a:gd name="connsiteX2-129" fmla="*/ 1030942 w 1030942"/>
                <a:gd name="connsiteY2-130" fmla="*/ 375578 h 751156"/>
                <a:gd name="connsiteX3-131" fmla="*/ 515471 w 1030942"/>
                <a:gd name="connsiteY3-132" fmla="*/ 751156 h 751156"/>
                <a:gd name="connsiteX4-133" fmla="*/ 0 w 1030942"/>
                <a:gd name="connsiteY4-134" fmla="*/ 751156 h 751156"/>
                <a:gd name="connsiteX5-135" fmla="*/ 197149 w 1030942"/>
                <a:gd name="connsiteY5-136" fmla="*/ 386065 h 751156"/>
                <a:gd name="connsiteX6-137" fmla="*/ 0 w 1030942"/>
                <a:gd name="connsiteY6-138" fmla="*/ 0 h 751156"/>
                <a:gd name="connsiteX0-139" fmla="*/ 0 w 1030942"/>
                <a:gd name="connsiteY0-140" fmla="*/ 0 h 751156"/>
                <a:gd name="connsiteX1-141" fmla="*/ 515471 w 1030942"/>
                <a:gd name="connsiteY1-142" fmla="*/ 0 h 751156"/>
                <a:gd name="connsiteX2-143" fmla="*/ 1030942 w 1030942"/>
                <a:gd name="connsiteY2-144" fmla="*/ 375578 h 751156"/>
                <a:gd name="connsiteX3-145" fmla="*/ 515471 w 1030942"/>
                <a:gd name="connsiteY3-146" fmla="*/ 751156 h 751156"/>
                <a:gd name="connsiteX4-147" fmla="*/ 0 w 1030942"/>
                <a:gd name="connsiteY4-148" fmla="*/ 751156 h 751156"/>
                <a:gd name="connsiteX5-149" fmla="*/ 197149 w 1030942"/>
                <a:gd name="connsiteY5-150" fmla="*/ 386065 h 751156"/>
                <a:gd name="connsiteX6-151" fmla="*/ 0 w 1030942"/>
                <a:gd name="connsiteY6-152" fmla="*/ 0 h 751156"/>
                <a:gd name="connsiteX0-153" fmla="*/ 0 w 1030942"/>
                <a:gd name="connsiteY0-154" fmla="*/ 0 h 751156"/>
                <a:gd name="connsiteX1-155" fmla="*/ 515471 w 1030942"/>
                <a:gd name="connsiteY1-156" fmla="*/ 0 h 751156"/>
                <a:gd name="connsiteX2-157" fmla="*/ 1030942 w 1030942"/>
                <a:gd name="connsiteY2-158" fmla="*/ 375578 h 751156"/>
                <a:gd name="connsiteX3-159" fmla="*/ 515471 w 1030942"/>
                <a:gd name="connsiteY3-160" fmla="*/ 751156 h 751156"/>
                <a:gd name="connsiteX4-161" fmla="*/ 0 w 1030942"/>
                <a:gd name="connsiteY4-162" fmla="*/ 751156 h 751156"/>
                <a:gd name="connsiteX5-163" fmla="*/ 254299 w 1030942"/>
                <a:gd name="connsiteY5-164" fmla="*/ 388447 h 751156"/>
                <a:gd name="connsiteX6-165" fmla="*/ 0 w 1030942"/>
                <a:gd name="connsiteY6-166" fmla="*/ 0 h 751156"/>
                <a:gd name="connsiteX0-167" fmla="*/ 0 w 1030942"/>
                <a:gd name="connsiteY0-168" fmla="*/ 0 h 751156"/>
                <a:gd name="connsiteX1-169" fmla="*/ 515471 w 1030942"/>
                <a:gd name="connsiteY1-170" fmla="*/ 0 h 751156"/>
                <a:gd name="connsiteX2-171" fmla="*/ 1030942 w 1030942"/>
                <a:gd name="connsiteY2-172" fmla="*/ 375578 h 751156"/>
                <a:gd name="connsiteX3-173" fmla="*/ 515471 w 1030942"/>
                <a:gd name="connsiteY3-174" fmla="*/ 751156 h 751156"/>
                <a:gd name="connsiteX4-175" fmla="*/ 0 w 1030942"/>
                <a:gd name="connsiteY4-176" fmla="*/ 751156 h 751156"/>
                <a:gd name="connsiteX5-177" fmla="*/ 294780 w 1030942"/>
                <a:gd name="connsiteY5-178" fmla="*/ 393209 h 751156"/>
                <a:gd name="connsiteX6-179" fmla="*/ 0 w 1030942"/>
                <a:gd name="connsiteY6-180" fmla="*/ 0 h 751156"/>
                <a:gd name="connsiteX0-181" fmla="*/ 0 w 1030942"/>
                <a:gd name="connsiteY0-182" fmla="*/ 0 h 751156"/>
                <a:gd name="connsiteX1-183" fmla="*/ 515471 w 1030942"/>
                <a:gd name="connsiteY1-184" fmla="*/ 0 h 751156"/>
                <a:gd name="connsiteX2-185" fmla="*/ 1030942 w 1030942"/>
                <a:gd name="connsiteY2-186" fmla="*/ 375578 h 751156"/>
                <a:gd name="connsiteX3-187" fmla="*/ 515471 w 1030942"/>
                <a:gd name="connsiteY3-188" fmla="*/ 751156 h 751156"/>
                <a:gd name="connsiteX4-189" fmla="*/ 0 w 1030942"/>
                <a:gd name="connsiteY4-190" fmla="*/ 751156 h 751156"/>
                <a:gd name="connsiteX5-191" fmla="*/ 304305 w 1030942"/>
                <a:gd name="connsiteY5-192" fmla="*/ 393209 h 751156"/>
                <a:gd name="connsiteX6-193" fmla="*/ 0 w 1030942"/>
                <a:gd name="connsiteY6-194" fmla="*/ 0 h 751156"/>
                <a:gd name="connsiteX0-195" fmla="*/ 0 w 1030942"/>
                <a:gd name="connsiteY0-196" fmla="*/ 0 h 751156"/>
                <a:gd name="connsiteX1-197" fmla="*/ 515471 w 1030942"/>
                <a:gd name="connsiteY1-198" fmla="*/ 0 h 751156"/>
                <a:gd name="connsiteX2-199" fmla="*/ 1030942 w 1030942"/>
                <a:gd name="connsiteY2-200" fmla="*/ 375578 h 751156"/>
                <a:gd name="connsiteX3-201" fmla="*/ 515471 w 1030942"/>
                <a:gd name="connsiteY3-202" fmla="*/ 751156 h 751156"/>
                <a:gd name="connsiteX4-203" fmla="*/ 0 w 1030942"/>
                <a:gd name="connsiteY4-204" fmla="*/ 751156 h 751156"/>
                <a:gd name="connsiteX5-205" fmla="*/ 304305 w 1030942"/>
                <a:gd name="connsiteY5-206" fmla="*/ 393209 h 751156"/>
                <a:gd name="connsiteX6-207" fmla="*/ 0 w 1030942"/>
                <a:gd name="connsiteY6-208" fmla="*/ 0 h 751156"/>
                <a:gd name="connsiteX0-209" fmla="*/ 0 w 1030942"/>
                <a:gd name="connsiteY0-210" fmla="*/ 0 h 751156"/>
                <a:gd name="connsiteX1-211" fmla="*/ 515471 w 1030942"/>
                <a:gd name="connsiteY1-212" fmla="*/ 0 h 751156"/>
                <a:gd name="connsiteX2-213" fmla="*/ 1030942 w 1030942"/>
                <a:gd name="connsiteY2-214" fmla="*/ 375578 h 751156"/>
                <a:gd name="connsiteX3-215" fmla="*/ 515471 w 1030942"/>
                <a:gd name="connsiteY3-216" fmla="*/ 751156 h 751156"/>
                <a:gd name="connsiteX4-217" fmla="*/ 0 w 1030942"/>
                <a:gd name="connsiteY4-218" fmla="*/ 751156 h 751156"/>
                <a:gd name="connsiteX5-219" fmla="*/ 304305 w 1030942"/>
                <a:gd name="connsiteY5-220" fmla="*/ 393209 h 751156"/>
                <a:gd name="connsiteX6-221" fmla="*/ 0 w 1030942"/>
                <a:gd name="connsiteY6-222" fmla="*/ 0 h 751156"/>
                <a:gd name="connsiteX0-223" fmla="*/ 0 w 1030942"/>
                <a:gd name="connsiteY0-224" fmla="*/ 0 h 751156"/>
                <a:gd name="connsiteX1-225" fmla="*/ 515471 w 1030942"/>
                <a:gd name="connsiteY1-226" fmla="*/ 0 h 751156"/>
                <a:gd name="connsiteX2-227" fmla="*/ 1030942 w 1030942"/>
                <a:gd name="connsiteY2-228" fmla="*/ 375578 h 751156"/>
                <a:gd name="connsiteX3-229" fmla="*/ 515471 w 1030942"/>
                <a:gd name="connsiteY3-230" fmla="*/ 751156 h 751156"/>
                <a:gd name="connsiteX4-231" fmla="*/ 0 w 1030942"/>
                <a:gd name="connsiteY4-232" fmla="*/ 751156 h 751156"/>
                <a:gd name="connsiteX5-233" fmla="*/ 304305 w 1030942"/>
                <a:gd name="connsiteY5-234" fmla="*/ 393209 h 751156"/>
                <a:gd name="connsiteX6-235" fmla="*/ 0 w 1030942"/>
                <a:gd name="connsiteY6-236" fmla="*/ 0 h 751156"/>
                <a:gd name="connsiteX0-237" fmla="*/ 0 w 1030942"/>
                <a:gd name="connsiteY0-238" fmla="*/ 0 h 751156"/>
                <a:gd name="connsiteX1-239" fmla="*/ 515471 w 1030942"/>
                <a:gd name="connsiteY1-240" fmla="*/ 0 h 751156"/>
                <a:gd name="connsiteX2-241" fmla="*/ 1030942 w 1030942"/>
                <a:gd name="connsiteY2-242" fmla="*/ 375578 h 751156"/>
                <a:gd name="connsiteX3-243" fmla="*/ 515471 w 1030942"/>
                <a:gd name="connsiteY3-244" fmla="*/ 751156 h 751156"/>
                <a:gd name="connsiteX4-245" fmla="*/ 0 w 1030942"/>
                <a:gd name="connsiteY4-246" fmla="*/ 751156 h 751156"/>
                <a:gd name="connsiteX5-247" fmla="*/ 301923 w 1030942"/>
                <a:gd name="connsiteY5-248" fmla="*/ 376540 h 751156"/>
                <a:gd name="connsiteX6-249" fmla="*/ 0 w 1030942"/>
                <a:gd name="connsiteY6-250" fmla="*/ 0 h 751156"/>
                <a:gd name="connsiteX0-251" fmla="*/ 0 w 1032129"/>
                <a:gd name="connsiteY0-252" fmla="*/ 0 h 751156"/>
                <a:gd name="connsiteX1-253" fmla="*/ 391646 w 1032129"/>
                <a:gd name="connsiteY1-254" fmla="*/ 2381 h 751156"/>
                <a:gd name="connsiteX2-255" fmla="*/ 1030942 w 1032129"/>
                <a:gd name="connsiteY2-256" fmla="*/ 375578 h 751156"/>
                <a:gd name="connsiteX3-257" fmla="*/ 515471 w 1032129"/>
                <a:gd name="connsiteY3-258" fmla="*/ 751156 h 751156"/>
                <a:gd name="connsiteX4-259" fmla="*/ 0 w 1032129"/>
                <a:gd name="connsiteY4-260" fmla="*/ 751156 h 751156"/>
                <a:gd name="connsiteX5-261" fmla="*/ 301923 w 1032129"/>
                <a:gd name="connsiteY5-262" fmla="*/ 376540 h 751156"/>
                <a:gd name="connsiteX6-263" fmla="*/ 0 w 1032129"/>
                <a:gd name="connsiteY6-264" fmla="*/ 0 h 751156"/>
                <a:gd name="connsiteX0-265" fmla="*/ 0 w 1031057"/>
                <a:gd name="connsiteY0-266" fmla="*/ 0 h 751156"/>
                <a:gd name="connsiteX1-267" fmla="*/ 391646 w 1031057"/>
                <a:gd name="connsiteY1-268" fmla="*/ 2381 h 751156"/>
                <a:gd name="connsiteX2-269" fmla="*/ 1030942 w 1031057"/>
                <a:gd name="connsiteY2-270" fmla="*/ 375578 h 751156"/>
                <a:gd name="connsiteX3-271" fmla="*/ 346402 w 1031057"/>
                <a:gd name="connsiteY3-272" fmla="*/ 748775 h 751156"/>
                <a:gd name="connsiteX4-273" fmla="*/ 0 w 1031057"/>
                <a:gd name="connsiteY4-274" fmla="*/ 751156 h 751156"/>
                <a:gd name="connsiteX5-275" fmla="*/ 301923 w 1031057"/>
                <a:gd name="connsiteY5-276" fmla="*/ 376540 h 751156"/>
                <a:gd name="connsiteX6-277" fmla="*/ 0 w 1031057"/>
                <a:gd name="connsiteY6-278" fmla="*/ 0 h 751156"/>
                <a:gd name="connsiteX0-279" fmla="*/ 0 w 1031024"/>
                <a:gd name="connsiteY0-280" fmla="*/ 0 h 751156"/>
                <a:gd name="connsiteX1-281" fmla="*/ 391646 w 1031024"/>
                <a:gd name="connsiteY1-282" fmla="*/ 2381 h 751156"/>
                <a:gd name="connsiteX2-283" fmla="*/ 1030942 w 1031024"/>
                <a:gd name="connsiteY2-284" fmla="*/ 375578 h 751156"/>
                <a:gd name="connsiteX3-285" fmla="*/ 353545 w 1031024"/>
                <a:gd name="connsiteY3-286" fmla="*/ 748775 h 751156"/>
                <a:gd name="connsiteX4-287" fmla="*/ 0 w 1031024"/>
                <a:gd name="connsiteY4-288" fmla="*/ 751156 h 751156"/>
                <a:gd name="connsiteX5-289" fmla="*/ 301923 w 1031024"/>
                <a:gd name="connsiteY5-290" fmla="*/ 376540 h 751156"/>
                <a:gd name="connsiteX6-291" fmla="*/ 0 w 1031024"/>
                <a:gd name="connsiteY6-292" fmla="*/ 0 h 751156"/>
                <a:gd name="connsiteX0-293" fmla="*/ 0 w 1031024"/>
                <a:gd name="connsiteY0-294" fmla="*/ 0 h 751156"/>
                <a:gd name="connsiteX1-295" fmla="*/ 391646 w 1031024"/>
                <a:gd name="connsiteY1-296" fmla="*/ 2381 h 751156"/>
                <a:gd name="connsiteX2-297" fmla="*/ 1030942 w 1031024"/>
                <a:gd name="connsiteY2-298" fmla="*/ 375578 h 751156"/>
                <a:gd name="connsiteX3-299" fmla="*/ 353545 w 1031024"/>
                <a:gd name="connsiteY3-300" fmla="*/ 748775 h 751156"/>
                <a:gd name="connsiteX4-301" fmla="*/ 0 w 1031024"/>
                <a:gd name="connsiteY4-302" fmla="*/ 751156 h 751156"/>
                <a:gd name="connsiteX5-303" fmla="*/ 232867 w 1031024"/>
                <a:gd name="connsiteY5-304" fmla="*/ 378921 h 751156"/>
                <a:gd name="connsiteX6-305" fmla="*/ 0 w 1031024"/>
                <a:gd name="connsiteY6-306" fmla="*/ 0 h 751156"/>
                <a:gd name="connsiteX0-307" fmla="*/ 0 w 1031024"/>
                <a:gd name="connsiteY0-308" fmla="*/ 0 h 751156"/>
                <a:gd name="connsiteX1-309" fmla="*/ 391646 w 1031024"/>
                <a:gd name="connsiteY1-310" fmla="*/ 2381 h 751156"/>
                <a:gd name="connsiteX2-311" fmla="*/ 1030942 w 1031024"/>
                <a:gd name="connsiteY2-312" fmla="*/ 375578 h 751156"/>
                <a:gd name="connsiteX3-313" fmla="*/ 353545 w 1031024"/>
                <a:gd name="connsiteY3-314" fmla="*/ 748775 h 751156"/>
                <a:gd name="connsiteX4-315" fmla="*/ 0 w 1031024"/>
                <a:gd name="connsiteY4-316" fmla="*/ 751156 h 751156"/>
                <a:gd name="connsiteX5-317" fmla="*/ 201910 w 1031024"/>
                <a:gd name="connsiteY5-318" fmla="*/ 386065 h 751156"/>
                <a:gd name="connsiteX6-319" fmla="*/ 0 w 1031024"/>
                <a:gd name="connsiteY6-320" fmla="*/ 0 h 751156"/>
                <a:gd name="connsiteX0-321" fmla="*/ 0 w 1030974"/>
                <a:gd name="connsiteY0-322" fmla="*/ 0 h 751156"/>
                <a:gd name="connsiteX1-323" fmla="*/ 391646 w 1030974"/>
                <a:gd name="connsiteY1-324" fmla="*/ 2381 h 751156"/>
                <a:gd name="connsiteX2-325" fmla="*/ 1030942 w 1030974"/>
                <a:gd name="connsiteY2-326" fmla="*/ 375578 h 751156"/>
                <a:gd name="connsiteX3-327" fmla="*/ 353545 w 1030974"/>
                <a:gd name="connsiteY3-328" fmla="*/ 748775 h 751156"/>
                <a:gd name="connsiteX4-329" fmla="*/ 0 w 1030974"/>
                <a:gd name="connsiteY4-330" fmla="*/ 751156 h 751156"/>
                <a:gd name="connsiteX5-331" fmla="*/ 201910 w 1030974"/>
                <a:gd name="connsiteY5-332" fmla="*/ 386065 h 751156"/>
                <a:gd name="connsiteX6-333" fmla="*/ 0 w 1030974"/>
                <a:gd name="connsiteY6-334" fmla="*/ 0 h 751156"/>
                <a:gd name="connsiteX0-335" fmla="*/ 0 w 1030974"/>
                <a:gd name="connsiteY0-336" fmla="*/ 0 h 751156"/>
                <a:gd name="connsiteX1-337" fmla="*/ 391646 w 1030974"/>
                <a:gd name="connsiteY1-338" fmla="*/ 2381 h 751156"/>
                <a:gd name="connsiteX2-339" fmla="*/ 1030942 w 1030974"/>
                <a:gd name="connsiteY2-340" fmla="*/ 375578 h 751156"/>
                <a:gd name="connsiteX3-341" fmla="*/ 353545 w 1030974"/>
                <a:gd name="connsiteY3-342" fmla="*/ 748775 h 751156"/>
                <a:gd name="connsiteX4-343" fmla="*/ 0 w 1030974"/>
                <a:gd name="connsiteY4-344" fmla="*/ 751156 h 751156"/>
                <a:gd name="connsiteX5-345" fmla="*/ 201910 w 1030974"/>
                <a:gd name="connsiteY5-346" fmla="*/ 386065 h 751156"/>
                <a:gd name="connsiteX6-347" fmla="*/ 0 w 1030974"/>
                <a:gd name="connsiteY6-348" fmla="*/ 0 h 751156"/>
                <a:gd name="connsiteX0-349" fmla="*/ 0 w 1030942"/>
                <a:gd name="connsiteY0-350" fmla="*/ 0 h 751156"/>
                <a:gd name="connsiteX1-351" fmla="*/ 1030942 w 1030942"/>
                <a:gd name="connsiteY1-352" fmla="*/ 375578 h 751156"/>
                <a:gd name="connsiteX2-353" fmla="*/ 353545 w 1030942"/>
                <a:gd name="connsiteY2-354" fmla="*/ 748775 h 751156"/>
                <a:gd name="connsiteX3-355" fmla="*/ 0 w 1030942"/>
                <a:gd name="connsiteY3-356" fmla="*/ 751156 h 751156"/>
                <a:gd name="connsiteX4-357" fmla="*/ 201910 w 1030942"/>
                <a:gd name="connsiteY4-358" fmla="*/ 386065 h 751156"/>
                <a:gd name="connsiteX5-359" fmla="*/ 0 w 1030942"/>
                <a:gd name="connsiteY5-360" fmla="*/ 0 h 751156"/>
                <a:gd name="connsiteX0-361" fmla="*/ 0 w 1030942"/>
                <a:gd name="connsiteY0-362" fmla="*/ 96 h 751252"/>
                <a:gd name="connsiteX1-363" fmla="*/ 1030942 w 1030942"/>
                <a:gd name="connsiteY1-364" fmla="*/ 375674 h 751252"/>
                <a:gd name="connsiteX2-365" fmla="*/ 353545 w 1030942"/>
                <a:gd name="connsiteY2-366" fmla="*/ 748871 h 751252"/>
                <a:gd name="connsiteX3-367" fmla="*/ 0 w 1030942"/>
                <a:gd name="connsiteY3-368" fmla="*/ 751252 h 751252"/>
                <a:gd name="connsiteX4-369" fmla="*/ 201910 w 1030942"/>
                <a:gd name="connsiteY4-370" fmla="*/ 386161 h 751252"/>
                <a:gd name="connsiteX5-371" fmla="*/ 0 w 1030942"/>
                <a:gd name="connsiteY5-372" fmla="*/ 96 h 751252"/>
                <a:gd name="connsiteX0-373" fmla="*/ 0 w 1030943"/>
                <a:gd name="connsiteY0-374" fmla="*/ 157 h 751313"/>
                <a:gd name="connsiteX1-375" fmla="*/ 1030942 w 1030943"/>
                <a:gd name="connsiteY1-376" fmla="*/ 375735 h 751313"/>
                <a:gd name="connsiteX2-377" fmla="*/ 353545 w 1030943"/>
                <a:gd name="connsiteY2-378" fmla="*/ 748932 h 751313"/>
                <a:gd name="connsiteX3-379" fmla="*/ 0 w 1030943"/>
                <a:gd name="connsiteY3-380" fmla="*/ 751313 h 751313"/>
                <a:gd name="connsiteX4-381" fmla="*/ 201910 w 1030943"/>
                <a:gd name="connsiteY4-382" fmla="*/ 386222 h 751313"/>
                <a:gd name="connsiteX5-383" fmla="*/ 0 w 1030943"/>
                <a:gd name="connsiteY5-384" fmla="*/ 157 h 751313"/>
                <a:gd name="connsiteX0-385" fmla="*/ 0 w 1030942"/>
                <a:gd name="connsiteY0-386" fmla="*/ 97 h 751253"/>
                <a:gd name="connsiteX1-387" fmla="*/ 1030942 w 1030942"/>
                <a:gd name="connsiteY1-388" fmla="*/ 375675 h 751253"/>
                <a:gd name="connsiteX2-389" fmla="*/ 0 w 1030942"/>
                <a:gd name="connsiteY2-390" fmla="*/ 751253 h 751253"/>
                <a:gd name="connsiteX3-391" fmla="*/ 201910 w 1030942"/>
                <a:gd name="connsiteY3-392" fmla="*/ 386162 h 751253"/>
                <a:gd name="connsiteX4-393" fmla="*/ 0 w 1030942"/>
                <a:gd name="connsiteY4-394" fmla="*/ 97 h 751253"/>
                <a:gd name="connsiteX0-395" fmla="*/ 0 w 1030942"/>
                <a:gd name="connsiteY0-396" fmla="*/ 97 h 751254"/>
                <a:gd name="connsiteX1-397" fmla="*/ 1030942 w 1030942"/>
                <a:gd name="connsiteY1-398" fmla="*/ 375675 h 751254"/>
                <a:gd name="connsiteX2-399" fmla="*/ 0 w 1030942"/>
                <a:gd name="connsiteY2-400" fmla="*/ 751253 h 751254"/>
                <a:gd name="connsiteX3-401" fmla="*/ 201910 w 1030942"/>
                <a:gd name="connsiteY3-402" fmla="*/ 386162 h 751254"/>
                <a:gd name="connsiteX4-403" fmla="*/ 0 w 1030942"/>
                <a:gd name="connsiteY4-404" fmla="*/ 97 h 751254"/>
                <a:gd name="connsiteX0-405" fmla="*/ 0 w 1030942"/>
                <a:gd name="connsiteY0-406" fmla="*/ 97 h 751253"/>
                <a:gd name="connsiteX1-407" fmla="*/ 1030942 w 1030942"/>
                <a:gd name="connsiteY1-408" fmla="*/ 375675 h 751253"/>
                <a:gd name="connsiteX2-409" fmla="*/ 0 w 1030942"/>
                <a:gd name="connsiteY2-410" fmla="*/ 751253 h 751253"/>
                <a:gd name="connsiteX3-411" fmla="*/ 201910 w 1030942"/>
                <a:gd name="connsiteY3-412" fmla="*/ 386162 h 751253"/>
                <a:gd name="connsiteX4-413" fmla="*/ 0 w 1030942"/>
                <a:gd name="connsiteY4-414" fmla="*/ 97 h 751253"/>
                <a:gd name="connsiteX0-415" fmla="*/ 0 w 1030951"/>
                <a:gd name="connsiteY0-416" fmla="*/ 111 h 751267"/>
                <a:gd name="connsiteX1-417" fmla="*/ 1030942 w 1030951"/>
                <a:gd name="connsiteY1-418" fmla="*/ 375689 h 751267"/>
                <a:gd name="connsiteX2-419" fmla="*/ 0 w 1030951"/>
                <a:gd name="connsiteY2-420" fmla="*/ 751267 h 751267"/>
                <a:gd name="connsiteX3-421" fmla="*/ 201910 w 1030951"/>
                <a:gd name="connsiteY3-422" fmla="*/ 386176 h 751267"/>
                <a:gd name="connsiteX4-423" fmla="*/ 0 w 1030951"/>
                <a:gd name="connsiteY4-424" fmla="*/ 111 h 751267"/>
                <a:gd name="connsiteX0-425" fmla="*/ 0 w 1030951"/>
                <a:gd name="connsiteY0-426" fmla="*/ 111 h 751267"/>
                <a:gd name="connsiteX1-427" fmla="*/ 1030942 w 1030951"/>
                <a:gd name="connsiteY1-428" fmla="*/ 375689 h 751267"/>
                <a:gd name="connsiteX2-429" fmla="*/ 0 w 1030951"/>
                <a:gd name="connsiteY2-430" fmla="*/ 751267 h 751267"/>
                <a:gd name="connsiteX3-431" fmla="*/ 201910 w 1030951"/>
                <a:gd name="connsiteY3-432" fmla="*/ 386176 h 751267"/>
                <a:gd name="connsiteX4-433" fmla="*/ 0 w 1030951"/>
                <a:gd name="connsiteY4-434" fmla="*/ 111 h 751267"/>
                <a:gd name="connsiteX0-435" fmla="*/ 0 w 1030951"/>
                <a:gd name="connsiteY0-436" fmla="*/ 111 h 751267"/>
                <a:gd name="connsiteX1-437" fmla="*/ 1030942 w 1030951"/>
                <a:gd name="connsiteY1-438" fmla="*/ 375689 h 751267"/>
                <a:gd name="connsiteX2-439" fmla="*/ 0 w 1030951"/>
                <a:gd name="connsiteY2-440" fmla="*/ 751267 h 751267"/>
                <a:gd name="connsiteX3-441" fmla="*/ 201910 w 1030951"/>
                <a:gd name="connsiteY3-442" fmla="*/ 386176 h 751267"/>
                <a:gd name="connsiteX4-443" fmla="*/ 0 w 1030951"/>
                <a:gd name="connsiteY4-444" fmla="*/ 111 h 751267"/>
                <a:gd name="connsiteX0-445" fmla="*/ 0 w 1030951"/>
                <a:gd name="connsiteY0-446" fmla="*/ 111 h 751267"/>
                <a:gd name="connsiteX1-447" fmla="*/ 1030942 w 1030951"/>
                <a:gd name="connsiteY1-448" fmla="*/ 375689 h 751267"/>
                <a:gd name="connsiteX2-449" fmla="*/ 0 w 1030951"/>
                <a:gd name="connsiteY2-450" fmla="*/ 751267 h 751267"/>
                <a:gd name="connsiteX3-451" fmla="*/ 201910 w 1030951"/>
                <a:gd name="connsiteY3-452" fmla="*/ 386176 h 751267"/>
                <a:gd name="connsiteX4-453" fmla="*/ 0 w 1030951"/>
                <a:gd name="connsiteY4-454" fmla="*/ 111 h 751267"/>
                <a:gd name="connsiteX0-455" fmla="*/ 0 w 1030951"/>
                <a:gd name="connsiteY0-456" fmla="*/ 111 h 751267"/>
                <a:gd name="connsiteX1-457" fmla="*/ 1030942 w 1030951"/>
                <a:gd name="connsiteY1-458" fmla="*/ 375689 h 751267"/>
                <a:gd name="connsiteX2-459" fmla="*/ 0 w 1030951"/>
                <a:gd name="connsiteY2-460" fmla="*/ 751267 h 751267"/>
                <a:gd name="connsiteX3-461" fmla="*/ 201910 w 1030951"/>
                <a:gd name="connsiteY3-462" fmla="*/ 386176 h 751267"/>
                <a:gd name="connsiteX4-463" fmla="*/ 0 w 1030951"/>
                <a:gd name="connsiteY4-464" fmla="*/ 111 h 751267"/>
                <a:gd name="connsiteX0-465" fmla="*/ 0 w 1030951"/>
                <a:gd name="connsiteY0-466" fmla="*/ 111 h 751267"/>
                <a:gd name="connsiteX1-467" fmla="*/ 1030942 w 1030951"/>
                <a:gd name="connsiteY1-468" fmla="*/ 375689 h 751267"/>
                <a:gd name="connsiteX2-469" fmla="*/ 0 w 1030951"/>
                <a:gd name="connsiteY2-470" fmla="*/ 751267 h 751267"/>
                <a:gd name="connsiteX3-471" fmla="*/ 201910 w 1030951"/>
                <a:gd name="connsiteY3-472" fmla="*/ 369507 h 751267"/>
                <a:gd name="connsiteX4-473" fmla="*/ 0 w 1030951"/>
                <a:gd name="connsiteY4-474" fmla="*/ 111 h 751267"/>
                <a:gd name="connsiteX0-475" fmla="*/ 0 w 1030951"/>
                <a:gd name="connsiteY0-476" fmla="*/ 111 h 751267"/>
                <a:gd name="connsiteX1-477" fmla="*/ 1030942 w 1030951"/>
                <a:gd name="connsiteY1-478" fmla="*/ 375689 h 751267"/>
                <a:gd name="connsiteX2-479" fmla="*/ 0 w 1030951"/>
                <a:gd name="connsiteY2-480" fmla="*/ 751267 h 751267"/>
                <a:gd name="connsiteX3-481" fmla="*/ 201910 w 1030951"/>
                <a:gd name="connsiteY3-482" fmla="*/ 369507 h 751267"/>
                <a:gd name="connsiteX4-483" fmla="*/ 0 w 1030951"/>
                <a:gd name="connsiteY4-484" fmla="*/ 111 h 751267"/>
                <a:gd name="connsiteX0-485" fmla="*/ 0 w 1030951"/>
                <a:gd name="connsiteY0-486" fmla="*/ 111 h 751267"/>
                <a:gd name="connsiteX1-487" fmla="*/ 1030942 w 1030951"/>
                <a:gd name="connsiteY1-488" fmla="*/ 375689 h 751267"/>
                <a:gd name="connsiteX2-489" fmla="*/ 0 w 1030951"/>
                <a:gd name="connsiteY2-490" fmla="*/ 751267 h 751267"/>
                <a:gd name="connsiteX3-491" fmla="*/ 201910 w 1030951"/>
                <a:gd name="connsiteY3-492" fmla="*/ 369507 h 751267"/>
                <a:gd name="connsiteX4-493" fmla="*/ 0 w 1030951"/>
                <a:gd name="connsiteY4-494" fmla="*/ 111 h 751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0951" h="751267">
                  <a:moveTo>
                    <a:pt x="0" y="111"/>
                  </a:moveTo>
                  <a:cubicBezTo>
                    <a:pt x="579391" y="-5664"/>
                    <a:pt x="1033323" y="214777"/>
                    <a:pt x="1030942" y="375689"/>
                  </a:cubicBezTo>
                  <a:cubicBezTo>
                    <a:pt x="1028561" y="536601"/>
                    <a:pt x="562034" y="747138"/>
                    <a:pt x="0" y="751267"/>
                  </a:cubicBezTo>
                  <a:cubicBezTo>
                    <a:pt x="170491" y="593850"/>
                    <a:pt x="183819" y="505491"/>
                    <a:pt x="201910" y="369507"/>
                  </a:cubicBezTo>
                  <a:cubicBezTo>
                    <a:pt x="188582" y="224150"/>
                    <a:pt x="172872" y="159755"/>
                    <a:pt x="0" y="111"/>
                  </a:cubicBezTo>
                  <a:close/>
                </a:path>
              </a:pathLst>
            </a:cu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74" name="椭圆 73"/>
            <p:cNvSpPr/>
            <p:nvPr/>
          </p:nvSpPr>
          <p:spPr>
            <a:xfrm>
              <a:off x="6589955" y="4017889"/>
              <a:ext cx="117655" cy="117655"/>
            </a:xfrm>
            <a:prstGeom prst="ellipse">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rgbClr val="FF0000"/>
                </a:solidFill>
              </a:endParaRPr>
            </a:p>
          </p:txBody>
        </p:sp>
      </p:grpSp>
      <p:cxnSp>
        <p:nvCxnSpPr>
          <p:cNvPr id="75" name="连接符: 肘形 74"/>
          <p:cNvCxnSpPr>
            <a:endCxn id="73" idx="0"/>
          </p:cNvCxnSpPr>
          <p:nvPr/>
        </p:nvCxnSpPr>
        <p:spPr>
          <a:xfrm rot="16200000" flipH="1">
            <a:off x="4910602" y="2723918"/>
            <a:ext cx="1294302" cy="926030"/>
          </a:xfrm>
          <a:prstGeom prst="bentConnector3">
            <a:avLst>
              <a:gd name="adj1" fmla="val 99454"/>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连接符: 肘形 77"/>
          <p:cNvCxnSpPr>
            <a:endCxn id="73" idx="3"/>
          </p:cNvCxnSpPr>
          <p:nvPr/>
        </p:nvCxnSpPr>
        <p:spPr>
          <a:xfrm>
            <a:off x="4635526" y="3600670"/>
            <a:ext cx="1461442" cy="401054"/>
          </a:xfrm>
          <a:prstGeom prst="bentConnector3">
            <a:avLst>
              <a:gd name="adj1" fmla="val -55"/>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连接符: 肘形 80"/>
          <p:cNvCxnSpPr>
            <a:endCxn id="73" idx="3"/>
          </p:cNvCxnSpPr>
          <p:nvPr/>
        </p:nvCxnSpPr>
        <p:spPr>
          <a:xfrm flipV="1">
            <a:off x="4637738" y="4192224"/>
            <a:ext cx="1466850" cy="458169"/>
          </a:xfrm>
          <a:prstGeom prst="bentConnector3">
            <a:avLst>
              <a:gd name="adj1" fmla="val -39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连接符: 肘形 86"/>
          <p:cNvCxnSpPr>
            <a:endCxn id="73" idx="2"/>
          </p:cNvCxnSpPr>
          <p:nvPr/>
        </p:nvCxnSpPr>
        <p:spPr>
          <a:xfrm rot="5400000" flipH="1" flipV="1">
            <a:off x="4917874" y="4639798"/>
            <a:ext cx="1382828" cy="822960"/>
          </a:xfrm>
          <a:prstGeom prst="bentConnector3">
            <a:avLst>
              <a:gd name="adj1" fmla="val 100145"/>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4" idx="6"/>
          </p:cNvCxnSpPr>
          <p:nvPr/>
        </p:nvCxnSpPr>
        <p:spPr>
          <a:xfrm>
            <a:off x="6944798" y="4093181"/>
            <a:ext cx="1426740" cy="36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7252724" y="3683459"/>
            <a:ext cx="626005" cy="369332"/>
          </a:xfrm>
          <a:prstGeom prst="rect">
            <a:avLst/>
          </a:prstGeom>
          <a:noFill/>
        </p:spPr>
        <p:txBody>
          <a:bodyPr wrap="none" lIns="0" tIns="0" rIns="0" bIns="0" rtlCol="0" anchor="ctr" anchorCtr="1">
            <a:spAutoFit/>
          </a:bodyPr>
          <a:lstStyle/>
          <a:p>
            <a:r>
              <a:rPr lang="en-US" altLang="zh-CN" sz="2400" b="1" dirty="0">
                <a:solidFill>
                  <a:srgbClr val="FF0000"/>
                </a:solidFill>
              </a:rPr>
              <a:t>Zero</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32bit ALU</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18</a:t>
            </a:fld>
            <a:endParaRPr lang="zh-CN" altLang="en-US" dirty="0"/>
          </a:p>
        </p:txBody>
      </p:sp>
      <p:sp>
        <p:nvSpPr>
          <p:cNvPr id="8" name="文本框 7"/>
          <p:cNvSpPr txBox="1"/>
          <p:nvPr/>
        </p:nvSpPr>
        <p:spPr>
          <a:xfrm>
            <a:off x="6442075" y="1196023"/>
            <a:ext cx="4615180" cy="492125"/>
          </a:xfrm>
          <a:prstGeom prst="rect">
            <a:avLst/>
          </a:prstGeom>
          <a:solidFill>
            <a:schemeClr val="bg1"/>
          </a:solidFill>
        </p:spPr>
        <p:txBody>
          <a:bodyPr wrap="square" lIns="0" tIns="0" rIns="0" bIns="0" rtlCol="0" anchor="ctr" anchorCtr="1">
            <a:spAutoFit/>
          </a:bodyPr>
          <a:lstStyle/>
          <a:p>
            <a:endParaRPr lang="en-US" altLang="zh-CN" sz="3200" dirty="0"/>
          </a:p>
        </p:txBody>
      </p:sp>
      <p:graphicFrame>
        <p:nvGraphicFramePr>
          <p:cNvPr id="2" name="表格 1"/>
          <p:cNvGraphicFramePr>
            <a:graphicFrameLocks noGrp="1"/>
          </p:cNvGraphicFramePr>
          <p:nvPr/>
        </p:nvGraphicFramePr>
        <p:xfrm>
          <a:off x="8336513" y="2015539"/>
          <a:ext cx="2702560" cy="2560320"/>
        </p:xfrm>
        <a:graphic>
          <a:graphicData uri="http://schemas.openxmlformats.org/drawingml/2006/table">
            <a:tbl>
              <a:tblPr firstRow="1" bandRow="1">
                <a:tableStyleId>{5940675A-B579-460E-94D1-54222C63F5DA}</a:tableStyleId>
              </a:tblPr>
              <a:tblGrid>
                <a:gridCol w="938530">
                  <a:extLst>
                    <a:ext uri="{9D8B030D-6E8A-4147-A177-3AD203B41FA5}">
                      <a16:colId xmlns:a16="http://schemas.microsoft.com/office/drawing/2014/main" val="20000"/>
                    </a:ext>
                  </a:extLst>
                </a:gridCol>
                <a:gridCol w="1764030">
                  <a:extLst>
                    <a:ext uri="{9D8B030D-6E8A-4147-A177-3AD203B41FA5}">
                      <a16:colId xmlns:a16="http://schemas.microsoft.com/office/drawing/2014/main" val="20001"/>
                    </a:ext>
                  </a:extLst>
                </a:gridCol>
              </a:tblGrid>
              <a:tr h="314811">
                <a:tc>
                  <a:txBody>
                    <a:bodyPr/>
                    <a:lstStyle/>
                    <a:p>
                      <a:pPr algn="ctr"/>
                      <a:r>
                        <a:rPr lang="en-US" altLang="zh-CN" b="1" dirty="0" err="1"/>
                        <a:t>ALUop</a:t>
                      </a:r>
                      <a:endParaRPr lang="zh-CN" altLang="en-US" b="1" dirty="0"/>
                    </a:p>
                  </a:txBody>
                  <a:tcPr/>
                </a:tc>
                <a:tc>
                  <a:txBody>
                    <a:bodyPr/>
                    <a:lstStyle/>
                    <a:p>
                      <a:pPr algn="ctr"/>
                      <a:r>
                        <a:rPr lang="en-US" altLang="zh-CN" b="1" dirty="0" err="1"/>
                        <a:t>Funciton</a:t>
                      </a:r>
                      <a:endParaRPr lang="zh-CN" altLang="en-US" b="1" dirty="0"/>
                    </a:p>
                  </a:txBody>
                  <a:tcPr/>
                </a:tc>
                <a:extLst>
                  <a:ext uri="{0D108BD9-81ED-4DB2-BD59-A6C34878D82A}">
                    <a16:rowId xmlns:a16="http://schemas.microsoft.com/office/drawing/2014/main" val="10000"/>
                  </a:ext>
                </a:extLst>
              </a:tr>
              <a:tr h="238817">
                <a:tc>
                  <a:txBody>
                    <a:bodyPr/>
                    <a:lstStyle/>
                    <a:p>
                      <a:pPr algn="ctr"/>
                      <a:r>
                        <a:rPr lang="en-US" altLang="zh-CN" b="1" dirty="0"/>
                        <a:t>0000</a:t>
                      </a:r>
                      <a:endParaRPr lang="zh-CN" altLang="en-US" b="1" dirty="0"/>
                    </a:p>
                  </a:txBody>
                  <a:tcPr/>
                </a:tc>
                <a:tc>
                  <a:txBody>
                    <a:bodyPr/>
                    <a:lstStyle/>
                    <a:p>
                      <a:pPr algn="ctr"/>
                      <a:r>
                        <a:rPr lang="en-US" altLang="zh-CN" b="1" dirty="0"/>
                        <a:t>and</a:t>
                      </a:r>
                      <a:endParaRPr lang="zh-CN" altLang="en-US" b="1" dirty="0"/>
                    </a:p>
                  </a:txBody>
                  <a:tcPr/>
                </a:tc>
                <a:extLst>
                  <a:ext uri="{0D108BD9-81ED-4DB2-BD59-A6C34878D82A}">
                    <a16:rowId xmlns:a16="http://schemas.microsoft.com/office/drawing/2014/main" val="10001"/>
                  </a:ext>
                </a:extLst>
              </a:tr>
              <a:tr h="238817">
                <a:tc>
                  <a:txBody>
                    <a:bodyPr/>
                    <a:lstStyle/>
                    <a:p>
                      <a:pPr algn="ctr"/>
                      <a:r>
                        <a:rPr lang="en-US" altLang="zh-CN" b="1" dirty="0"/>
                        <a:t>0001</a:t>
                      </a:r>
                      <a:endParaRPr lang="zh-CN" altLang="en-US" b="1" dirty="0"/>
                    </a:p>
                  </a:txBody>
                  <a:tcPr/>
                </a:tc>
                <a:tc>
                  <a:txBody>
                    <a:bodyPr/>
                    <a:lstStyle/>
                    <a:p>
                      <a:pPr algn="ctr"/>
                      <a:r>
                        <a:rPr lang="en-US" altLang="zh-CN" b="1" dirty="0"/>
                        <a:t>or</a:t>
                      </a:r>
                      <a:endParaRPr lang="zh-CN" altLang="en-US" b="1" dirty="0"/>
                    </a:p>
                  </a:txBody>
                  <a:tcPr/>
                </a:tc>
                <a:extLst>
                  <a:ext uri="{0D108BD9-81ED-4DB2-BD59-A6C34878D82A}">
                    <a16:rowId xmlns:a16="http://schemas.microsoft.com/office/drawing/2014/main" val="10002"/>
                  </a:ext>
                </a:extLst>
              </a:tr>
              <a:tr h="238817">
                <a:tc>
                  <a:txBody>
                    <a:bodyPr/>
                    <a:lstStyle/>
                    <a:p>
                      <a:pPr algn="ctr"/>
                      <a:r>
                        <a:rPr lang="en-US" altLang="zh-CN" b="1" dirty="0"/>
                        <a:t>0010</a:t>
                      </a:r>
                      <a:endParaRPr lang="zh-CN" altLang="en-US" b="1" dirty="0"/>
                    </a:p>
                  </a:txBody>
                  <a:tcPr/>
                </a:tc>
                <a:tc>
                  <a:txBody>
                    <a:bodyPr/>
                    <a:lstStyle/>
                    <a:p>
                      <a:pPr algn="ctr"/>
                      <a:r>
                        <a:rPr lang="en-US" altLang="zh-CN" b="1" dirty="0"/>
                        <a:t>add</a:t>
                      </a:r>
                      <a:endParaRPr lang="zh-CN" altLang="en-US" b="1" dirty="0"/>
                    </a:p>
                  </a:txBody>
                  <a:tcPr/>
                </a:tc>
                <a:extLst>
                  <a:ext uri="{0D108BD9-81ED-4DB2-BD59-A6C34878D82A}">
                    <a16:rowId xmlns:a16="http://schemas.microsoft.com/office/drawing/2014/main" val="10003"/>
                  </a:ext>
                </a:extLst>
              </a:tr>
              <a:tr h="238817">
                <a:tc>
                  <a:txBody>
                    <a:bodyPr/>
                    <a:lstStyle/>
                    <a:p>
                      <a:pPr algn="ctr"/>
                      <a:r>
                        <a:rPr lang="en-US" altLang="zh-CN" b="1" dirty="0"/>
                        <a:t>0110</a:t>
                      </a:r>
                      <a:endParaRPr lang="zh-CN" altLang="en-US" b="1" dirty="0"/>
                    </a:p>
                  </a:txBody>
                  <a:tcPr/>
                </a:tc>
                <a:tc>
                  <a:txBody>
                    <a:bodyPr/>
                    <a:lstStyle/>
                    <a:p>
                      <a:pPr algn="ctr"/>
                      <a:r>
                        <a:rPr lang="en-US" altLang="zh-CN" b="1" dirty="0"/>
                        <a:t>subtract</a:t>
                      </a:r>
                      <a:endParaRPr lang="zh-CN" altLang="en-US" b="1" dirty="0"/>
                    </a:p>
                  </a:txBody>
                  <a:tcPr/>
                </a:tc>
                <a:extLst>
                  <a:ext uri="{0D108BD9-81ED-4DB2-BD59-A6C34878D82A}">
                    <a16:rowId xmlns:a16="http://schemas.microsoft.com/office/drawing/2014/main" val="10004"/>
                  </a:ext>
                </a:extLst>
              </a:tr>
              <a:tr h="238817">
                <a:tc>
                  <a:txBody>
                    <a:bodyPr/>
                    <a:lstStyle/>
                    <a:p>
                      <a:pPr algn="ctr"/>
                      <a:r>
                        <a:rPr lang="en-US" altLang="zh-CN" b="1" dirty="0"/>
                        <a:t>0111</a:t>
                      </a:r>
                      <a:endParaRPr lang="zh-CN" altLang="en-US" b="1" dirty="0"/>
                    </a:p>
                  </a:txBody>
                  <a:tcPr/>
                </a:tc>
                <a:tc>
                  <a:txBody>
                    <a:bodyPr/>
                    <a:lstStyle/>
                    <a:p>
                      <a:pPr algn="ctr"/>
                      <a:r>
                        <a:rPr lang="en-US" altLang="zh-CN" b="1" dirty="0"/>
                        <a:t>set-on-less-than</a:t>
                      </a:r>
                      <a:endParaRPr lang="zh-CN" altLang="en-US" b="1" dirty="0"/>
                    </a:p>
                  </a:txBody>
                  <a:tcPr/>
                </a:tc>
                <a:extLst>
                  <a:ext uri="{0D108BD9-81ED-4DB2-BD59-A6C34878D82A}">
                    <a16:rowId xmlns:a16="http://schemas.microsoft.com/office/drawing/2014/main" val="10005"/>
                  </a:ext>
                </a:extLst>
              </a:tr>
              <a:tr h="238817">
                <a:tc>
                  <a:txBody>
                    <a:bodyPr/>
                    <a:lstStyle/>
                    <a:p>
                      <a:pPr algn="ctr"/>
                      <a:r>
                        <a:rPr lang="en-US" altLang="zh-CN" b="1" dirty="0"/>
                        <a:t>1100</a:t>
                      </a:r>
                      <a:endParaRPr lang="zh-CN" altLang="en-US" b="1" dirty="0"/>
                    </a:p>
                  </a:txBody>
                  <a:tcPr/>
                </a:tc>
                <a:tc>
                  <a:txBody>
                    <a:bodyPr/>
                    <a:lstStyle/>
                    <a:p>
                      <a:pPr algn="ctr"/>
                      <a:r>
                        <a:rPr lang="en-US" altLang="zh-CN" b="1" dirty="0"/>
                        <a:t>nor</a:t>
                      </a:r>
                      <a:endParaRPr lang="zh-CN" altLang="en-US" b="1" dirty="0"/>
                    </a:p>
                  </a:txBody>
                  <a:tcPr/>
                </a:tc>
                <a:extLst>
                  <a:ext uri="{0D108BD9-81ED-4DB2-BD59-A6C34878D82A}">
                    <a16:rowId xmlns:a16="http://schemas.microsoft.com/office/drawing/2014/main" val="10006"/>
                  </a:ext>
                </a:extLst>
              </a:tr>
            </a:tbl>
          </a:graphicData>
        </a:graphic>
      </p:graphicFrame>
      <p:sp>
        <p:nvSpPr>
          <p:cNvPr id="11" name="流程图: 延期 9"/>
          <p:cNvSpPr/>
          <p:nvPr/>
        </p:nvSpPr>
        <p:spPr>
          <a:xfrm>
            <a:off x="5254549" y="3259382"/>
            <a:ext cx="1030941" cy="751267"/>
          </a:xfrm>
          <a:custGeom>
            <a:avLst/>
            <a:gdLst>
              <a:gd name="connsiteX0" fmla="*/ 0 w 1030941"/>
              <a:gd name="connsiteY0" fmla="*/ 0 h 751156"/>
              <a:gd name="connsiteX1" fmla="*/ 515471 w 1030941"/>
              <a:gd name="connsiteY1" fmla="*/ 0 h 751156"/>
              <a:gd name="connsiteX2" fmla="*/ 1030942 w 1030941"/>
              <a:gd name="connsiteY2" fmla="*/ 375578 h 751156"/>
              <a:gd name="connsiteX3" fmla="*/ 515471 w 1030941"/>
              <a:gd name="connsiteY3" fmla="*/ 751156 h 751156"/>
              <a:gd name="connsiteX4" fmla="*/ 0 w 1030941"/>
              <a:gd name="connsiteY4" fmla="*/ 751156 h 751156"/>
              <a:gd name="connsiteX5" fmla="*/ 0 w 1030941"/>
              <a:gd name="connsiteY5" fmla="*/ 0 h 751156"/>
              <a:gd name="connsiteX0-1" fmla="*/ 495 w 1031437"/>
              <a:gd name="connsiteY0-2" fmla="*/ 0 h 751156"/>
              <a:gd name="connsiteX1-3" fmla="*/ 515966 w 1031437"/>
              <a:gd name="connsiteY1-4" fmla="*/ 0 h 751156"/>
              <a:gd name="connsiteX2-5" fmla="*/ 1031437 w 1031437"/>
              <a:gd name="connsiteY2-6" fmla="*/ 375578 h 751156"/>
              <a:gd name="connsiteX3-7" fmla="*/ 515966 w 1031437"/>
              <a:gd name="connsiteY3-8" fmla="*/ 751156 h 751156"/>
              <a:gd name="connsiteX4-9" fmla="*/ 495 w 1031437"/>
              <a:gd name="connsiteY4-10" fmla="*/ 751156 h 751156"/>
              <a:gd name="connsiteX5-11" fmla="*/ 0 w 1031437"/>
              <a:gd name="connsiteY5-12" fmla="*/ 369397 h 751156"/>
              <a:gd name="connsiteX6" fmla="*/ 495 w 1031437"/>
              <a:gd name="connsiteY6" fmla="*/ 0 h 751156"/>
              <a:gd name="connsiteX0-13" fmla="*/ 0 w 1030942"/>
              <a:gd name="connsiteY0-14" fmla="*/ 0 h 751156"/>
              <a:gd name="connsiteX1-15" fmla="*/ 515471 w 1030942"/>
              <a:gd name="connsiteY1-16" fmla="*/ 0 h 751156"/>
              <a:gd name="connsiteX2-17" fmla="*/ 1030942 w 1030942"/>
              <a:gd name="connsiteY2-18" fmla="*/ 375578 h 751156"/>
              <a:gd name="connsiteX3-19" fmla="*/ 515471 w 1030942"/>
              <a:gd name="connsiteY3-20" fmla="*/ 751156 h 751156"/>
              <a:gd name="connsiteX4-21" fmla="*/ 0 w 1030942"/>
              <a:gd name="connsiteY4-22" fmla="*/ 751156 h 751156"/>
              <a:gd name="connsiteX5-23" fmla="*/ 197149 w 1030942"/>
              <a:gd name="connsiteY5-24" fmla="*/ 386065 h 751156"/>
              <a:gd name="connsiteX6-25" fmla="*/ 0 w 1030942"/>
              <a:gd name="connsiteY6-26" fmla="*/ 0 h 751156"/>
              <a:gd name="connsiteX0-27" fmla="*/ 0 w 1030942"/>
              <a:gd name="connsiteY0-28" fmla="*/ 0 h 751156"/>
              <a:gd name="connsiteX1-29" fmla="*/ 515471 w 1030942"/>
              <a:gd name="connsiteY1-30" fmla="*/ 0 h 751156"/>
              <a:gd name="connsiteX2-31" fmla="*/ 1030942 w 1030942"/>
              <a:gd name="connsiteY2-32" fmla="*/ 375578 h 751156"/>
              <a:gd name="connsiteX3-33" fmla="*/ 515471 w 1030942"/>
              <a:gd name="connsiteY3-34" fmla="*/ 751156 h 751156"/>
              <a:gd name="connsiteX4-35" fmla="*/ 0 w 1030942"/>
              <a:gd name="connsiteY4-36" fmla="*/ 751156 h 751156"/>
              <a:gd name="connsiteX5-37" fmla="*/ 197149 w 1030942"/>
              <a:gd name="connsiteY5-38" fmla="*/ 386065 h 751156"/>
              <a:gd name="connsiteX6-39" fmla="*/ 0 w 1030942"/>
              <a:gd name="connsiteY6-40" fmla="*/ 0 h 751156"/>
              <a:gd name="connsiteX0-41" fmla="*/ 0 w 1030942"/>
              <a:gd name="connsiteY0-42" fmla="*/ 0 h 751156"/>
              <a:gd name="connsiteX1-43" fmla="*/ 515471 w 1030942"/>
              <a:gd name="connsiteY1-44" fmla="*/ 0 h 751156"/>
              <a:gd name="connsiteX2-45" fmla="*/ 1030942 w 1030942"/>
              <a:gd name="connsiteY2-46" fmla="*/ 375578 h 751156"/>
              <a:gd name="connsiteX3-47" fmla="*/ 515471 w 1030942"/>
              <a:gd name="connsiteY3-48" fmla="*/ 751156 h 751156"/>
              <a:gd name="connsiteX4-49" fmla="*/ 0 w 1030942"/>
              <a:gd name="connsiteY4-50" fmla="*/ 751156 h 751156"/>
              <a:gd name="connsiteX5-51" fmla="*/ 197149 w 1030942"/>
              <a:gd name="connsiteY5-52" fmla="*/ 386065 h 751156"/>
              <a:gd name="connsiteX6-53" fmla="*/ 0 w 1030942"/>
              <a:gd name="connsiteY6-54" fmla="*/ 0 h 751156"/>
              <a:gd name="connsiteX0-55" fmla="*/ 0 w 1030942"/>
              <a:gd name="connsiteY0-56" fmla="*/ 0 h 751156"/>
              <a:gd name="connsiteX1-57" fmla="*/ 515471 w 1030942"/>
              <a:gd name="connsiteY1-58" fmla="*/ 0 h 751156"/>
              <a:gd name="connsiteX2-59" fmla="*/ 1030942 w 1030942"/>
              <a:gd name="connsiteY2-60" fmla="*/ 375578 h 751156"/>
              <a:gd name="connsiteX3-61" fmla="*/ 515471 w 1030942"/>
              <a:gd name="connsiteY3-62" fmla="*/ 751156 h 751156"/>
              <a:gd name="connsiteX4-63" fmla="*/ 0 w 1030942"/>
              <a:gd name="connsiteY4-64" fmla="*/ 751156 h 751156"/>
              <a:gd name="connsiteX5-65" fmla="*/ 197149 w 1030942"/>
              <a:gd name="connsiteY5-66" fmla="*/ 386065 h 751156"/>
              <a:gd name="connsiteX6-67" fmla="*/ 0 w 1030942"/>
              <a:gd name="connsiteY6-68" fmla="*/ 0 h 751156"/>
              <a:gd name="connsiteX0-69" fmla="*/ 0 w 1030942"/>
              <a:gd name="connsiteY0-70" fmla="*/ 0 h 751156"/>
              <a:gd name="connsiteX1-71" fmla="*/ 515471 w 1030942"/>
              <a:gd name="connsiteY1-72" fmla="*/ 0 h 751156"/>
              <a:gd name="connsiteX2-73" fmla="*/ 1030942 w 1030942"/>
              <a:gd name="connsiteY2-74" fmla="*/ 375578 h 751156"/>
              <a:gd name="connsiteX3-75" fmla="*/ 515471 w 1030942"/>
              <a:gd name="connsiteY3-76" fmla="*/ 751156 h 751156"/>
              <a:gd name="connsiteX4-77" fmla="*/ 0 w 1030942"/>
              <a:gd name="connsiteY4-78" fmla="*/ 751156 h 751156"/>
              <a:gd name="connsiteX5-79" fmla="*/ 197149 w 1030942"/>
              <a:gd name="connsiteY5-80" fmla="*/ 386065 h 751156"/>
              <a:gd name="connsiteX6-81" fmla="*/ 0 w 1030942"/>
              <a:gd name="connsiteY6-82" fmla="*/ 0 h 751156"/>
              <a:gd name="connsiteX0-83" fmla="*/ 0 w 1030942"/>
              <a:gd name="connsiteY0-84" fmla="*/ 0 h 751156"/>
              <a:gd name="connsiteX1-85" fmla="*/ 515471 w 1030942"/>
              <a:gd name="connsiteY1-86" fmla="*/ 0 h 751156"/>
              <a:gd name="connsiteX2-87" fmla="*/ 1030942 w 1030942"/>
              <a:gd name="connsiteY2-88" fmla="*/ 375578 h 751156"/>
              <a:gd name="connsiteX3-89" fmla="*/ 515471 w 1030942"/>
              <a:gd name="connsiteY3-90" fmla="*/ 751156 h 751156"/>
              <a:gd name="connsiteX4-91" fmla="*/ 0 w 1030942"/>
              <a:gd name="connsiteY4-92" fmla="*/ 751156 h 751156"/>
              <a:gd name="connsiteX5-93" fmla="*/ 197149 w 1030942"/>
              <a:gd name="connsiteY5-94" fmla="*/ 386065 h 751156"/>
              <a:gd name="connsiteX6-95" fmla="*/ 0 w 1030942"/>
              <a:gd name="connsiteY6-96" fmla="*/ 0 h 751156"/>
              <a:gd name="connsiteX0-97" fmla="*/ 0 w 1030942"/>
              <a:gd name="connsiteY0-98" fmla="*/ 0 h 751156"/>
              <a:gd name="connsiteX1-99" fmla="*/ 515471 w 1030942"/>
              <a:gd name="connsiteY1-100" fmla="*/ 0 h 751156"/>
              <a:gd name="connsiteX2-101" fmla="*/ 1030942 w 1030942"/>
              <a:gd name="connsiteY2-102" fmla="*/ 375578 h 751156"/>
              <a:gd name="connsiteX3-103" fmla="*/ 515471 w 1030942"/>
              <a:gd name="connsiteY3-104" fmla="*/ 751156 h 751156"/>
              <a:gd name="connsiteX4-105" fmla="*/ 0 w 1030942"/>
              <a:gd name="connsiteY4-106" fmla="*/ 751156 h 751156"/>
              <a:gd name="connsiteX5-107" fmla="*/ 197149 w 1030942"/>
              <a:gd name="connsiteY5-108" fmla="*/ 386065 h 751156"/>
              <a:gd name="connsiteX6-109" fmla="*/ 0 w 1030942"/>
              <a:gd name="connsiteY6-110" fmla="*/ 0 h 751156"/>
              <a:gd name="connsiteX0-111" fmla="*/ 0 w 1030942"/>
              <a:gd name="connsiteY0-112" fmla="*/ 0 h 751156"/>
              <a:gd name="connsiteX1-113" fmla="*/ 515471 w 1030942"/>
              <a:gd name="connsiteY1-114" fmla="*/ 0 h 751156"/>
              <a:gd name="connsiteX2-115" fmla="*/ 1030942 w 1030942"/>
              <a:gd name="connsiteY2-116" fmla="*/ 375578 h 751156"/>
              <a:gd name="connsiteX3-117" fmla="*/ 515471 w 1030942"/>
              <a:gd name="connsiteY3-118" fmla="*/ 751156 h 751156"/>
              <a:gd name="connsiteX4-119" fmla="*/ 0 w 1030942"/>
              <a:gd name="connsiteY4-120" fmla="*/ 751156 h 751156"/>
              <a:gd name="connsiteX5-121" fmla="*/ 197149 w 1030942"/>
              <a:gd name="connsiteY5-122" fmla="*/ 386065 h 751156"/>
              <a:gd name="connsiteX6-123" fmla="*/ 0 w 1030942"/>
              <a:gd name="connsiteY6-124" fmla="*/ 0 h 751156"/>
              <a:gd name="connsiteX0-125" fmla="*/ 0 w 1030942"/>
              <a:gd name="connsiteY0-126" fmla="*/ 0 h 751156"/>
              <a:gd name="connsiteX1-127" fmla="*/ 515471 w 1030942"/>
              <a:gd name="connsiteY1-128" fmla="*/ 0 h 751156"/>
              <a:gd name="connsiteX2-129" fmla="*/ 1030942 w 1030942"/>
              <a:gd name="connsiteY2-130" fmla="*/ 375578 h 751156"/>
              <a:gd name="connsiteX3-131" fmla="*/ 515471 w 1030942"/>
              <a:gd name="connsiteY3-132" fmla="*/ 751156 h 751156"/>
              <a:gd name="connsiteX4-133" fmla="*/ 0 w 1030942"/>
              <a:gd name="connsiteY4-134" fmla="*/ 751156 h 751156"/>
              <a:gd name="connsiteX5-135" fmla="*/ 197149 w 1030942"/>
              <a:gd name="connsiteY5-136" fmla="*/ 386065 h 751156"/>
              <a:gd name="connsiteX6-137" fmla="*/ 0 w 1030942"/>
              <a:gd name="connsiteY6-138" fmla="*/ 0 h 751156"/>
              <a:gd name="connsiteX0-139" fmla="*/ 0 w 1030942"/>
              <a:gd name="connsiteY0-140" fmla="*/ 0 h 751156"/>
              <a:gd name="connsiteX1-141" fmla="*/ 515471 w 1030942"/>
              <a:gd name="connsiteY1-142" fmla="*/ 0 h 751156"/>
              <a:gd name="connsiteX2-143" fmla="*/ 1030942 w 1030942"/>
              <a:gd name="connsiteY2-144" fmla="*/ 375578 h 751156"/>
              <a:gd name="connsiteX3-145" fmla="*/ 515471 w 1030942"/>
              <a:gd name="connsiteY3-146" fmla="*/ 751156 h 751156"/>
              <a:gd name="connsiteX4-147" fmla="*/ 0 w 1030942"/>
              <a:gd name="connsiteY4-148" fmla="*/ 751156 h 751156"/>
              <a:gd name="connsiteX5-149" fmla="*/ 197149 w 1030942"/>
              <a:gd name="connsiteY5-150" fmla="*/ 386065 h 751156"/>
              <a:gd name="connsiteX6-151" fmla="*/ 0 w 1030942"/>
              <a:gd name="connsiteY6-152" fmla="*/ 0 h 751156"/>
              <a:gd name="connsiteX0-153" fmla="*/ 0 w 1030942"/>
              <a:gd name="connsiteY0-154" fmla="*/ 0 h 751156"/>
              <a:gd name="connsiteX1-155" fmla="*/ 515471 w 1030942"/>
              <a:gd name="connsiteY1-156" fmla="*/ 0 h 751156"/>
              <a:gd name="connsiteX2-157" fmla="*/ 1030942 w 1030942"/>
              <a:gd name="connsiteY2-158" fmla="*/ 375578 h 751156"/>
              <a:gd name="connsiteX3-159" fmla="*/ 515471 w 1030942"/>
              <a:gd name="connsiteY3-160" fmla="*/ 751156 h 751156"/>
              <a:gd name="connsiteX4-161" fmla="*/ 0 w 1030942"/>
              <a:gd name="connsiteY4-162" fmla="*/ 751156 h 751156"/>
              <a:gd name="connsiteX5-163" fmla="*/ 254299 w 1030942"/>
              <a:gd name="connsiteY5-164" fmla="*/ 388447 h 751156"/>
              <a:gd name="connsiteX6-165" fmla="*/ 0 w 1030942"/>
              <a:gd name="connsiteY6-166" fmla="*/ 0 h 751156"/>
              <a:gd name="connsiteX0-167" fmla="*/ 0 w 1030942"/>
              <a:gd name="connsiteY0-168" fmla="*/ 0 h 751156"/>
              <a:gd name="connsiteX1-169" fmla="*/ 515471 w 1030942"/>
              <a:gd name="connsiteY1-170" fmla="*/ 0 h 751156"/>
              <a:gd name="connsiteX2-171" fmla="*/ 1030942 w 1030942"/>
              <a:gd name="connsiteY2-172" fmla="*/ 375578 h 751156"/>
              <a:gd name="connsiteX3-173" fmla="*/ 515471 w 1030942"/>
              <a:gd name="connsiteY3-174" fmla="*/ 751156 h 751156"/>
              <a:gd name="connsiteX4-175" fmla="*/ 0 w 1030942"/>
              <a:gd name="connsiteY4-176" fmla="*/ 751156 h 751156"/>
              <a:gd name="connsiteX5-177" fmla="*/ 294780 w 1030942"/>
              <a:gd name="connsiteY5-178" fmla="*/ 393209 h 751156"/>
              <a:gd name="connsiteX6-179" fmla="*/ 0 w 1030942"/>
              <a:gd name="connsiteY6-180" fmla="*/ 0 h 751156"/>
              <a:gd name="connsiteX0-181" fmla="*/ 0 w 1030942"/>
              <a:gd name="connsiteY0-182" fmla="*/ 0 h 751156"/>
              <a:gd name="connsiteX1-183" fmla="*/ 515471 w 1030942"/>
              <a:gd name="connsiteY1-184" fmla="*/ 0 h 751156"/>
              <a:gd name="connsiteX2-185" fmla="*/ 1030942 w 1030942"/>
              <a:gd name="connsiteY2-186" fmla="*/ 375578 h 751156"/>
              <a:gd name="connsiteX3-187" fmla="*/ 515471 w 1030942"/>
              <a:gd name="connsiteY3-188" fmla="*/ 751156 h 751156"/>
              <a:gd name="connsiteX4-189" fmla="*/ 0 w 1030942"/>
              <a:gd name="connsiteY4-190" fmla="*/ 751156 h 751156"/>
              <a:gd name="connsiteX5-191" fmla="*/ 304305 w 1030942"/>
              <a:gd name="connsiteY5-192" fmla="*/ 393209 h 751156"/>
              <a:gd name="connsiteX6-193" fmla="*/ 0 w 1030942"/>
              <a:gd name="connsiteY6-194" fmla="*/ 0 h 751156"/>
              <a:gd name="connsiteX0-195" fmla="*/ 0 w 1030942"/>
              <a:gd name="connsiteY0-196" fmla="*/ 0 h 751156"/>
              <a:gd name="connsiteX1-197" fmla="*/ 515471 w 1030942"/>
              <a:gd name="connsiteY1-198" fmla="*/ 0 h 751156"/>
              <a:gd name="connsiteX2-199" fmla="*/ 1030942 w 1030942"/>
              <a:gd name="connsiteY2-200" fmla="*/ 375578 h 751156"/>
              <a:gd name="connsiteX3-201" fmla="*/ 515471 w 1030942"/>
              <a:gd name="connsiteY3-202" fmla="*/ 751156 h 751156"/>
              <a:gd name="connsiteX4-203" fmla="*/ 0 w 1030942"/>
              <a:gd name="connsiteY4-204" fmla="*/ 751156 h 751156"/>
              <a:gd name="connsiteX5-205" fmla="*/ 304305 w 1030942"/>
              <a:gd name="connsiteY5-206" fmla="*/ 393209 h 751156"/>
              <a:gd name="connsiteX6-207" fmla="*/ 0 w 1030942"/>
              <a:gd name="connsiteY6-208" fmla="*/ 0 h 751156"/>
              <a:gd name="connsiteX0-209" fmla="*/ 0 w 1030942"/>
              <a:gd name="connsiteY0-210" fmla="*/ 0 h 751156"/>
              <a:gd name="connsiteX1-211" fmla="*/ 515471 w 1030942"/>
              <a:gd name="connsiteY1-212" fmla="*/ 0 h 751156"/>
              <a:gd name="connsiteX2-213" fmla="*/ 1030942 w 1030942"/>
              <a:gd name="connsiteY2-214" fmla="*/ 375578 h 751156"/>
              <a:gd name="connsiteX3-215" fmla="*/ 515471 w 1030942"/>
              <a:gd name="connsiteY3-216" fmla="*/ 751156 h 751156"/>
              <a:gd name="connsiteX4-217" fmla="*/ 0 w 1030942"/>
              <a:gd name="connsiteY4-218" fmla="*/ 751156 h 751156"/>
              <a:gd name="connsiteX5-219" fmla="*/ 304305 w 1030942"/>
              <a:gd name="connsiteY5-220" fmla="*/ 393209 h 751156"/>
              <a:gd name="connsiteX6-221" fmla="*/ 0 w 1030942"/>
              <a:gd name="connsiteY6-222" fmla="*/ 0 h 751156"/>
              <a:gd name="connsiteX0-223" fmla="*/ 0 w 1030942"/>
              <a:gd name="connsiteY0-224" fmla="*/ 0 h 751156"/>
              <a:gd name="connsiteX1-225" fmla="*/ 515471 w 1030942"/>
              <a:gd name="connsiteY1-226" fmla="*/ 0 h 751156"/>
              <a:gd name="connsiteX2-227" fmla="*/ 1030942 w 1030942"/>
              <a:gd name="connsiteY2-228" fmla="*/ 375578 h 751156"/>
              <a:gd name="connsiteX3-229" fmla="*/ 515471 w 1030942"/>
              <a:gd name="connsiteY3-230" fmla="*/ 751156 h 751156"/>
              <a:gd name="connsiteX4-231" fmla="*/ 0 w 1030942"/>
              <a:gd name="connsiteY4-232" fmla="*/ 751156 h 751156"/>
              <a:gd name="connsiteX5-233" fmla="*/ 304305 w 1030942"/>
              <a:gd name="connsiteY5-234" fmla="*/ 393209 h 751156"/>
              <a:gd name="connsiteX6-235" fmla="*/ 0 w 1030942"/>
              <a:gd name="connsiteY6-236" fmla="*/ 0 h 751156"/>
              <a:gd name="connsiteX0-237" fmla="*/ 0 w 1030942"/>
              <a:gd name="connsiteY0-238" fmla="*/ 0 h 751156"/>
              <a:gd name="connsiteX1-239" fmla="*/ 515471 w 1030942"/>
              <a:gd name="connsiteY1-240" fmla="*/ 0 h 751156"/>
              <a:gd name="connsiteX2-241" fmla="*/ 1030942 w 1030942"/>
              <a:gd name="connsiteY2-242" fmla="*/ 375578 h 751156"/>
              <a:gd name="connsiteX3-243" fmla="*/ 515471 w 1030942"/>
              <a:gd name="connsiteY3-244" fmla="*/ 751156 h 751156"/>
              <a:gd name="connsiteX4-245" fmla="*/ 0 w 1030942"/>
              <a:gd name="connsiteY4-246" fmla="*/ 751156 h 751156"/>
              <a:gd name="connsiteX5-247" fmla="*/ 301923 w 1030942"/>
              <a:gd name="connsiteY5-248" fmla="*/ 376540 h 751156"/>
              <a:gd name="connsiteX6-249" fmla="*/ 0 w 1030942"/>
              <a:gd name="connsiteY6-250" fmla="*/ 0 h 751156"/>
              <a:gd name="connsiteX0-251" fmla="*/ 0 w 1032129"/>
              <a:gd name="connsiteY0-252" fmla="*/ 0 h 751156"/>
              <a:gd name="connsiteX1-253" fmla="*/ 391646 w 1032129"/>
              <a:gd name="connsiteY1-254" fmla="*/ 2381 h 751156"/>
              <a:gd name="connsiteX2-255" fmla="*/ 1030942 w 1032129"/>
              <a:gd name="connsiteY2-256" fmla="*/ 375578 h 751156"/>
              <a:gd name="connsiteX3-257" fmla="*/ 515471 w 1032129"/>
              <a:gd name="connsiteY3-258" fmla="*/ 751156 h 751156"/>
              <a:gd name="connsiteX4-259" fmla="*/ 0 w 1032129"/>
              <a:gd name="connsiteY4-260" fmla="*/ 751156 h 751156"/>
              <a:gd name="connsiteX5-261" fmla="*/ 301923 w 1032129"/>
              <a:gd name="connsiteY5-262" fmla="*/ 376540 h 751156"/>
              <a:gd name="connsiteX6-263" fmla="*/ 0 w 1032129"/>
              <a:gd name="connsiteY6-264" fmla="*/ 0 h 751156"/>
              <a:gd name="connsiteX0-265" fmla="*/ 0 w 1031057"/>
              <a:gd name="connsiteY0-266" fmla="*/ 0 h 751156"/>
              <a:gd name="connsiteX1-267" fmla="*/ 391646 w 1031057"/>
              <a:gd name="connsiteY1-268" fmla="*/ 2381 h 751156"/>
              <a:gd name="connsiteX2-269" fmla="*/ 1030942 w 1031057"/>
              <a:gd name="connsiteY2-270" fmla="*/ 375578 h 751156"/>
              <a:gd name="connsiteX3-271" fmla="*/ 346402 w 1031057"/>
              <a:gd name="connsiteY3-272" fmla="*/ 748775 h 751156"/>
              <a:gd name="connsiteX4-273" fmla="*/ 0 w 1031057"/>
              <a:gd name="connsiteY4-274" fmla="*/ 751156 h 751156"/>
              <a:gd name="connsiteX5-275" fmla="*/ 301923 w 1031057"/>
              <a:gd name="connsiteY5-276" fmla="*/ 376540 h 751156"/>
              <a:gd name="connsiteX6-277" fmla="*/ 0 w 1031057"/>
              <a:gd name="connsiteY6-278" fmla="*/ 0 h 751156"/>
              <a:gd name="connsiteX0-279" fmla="*/ 0 w 1031024"/>
              <a:gd name="connsiteY0-280" fmla="*/ 0 h 751156"/>
              <a:gd name="connsiteX1-281" fmla="*/ 391646 w 1031024"/>
              <a:gd name="connsiteY1-282" fmla="*/ 2381 h 751156"/>
              <a:gd name="connsiteX2-283" fmla="*/ 1030942 w 1031024"/>
              <a:gd name="connsiteY2-284" fmla="*/ 375578 h 751156"/>
              <a:gd name="connsiteX3-285" fmla="*/ 353545 w 1031024"/>
              <a:gd name="connsiteY3-286" fmla="*/ 748775 h 751156"/>
              <a:gd name="connsiteX4-287" fmla="*/ 0 w 1031024"/>
              <a:gd name="connsiteY4-288" fmla="*/ 751156 h 751156"/>
              <a:gd name="connsiteX5-289" fmla="*/ 301923 w 1031024"/>
              <a:gd name="connsiteY5-290" fmla="*/ 376540 h 751156"/>
              <a:gd name="connsiteX6-291" fmla="*/ 0 w 1031024"/>
              <a:gd name="connsiteY6-292" fmla="*/ 0 h 751156"/>
              <a:gd name="connsiteX0-293" fmla="*/ 0 w 1031024"/>
              <a:gd name="connsiteY0-294" fmla="*/ 0 h 751156"/>
              <a:gd name="connsiteX1-295" fmla="*/ 391646 w 1031024"/>
              <a:gd name="connsiteY1-296" fmla="*/ 2381 h 751156"/>
              <a:gd name="connsiteX2-297" fmla="*/ 1030942 w 1031024"/>
              <a:gd name="connsiteY2-298" fmla="*/ 375578 h 751156"/>
              <a:gd name="connsiteX3-299" fmla="*/ 353545 w 1031024"/>
              <a:gd name="connsiteY3-300" fmla="*/ 748775 h 751156"/>
              <a:gd name="connsiteX4-301" fmla="*/ 0 w 1031024"/>
              <a:gd name="connsiteY4-302" fmla="*/ 751156 h 751156"/>
              <a:gd name="connsiteX5-303" fmla="*/ 232867 w 1031024"/>
              <a:gd name="connsiteY5-304" fmla="*/ 378921 h 751156"/>
              <a:gd name="connsiteX6-305" fmla="*/ 0 w 1031024"/>
              <a:gd name="connsiteY6-306" fmla="*/ 0 h 751156"/>
              <a:gd name="connsiteX0-307" fmla="*/ 0 w 1031024"/>
              <a:gd name="connsiteY0-308" fmla="*/ 0 h 751156"/>
              <a:gd name="connsiteX1-309" fmla="*/ 391646 w 1031024"/>
              <a:gd name="connsiteY1-310" fmla="*/ 2381 h 751156"/>
              <a:gd name="connsiteX2-311" fmla="*/ 1030942 w 1031024"/>
              <a:gd name="connsiteY2-312" fmla="*/ 375578 h 751156"/>
              <a:gd name="connsiteX3-313" fmla="*/ 353545 w 1031024"/>
              <a:gd name="connsiteY3-314" fmla="*/ 748775 h 751156"/>
              <a:gd name="connsiteX4-315" fmla="*/ 0 w 1031024"/>
              <a:gd name="connsiteY4-316" fmla="*/ 751156 h 751156"/>
              <a:gd name="connsiteX5-317" fmla="*/ 201910 w 1031024"/>
              <a:gd name="connsiteY5-318" fmla="*/ 386065 h 751156"/>
              <a:gd name="connsiteX6-319" fmla="*/ 0 w 1031024"/>
              <a:gd name="connsiteY6-320" fmla="*/ 0 h 751156"/>
              <a:gd name="connsiteX0-321" fmla="*/ 0 w 1030974"/>
              <a:gd name="connsiteY0-322" fmla="*/ 0 h 751156"/>
              <a:gd name="connsiteX1-323" fmla="*/ 391646 w 1030974"/>
              <a:gd name="connsiteY1-324" fmla="*/ 2381 h 751156"/>
              <a:gd name="connsiteX2-325" fmla="*/ 1030942 w 1030974"/>
              <a:gd name="connsiteY2-326" fmla="*/ 375578 h 751156"/>
              <a:gd name="connsiteX3-327" fmla="*/ 353545 w 1030974"/>
              <a:gd name="connsiteY3-328" fmla="*/ 748775 h 751156"/>
              <a:gd name="connsiteX4-329" fmla="*/ 0 w 1030974"/>
              <a:gd name="connsiteY4-330" fmla="*/ 751156 h 751156"/>
              <a:gd name="connsiteX5-331" fmla="*/ 201910 w 1030974"/>
              <a:gd name="connsiteY5-332" fmla="*/ 386065 h 751156"/>
              <a:gd name="connsiteX6-333" fmla="*/ 0 w 1030974"/>
              <a:gd name="connsiteY6-334" fmla="*/ 0 h 751156"/>
              <a:gd name="connsiteX0-335" fmla="*/ 0 w 1030974"/>
              <a:gd name="connsiteY0-336" fmla="*/ 0 h 751156"/>
              <a:gd name="connsiteX1-337" fmla="*/ 391646 w 1030974"/>
              <a:gd name="connsiteY1-338" fmla="*/ 2381 h 751156"/>
              <a:gd name="connsiteX2-339" fmla="*/ 1030942 w 1030974"/>
              <a:gd name="connsiteY2-340" fmla="*/ 375578 h 751156"/>
              <a:gd name="connsiteX3-341" fmla="*/ 353545 w 1030974"/>
              <a:gd name="connsiteY3-342" fmla="*/ 748775 h 751156"/>
              <a:gd name="connsiteX4-343" fmla="*/ 0 w 1030974"/>
              <a:gd name="connsiteY4-344" fmla="*/ 751156 h 751156"/>
              <a:gd name="connsiteX5-345" fmla="*/ 201910 w 1030974"/>
              <a:gd name="connsiteY5-346" fmla="*/ 386065 h 751156"/>
              <a:gd name="connsiteX6-347" fmla="*/ 0 w 1030974"/>
              <a:gd name="connsiteY6-348" fmla="*/ 0 h 751156"/>
              <a:gd name="connsiteX0-349" fmla="*/ 0 w 1030942"/>
              <a:gd name="connsiteY0-350" fmla="*/ 0 h 751156"/>
              <a:gd name="connsiteX1-351" fmla="*/ 1030942 w 1030942"/>
              <a:gd name="connsiteY1-352" fmla="*/ 375578 h 751156"/>
              <a:gd name="connsiteX2-353" fmla="*/ 353545 w 1030942"/>
              <a:gd name="connsiteY2-354" fmla="*/ 748775 h 751156"/>
              <a:gd name="connsiteX3-355" fmla="*/ 0 w 1030942"/>
              <a:gd name="connsiteY3-356" fmla="*/ 751156 h 751156"/>
              <a:gd name="connsiteX4-357" fmla="*/ 201910 w 1030942"/>
              <a:gd name="connsiteY4-358" fmla="*/ 386065 h 751156"/>
              <a:gd name="connsiteX5-359" fmla="*/ 0 w 1030942"/>
              <a:gd name="connsiteY5-360" fmla="*/ 0 h 751156"/>
              <a:gd name="connsiteX0-361" fmla="*/ 0 w 1030942"/>
              <a:gd name="connsiteY0-362" fmla="*/ 96 h 751252"/>
              <a:gd name="connsiteX1-363" fmla="*/ 1030942 w 1030942"/>
              <a:gd name="connsiteY1-364" fmla="*/ 375674 h 751252"/>
              <a:gd name="connsiteX2-365" fmla="*/ 353545 w 1030942"/>
              <a:gd name="connsiteY2-366" fmla="*/ 748871 h 751252"/>
              <a:gd name="connsiteX3-367" fmla="*/ 0 w 1030942"/>
              <a:gd name="connsiteY3-368" fmla="*/ 751252 h 751252"/>
              <a:gd name="connsiteX4-369" fmla="*/ 201910 w 1030942"/>
              <a:gd name="connsiteY4-370" fmla="*/ 386161 h 751252"/>
              <a:gd name="connsiteX5-371" fmla="*/ 0 w 1030942"/>
              <a:gd name="connsiteY5-372" fmla="*/ 96 h 751252"/>
              <a:gd name="connsiteX0-373" fmla="*/ 0 w 1030943"/>
              <a:gd name="connsiteY0-374" fmla="*/ 157 h 751313"/>
              <a:gd name="connsiteX1-375" fmla="*/ 1030942 w 1030943"/>
              <a:gd name="connsiteY1-376" fmla="*/ 375735 h 751313"/>
              <a:gd name="connsiteX2-377" fmla="*/ 353545 w 1030943"/>
              <a:gd name="connsiteY2-378" fmla="*/ 748932 h 751313"/>
              <a:gd name="connsiteX3-379" fmla="*/ 0 w 1030943"/>
              <a:gd name="connsiteY3-380" fmla="*/ 751313 h 751313"/>
              <a:gd name="connsiteX4-381" fmla="*/ 201910 w 1030943"/>
              <a:gd name="connsiteY4-382" fmla="*/ 386222 h 751313"/>
              <a:gd name="connsiteX5-383" fmla="*/ 0 w 1030943"/>
              <a:gd name="connsiteY5-384" fmla="*/ 157 h 751313"/>
              <a:gd name="connsiteX0-385" fmla="*/ 0 w 1030942"/>
              <a:gd name="connsiteY0-386" fmla="*/ 97 h 751253"/>
              <a:gd name="connsiteX1-387" fmla="*/ 1030942 w 1030942"/>
              <a:gd name="connsiteY1-388" fmla="*/ 375675 h 751253"/>
              <a:gd name="connsiteX2-389" fmla="*/ 0 w 1030942"/>
              <a:gd name="connsiteY2-390" fmla="*/ 751253 h 751253"/>
              <a:gd name="connsiteX3-391" fmla="*/ 201910 w 1030942"/>
              <a:gd name="connsiteY3-392" fmla="*/ 386162 h 751253"/>
              <a:gd name="connsiteX4-393" fmla="*/ 0 w 1030942"/>
              <a:gd name="connsiteY4-394" fmla="*/ 97 h 751253"/>
              <a:gd name="connsiteX0-395" fmla="*/ 0 w 1030942"/>
              <a:gd name="connsiteY0-396" fmla="*/ 97 h 751254"/>
              <a:gd name="connsiteX1-397" fmla="*/ 1030942 w 1030942"/>
              <a:gd name="connsiteY1-398" fmla="*/ 375675 h 751254"/>
              <a:gd name="connsiteX2-399" fmla="*/ 0 w 1030942"/>
              <a:gd name="connsiteY2-400" fmla="*/ 751253 h 751254"/>
              <a:gd name="connsiteX3-401" fmla="*/ 201910 w 1030942"/>
              <a:gd name="connsiteY3-402" fmla="*/ 386162 h 751254"/>
              <a:gd name="connsiteX4-403" fmla="*/ 0 w 1030942"/>
              <a:gd name="connsiteY4-404" fmla="*/ 97 h 751254"/>
              <a:gd name="connsiteX0-405" fmla="*/ 0 w 1030942"/>
              <a:gd name="connsiteY0-406" fmla="*/ 97 h 751253"/>
              <a:gd name="connsiteX1-407" fmla="*/ 1030942 w 1030942"/>
              <a:gd name="connsiteY1-408" fmla="*/ 375675 h 751253"/>
              <a:gd name="connsiteX2-409" fmla="*/ 0 w 1030942"/>
              <a:gd name="connsiteY2-410" fmla="*/ 751253 h 751253"/>
              <a:gd name="connsiteX3-411" fmla="*/ 201910 w 1030942"/>
              <a:gd name="connsiteY3-412" fmla="*/ 386162 h 751253"/>
              <a:gd name="connsiteX4-413" fmla="*/ 0 w 1030942"/>
              <a:gd name="connsiteY4-414" fmla="*/ 97 h 751253"/>
              <a:gd name="connsiteX0-415" fmla="*/ 0 w 1030951"/>
              <a:gd name="connsiteY0-416" fmla="*/ 111 h 751267"/>
              <a:gd name="connsiteX1-417" fmla="*/ 1030942 w 1030951"/>
              <a:gd name="connsiteY1-418" fmla="*/ 375689 h 751267"/>
              <a:gd name="connsiteX2-419" fmla="*/ 0 w 1030951"/>
              <a:gd name="connsiteY2-420" fmla="*/ 751267 h 751267"/>
              <a:gd name="connsiteX3-421" fmla="*/ 201910 w 1030951"/>
              <a:gd name="connsiteY3-422" fmla="*/ 386176 h 751267"/>
              <a:gd name="connsiteX4-423" fmla="*/ 0 w 1030951"/>
              <a:gd name="connsiteY4-424" fmla="*/ 111 h 751267"/>
              <a:gd name="connsiteX0-425" fmla="*/ 0 w 1030951"/>
              <a:gd name="connsiteY0-426" fmla="*/ 111 h 751267"/>
              <a:gd name="connsiteX1-427" fmla="*/ 1030942 w 1030951"/>
              <a:gd name="connsiteY1-428" fmla="*/ 375689 h 751267"/>
              <a:gd name="connsiteX2-429" fmla="*/ 0 w 1030951"/>
              <a:gd name="connsiteY2-430" fmla="*/ 751267 h 751267"/>
              <a:gd name="connsiteX3-431" fmla="*/ 201910 w 1030951"/>
              <a:gd name="connsiteY3-432" fmla="*/ 386176 h 751267"/>
              <a:gd name="connsiteX4-433" fmla="*/ 0 w 1030951"/>
              <a:gd name="connsiteY4-434" fmla="*/ 111 h 751267"/>
              <a:gd name="connsiteX0-435" fmla="*/ 0 w 1030951"/>
              <a:gd name="connsiteY0-436" fmla="*/ 111 h 751267"/>
              <a:gd name="connsiteX1-437" fmla="*/ 1030942 w 1030951"/>
              <a:gd name="connsiteY1-438" fmla="*/ 375689 h 751267"/>
              <a:gd name="connsiteX2-439" fmla="*/ 0 w 1030951"/>
              <a:gd name="connsiteY2-440" fmla="*/ 751267 h 751267"/>
              <a:gd name="connsiteX3-441" fmla="*/ 201910 w 1030951"/>
              <a:gd name="connsiteY3-442" fmla="*/ 386176 h 751267"/>
              <a:gd name="connsiteX4-443" fmla="*/ 0 w 1030951"/>
              <a:gd name="connsiteY4-444" fmla="*/ 111 h 751267"/>
              <a:gd name="connsiteX0-445" fmla="*/ 0 w 1030951"/>
              <a:gd name="connsiteY0-446" fmla="*/ 111 h 751267"/>
              <a:gd name="connsiteX1-447" fmla="*/ 1030942 w 1030951"/>
              <a:gd name="connsiteY1-448" fmla="*/ 375689 h 751267"/>
              <a:gd name="connsiteX2-449" fmla="*/ 0 w 1030951"/>
              <a:gd name="connsiteY2-450" fmla="*/ 751267 h 751267"/>
              <a:gd name="connsiteX3-451" fmla="*/ 201910 w 1030951"/>
              <a:gd name="connsiteY3-452" fmla="*/ 386176 h 751267"/>
              <a:gd name="connsiteX4-453" fmla="*/ 0 w 1030951"/>
              <a:gd name="connsiteY4-454" fmla="*/ 111 h 751267"/>
              <a:gd name="connsiteX0-455" fmla="*/ 0 w 1030951"/>
              <a:gd name="connsiteY0-456" fmla="*/ 111 h 751267"/>
              <a:gd name="connsiteX1-457" fmla="*/ 1030942 w 1030951"/>
              <a:gd name="connsiteY1-458" fmla="*/ 375689 h 751267"/>
              <a:gd name="connsiteX2-459" fmla="*/ 0 w 1030951"/>
              <a:gd name="connsiteY2-460" fmla="*/ 751267 h 751267"/>
              <a:gd name="connsiteX3-461" fmla="*/ 201910 w 1030951"/>
              <a:gd name="connsiteY3-462" fmla="*/ 386176 h 751267"/>
              <a:gd name="connsiteX4-463" fmla="*/ 0 w 1030951"/>
              <a:gd name="connsiteY4-464" fmla="*/ 111 h 751267"/>
              <a:gd name="connsiteX0-465" fmla="*/ 0 w 1030951"/>
              <a:gd name="connsiteY0-466" fmla="*/ 111 h 751267"/>
              <a:gd name="connsiteX1-467" fmla="*/ 1030942 w 1030951"/>
              <a:gd name="connsiteY1-468" fmla="*/ 375689 h 751267"/>
              <a:gd name="connsiteX2-469" fmla="*/ 0 w 1030951"/>
              <a:gd name="connsiteY2-470" fmla="*/ 751267 h 751267"/>
              <a:gd name="connsiteX3-471" fmla="*/ 201910 w 1030951"/>
              <a:gd name="connsiteY3-472" fmla="*/ 369507 h 751267"/>
              <a:gd name="connsiteX4-473" fmla="*/ 0 w 1030951"/>
              <a:gd name="connsiteY4-474" fmla="*/ 111 h 751267"/>
              <a:gd name="connsiteX0-475" fmla="*/ 0 w 1030951"/>
              <a:gd name="connsiteY0-476" fmla="*/ 111 h 751267"/>
              <a:gd name="connsiteX1-477" fmla="*/ 1030942 w 1030951"/>
              <a:gd name="connsiteY1-478" fmla="*/ 375689 h 751267"/>
              <a:gd name="connsiteX2-479" fmla="*/ 0 w 1030951"/>
              <a:gd name="connsiteY2-480" fmla="*/ 751267 h 751267"/>
              <a:gd name="connsiteX3-481" fmla="*/ 201910 w 1030951"/>
              <a:gd name="connsiteY3-482" fmla="*/ 369507 h 751267"/>
              <a:gd name="connsiteX4-483" fmla="*/ 0 w 1030951"/>
              <a:gd name="connsiteY4-484" fmla="*/ 111 h 751267"/>
              <a:gd name="connsiteX0-485" fmla="*/ 0 w 1030951"/>
              <a:gd name="connsiteY0-486" fmla="*/ 111 h 751267"/>
              <a:gd name="connsiteX1-487" fmla="*/ 1030942 w 1030951"/>
              <a:gd name="connsiteY1-488" fmla="*/ 375689 h 751267"/>
              <a:gd name="connsiteX2-489" fmla="*/ 0 w 1030951"/>
              <a:gd name="connsiteY2-490" fmla="*/ 751267 h 751267"/>
              <a:gd name="connsiteX3-491" fmla="*/ 201910 w 1030951"/>
              <a:gd name="connsiteY3-492" fmla="*/ 369507 h 751267"/>
              <a:gd name="connsiteX4-493" fmla="*/ 0 w 1030951"/>
              <a:gd name="connsiteY4-494" fmla="*/ 111 h 751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30951" h="751267">
                <a:moveTo>
                  <a:pt x="0" y="111"/>
                </a:moveTo>
                <a:cubicBezTo>
                  <a:pt x="579391" y="-5664"/>
                  <a:pt x="1033323" y="214777"/>
                  <a:pt x="1030942" y="375689"/>
                </a:cubicBezTo>
                <a:cubicBezTo>
                  <a:pt x="1028561" y="536601"/>
                  <a:pt x="562034" y="747138"/>
                  <a:pt x="0" y="751267"/>
                </a:cubicBezTo>
                <a:cubicBezTo>
                  <a:pt x="170491" y="593850"/>
                  <a:pt x="183819" y="505491"/>
                  <a:pt x="201910" y="369507"/>
                </a:cubicBezTo>
                <a:cubicBezTo>
                  <a:pt x="188582" y="224150"/>
                  <a:pt x="172872" y="159755"/>
                  <a:pt x="0" y="111"/>
                </a:cubicBezTo>
                <a:close/>
              </a:path>
            </a:pathLst>
          </a:cu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2" name="等腰三角形 11"/>
          <p:cNvSpPr/>
          <p:nvPr/>
        </p:nvSpPr>
        <p:spPr>
          <a:xfrm rot="5400000">
            <a:off x="6431244" y="3460976"/>
            <a:ext cx="336379" cy="348078"/>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椭圆 12"/>
          <p:cNvSpPr/>
          <p:nvPr/>
        </p:nvSpPr>
        <p:spPr>
          <a:xfrm>
            <a:off x="6773473" y="3582364"/>
            <a:ext cx="105301" cy="105301"/>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 name="直接连接符 5"/>
          <p:cNvCxnSpPr>
            <a:stCxn id="11" idx="1"/>
            <a:endCxn id="12" idx="3"/>
          </p:cNvCxnSpPr>
          <p:nvPr/>
        </p:nvCxnSpPr>
        <p:spPr>
          <a:xfrm flipV="1">
            <a:off x="6285481" y="3635016"/>
            <a:ext cx="139914" cy="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6"/>
          </p:cNvCxnSpPr>
          <p:nvPr/>
        </p:nvCxnSpPr>
        <p:spPr>
          <a:xfrm>
            <a:off x="6878774" y="3635015"/>
            <a:ext cx="2671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165735" y="3450348"/>
            <a:ext cx="626005" cy="369332"/>
          </a:xfrm>
          <a:prstGeom prst="rect">
            <a:avLst/>
          </a:prstGeom>
          <a:noFill/>
        </p:spPr>
        <p:txBody>
          <a:bodyPr wrap="none" lIns="0" tIns="0" rIns="0" bIns="0" rtlCol="0" anchor="ctr" anchorCtr="1">
            <a:spAutoFit/>
          </a:bodyPr>
          <a:lstStyle/>
          <a:p>
            <a:r>
              <a:rPr lang="en-US" altLang="zh-CN" sz="2400" b="1" dirty="0"/>
              <a:t>Zero</a:t>
            </a:r>
            <a:endParaRPr lang="zh-CN" altLang="en-US" sz="2400" b="1" dirty="0"/>
          </a:p>
        </p:txBody>
      </p:sp>
      <p:sp>
        <p:nvSpPr>
          <p:cNvPr id="18" name="矩形 17"/>
          <p:cNvSpPr/>
          <p:nvPr/>
        </p:nvSpPr>
        <p:spPr>
          <a:xfrm>
            <a:off x="2419909" y="1870710"/>
            <a:ext cx="1002030" cy="828000"/>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b="1" dirty="0" err="1"/>
              <a:t>CarryIn</a:t>
            </a:r>
            <a:endParaRPr lang="en-US" altLang="zh-CN" sz="1200" b="1" dirty="0"/>
          </a:p>
          <a:p>
            <a:pPr algn="ctr"/>
            <a:r>
              <a:rPr lang="en-US" altLang="zh-CN" sz="1200" b="1" dirty="0"/>
              <a:t>ALU 0</a:t>
            </a:r>
          </a:p>
          <a:p>
            <a:pPr algn="ctr"/>
            <a:r>
              <a:rPr lang="en-US" altLang="zh-CN" sz="1200" b="1" dirty="0"/>
              <a:t>Less</a:t>
            </a:r>
          </a:p>
          <a:p>
            <a:pPr algn="ctr"/>
            <a:r>
              <a:rPr lang="en-US" altLang="zh-CN" sz="1200" b="1" dirty="0" err="1"/>
              <a:t>CarryOut</a:t>
            </a:r>
            <a:endParaRPr lang="zh-CN" altLang="en-US" sz="1200" b="1" dirty="0"/>
          </a:p>
        </p:txBody>
      </p:sp>
      <p:sp>
        <p:nvSpPr>
          <p:cNvPr id="19" name="矩形 18"/>
          <p:cNvSpPr/>
          <p:nvPr/>
        </p:nvSpPr>
        <p:spPr>
          <a:xfrm>
            <a:off x="2419909" y="3026418"/>
            <a:ext cx="1002030" cy="828000"/>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b="1" dirty="0" err="1"/>
              <a:t>CarryIn</a:t>
            </a:r>
            <a:endParaRPr lang="en-US" altLang="zh-CN" sz="1200" b="1" dirty="0"/>
          </a:p>
          <a:p>
            <a:pPr algn="ctr"/>
            <a:r>
              <a:rPr lang="en-US" altLang="zh-CN" sz="1200" b="1" dirty="0"/>
              <a:t>ALU 1</a:t>
            </a:r>
          </a:p>
          <a:p>
            <a:pPr algn="ctr"/>
            <a:r>
              <a:rPr lang="en-US" altLang="zh-CN" sz="1200" b="1" dirty="0"/>
              <a:t>Less</a:t>
            </a:r>
          </a:p>
          <a:p>
            <a:pPr algn="ctr"/>
            <a:r>
              <a:rPr lang="en-US" altLang="zh-CN" sz="1200" b="1" dirty="0" err="1"/>
              <a:t>CarryOut</a:t>
            </a:r>
            <a:endParaRPr lang="zh-CN" altLang="en-US" sz="1200" b="1" dirty="0"/>
          </a:p>
        </p:txBody>
      </p:sp>
      <p:sp>
        <p:nvSpPr>
          <p:cNvPr id="20" name="矩形 19"/>
          <p:cNvSpPr/>
          <p:nvPr/>
        </p:nvSpPr>
        <p:spPr>
          <a:xfrm>
            <a:off x="2419909" y="4196064"/>
            <a:ext cx="1002030" cy="828000"/>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b="1" dirty="0" err="1"/>
              <a:t>CarryIn</a:t>
            </a:r>
            <a:endParaRPr lang="en-US" altLang="zh-CN" sz="1200" b="1" dirty="0"/>
          </a:p>
          <a:p>
            <a:pPr algn="ctr"/>
            <a:r>
              <a:rPr lang="en-US" altLang="zh-CN" sz="1200" b="1" dirty="0"/>
              <a:t>ALU 2</a:t>
            </a:r>
          </a:p>
          <a:p>
            <a:pPr algn="ctr"/>
            <a:r>
              <a:rPr lang="en-US" altLang="zh-CN" sz="1200" b="1" dirty="0"/>
              <a:t>Less</a:t>
            </a:r>
          </a:p>
          <a:p>
            <a:pPr algn="ctr"/>
            <a:r>
              <a:rPr lang="en-US" altLang="zh-CN" sz="1200" b="1" dirty="0" err="1"/>
              <a:t>CarryOut</a:t>
            </a:r>
            <a:endParaRPr lang="zh-CN" altLang="en-US" sz="1200" b="1" dirty="0"/>
          </a:p>
        </p:txBody>
      </p:sp>
      <p:sp>
        <p:nvSpPr>
          <p:cNvPr id="21" name="矩形 20"/>
          <p:cNvSpPr/>
          <p:nvPr/>
        </p:nvSpPr>
        <p:spPr>
          <a:xfrm>
            <a:off x="2419909" y="5710912"/>
            <a:ext cx="1002030" cy="705128"/>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altLang="zh-CN" sz="1200" b="1" dirty="0" err="1"/>
              <a:t>CarryIn</a:t>
            </a:r>
            <a:endParaRPr lang="en-US" altLang="zh-CN" sz="1200" b="1" dirty="0"/>
          </a:p>
          <a:p>
            <a:pPr algn="ctr"/>
            <a:r>
              <a:rPr lang="en-US" altLang="zh-CN" sz="1200" b="1" dirty="0"/>
              <a:t>ALU 31</a:t>
            </a:r>
          </a:p>
          <a:p>
            <a:pPr algn="ctr"/>
            <a:r>
              <a:rPr lang="en-US" altLang="zh-CN" sz="1200" b="1" dirty="0"/>
              <a:t>Less</a:t>
            </a:r>
          </a:p>
        </p:txBody>
      </p:sp>
      <p:cxnSp>
        <p:nvCxnSpPr>
          <p:cNvPr id="22" name="直接箭头连接符 21"/>
          <p:cNvCxnSpPr/>
          <p:nvPr/>
        </p:nvCxnSpPr>
        <p:spPr>
          <a:xfrm>
            <a:off x="2145263" y="1989476"/>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3" name="文本框 22"/>
          <p:cNvSpPr txBox="1"/>
          <p:nvPr/>
        </p:nvSpPr>
        <p:spPr>
          <a:xfrm>
            <a:off x="3447660" y="1936038"/>
            <a:ext cx="662041" cy="246221"/>
          </a:xfrm>
          <a:prstGeom prst="rect">
            <a:avLst/>
          </a:prstGeom>
          <a:noFill/>
        </p:spPr>
        <p:txBody>
          <a:bodyPr wrap="none" lIns="0" tIns="0" rIns="0" bIns="0" rtlCol="0" anchor="ctr" anchorCtr="1">
            <a:spAutoFit/>
          </a:bodyPr>
          <a:lstStyle/>
          <a:p>
            <a:r>
              <a:rPr lang="en-US" altLang="zh-CN" sz="1600" b="1" dirty="0"/>
              <a:t>Result0</a:t>
            </a:r>
            <a:endParaRPr lang="zh-CN" altLang="en-US" sz="1600" b="1" dirty="0"/>
          </a:p>
        </p:txBody>
      </p:sp>
      <p:cxnSp>
        <p:nvCxnSpPr>
          <p:cNvPr id="25" name="直接箭头连接符 24"/>
          <p:cNvCxnSpPr/>
          <p:nvPr/>
        </p:nvCxnSpPr>
        <p:spPr>
          <a:xfrm>
            <a:off x="3421939" y="3344453"/>
            <a:ext cx="143096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3447660" y="3096818"/>
            <a:ext cx="662041" cy="246221"/>
          </a:xfrm>
          <a:prstGeom prst="rect">
            <a:avLst/>
          </a:prstGeom>
          <a:noFill/>
        </p:spPr>
        <p:txBody>
          <a:bodyPr wrap="none" lIns="0" tIns="0" rIns="0" bIns="0" rtlCol="0" anchor="ctr" anchorCtr="1">
            <a:spAutoFit/>
          </a:bodyPr>
          <a:lstStyle/>
          <a:p>
            <a:r>
              <a:rPr lang="en-US" altLang="zh-CN" sz="1600" b="1" dirty="0"/>
              <a:t>Result1</a:t>
            </a:r>
            <a:endParaRPr lang="zh-CN" altLang="en-US" sz="1600" b="1" dirty="0"/>
          </a:p>
        </p:txBody>
      </p:sp>
      <p:cxnSp>
        <p:nvCxnSpPr>
          <p:cNvPr id="27" name="直接箭头连接符 26"/>
          <p:cNvCxnSpPr/>
          <p:nvPr/>
        </p:nvCxnSpPr>
        <p:spPr>
          <a:xfrm>
            <a:off x="3421939" y="4519058"/>
            <a:ext cx="143096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3447660" y="4272678"/>
            <a:ext cx="662041" cy="246221"/>
          </a:xfrm>
          <a:prstGeom prst="rect">
            <a:avLst/>
          </a:prstGeom>
          <a:noFill/>
        </p:spPr>
        <p:txBody>
          <a:bodyPr wrap="none" lIns="0" tIns="0" rIns="0" bIns="0" rtlCol="0" anchor="ctr" anchorCtr="1">
            <a:spAutoFit/>
          </a:bodyPr>
          <a:lstStyle/>
          <a:p>
            <a:r>
              <a:rPr lang="en-US" altLang="zh-CN" sz="1600" b="1" dirty="0"/>
              <a:t>Result2</a:t>
            </a:r>
            <a:endParaRPr lang="zh-CN" altLang="en-US" sz="1600" b="1" dirty="0"/>
          </a:p>
        </p:txBody>
      </p:sp>
      <p:cxnSp>
        <p:nvCxnSpPr>
          <p:cNvPr id="29" name="直接箭头连接符 28"/>
          <p:cNvCxnSpPr/>
          <p:nvPr/>
        </p:nvCxnSpPr>
        <p:spPr>
          <a:xfrm>
            <a:off x="3421939" y="5819538"/>
            <a:ext cx="143096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0" name="文本框 29"/>
          <p:cNvSpPr txBox="1"/>
          <p:nvPr/>
        </p:nvSpPr>
        <p:spPr>
          <a:xfrm>
            <a:off x="3447660" y="5573158"/>
            <a:ext cx="764633" cy="246221"/>
          </a:xfrm>
          <a:prstGeom prst="rect">
            <a:avLst/>
          </a:prstGeom>
          <a:noFill/>
        </p:spPr>
        <p:txBody>
          <a:bodyPr wrap="none" lIns="0" tIns="0" rIns="0" bIns="0" rtlCol="0" anchor="ctr" anchorCtr="1">
            <a:spAutoFit/>
          </a:bodyPr>
          <a:lstStyle/>
          <a:p>
            <a:r>
              <a:rPr lang="en-US" altLang="zh-CN" sz="1600" b="1" dirty="0"/>
              <a:t>Result31</a:t>
            </a:r>
            <a:endParaRPr lang="zh-CN" altLang="en-US" sz="1600" b="1" dirty="0"/>
          </a:p>
        </p:txBody>
      </p:sp>
      <p:cxnSp>
        <p:nvCxnSpPr>
          <p:cNvPr id="32" name="直接箭头连接符 31"/>
          <p:cNvCxnSpPr/>
          <p:nvPr/>
        </p:nvCxnSpPr>
        <p:spPr>
          <a:xfrm>
            <a:off x="2145263" y="2182259"/>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3" name="文本框 32"/>
          <p:cNvSpPr txBox="1"/>
          <p:nvPr/>
        </p:nvSpPr>
        <p:spPr>
          <a:xfrm>
            <a:off x="1905348" y="1859936"/>
            <a:ext cx="205184" cy="246221"/>
          </a:xfrm>
          <a:prstGeom prst="rect">
            <a:avLst/>
          </a:prstGeom>
          <a:noFill/>
        </p:spPr>
        <p:txBody>
          <a:bodyPr wrap="none" lIns="0" tIns="0" rIns="0" bIns="0" rtlCol="0" anchor="ctr" anchorCtr="1">
            <a:spAutoFit/>
          </a:bodyPr>
          <a:lstStyle/>
          <a:p>
            <a:r>
              <a:rPr lang="en-US" altLang="zh-CN" sz="1600" b="1" dirty="0"/>
              <a:t>a0</a:t>
            </a:r>
            <a:endParaRPr lang="zh-CN" altLang="en-US" sz="1600" b="1" dirty="0"/>
          </a:p>
        </p:txBody>
      </p:sp>
      <p:sp>
        <p:nvSpPr>
          <p:cNvPr id="34" name="文本框 33"/>
          <p:cNvSpPr txBox="1"/>
          <p:nvPr/>
        </p:nvSpPr>
        <p:spPr>
          <a:xfrm>
            <a:off x="1905348" y="2038489"/>
            <a:ext cx="216406" cy="246221"/>
          </a:xfrm>
          <a:prstGeom prst="rect">
            <a:avLst/>
          </a:prstGeom>
          <a:noFill/>
        </p:spPr>
        <p:txBody>
          <a:bodyPr wrap="none" lIns="0" tIns="0" rIns="0" bIns="0" rtlCol="0" anchor="ctr" anchorCtr="1">
            <a:spAutoFit/>
          </a:bodyPr>
          <a:lstStyle/>
          <a:p>
            <a:r>
              <a:rPr lang="en-US" altLang="zh-CN" sz="1600" b="1" dirty="0"/>
              <a:t>b0</a:t>
            </a:r>
            <a:endParaRPr lang="zh-CN" altLang="en-US" sz="1600" b="1" dirty="0"/>
          </a:p>
        </p:txBody>
      </p:sp>
      <p:cxnSp>
        <p:nvCxnSpPr>
          <p:cNvPr id="35" name="直接箭头连接符 34"/>
          <p:cNvCxnSpPr/>
          <p:nvPr/>
        </p:nvCxnSpPr>
        <p:spPr>
          <a:xfrm>
            <a:off x="2145263" y="3166910"/>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6" name="直接箭头连接符 35"/>
          <p:cNvCxnSpPr/>
          <p:nvPr/>
        </p:nvCxnSpPr>
        <p:spPr>
          <a:xfrm>
            <a:off x="2145263" y="3359693"/>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7" name="文本框 36"/>
          <p:cNvSpPr txBox="1"/>
          <p:nvPr/>
        </p:nvSpPr>
        <p:spPr>
          <a:xfrm>
            <a:off x="1905348" y="3037370"/>
            <a:ext cx="205184" cy="246221"/>
          </a:xfrm>
          <a:prstGeom prst="rect">
            <a:avLst/>
          </a:prstGeom>
          <a:noFill/>
        </p:spPr>
        <p:txBody>
          <a:bodyPr wrap="none" lIns="0" tIns="0" rIns="0" bIns="0" rtlCol="0" anchor="ctr" anchorCtr="1">
            <a:spAutoFit/>
          </a:bodyPr>
          <a:lstStyle/>
          <a:p>
            <a:r>
              <a:rPr lang="en-US" altLang="zh-CN" sz="1600" b="1" dirty="0"/>
              <a:t>a1</a:t>
            </a:r>
            <a:endParaRPr lang="zh-CN" altLang="en-US" sz="1600" b="1" dirty="0"/>
          </a:p>
        </p:txBody>
      </p:sp>
      <p:sp>
        <p:nvSpPr>
          <p:cNvPr id="38" name="文本框 37"/>
          <p:cNvSpPr txBox="1"/>
          <p:nvPr/>
        </p:nvSpPr>
        <p:spPr>
          <a:xfrm>
            <a:off x="1905348" y="3215923"/>
            <a:ext cx="216406" cy="246221"/>
          </a:xfrm>
          <a:prstGeom prst="rect">
            <a:avLst/>
          </a:prstGeom>
          <a:noFill/>
        </p:spPr>
        <p:txBody>
          <a:bodyPr wrap="none" lIns="0" tIns="0" rIns="0" bIns="0" rtlCol="0" anchor="ctr" anchorCtr="1">
            <a:spAutoFit/>
          </a:bodyPr>
          <a:lstStyle/>
          <a:p>
            <a:r>
              <a:rPr lang="en-US" altLang="zh-CN" sz="1600" b="1" dirty="0"/>
              <a:t>b1</a:t>
            </a:r>
            <a:endParaRPr lang="zh-CN" altLang="en-US" sz="1600" b="1" dirty="0"/>
          </a:p>
        </p:txBody>
      </p:sp>
      <p:cxnSp>
        <p:nvCxnSpPr>
          <p:cNvPr id="39" name="直接箭头连接符 38"/>
          <p:cNvCxnSpPr/>
          <p:nvPr/>
        </p:nvCxnSpPr>
        <p:spPr>
          <a:xfrm>
            <a:off x="2145263" y="3521101"/>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0" name="文本框 39"/>
          <p:cNvSpPr txBox="1"/>
          <p:nvPr/>
        </p:nvSpPr>
        <p:spPr>
          <a:xfrm>
            <a:off x="1977790" y="3388793"/>
            <a:ext cx="102592" cy="246221"/>
          </a:xfrm>
          <a:prstGeom prst="rect">
            <a:avLst/>
          </a:prstGeom>
          <a:noFill/>
        </p:spPr>
        <p:txBody>
          <a:bodyPr wrap="none" lIns="0" tIns="0" rIns="0" bIns="0" rtlCol="0" anchor="ctr" anchorCtr="1">
            <a:spAutoFit/>
          </a:bodyPr>
          <a:lstStyle/>
          <a:p>
            <a:r>
              <a:rPr lang="en-US" altLang="zh-CN" sz="1600" b="1" dirty="0"/>
              <a:t>0</a:t>
            </a:r>
            <a:endParaRPr lang="zh-CN" altLang="en-US" sz="1600" b="1" dirty="0"/>
          </a:p>
        </p:txBody>
      </p:sp>
      <p:cxnSp>
        <p:nvCxnSpPr>
          <p:cNvPr id="41" name="直接箭头连接符 40"/>
          <p:cNvCxnSpPr/>
          <p:nvPr/>
        </p:nvCxnSpPr>
        <p:spPr>
          <a:xfrm>
            <a:off x="2145263" y="4334819"/>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2" name="直接箭头连接符 41"/>
          <p:cNvCxnSpPr/>
          <p:nvPr/>
        </p:nvCxnSpPr>
        <p:spPr>
          <a:xfrm>
            <a:off x="2145263" y="4527602"/>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3" name="文本框 42"/>
          <p:cNvSpPr txBox="1"/>
          <p:nvPr/>
        </p:nvSpPr>
        <p:spPr>
          <a:xfrm>
            <a:off x="1905348" y="4205279"/>
            <a:ext cx="205184" cy="246221"/>
          </a:xfrm>
          <a:prstGeom prst="rect">
            <a:avLst/>
          </a:prstGeom>
          <a:noFill/>
        </p:spPr>
        <p:txBody>
          <a:bodyPr wrap="none" lIns="0" tIns="0" rIns="0" bIns="0" rtlCol="0" anchor="ctr" anchorCtr="1">
            <a:spAutoFit/>
          </a:bodyPr>
          <a:lstStyle/>
          <a:p>
            <a:r>
              <a:rPr lang="en-US" altLang="zh-CN" sz="1600" b="1" dirty="0"/>
              <a:t>a2</a:t>
            </a:r>
            <a:endParaRPr lang="zh-CN" altLang="en-US" sz="1600" b="1" dirty="0"/>
          </a:p>
        </p:txBody>
      </p:sp>
      <p:sp>
        <p:nvSpPr>
          <p:cNvPr id="44" name="文本框 43"/>
          <p:cNvSpPr txBox="1"/>
          <p:nvPr/>
        </p:nvSpPr>
        <p:spPr>
          <a:xfrm>
            <a:off x="1905348" y="4383832"/>
            <a:ext cx="216406" cy="246221"/>
          </a:xfrm>
          <a:prstGeom prst="rect">
            <a:avLst/>
          </a:prstGeom>
          <a:noFill/>
        </p:spPr>
        <p:txBody>
          <a:bodyPr wrap="none" lIns="0" tIns="0" rIns="0" bIns="0" rtlCol="0" anchor="ctr" anchorCtr="1">
            <a:spAutoFit/>
          </a:bodyPr>
          <a:lstStyle/>
          <a:p>
            <a:r>
              <a:rPr lang="en-US" altLang="zh-CN" sz="1600" b="1" dirty="0"/>
              <a:t>b2</a:t>
            </a:r>
            <a:endParaRPr lang="zh-CN" altLang="en-US" sz="1600" b="1" dirty="0"/>
          </a:p>
        </p:txBody>
      </p:sp>
      <p:cxnSp>
        <p:nvCxnSpPr>
          <p:cNvPr id="45" name="直接箭头连接符 44"/>
          <p:cNvCxnSpPr/>
          <p:nvPr/>
        </p:nvCxnSpPr>
        <p:spPr>
          <a:xfrm>
            <a:off x="2145263" y="4689010"/>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6" name="文本框 45"/>
          <p:cNvSpPr txBox="1"/>
          <p:nvPr/>
        </p:nvSpPr>
        <p:spPr>
          <a:xfrm>
            <a:off x="1977790" y="4556702"/>
            <a:ext cx="102592" cy="246221"/>
          </a:xfrm>
          <a:prstGeom prst="rect">
            <a:avLst/>
          </a:prstGeom>
          <a:noFill/>
        </p:spPr>
        <p:txBody>
          <a:bodyPr wrap="none" lIns="0" tIns="0" rIns="0" bIns="0" rtlCol="0" anchor="ctr" anchorCtr="1">
            <a:spAutoFit/>
          </a:bodyPr>
          <a:lstStyle/>
          <a:p>
            <a:r>
              <a:rPr lang="en-US" altLang="zh-CN" sz="1600" b="1" dirty="0"/>
              <a:t>0</a:t>
            </a:r>
            <a:endParaRPr lang="zh-CN" altLang="en-US" sz="1600" b="1" dirty="0"/>
          </a:p>
        </p:txBody>
      </p:sp>
      <p:cxnSp>
        <p:nvCxnSpPr>
          <p:cNvPr id="47" name="直接箭头连接符 46"/>
          <p:cNvCxnSpPr/>
          <p:nvPr/>
        </p:nvCxnSpPr>
        <p:spPr>
          <a:xfrm>
            <a:off x="2145263" y="5827922"/>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8" name="直接箭头连接符 47"/>
          <p:cNvCxnSpPr/>
          <p:nvPr/>
        </p:nvCxnSpPr>
        <p:spPr>
          <a:xfrm>
            <a:off x="2145263" y="6020705"/>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9" name="文本框 48"/>
          <p:cNvSpPr txBox="1"/>
          <p:nvPr/>
        </p:nvSpPr>
        <p:spPr>
          <a:xfrm>
            <a:off x="1820921" y="5698382"/>
            <a:ext cx="307777" cy="246221"/>
          </a:xfrm>
          <a:prstGeom prst="rect">
            <a:avLst/>
          </a:prstGeom>
          <a:noFill/>
        </p:spPr>
        <p:txBody>
          <a:bodyPr wrap="none" lIns="0" tIns="0" rIns="0" bIns="0" rtlCol="0" anchor="ctr" anchorCtr="1">
            <a:spAutoFit/>
          </a:bodyPr>
          <a:lstStyle/>
          <a:p>
            <a:r>
              <a:rPr lang="en-US" altLang="zh-CN" sz="1600" b="1" dirty="0"/>
              <a:t>a31</a:t>
            </a:r>
            <a:endParaRPr lang="zh-CN" altLang="en-US" sz="1600" b="1" dirty="0"/>
          </a:p>
        </p:txBody>
      </p:sp>
      <p:sp>
        <p:nvSpPr>
          <p:cNvPr id="50" name="文本框 49"/>
          <p:cNvSpPr txBox="1"/>
          <p:nvPr/>
        </p:nvSpPr>
        <p:spPr>
          <a:xfrm>
            <a:off x="1819926" y="5876935"/>
            <a:ext cx="318998" cy="246221"/>
          </a:xfrm>
          <a:prstGeom prst="rect">
            <a:avLst/>
          </a:prstGeom>
          <a:noFill/>
        </p:spPr>
        <p:txBody>
          <a:bodyPr wrap="none" lIns="0" tIns="0" rIns="0" bIns="0" rtlCol="0" anchor="ctr" anchorCtr="1">
            <a:spAutoFit/>
          </a:bodyPr>
          <a:lstStyle/>
          <a:p>
            <a:r>
              <a:rPr lang="en-US" altLang="zh-CN" sz="1600" b="1" dirty="0"/>
              <a:t>b31</a:t>
            </a:r>
            <a:endParaRPr lang="zh-CN" altLang="en-US" sz="1600" b="1" dirty="0"/>
          </a:p>
        </p:txBody>
      </p:sp>
      <p:cxnSp>
        <p:nvCxnSpPr>
          <p:cNvPr id="51" name="直接箭头连接符 50"/>
          <p:cNvCxnSpPr/>
          <p:nvPr/>
        </p:nvCxnSpPr>
        <p:spPr>
          <a:xfrm>
            <a:off x="2145263" y="6182113"/>
            <a:ext cx="2746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2" name="文本框 51"/>
          <p:cNvSpPr txBox="1"/>
          <p:nvPr/>
        </p:nvSpPr>
        <p:spPr>
          <a:xfrm>
            <a:off x="1977790" y="6049805"/>
            <a:ext cx="102592" cy="246221"/>
          </a:xfrm>
          <a:prstGeom prst="rect">
            <a:avLst/>
          </a:prstGeom>
          <a:noFill/>
        </p:spPr>
        <p:txBody>
          <a:bodyPr wrap="none" lIns="0" tIns="0" rIns="0" bIns="0" rtlCol="0" anchor="ctr" anchorCtr="1">
            <a:spAutoFit/>
          </a:bodyPr>
          <a:lstStyle/>
          <a:p>
            <a:r>
              <a:rPr lang="en-US" altLang="zh-CN" sz="1600" b="1" dirty="0"/>
              <a:t>0</a:t>
            </a:r>
            <a:endParaRPr lang="zh-CN" altLang="en-US" sz="1600" b="1" dirty="0"/>
          </a:p>
        </p:txBody>
      </p:sp>
      <p:cxnSp>
        <p:nvCxnSpPr>
          <p:cNvPr id="53" name="直接箭头连接符 52"/>
          <p:cNvCxnSpPr/>
          <p:nvPr/>
        </p:nvCxnSpPr>
        <p:spPr>
          <a:xfrm>
            <a:off x="3421939" y="2182259"/>
            <a:ext cx="143096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63" name="直接箭头连接符 62"/>
          <p:cNvCxnSpPr/>
          <p:nvPr/>
        </p:nvCxnSpPr>
        <p:spPr>
          <a:xfrm>
            <a:off x="3421939" y="6182113"/>
            <a:ext cx="342105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65" name="文本框 64"/>
          <p:cNvSpPr txBox="1"/>
          <p:nvPr/>
        </p:nvSpPr>
        <p:spPr>
          <a:xfrm>
            <a:off x="6876704" y="6049804"/>
            <a:ext cx="822341" cy="246221"/>
          </a:xfrm>
          <a:prstGeom prst="rect">
            <a:avLst/>
          </a:prstGeom>
          <a:noFill/>
        </p:spPr>
        <p:txBody>
          <a:bodyPr wrap="none" lIns="0" tIns="0" rIns="0" bIns="0" rtlCol="0" anchor="ctr" anchorCtr="1">
            <a:spAutoFit/>
          </a:bodyPr>
          <a:lstStyle/>
          <a:p>
            <a:r>
              <a:rPr lang="en-US" altLang="zh-CN" sz="1600" b="1" dirty="0"/>
              <a:t>Overflow</a:t>
            </a:r>
            <a:endParaRPr lang="zh-CN" altLang="en-US" sz="1600" b="1" dirty="0"/>
          </a:p>
        </p:txBody>
      </p:sp>
      <p:sp>
        <p:nvSpPr>
          <p:cNvPr id="66" name="文本框 65"/>
          <p:cNvSpPr txBox="1"/>
          <p:nvPr/>
        </p:nvSpPr>
        <p:spPr>
          <a:xfrm>
            <a:off x="2195513" y="5053313"/>
            <a:ext cx="246221" cy="556296"/>
          </a:xfrm>
          <a:prstGeom prst="rect">
            <a:avLst/>
          </a:prstGeom>
          <a:noFill/>
        </p:spPr>
        <p:txBody>
          <a:bodyPr vert="eaVert" wrap="square" lIns="0" tIns="0" rIns="0" bIns="0" rtlCol="0" anchor="ctr" anchorCtr="1">
            <a:spAutoFit/>
          </a:bodyPr>
          <a:lstStyle/>
          <a:p>
            <a:r>
              <a:rPr lang="en-US" altLang="zh-CN" sz="1600" b="1" dirty="0"/>
              <a:t>···</a:t>
            </a:r>
            <a:endParaRPr lang="zh-CN" altLang="en-US" sz="1600" b="1" dirty="0"/>
          </a:p>
        </p:txBody>
      </p:sp>
      <p:sp>
        <p:nvSpPr>
          <p:cNvPr id="67" name="文本框 66"/>
          <p:cNvSpPr txBox="1"/>
          <p:nvPr/>
        </p:nvSpPr>
        <p:spPr>
          <a:xfrm>
            <a:off x="1308682" y="5053313"/>
            <a:ext cx="246221" cy="556296"/>
          </a:xfrm>
          <a:prstGeom prst="rect">
            <a:avLst/>
          </a:prstGeom>
          <a:noFill/>
        </p:spPr>
        <p:txBody>
          <a:bodyPr vert="eaVert" wrap="square" lIns="0" tIns="0" rIns="0" bIns="0" rtlCol="0" anchor="ctr" anchorCtr="1">
            <a:spAutoFit/>
          </a:bodyPr>
          <a:lstStyle/>
          <a:p>
            <a:r>
              <a:rPr lang="en-US" altLang="zh-CN" sz="1600" b="1" dirty="0"/>
              <a:t>···</a:t>
            </a:r>
            <a:endParaRPr lang="zh-CN" altLang="en-US" sz="1600" b="1" dirty="0"/>
          </a:p>
        </p:txBody>
      </p:sp>
      <p:sp>
        <p:nvSpPr>
          <p:cNvPr id="68" name="文本框 67"/>
          <p:cNvSpPr txBox="1"/>
          <p:nvPr/>
        </p:nvSpPr>
        <p:spPr>
          <a:xfrm>
            <a:off x="1479305" y="5117878"/>
            <a:ext cx="246221" cy="556296"/>
          </a:xfrm>
          <a:prstGeom prst="rect">
            <a:avLst/>
          </a:prstGeom>
          <a:noFill/>
        </p:spPr>
        <p:txBody>
          <a:bodyPr vert="eaVert" wrap="square" lIns="0" tIns="0" rIns="0" bIns="0" rtlCol="0" anchor="ctr" anchorCtr="1">
            <a:spAutoFit/>
          </a:bodyPr>
          <a:lstStyle/>
          <a:p>
            <a:r>
              <a:rPr lang="en-US" altLang="zh-CN" sz="1600" b="1" dirty="0">
                <a:solidFill>
                  <a:srgbClr val="0070C0"/>
                </a:solidFill>
              </a:rPr>
              <a:t>···</a:t>
            </a:r>
            <a:endParaRPr lang="zh-CN" altLang="en-US" sz="1600" b="1" dirty="0">
              <a:solidFill>
                <a:srgbClr val="0070C0"/>
              </a:solidFill>
            </a:endParaRPr>
          </a:p>
        </p:txBody>
      </p:sp>
      <p:sp>
        <p:nvSpPr>
          <p:cNvPr id="69" name="文本框 68"/>
          <p:cNvSpPr txBox="1"/>
          <p:nvPr/>
        </p:nvSpPr>
        <p:spPr>
          <a:xfrm>
            <a:off x="1605636" y="5052810"/>
            <a:ext cx="246221" cy="556296"/>
          </a:xfrm>
          <a:prstGeom prst="rect">
            <a:avLst/>
          </a:prstGeom>
          <a:noFill/>
        </p:spPr>
        <p:txBody>
          <a:bodyPr vert="eaVert" wrap="square" lIns="0" tIns="0" rIns="0" bIns="0" rtlCol="0" anchor="ctr" anchorCtr="1">
            <a:spAutoFit/>
          </a:bodyPr>
          <a:lstStyle/>
          <a:p>
            <a:r>
              <a:rPr lang="en-US" altLang="zh-CN" sz="1600" b="1" dirty="0">
                <a:solidFill>
                  <a:srgbClr val="0070C0"/>
                </a:solidFill>
              </a:rPr>
              <a:t>···</a:t>
            </a:r>
            <a:endParaRPr lang="zh-CN" altLang="en-US" sz="1600" b="1" dirty="0">
              <a:solidFill>
                <a:srgbClr val="0070C0"/>
              </a:solidFill>
            </a:endParaRPr>
          </a:p>
        </p:txBody>
      </p:sp>
      <p:sp>
        <p:nvSpPr>
          <p:cNvPr id="70" name="文本框 69"/>
          <p:cNvSpPr txBox="1"/>
          <p:nvPr/>
        </p:nvSpPr>
        <p:spPr>
          <a:xfrm>
            <a:off x="4027366" y="5052810"/>
            <a:ext cx="246221" cy="556296"/>
          </a:xfrm>
          <a:prstGeom prst="rect">
            <a:avLst/>
          </a:prstGeom>
          <a:noFill/>
        </p:spPr>
        <p:txBody>
          <a:bodyPr vert="eaVert" wrap="square" lIns="0" tIns="0" rIns="0" bIns="0" rtlCol="0" anchor="ctr" anchorCtr="1">
            <a:spAutoFit/>
          </a:bodyPr>
          <a:lstStyle/>
          <a:p>
            <a:r>
              <a:rPr lang="en-US" altLang="zh-CN" sz="1600" dirty="0">
                <a:solidFill>
                  <a:srgbClr val="0070C0"/>
                </a:solidFill>
              </a:rPr>
              <a:t>···</a:t>
            </a:r>
            <a:endParaRPr lang="zh-CN" altLang="en-US" sz="1600" dirty="0">
              <a:solidFill>
                <a:srgbClr val="0070C0"/>
              </a:solidFill>
            </a:endParaRPr>
          </a:p>
        </p:txBody>
      </p:sp>
      <p:sp>
        <p:nvSpPr>
          <p:cNvPr id="71" name="文本框 70"/>
          <p:cNvSpPr txBox="1"/>
          <p:nvPr/>
        </p:nvSpPr>
        <p:spPr>
          <a:xfrm>
            <a:off x="4019745" y="5041380"/>
            <a:ext cx="246221" cy="556296"/>
          </a:xfrm>
          <a:prstGeom prst="rect">
            <a:avLst/>
          </a:prstGeom>
          <a:noFill/>
        </p:spPr>
        <p:txBody>
          <a:bodyPr vert="eaVert" wrap="square" lIns="0" tIns="0" rIns="0" bIns="0" rtlCol="0" anchor="ctr" anchorCtr="1">
            <a:spAutoFit/>
          </a:bodyPr>
          <a:lstStyle/>
          <a:p>
            <a:r>
              <a:rPr lang="en-US" altLang="zh-CN" sz="1600" b="1" dirty="0">
                <a:solidFill>
                  <a:srgbClr val="0070C0"/>
                </a:solidFill>
              </a:rPr>
              <a:t>···</a:t>
            </a:r>
            <a:endParaRPr lang="zh-CN" altLang="en-US" sz="1600" b="1" dirty="0">
              <a:solidFill>
                <a:srgbClr val="0070C0"/>
              </a:solidFill>
            </a:endParaRPr>
          </a:p>
        </p:txBody>
      </p:sp>
      <p:sp>
        <p:nvSpPr>
          <p:cNvPr id="72" name="文本框 71"/>
          <p:cNvSpPr txBox="1"/>
          <p:nvPr/>
        </p:nvSpPr>
        <p:spPr>
          <a:xfrm>
            <a:off x="2799991" y="5053313"/>
            <a:ext cx="246221" cy="556296"/>
          </a:xfrm>
          <a:prstGeom prst="rect">
            <a:avLst/>
          </a:prstGeom>
          <a:noFill/>
        </p:spPr>
        <p:txBody>
          <a:bodyPr vert="eaVert" wrap="square" lIns="0" tIns="0" rIns="0" bIns="0" rtlCol="0" anchor="ctr" anchorCtr="1">
            <a:spAutoFit/>
          </a:bodyPr>
          <a:lstStyle/>
          <a:p>
            <a:r>
              <a:rPr lang="en-US" altLang="zh-CN" sz="1600" b="1" dirty="0"/>
              <a:t>···</a:t>
            </a:r>
            <a:endParaRPr lang="zh-CN" altLang="en-US" sz="1600" b="1" dirty="0"/>
          </a:p>
        </p:txBody>
      </p:sp>
      <p:sp>
        <p:nvSpPr>
          <p:cNvPr id="73" name="文本框 72"/>
          <p:cNvSpPr txBox="1"/>
          <p:nvPr/>
        </p:nvSpPr>
        <p:spPr>
          <a:xfrm>
            <a:off x="4862037" y="5020293"/>
            <a:ext cx="246221" cy="556296"/>
          </a:xfrm>
          <a:prstGeom prst="rect">
            <a:avLst/>
          </a:prstGeom>
          <a:noFill/>
        </p:spPr>
        <p:txBody>
          <a:bodyPr vert="eaVert" wrap="square" lIns="0" tIns="0" rIns="0" bIns="0" rtlCol="0" anchor="ctr" anchorCtr="1">
            <a:spAutoFit/>
          </a:bodyPr>
          <a:lstStyle/>
          <a:p>
            <a:r>
              <a:rPr lang="en-US" altLang="zh-CN" sz="1600" b="1" dirty="0"/>
              <a:t>···</a:t>
            </a:r>
            <a:endParaRPr lang="zh-CN" altLang="en-US" sz="1600" b="1" dirty="0"/>
          </a:p>
        </p:txBody>
      </p:sp>
      <p:sp>
        <p:nvSpPr>
          <p:cNvPr id="74" name="文本框 73"/>
          <p:cNvSpPr txBox="1"/>
          <p:nvPr/>
        </p:nvSpPr>
        <p:spPr>
          <a:xfrm>
            <a:off x="5122955" y="3489317"/>
            <a:ext cx="246221" cy="556296"/>
          </a:xfrm>
          <a:prstGeom prst="rect">
            <a:avLst/>
          </a:prstGeom>
          <a:noFill/>
        </p:spPr>
        <p:txBody>
          <a:bodyPr vert="eaVert" wrap="square" lIns="0" tIns="0" rIns="0" bIns="0" rtlCol="0" anchor="ctr" anchorCtr="1">
            <a:spAutoFit/>
          </a:bodyPr>
          <a:lstStyle/>
          <a:p>
            <a:r>
              <a:rPr lang="en-US" altLang="zh-CN" sz="1600" b="1" dirty="0"/>
              <a:t>···</a:t>
            </a:r>
            <a:endParaRPr lang="zh-CN" altLang="en-US" sz="1600" b="1" dirty="0"/>
          </a:p>
        </p:txBody>
      </p:sp>
      <p:grpSp>
        <p:nvGrpSpPr>
          <p:cNvPr id="102" name="组合 101"/>
          <p:cNvGrpSpPr/>
          <p:nvPr/>
        </p:nvGrpSpPr>
        <p:grpSpPr>
          <a:xfrm>
            <a:off x="1408028" y="2352040"/>
            <a:ext cx="3094355" cy="4231640"/>
            <a:chOff x="1053465" y="2352040"/>
            <a:chExt cx="3094355" cy="4231640"/>
          </a:xfrm>
        </p:grpSpPr>
        <p:grpSp>
          <p:nvGrpSpPr>
            <p:cNvPr id="93" name="组合 92"/>
            <p:cNvGrpSpPr/>
            <p:nvPr/>
          </p:nvGrpSpPr>
          <p:grpSpPr>
            <a:xfrm>
              <a:off x="1053465" y="2354580"/>
              <a:ext cx="3094355" cy="4229100"/>
              <a:chOff x="1053465" y="2354580"/>
              <a:chExt cx="3094355" cy="4229100"/>
            </a:xfrm>
          </p:grpSpPr>
          <p:cxnSp>
            <p:nvCxnSpPr>
              <p:cNvPr id="81" name="直接连接符 80"/>
              <p:cNvCxnSpPr/>
              <p:nvPr/>
            </p:nvCxnSpPr>
            <p:spPr>
              <a:xfrm>
                <a:off x="3067376" y="5985243"/>
                <a:ext cx="108044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4132580" y="5970003"/>
                <a:ext cx="0" cy="6136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53465" y="6571983"/>
                <a:ext cx="30943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1073150" y="5429250"/>
                <a:ext cx="0" cy="11544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1073150" y="2354580"/>
                <a:ext cx="0" cy="2854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0" name="直接箭头连接符 99"/>
            <p:cNvCxnSpPr/>
            <p:nvPr/>
          </p:nvCxnSpPr>
          <p:spPr>
            <a:xfrm>
              <a:off x="1056640" y="2352040"/>
              <a:ext cx="9956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5" name="直接箭头连接符 104"/>
          <p:cNvCxnSpPr>
            <a:stCxn id="18" idx="2"/>
            <a:endCxn id="19" idx="0"/>
          </p:cNvCxnSpPr>
          <p:nvPr/>
        </p:nvCxnSpPr>
        <p:spPr>
          <a:xfrm>
            <a:off x="2920924" y="2698710"/>
            <a:ext cx="0" cy="3277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endCxn id="20" idx="0"/>
          </p:cNvCxnSpPr>
          <p:nvPr/>
        </p:nvCxnSpPr>
        <p:spPr>
          <a:xfrm>
            <a:off x="2920924" y="3846795"/>
            <a:ext cx="0" cy="3492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920924" y="5034853"/>
            <a:ext cx="0" cy="1950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a:off x="2920924" y="5429250"/>
            <a:ext cx="0" cy="2670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肘形连接符 112"/>
          <p:cNvCxnSpPr/>
          <p:nvPr/>
        </p:nvCxnSpPr>
        <p:spPr>
          <a:xfrm rot="16200000" flipH="1">
            <a:off x="4270121" y="2284006"/>
            <a:ext cx="1146158" cy="942665"/>
          </a:xfrm>
          <a:prstGeom prst="bentConnector4">
            <a:avLst>
              <a:gd name="adj1" fmla="val 12986"/>
              <a:gd name="adj2" fmla="val 6305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肘形连接符 129"/>
          <p:cNvCxnSpPr/>
          <p:nvPr/>
        </p:nvCxnSpPr>
        <p:spPr>
          <a:xfrm>
            <a:off x="4316497" y="3326480"/>
            <a:ext cx="1093731" cy="172282"/>
          </a:xfrm>
          <a:prstGeom prst="bentConnector3">
            <a:avLst>
              <a:gd name="adj1" fmla="val -8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肘形连接符 132"/>
          <p:cNvCxnSpPr>
            <a:endCxn id="11" idx="3"/>
          </p:cNvCxnSpPr>
          <p:nvPr/>
        </p:nvCxnSpPr>
        <p:spPr>
          <a:xfrm flipV="1">
            <a:off x="4302184" y="3596640"/>
            <a:ext cx="1142539" cy="919130"/>
          </a:xfrm>
          <a:prstGeom prst="bentConnector3">
            <a:avLst>
              <a:gd name="adj1" fmla="val 64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肘形连接符 135"/>
          <p:cNvCxnSpPr/>
          <p:nvPr/>
        </p:nvCxnSpPr>
        <p:spPr>
          <a:xfrm rot="5400000" flipH="1" flipV="1">
            <a:off x="4514448" y="4383405"/>
            <a:ext cx="1272540" cy="327660"/>
          </a:xfrm>
          <a:prstGeom prst="bentConnector3">
            <a:avLst>
              <a:gd name="adj1" fmla="val 9985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2" name="组合 161"/>
          <p:cNvGrpSpPr/>
          <p:nvPr/>
        </p:nvGrpSpPr>
        <p:grpSpPr>
          <a:xfrm>
            <a:off x="4282673" y="5418121"/>
            <a:ext cx="708660" cy="401258"/>
            <a:chOff x="3928110" y="5418121"/>
            <a:chExt cx="708660" cy="401258"/>
          </a:xfrm>
        </p:grpSpPr>
        <p:cxnSp>
          <p:nvCxnSpPr>
            <p:cNvPr id="153" name="直接连接符 152"/>
            <p:cNvCxnSpPr/>
            <p:nvPr/>
          </p:nvCxnSpPr>
          <p:spPr>
            <a:xfrm flipV="1">
              <a:off x="3947621" y="5628640"/>
              <a:ext cx="0" cy="1907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flipH="1" flipV="1">
              <a:off x="3928110" y="5629275"/>
              <a:ext cx="70866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flipV="1">
              <a:off x="4630584" y="5418121"/>
              <a:ext cx="0" cy="2302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3" name="文本框 162"/>
          <p:cNvSpPr txBox="1"/>
          <p:nvPr/>
        </p:nvSpPr>
        <p:spPr>
          <a:xfrm>
            <a:off x="4547805" y="5864156"/>
            <a:ext cx="262892" cy="246221"/>
          </a:xfrm>
          <a:prstGeom prst="rect">
            <a:avLst/>
          </a:prstGeom>
          <a:noFill/>
        </p:spPr>
        <p:txBody>
          <a:bodyPr wrap="none" lIns="0" tIns="0" rIns="0" bIns="0" rtlCol="0" anchor="ctr" anchorCtr="1">
            <a:spAutoFit/>
          </a:bodyPr>
          <a:lstStyle/>
          <a:p>
            <a:r>
              <a:rPr lang="en-US" altLang="zh-CN" sz="1600" b="1" dirty="0" err="1"/>
              <a:t>Sel</a:t>
            </a:r>
            <a:endParaRPr lang="zh-CN" altLang="en-US" sz="1600" b="1" dirty="0"/>
          </a:p>
        </p:txBody>
      </p:sp>
      <p:cxnSp>
        <p:nvCxnSpPr>
          <p:cNvPr id="165" name="直接连接符 164"/>
          <p:cNvCxnSpPr/>
          <p:nvPr/>
        </p:nvCxnSpPr>
        <p:spPr>
          <a:xfrm>
            <a:off x="4145041" y="1442085"/>
            <a:ext cx="0" cy="3767403"/>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69" name="组合 168"/>
          <p:cNvGrpSpPr/>
          <p:nvPr/>
        </p:nvGrpSpPr>
        <p:grpSpPr>
          <a:xfrm>
            <a:off x="1711127" y="5422087"/>
            <a:ext cx="996473" cy="279896"/>
            <a:chOff x="2676798" y="5418121"/>
            <a:chExt cx="996473" cy="279896"/>
          </a:xfrm>
        </p:grpSpPr>
        <p:cxnSp>
          <p:nvCxnSpPr>
            <p:cNvPr id="170" name="直接连接符 169"/>
            <p:cNvCxnSpPr/>
            <p:nvPr/>
          </p:nvCxnSpPr>
          <p:spPr>
            <a:xfrm flipV="1">
              <a:off x="3661871" y="5474337"/>
              <a:ext cx="0" cy="22368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H="1" flipV="1">
              <a:off x="2676798" y="5486401"/>
              <a:ext cx="996473"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V="1">
              <a:off x="2693675" y="5418121"/>
              <a:ext cx="0" cy="8145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7" name="组合 176"/>
          <p:cNvGrpSpPr/>
          <p:nvPr/>
        </p:nvGrpSpPr>
        <p:grpSpPr>
          <a:xfrm>
            <a:off x="3167145" y="3907472"/>
            <a:ext cx="996473" cy="293308"/>
            <a:chOff x="3651727" y="5398994"/>
            <a:chExt cx="996473" cy="293308"/>
          </a:xfrm>
        </p:grpSpPr>
        <p:cxnSp>
          <p:nvCxnSpPr>
            <p:cNvPr id="178" name="直接连接符 177"/>
            <p:cNvCxnSpPr/>
            <p:nvPr/>
          </p:nvCxnSpPr>
          <p:spPr>
            <a:xfrm flipV="1">
              <a:off x="3661871" y="5398994"/>
              <a:ext cx="0" cy="293308"/>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H="1" flipV="1">
              <a:off x="3651727" y="5414220"/>
              <a:ext cx="996473" cy="1"/>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83" name="组合 182"/>
          <p:cNvGrpSpPr/>
          <p:nvPr/>
        </p:nvGrpSpPr>
        <p:grpSpPr>
          <a:xfrm>
            <a:off x="3167145" y="2766990"/>
            <a:ext cx="996473" cy="274736"/>
            <a:chOff x="3651727" y="5398994"/>
            <a:chExt cx="996473" cy="293308"/>
          </a:xfrm>
        </p:grpSpPr>
        <p:cxnSp>
          <p:nvCxnSpPr>
            <p:cNvPr id="184" name="直接连接符 183"/>
            <p:cNvCxnSpPr/>
            <p:nvPr/>
          </p:nvCxnSpPr>
          <p:spPr>
            <a:xfrm flipV="1">
              <a:off x="3661871" y="5398994"/>
              <a:ext cx="0" cy="293308"/>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flipV="1">
              <a:off x="3651727" y="5414220"/>
              <a:ext cx="996473" cy="1"/>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86" name="文本框 185"/>
          <p:cNvSpPr txBox="1"/>
          <p:nvPr/>
        </p:nvSpPr>
        <p:spPr>
          <a:xfrm>
            <a:off x="2983998" y="5102117"/>
            <a:ext cx="729367" cy="246221"/>
          </a:xfrm>
          <a:prstGeom prst="rect">
            <a:avLst/>
          </a:prstGeom>
          <a:noFill/>
        </p:spPr>
        <p:txBody>
          <a:bodyPr wrap="none" lIns="0" tIns="0" rIns="0" bIns="0" rtlCol="0" anchor="ctr" anchorCtr="1">
            <a:spAutoFit/>
          </a:bodyPr>
          <a:lstStyle/>
          <a:p>
            <a:r>
              <a:rPr lang="en-US" altLang="zh-CN" sz="1600" b="1" dirty="0" err="1"/>
              <a:t>CarryIn</a:t>
            </a:r>
            <a:endParaRPr lang="zh-CN" altLang="en-US" sz="1600" b="1" dirty="0"/>
          </a:p>
        </p:txBody>
      </p:sp>
      <p:grpSp>
        <p:nvGrpSpPr>
          <p:cNvPr id="187" name="组合 186"/>
          <p:cNvGrpSpPr/>
          <p:nvPr/>
        </p:nvGrpSpPr>
        <p:grpSpPr>
          <a:xfrm>
            <a:off x="1605636" y="1602980"/>
            <a:ext cx="1349569" cy="276902"/>
            <a:chOff x="2090218" y="5398994"/>
            <a:chExt cx="1349569" cy="295621"/>
          </a:xfrm>
        </p:grpSpPr>
        <p:cxnSp>
          <p:nvCxnSpPr>
            <p:cNvPr id="188" name="直接连接符 187"/>
            <p:cNvCxnSpPr/>
            <p:nvPr/>
          </p:nvCxnSpPr>
          <p:spPr>
            <a:xfrm flipV="1">
              <a:off x="3182693" y="5398994"/>
              <a:ext cx="0" cy="293308"/>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a:off x="2205507" y="5414221"/>
              <a:ext cx="12342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flipV="1">
              <a:off x="3035923" y="5500493"/>
              <a:ext cx="0" cy="194122"/>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H="1">
              <a:off x="2090218" y="5515729"/>
              <a:ext cx="96499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flipV="1">
              <a:off x="3421135" y="5414220"/>
              <a:ext cx="0" cy="278082"/>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90" name="直接连接符 189"/>
          <p:cNvCxnSpPr/>
          <p:nvPr/>
        </p:nvCxnSpPr>
        <p:spPr>
          <a:xfrm>
            <a:off x="1728746" y="1374140"/>
            <a:ext cx="0" cy="383534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1" name="文本框 190"/>
          <p:cNvSpPr txBox="1"/>
          <p:nvPr/>
        </p:nvSpPr>
        <p:spPr>
          <a:xfrm>
            <a:off x="3713365" y="1192007"/>
            <a:ext cx="902491" cy="246221"/>
          </a:xfrm>
          <a:prstGeom prst="rect">
            <a:avLst/>
          </a:prstGeom>
          <a:noFill/>
        </p:spPr>
        <p:txBody>
          <a:bodyPr wrap="none" lIns="0" tIns="0" rIns="0" bIns="0" rtlCol="0" anchor="ctr" anchorCtr="1">
            <a:spAutoFit/>
          </a:bodyPr>
          <a:lstStyle/>
          <a:p>
            <a:r>
              <a:rPr lang="en-US" altLang="zh-CN" sz="1600" b="1" dirty="0">
                <a:solidFill>
                  <a:srgbClr val="0070C0"/>
                </a:solidFill>
              </a:rPr>
              <a:t>Operation</a:t>
            </a:r>
            <a:endParaRPr lang="zh-CN" altLang="en-US" sz="1600" b="1" dirty="0">
              <a:solidFill>
                <a:srgbClr val="0070C0"/>
              </a:solidFill>
            </a:endParaRPr>
          </a:p>
        </p:txBody>
      </p:sp>
      <p:sp>
        <p:nvSpPr>
          <p:cNvPr id="192" name="文本框 191"/>
          <p:cNvSpPr txBox="1"/>
          <p:nvPr/>
        </p:nvSpPr>
        <p:spPr>
          <a:xfrm>
            <a:off x="1411641" y="1094561"/>
            <a:ext cx="662041" cy="246221"/>
          </a:xfrm>
          <a:prstGeom prst="rect">
            <a:avLst/>
          </a:prstGeom>
          <a:noFill/>
        </p:spPr>
        <p:txBody>
          <a:bodyPr wrap="none" lIns="0" tIns="0" rIns="0" bIns="0" rtlCol="0" anchor="ctr" anchorCtr="1">
            <a:spAutoFit/>
          </a:bodyPr>
          <a:lstStyle/>
          <a:p>
            <a:r>
              <a:rPr lang="en-US" altLang="zh-CN" sz="1600" b="1" dirty="0" err="1">
                <a:solidFill>
                  <a:srgbClr val="0070C0"/>
                </a:solidFill>
              </a:rPr>
              <a:t>Binvert</a:t>
            </a:r>
            <a:endParaRPr lang="zh-CN" altLang="en-US" sz="1600" b="1" dirty="0">
              <a:solidFill>
                <a:srgbClr val="0070C0"/>
              </a:solidFill>
            </a:endParaRPr>
          </a:p>
        </p:txBody>
      </p:sp>
      <p:sp>
        <p:nvSpPr>
          <p:cNvPr id="193" name="文本框 192"/>
          <p:cNvSpPr txBox="1"/>
          <p:nvPr/>
        </p:nvSpPr>
        <p:spPr>
          <a:xfrm>
            <a:off x="992837" y="1285001"/>
            <a:ext cx="673261" cy="246221"/>
          </a:xfrm>
          <a:prstGeom prst="rect">
            <a:avLst/>
          </a:prstGeom>
          <a:noFill/>
        </p:spPr>
        <p:txBody>
          <a:bodyPr wrap="none" lIns="0" tIns="0" rIns="0" bIns="0" rtlCol="0" anchor="ctr" anchorCtr="1">
            <a:spAutoFit/>
          </a:bodyPr>
          <a:lstStyle/>
          <a:p>
            <a:r>
              <a:rPr lang="en-US" altLang="zh-CN" sz="1600" b="1" dirty="0" err="1">
                <a:solidFill>
                  <a:srgbClr val="0070C0"/>
                </a:solidFill>
              </a:rPr>
              <a:t>Ainvert</a:t>
            </a:r>
            <a:endParaRPr lang="en-US" altLang="zh-CN" sz="1600" b="1" dirty="0">
              <a:solidFill>
                <a:srgbClr val="0070C0"/>
              </a:solidFill>
            </a:endParaRPr>
          </a:p>
        </p:txBody>
      </p:sp>
      <p:cxnSp>
        <p:nvCxnSpPr>
          <p:cNvPr id="194" name="直接连接符 193"/>
          <p:cNvCxnSpPr/>
          <p:nvPr/>
        </p:nvCxnSpPr>
        <p:spPr>
          <a:xfrm>
            <a:off x="1605636" y="1527320"/>
            <a:ext cx="0" cy="3767403"/>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03" name="组合 202"/>
          <p:cNvGrpSpPr/>
          <p:nvPr/>
        </p:nvGrpSpPr>
        <p:grpSpPr>
          <a:xfrm>
            <a:off x="1605636" y="2757474"/>
            <a:ext cx="1111761" cy="276902"/>
            <a:chOff x="2090218" y="5398994"/>
            <a:chExt cx="1111761" cy="295621"/>
          </a:xfrm>
        </p:grpSpPr>
        <p:cxnSp>
          <p:nvCxnSpPr>
            <p:cNvPr id="204" name="直接连接符 203"/>
            <p:cNvCxnSpPr/>
            <p:nvPr/>
          </p:nvCxnSpPr>
          <p:spPr>
            <a:xfrm flipV="1">
              <a:off x="3182693" y="5398994"/>
              <a:ext cx="0" cy="293308"/>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flipH="1" flipV="1">
              <a:off x="2205506" y="5414220"/>
              <a:ext cx="996473"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flipV="1">
              <a:off x="3035923" y="5500493"/>
              <a:ext cx="0" cy="194122"/>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H="1">
              <a:off x="2090218" y="5515729"/>
              <a:ext cx="96499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08" name="组合 207"/>
          <p:cNvGrpSpPr/>
          <p:nvPr/>
        </p:nvGrpSpPr>
        <p:grpSpPr>
          <a:xfrm>
            <a:off x="1605636" y="3923911"/>
            <a:ext cx="1111761" cy="276902"/>
            <a:chOff x="2090218" y="5398994"/>
            <a:chExt cx="1111761" cy="295621"/>
          </a:xfrm>
        </p:grpSpPr>
        <p:cxnSp>
          <p:nvCxnSpPr>
            <p:cNvPr id="209" name="直接连接符 208"/>
            <p:cNvCxnSpPr/>
            <p:nvPr/>
          </p:nvCxnSpPr>
          <p:spPr>
            <a:xfrm flipV="1">
              <a:off x="3182693" y="5398994"/>
              <a:ext cx="0" cy="293308"/>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flipH="1" flipV="1">
              <a:off x="2205506" y="5414220"/>
              <a:ext cx="996473"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flipV="1">
              <a:off x="3035923" y="5500493"/>
              <a:ext cx="0" cy="194122"/>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flipH="1">
              <a:off x="2090218" y="5515729"/>
              <a:ext cx="96499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0" name="组合 219"/>
          <p:cNvGrpSpPr/>
          <p:nvPr/>
        </p:nvGrpSpPr>
        <p:grpSpPr>
          <a:xfrm>
            <a:off x="3167145" y="1598234"/>
            <a:ext cx="996473" cy="274736"/>
            <a:chOff x="3651727" y="5398994"/>
            <a:chExt cx="996473" cy="293308"/>
          </a:xfrm>
        </p:grpSpPr>
        <p:cxnSp>
          <p:nvCxnSpPr>
            <p:cNvPr id="221" name="直接连接符 220"/>
            <p:cNvCxnSpPr/>
            <p:nvPr/>
          </p:nvCxnSpPr>
          <p:spPr>
            <a:xfrm flipV="1">
              <a:off x="3661871" y="5398994"/>
              <a:ext cx="0" cy="293308"/>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flipH="1" flipV="1">
              <a:off x="3651727" y="5414220"/>
              <a:ext cx="996473" cy="1"/>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3" name="组合 222"/>
          <p:cNvGrpSpPr/>
          <p:nvPr/>
        </p:nvGrpSpPr>
        <p:grpSpPr>
          <a:xfrm>
            <a:off x="1584050" y="5500505"/>
            <a:ext cx="996473" cy="220195"/>
            <a:chOff x="2676798" y="5418121"/>
            <a:chExt cx="996473" cy="269517"/>
          </a:xfrm>
        </p:grpSpPr>
        <p:cxnSp>
          <p:nvCxnSpPr>
            <p:cNvPr id="224" name="直接连接符 223"/>
            <p:cNvCxnSpPr/>
            <p:nvPr/>
          </p:nvCxnSpPr>
          <p:spPr>
            <a:xfrm flipV="1">
              <a:off x="3661871" y="5463958"/>
              <a:ext cx="0" cy="22368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flipH="1" flipV="1">
              <a:off x="2676798" y="5484070"/>
              <a:ext cx="996473"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flipV="1">
              <a:off x="2695580" y="5418121"/>
              <a:ext cx="0" cy="8145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31" name="组合 230"/>
          <p:cNvGrpSpPr/>
          <p:nvPr/>
        </p:nvGrpSpPr>
        <p:grpSpPr>
          <a:xfrm>
            <a:off x="3160079" y="5422087"/>
            <a:ext cx="996473" cy="279896"/>
            <a:chOff x="3645701" y="5418121"/>
            <a:chExt cx="996473" cy="279896"/>
          </a:xfrm>
        </p:grpSpPr>
        <p:cxnSp>
          <p:nvCxnSpPr>
            <p:cNvPr id="232" name="直接连接符 231"/>
            <p:cNvCxnSpPr/>
            <p:nvPr/>
          </p:nvCxnSpPr>
          <p:spPr>
            <a:xfrm flipV="1">
              <a:off x="3661871" y="5474337"/>
              <a:ext cx="0" cy="22368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flipH="1" flipV="1">
              <a:off x="3645701" y="5486401"/>
              <a:ext cx="996473"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flipV="1">
              <a:off x="4630663" y="5418121"/>
              <a:ext cx="0" cy="81458"/>
            </a:xfrm>
            <a:prstGeom prst="line">
              <a:avLst/>
            </a:prstGeom>
            <a:ln w="38100"/>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数据通路模块</a:t>
            </a:r>
            <a:r>
              <a:rPr lang="en-US" altLang="zh-CN" dirty="0"/>
              <a:t>——</a:t>
            </a:r>
            <a:r>
              <a:rPr lang="zh-CN" altLang="en-US" dirty="0"/>
              <a:t>状态与时序单元</a:t>
            </a:r>
          </a:p>
        </p:txBody>
      </p:sp>
      <p:sp>
        <p:nvSpPr>
          <p:cNvPr id="6" name="内容占位符 5"/>
          <p:cNvSpPr>
            <a:spLocks noGrp="1"/>
          </p:cNvSpPr>
          <p:nvPr>
            <p:ph idx="1"/>
          </p:nvPr>
        </p:nvSpPr>
        <p:spPr/>
        <p:txBody>
          <a:bodyPr/>
          <a:lstStyle/>
          <a:p>
            <a:pPr lvl="0"/>
            <a:r>
              <a:rPr lang="zh-CN" altLang="en-US" dirty="0"/>
              <a:t>寄存器堆和存储器</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19</a:t>
            </a:fld>
            <a:endParaRPr lang="zh-CN" altLang="en-US" dirty="0"/>
          </a:p>
        </p:txBody>
      </p:sp>
      <p:pic>
        <p:nvPicPr>
          <p:cNvPr id="3" name="图片 2"/>
          <p:cNvPicPr>
            <a:picLocks noChangeAspect="1"/>
          </p:cNvPicPr>
          <p:nvPr/>
        </p:nvPicPr>
        <p:blipFill>
          <a:blip r:embed="rId2"/>
          <a:stretch>
            <a:fillRect/>
          </a:stretch>
        </p:blipFill>
        <p:spPr>
          <a:xfrm>
            <a:off x="6671945" y="1861185"/>
            <a:ext cx="3839845" cy="35820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单核计算机系统</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2</a:t>
            </a:fld>
            <a:endParaRPr lang="zh-CN" altLang="en-US" dirty="0"/>
          </a:p>
        </p:txBody>
      </p:sp>
      <p:pic>
        <p:nvPicPr>
          <p:cNvPr id="6" name="图片 5"/>
          <p:cNvPicPr>
            <a:picLocks noChangeAspect="1"/>
          </p:cNvPicPr>
          <p:nvPr/>
        </p:nvPicPr>
        <p:blipFill>
          <a:blip r:embed="rId3"/>
          <a:srcRect l="1772" t="2432" r="3075" b="2432"/>
          <a:stretch>
            <a:fillRect/>
          </a:stretch>
        </p:blipFill>
        <p:spPr>
          <a:xfrm>
            <a:off x="622300" y="1043940"/>
            <a:ext cx="10818495" cy="579818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数据通路模块</a:t>
            </a:r>
            <a:r>
              <a:rPr lang="en-US" altLang="zh-CN" dirty="0"/>
              <a:t>——</a:t>
            </a:r>
            <a:r>
              <a:rPr lang="zh-CN" altLang="en-US" dirty="0"/>
              <a:t>寄存器堆</a:t>
            </a:r>
            <a:r>
              <a:rPr lang="en-US" altLang="zh-CN" dirty="0"/>
              <a:t>(</a:t>
            </a:r>
            <a:r>
              <a:rPr lang="en-US" altLang="zh-CN" dirty="0" err="1">
                <a:sym typeface="+mn-ea"/>
              </a:rPr>
              <a:t>reg</a:t>
            </a:r>
            <a:r>
              <a:rPr lang="en-US" altLang="zh-CN" dirty="0">
                <a:sym typeface="+mn-ea"/>
              </a:rPr>
              <a:t> file)</a:t>
            </a:r>
            <a:endParaRPr lang="zh-CN" altLang="en-US" dirty="0" err="1">
              <a:sym typeface="+mn-ea"/>
            </a:endParaRPr>
          </a:p>
        </p:txBody>
      </p:sp>
      <p:sp>
        <p:nvSpPr>
          <p:cNvPr id="4" name="灯片编号占位符 3"/>
          <p:cNvSpPr>
            <a:spLocks noGrp="1"/>
          </p:cNvSpPr>
          <p:nvPr>
            <p:ph type="sldNum" sz="quarter" idx="12"/>
          </p:nvPr>
        </p:nvSpPr>
        <p:spPr/>
        <p:txBody>
          <a:bodyPr/>
          <a:lstStyle/>
          <a:p>
            <a:fld id="{8EE8E787-E6FE-45D8-9039-788B45E44EE7}" type="slidenum">
              <a:rPr lang="zh-CN" altLang="en-US" smtClean="0"/>
              <a:t>20</a:t>
            </a:fld>
            <a:endParaRPr lang="zh-CN" altLang="en-US" dirty="0"/>
          </a:p>
        </p:txBody>
      </p:sp>
      <p:sp>
        <p:nvSpPr>
          <p:cNvPr id="25" name="内容占位符 24"/>
          <p:cNvSpPr>
            <a:spLocks noGrp="1"/>
          </p:cNvSpPr>
          <p:nvPr>
            <p:ph idx="1"/>
          </p:nvPr>
        </p:nvSpPr>
        <p:spPr/>
        <p:txBody>
          <a:bodyPr/>
          <a:lstStyle/>
          <a:p>
            <a:pPr>
              <a:lnSpc>
                <a:spcPts val="5000"/>
              </a:lnSpc>
            </a:pPr>
            <a:r>
              <a:rPr lang="zh-CN" altLang="en-US" dirty="0"/>
              <a:t>寄存器文件由</a:t>
            </a:r>
            <a:r>
              <a:rPr lang="en-US" altLang="zh-CN" dirty="0"/>
              <a:t>32</a:t>
            </a:r>
            <a:r>
              <a:rPr lang="zh-CN" altLang="en-US" dirty="0"/>
              <a:t>个寄存器组成：</a:t>
            </a:r>
          </a:p>
          <a:p>
            <a:pPr lvl="1">
              <a:lnSpc>
                <a:spcPts val="5000"/>
              </a:lnSpc>
            </a:pPr>
            <a:r>
              <a:rPr lang="zh-CN" altLang="en-US" dirty="0"/>
              <a:t>两个输出总线：</a:t>
            </a:r>
            <a:r>
              <a:rPr lang="en-US" altLang="zh-CN" dirty="0"/>
              <a:t>Data1</a:t>
            </a:r>
            <a:r>
              <a:rPr lang="zh-CN" altLang="en-US" dirty="0"/>
              <a:t>和</a:t>
            </a:r>
            <a:r>
              <a:rPr lang="en-US" altLang="zh-CN" dirty="0"/>
              <a:t>Data2</a:t>
            </a:r>
          </a:p>
          <a:p>
            <a:pPr lvl="1">
              <a:lnSpc>
                <a:spcPts val="5000"/>
              </a:lnSpc>
            </a:pPr>
            <a:r>
              <a:rPr lang="zh-CN" altLang="en-US" dirty="0"/>
              <a:t>一个输入总线：</a:t>
            </a:r>
            <a:r>
              <a:rPr lang="en-US" altLang="zh-CN" dirty="0" err="1"/>
              <a:t>DataW</a:t>
            </a:r>
            <a:endParaRPr lang="en-US" altLang="zh-CN" dirty="0"/>
          </a:p>
          <a:p>
            <a:pPr lvl="1">
              <a:lnSpc>
                <a:spcPts val="5000"/>
              </a:lnSpc>
            </a:pPr>
            <a:r>
              <a:rPr lang="en-US" altLang="zh-CN" dirty="0"/>
              <a:t>Reg1</a:t>
            </a:r>
            <a:r>
              <a:rPr lang="zh-CN" altLang="en-US" dirty="0"/>
              <a:t>选择寄存器输出到</a:t>
            </a:r>
            <a:r>
              <a:rPr lang="en-US" altLang="zh-CN" dirty="0"/>
              <a:t>Data1</a:t>
            </a:r>
            <a:r>
              <a:rPr lang="zh-CN" altLang="en-US" dirty="0"/>
              <a:t>上</a:t>
            </a:r>
          </a:p>
          <a:p>
            <a:pPr lvl="1">
              <a:lnSpc>
                <a:spcPts val="5000"/>
              </a:lnSpc>
            </a:pPr>
            <a:r>
              <a:rPr lang="en-US" altLang="zh-CN" dirty="0"/>
              <a:t>Reg2</a:t>
            </a:r>
            <a:r>
              <a:rPr lang="zh-CN" altLang="en-US" dirty="0"/>
              <a:t>选择寄存器输出到</a:t>
            </a:r>
            <a:r>
              <a:rPr lang="en-US" altLang="zh-CN" dirty="0"/>
              <a:t>Data2</a:t>
            </a:r>
            <a:r>
              <a:rPr lang="zh-CN" altLang="en-US" dirty="0"/>
              <a:t>上</a:t>
            </a:r>
            <a:endParaRPr lang="en-US" altLang="zh-CN" dirty="0"/>
          </a:p>
          <a:p>
            <a:pPr lvl="1">
              <a:lnSpc>
                <a:spcPts val="5000"/>
              </a:lnSpc>
            </a:pPr>
            <a:r>
              <a:rPr lang="en-US" altLang="zh-CN" dirty="0" err="1"/>
              <a:t>RegW</a:t>
            </a:r>
            <a:r>
              <a:rPr lang="zh-CN" altLang="en-US" dirty="0"/>
              <a:t>选择寄存器，当写使能为</a:t>
            </a:r>
            <a:r>
              <a:rPr lang="en-US" altLang="zh-CN" dirty="0"/>
              <a:t>1</a:t>
            </a:r>
            <a:r>
              <a:rPr lang="zh-CN" altLang="en-US" dirty="0"/>
              <a:t>时，将</a:t>
            </a:r>
            <a:r>
              <a:rPr lang="en-US" altLang="zh-CN" dirty="0" err="1"/>
              <a:t>DataW</a:t>
            </a:r>
            <a:r>
              <a:rPr lang="zh-CN" altLang="en-US" dirty="0"/>
              <a:t>上的数据写入</a:t>
            </a:r>
          </a:p>
        </p:txBody>
      </p:sp>
      <p:grpSp>
        <p:nvGrpSpPr>
          <p:cNvPr id="36" name="组合 35"/>
          <p:cNvGrpSpPr/>
          <p:nvPr/>
        </p:nvGrpSpPr>
        <p:grpSpPr>
          <a:xfrm>
            <a:off x="7029630" y="2244349"/>
            <a:ext cx="4547690" cy="3891227"/>
            <a:chOff x="7029630" y="2244349"/>
            <a:chExt cx="4547690" cy="3891227"/>
          </a:xfrm>
        </p:grpSpPr>
        <p:grpSp>
          <p:nvGrpSpPr>
            <p:cNvPr id="7" name="组合 6"/>
            <p:cNvGrpSpPr/>
            <p:nvPr/>
          </p:nvGrpSpPr>
          <p:grpSpPr>
            <a:xfrm>
              <a:off x="7476388" y="2244349"/>
              <a:ext cx="3506932" cy="3891227"/>
              <a:chOff x="5133958" y="2415711"/>
              <a:chExt cx="1693496" cy="2683899"/>
            </a:xfrm>
          </p:grpSpPr>
          <p:grpSp>
            <p:nvGrpSpPr>
              <p:cNvPr id="8" name="组合 7"/>
              <p:cNvGrpSpPr/>
              <p:nvPr/>
            </p:nvGrpSpPr>
            <p:grpSpPr>
              <a:xfrm>
                <a:off x="5133958" y="2415711"/>
                <a:ext cx="1693496" cy="2683899"/>
                <a:chOff x="5133958" y="2415711"/>
                <a:chExt cx="1693496" cy="2683899"/>
              </a:xfrm>
            </p:grpSpPr>
            <p:grpSp>
              <p:nvGrpSpPr>
                <p:cNvPr id="10" name="组合 9"/>
                <p:cNvGrpSpPr/>
                <p:nvPr/>
              </p:nvGrpSpPr>
              <p:grpSpPr>
                <a:xfrm>
                  <a:off x="5133958" y="2415711"/>
                  <a:ext cx="1693496" cy="2683899"/>
                  <a:chOff x="9242360" y="2351056"/>
                  <a:chExt cx="1693496" cy="2683899"/>
                </a:xfrm>
              </p:grpSpPr>
              <p:sp>
                <p:nvSpPr>
                  <p:cNvPr id="12" name="矩形 11"/>
                  <p:cNvSpPr/>
                  <p:nvPr/>
                </p:nvSpPr>
                <p:spPr>
                  <a:xfrm>
                    <a:off x="9318462" y="2355269"/>
                    <a:ext cx="1617393" cy="2050475"/>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 name="文本框 12"/>
                  <p:cNvSpPr txBox="1"/>
                  <p:nvPr/>
                </p:nvSpPr>
                <p:spPr>
                  <a:xfrm>
                    <a:off x="9334617" y="2351056"/>
                    <a:ext cx="1172768"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4" name="文本框 13"/>
                  <p:cNvSpPr txBox="1"/>
                  <p:nvPr/>
                </p:nvSpPr>
                <p:spPr>
                  <a:xfrm>
                    <a:off x="9318059" y="2886104"/>
                    <a:ext cx="1217876"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 name="文本框 14"/>
                  <p:cNvSpPr txBox="1"/>
                  <p:nvPr/>
                </p:nvSpPr>
                <p:spPr>
                  <a:xfrm>
                    <a:off x="9322626" y="3315321"/>
                    <a:ext cx="1184759"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 name="文本框 15"/>
                  <p:cNvSpPr txBox="1"/>
                  <p:nvPr/>
                </p:nvSpPr>
                <p:spPr>
                  <a:xfrm>
                    <a:off x="9321936" y="3738336"/>
                    <a:ext cx="1185449"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Reg2</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 name="文本框 16"/>
                  <p:cNvSpPr txBox="1"/>
                  <p:nvPr/>
                </p:nvSpPr>
                <p:spPr>
                  <a:xfrm>
                    <a:off x="10363830" y="2881891"/>
                    <a:ext cx="572026"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 name="文本框 17"/>
                  <p:cNvSpPr txBox="1"/>
                  <p:nvPr/>
                </p:nvSpPr>
                <p:spPr>
                  <a:xfrm>
                    <a:off x="10363830" y="3535507"/>
                    <a:ext cx="572025"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1" name="文本框 30"/>
                  <p:cNvSpPr txBox="1"/>
                  <p:nvPr/>
                </p:nvSpPr>
                <p:spPr>
                  <a:xfrm>
                    <a:off x="10317044" y="4503535"/>
                    <a:ext cx="572025"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5" name="文本框 34"/>
                  <p:cNvSpPr txBox="1"/>
                  <p:nvPr/>
                </p:nvSpPr>
                <p:spPr>
                  <a:xfrm>
                    <a:off x="9242360" y="4674074"/>
                    <a:ext cx="1151180"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noProof="0" dirty="0">
                        <a:solidFill>
                          <a:prstClr val="black"/>
                        </a:solidFill>
                        <a:latin typeface="Times New Roman" panose="02020603050405020304"/>
                        <a:ea typeface="宋体" panose="02010600030101010101" pitchFamily="2" charset="-122"/>
                      </a:rPr>
                      <a:t>Write Enable</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1" name="等腰三角形 10"/>
                <p:cNvSpPr/>
                <p:nvPr/>
              </p:nvSpPr>
              <p:spPr>
                <a:xfrm>
                  <a:off x="6312448" y="4358487"/>
                  <a:ext cx="92364" cy="111912"/>
                </a:xfrm>
                <a:prstGeom prst="triangle">
                  <a:avLst/>
                </a:prstGeom>
                <a:noFill/>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9" name="直接连接符 8"/>
              <p:cNvCxnSpPr>
                <a:stCxn id="11" idx="3"/>
              </p:cNvCxnSpPr>
              <p:nvPr/>
            </p:nvCxnSpPr>
            <p:spPr>
              <a:xfrm>
                <a:off x="6358630" y="4470399"/>
                <a:ext cx="0" cy="97791"/>
              </a:xfrm>
              <a:prstGeom prst="line">
                <a:avLst/>
              </a:prstGeom>
              <a:ln w="38100"/>
            </p:spPr>
            <p:style>
              <a:lnRef idx="3">
                <a:schemeClr val="dk1"/>
              </a:lnRef>
              <a:fillRef idx="0">
                <a:schemeClr val="dk1"/>
              </a:fillRef>
              <a:effectRef idx="2">
                <a:schemeClr val="dk1"/>
              </a:effectRef>
              <a:fontRef idx="minor">
                <a:schemeClr val="tx1"/>
              </a:fontRef>
            </p:style>
          </p:cxnSp>
          <p:cxnSp>
            <p:nvCxnSpPr>
              <p:cNvPr id="33" name="直接连接符 32"/>
              <p:cNvCxnSpPr/>
              <p:nvPr/>
            </p:nvCxnSpPr>
            <p:spPr>
              <a:xfrm>
                <a:off x="5818595" y="4470399"/>
                <a:ext cx="0" cy="234012"/>
              </a:xfrm>
              <a:prstGeom prst="line">
                <a:avLst/>
              </a:prstGeom>
              <a:ln w="38100">
                <a:headEnd type="triangle" w="med" len="med"/>
                <a:tailEnd type="none" w="med" len="med"/>
              </a:ln>
            </p:spPr>
            <p:style>
              <a:lnRef idx="3">
                <a:schemeClr val="dk1"/>
              </a:lnRef>
              <a:fillRef idx="0">
                <a:schemeClr val="dk1"/>
              </a:fillRef>
              <a:effectRef idx="2">
                <a:schemeClr val="dk1"/>
              </a:effectRef>
              <a:fontRef idx="minor">
                <a:schemeClr val="tx1"/>
              </a:fontRef>
            </p:style>
          </p:cxnSp>
        </p:grpSp>
        <p:cxnSp>
          <p:nvCxnSpPr>
            <p:cNvPr id="24" name="直接箭头连接符 23"/>
            <p:cNvCxnSpPr>
              <a:stCxn id="17" idx="3"/>
            </p:cNvCxnSpPr>
            <p:nvPr/>
          </p:nvCxnSpPr>
          <p:spPr>
            <a:xfrm>
              <a:off x="10983321" y="3275586"/>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10983321" y="4223225"/>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7029630" y="4521082"/>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7029630" y="3960601"/>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7029630" y="3299187"/>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029630" y="2502132"/>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数据通路模块</a:t>
            </a:r>
            <a:r>
              <a:rPr lang="en-US" altLang="zh-CN" dirty="0">
                <a:sym typeface="+mn-ea"/>
              </a:rPr>
              <a:t>——</a:t>
            </a:r>
            <a:r>
              <a:rPr lang="zh-CN" altLang="en-US" dirty="0">
                <a:sym typeface="+mn-ea"/>
              </a:rPr>
              <a:t>寄存器堆</a:t>
            </a:r>
            <a:r>
              <a:rPr lang="en-US" altLang="zh-CN" dirty="0">
                <a:sym typeface="+mn-ea"/>
              </a:rPr>
              <a:t>(</a:t>
            </a:r>
            <a:r>
              <a:rPr lang="en-US" altLang="zh-CN" dirty="0" err="1">
                <a:sym typeface="+mn-ea"/>
              </a:rPr>
              <a:t>reg</a:t>
            </a:r>
            <a:r>
              <a:rPr lang="en-US" altLang="zh-CN" dirty="0">
                <a:sym typeface="+mn-ea"/>
              </a:rPr>
              <a:t> file)</a:t>
            </a:r>
            <a:endParaRPr lang="zh-CN" altLang="en-US" dirty="0"/>
          </a:p>
        </p:txBody>
      </p:sp>
      <p:sp>
        <p:nvSpPr>
          <p:cNvPr id="4" name="灯片编号占位符 3"/>
          <p:cNvSpPr>
            <a:spLocks noGrp="1"/>
          </p:cNvSpPr>
          <p:nvPr>
            <p:ph type="sldNum" sz="quarter" idx="12"/>
          </p:nvPr>
        </p:nvSpPr>
        <p:spPr/>
        <p:txBody>
          <a:bodyPr/>
          <a:lstStyle/>
          <a:p>
            <a:fld id="{8EE8E787-E6FE-45D8-9039-788B45E44EE7}" type="slidenum">
              <a:rPr lang="zh-CN" altLang="en-US" smtClean="0"/>
              <a:t>21</a:t>
            </a:fld>
            <a:endParaRPr lang="zh-CN" altLang="en-US" dirty="0"/>
          </a:p>
        </p:txBody>
      </p:sp>
      <p:sp>
        <p:nvSpPr>
          <p:cNvPr id="25" name="内容占位符 24"/>
          <p:cNvSpPr>
            <a:spLocks noGrp="1"/>
          </p:cNvSpPr>
          <p:nvPr>
            <p:ph idx="1"/>
          </p:nvPr>
        </p:nvSpPr>
        <p:spPr/>
        <p:txBody>
          <a:bodyPr/>
          <a:lstStyle/>
          <a:p>
            <a:pPr lvl="0"/>
            <a:r>
              <a:rPr lang="en-US" altLang="zh-CN" dirty="0"/>
              <a:t>Clk</a:t>
            </a:r>
            <a:r>
              <a:rPr lang="zh-CN" altLang="en-US" dirty="0"/>
              <a:t>输入仅在写寄存器时起作用</a:t>
            </a:r>
          </a:p>
          <a:p>
            <a:pPr lvl="0"/>
            <a:r>
              <a:rPr lang="zh-CN" altLang="en-US" dirty="0"/>
              <a:t>在读操作时，寄存器堆的行为类似于普通的组合逻辑功能</a:t>
            </a:r>
            <a:endParaRPr lang="en-US" altLang="zh-CN" dirty="0"/>
          </a:p>
          <a:p>
            <a:pPr lvl="1"/>
            <a:r>
              <a:rPr lang="zh-CN" altLang="en-US" dirty="0"/>
              <a:t>当</a:t>
            </a:r>
            <a:r>
              <a:rPr lang="en-US" altLang="zh-CN" dirty="0"/>
              <a:t>Reg1</a:t>
            </a:r>
            <a:r>
              <a:rPr lang="zh-CN" altLang="en-US" dirty="0"/>
              <a:t>或</a:t>
            </a:r>
            <a:r>
              <a:rPr lang="en-US" altLang="zh-CN" dirty="0"/>
              <a:t>Reg2</a:t>
            </a:r>
            <a:r>
              <a:rPr lang="zh-CN" altLang="en-US" dirty="0"/>
              <a:t>有效时，经过一定访问响应时间，得到有效的</a:t>
            </a:r>
            <a:r>
              <a:rPr lang="en-US" altLang="zh-CN" dirty="0"/>
              <a:t>Data1</a:t>
            </a:r>
            <a:r>
              <a:rPr lang="zh-CN" altLang="en-US" dirty="0"/>
              <a:t>或</a:t>
            </a:r>
            <a:r>
              <a:rPr lang="en-US" altLang="zh-CN" dirty="0"/>
              <a:t>Data2</a:t>
            </a:r>
            <a:r>
              <a:rPr lang="zh-CN" altLang="en-US" dirty="0"/>
              <a:t>输出的数据</a:t>
            </a:r>
          </a:p>
        </p:txBody>
      </p:sp>
      <p:grpSp>
        <p:nvGrpSpPr>
          <p:cNvPr id="31" name="组合 30"/>
          <p:cNvGrpSpPr/>
          <p:nvPr/>
        </p:nvGrpSpPr>
        <p:grpSpPr>
          <a:xfrm>
            <a:off x="7029630" y="2244349"/>
            <a:ext cx="4547690" cy="3891227"/>
            <a:chOff x="7029630" y="2244349"/>
            <a:chExt cx="4547690" cy="3891227"/>
          </a:xfrm>
        </p:grpSpPr>
        <p:grpSp>
          <p:nvGrpSpPr>
            <p:cNvPr id="32" name="组合 31"/>
            <p:cNvGrpSpPr/>
            <p:nvPr/>
          </p:nvGrpSpPr>
          <p:grpSpPr>
            <a:xfrm>
              <a:off x="7476388" y="2244349"/>
              <a:ext cx="3506932" cy="3891227"/>
              <a:chOff x="5133958" y="2415711"/>
              <a:chExt cx="1693496" cy="2683899"/>
            </a:xfrm>
          </p:grpSpPr>
          <p:grpSp>
            <p:nvGrpSpPr>
              <p:cNvPr id="39" name="组合 38"/>
              <p:cNvGrpSpPr/>
              <p:nvPr/>
            </p:nvGrpSpPr>
            <p:grpSpPr>
              <a:xfrm>
                <a:off x="5133958" y="2415711"/>
                <a:ext cx="1693496" cy="2683899"/>
                <a:chOff x="5133958" y="2415711"/>
                <a:chExt cx="1693496" cy="2683899"/>
              </a:xfrm>
            </p:grpSpPr>
            <p:grpSp>
              <p:nvGrpSpPr>
                <p:cNvPr id="42" name="组合 41"/>
                <p:cNvGrpSpPr/>
                <p:nvPr/>
              </p:nvGrpSpPr>
              <p:grpSpPr>
                <a:xfrm>
                  <a:off x="5133958" y="2415711"/>
                  <a:ext cx="1693496" cy="2683899"/>
                  <a:chOff x="9242360" y="2351056"/>
                  <a:chExt cx="1693496" cy="2683899"/>
                </a:xfrm>
              </p:grpSpPr>
              <p:sp>
                <p:nvSpPr>
                  <p:cNvPr id="44" name="矩形 43"/>
                  <p:cNvSpPr/>
                  <p:nvPr/>
                </p:nvSpPr>
                <p:spPr>
                  <a:xfrm>
                    <a:off x="9318462" y="2355269"/>
                    <a:ext cx="1617393" cy="2050475"/>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文本框 44"/>
                  <p:cNvSpPr txBox="1"/>
                  <p:nvPr/>
                </p:nvSpPr>
                <p:spPr>
                  <a:xfrm>
                    <a:off x="9334617" y="2351056"/>
                    <a:ext cx="1172768"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46" name="文本框 45"/>
                  <p:cNvSpPr txBox="1"/>
                  <p:nvPr/>
                </p:nvSpPr>
                <p:spPr>
                  <a:xfrm>
                    <a:off x="9318059" y="2886104"/>
                    <a:ext cx="1217876"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47" name="文本框 46"/>
                  <p:cNvSpPr txBox="1"/>
                  <p:nvPr/>
                </p:nvSpPr>
                <p:spPr>
                  <a:xfrm>
                    <a:off x="9322626" y="3315321"/>
                    <a:ext cx="1184759"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48" name="文本框 47"/>
                  <p:cNvSpPr txBox="1"/>
                  <p:nvPr/>
                </p:nvSpPr>
                <p:spPr>
                  <a:xfrm>
                    <a:off x="9321936" y="3738336"/>
                    <a:ext cx="1185449"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Reg2</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49" name="文本框 48"/>
                  <p:cNvSpPr txBox="1"/>
                  <p:nvPr/>
                </p:nvSpPr>
                <p:spPr>
                  <a:xfrm>
                    <a:off x="10363830" y="2881891"/>
                    <a:ext cx="572026"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50" name="文本框 49"/>
                  <p:cNvSpPr txBox="1"/>
                  <p:nvPr/>
                </p:nvSpPr>
                <p:spPr>
                  <a:xfrm>
                    <a:off x="10363830" y="3535507"/>
                    <a:ext cx="572025"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51" name="文本框 50"/>
                  <p:cNvSpPr txBox="1"/>
                  <p:nvPr/>
                </p:nvSpPr>
                <p:spPr>
                  <a:xfrm>
                    <a:off x="10317044" y="4503535"/>
                    <a:ext cx="572025"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52" name="文本框 51"/>
                  <p:cNvSpPr txBox="1"/>
                  <p:nvPr/>
                </p:nvSpPr>
                <p:spPr>
                  <a:xfrm>
                    <a:off x="9242360" y="4674074"/>
                    <a:ext cx="1151180"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noProof="0" dirty="0">
                        <a:solidFill>
                          <a:prstClr val="black"/>
                        </a:solidFill>
                        <a:latin typeface="Times New Roman" panose="02020603050405020304"/>
                        <a:ea typeface="宋体" panose="02010600030101010101" pitchFamily="2" charset="-122"/>
                      </a:rPr>
                      <a:t>Write Enable</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43" name="等腰三角形 42"/>
                <p:cNvSpPr/>
                <p:nvPr/>
              </p:nvSpPr>
              <p:spPr>
                <a:xfrm>
                  <a:off x="6312448" y="4358487"/>
                  <a:ext cx="92364" cy="111912"/>
                </a:xfrm>
                <a:prstGeom prst="triangle">
                  <a:avLst/>
                </a:prstGeom>
                <a:noFill/>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40" name="直接连接符 39"/>
              <p:cNvCxnSpPr>
                <a:stCxn id="43" idx="3"/>
              </p:cNvCxnSpPr>
              <p:nvPr/>
            </p:nvCxnSpPr>
            <p:spPr>
              <a:xfrm>
                <a:off x="6358630" y="4470399"/>
                <a:ext cx="0" cy="97791"/>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直接连接符 40"/>
              <p:cNvCxnSpPr/>
              <p:nvPr/>
            </p:nvCxnSpPr>
            <p:spPr>
              <a:xfrm>
                <a:off x="5818595" y="4470399"/>
                <a:ext cx="0" cy="234012"/>
              </a:xfrm>
              <a:prstGeom prst="line">
                <a:avLst/>
              </a:prstGeom>
              <a:ln w="38100">
                <a:headEnd type="triangle" w="med" len="med"/>
                <a:tailEnd type="none" w="med" len="med"/>
              </a:ln>
            </p:spPr>
            <p:style>
              <a:lnRef idx="3">
                <a:schemeClr val="dk1"/>
              </a:lnRef>
              <a:fillRef idx="0">
                <a:schemeClr val="dk1"/>
              </a:fillRef>
              <a:effectRef idx="2">
                <a:schemeClr val="dk1"/>
              </a:effectRef>
              <a:fontRef idx="minor">
                <a:schemeClr val="tx1"/>
              </a:fontRef>
            </p:style>
          </p:cxnSp>
        </p:grpSp>
        <p:cxnSp>
          <p:nvCxnSpPr>
            <p:cNvPr id="33" name="直接箭头连接符 32"/>
            <p:cNvCxnSpPr>
              <a:stCxn id="49" idx="3"/>
            </p:cNvCxnSpPr>
            <p:nvPr/>
          </p:nvCxnSpPr>
          <p:spPr>
            <a:xfrm>
              <a:off x="10983321" y="3275586"/>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0983321" y="4223225"/>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029630" y="4521082"/>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7029630" y="3960601"/>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7029630" y="3299187"/>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7029630" y="2502132"/>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数据通路模块</a:t>
            </a:r>
            <a:r>
              <a:rPr lang="en-US" altLang="zh-CN" dirty="0"/>
              <a:t>——</a:t>
            </a:r>
            <a:r>
              <a:rPr lang="zh-CN" altLang="en-US" dirty="0"/>
              <a:t>存储器</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22</a:t>
            </a:fld>
            <a:endParaRPr lang="zh-CN" altLang="en-US" dirty="0"/>
          </a:p>
        </p:txBody>
      </p:sp>
      <p:sp>
        <p:nvSpPr>
          <p:cNvPr id="5" name="内容占位符 4"/>
          <p:cNvSpPr>
            <a:spLocks noGrp="1"/>
          </p:cNvSpPr>
          <p:nvPr>
            <p:ph idx="1"/>
          </p:nvPr>
        </p:nvSpPr>
        <p:spPr/>
        <p:txBody>
          <a:bodyPr/>
          <a:lstStyle/>
          <a:p>
            <a:pPr lvl="0"/>
            <a:r>
              <a:rPr lang="zh-CN" altLang="en-US" dirty="0"/>
              <a:t>指令存储器</a:t>
            </a:r>
            <a:endParaRPr lang="en-US" altLang="zh-CN" dirty="0"/>
          </a:p>
          <a:p>
            <a:pPr lvl="1"/>
            <a:r>
              <a:rPr lang="zh-CN" altLang="en-US" dirty="0"/>
              <a:t>输入总线：</a:t>
            </a:r>
            <a:r>
              <a:rPr lang="en-US" altLang="zh-CN" dirty="0"/>
              <a:t>Instruction Address</a:t>
            </a:r>
          </a:p>
          <a:p>
            <a:pPr lvl="1"/>
            <a:r>
              <a:rPr lang="zh-CN" altLang="en-US" dirty="0"/>
              <a:t>输出总线：</a:t>
            </a:r>
            <a:r>
              <a:rPr lang="en-US" altLang="zh-CN" dirty="0"/>
              <a:t> Instruction</a:t>
            </a:r>
          </a:p>
        </p:txBody>
      </p:sp>
      <p:grpSp>
        <p:nvGrpSpPr>
          <p:cNvPr id="32" name="组合 31"/>
          <p:cNvGrpSpPr/>
          <p:nvPr/>
        </p:nvGrpSpPr>
        <p:grpSpPr>
          <a:xfrm>
            <a:off x="6646130" y="2126721"/>
            <a:ext cx="4547690" cy="2972864"/>
            <a:chOff x="7029630" y="2250458"/>
            <a:chExt cx="4547690" cy="2972864"/>
          </a:xfrm>
        </p:grpSpPr>
        <p:grpSp>
          <p:nvGrpSpPr>
            <p:cNvPr id="40" name="组合 39"/>
            <p:cNvGrpSpPr/>
            <p:nvPr/>
          </p:nvGrpSpPr>
          <p:grpSpPr>
            <a:xfrm>
              <a:off x="7633981" y="2250458"/>
              <a:ext cx="3349336" cy="2972864"/>
              <a:chOff x="9318462" y="2355269"/>
              <a:chExt cx="1617393" cy="2050475"/>
            </a:xfrm>
          </p:grpSpPr>
          <p:sp>
            <p:nvSpPr>
              <p:cNvPr id="42" name="矩形 41"/>
              <p:cNvSpPr/>
              <p:nvPr/>
            </p:nvSpPr>
            <p:spPr>
              <a:xfrm>
                <a:off x="9318462" y="2355269"/>
                <a:ext cx="1617393" cy="2050475"/>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3" name="文本框 42"/>
              <p:cNvSpPr txBox="1"/>
              <p:nvPr/>
            </p:nvSpPr>
            <p:spPr>
              <a:xfrm>
                <a:off x="9334617" y="2451010"/>
                <a:ext cx="1172768" cy="658077"/>
              </a:xfrm>
              <a:prstGeom prst="rect">
                <a:avLst/>
              </a:prstGeom>
              <a:noFill/>
            </p:spPr>
            <p:txBody>
              <a:bodyPr wrap="square" rtlCol="0">
                <a:spAutoFit/>
              </a:bodyPr>
              <a:lstStyle/>
              <a:p>
                <a:pPr>
                  <a:defRPr/>
                </a:pPr>
                <a:r>
                  <a:rPr lang="en-US" altLang="zh-CN" sz="2800" b="1" dirty="0">
                    <a:solidFill>
                      <a:prstClr val="black"/>
                    </a:solidFill>
                  </a:rPr>
                  <a:t>Instruction</a:t>
                </a:r>
                <a:endParaRPr lang="zh-CN" altLang="en-US" sz="2800" b="1"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Address</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文本框 44"/>
              <p:cNvSpPr txBox="1"/>
              <p:nvPr/>
            </p:nvSpPr>
            <p:spPr>
              <a:xfrm>
                <a:off x="10016212" y="3204827"/>
                <a:ext cx="912846"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Instruction</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48" name="文本框 47"/>
              <p:cNvSpPr txBox="1"/>
              <p:nvPr/>
            </p:nvSpPr>
            <p:spPr>
              <a:xfrm>
                <a:off x="9389913" y="3649646"/>
                <a:ext cx="923808" cy="658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Instruction</a:t>
                </a: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black"/>
                    </a:solidFill>
                    <a:latin typeface="Times New Roman" panose="02020603050405020304"/>
                    <a:ea typeface="宋体" panose="02010600030101010101" pitchFamily="2" charset="-122"/>
                  </a:rPr>
                  <a:t>memory</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4" name="直接箭头连接符 33"/>
            <p:cNvCxnSpPr/>
            <p:nvPr/>
          </p:nvCxnSpPr>
          <p:spPr>
            <a:xfrm>
              <a:off x="10983321" y="3743793"/>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7029630" y="2827138"/>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数据通路模块</a:t>
            </a:r>
            <a:r>
              <a:rPr lang="en-US" altLang="zh-CN" dirty="0"/>
              <a:t>——</a:t>
            </a:r>
            <a:r>
              <a:rPr lang="zh-CN" altLang="en-US" dirty="0"/>
              <a:t>存储器</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23</a:t>
            </a:fld>
            <a:endParaRPr lang="zh-CN" altLang="en-US" dirty="0"/>
          </a:p>
        </p:txBody>
      </p:sp>
      <p:sp>
        <p:nvSpPr>
          <p:cNvPr id="5" name="内容占位符 4"/>
          <p:cNvSpPr>
            <a:spLocks noGrp="1"/>
          </p:cNvSpPr>
          <p:nvPr>
            <p:ph idx="1"/>
          </p:nvPr>
        </p:nvSpPr>
        <p:spPr/>
        <p:txBody>
          <a:bodyPr/>
          <a:lstStyle/>
          <a:p>
            <a:pPr lvl="0"/>
            <a:r>
              <a:rPr lang="zh-CN" altLang="en-US" dirty="0"/>
              <a:t>数据存储器</a:t>
            </a:r>
            <a:endParaRPr lang="en-US" altLang="zh-CN" dirty="0"/>
          </a:p>
          <a:p>
            <a:pPr lvl="1"/>
            <a:r>
              <a:rPr lang="zh-CN" altLang="en-US" dirty="0"/>
              <a:t>输入总线：</a:t>
            </a:r>
            <a:r>
              <a:rPr lang="en-US" altLang="zh-CN" dirty="0"/>
              <a:t>Write Date</a:t>
            </a:r>
          </a:p>
          <a:p>
            <a:pPr lvl="1"/>
            <a:r>
              <a:rPr lang="zh-CN" altLang="en-US" dirty="0"/>
              <a:t>输出总线：</a:t>
            </a:r>
            <a:r>
              <a:rPr lang="en-US" altLang="zh-CN" dirty="0"/>
              <a:t>Read Data</a:t>
            </a:r>
          </a:p>
          <a:p>
            <a:pPr lvl="1"/>
            <a:r>
              <a:rPr lang="zh-CN" altLang="en-US" dirty="0"/>
              <a:t>写使能端</a:t>
            </a:r>
            <a:endParaRPr lang="en-US" altLang="zh-CN" dirty="0"/>
          </a:p>
          <a:p>
            <a:pPr lvl="1"/>
            <a:r>
              <a:rPr lang="zh-CN" altLang="en-US" dirty="0"/>
              <a:t>地址端</a:t>
            </a:r>
            <a:endParaRPr lang="en-US" altLang="zh-CN" dirty="0"/>
          </a:p>
          <a:p>
            <a:pPr lvl="1"/>
            <a:r>
              <a:rPr lang="zh-CN" altLang="en-US" dirty="0"/>
              <a:t>时钟信号端</a:t>
            </a:r>
            <a:endParaRPr lang="en-US" altLang="zh-CN" dirty="0"/>
          </a:p>
        </p:txBody>
      </p:sp>
      <p:grpSp>
        <p:nvGrpSpPr>
          <p:cNvPr id="32" name="组合 31"/>
          <p:cNvGrpSpPr/>
          <p:nvPr/>
        </p:nvGrpSpPr>
        <p:grpSpPr>
          <a:xfrm>
            <a:off x="7168645" y="1705832"/>
            <a:ext cx="4547690" cy="3885119"/>
            <a:chOff x="7029630" y="2250457"/>
            <a:chExt cx="4547690" cy="3885119"/>
          </a:xfrm>
        </p:grpSpPr>
        <p:grpSp>
          <p:nvGrpSpPr>
            <p:cNvPr id="33" name="组合 32"/>
            <p:cNvGrpSpPr/>
            <p:nvPr/>
          </p:nvGrpSpPr>
          <p:grpSpPr>
            <a:xfrm>
              <a:off x="7476388" y="2250457"/>
              <a:ext cx="3506930" cy="3885119"/>
              <a:chOff x="5133958" y="2419924"/>
              <a:chExt cx="1693495" cy="2679686"/>
            </a:xfrm>
          </p:grpSpPr>
          <p:grpSp>
            <p:nvGrpSpPr>
              <p:cNvPr id="37" name="组合 36"/>
              <p:cNvGrpSpPr/>
              <p:nvPr/>
            </p:nvGrpSpPr>
            <p:grpSpPr>
              <a:xfrm>
                <a:off x="5133958" y="2419924"/>
                <a:ext cx="1693495" cy="2679686"/>
                <a:chOff x="5133958" y="2419924"/>
                <a:chExt cx="1693495" cy="2679686"/>
              </a:xfrm>
            </p:grpSpPr>
            <p:grpSp>
              <p:nvGrpSpPr>
                <p:cNvPr id="40" name="组合 39"/>
                <p:cNvGrpSpPr/>
                <p:nvPr/>
              </p:nvGrpSpPr>
              <p:grpSpPr>
                <a:xfrm>
                  <a:off x="5133958" y="2419924"/>
                  <a:ext cx="1693495" cy="2679686"/>
                  <a:chOff x="9242360" y="2355269"/>
                  <a:chExt cx="1693495" cy="2679686"/>
                </a:xfrm>
              </p:grpSpPr>
              <p:sp>
                <p:nvSpPr>
                  <p:cNvPr id="42" name="矩形 41"/>
                  <p:cNvSpPr/>
                  <p:nvPr/>
                </p:nvSpPr>
                <p:spPr>
                  <a:xfrm>
                    <a:off x="9318462" y="2355269"/>
                    <a:ext cx="1617393" cy="2050475"/>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3" name="文本框 42"/>
                  <p:cNvSpPr txBox="1"/>
                  <p:nvPr/>
                </p:nvSpPr>
                <p:spPr>
                  <a:xfrm>
                    <a:off x="9334617" y="2589814"/>
                    <a:ext cx="1172768"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Address</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44" name="文本框 43"/>
                  <p:cNvSpPr txBox="1"/>
                  <p:nvPr/>
                </p:nvSpPr>
                <p:spPr>
                  <a:xfrm>
                    <a:off x="9322627" y="3391794"/>
                    <a:ext cx="522420" cy="6580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Write</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 Data</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文本框 44"/>
                  <p:cNvSpPr txBox="1"/>
                  <p:nvPr/>
                </p:nvSpPr>
                <p:spPr>
                  <a:xfrm>
                    <a:off x="10445283" y="2719447"/>
                    <a:ext cx="483775" cy="6580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Read Data</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46" name="文本框 45"/>
                  <p:cNvSpPr txBox="1"/>
                  <p:nvPr/>
                </p:nvSpPr>
                <p:spPr>
                  <a:xfrm>
                    <a:off x="10317044" y="4503535"/>
                    <a:ext cx="572025"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47" name="文本框 46"/>
                  <p:cNvSpPr txBox="1"/>
                  <p:nvPr/>
                </p:nvSpPr>
                <p:spPr>
                  <a:xfrm>
                    <a:off x="9242360" y="4674074"/>
                    <a:ext cx="1151180"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noProof="0" dirty="0">
                        <a:solidFill>
                          <a:prstClr val="black"/>
                        </a:solidFill>
                        <a:latin typeface="Times New Roman" panose="02020603050405020304"/>
                        <a:ea typeface="宋体" panose="02010600030101010101" pitchFamily="2" charset="-122"/>
                      </a:rPr>
                      <a:t>Write Enable</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48" name="文本框 47"/>
                  <p:cNvSpPr txBox="1"/>
                  <p:nvPr/>
                </p:nvSpPr>
                <p:spPr>
                  <a:xfrm>
                    <a:off x="10016212" y="3468224"/>
                    <a:ext cx="809276" cy="658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 </a:t>
                    </a: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black"/>
                        </a:solidFill>
                        <a:latin typeface="Times New Roman" panose="02020603050405020304"/>
                        <a:ea typeface="宋体" panose="02010600030101010101" pitchFamily="2" charset="-122"/>
                      </a:rPr>
                      <a:t>memory</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41" name="等腰三角形 40"/>
                <p:cNvSpPr/>
                <p:nvPr/>
              </p:nvSpPr>
              <p:spPr>
                <a:xfrm>
                  <a:off x="6312448" y="4358487"/>
                  <a:ext cx="92364" cy="111912"/>
                </a:xfrm>
                <a:prstGeom prst="triangle">
                  <a:avLst/>
                </a:prstGeom>
                <a:noFill/>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a:stCxn id="41" idx="3"/>
              </p:cNvCxnSpPr>
              <p:nvPr/>
            </p:nvCxnSpPr>
            <p:spPr>
              <a:xfrm>
                <a:off x="6358630" y="4470399"/>
                <a:ext cx="0" cy="97791"/>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直接连接符 38"/>
              <p:cNvCxnSpPr/>
              <p:nvPr/>
            </p:nvCxnSpPr>
            <p:spPr>
              <a:xfrm>
                <a:off x="5818595" y="4470399"/>
                <a:ext cx="0" cy="234012"/>
              </a:xfrm>
              <a:prstGeom prst="line">
                <a:avLst/>
              </a:prstGeom>
              <a:ln w="38100">
                <a:headEnd type="triangle" w="med" len="med"/>
                <a:tailEnd type="none" w="med" len="med"/>
              </a:ln>
            </p:spPr>
            <p:style>
              <a:lnRef idx="3">
                <a:schemeClr val="dk1"/>
              </a:lnRef>
              <a:fillRef idx="0">
                <a:schemeClr val="dk1"/>
              </a:fillRef>
              <a:effectRef idx="2">
                <a:schemeClr val="dk1"/>
              </a:effectRef>
              <a:fontRef idx="minor">
                <a:schemeClr val="tx1"/>
              </a:fontRef>
            </p:style>
          </p:cxnSp>
        </p:grpSp>
        <p:cxnSp>
          <p:nvCxnSpPr>
            <p:cNvPr id="34" name="直接箭头连接符 33"/>
            <p:cNvCxnSpPr/>
            <p:nvPr/>
          </p:nvCxnSpPr>
          <p:spPr>
            <a:xfrm>
              <a:off x="10983321" y="3255510"/>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029630" y="4219747"/>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7029630" y="2827138"/>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数据通路模块</a:t>
            </a:r>
            <a:r>
              <a:rPr lang="en-US" altLang="zh-CN" dirty="0"/>
              <a:t>——</a:t>
            </a:r>
            <a:r>
              <a:rPr lang="zh-CN" altLang="en-US" dirty="0"/>
              <a:t>存储器之读写</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24</a:t>
            </a:fld>
            <a:endParaRPr lang="zh-CN" altLang="en-US" dirty="0"/>
          </a:p>
        </p:txBody>
      </p:sp>
      <p:sp>
        <p:nvSpPr>
          <p:cNvPr id="5" name="内容占位符 4"/>
          <p:cNvSpPr>
            <a:spLocks noGrp="1"/>
          </p:cNvSpPr>
          <p:nvPr>
            <p:ph idx="1"/>
          </p:nvPr>
        </p:nvSpPr>
        <p:spPr/>
        <p:txBody>
          <a:bodyPr/>
          <a:lstStyle/>
          <a:p>
            <a:pPr lvl="0"/>
            <a:r>
              <a:rPr lang="zh-CN" altLang="en-US" dirty="0"/>
              <a:t>读存储器时，由地址端输入的地址，选择存储器中对应地址上的数据，输出到</a:t>
            </a:r>
            <a:r>
              <a:rPr lang="en-US" altLang="zh-CN" dirty="0"/>
              <a:t>Read Data</a:t>
            </a:r>
          </a:p>
          <a:p>
            <a:pPr lvl="0"/>
            <a:r>
              <a:rPr lang="zh-CN" altLang="en-US" dirty="0"/>
              <a:t>写存储器时，将写使能置</a:t>
            </a:r>
            <a:r>
              <a:rPr lang="en-US" altLang="zh-CN" dirty="0"/>
              <a:t>1</a:t>
            </a:r>
            <a:r>
              <a:rPr lang="zh-CN" altLang="en-US" dirty="0"/>
              <a:t>，表示有效，将</a:t>
            </a:r>
            <a:r>
              <a:rPr lang="en-US" altLang="zh-CN" dirty="0"/>
              <a:t>Write Data</a:t>
            </a:r>
            <a:r>
              <a:rPr lang="zh-CN" altLang="en-US" dirty="0"/>
              <a:t>输入的数据写到选择的地址位置上</a:t>
            </a:r>
            <a:endParaRPr lang="en-US" altLang="zh-CN" dirty="0"/>
          </a:p>
        </p:txBody>
      </p:sp>
      <p:grpSp>
        <p:nvGrpSpPr>
          <p:cNvPr id="7" name="组合 6"/>
          <p:cNvGrpSpPr/>
          <p:nvPr/>
        </p:nvGrpSpPr>
        <p:grpSpPr>
          <a:xfrm>
            <a:off x="7168645" y="1705832"/>
            <a:ext cx="4547690" cy="3885119"/>
            <a:chOff x="7029630" y="2250457"/>
            <a:chExt cx="4547690" cy="3885119"/>
          </a:xfrm>
        </p:grpSpPr>
        <p:grpSp>
          <p:nvGrpSpPr>
            <p:cNvPr id="8" name="组合 7"/>
            <p:cNvGrpSpPr/>
            <p:nvPr/>
          </p:nvGrpSpPr>
          <p:grpSpPr>
            <a:xfrm>
              <a:off x="7476388" y="2250457"/>
              <a:ext cx="3506930" cy="3885119"/>
              <a:chOff x="5133958" y="2419924"/>
              <a:chExt cx="1693495" cy="2679686"/>
            </a:xfrm>
          </p:grpSpPr>
          <p:grpSp>
            <p:nvGrpSpPr>
              <p:cNvPr id="12" name="组合 11"/>
              <p:cNvGrpSpPr/>
              <p:nvPr/>
            </p:nvGrpSpPr>
            <p:grpSpPr>
              <a:xfrm>
                <a:off x="5133958" y="2419924"/>
                <a:ext cx="1693495" cy="2679686"/>
                <a:chOff x="5133958" y="2419924"/>
                <a:chExt cx="1693495" cy="2679686"/>
              </a:xfrm>
            </p:grpSpPr>
            <p:grpSp>
              <p:nvGrpSpPr>
                <p:cNvPr id="15" name="组合 14"/>
                <p:cNvGrpSpPr/>
                <p:nvPr/>
              </p:nvGrpSpPr>
              <p:grpSpPr>
                <a:xfrm>
                  <a:off x="5133958" y="2419924"/>
                  <a:ext cx="1693495" cy="2679686"/>
                  <a:chOff x="9242360" y="2355269"/>
                  <a:chExt cx="1693495" cy="2679686"/>
                </a:xfrm>
              </p:grpSpPr>
              <p:sp>
                <p:nvSpPr>
                  <p:cNvPr id="17" name="矩形 16"/>
                  <p:cNvSpPr/>
                  <p:nvPr/>
                </p:nvSpPr>
                <p:spPr>
                  <a:xfrm>
                    <a:off x="9318462" y="2355269"/>
                    <a:ext cx="1617393" cy="2050475"/>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 name="文本框 17"/>
                  <p:cNvSpPr txBox="1"/>
                  <p:nvPr/>
                </p:nvSpPr>
                <p:spPr>
                  <a:xfrm>
                    <a:off x="9334617" y="2589814"/>
                    <a:ext cx="1172768"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Address</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 name="文本框 18"/>
                  <p:cNvSpPr txBox="1"/>
                  <p:nvPr/>
                </p:nvSpPr>
                <p:spPr>
                  <a:xfrm>
                    <a:off x="9322627" y="3391794"/>
                    <a:ext cx="522420" cy="6580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Write</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 Data</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 name="文本框 19"/>
                  <p:cNvSpPr txBox="1"/>
                  <p:nvPr/>
                </p:nvSpPr>
                <p:spPr>
                  <a:xfrm>
                    <a:off x="10445283" y="2719447"/>
                    <a:ext cx="483775" cy="6580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Read Data</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 name="文本框 20"/>
                  <p:cNvSpPr txBox="1"/>
                  <p:nvPr/>
                </p:nvSpPr>
                <p:spPr>
                  <a:xfrm>
                    <a:off x="10317044" y="4503535"/>
                    <a:ext cx="572025"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 name="文本框 21"/>
                  <p:cNvSpPr txBox="1"/>
                  <p:nvPr/>
                </p:nvSpPr>
                <p:spPr>
                  <a:xfrm>
                    <a:off x="9242360" y="4674074"/>
                    <a:ext cx="1151180" cy="360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noProof="0" dirty="0">
                        <a:solidFill>
                          <a:prstClr val="black"/>
                        </a:solidFill>
                        <a:latin typeface="Times New Roman" panose="02020603050405020304"/>
                        <a:ea typeface="宋体" panose="02010600030101010101" pitchFamily="2" charset="-122"/>
                      </a:rPr>
                      <a:t>Write Enable</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 name="文本框 22"/>
                  <p:cNvSpPr txBox="1"/>
                  <p:nvPr/>
                </p:nvSpPr>
                <p:spPr>
                  <a:xfrm>
                    <a:off x="10016212" y="3468224"/>
                    <a:ext cx="809276" cy="658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 </a:t>
                    </a: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black"/>
                        </a:solidFill>
                        <a:latin typeface="Times New Roman" panose="02020603050405020304"/>
                        <a:ea typeface="宋体" panose="02010600030101010101" pitchFamily="2" charset="-122"/>
                      </a:rPr>
                      <a:t>memory</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6" name="等腰三角形 15"/>
                <p:cNvSpPr/>
                <p:nvPr/>
              </p:nvSpPr>
              <p:spPr>
                <a:xfrm>
                  <a:off x="6312448" y="4358487"/>
                  <a:ext cx="92364" cy="111912"/>
                </a:xfrm>
                <a:prstGeom prst="triangle">
                  <a:avLst/>
                </a:prstGeom>
                <a:noFill/>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3" name="直接连接符 12"/>
              <p:cNvCxnSpPr>
                <a:stCxn id="16" idx="3"/>
              </p:cNvCxnSpPr>
              <p:nvPr/>
            </p:nvCxnSpPr>
            <p:spPr>
              <a:xfrm>
                <a:off x="6358630" y="4470399"/>
                <a:ext cx="0" cy="97791"/>
              </a:xfrm>
              <a:prstGeom prst="line">
                <a:avLst/>
              </a:prstGeom>
              <a:ln w="38100"/>
            </p:spPr>
            <p:style>
              <a:lnRef idx="3">
                <a:schemeClr val="dk1"/>
              </a:lnRef>
              <a:fillRef idx="0">
                <a:schemeClr val="dk1"/>
              </a:fillRef>
              <a:effectRef idx="2">
                <a:schemeClr val="dk1"/>
              </a:effectRef>
              <a:fontRef idx="minor">
                <a:schemeClr val="tx1"/>
              </a:fontRef>
            </p:style>
          </p:cxnSp>
          <p:cxnSp>
            <p:nvCxnSpPr>
              <p:cNvPr id="14" name="直接连接符 13"/>
              <p:cNvCxnSpPr/>
              <p:nvPr/>
            </p:nvCxnSpPr>
            <p:spPr>
              <a:xfrm>
                <a:off x="5818595" y="4470399"/>
                <a:ext cx="0" cy="234012"/>
              </a:xfrm>
              <a:prstGeom prst="line">
                <a:avLst/>
              </a:prstGeom>
              <a:ln w="38100">
                <a:headEnd type="triangle" w="med" len="med"/>
                <a:tailEnd type="none" w="med" len="med"/>
              </a:ln>
            </p:spPr>
            <p:style>
              <a:lnRef idx="3">
                <a:schemeClr val="dk1"/>
              </a:lnRef>
              <a:fillRef idx="0">
                <a:schemeClr val="dk1"/>
              </a:fillRef>
              <a:effectRef idx="2">
                <a:schemeClr val="dk1"/>
              </a:effectRef>
              <a:fontRef idx="minor">
                <a:schemeClr val="tx1"/>
              </a:fontRef>
            </p:style>
          </p:cxnSp>
        </p:grpSp>
        <p:cxnSp>
          <p:nvCxnSpPr>
            <p:cNvPr id="9" name="直接箭头连接符 8"/>
            <p:cNvCxnSpPr/>
            <p:nvPr/>
          </p:nvCxnSpPr>
          <p:spPr>
            <a:xfrm>
              <a:off x="10983321" y="3255510"/>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029630" y="4219747"/>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029630" y="2827138"/>
              <a:ext cx="593999" cy="1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RISC-V </a:t>
            </a:r>
            <a:r>
              <a:rPr lang="zh-CN" altLang="en-US" dirty="0"/>
              <a:t>主要状态单元</a:t>
            </a:r>
            <a:r>
              <a:rPr lang="en-US" altLang="zh-CN" dirty="0"/>
              <a:t>——</a:t>
            </a:r>
            <a:r>
              <a:rPr lang="zh-CN" altLang="en-US" dirty="0"/>
              <a:t>寄存器</a:t>
            </a:r>
          </a:p>
        </p:txBody>
      </p:sp>
      <p:sp>
        <p:nvSpPr>
          <p:cNvPr id="3" name="内容占位符 2"/>
          <p:cNvSpPr>
            <a:spLocks noGrp="1"/>
          </p:cNvSpPr>
          <p:nvPr>
            <p:ph idx="1"/>
          </p:nvPr>
        </p:nvSpPr>
        <p:spPr/>
        <p:txBody>
          <a:bodyPr/>
          <a:lstStyle/>
          <a:p>
            <a:pPr lvl="0">
              <a:lnSpc>
                <a:spcPct val="170000"/>
              </a:lnSpc>
            </a:pPr>
            <a:r>
              <a:rPr lang="zh-CN" altLang="en-US" dirty="0"/>
              <a:t>由</a:t>
            </a:r>
            <a:r>
              <a:rPr lang="en-US" altLang="zh-CN" dirty="0"/>
              <a:t>32</a:t>
            </a:r>
            <a:r>
              <a:rPr lang="zh-CN" altLang="en-US" dirty="0"/>
              <a:t>个寄存器</a:t>
            </a:r>
            <a:r>
              <a:rPr lang="en-US" altLang="zh-CN" dirty="0"/>
              <a:t>(0-31)</a:t>
            </a:r>
            <a:r>
              <a:rPr lang="zh-CN" altLang="en-US" dirty="0"/>
              <a:t>构成的寄存器文件</a:t>
            </a:r>
            <a:endParaRPr lang="en-US" altLang="zh-CN" dirty="0"/>
          </a:p>
          <a:p>
            <a:pPr lvl="0">
              <a:lnSpc>
                <a:spcPct val="170000"/>
              </a:lnSpc>
            </a:pPr>
            <a:r>
              <a:rPr lang="zh-CN" altLang="en-US" dirty="0"/>
              <a:t>由指令中的</a:t>
            </a:r>
            <a:r>
              <a:rPr lang="en-US" altLang="zh-CN" dirty="0"/>
              <a:t>rs1</a:t>
            </a:r>
            <a:r>
              <a:rPr lang="zh-CN" altLang="en-US" dirty="0"/>
              <a:t>字段指定读取的源寄存器</a:t>
            </a:r>
            <a:r>
              <a:rPr lang="en-US" altLang="zh-CN" dirty="0"/>
              <a:t>1</a:t>
            </a:r>
            <a:r>
              <a:rPr lang="zh-CN" altLang="en-US" dirty="0"/>
              <a:t>，由</a:t>
            </a:r>
            <a:r>
              <a:rPr lang="en-US" altLang="zh-CN" dirty="0"/>
              <a:t>rs2</a:t>
            </a:r>
            <a:r>
              <a:rPr lang="zh-CN" altLang="en-US" dirty="0"/>
              <a:t>字段指定读取的源寄存器</a:t>
            </a:r>
            <a:r>
              <a:rPr lang="en-US" altLang="zh-CN" dirty="0"/>
              <a:t>2</a:t>
            </a:r>
            <a:r>
              <a:rPr lang="zh-CN" altLang="en-US" dirty="0"/>
              <a:t>，由</a:t>
            </a:r>
            <a:r>
              <a:rPr lang="en-US" altLang="zh-CN" dirty="0" err="1"/>
              <a:t>rd</a:t>
            </a:r>
            <a:r>
              <a:rPr lang="zh-CN" altLang="en-US" dirty="0"/>
              <a:t>字段指定写入的目的寄存器</a:t>
            </a:r>
            <a:endParaRPr lang="en-US" altLang="zh-CN" dirty="0"/>
          </a:p>
          <a:p>
            <a:pPr lvl="0">
              <a:lnSpc>
                <a:spcPct val="170000"/>
              </a:lnSpc>
            </a:pPr>
            <a:r>
              <a:rPr lang="zh-CN" altLang="en-US" dirty="0"/>
              <a:t>另外</a:t>
            </a:r>
            <a:r>
              <a:rPr lang="en-US" altLang="zh-CN" dirty="0"/>
              <a:t>x0</a:t>
            </a:r>
            <a:r>
              <a:rPr lang="zh-CN" altLang="en-US" dirty="0"/>
              <a:t>寄存器中恒为</a:t>
            </a:r>
            <a:r>
              <a:rPr lang="en-US" altLang="zh-CN" dirty="0"/>
              <a:t>0</a:t>
            </a:r>
            <a:r>
              <a:rPr lang="zh-CN" altLang="en-US" dirty="0"/>
              <a:t>值，对它的写入操作可以忽略</a:t>
            </a:r>
          </a:p>
          <a:p>
            <a:pPr lvl="0">
              <a:lnSpc>
                <a:spcPct val="170000"/>
              </a:lnSpc>
            </a:pPr>
            <a:r>
              <a:rPr lang="zh-CN" altLang="en-US" dirty="0">
                <a:sym typeface="+mn-ea"/>
              </a:rPr>
              <a:t>程序计数器（</a:t>
            </a:r>
            <a:r>
              <a:rPr lang="en-US" altLang="zh-CN" dirty="0">
                <a:sym typeface="+mn-ea"/>
              </a:rPr>
              <a:t>PC</a:t>
            </a:r>
            <a:r>
              <a:rPr lang="zh-CN" altLang="en-US" dirty="0">
                <a:sym typeface="+mn-ea"/>
              </a:rPr>
              <a:t>寄存器），保存着当前执行指令的地址</a:t>
            </a:r>
            <a:endParaRPr lang="zh-CN" altLang="en-US" dirty="0"/>
          </a:p>
          <a:p>
            <a:pPr lvl="1"/>
            <a:endParaRPr lang="zh-CN" altLang="en-US" dirty="0"/>
          </a:p>
        </p:txBody>
      </p:sp>
      <p:sp>
        <p:nvSpPr>
          <p:cNvPr id="4" name="灯片编号占位符 3"/>
          <p:cNvSpPr>
            <a:spLocks noGrp="1"/>
          </p:cNvSpPr>
          <p:nvPr>
            <p:ph type="sldNum" sz="quarter" idx="12"/>
          </p:nvPr>
        </p:nvSpPr>
        <p:spPr/>
        <p:txBody>
          <a:bodyPr/>
          <a:lstStyle/>
          <a:p>
            <a:fld id="{8EE8E787-E6FE-45D8-9039-788B45E44EE7}" type="slidenum">
              <a:rPr lang="zh-CN" altLang="en-US" smtClean="0"/>
              <a:t>25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RISC-V </a:t>
            </a:r>
            <a:r>
              <a:rPr lang="zh-CN" altLang="en-US" dirty="0"/>
              <a:t>主要状态单元</a:t>
            </a:r>
            <a:r>
              <a:rPr lang="en-US" altLang="zh-CN" dirty="0"/>
              <a:t>——</a:t>
            </a:r>
            <a:r>
              <a:rPr lang="zh-CN" altLang="en-US" dirty="0"/>
              <a:t>存储器</a:t>
            </a:r>
          </a:p>
        </p:txBody>
      </p:sp>
      <p:sp>
        <p:nvSpPr>
          <p:cNvPr id="3" name="内容占位符 2"/>
          <p:cNvSpPr>
            <a:spLocks noGrp="1"/>
          </p:cNvSpPr>
          <p:nvPr>
            <p:ph idx="1"/>
          </p:nvPr>
        </p:nvSpPr>
        <p:spPr/>
        <p:txBody>
          <a:bodyPr/>
          <a:lstStyle/>
          <a:p>
            <a:pPr lvl="0">
              <a:lnSpc>
                <a:spcPct val="190000"/>
              </a:lnSpc>
            </a:pPr>
            <a:r>
              <a:rPr lang="zh-CN" altLang="en-US" dirty="0"/>
              <a:t>将指令和数据保存在一个</a:t>
            </a:r>
            <a:r>
              <a:rPr lang="en-US" altLang="zh-CN" dirty="0"/>
              <a:t>64</a:t>
            </a:r>
            <a:r>
              <a:rPr lang="zh-CN" altLang="en-US" dirty="0"/>
              <a:t>位的</a:t>
            </a:r>
            <a:r>
              <a:rPr lang="zh-CN" altLang="en-US" b="1" dirty="0">
                <a:latin typeface="黑体" panose="02010609060101010101" pitchFamily="49" charset="-122"/>
                <a:ea typeface="黑体" panose="02010609060101010101" pitchFamily="49" charset="-122"/>
              </a:rPr>
              <a:t>字节寻址</a:t>
            </a:r>
            <a:r>
              <a:rPr lang="zh-CN" altLang="en-US" dirty="0"/>
              <a:t>的存储空间中</a:t>
            </a:r>
            <a:endParaRPr lang="en-US" altLang="zh-CN" dirty="0"/>
          </a:p>
          <a:p>
            <a:pPr lvl="0">
              <a:lnSpc>
                <a:spcPct val="190000"/>
              </a:lnSpc>
            </a:pPr>
            <a:r>
              <a:rPr lang="zh-CN" altLang="en-US" dirty="0"/>
              <a:t>使用</a:t>
            </a:r>
            <a:r>
              <a:rPr lang="zh-CN" altLang="en-US" b="1" dirty="0">
                <a:latin typeface="黑体" panose="02010609060101010101" pitchFamily="49" charset="-122"/>
                <a:ea typeface="黑体" panose="02010609060101010101" pitchFamily="49" charset="-122"/>
              </a:rPr>
              <a:t>分立</a:t>
            </a:r>
            <a:r>
              <a:rPr lang="zh-CN" altLang="en-US" dirty="0"/>
              <a:t>的两块存储器分别作为指令存储器</a:t>
            </a:r>
            <a:r>
              <a:rPr lang="en-US" altLang="zh-CN" dirty="0"/>
              <a:t>I</a:t>
            </a:r>
            <a:r>
              <a:rPr lang="en-US" altLang="zh-CN" dirty="0" err="1"/>
              <a:t>mem</a:t>
            </a:r>
            <a:r>
              <a:rPr lang="zh-CN" altLang="en-US" dirty="0"/>
              <a:t>和数据存储器</a:t>
            </a:r>
            <a:r>
              <a:rPr lang="en-US" altLang="zh-CN" dirty="0" err="1"/>
              <a:t>Dmem</a:t>
            </a:r>
            <a:endParaRPr lang="en-US" altLang="zh-CN" dirty="0"/>
          </a:p>
          <a:p>
            <a:pPr lvl="0">
              <a:lnSpc>
                <a:spcPct val="190000"/>
              </a:lnSpc>
            </a:pPr>
            <a:r>
              <a:rPr lang="zh-CN" altLang="en-US" dirty="0"/>
              <a:t>从指令存储器</a:t>
            </a:r>
            <a:r>
              <a:rPr lang="zh-CN" altLang="en-US" b="1" dirty="0">
                <a:latin typeface="黑体" panose="02010609060101010101" pitchFamily="49" charset="-122"/>
                <a:ea typeface="黑体" panose="02010609060101010101" pitchFamily="49" charset="-122"/>
              </a:rPr>
              <a:t>读取</a:t>
            </a:r>
            <a:r>
              <a:rPr lang="zh-CN" altLang="en-US" dirty="0"/>
              <a:t>指令，在数据存储器中</a:t>
            </a:r>
            <a:r>
              <a:rPr lang="zh-CN" altLang="en-US" b="1" dirty="0">
                <a:latin typeface="黑体" panose="02010609060101010101" pitchFamily="49" charset="-122"/>
                <a:ea typeface="黑体" panose="02010609060101010101" pitchFamily="49" charset="-122"/>
              </a:rPr>
              <a:t>读写</a:t>
            </a:r>
            <a:r>
              <a:rPr lang="zh-CN" altLang="en-US" dirty="0"/>
              <a:t>数据</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26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第六章 </a:t>
            </a:r>
            <a:r>
              <a:rPr lang="zh-CN" altLang="zh-CN" dirty="0"/>
              <a:t>处理器设计</a:t>
            </a:r>
            <a:r>
              <a:rPr lang="zh-CN" altLang="en-US" dirty="0"/>
              <a:t> </a:t>
            </a:r>
          </a:p>
        </p:txBody>
      </p:sp>
      <p:sp>
        <p:nvSpPr>
          <p:cNvPr id="4" name="内容占位符 3"/>
          <p:cNvSpPr>
            <a:spLocks noGrp="1"/>
          </p:cNvSpPr>
          <p:nvPr>
            <p:ph idx="1"/>
          </p:nvPr>
        </p:nvSpPr>
        <p:spPr/>
        <p:txBody>
          <a:bodyPr/>
          <a:lstStyle/>
          <a:p>
            <a:r>
              <a:rPr lang="en-US" altLang="zh-CN" sz="3600" dirty="0">
                <a:solidFill>
                  <a:schemeClr val="tx1"/>
                </a:solidFill>
              </a:rPr>
              <a:t>RISC-V</a:t>
            </a:r>
            <a:r>
              <a:rPr lang="zh-CN" altLang="zh-CN" sz="3600" dirty="0">
                <a:solidFill>
                  <a:schemeClr val="tx1"/>
                </a:solidFill>
              </a:rPr>
              <a:t>数据通路</a:t>
            </a:r>
          </a:p>
          <a:p>
            <a:pPr lvl="1"/>
            <a:r>
              <a:rPr lang="zh-CN" altLang="en-US" sz="3600" dirty="0">
                <a:solidFill>
                  <a:schemeClr val="tx1"/>
                </a:solidFill>
                <a:sym typeface="+mn-ea"/>
              </a:rPr>
              <a:t>数据通路概念</a:t>
            </a:r>
          </a:p>
          <a:p>
            <a:pPr lvl="1"/>
            <a:r>
              <a:rPr lang="en-US" altLang="zh-CN" sz="3600" dirty="0">
                <a:solidFill>
                  <a:srgbClr val="FF0000"/>
                </a:solidFill>
                <a:sym typeface="+mn-ea"/>
              </a:rPr>
              <a:t>RISC-V</a:t>
            </a:r>
            <a:r>
              <a:rPr lang="zh-CN" altLang="en-US" sz="3600" dirty="0">
                <a:solidFill>
                  <a:srgbClr val="FF0000"/>
                </a:solidFill>
                <a:sym typeface="+mn-ea"/>
              </a:rPr>
              <a:t>部分指令的数据通路</a:t>
            </a:r>
            <a:endParaRPr lang="en-US" altLang="zh-CN" sz="3600" dirty="0">
              <a:solidFill>
                <a:srgbClr val="FF0000"/>
              </a:solidFill>
            </a:endParaRPr>
          </a:p>
          <a:p>
            <a:r>
              <a:rPr lang="en-US" altLang="zh-CN" sz="3600" dirty="0"/>
              <a:t>RISC-V</a:t>
            </a:r>
            <a:r>
              <a:rPr lang="zh-CN" altLang="zh-CN" sz="3600" dirty="0"/>
              <a:t>控制器</a:t>
            </a:r>
          </a:p>
          <a:p>
            <a:endParaRPr lang="zh-CN" altLang="zh-CN" sz="3600" dirty="0"/>
          </a:p>
        </p:txBody>
      </p:sp>
      <p:sp>
        <p:nvSpPr>
          <p:cNvPr id="2" name="灯片编号占位符 1"/>
          <p:cNvSpPr>
            <a:spLocks noGrp="1"/>
          </p:cNvSpPr>
          <p:nvPr>
            <p:ph type="sldNum" sz="quarter" idx="12"/>
          </p:nvPr>
        </p:nvSpPr>
        <p:spPr/>
        <p:txBody>
          <a:bodyPr/>
          <a:lstStyle>
            <a:defPPr>
              <a:defRPr lang="zh-CN"/>
            </a:defPPr>
            <a:lvl1pPr marL="0" lvl="0" indent="0" algn="r" defTabSz="914400" rtl="0" eaLnBrk="0" fontAlgn="base" latinLnBrk="0" hangingPunct="0">
              <a:lnSpc>
                <a:spcPct val="100000"/>
              </a:lnSpc>
              <a:spcBef>
                <a:spcPct val="0"/>
              </a:spcBef>
              <a:spcAft>
                <a:spcPct val="0"/>
              </a:spcAft>
              <a:buNone/>
              <a:defRPr sz="1400" b="0" i="0" u="none" kern="1200" baseline="0">
                <a:solidFill>
                  <a:schemeClr val="bg2"/>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9pPr>
          </a:lstStyle>
          <a:p>
            <a:pPr lvl="0"/>
            <a:fld id="{9A0DB2DC-4C9A-4742-B13C-FB6460FD3503}" type="slidenum">
              <a:rPr lang="en-US" altLang="zh-CN" smtClean="0"/>
              <a:t>27</a:t>
            </a:fld>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实现</a:t>
            </a:r>
            <a:r>
              <a:rPr lang="en-US" altLang="zh-CN"/>
              <a:t>add</a:t>
            </a:r>
            <a:r>
              <a:rPr lang="zh-CN" altLang="en-US"/>
              <a:t>指令</a:t>
            </a:r>
            <a:endParaRPr lang="zh-CN" altLang="en-US" dirty="0"/>
          </a:p>
        </p:txBody>
      </p:sp>
      <p:sp>
        <p:nvSpPr>
          <p:cNvPr id="3" name="内容占位符 2"/>
          <p:cNvSpPr>
            <a:spLocks noGrp="1"/>
          </p:cNvSpPr>
          <p:nvPr>
            <p:ph idx="1"/>
          </p:nvPr>
        </p:nvSpPr>
        <p:spPr>
          <a:xfrm>
            <a:off x="838200" y="1095375"/>
            <a:ext cx="10515600" cy="5071110"/>
          </a:xfrm>
        </p:spPr>
        <p:txBody>
          <a:bodyPr/>
          <a:lstStyle/>
          <a:p>
            <a:pPr>
              <a:lnSpc>
                <a:spcPct val="120000"/>
              </a:lnSpc>
              <a:spcBef>
                <a:spcPts val="1000"/>
              </a:spcBef>
              <a:spcAft>
                <a:spcPts val="0"/>
              </a:spcAft>
            </a:pPr>
            <a:endParaRPr lang="en-US" altLang="zh-CN" dirty="0"/>
          </a:p>
          <a:p>
            <a:pPr>
              <a:lnSpc>
                <a:spcPct val="120000"/>
              </a:lnSpc>
              <a:spcBef>
                <a:spcPts val="1000"/>
              </a:spcBef>
              <a:spcAft>
                <a:spcPts val="0"/>
              </a:spcAft>
            </a:pPr>
            <a:endParaRPr lang="en-US" altLang="zh-CN" dirty="0"/>
          </a:p>
          <a:p>
            <a:pPr>
              <a:lnSpc>
                <a:spcPct val="120000"/>
              </a:lnSpc>
              <a:spcBef>
                <a:spcPts val="1000"/>
              </a:spcBef>
              <a:spcAft>
                <a:spcPts val="0"/>
              </a:spcAft>
            </a:pPr>
            <a:endParaRPr lang="en-US" altLang="zh-CN" dirty="0"/>
          </a:p>
          <a:p>
            <a:pPr>
              <a:lnSpc>
                <a:spcPct val="120000"/>
              </a:lnSpc>
            </a:pPr>
            <a:r>
              <a:rPr lang="en-US" altLang="zh-CN" sz="3200" dirty="0">
                <a:cs typeface="+mn-lt"/>
              </a:rPr>
              <a:t>add </a:t>
            </a:r>
            <a:r>
              <a:rPr lang="en-US" altLang="zh-CN" sz="3200" dirty="0" err="1">
                <a:cs typeface="+mn-lt"/>
              </a:rPr>
              <a:t>rd</a:t>
            </a:r>
            <a:r>
              <a:rPr lang="en-US" altLang="zh-CN" sz="3200" dirty="0">
                <a:cs typeface="+mn-lt"/>
              </a:rPr>
              <a:t>, rs1, rs2</a:t>
            </a:r>
          </a:p>
          <a:p>
            <a:pPr>
              <a:lnSpc>
                <a:spcPct val="120000"/>
              </a:lnSpc>
              <a:spcAft>
                <a:spcPts val="0"/>
              </a:spcAft>
            </a:pPr>
            <a:r>
              <a:rPr lang="zh-CN" altLang="en-US" sz="3200" dirty="0">
                <a:cs typeface="+mn-lt"/>
              </a:rPr>
              <a:t>指令对机器状态进行两次更改：</a:t>
            </a:r>
            <a:endParaRPr lang="en-US" altLang="zh-CN" sz="3200" dirty="0">
              <a:cs typeface="+mn-lt"/>
            </a:endParaRPr>
          </a:p>
          <a:p>
            <a:pPr lvl="1">
              <a:lnSpc>
                <a:spcPct val="120000"/>
              </a:lnSpc>
              <a:spcAft>
                <a:spcPts val="0"/>
              </a:spcAft>
            </a:pPr>
            <a:r>
              <a:rPr lang="en-US" altLang="zh-CN" dirty="0" err="1">
                <a:cs typeface="+mn-lt"/>
              </a:rPr>
              <a:t>Reg</a:t>
            </a:r>
            <a:r>
              <a:rPr lang="en-US" altLang="zh-CN" dirty="0">
                <a:cs typeface="+mn-lt"/>
              </a:rPr>
              <a:t>[</a:t>
            </a:r>
            <a:r>
              <a:rPr lang="en-US" altLang="zh-CN" dirty="0" err="1">
                <a:cs typeface="+mn-lt"/>
              </a:rPr>
              <a:t>rd</a:t>
            </a:r>
            <a:r>
              <a:rPr lang="en-US" altLang="zh-CN" dirty="0">
                <a:cs typeface="+mn-lt"/>
              </a:rPr>
              <a:t>] = </a:t>
            </a:r>
            <a:r>
              <a:rPr lang="en-US" altLang="zh-CN" dirty="0" err="1">
                <a:cs typeface="+mn-lt"/>
              </a:rPr>
              <a:t>Reg</a:t>
            </a:r>
            <a:r>
              <a:rPr lang="en-US" altLang="zh-CN" dirty="0">
                <a:cs typeface="+mn-lt"/>
              </a:rPr>
              <a:t>[rs1] + </a:t>
            </a:r>
            <a:r>
              <a:rPr lang="en-US" altLang="zh-CN" dirty="0" err="1">
                <a:cs typeface="+mn-lt"/>
              </a:rPr>
              <a:t>Reg</a:t>
            </a:r>
            <a:r>
              <a:rPr lang="en-US" altLang="zh-CN" dirty="0">
                <a:cs typeface="+mn-lt"/>
              </a:rPr>
              <a:t>[rs2]</a:t>
            </a:r>
          </a:p>
          <a:p>
            <a:pPr lvl="1">
              <a:lnSpc>
                <a:spcPct val="120000"/>
              </a:lnSpc>
              <a:spcAft>
                <a:spcPts val="0"/>
              </a:spcAft>
            </a:pPr>
            <a:r>
              <a:rPr lang="en-US" altLang="zh-CN" dirty="0">
                <a:cs typeface="+mn-lt"/>
              </a:rPr>
              <a:t>PC = PC +4</a:t>
            </a:r>
            <a:endParaRPr lang="zh-CN" altLang="en-US" dirty="0">
              <a:cs typeface="+mn-lt"/>
            </a:endParaRPr>
          </a:p>
        </p:txBody>
      </p:sp>
      <p:sp>
        <p:nvSpPr>
          <p:cNvPr id="4" name="灯片编号占位符 3"/>
          <p:cNvSpPr>
            <a:spLocks noGrp="1"/>
          </p:cNvSpPr>
          <p:nvPr>
            <p:ph type="sldNum" sz="quarter" idx="12"/>
          </p:nvPr>
        </p:nvSpPr>
        <p:spPr/>
        <p:txBody>
          <a:bodyPr/>
          <a:lstStyle/>
          <a:p>
            <a:fld id="{8EE8E787-E6FE-45D8-9039-788B45E44EE7}" type="slidenum">
              <a:rPr lang="zh-CN" altLang="en-US" smtClean="0"/>
              <a:t>28</a:t>
            </a:fld>
            <a:endParaRPr lang="zh-CN" altLang="en-US" dirty="0"/>
          </a:p>
        </p:txBody>
      </p:sp>
      <p:grpSp>
        <p:nvGrpSpPr>
          <p:cNvPr id="5" name="组合 4"/>
          <p:cNvGrpSpPr/>
          <p:nvPr/>
        </p:nvGrpSpPr>
        <p:grpSpPr>
          <a:xfrm>
            <a:off x="1141730" y="1099185"/>
            <a:ext cx="10212070" cy="1964690"/>
            <a:chOff x="1798" y="1731"/>
            <a:chExt cx="16082" cy="3094"/>
          </a:xfrm>
        </p:grpSpPr>
        <p:grpSp>
          <p:nvGrpSpPr>
            <p:cNvPr id="6" name="组合 5"/>
            <p:cNvGrpSpPr/>
            <p:nvPr/>
          </p:nvGrpSpPr>
          <p:grpSpPr>
            <a:xfrm>
              <a:off x="1798" y="1731"/>
              <a:ext cx="16082" cy="1634"/>
              <a:chOff x="74389" y="4740242"/>
              <a:chExt cx="8875710" cy="932023"/>
            </a:xfrm>
          </p:grpSpPr>
          <p:sp>
            <p:nvSpPr>
              <p:cNvPr id="7" name="Google Shape;388;p41"/>
              <p:cNvSpPr txBox="1"/>
              <p:nvPr/>
            </p:nvSpPr>
            <p:spPr>
              <a:xfrm>
                <a:off x="74389" y="4768187"/>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31</a:t>
                </a:r>
              </a:p>
            </p:txBody>
          </p:sp>
          <p:sp>
            <p:nvSpPr>
              <p:cNvPr id="8" name="Google Shape;389;p41"/>
              <p:cNvSpPr txBox="1"/>
              <p:nvPr/>
            </p:nvSpPr>
            <p:spPr>
              <a:xfrm>
                <a:off x="8580876" y="4740242"/>
                <a:ext cx="369223" cy="52524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ea typeface="Courier New" panose="02070309020205020404"/>
                    <a:cs typeface="Courier New" panose="02070309020205020404"/>
                    <a:sym typeface="Courier New" panose="02070309020205020404"/>
                  </a:rPr>
                  <a:t>0</a:t>
                </a:r>
              </a:p>
            </p:txBody>
          </p:sp>
          <p:grpSp>
            <p:nvGrpSpPr>
              <p:cNvPr id="9" name="Google Shape;396;p41"/>
              <p:cNvGrpSpPr/>
              <p:nvPr/>
            </p:nvGrpSpPr>
            <p:grpSpPr>
              <a:xfrm>
                <a:off x="351067" y="5215065"/>
                <a:ext cx="8442135" cy="457200"/>
                <a:chOff x="186475" y="4572000"/>
                <a:chExt cx="8442135" cy="457200"/>
              </a:xfrm>
            </p:grpSpPr>
            <p:sp>
              <p:nvSpPr>
                <p:cNvPr id="10" name="Google Shape;397;p41"/>
                <p:cNvSpPr/>
                <p:nvPr/>
              </p:nvSpPr>
              <p:spPr>
                <a:xfrm>
                  <a:off x="186475" y="4572000"/>
                  <a:ext cx="175205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funct7</a:t>
                  </a:r>
                </a:p>
              </p:txBody>
            </p:sp>
            <p:sp>
              <p:nvSpPr>
                <p:cNvPr id="11" name="Google Shape;398;p41"/>
                <p:cNvSpPr/>
                <p:nvPr/>
              </p:nvSpPr>
              <p:spPr>
                <a:xfrm>
                  <a:off x="6876288" y="4572000"/>
                  <a:ext cx="1752322"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3200" dirty="0">
                      <a:solidFill>
                        <a:schemeClr val="dk1"/>
                      </a:solidFill>
                      <a:ea typeface="Courier New" panose="02070309020205020404"/>
                      <a:cs typeface="Courier New" panose="02070309020205020404"/>
                      <a:sym typeface="Courier New" panose="02070309020205020404"/>
                    </a:rPr>
                    <a:t>opcode</a:t>
                  </a:r>
                </a:p>
              </p:txBody>
            </p:sp>
            <p:sp>
              <p:nvSpPr>
                <p:cNvPr id="12" name="Google Shape;399;p41"/>
                <p:cNvSpPr/>
                <p:nvPr/>
              </p:nvSpPr>
              <p:spPr>
                <a:xfrm>
                  <a:off x="193852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rs2</a:t>
                  </a:r>
                </a:p>
              </p:txBody>
            </p:sp>
            <p:sp>
              <p:nvSpPr>
                <p:cNvPr id="13" name="Google Shape;400;p41"/>
                <p:cNvSpPr/>
                <p:nvPr/>
              </p:nvSpPr>
              <p:spPr>
                <a:xfrm>
                  <a:off x="317296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rs1</a:t>
                  </a:r>
                </a:p>
              </p:txBody>
            </p:sp>
            <p:sp>
              <p:nvSpPr>
                <p:cNvPr id="14" name="Google Shape;401;p41"/>
                <p:cNvSpPr/>
                <p:nvPr/>
              </p:nvSpPr>
              <p:spPr>
                <a:xfrm>
                  <a:off x="440740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funct3</a:t>
                  </a:r>
                </a:p>
              </p:txBody>
            </p:sp>
            <p:sp>
              <p:nvSpPr>
                <p:cNvPr id="15" name="Google Shape;402;p41"/>
                <p:cNvSpPr/>
                <p:nvPr/>
              </p:nvSpPr>
              <p:spPr>
                <a:xfrm>
                  <a:off x="564184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err="1">
                      <a:solidFill>
                        <a:schemeClr val="dk1"/>
                      </a:solidFill>
                      <a:ea typeface="Courier New" panose="02070309020205020404"/>
                      <a:cs typeface="Courier New" panose="02070309020205020404"/>
                      <a:sym typeface="Courier New" panose="02070309020205020404"/>
                    </a:rPr>
                    <a:t>rd</a:t>
                  </a:r>
                </a:p>
              </p:txBody>
            </p:sp>
          </p:grpSp>
        </p:grpSp>
        <p:grpSp>
          <p:nvGrpSpPr>
            <p:cNvPr id="16" name="组合 15"/>
            <p:cNvGrpSpPr/>
            <p:nvPr/>
          </p:nvGrpSpPr>
          <p:grpSpPr>
            <a:xfrm>
              <a:off x="2299" y="3449"/>
              <a:ext cx="15298" cy="1376"/>
              <a:chOff x="351067" y="4831080"/>
              <a:chExt cx="8442135" cy="841185"/>
            </a:xfrm>
          </p:grpSpPr>
          <p:sp>
            <p:nvSpPr>
              <p:cNvPr id="17" name="Google Shape;388;p41"/>
              <p:cNvSpPr txBox="1"/>
              <p:nvPr/>
            </p:nvSpPr>
            <p:spPr>
              <a:xfrm>
                <a:off x="351068" y="48320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dirty="0">
                  <a:solidFill>
                    <a:schemeClr val="dk1"/>
                  </a:solidFill>
                  <a:ea typeface="Courier New" panose="02070309020205020404"/>
                  <a:cs typeface="Courier New" panose="02070309020205020404"/>
                  <a:sym typeface="Courier New" panose="02070309020205020404"/>
                </a:endParaRPr>
              </a:p>
            </p:txBody>
          </p:sp>
          <p:sp>
            <p:nvSpPr>
              <p:cNvPr id="18" name="Google Shape;389;p41"/>
              <p:cNvSpPr txBox="1"/>
              <p:nvPr/>
            </p:nvSpPr>
            <p:spPr>
              <a:xfrm>
                <a:off x="8331926"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dirty="0">
                  <a:solidFill>
                    <a:schemeClr val="dk1"/>
                  </a:solidFill>
                  <a:ea typeface="Courier New" panose="02070309020205020404"/>
                  <a:cs typeface="Courier New" panose="02070309020205020404"/>
                  <a:sym typeface="Courier New" panose="02070309020205020404"/>
                </a:endParaRPr>
              </a:p>
            </p:txBody>
          </p:sp>
          <p:grpSp>
            <p:nvGrpSpPr>
              <p:cNvPr id="19" name="Google Shape;396;p41"/>
              <p:cNvGrpSpPr/>
              <p:nvPr/>
            </p:nvGrpSpPr>
            <p:grpSpPr>
              <a:xfrm>
                <a:off x="351067" y="5215065"/>
                <a:ext cx="8442135" cy="457200"/>
                <a:chOff x="186475" y="4572000"/>
                <a:chExt cx="8442135" cy="457200"/>
              </a:xfrm>
            </p:grpSpPr>
            <p:sp>
              <p:nvSpPr>
                <p:cNvPr id="20" name="Google Shape;397;p41"/>
                <p:cNvSpPr/>
                <p:nvPr/>
              </p:nvSpPr>
              <p:spPr>
                <a:xfrm>
                  <a:off x="186475" y="4572000"/>
                  <a:ext cx="175205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0000000</a:t>
                  </a:r>
                </a:p>
              </p:txBody>
            </p:sp>
            <p:sp>
              <p:nvSpPr>
                <p:cNvPr id="21" name="Google Shape;398;p41"/>
                <p:cNvSpPr/>
                <p:nvPr/>
              </p:nvSpPr>
              <p:spPr>
                <a:xfrm>
                  <a:off x="6876287" y="4572000"/>
                  <a:ext cx="175232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3200" dirty="0">
                      <a:solidFill>
                        <a:schemeClr val="dk1"/>
                      </a:solidFill>
                      <a:ea typeface="Courier New" panose="02070309020205020404"/>
                      <a:cs typeface="Courier New" panose="02070309020205020404"/>
                      <a:sym typeface="Courier New" panose="02070309020205020404"/>
                    </a:rPr>
                    <a:t>0110011</a:t>
                  </a:r>
                </a:p>
              </p:txBody>
            </p:sp>
            <p:sp>
              <p:nvSpPr>
                <p:cNvPr id="22" name="Google Shape;399;p41"/>
                <p:cNvSpPr/>
                <p:nvPr/>
              </p:nvSpPr>
              <p:spPr>
                <a:xfrm>
                  <a:off x="193852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rs2</a:t>
                  </a:r>
                </a:p>
              </p:txBody>
            </p:sp>
            <p:sp>
              <p:nvSpPr>
                <p:cNvPr id="23" name="Google Shape;400;p41"/>
                <p:cNvSpPr/>
                <p:nvPr/>
              </p:nvSpPr>
              <p:spPr>
                <a:xfrm>
                  <a:off x="317296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rs1</a:t>
                  </a:r>
                </a:p>
              </p:txBody>
            </p:sp>
            <p:sp>
              <p:nvSpPr>
                <p:cNvPr id="24" name="Google Shape;401;p41"/>
                <p:cNvSpPr/>
                <p:nvPr/>
              </p:nvSpPr>
              <p:spPr>
                <a:xfrm>
                  <a:off x="440740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000</a:t>
                  </a:r>
                </a:p>
              </p:txBody>
            </p:sp>
            <p:sp>
              <p:nvSpPr>
                <p:cNvPr id="25" name="Google Shape;402;p41"/>
                <p:cNvSpPr/>
                <p:nvPr/>
              </p:nvSpPr>
              <p:spPr>
                <a:xfrm>
                  <a:off x="564184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err="1">
                      <a:solidFill>
                        <a:schemeClr val="dk1"/>
                      </a:solidFill>
                      <a:ea typeface="Courier New" panose="02070309020205020404"/>
                      <a:cs typeface="Courier New" panose="02070309020205020404"/>
                      <a:sym typeface="Courier New" panose="02070309020205020404"/>
                    </a:rPr>
                    <a:t>rd</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add</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29</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3514788" y="3667118"/>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2652591" y="3406731"/>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2863339" y="2338134"/>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2" name="直接箭头连接符 81"/>
          <p:cNvCxnSpPr/>
          <p:nvPr/>
        </p:nvCxnSpPr>
        <p:spPr>
          <a:xfrm>
            <a:off x="3212990" y="3947125"/>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3332461" y="3255567"/>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1778042" y="401960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17" name="组合 216"/>
          <p:cNvGrpSpPr/>
          <p:nvPr/>
        </p:nvGrpSpPr>
        <p:grpSpPr>
          <a:xfrm>
            <a:off x="2208504" y="2138011"/>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83" name="直接箭头连接符 82"/>
          <p:cNvCxnSpPr/>
          <p:nvPr/>
        </p:nvCxnSpPr>
        <p:spPr>
          <a:xfrm>
            <a:off x="3224188" y="3953435"/>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84" name="组合 83"/>
          <p:cNvGrpSpPr/>
          <p:nvPr/>
        </p:nvGrpSpPr>
        <p:grpSpPr>
          <a:xfrm>
            <a:off x="3327985" y="3255566"/>
            <a:ext cx="174002" cy="687003"/>
            <a:chOff x="2099876" y="2656398"/>
            <a:chExt cx="424062" cy="687003"/>
          </a:xfrm>
        </p:grpSpPr>
        <p:cxnSp>
          <p:nvCxnSpPr>
            <p:cNvPr id="85" name="直接连接符 84"/>
            <p:cNvCxnSpPr/>
            <p:nvPr/>
          </p:nvCxnSpPr>
          <p:spPr>
            <a:xfrm flipV="1">
              <a:off x="2139696" y="2656398"/>
              <a:ext cx="0" cy="687003"/>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7" name="直接箭头连接符 86"/>
            <p:cNvCxnSpPr/>
            <p:nvPr/>
          </p:nvCxnSpPr>
          <p:spPr>
            <a:xfrm>
              <a:off x="2099876" y="2656398"/>
              <a:ext cx="42406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88" name="组合 87"/>
          <p:cNvGrpSpPr/>
          <p:nvPr/>
        </p:nvGrpSpPr>
        <p:grpSpPr>
          <a:xfrm>
            <a:off x="2214138" y="2141589"/>
            <a:ext cx="2267929" cy="1856427"/>
            <a:chOff x="911741" y="1492577"/>
            <a:chExt cx="2262224" cy="1663126"/>
          </a:xfrm>
        </p:grpSpPr>
        <p:cxnSp>
          <p:nvCxnSpPr>
            <p:cNvPr id="89" name="直接箭头连接符 88"/>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0" name="直接连接符 89"/>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1" name="直接连接符 90"/>
            <p:cNvCxnSpPr/>
            <p:nvPr/>
          </p:nvCxnSpPr>
          <p:spPr>
            <a:xfrm>
              <a:off x="911741" y="1493608"/>
              <a:ext cx="225841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2" name="直接连接符 91"/>
            <p:cNvCxnSpPr/>
            <p:nvPr/>
          </p:nvCxnSpPr>
          <p:spPr>
            <a:xfrm flipV="1">
              <a:off x="911741" y="1492577"/>
              <a:ext cx="0" cy="1663126"/>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4" name="直接箭头连接符 93"/>
            <p:cNvCxnSpPr/>
            <p:nvPr/>
          </p:nvCxnSpPr>
          <p:spPr>
            <a:xfrm>
              <a:off x="911741" y="315570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sp>
        <p:nvSpPr>
          <p:cNvPr id="4" name="文本框 3"/>
          <p:cNvSpPr txBox="1"/>
          <p:nvPr/>
        </p:nvSpPr>
        <p:spPr>
          <a:xfrm>
            <a:off x="5769915" y="3042974"/>
            <a:ext cx="5184000" cy="12926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nchor="ctr" anchorCtr="1">
            <a:spAutoFit/>
          </a:bodyPr>
          <a:lstStyle/>
          <a:p>
            <a:r>
              <a:rPr lang="zh-CN" altLang="en-US" sz="2800" dirty="0">
                <a:solidFill>
                  <a:schemeClr val="tx1"/>
                </a:solidFill>
              </a:rPr>
              <a:t>取值阶段完成：</a:t>
            </a:r>
            <a:endParaRPr lang="en-US" altLang="zh-CN" sz="2800" dirty="0">
              <a:solidFill>
                <a:schemeClr val="tx1"/>
              </a:solidFill>
            </a:endParaRPr>
          </a:p>
          <a:p>
            <a:r>
              <a:rPr lang="zh-CN" altLang="en-US" sz="2800" dirty="0">
                <a:solidFill>
                  <a:schemeClr val="tx1"/>
                </a:solidFill>
              </a:rPr>
              <a:t>操作</a:t>
            </a:r>
            <a:r>
              <a:rPr lang="en-US" altLang="zh-CN" sz="2800" dirty="0">
                <a:solidFill>
                  <a:schemeClr val="tx1"/>
                </a:solidFill>
              </a:rPr>
              <a:t>1</a:t>
            </a:r>
            <a:r>
              <a:rPr lang="zh-CN" altLang="en-US" sz="2800" dirty="0">
                <a:solidFill>
                  <a:schemeClr val="tx1"/>
                </a:solidFill>
              </a:rPr>
              <a:t>：</a:t>
            </a:r>
            <a:r>
              <a:rPr lang="en-US" altLang="zh-CN" sz="2800" dirty="0">
                <a:solidFill>
                  <a:schemeClr val="tx1"/>
                </a:solidFill>
              </a:rPr>
              <a:t>PC</a:t>
            </a:r>
            <a:r>
              <a:rPr lang="zh-CN" altLang="en-US" sz="2800" dirty="0">
                <a:solidFill>
                  <a:schemeClr val="tx1"/>
                </a:solidFill>
              </a:rPr>
              <a:t>驱动</a:t>
            </a:r>
            <a:r>
              <a:rPr lang="en-US" altLang="zh-CN" sz="2800" dirty="0">
                <a:solidFill>
                  <a:schemeClr val="tx1"/>
                </a:solidFill>
              </a:rPr>
              <a:t>IM</a:t>
            </a:r>
            <a:r>
              <a:rPr lang="zh-CN" altLang="en-US" sz="2800" dirty="0">
                <a:solidFill>
                  <a:schemeClr val="tx1"/>
                </a:solidFill>
              </a:rPr>
              <a:t>输出指令</a:t>
            </a:r>
            <a:endParaRPr lang="en-US" altLang="zh-CN" sz="2800" dirty="0">
              <a:solidFill>
                <a:schemeClr val="tx1"/>
              </a:solidFill>
            </a:endParaRPr>
          </a:p>
          <a:p>
            <a:r>
              <a:rPr lang="zh-CN" altLang="en-US" sz="2800" dirty="0">
                <a:solidFill>
                  <a:schemeClr val="tx1"/>
                </a:solidFill>
              </a:rPr>
              <a:t>操作</a:t>
            </a:r>
            <a:r>
              <a:rPr lang="en-US" altLang="zh-CN" sz="2800" dirty="0">
                <a:solidFill>
                  <a:schemeClr val="tx1"/>
                </a:solidFill>
              </a:rPr>
              <a:t>2</a:t>
            </a:r>
            <a:r>
              <a:rPr lang="zh-CN" altLang="en-US" sz="2800" dirty="0">
                <a:solidFill>
                  <a:schemeClr val="tx1"/>
                </a:solidFill>
              </a:rPr>
              <a:t>：</a:t>
            </a:r>
            <a:r>
              <a:rPr lang="en-US" altLang="zh-CN" sz="2800" dirty="0">
                <a:solidFill>
                  <a:schemeClr val="tx1"/>
                </a:solidFill>
              </a:rPr>
              <a:t>PC</a:t>
            </a:r>
            <a:r>
              <a:rPr lang="zh-CN" altLang="en-US" sz="2800" dirty="0">
                <a:solidFill>
                  <a:schemeClr val="tx1"/>
                </a:solidFill>
              </a:rPr>
              <a:t>驱动计算下一个</a:t>
            </a:r>
            <a:r>
              <a:rPr lang="en-US" altLang="zh-CN" sz="2800" dirty="0">
                <a:solidFill>
                  <a:schemeClr val="tx1"/>
                </a:solidFill>
              </a:rPr>
              <a:t>PC</a:t>
            </a:r>
            <a:r>
              <a:rPr lang="zh-CN" altLang="en-US" sz="2800" dirty="0">
                <a:solidFill>
                  <a:schemeClr val="tx1"/>
                </a:solidFill>
              </a:rPr>
              <a:t>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2"/>
                                        </p:tgtEl>
                                        <p:attrNameLst>
                                          <p:attrName>style.visibility</p:attrName>
                                        </p:attrNameLst>
                                      </p:cBhvr>
                                      <p:to>
                                        <p:strVal val="visible"/>
                                      </p:to>
                                    </p:set>
                                    <p:anim calcmode="lin" valueType="num">
                                      <p:cBhvr additive="base">
                                        <p:cTn id="11" dur="500" fill="hold"/>
                                        <p:tgtEl>
                                          <p:spTgt spid="82"/>
                                        </p:tgtEl>
                                        <p:attrNameLst>
                                          <p:attrName>ppt_x</p:attrName>
                                        </p:attrNameLst>
                                      </p:cBhvr>
                                      <p:tavLst>
                                        <p:tav tm="0">
                                          <p:val>
                                            <p:strVal val="#ppt_x"/>
                                          </p:val>
                                        </p:tav>
                                        <p:tav tm="100000">
                                          <p:val>
                                            <p:strVal val="#ppt_x"/>
                                          </p:val>
                                        </p:tav>
                                      </p:tavLst>
                                    </p:anim>
                                    <p:anim calcmode="lin" valueType="num">
                                      <p:cBhvr additive="base">
                                        <p:cTn id="12" dur="500" fill="hold"/>
                                        <p:tgtEl>
                                          <p:spTgt spid="8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wipe(left)">
                                      <p:cBhvr>
                                        <p:cTn id="26" dur="500"/>
                                        <p:tgtEl>
                                          <p:spTgt spid="8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additive="base">
                                        <p:cTn id="31" dur="500" fill="hold"/>
                                        <p:tgtEl>
                                          <p:spTgt spid="102"/>
                                        </p:tgtEl>
                                        <p:attrNameLst>
                                          <p:attrName>ppt_x</p:attrName>
                                        </p:attrNameLst>
                                      </p:cBhvr>
                                      <p:tavLst>
                                        <p:tav tm="0">
                                          <p:val>
                                            <p:strVal val="#ppt_x"/>
                                          </p:val>
                                        </p:tav>
                                        <p:tav tm="100000">
                                          <p:val>
                                            <p:strVal val="#ppt_x"/>
                                          </p:val>
                                        </p:tav>
                                      </p:tavLst>
                                    </p:anim>
                                    <p:anim calcmode="lin" valueType="num">
                                      <p:cBhvr additive="base">
                                        <p:cTn id="32" dur="500" fill="hold"/>
                                        <p:tgtEl>
                                          <p:spTgt spid="10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anim calcmode="lin" valueType="num">
                                      <p:cBhvr additive="base">
                                        <p:cTn id="35" dur="500" fill="hold"/>
                                        <p:tgtEl>
                                          <p:spTgt spid="72"/>
                                        </p:tgtEl>
                                        <p:attrNameLst>
                                          <p:attrName>ppt_x</p:attrName>
                                        </p:attrNameLst>
                                      </p:cBhvr>
                                      <p:tavLst>
                                        <p:tav tm="0">
                                          <p:val>
                                            <p:strVal val="#ppt_x"/>
                                          </p:val>
                                        </p:tav>
                                        <p:tav tm="100000">
                                          <p:val>
                                            <p:strVal val="#ppt_x"/>
                                          </p:val>
                                        </p:tav>
                                      </p:tavLst>
                                    </p:anim>
                                    <p:anim calcmode="lin" valueType="num">
                                      <p:cBhvr additive="base">
                                        <p:cTn id="36" dur="500" fill="hold"/>
                                        <p:tgtEl>
                                          <p:spTgt spid="7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17"/>
                                        </p:tgtEl>
                                        <p:attrNameLst>
                                          <p:attrName>style.visibility</p:attrName>
                                        </p:attrNameLst>
                                      </p:cBhvr>
                                      <p:to>
                                        <p:strVal val="visible"/>
                                      </p:to>
                                    </p:set>
                                    <p:anim calcmode="lin" valueType="num">
                                      <p:cBhvr additive="base">
                                        <p:cTn id="39" dur="500" fill="hold"/>
                                        <p:tgtEl>
                                          <p:spTgt spid="217"/>
                                        </p:tgtEl>
                                        <p:attrNameLst>
                                          <p:attrName>ppt_x</p:attrName>
                                        </p:attrNameLst>
                                      </p:cBhvr>
                                      <p:tavLst>
                                        <p:tav tm="0">
                                          <p:val>
                                            <p:strVal val="#ppt_x"/>
                                          </p:val>
                                        </p:tav>
                                        <p:tav tm="100000">
                                          <p:val>
                                            <p:strVal val="#ppt_x"/>
                                          </p:val>
                                        </p:tav>
                                      </p:tavLst>
                                    </p:anim>
                                    <p:anim calcmode="lin" valueType="num">
                                      <p:cBhvr additive="base">
                                        <p:cTn id="40" dur="500" fill="hold"/>
                                        <p:tgtEl>
                                          <p:spTgt spid="2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6"/>
                                        </p:tgtEl>
                                        <p:attrNameLst>
                                          <p:attrName>style.visibility</p:attrName>
                                        </p:attrNameLst>
                                      </p:cBhvr>
                                      <p:to>
                                        <p:strVal val="visible"/>
                                      </p:to>
                                    </p:set>
                                    <p:anim calcmode="lin" valueType="num">
                                      <p:cBhvr additive="base">
                                        <p:cTn id="43" dur="500" fill="hold"/>
                                        <p:tgtEl>
                                          <p:spTgt spid="126"/>
                                        </p:tgtEl>
                                        <p:attrNameLst>
                                          <p:attrName>ppt_x</p:attrName>
                                        </p:attrNameLst>
                                      </p:cBhvr>
                                      <p:tavLst>
                                        <p:tav tm="0">
                                          <p:val>
                                            <p:strVal val="#ppt_x"/>
                                          </p:val>
                                        </p:tav>
                                        <p:tav tm="100000">
                                          <p:val>
                                            <p:strVal val="#ppt_x"/>
                                          </p:val>
                                        </p:tav>
                                      </p:tavLst>
                                    </p:anim>
                                    <p:anim calcmode="lin" valueType="num">
                                      <p:cBhvr additive="base">
                                        <p:cTn id="44"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Effect transition="in" filter="wipe(left)">
                                      <p:cBhvr>
                                        <p:cTn id="49" dur="500"/>
                                        <p:tgtEl>
                                          <p:spTgt spid="4">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wipe(down)">
                                      <p:cBhvr>
                                        <p:cTn id="54" dur="500"/>
                                        <p:tgtEl>
                                          <p:spTgt spid="8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right)">
                                      <p:cBhvr>
                                        <p:cTn id="59"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CPU</a:t>
            </a:r>
            <a:endParaRPr lang="zh-CN" altLang="en-US" dirty="0"/>
          </a:p>
        </p:txBody>
      </p:sp>
      <p:sp>
        <p:nvSpPr>
          <p:cNvPr id="4" name="内容占位符 3"/>
          <p:cNvSpPr>
            <a:spLocks noGrp="1"/>
          </p:cNvSpPr>
          <p:nvPr>
            <p:ph idx="1"/>
          </p:nvPr>
        </p:nvSpPr>
        <p:spPr/>
        <p:txBody>
          <a:bodyPr/>
          <a:lstStyle/>
          <a:p>
            <a:pPr>
              <a:lnSpc>
                <a:spcPct val="170000"/>
              </a:lnSpc>
              <a:buFont typeface="Wingdings" panose="05000000000000000000" charset="0"/>
              <a:buChar char="l"/>
            </a:pPr>
            <a:r>
              <a:rPr lang="zh-CN" altLang="en-US" b="1" dirty="0"/>
              <a:t>功能层面的定义：</a:t>
            </a:r>
            <a:endParaRPr lang="en-US" altLang="zh-CN" b="1" dirty="0"/>
          </a:p>
          <a:p>
            <a:pPr lvl="1">
              <a:lnSpc>
                <a:spcPct val="170000"/>
              </a:lnSpc>
              <a:buFont typeface="Wingdings" panose="05000000000000000000" charset="0"/>
              <a:buChar char="l"/>
            </a:pPr>
            <a:r>
              <a:rPr lang="zh-CN" altLang="en-US" b="1" dirty="0"/>
              <a:t>构建一个能够通过输入的机器码，执行相应操作、并保持相应状态的数字电路</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3</a:t>
            </a:fld>
            <a:endParaRPr lang="zh-CN" altLang="en-US" dirty="0"/>
          </a:p>
        </p:txBody>
      </p:sp>
      <p:sp>
        <p:nvSpPr>
          <p:cNvPr id="5" name="Google Shape;295;g5c40547219_0_121"/>
          <p:cNvSpPr/>
          <p:nvPr/>
        </p:nvSpPr>
        <p:spPr>
          <a:xfrm>
            <a:off x="6242143" y="3435518"/>
            <a:ext cx="2063700" cy="146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zh-CN" altLang="en-US" sz="2400" dirty="0"/>
              <a:t>数字电路</a:t>
            </a:r>
            <a:endParaRPr lang="en-US" altLang="zh-CN" sz="2400" dirty="0"/>
          </a:p>
          <a:p>
            <a:pPr marL="0" lvl="0" indent="0" algn="ctr" rtl="0">
              <a:spcBef>
                <a:spcPts val="0"/>
              </a:spcBef>
              <a:spcAft>
                <a:spcPts val="0"/>
              </a:spcAft>
              <a:buNone/>
            </a:pPr>
            <a:r>
              <a:rPr lang="zh-CN" altLang="en-US" sz="2400" dirty="0"/>
              <a:t>（逻辑门、寄存器）</a:t>
            </a:r>
            <a:endParaRPr sz="2400" dirty="0"/>
          </a:p>
        </p:txBody>
      </p:sp>
      <p:sp>
        <p:nvSpPr>
          <p:cNvPr id="6" name="Google Shape;296;g5c40547219_0_121"/>
          <p:cNvSpPr/>
          <p:nvPr/>
        </p:nvSpPr>
        <p:spPr>
          <a:xfrm>
            <a:off x="1854293" y="4608068"/>
            <a:ext cx="2251200" cy="36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US"/>
              <a:t>010111010100010101..1</a:t>
            </a:r>
          </a:p>
        </p:txBody>
      </p:sp>
      <p:cxnSp>
        <p:nvCxnSpPr>
          <p:cNvPr id="7" name="Google Shape;297;g5c40547219_0_121"/>
          <p:cNvCxnSpPr>
            <a:stCxn id="6" idx="3"/>
            <a:endCxn id="5" idx="1"/>
          </p:cNvCxnSpPr>
          <p:nvPr/>
        </p:nvCxnSpPr>
        <p:spPr>
          <a:xfrm rot="10800000" flipH="1">
            <a:off x="4105493" y="4170518"/>
            <a:ext cx="2136600" cy="620100"/>
          </a:xfrm>
          <a:prstGeom prst="straightConnector1">
            <a:avLst/>
          </a:prstGeom>
          <a:noFill/>
          <a:ln w="9525" cap="flat" cmpd="sng">
            <a:solidFill>
              <a:schemeClr val="dk2"/>
            </a:solidFill>
            <a:prstDash val="solid"/>
            <a:round/>
            <a:headEnd type="none" w="med" len="med"/>
            <a:tailEnd type="triangle" w="med" len="med"/>
          </a:ln>
        </p:spPr>
      </p:cxnSp>
      <p:sp>
        <p:nvSpPr>
          <p:cNvPr id="8" name="Google Shape;298;g5c40547219_0_121"/>
          <p:cNvSpPr txBox="1"/>
          <p:nvPr/>
        </p:nvSpPr>
        <p:spPr>
          <a:xfrm>
            <a:off x="1552043" y="3789968"/>
            <a:ext cx="2855700" cy="76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altLang="zh-CN" dirty="0">
                <a:latin typeface="Calibri" panose="020F0502020204030204"/>
                <a:ea typeface="Calibri" panose="020F0502020204030204"/>
                <a:cs typeface="Calibri" panose="020F0502020204030204"/>
                <a:sym typeface="Calibri" panose="020F0502020204030204"/>
              </a:rPr>
              <a:t>RISC-V</a:t>
            </a:r>
            <a:r>
              <a:rPr lang="zh-CN" altLang="en-US" dirty="0">
                <a:latin typeface="Calibri" panose="020F0502020204030204"/>
                <a:ea typeface="Calibri" panose="020F0502020204030204"/>
                <a:cs typeface="Calibri" panose="020F0502020204030204"/>
                <a:sym typeface="Calibri" panose="020F0502020204030204"/>
              </a:rPr>
              <a:t>机器码</a:t>
            </a:r>
            <a:endParaRPr lang="en-US" altLang="zh-CN" dirty="0">
              <a:latin typeface="Calibri" panose="020F0502020204030204"/>
              <a:ea typeface="Calibri" panose="020F0502020204030204"/>
              <a:cs typeface="Calibri" panose="020F0502020204030204"/>
              <a:sym typeface="Calibri" panose="020F0502020204030204"/>
            </a:endParaRPr>
          </a:p>
          <a:p>
            <a:pPr marL="0" lvl="0" indent="0" algn="ctr" rtl="0">
              <a:spcBef>
                <a:spcPts val="0"/>
              </a:spcBef>
              <a:spcAft>
                <a:spcPts val="0"/>
              </a:spcAft>
              <a:buNone/>
            </a:pPr>
            <a:r>
              <a:rPr lang="en-US" dirty="0">
                <a:latin typeface="Calibri" panose="020F0502020204030204"/>
                <a:ea typeface="Calibri" panose="020F0502020204030204"/>
                <a:cs typeface="Calibri" panose="020F0502020204030204"/>
                <a:sym typeface="Calibri" panose="020F0502020204030204"/>
              </a:rPr>
              <a:t>(</a:t>
            </a:r>
            <a:r>
              <a:rPr lang="zh-CN" altLang="en-US" dirty="0">
                <a:latin typeface="Calibri" panose="020F0502020204030204"/>
                <a:ea typeface="Calibri" panose="020F0502020204030204"/>
                <a:cs typeface="Calibri" panose="020F0502020204030204"/>
                <a:sym typeface="Calibri" panose="020F0502020204030204"/>
              </a:rPr>
              <a:t>例如：</a:t>
            </a:r>
            <a:r>
              <a:rPr lang="en-US" dirty="0" err="1">
                <a:latin typeface="Calibri" panose="020F0502020204030204"/>
                <a:ea typeface="Calibri" panose="020F0502020204030204"/>
                <a:cs typeface="Calibri" panose="020F0502020204030204"/>
                <a:sym typeface="Calibri" panose="020F0502020204030204"/>
              </a:rPr>
              <a:t>addi</a:t>
            </a:r>
            <a:r>
              <a:rPr lang="en-US" dirty="0">
                <a:latin typeface="Calibri" panose="020F0502020204030204"/>
                <a:ea typeface="Calibri" panose="020F0502020204030204"/>
                <a:cs typeface="Calibri" panose="020F0502020204030204"/>
                <a:sym typeface="Calibri" panose="020F0502020204030204"/>
              </a:rPr>
              <a:t> t0 x0 6)</a:t>
            </a:r>
            <a:endParaRPr dirty="0">
              <a:latin typeface="Calibri" panose="020F0502020204030204"/>
              <a:ea typeface="Calibri" panose="020F0502020204030204"/>
              <a:cs typeface="Calibri" panose="020F0502020204030204"/>
              <a:sym typeface="Calibri" panose="020F0502020204030204"/>
            </a:endParaRPr>
          </a:p>
        </p:txBody>
      </p:sp>
      <p:sp>
        <p:nvSpPr>
          <p:cNvPr id="9" name="Google Shape;299;g5c40547219_0_121"/>
          <p:cNvSpPr/>
          <p:nvPr/>
        </p:nvSpPr>
        <p:spPr>
          <a:xfrm rot="-1555732">
            <a:off x="6601601" y="3858425"/>
            <a:ext cx="4219425" cy="1469710"/>
          </a:xfrm>
          <a:prstGeom prst="irregularSeal1">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zh-CN" altLang="en-US" dirty="0"/>
              <a:t>执行完毕这条指令后，</a:t>
            </a:r>
            <a:endParaRPr lang="en-US" altLang="zh-CN" dirty="0"/>
          </a:p>
          <a:p>
            <a:pPr marL="0" lvl="0" indent="0" algn="ctr" rtl="0">
              <a:spcBef>
                <a:spcPts val="0"/>
              </a:spcBef>
              <a:spcAft>
                <a:spcPts val="0"/>
              </a:spcAft>
              <a:buNone/>
            </a:pPr>
            <a:r>
              <a:rPr lang="zh-CN" altLang="en-US" dirty="0"/>
              <a:t>寄存器</a:t>
            </a:r>
            <a:r>
              <a:rPr lang="en-US" altLang="zh-CN" dirty="0"/>
              <a:t>t0</a:t>
            </a:r>
            <a:r>
              <a:rPr lang="zh-CN" altLang="en-US" dirty="0"/>
              <a:t>的值为</a:t>
            </a:r>
            <a:r>
              <a:rPr lang="en-US" altLang="zh-CN" dirty="0"/>
              <a:t>6</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add</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30</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2" name="组合 41"/>
          <p:cNvGrpSpPr/>
          <p:nvPr/>
        </p:nvGrpSpPr>
        <p:grpSpPr>
          <a:xfrm>
            <a:off x="4647380" y="2244349"/>
            <a:ext cx="2097287" cy="2152479"/>
            <a:chOff x="5147404" y="2415711"/>
            <a:chExt cx="1949822" cy="2152479"/>
          </a:xfrm>
        </p:grpSpPr>
        <p:grpSp>
          <p:nvGrpSpPr>
            <p:cNvPr id="31" name="组合 30"/>
            <p:cNvGrpSpPr/>
            <p:nvPr/>
          </p:nvGrpSpPr>
          <p:grpSpPr>
            <a:xfrm>
              <a:off x="5147404" y="2415711"/>
              <a:ext cx="1949822" cy="2054688"/>
              <a:chOff x="5147404" y="2415711"/>
              <a:chExt cx="1949822" cy="2054688"/>
            </a:xfrm>
          </p:grpSpPr>
          <p:grpSp>
            <p:nvGrpSpPr>
              <p:cNvPr id="14" name="组合 13"/>
              <p:cNvGrpSpPr/>
              <p:nvPr/>
            </p:nvGrpSpPr>
            <p:grpSpPr>
              <a:xfrm>
                <a:off x="5147404" y="2415711"/>
                <a:ext cx="1949822" cy="2054688"/>
                <a:chOff x="9255806" y="2351056"/>
                <a:chExt cx="1949822" cy="2054688"/>
              </a:xfrm>
            </p:grpSpPr>
            <p:sp>
              <p:nvSpPr>
                <p:cNvPr id="15" name="矩形 14"/>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 name="文本框 15"/>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 name="文本框 16"/>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 name="文本框 17"/>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 name="文本框 18"/>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 name="文本框 2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 name="文本框 21"/>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30" name="等腰三角形 29"/>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7" name="直接连接符 36"/>
            <p:cNvCxnSpPr>
              <a:stCxn id="30"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4161590" y="5554287"/>
            <a:ext cx="3862789" cy="830997"/>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RegWriteEnable</a:t>
            </a:r>
            <a:r>
              <a:rPr lang="en-US" altLang="zh-CN" sz="2400" b="1" dirty="0">
                <a:solidFill>
                  <a:prstClr val="black"/>
                </a:solidFill>
                <a:latin typeface="Times New Roman" panose="02020603050405020304"/>
                <a:ea typeface="宋体" panose="02010600030101010101" pitchFamily="2" charset="-122"/>
              </a:rPr>
              <a:t> (</a:t>
            </a:r>
            <a:r>
              <a:rPr lang="en-US" altLang="zh-CN" sz="2400" b="1" dirty="0" err="1">
                <a:solidFill>
                  <a:prstClr val="black"/>
                </a:solidFill>
                <a:latin typeface="Times New Roman" panose="02020603050405020304"/>
                <a:ea typeface="宋体" panose="02010600030101010101" pitchFamily="2" charset="-122"/>
              </a:rPr>
              <a:t>RegWEn</a:t>
            </a:r>
            <a:r>
              <a:rPr lang="en-US" altLang="zh-CN" sz="2400" b="1" dirty="0">
                <a:solidFill>
                  <a:prstClr val="black"/>
                </a:solidFill>
                <a:latin typeface="Times New Roman" panose="02020603050405020304"/>
                <a:ea typeface="宋体" panose="02010600030101010101" pitchFamily="2" charset="-122"/>
              </a:rPr>
              <a:t>)</a:t>
            </a:r>
          </a:p>
          <a:p>
            <a:pPr algn="ctr"/>
            <a:r>
              <a:rPr lang="en-US" altLang="zh-CN" sz="2400" b="1" dirty="0">
                <a:solidFill>
                  <a:srgbClr val="FF0000"/>
                </a:solidFill>
                <a:latin typeface="Times New Roman" panose="02020603050405020304"/>
                <a:ea typeface="宋体" panose="02010600030101010101" pitchFamily="2" charset="-122"/>
              </a:rPr>
              <a:t>=1</a:t>
            </a: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3015267" y="5071917"/>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cxnSp>
        <p:nvCxnSpPr>
          <p:cNvPr id="83" name="直接箭头连接符 82"/>
          <p:cNvCxnSpPr/>
          <p:nvPr/>
        </p:nvCxnSpPr>
        <p:spPr>
          <a:xfrm>
            <a:off x="1928788" y="3182904"/>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84" name="组合 83"/>
          <p:cNvGrpSpPr/>
          <p:nvPr/>
        </p:nvGrpSpPr>
        <p:grpSpPr>
          <a:xfrm>
            <a:off x="2032585" y="2485035"/>
            <a:ext cx="174002" cy="687003"/>
            <a:chOff x="2099876" y="2656398"/>
            <a:chExt cx="424062" cy="687003"/>
          </a:xfrm>
        </p:grpSpPr>
        <p:cxnSp>
          <p:nvCxnSpPr>
            <p:cNvPr id="85" name="直接连接符 84"/>
            <p:cNvCxnSpPr/>
            <p:nvPr/>
          </p:nvCxnSpPr>
          <p:spPr>
            <a:xfrm flipV="1">
              <a:off x="2139696" y="2656398"/>
              <a:ext cx="0" cy="687003"/>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7" name="直接箭头连接符 86"/>
            <p:cNvCxnSpPr/>
            <p:nvPr/>
          </p:nvCxnSpPr>
          <p:spPr>
            <a:xfrm>
              <a:off x="2099876" y="2656398"/>
              <a:ext cx="42406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88" name="组合 87"/>
          <p:cNvGrpSpPr/>
          <p:nvPr/>
        </p:nvGrpSpPr>
        <p:grpSpPr>
          <a:xfrm>
            <a:off x="918738" y="1371058"/>
            <a:ext cx="2267929" cy="1856427"/>
            <a:chOff x="911741" y="1492577"/>
            <a:chExt cx="2262224" cy="1663126"/>
          </a:xfrm>
        </p:grpSpPr>
        <p:cxnSp>
          <p:nvCxnSpPr>
            <p:cNvPr id="89" name="直接箭头连接符 88"/>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0" name="直接连接符 89"/>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1" name="直接连接符 90"/>
            <p:cNvCxnSpPr/>
            <p:nvPr/>
          </p:nvCxnSpPr>
          <p:spPr>
            <a:xfrm>
              <a:off x="911741" y="1493608"/>
              <a:ext cx="225841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2" name="直接连接符 91"/>
            <p:cNvCxnSpPr/>
            <p:nvPr/>
          </p:nvCxnSpPr>
          <p:spPr>
            <a:xfrm flipV="1">
              <a:off x="911741" y="1492577"/>
              <a:ext cx="0" cy="1663126"/>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4" name="直接箭头连接符 93"/>
            <p:cNvCxnSpPr/>
            <p:nvPr/>
          </p:nvCxnSpPr>
          <p:spPr>
            <a:xfrm>
              <a:off x="911741" y="315570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95" name="直接箭头连接符 94"/>
          <p:cNvCxnSpPr/>
          <p:nvPr/>
        </p:nvCxnSpPr>
        <p:spPr>
          <a:xfrm>
            <a:off x="3010950" y="3000468"/>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6" name="直接箭头连接符 95"/>
          <p:cNvCxnSpPr/>
          <p:nvPr/>
        </p:nvCxnSpPr>
        <p:spPr>
          <a:xfrm>
            <a:off x="3010950" y="3431465"/>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7" name="直接箭头连接符 96"/>
          <p:cNvCxnSpPr/>
          <p:nvPr/>
        </p:nvCxnSpPr>
        <p:spPr>
          <a:xfrm>
            <a:off x="3010950" y="3840936"/>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8" name="直接箭头连接符 97"/>
          <p:cNvCxnSpPr/>
          <p:nvPr/>
        </p:nvCxnSpPr>
        <p:spPr>
          <a:xfrm>
            <a:off x="2837690" y="3194864"/>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 name="直接连接符 4"/>
          <p:cNvCxnSpPr/>
          <p:nvPr/>
        </p:nvCxnSpPr>
        <p:spPr>
          <a:xfrm>
            <a:off x="3007505" y="2995388"/>
            <a:ext cx="0" cy="8593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6462212" y="3265423"/>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4" name="直接箭头连接符 103"/>
          <p:cNvCxnSpPr/>
          <p:nvPr/>
        </p:nvCxnSpPr>
        <p:spPr>
          <a:xfrm>
            <a:off x="6462212" y="3690125"/>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2" name="文本框 111"/>
          <p:cNvSpPr txBox="1"/>
          <p:nvPr/>
        </p:nvSpPr>
        <p:spPr>
          <a:xfrm>
            <a:off x="1926251" y="5883928"/>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13" name="文本框 112"/>
          <p:cNvSpPr txBox="1"/>
          <p:nvPr/>
        </p:nvSpPr>
        <p:spPr>
          <a:xfrm>
            <a:off x="6542963" y="1129957"/>
            <a:ext cx="5538624" cy="17235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nchor="ctr" anchorCtr="1">
            <a:spAutoFit/>
          </a:bodyPr>
          <a:lstStyle/>
          <a:p>
            <a:r>
              <a:rPr lang="zh-CN" altLang="en-US" sz="2800" dirty="0">
                <a:solidFill>
                  <a:schemeClr val="tx1"/>
                </a:solidFill>
              </a:rPr>
              <a:t>译码阶段完成：</a:t>
            </a:r>
            <a:endParaRPr lang="en-US" altLang="zh-CN" sz="2800" i="1" dirty="0">
              <a:solidFill>
                <a:schemeClr val="tx1"/>
              </a:solidFill>
            </a:endParaRPr>
          </a:p>
          <a:p>
            <a:r>
              <a:rPr lang="zh-CN" altLang="en-US" sz="2800" dirty="0">
                <a:solidFill>
                  <a:schemeClr val="tx1"/>
                </a:solidFill>
              </a:rPr>
              <a:t>操作</a:t>
            </a:r>
            <a:r>
              <a:rPr lang="en-US" altLang="zh-CN" sz="2800" dirty="0">
                <a:solidFill>
                  <a:schemeClr val="tx1"/>
                </a:solidFill>
              </a:rPr>
              <a:t>1</a:t>
            </a:r>
            <a:r>
              <a:rPr lang="zh-CN" altLang="en-US" sz="2800" dirty="0">
                <a:solidFill>
                  <a:schemeClr val="tx1"/>
                </a:solidFill>
              </a:rPr>
              <a:t>：</a:t>
            </a:r>
            <a:r>
              <a:rPr lang="en-US" altLang="zh-CN" sz="2800" dirty="0">
                <a:solidFill>
                  <a:schemeClr val="tx1"/>
                </a:solidFill>
              </a:rPr>
              <a:t>IM</a:t>
            </a:r>
            <a:r>
              <a:rPr lang="zh-CN" altLang="en-US" sz="2800" dirty="0">
                <a:solidFill>
                  <a:schemeClr val="tx1"/>
                </a:solidFill>
              </a:rPr>
              <a:t>驱动控制器分析指令的</a:t>
            </a:r>
            <a:r>
              <a:rPr lang="en-US" altLang="zh-CN" sz="2800" dirty="0">
                <a:solidFill>
                  <a:schemeClr val="tx1"/>
                </a:solidFill>
              </a:rPr>
              <a:t>opcode</a:t>
            </a:r>
            <a:r>
              <a:rPr lang="zh-CN" altLang="en-US" sz="2800" dirty="0">
                <a:solidFill>
                  <a:schemeClr val="tx1"/>
                </a:solidFill>
              </a:rPr>
              <a:t>和</a:t>
            </a:r>
            <a:r>
              <a:rPr lang="en-US" altLang="zh-CN" sz="2800" dirty="0" err="1">
                <a:solidFill>
                  <a:schemeClr val="tx1"/>
                </a:solidFill>
              </a:rPr>
              <a:t>funct</a:t>
            </a:r>
            <a:r>
              <a:rPr lang="zh-CN" altLang="en-US" sz="2800" dirty="0">
                <a:solidFill>
                  <a:schemeClr val="tx1"/>
                </a:solidFill>
              </a:rPr>
              <a:t>域</a:t>
            </a:r>
            <a:endParaRPr lang="en-US" altLang="zh-CN" sz="2800" dirty="0">
              <a:solidFill>
                <a:schemeClr val="tx1"/>
              </a:solidFill>
            </a:endParaRPr>
          </a:p>
          <a:p>
            <a:r>
              <a:rPr lang="zh-CN" altLang="en-US" sz="2800" dirty="0">
                <a:solidFill>
                  <a:schemeClr val="tx1"/>
                </a:solidFill>
              </a:rPr>
              <a:t>操作</a:t>
            </a:r>
            <a:r>
              <a:rPr lang="en-US" altLang="zh-CN" sz="2800" dirty="0">
                <a:solidFill>
                  <a:schemeClr val="tx1"/>
                </a:solidFill>
              </a:rPr>
              <a:t>2</a:t>
            </a:r>
            <a:r>
              <a:rPr lang="zh-CN" altLang="en-US" sz="2800" dirty="0">
                <a:solidFill>
                  <a:schemeClr val="tx1"/>
                </a:solidFill>
              </a:rPr>
              <a:t>：</a:t>
            </a:r>
            <a:r>
              <a:rPr lang="en-US" altLang="zh-CN" sz="2800" dirty="0">
                <a:solidFill>
                  <a:schemeClr val="tx1"/>
                </a:solidFill>
              </a:rPr>
              <a:t>IM</a:t>
            </a:r>
            <a:r>
              <a:rPr lang="zh-CN" altLang="en-US" sz="2800" dirty="0">
                <a:solidFill>
                  <a:schemeClr val="tx1"/>
                </a:solidFill>
              </a:rPr>
              <a:t>驱动</a:t>
            </a:r>
            <a:r>
              <a:rPr lang="en-US" altLang="zh-CN" sz="2800" dirty="0">
                <a:solidFill>
                  <a:schemeClr val="tx1"/>
                </a:solidFill>
              </a:rPr>
              <a:t>RF</a:t>
            </a:r>
            <a:r>
              <a:rPr lang="zh-CN" altLang="en-US" sz="2800" dirty="0">
                <a:solidFill>
                  <a:schemeClr val="tx1"/>
                </a:solidFill>
              </a:rPr>
              <a:t>读出</a:t>
            </a:r>
            <a:r>
              <a:rPr lang="en-US" altLang="zh-CN" sz="2800" dirty="0">
                <a:solidFill>
                  <a:schemeClr val="tx1"/>
                </a:solidFill>
              </a:rPr>
              <a:t>2</a:t>
            </a:r>
            <a:r>
              <a:rPr lang="zh-CN" altLang="en-US" sz="2800" dirty="0">
                <a:solidFill>
                  <a:schemeClr val="tx1"/>
                </a:solidFill>
              </a:rPr>
              <a:t>个寄存器值</a:t>
            </a:r>
          </a:p>
        </p:txBody>
      </p:sp>
      <p:cxnSp>
        <p:nvCxnSpPr>
          <p:cNvPr id="117" name="直接箭头连接符 116"/>
          <p:cNvCxnSpPr/>
          <p:nvPr/>
        </p:nvCxnSpPr>
        <p:spPr>
          <a:xfrm>
            <a:off x="3013362" y="3003274"/>
            <a:ext cx="0" cy="25426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3"/>
                                        </p:tgtEl>
                                        <p:attrNameLst>
                                          <p:attrName>style.visibility</p:attrName>
                                        </p:attrNameLst>
                                      </p:cBhvr>
                                      <p:to>
                                        <p:strVal val="visible"/>
                                      </p:to>
                                    </p:set>
                                    <p:anim calcmode="lin" valueType="num">
                                      <p:cBhvr additive="base">
                                        <p:cTn id="11" dur="500" fill="hold"/>
                                        <p:tgtEl>
                                          <p:spTgt spid="163"/>
                                        </p:tgtEl>
                                        <p:attrNameLst>
                                          <p:attrName>ppt_x</p:attrName>
                                        </p:attrNameLst>
                                      </p:cBhvr>
                                      <p:tavLst>
                                        <p:tav tm="0">
                                          <p:val>
                                            <p:strVal val="#ppt_x"/>
                                          </p:val>
                                        </p:tav>
                                        <p:tav tm="100000">
                                          <p:val>
                                            <p:strVal val="#ppt_x"/>
                                          </p:val>
                                        </p:tav>
                                      </p:tavLst>
                                    </p:anim>
                                    <p:anim calcmode="lin" valueType="num">
                                      <p:cBhvr additive="base">
                                        <p:cTn id="12" dur="500" fill="hold"/>
                                        <p:tgtEl>
                                          <p:spTgt spid="1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4"/>
                                        </p:tgtEl>
                                        <p:attrNameLst>
                                          <p:attrName>style.visibility</p:attrName>
                                        </p:attrNameLst>
                                      </p:cBhvr>
                                      <p:to>
                                        <p:strVal val="visible"/>
                                      </p:to>
                                    </p:set>
                                    <p:anim calcmode="lin" valueType="num">
                                      <p:cBhvr additive="base">
                                        <p:cTn id="15" dur="500" fill="hold"/>
                                        <p:tgtEl>
                                          <p:spTgt spid="164"/>
                                        </p:tgtEl>
                                        <p:attrNameLst>
                                          <p:attrName>ppt_x</p:attrName>
                                        </p:attrNameLst>
                                      </p:cBhvr>
                                      <p:tavLst>
                                        <p:tav tm="0">
                                          <p:val>
                                            <p:strVal val="#ppt_x"/>
                                          </p:val>
                                        </p:tav>
                                        <p:tav tm="100000">
                                          <p:val>
                                            <p:strVal val="#ppt_x"/>
                                          </p:val>
                                        </p:tav>
                                      </p:tavLst>
                                    </p:anim>
                                    <p:anim calcmode="lin" valueType="num">
                                      <p:cBhvr additive="base">
                                        <p:cTn id="16" dur="500" fill="hold"/>
                                        <p:tgtEl>
                                          <p:spTgt spid="16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5"/>
                                        </p:tgtEl>
                                        <p:attrNameLst>
                                          <p:attrName>style.visibility</p:attrName>
                                        </p:attrNameLst>
                                      </p:cBhvr>
                                      <p:to>
                                        <p:strVal val="visible"/>
                                      </p:to>
                                    </p:set>
                                    <p:anim calcmode="lin" valueType="num">
                                      <p:cBhvr additive="base">
                                        <p:cTn id="19" dur="500" fill="hold"/>
                                        <p:tgtEl>
                                          <p:spTgt spid="165"/>
                                        </p:tgtEl>
                                        <p:attrNameLst>
                                          <p:attrName>ppt_x</p:attrName>
                                        </p:attrNameLst>
                                      </p:cBhvr>
                                      <p:tavLst>
                                        <p:tav tm="0">
                                          <p:val>
                                            <p:strVal val="#ppt_x"/>
                                          </p:val>
                                        </p:tav>
                                        <p:tav tm="100000">
                                          <p:val>
                                            <p:strVal val="#ppt_x"/>
                                          </p:val>
                                        </p:tav>
                                      </p:tavLst>
                                    </p:anim>
                                    <p:anim calcmode="lin" valueType="num">
                                      <p:cBhvr additive="base">
                                        <p:cTn id="20" dur="500" fill="hold"/>
                                        <p:tgtEl>
                                          <p:spTgt spid="16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0"/>
                                        </p:tgtEl>
                                        <p:attrNameLst>
                                          <p:attrName>style.visibility</p:attrName>
                                        </p:attrNameLst>
                                      </p:cBhvr>
                                      <p:to>
                                        <p:strVal val="visible"/>
                                      </p:to>
                                    </p:set>
                                    <p:anim calcmode="lin" valueType="num">
                                      <p:cBhvr additive="base">
                                        <p:cTn id="23" dur="500" fill="hold"/>
                                        <p:tgtEl>
                                          <p:spTgt spid="170"/>
                                        </p:tgtEl>
                                        <p:attrNameLst>
                                          <p:attrName>ppt_x</p:attrName>
                                        </p:attrNameLst>
                                      </p:cBhvr>
                                      <p:tavLst>
                                        <p:tav tm="0">
                                          <p:val>
                                            <p:strVal val="#ppt_x"/>
                                          </p:val>
                                        </p:tav>
                                        <p:tav tm="100000">
                                          <p:val>
                                            <p:strVal val="#ppt_x"/>
                                          </p:val>
                                        </p:tav>
                                      </p:tavLst>
                                    </p:anim>
                                    <p:anim calcmode="lin" valueType="num">
                                      <p:cBhvr additive="base">
                                        <p:cTn id="24" dur="500" fill="hold"/>
                                        <p:tgtEl>
                                          <p:spTgt spid="17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6"/>
                                        </p:tgtEl>
                                        <p:attrNameLst>
                                          <p:attrName>style.visibility</p:attrName>
                                        </p:attrNameLst>
                                      </p:cBhvr>
                                      <p:to>
                                        <p:strVal val="visible"/>
                                      </p:to>
                                    </p:set>
                                    <p:anim calcmode="lin" valueType="num">
                                      <p:cBhvr additive="base">
                                        <p:cTn id="27" dur="500" fill="hold"/>
                                        <p:tgtEl>
                                          <p:spTgt spid="186"/>
                                        </p:tgtEl>
                                        <p:attrNameLst>
                                          <p:attrName>ppt_x</p:attrName>
                                        </p:attrNameLst>
                                      </p:cBhvr>
                                      <p:tavLst>
                                        <p:tav tm="0">
                                          <p:val>
                                            <p:strVal val="#ppt_x"/>
                                          </p:val>
                                        </p:tav>
                                        <p:tav tm="100000">
                                          <p:val>
                                            <p:strVal val="#ppt_x"/>
                                          </p:val>
                                        </p:tav>
                                      </p:tavLst>
                                    </p:anim>
                                    <p:anim calcmode="lin" valueType="num">
                                      <p:cBhvr additive="base">
                                        <p:cTn id="28" dur="500" fill="hold"/>
                                        <p:tgtEl>
                                          <p:spTgt spid="18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7"/>
                                        </p:tgtEl>
                                        <p:attrNameLst>
                                          <p:attrName>style.visibility</p:attrName>
                                        </p:attrNameLst>
                                      </p:cBhvr>
                                      <p:to>
                                        <p:strVal val="visible"/>
                                      </p:to>
                                    </p:set>
                                    <p:anim calcmode="lin" valueType="num">
                                      <p:cBhvr additive="base">
                                        <p:cTn id="31" dur="500" fill="hold"/>
                                        <p:tgtEl>
                                          <p:spTgt spid="187"/>
                                        </p:tgtEl>
                                        <p:attrNameLst>
                                          <p:attrName>ppt_x</p:attrName>
                                        </p:attrNameLst>
                                      </p:cBhvr>
                                      <p:tavLst>
                                        <p:tav tm="0">
                                          <p:val>
                                            <p:strVal val="#ppt_x"/>
                                          </p:val>
                                        </p:tav>
                                        <p:tav tm="100000">
                                          <p:val>
                                            <p:strVal val="#ppt_x"/>
                                          </p:val>
                                        </p:tav>
                                      </p:tavLst>
                                    </p:anim>
                                    <p:anim calcmode="lin" valueType="num">
                                      <p:cBhvr additive="base">
                                        <p:cTn id="32" dur="500" fill="hold"/>
                                        <p:tgtEl>
                                          <p:spTgt spid="18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fill="hold"/>
                                        <p:tgtEl>
                                          <p:spTgt spid="51"/>
                                        </p:tgtEl>
                                        <p:attrNameLst>
                                          <p:attrName>ppt_x</p:attrName>
                                        </p:attrNameLst>
                                      </p:cBhvr>
                                      <p:tavLst>
                                        <p:tav tm="0">
                                          <p:val>
                                            <p:strVal val="#ppt_x"/>
                                          </p:val>
                                        </p:tav>
                                        <p:tav tm="100000">
                                          <p:val>
                                            <p:strVal val="#ppt_x"/>
                                          </p:val>
                                        </p:tav>
                                      </p:tavLst>
                                    </p:anim>
                                    <p:anim calcmode="lin" valueType="num">
                                      <p:cBhvr additive="base">
                                        <p:cTn id="36" dur="500" fill="hold"/>
                                        <p:tgtEl>
                                          <p:spTgt spid="5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ppt_x"/>
                                          </p:val>
                                        </p:tav>
                                        <p:tav tm="100000">
                                          <p:val>
                                            <p:strVal val="#ppt_x"/>
                                          </p:val>
                                        </p:tav>
                                      </p:tavLst>
                                    </p:anim>
                                    <p:anim calcmode="lin" valueType="num">
                                      <p:cBhvr additive="base">
                                        <p:cTn id="40" dur="500" fill="hold"/>
                                        <p:tgtEl>
                                          <p:spTgt spid="5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500" fill="hold"/>
                                        <p:tgtEl>
                                          <p:spTgt spid="74"/>
                                        </p:tgtEl>
                                        <p:attrNameLst>
                                          <p:attrName>ppt_x</p:attrName>
                                        </p:attrNameLst>
                                      </p:cBhvr>
                                      <p:tavLst>
                                        <p:tav tm="0">
                                          <p:val>
                                            <p:strVal val="#ppt_x"/>
                                          </p:val>
                                        </p:tav>
                                        <p:tav tm="100000">
                                          <p:val>
                                            <p:strVal val="#ppt_x"/>
                                          </p:val>
                                        </p:tav>
                                      </p:tavLst>
                                    </p:anim>
                                    <p:anim calcmode="lin" valueType="num">
                                      <p:cBhvr additive="base">
                                        <p:cTn id="44" dur="500" fill="hold"/>
                                        <p:tgtEl>
                                          <p:spTgt spid="7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56"/>
                                        </p:tgtEl>
                                        <p:attrNameLst>
                                          <p:attrName>style.visibility</p:attrName>
                                        </p:attrNameLst>
                                      </p:cBhvr>
                                      <p:to>
                                        <p:strVal val="visible"/>
                                      </p:to>
                                    </p:set>
                                    <p:anim calcmode="lin" valueType="num">
                                      <p:cBhvr additive="base">
                                        <p:cTn id="47" dur="500" fill="hold"/>
                                        <p:tgtEl>
                                          <p:spTgt spid="256"/>
                                        </p:tgtEl>
                                        <p:attrNameLst>
                                          <p:attrName>ppt_x</p:attrName>
                                        </p:attrNameLst>
                                      </p:cBhvr>
                                      <p:tavLst>
                                        <p:tav tm="0">
                                          <p:val>
                                            <p:strVal val="#ppt_x"/>
                                          </p:val>
                                        </p:tav>
                                        <p:tav tm="100000">
                                          <p:val>
                                            <p:strVal val="#ppt_x"/>
                                          </p:val>
                                        </p:tav>
                                      </p:tavLst>
                                    </p:anim>
                                    <p:anim calcmode="lin" valueType="num">
                                      <p:cBhvr additive="base">
                                        <p:cTn id="48" dur="500" fill="hold"/>
                                        <p:tgtEl>
                                          <p:spTgt spid="25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1"/>
                                        </p:tgtEl>
                                        <p:attrNameLst>
                                          <p:attrName>style.visibility</p:attrName>
                                        </p:attrNameLst>
                                      </p:cBhvr>
                                      <p:to>
                                        <p:strVal val="visible"/>
                                      </p:to>
                                    </p:set>
                                    <p:anim calcmode="lin" valueType="num">
                                      <p:cBhvr additive="base">
                                        <p:cTn id="51" dur="500" fill="hold"/>
                                        <p:tgtEl>
                                          <p:spTgt spid="171"/>
                                        </p:tgtEl>
                                        <p:attrNameLst>
                                          <p:attrName>ppt_x</p:attrName>
                                        </p:attrNameLst>
                                      </p:cBhvr>
                                      <p:tavLst>
                                        <p:tav tm="0">
                                          <p:val>
                                            <p:strVal val="#ppt_x"/>
                                          </p:val>
                                        </p:tav>
                                        <p:tav tm="100000">
                                          <p:val>
                                            <p:strVal val="#ppt_x"/>
                                          </p:val>
                                        </p:tav>
                                      </p:tavLst>
                                    </p:anim>
                                    <p:anim calcmode="lin" valueType="num">
                                      <p:cBhvr additive="base">
                                        <p:cTn id="52" dur="500" fill="hold"/>
                                        <p:tgtEl>
                                          <p:spTgt spid="17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2"/>
                                        </p:tgtEl>
                                        <p:attrNameLst>
                                          <p:attrName>style.visibility</p:attrName>
                                        </p:attrNameLst>
                                      </p:cBhvr>
                                      <p:to>
                                        <p:strVal val="visible"/>
                                      </p:to>
                                    </p:set>
                                    <p:anim calcmode="lin" valueType="num">
                                      <p:cBhvr additive="base">
                                        <p:cTn id="55" dur="500" fill="hold"/>
                                        <p:tgtEl>
                                          <p:spTgt spid="172"/>
                                        </p:tgtEl>
                                        <p:attrNameLst>
                                          <p:attrName>ppt_x</p:attrName>
                                        </p:attrNameLst>
                                      </p:cBhvr>
                                      <p:tavLst>
                                        <p:tav tm="0">
                                          <p:val>
                                            <p:strVal val="#ppt_x"/>
                                          </p:val>
                                        </p:tav>
                                        <p:tav tm="100000">
                                          <p:val>
                                            <p:strVal val="#ppt_x"/>
                                          </p:val>
                                        </p:tav>
                                      </p:tavLst>
                                    </p:anim>
                                    <p:anim calcmode="lin" valueType="num">
                                      <p:cBhvr additive="base">
                                        <p:cTn id="56" dur="500" fill="hold"/>
                                        <p:tgtEl>
                                          <p:spTgt spid="17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7"/>
                                        </p:tgtEl>
                                        <p:attrNameLst>
                                          <p:attrName>style.visibility</p:attrName>
                                        </p:attrNameLst>
                                      </p:cBhvr>
                                      <p:to>
                                        <p:strVal val="visible"/>
                                      </p:to>
                                    </p:set>
                                    <p:anim calcmode="lin" valueType="num">
                                      <p:cBhvr additive="base">
                                        <p:cTn id="59" dur="500" fill="hold"/>
                                        <p:tgtEl>
                                          <p:spTgt spid="177"/>
                                        </p:tgtEl>
                                        <p:attrNameLst>
                                          <p:attrName>ppt_x</p:attrName>
                                        </p:attrNameLst>
                                      </p:cBhvr>
                                      <p:tavLst>
                                        <p:tav tm="0">
                                          <p:val>
                                            <p:strVal val="#ppt_x"/>
                                          </p:val>
                                        </p:tav>
                                        <p:tav tm="100000">
                                          <p:val>
                                            <p:strVal val="#ppt_x"/>
                                          </p:val>
                                        </p:tav>
                                      </p:tavLst>
                                    </p:anim>
                                    <p:anim calcmode="lin" valueType="num">
                                      <p:cBhvr additive="base">
                                        <p:cTn id="60" dur="500" fill="hold"/>
                                        <p:tgtEl>
                                          <p:spTgt spid="17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13">
                                            <p:txEl>
                                              <p:pRg st="1" end="1"/>
                                            </p:txEl>
                                          </p:spTgt>
                                        </p:tgtEl>
                                        <p:attrNameLst>
                                          <p:attrName>style.visibility</p:attrName>
                                        </p:attrNameLst>
                                      </p:cBhvr>
                                      <p:to>
                                        <p:strVal val="visible"/>
                                      </p:to>
                                    </p:set>
                                    <p:animEffect transition="in" filter="wipe(left)">
                                      <p:cBhvr>
                                        <p:cTn id="65" dur="500"/>
                                        <p:tgtEl>
                                          <p:spTgt spid="11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wipe(left)">
                                      <p:cBhvr>
                                        <p:cTn id="70" dur="500"/>
                                        <p:tgtEl>
                                          <p:spTgt spid="98"/>
                                        </p:tgtEl>
                                      </p:cBhvr>
                                    </p:animEffect>
                                  </p:childTnLst>
                                </p:cTn>
                              </p:par>
                              <p:par>
                                <p:cTn id="71" presetID="22" presetClass="entr" presetSubtype="8" fill="hold" nodeType="withEffect">
                                  <p:stCondLst>
                                    <p:cond delay="0"/>
                                  </p:stCondLst>
                                  <p:childTnLst>
                                    <p:set>
                                      <p:cBhvr>
                                        <p:cTn id="72" dur="1" fill="hold">
                                          <p:stCondLst>
                                            <p:cond delay="0"/>
                                          </p:stCondLst>
                                        </p:cTn>
                                        <p:tgtEl>
                                          <p:spTgt spid="95"/>
                                        </p:tgtEl>
                                        <p:attrNameLst>
                                          <p:attrName>style.visibility</p:attrName>
                                        </p:attrNameLst>
                                      </p:cBhvr>
                                      <p:to>
                                        <p:strVal val="visible"/>
                                      </p:to>
                                    </p:set>
                                    <p:animEffect transition="in" filter="wipe(left)">
                                      <p:cBhvr>
                                        <p:cTn id="73" dur="500"/>
                                        <p:tgtEl>
                                          <p:spTgt spid="95"/>
                                        </p:tgtEl>
                                      </p:cBhvr>
                                    </p:animEffect>
                                  </p:childTnLst>
                                </p:cTn>
                              </p:par>
                              <p:par>
                                <p:cTn id="74" presetID="22" presetClass="entr" presetSubtype="8" fill="hold" nodeType="withEffect">
                                  <p:stCondLst>
                                    <p:cond delay="0"/>
                                  </p:stCondLst>
                                  <p:childTnLst>
                                    <p:set>
                                      <p:cBhvr>
                                        <p:cTn id="75" dur="1" fill="hold">
                                          <p:stCondLst>
                                            <p:cond delay="0"/>
                                          </p:stCondLst>
                                        </p:cTn>
                                        <p:tgtEl>
                                          <p:spTgt spid="96"/>
                                        </p:tgtEl>
                                        <p:attrNameLst>
                                          <p:attrName>style.visibility</p:attrName>
                                        </p:attrNameLst>
                                      </p:cBhvr>
                                      <p:to>
                                        <p:strVal val="visible"/>
                                      </p:to>
                                    </p:set>
                                    <p:animEffect transition="in" filter="wipe(left)">
                                      <p:cBhvr>
                                        <p:cTn id="76" dur="500"/>
                                        <p:tgtEl>
                                          <p:spTgt spid="96"/>
                                        </p:tgtEl>
                                      </p:cBhvr>
                                    </p:animEffect>
                                  </p:childTnLst>
                                </p:cTn>
                              </p:par>
                              <p:par>
                                <p:cTn id="77" presetID="22" presetClass="entr" presetSubtype="8" fill="hold" nodeType="with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wipe(left)">
                                      <p:cBhvr>
                                        <p:cTn id="79" dur="500"/>
                                        <p:tgtEl>
                                          <p:spTgt spid="97"/>
                                        </p:tgtEl>
                                      </p:cBhvr>
                                    </p:animEffect>
                                  </p:childTnLst>
                                </p:cTn>
                              </p:par>
                              <p:par>
                                <p:cTn id="80" presetID="22" presetClass="entr" presetSubtype="8" fill="hold" nodeType="withEffect">
                                  <p:stCondLst>
                                    <p:cond delay="0"/>
                                  </p:stCondLst>
                                  <p:childTnLst>
                                    <p:set>
                                      <p:cBhvr>
                                        <p:cTn id="81" dur="1" fill="hold">
                                          <p:stCondLst>
                                            <p:cond delay="0"/>
                                          </p:stCondLst>
                                        </p:cTn>
                                        <p:tgtEl>
                                          <p:spTgt spid="117"/>
                                        </p:tgtEl>
                                        <p:attrNameLst>
                                          <p:attrName>style.visibility</p:attrName>
                                        </p:attrNameLst>
                                      </p:cBhvr>
                                      <p:to>
                                        <p:strVal val="visible"/>
                                      </p:to>
                                    </p:set>
                                    <p:animEffect transition="in" filter="wipe(left)">
                                      <p:cBhvr>
                                        <p:cTn id="82" dur="500"/>
                                        <p:tgtEl>
                                          <p:spTgt spid="117"/>
                                        </p:tgtEl>
                                      </p:cBhvr>
                                    </p:animEffect>
                                  </p:childTnLst>
                                </p:cTn>
                              </p:par>
                              <p:par>
                                <p:cTn id="83" presetID="22" presetClass="entr" presetSubtype="8" fill="hold" nodeType="with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wipe(left)">
                                      <p:cBhvr>
                                        <p:cTn id="85" dur="500"/>
                                        <p:tgtEl>
                                          <p:spTgt spid="5"/>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73"/>
                                        </p:tgtEl>
                                        <p:attrNameLst>
                                          <p:attrName>style.visibility</p:attrName>
                                        </p:attrNameLst>
                                      </p:cBhvr>
                                      <p:to>
                                        <p:strVal val="visible"/>
                                      </p:to>
                                    </p:set>
                                    <p:anim calcmode="lin" valueType="num">
                                      <p:cBhvr additive="base">
                                        <p:cTn id="90" dur="500" fill="hold"/>
                                        <p:tgtEl>
                                          <p:spTgt spid="73"/>
                                        </p:tgtEl>
                                        <p:attrNameLst>
                                          <p:attrName>ppt_x</p:attrName>
                                        </p:attrNameLst>
                                      </p:cBhvr>
                                      <p:tavLst>
                                        <p:tav tm="0">
                                          <p:val>
                                            <p:strVal val="#ppt_x"/>
                                          </p:val>
                                        </p:tav>
                                        <p:tav tm="100000">
                                          <p:val>
                                            <p:strVal val="#ppt_x"/>
                                          </p:val>
                                        </p:tav>
                                      </p:tavLst>
                                    </p:anim>
                                    <p:anim calcmode="lin" valueType="num">
                                      <p:cBhvr additive="base">
                                        <p:cTn id="91" dur="500" fill="hold"/>
                                        <p:tgtEl>
                                          <p:spTgt spid="73"/>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76"/>
                                        </p:tgtEl>
                                        <p:attrNameLst>
                                          <p:attrName>style.visibility</p:attrName>
                                        </p:attrNameLst>
                                      </p:cBhvr>
                                      <p:to>
                                        <p:strVal val="visible"/>
                                      </p:to>
                                    </p:set>
                                    <p:anim calcmode="lin" valueType="num">
                                      <p:cBhvr additive="base">
                                        <p:cTn id="94" dur="500" fill="hold"/>
                                        <p:tgtEl>
                                          <p:spTgt spid="76"/>
                                        </p:tgtEl>
                                        <p:attrNameLst>
                                          <p:attrName>ppt_x</p:attrName>
                                        </p:attrNameLst>
                                      </p:cBhvr>
                                      <p:tavLst>
                                        <p:tav tm="0">
                                          <p:val>
                                            <p:strVal val="#ppt_x"/>
                                          </p:val>
                                        </p:tav>
                                        <p:tav tm="100000">
                                          <p:val>
                                            <p:strVal val="#ppt_x"/>
                                          </p:val>
                                        </p:tav>
                                      </p:tavLst>
                                    </p:anim>
                                    <p:anim calcmode="lin" valueType="num">
                                      <p:cBhvr additive="base">
                                        <p:cTn id="95" dur="500" fill="hold"/>
                                        <p:tgtEl>
                                          <p:spTgt spid="76"/>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80"/>
                                        </p:tgtEl>
                                        <p:attrNameLst>
                                          <p:attrName>style.visibility</p:attrName>
                                        </p:attrNameLst>
                                      </p:cBhvr>
                                      <p:to>
                                        <p:strVal val="visible"/>
                                      </p:to>
                                    </p:set>
                                    <p:anim calcmode="lin" valueType="num">
                                      <p:cBhvr additive="base">
                                        <p:cTn id="98" dur="500" fill="hold"/>
                                        <p:tgtEl>
                                          <p:spTgt spid="80"/>
                                        </p:tgtEl>
                                        <p:attrNameLst>
                                          <p:attrName>ppt_x</p:attrName>
                                        </p:attrNameLst>
                                      </p:cBhvr>
                                      <p:tavLst>
                                        <p:tav tm="0">
                                          <p:val>
                                            <p:strVal val="#ppt_x"/>
                                          </p:val>
                                        </p:tav>
                                        <p:tav tm="100000">
                                          <p:val>
                                            <p:strVal val="#ppt_x"/>
                                          </p:val>
                                        </p:tav>
                                      </p:tavLst>
                                    </p:anim>
                                    <p:anim calcmode="lin" valueType="num">
                                      <p:cBhvr additive="base">
                                        <p:cTn id="99" dur="500" fill="hold"/>
                                        <p:tgtEl>
                                          <p:spTgt spid="80"/>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12"/>
                                        </p:tgtEl>
                                        <p:attrNameLst>
                                          <p:attrName>style.visibility</p:attrName>
                                        </p:attrNameLst>
                                      </p:cBhvr>
                                      <p:to>
                                        <p:strVal val="visible"/>
                                      </p:to>
                                    </p:set>
                                    <p:anim calcmode="lin" valueType="num">
                                      <p:cBhvr additive="base">
                                        <p:cTn id="102" dur="500" fill="hold"/>
                                        <p:tgtEl>
                                          <p:spTgt spid="112"/>
                                        </p:tgtEl>
                                        <p:attrNameLst>
                                          <p:attrName>ppt_x</p:attrName>
                                        </p:attrNameLst>
                                      </p:cBhvr>
                                      <p:tavLst>
                                        <p:tav tm="0">
                                          <p:val>
                                            <p:strVal val="#ppt_x"/>
                                          </p:val>
                                        </p:tav>
                                        <p:tav tm="100000">
                                          <p:val>
                                            <p:strVal val="#ppt_x"/>
                                          </p:val>
                                        </p:tav>
                                      </p:tavLst>
                                    </p:anim>
                                    <p:anim calcmode="lin" valueType="num">
                                      <p:cBhvr additive="base">
                                        <p:cTn id="103"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113">
                                            <p:txEl>
                                              <p:pRg st="2" end="2"/>
                                            </p:txEl>
                                          </p:spTgt>
                                        </p:tgtEl>
                                        <p:attrNameLst>
                                          <p:attrName>style.visibility</p:attrName>
                                        </p:attrNameLst>
                                      </p:cBhvr>
                                      <p:to>
                                        <p:strVal val="visible"/>
                                      </p:to>
                                    </p:set>
                                    <p:animEffect transition="in" filter="wipe(left)">
                                      <p:cBhvr>
                                        <p:cTn id="108" dur="500"/>
                                        <p:tgtEl>
                                          <p:spTgt spid="113">
                                            <p:txEl>
                                              <p:pRg st="2" end="2"/>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103"/>
                                        </p:tgtEl>
                                        <p:attrNameLst>
                                          <p:attrName>style.visibility</p:attrName>
                                        </p:attrNameLst>
                                      </p:cBhvr>
                                      <p:to>
                                        <p:strVal val="visible"/>
                                      </p:to>
                                    </p:set>
                                    <p:animEffect transition="in" filter="wipe(left)">
                                      <p:cBhvr>
                                        <p:cTn id="113" dur="500"/>
                                        <p:tgtEl>
                                          <p:spTgt spid="103"/>
                                        </p:tgtEl>
                                      </p:cBhvr>
                                    </p:animEffect>
                                  </p:childTnLst>
                                </p:cTn>
                              </p:par>
                              <p:par>
                                <p:cTn id="114" presetID="22" presetClass="entr" presetSubtype="8" fill="hold" nodeType="withEffect">
                                  <p:stCondLst>
                                    <p:cond delay="0"/>
                                  </p:stCondLst>
                                  <p:childTnLst>
                                    <p:set>
                                      <p:cBhvr>
                                        <p:cTn id="115" dur="1" fill="hold">
                                          <p:stCondLst>
                                            <p:cond delay="0"/>
                                          </p:stCondLst>
                                        </p:cTn>
                                        <p:tgtEl>
                                          <p:spTgt spid="104"/>
                                        </p:tgtEl>
                                        <p:attrNameLst>
                                          <p:attrName>style.visibility</p:attrName>
                                        </p:attrNameLst>
                                      </p:cBhvr>
                                      <p:to>
                                        <p:strVal val="visible"/>
                                      </p:to>
                                    </p:set>
                                    <p:animEffect transition="in" filter="wipe(left)">
                                      <p:cBhvr>
                                        <p:cTn id="116"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6" grpId="0"/>
      <p:bldP spid="163" grpId="0"/>
      <p:bldP spid="164" grpId="0"/>
      <p:bldP spid="165" grpId="0"/>
      <p:bldP spid="177" grpId="0"/>
      <p:bldP spid="256" grpId="0"/>
      <p:bldP spid="171" grpId="0"/>
      <p:bldP spid="172" grpId="0"/>
      <p:bldP spid="1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add</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31</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2" name="组合 41"/>
          <p:cNvGrpSpPr/>
          <p:nvPr/>
        </p:nvGrpSpPr>
        <p:grpSpPr>
          <a:xfrm>
            <a:off x="4647380" y="2244349"/>
            <a:ext cx="2097287" cy="2152479"/>
            <a:chOff x="5147404" y="2415711"/>
            <a:chExt cx="1949822" cy="2152479"/>
          </a:xfrm>
        </p:grpSpPr>
        <p:grpSp>
          <p:nvGrpSpPr>
            <p:cNvPr id="31" name="组合 30"/>
            <p:cNvGrpSpPr/>
            <p:nvPr/>
          </p:nvGrpSpPr>
          <p:grpSpPr>
            <a:xfrm>
              <a:off x="5147404" y="2415711"/>
              <a:ext cx="1949822" cy="2054688"/>
              <a:chOff x="5147404" y="2415711"/>
              <a:chExt cx="1949822" cy="2054688"/>
            </a:xfrm>
          </p:grpSpPr>
          <p:grpSp>
            <p:nvGrpSpPr>
              <p:cNvPr id="14" name="组合 13"/>
              <p:cNvGrpSpPr/>
              <p:nvPr/>
            </p:nvGrpSpPr>
            <p:grpSpPr>
              <a:xfrm>
                <a:off x="5147404" y="2415711"/>
                <a:ext cx="1949822" cy="2054688"/>
                <a:chOff x="9255806" y="2351056"/>
                <a:chExt cx="1949822" cy="2054688"/>
              </a:xfrm>
            </p:grpSpPr>
            <p:sp>
              <p:nvSpPr>
                <p:cNvPr id="15" name="矩形 14"/>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 name="文本框 15"/>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 name="文本框 16"/>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 name="文本框 17"/>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 name="文本框 18"/>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 name="文本框 2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 name="文本框 21"/>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30" name="等腰三角形 29"/>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7" name="直接连接符 36"/>
            <p:cNvCxnSpPr>
              <a:stCxn id="30"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4161590" y="5554287"/>
            <a:ext cx="3862789" cy="830997"/>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RegWriteEnable</a:t>
            </a:r>
            <a:r>
              <a:rPr lang="en-US" altLang="zh-CN" sz="2400" b="1" dirty="0">
                <a:solidFill>
                  <a:prstClr val="black"/>
                </a:solidFill>
                <a:latin typeface="Times New Roman" panose="02020603050405020304"/>
                <a:ea typeface="宋体" panose="02010600030101010101" pitchFamily="2" charset="-122"/>
              </a:rPr>
              <a:t> (</a:t>
            </a:r>
            <a:r>
              <a:rPr lang="en-US" altLang="zh-CN" sz="2400" b="1" dirty="0" err="1">
                <a:solidFill>
                  <a:prstClr val="black"/>
                </a:solidFill>
                <a:latin typeface="Times New Roman" panose="02020603050405020304"/>
                <a:ea typeface="宋体" panose="02010600030101010101" pitchFamily="2" charset="-122"/>
              </a:rPr>
              <a:t>RegWEn</a:t>
            </a:r>
            <a:r>
              <a:rPr lang="en-US" altLang="zh-CN" sz="2400" b="1" dirty="0">
                <a:solidFill>
                  <a:prstClr val="black"/>
                </a:solidFill>
                <a:latin typeface="Times New Roman" panose="02020603050405020304"/>
                <a:ea typeface="宋体" panose="02010600030101010101" pitchFamily="2" charset="-122"/>
              </a:rPr>
              <a:t>)</a:t>
            </a:r>
          </a:p>
          <a:p>
            <a:pPr algn="ctr"/>
            <a:r>
              <a:rPr lang="en-US" altLang="zh-CN" sz="2400" b="1" dirty="0">
                <a:solidFill>
                  <a:srgbClr val="FF0000"/>
                </a:solidFill>
                <a:latin typeface="Times New Roman" panose="02020603050405020304"/>
                <a:ea typeface="宋体" panose="02010600030101010101" pitchFamily="2" charset="-122"/>
              </a:rPr>
              <a:t>=1</a:t>
            </a: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3015267" y="5071917"/>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5" name="组合 124"/>
          <p:cNvGrpSpPr/>
          <p:nvPr/>
        </p:nvGrpSpPr>
        <p:grpSpPr>
          <a:xfrm>
            <a:off x="8379901" y="2969895"/>
            <a:ext cx="835486" cy="998220"/>
            <a:chOff x="7950205" y="3160441"/>
            <a:chExt cx="679988" cy="998220"/>
          </a:xfrm>
        </p:grpSpPr>
        <p:grpSp>
          <p:nvGrpSpPr>
            <p:cNvPr id="127" name="组合 126"/>
            <p:cNvGrpSpPr/>
            <p:nvPr/>
          </p:nvGrpSpPr>
          <p:grpSpPr>
            <a:xfrm>
              <a:off x="7982529" y="3160441"/>
              <a:ext cx="574962" cy="998220"/>
              <a:chOff x="7982529" y="3160441"/>
              <a:chExt cx="574962" cy="998220"/>
            </a:xfrm>
          </p:grpSpPr>
          <p:sp>
            <p:nvSpPr>
              <p:cNvPr id="129" name="梯形 128"/>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0" name="等腰三角形 129"/>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1" name="直接连接符 130"/>
              <p:cNvCxnSpPr>
                <a:endCxn id="130"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2" name="直接连接符 131"/>
              <p:cNvCxnSpPr>
                <a:stCxn id="130" idx="2"/>
                <a:endCxn id="130"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4" name="直接连接符 133"/>
              <p:cNvCxnSpPr>
                <a:stCxn id="130" idx="5"/>
                <a:endCxn id="130"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8" name="文本框 127"/>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3" name="直接箭头连接符 82"/>
          <p:cNvCxnSpPr/>
          <p:nvPr/>
        </p:nvCxnSpPr>
        <p:spPr>
          <a:xfrm>
            <a:off x="1928788" y="3182904"/>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84" name="组合 83"/>
          <p:cNvGrpSpPr/>
          <p:nvPr/>
        </p:nvGrpSpPr>
        <p:grpSpPr>
          <a:xfrm>
            <a:off x="2032585" y="2485035"/>
            <a:ext cx="174002" cy="687003"/>
            <a:chOff x="2099876" y="2656398"/>
            <a:chExt cx="424062" cy="687003"/>
          </a:xfrm>
        </p:grpSpPr>
        <p:cxnSp>
          <p:nvCxnSpPr>
            <p:cNvPr id="85" name="直接连接符 84"/>
            <p:cNvCxnSpPr/>
            <p:nvPr/>
          </p:nvCxnSpPr>
          <p:spPr>
            <a:xfrm flipV="1">
              <a:off x="2139696" y="2656398"/>
              <a:ext cx="0" cy="687003"/>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7" name="直接箭头连接符 86"/>
            <p:cNvCxnSpPr/>
            <p:nvPr/>
          </p:nvCxnSpPr>
          <p:spPr>
            <a:xfrm>
              <a:off x="2099876" y="2656398"/>
              <a:ext cx="42406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88" name="组合 87"/>
          <p:cNvGrpSpPr/>
          <p:nvPr/>
        </p:nvGrpSpPr>
        <p:grpSpPr>
          <a:xfrm>
            <a:off x="918738" y="1371058"/>
            <a:ext cx="2267929" cy="1856427"/>
            <a:chOff x="911741" y="1492577"/>
            <a:chExt cx="2262224" cy="1663126"/>
          </a:xfrm>
        </p:grpSpPr>
        <p:cxnSp>
          <p:nvCxnSpPr>
            <p:cNvPr id="89" name="直接箭头连接符 88"/>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0" name="直接连接符 89"/>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1" name="直接连接符 90"/>
            <p:cNvCxnSpPr/>
            <p:nvPr/>
          </p:nvCxnSpPr>
          <p:spPr>
            <a:xfrm>
              <a:off x="911741" y="1493608"/>
              <a:ext cx="225841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2" name="直接连接符 91"/>
            <p:cNvCxnSpPr/>
            <p:nvPr/>
          </p:nvCxnSpPr>
          <p:spPr>
            <a:xfrm flipV="1">
              <a:off x="911741" y="1492577"/>
              <a:ext cx="0" cy="1663126"/>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4" name="直接箭头连接符 93"/>
            <p:cNvCxnSpPr/>
            <p:nvPr/>
          </p:nvCxnSpPr>
          <p:spPr>
            <a:xfrm>
              <a:off x="911741" y="315570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95" name="直接箭头连接符 94"/>
          <p:cNvCxnSpPr/>
          <p:nvPr/>
        </p:nvCxnSpPr>
        <p:spPr>
          <a:xfrm>
            <a:off x="3010950" y="3000468"/>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6" name="直接箭头连接符 95"/>
          <p:cNvCxnSpPr/>
          <p:nvPr/>
        </p:nvCxnSpPr>
        <p:spPr>
          <a:xfrm>
            <a:off x="3010950" y="3431465"/>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7" name="直接箭头连接符 96"/>
          <p:cNvCxnSpPr/>
          <p:nvPr/>
        </p:nvCxnSpPr>
        <p:spPr>
          <a:xfrm>
            <a:off x="3010950" y="3840936"/>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8" name="直接箭头连接符 97"/>
          <p:cNvCxnSpPr/>
          <p:nvPr/>
        </p:nvCxnSpPr>
        <p:spPr>
          <a:xfrm>
            <a:off x="2837690" y="3194864"/>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 name="直接连接符 4"/>
          <p:cNvCxnSpPr/>
          <p:nvPr/>
        </p:nvCxnSpPr>
        <p:spPr>
          <a:xfrm>
            <a:off x="3007505" y="2995388"/>
            <a:ext cx="0" cy="8593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6462212" y="3265423"/>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4" name="直接箭头连接符 103"/>
          <p:cNvCxnSpPr/>
          <p:nvPr/>
        </p:nvCxnSpPr>
        <p:spPr>
          <a:xfrm>
            <a:off x="6462212" y="3690125"/>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2" name="文本框 111"/>
          <p:cNvSpPr txBox="1"/>
          <p:nvPr/>
        </p:nvSpPr>
        <p:spPr>
          <a:xfrm>
            <a:off x="1926251" y="5883928"/>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13" name="文本框 112"/>
          <p:cNvSpPr txBox="1"/>
          <p:nvPr/>
        </p:nvSpPr>
        <p:spPr>
          <a:xfrm>
            <a:off x="680326" y="2611997"/>
            <a:ext cx="5538624" cy="12926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nchor="ctr" anchorCtr="1">
            <a:spAutoFit/>
          </a:bodyPr>
          <a:lstStyle/>
          <a:p>
            <a:r>
              <a:rPr lang="zh-CN" altLang="en-US" sz="2800" dirty="0">
                <a:solidFill>
                  <a:schemeClr val="tx1"/>
                </a:solidFill>
              </a:rPr>
              <a:t>执行阶段完成：</a:t>
            </a:r>
            <a:endParaRPr lang="en-US" altLang="zh-CN" sz="2800" i="1" dirty="0">
              <a:solidFill>
                <a:schemeClr val="tx1"/>
              </a:solidFill>
            </a:endParaRPr>
          </a:p>
          <a:p>
            <a:r>
              <a:rPr lang="zh-CN" altLang="en-US" sz="2800" dirty="0">
                <a:solidFill>
                  <a:schemeClr val="tx1"/>
                </a:solidFill>
              </a:rPr>
              <a:t>操作：</a:t>
            </a:r>
            <a:r>
              <a:rPr lang="en-US" altLang="zh-CN" sz="2800" dirty="0">
                <a:solidFill>
                  <a:schemeClr val="tx1"/>
                </a:solidFill>
              </a:rPr>
              <a:t>RF</a:t>
            </a:r>
            <a:r>
              <a:rPr lang="zh-CN" altLang="en-US" sz="2800" dirty="0">
                <a:solidFill>
                  <a:schemeClr val="tx1"/>
                </a:solidFill>
              </a:rPr>
              <a:t>输出的寄存器值驱动</a:t>
            </a:r>
            <a:r>
              <a:rPr lang="en-US" altLang="zh-CN" sz="2800" dirty="0">
                <a:solidFill>
                  <a:schemeClr val="tx1"/>
                </a:solidFill>
              </a:rPr>
              <a:t>ALU</a:t>
            </a:r>
            <a:r>
              <a:rPr lang="zh-CN" altLang="en-US" sz="2800" dirty="0">
                <a:solidFill>
                  <a:schemeClr val="tx1"/>
                </a:solidFill>
              </a:rPr>
              <a:t>完成相应的计算</a:t>
            </a:r>
          </a:p>
        </p:txBody>
      </p:sp>
      <p:cxnSp>
        <p:nvCxnSpPr>
          <p:cNvPr id="117" name="直接箭头连接符 116"/>
          <p:cNvCxnSpPr/>
          <p:nvPr/>
        </p:nvCxnSpPr>
        <p:spPr>
          <a:xfrm>
            <a:off x="9126061" y="3451551"/>
            <a:ext cx="551343"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a:off x="8444220" y="5540205"/>
            <a:ext cx="210370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lvl="0">
              <a:defRPr/>
            </a:pPr>
            <a:r>
              <a:rPr lang="en-US" altLang="zh-CN" sz="2400" b="1" dirty="0">
                <a:solidFill>
                  <a:prstClr val="black"/>
                </a:solidFill>
              </a:rPr>
              <a:t>(add=0)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24" name="直接箭头连接符 123"/>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p:nvPr/>
        </p:nvCxnSpPr>
        <p:spPr>
          <a:xfrm flipV="1">
            <a:off x="8790360" y="3830970"/>
            <a:ext cx="0" cy="1709235"/>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
                                            <p:txEl>
                                              <p:pRg st="1" end="1"/>
                                            </p:txEl>
                                          </p:spTgt>
                                        </p:tgtEl>
                                        <p:attrNameLst>
                                          <p:attrName>style.visibility</p:attrName>
                                        </p:attrNameLst>
                                      </p:cBhvr>
                                      <p:to>
                                        <p:strVal val="visible"/>
                                      </p:to>
                                    </p:set>
                                    <p:animEffect transition="in" filter="wipe(left)">
                                      <p:cBhvr>
                                        <p:cTn id="7" dur="500"/>
                                        <p:tgtEl>
                                          <p:spTgt spid="1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wipe(down)">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wipe(left)">
                                      <p:cBhvr>
                                        <p:cTn id="1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add</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32</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2" name="组合 41"/>
          <p:cNvGrpSpPr/>
          <p:nvPr/>
        </p:nvGrpSpPr>
        <p:grpSpPr>
          <a:xfrm>
            <a:off x="4647380" y="2244349"/>
            <a:ext cx="2097287" cy="2152479"/>
            <a:chOff x="5147404" y="2415711"/>
            <a:chExt cx="1949822" cy="2152479"/>
          </a:xfrm>
        </p:grpSpPr>
        <p:grpSp>
          <p:nvGrpSpPr>
            <p:cNvPr id="31" name="组合 30"/>
            <p:cNvGrpSpPr/>
            <p:nvPr/>
          </p:nvGrpSpPr>
          <p:grpSpPr>
            <a:xfrm>
              <a:off x="5147404" y="2415711"/>
              <a:ext cx="1949822" cy="2054688"/>
              <a:chOff x="5147404" y="2415711"/>
              <a:chExt cx="1949822" cy="2054688"/>
            </a:xfrm>
          </p:grpSpPr>
          <p:grpSp>
            <p:nvGrpSpPr>
              <p:cNvPr id="14" name="组合 13"/>
              <p:cNvGrpSpPr/>
              <p:nvPr/>
            </p:nvGrpSpPr>
            <p:grpSpPr>
              <a:xfrm>
                <a:off x="5147404" y="2415711"/>
                <a:ext cx="1949822" cy="2054688"/>
                <a:chOff x="9255806" y="2351056"/>
                <a:chExt cx="1949822" cy="2054688"/>
              </a:xfrm>
            </p:grpSpPr>
            <p:sp>
              <p:nvSpPr>
                <p:cNvPr id="15" name="矩形 14"/>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 name="文本框 15"/>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 name="文本框 16"/>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 name="文本框 17"/>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 name="文本框 18"/>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 name="文本框 2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 name="文本框 21"/>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30" name="等腰三角形 29"/>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7" name="直接连接符 36"/>
            <p:cNvCxnSpPr>
              <a:stCxn id="30"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4161590" y="5554287"/>
            <a:ext cx="3862789" cy="830997"/>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RegWriteEnable</a:t>
            </a:r>
            <a:r>
              <a:rPr lang="en-US" altLang="zh-CN" sz="2400" b="1" dirty="0">
                <a:solidFill>
                  <a:prstClr val="black"/>
                </a:solidFill>
                <a:latin typeface="Times New Roman" panose="02020603050405020304"/>
                <a:ea typeface="宋体" panose="02010600030101010101" pitchFamily="2" charset="-122"/>
              </a:rPr>
              <a:t> (</a:t>
            </a:r>
            <a:r>
              <a:rPr lang="en-US" altLang="zh-CN" sz="2400" b="1" dirty="0" err="1">
                <a:solidFill>
                  <a:prstClr val="black"/>
                </a:solidFill>
                <a:latin typeface="Times New Roman" panose="02020603050405020304"/>
                <a:ea typeface="宋体" panose="02010600030101010101" pitchFamily="2" charset="-122"/>
              </a:rPr>
              <a:t>RegWEn</a:t>
            </a:r>
            <a:r>
              <a:rPr lang="en-US" altLang="zh-CN" sz="2400" b="1" dirty="0">
                <a:solidFill>
                  <a:prstClr val="black"/>
                </a:solidFill>
                <a:latin typeface="Times New Roman" panose="02020603050405020304"/>
                <a:ea typeface="宋体" panose="02010600030101010101" pitchFamily="2" charset="-122"/>
              </a:rPr>
              <a:t>)</a:t>
            </a:r>
          </a:p>
          <a:p>
            <a:pPr algn="ctr"/>
            <a:r>
              <a:rPr lang="en-US" altLang="zh-CN" sz="2400" b="1" dirty="0">
                <a:solidFill>
                  <a:srgbClr val="FF0000"/>
                </a:solidFill>
                <a:latin typeface="Times New Roman" panose="02020603050405020304"/>
                <a:ea typeface="宋体" panose="02010600030101010101" pitchFamily="2" charset="-122"/>
              </a:rPr>
              <a:t>=1</a:t>
            </a: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3015267" y="5071917"/>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5" name="组合 124"/>
          <p:cNvGrpSpPr/>
          <p:nvPr/>
        </p:nvGrpSpPr>
        <p:grpSpPr>
          <a:xfrm>
            <a:off x="8379901" y="2969895"/>
            <a:ext cx="835486" cy="998220"/>
            <a:chOff x="7950205" y="3160441"/>
            <a:chExt cx="679988" cy="998220"/>
          </a:xfrm>
        </p:grpSpPr>
        <p:grpSp>
          <p:nvGrpSpPr>
            <p:cNvPr id="127" name="组合 126"/>
            <p:cNvGrpSpPr/>
            <p:nvPr/>
          </p:nvGrpSpPr>
          <p:grpSpPr>
            <a:xfrm>
              <a:off x="7982529" y="3160441"/>
              <a:ext cx="574962" cy="998220"/>
              <a:chOff x="7982529" y="3160441"/>
              <a:chExt cx="574962" cy="998220"/>
            </a:xfrm>
          </p:grpSpPr>
          <p:sp>
            <p:nvSpPr>
              <p:cNvPr id="129" name="梯形 128"/>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0" name="等腰三角形 129"/>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1" name="直接连接符 130"/>
              <p:cNvCxnSpPr>
                <a:endCxn id="130"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2" name="直接连接符 131"/>
              <p:cNvCxnSpPr>
                <a:stCxn id="130" idx="2"/>
                <a:endCxn id="130"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4" name="直接连接符 133"/>
              <p:cNvCxnSpPr>
                <a:stCxn id="130" idx="5"/>
                <a:endCxn id="130"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8" name="文本框 127"/>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3" name="直接箭头连接符 82"/>
          <p:cNvCxnSpPr/>
          <p:nvPr/>
        </p:nvCxnSpPr>
        <p:spPr>
          <a:xfrm>
            <a:off x="1928788" y="3182904"/>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84" name="组合 83"/>
          <p:cNvGrpSpPr/>
          <p:nvPr/>
        </p:nvGrpSpPr>
        <p:grpSpPr>
          <a:xfrm>
            <a:off x="2032585" y="2485035"/>
            <a:ext cx="174002" cy="687003"/>
            <a:chOff x="2099876" y="2656398"/>
            <a:chExt cx="424062" cy="687003"/>
          </a:xfrm>
        </p:grpSpPr>
        <p:cxnSp>
          <p:nvCxnSpPr>
            <p:cNvPr id="85" name="直接连接符 84"/>
            <p:cNvCxnSpPr/>
            <p:nvPr/>
          </p:nvCxnSpPr>
          <p:spPr>
            <a:xfrm flipV="1">
              <a:off x="2139696" y="2656398"/>
              <a:ext cx="0" cy="687003"/>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7" name="直接箭头连接符 86"/>
            <p:cNvCxnSpPr/>
            <p:nvPr/>
          </p:nvCxnSpPr>
          <p:spPr>
            <a:xfrm>
              <a:off x="2099876" y="2656398"/>
              <a:ext cx="42406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88" name="组合 87"/>
          <p:cNvGrpSpPr/>
          <p:nvPr/>
        </p:nvGrpSpPr>
        <p:grpSpPr>
          <a:xfrm>
            <a:off x="918738" y="1371058"/>
            <a:ext cx="2267929" cy="1856427"/>
            <a:chOff x="911741" y="1492577"/>
            <a:chExt cx="2262224" cy="1663126"/>
          </a:xfrm>
        </p:grpSpPr>
        <p:cxnSp>
          <p:nvCxnSpPr>
            <p:cNvPr id="89" name="直接箭头连接符 88"/>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0" name="直接连接符 89"/>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1" name="直接连接符 90"/>
            <p:cNvCxnSpPr/>
            <p:nvPr/>
          </p:nvCxnSpPr>
          <p:spPr>
            <a:xfrm>
              <a:off x="911741" y="1493608"/>
              <a:ext cx="225841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2" name="直接连接符 91"/>
            <p:cNvCxnSpPr/>
            <p:nvPr/>
          </p:nvCxnSpPr>
          <p:spPr>
            <a:xfrm flipV="1">
              <a:off x="911741" y="1492577"/>
              <a:ext cx="0" cy="1663126"/>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4" name="直接箭头连接符 93"/>
            <p:cNvCxnSpPr/>
            <p:nvPr/>
          </p:nvCxnSpPr>
          <p:spPr>
            <a:xfrm>
              <a:off x="911741" y="315570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95" name="直接箭头连接符 94"/>
          <p:cNvCxnSpPr/>
          <p:nvPr/>
        </p:nvCxnSpPr>
        <p:spPr>
          <a:xfrm>
            <a:off x="3010950" y="3000468"/>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6" name="直接箭头连接符 95"/>
          <p:cNvCxnSpPr/>
          <p:nvPr/>
        </p:nvCxnSpPr>
        <p:spPr>
          <a:xfrm>
            <a:off x="3010950" y="3431465"/>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7" name="直接箭头连接符 96"/>
          <p:cNvCxnSpPr/>
          <p:nvPr/>
        </p:nvCxnSpPr>
        <p:spPr>
          <a:xfrm>
            <a:off x="3010950" y="3840936"/>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8" name="直接箭头连接符 97"/>
          <p:cNvCxnSpPr/>
          <p:nvPr/>
        </p:nvCxnSpPr>
        <p:spPr>
          <a:xfrm>
            <a:off x="2837690" y="3194864"/>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 name="直接连接符 4"/>
          <p:cNvCxnSpPr/>
          <p:nvPr/>
        </p:nvCxnSpPr>
        <p:spPr>
          <a:xfrm>
            <a:off x="3007505" y="2995388"/>
            <a:ext cx="0" cy="8593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6462212" y="3265423"/>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4" name="直接箭头连接符 103"/>
          <p:cNvCxnSpPr/>
          <p:nvPr/>
        </p:nvCxnSpPr>
        <p:spPr>
          <a:xfrm>
            <a:off x="6462212" y="3690125"/>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2" name="文本框 111"/>
          <p:cNvSpPr txBox="1"/>
          <p:nvPr/>
        </p:nvSpPr>
        <p:spPr>
          <a:xfrm>
            <a:off x="1926251" y="5883928"/>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13" name="文本框 112"/>
          <p:cNvSpPr txBox="1"/>
          <p:nvPr/>
        </p:nvSpPr>
        <p:spPr>
          <a:xfrm>
            <a:off x="680326" y="1965668"/>
            <a:ext cx="6573914" cy="25853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nchor="ctr" anchorCtr="1">
            <a:spAutoFit/>
          </a:bodyPr>
          <a:lstStyle/>
          <a:p>
            <a:r>
              <a:rPr lang="zh-CN" altLang="en-US" sz="2800" dirty="0">
                <a:solidFill>
                  <a:schemeClr val="tx1"/>
                </a:solidFill>
              </a:rPr>
              <a:t>访存阶段完成：</a:t>
            </a:r>
            <a:endParaRPr lang="en-US" altLang="zh-CN" sz="2800" dirty="0">
              <a:solidFill>
                <a:schemeClr val="tx1"/>
              </a:solidFill>
            </a:endParaRPr>
          </a:p>
          <a:p>
            <a:r>
              <a:rPr lang="zh-CN" altLang="en-US" sz="2800" dirty="0">
                <a:solidFill>
                  <a:schemeClr val="tx1"/>
                </a:solidFill>
              </a:rPr>
              <a:t>操作</a:t>
            </a:r>
            <a:r>
              <a:rPr lang="en-US" altLang="zh-CN" sz="2800" dirty="0">
                <a:solidFill>
                  <a:schemeClr val="tx1"/>
                </a:solidFill>
              </a:rPr>
              <a:t>1</a:t>
            </a:r>
            <a:r>
              <a:rPr lang="zh-CN" altLang="en-US" sz="2800" dirty="0">
                <a:solidFill>
                  <a:schemeClr val="tx1"/>
                </a:solidFill>
              </a:rPr>
              <a:t>：对于</a:t>
            </a:r>
            <a:r>
              <a:rPr lang="en-US" altLang="zh-CN" sz="2800" dirty="0" err="1">
                <a:solidFill>
                  <a:schemeClr val="tx1"/>
                </a:solidFill>
              </a:rPr>
              <a:t>lw</a:t>
            </a:r>
            <a:r>
              <a:rPr lang="zh-CN" altLang="en-US" sz="2800" dirty="0">
                <a:solidFill>
                  <a:schemeClr val="tx1"/>
                </a:solidFill>
              </a:rPr>
              <a:t>，输入地址后则输出数据</a:t>
            </a:r>
            <a:endParaRPr lang="en-US" altLang="zh-CN" sz="2800" dirty="0">
              <a:solidFill>
                <a:schemeClr val="tx1"/>
              </a:solidFill>
            </a:endParaRPr>
          </a:p>
          <a:p>
            <a:r>
              <a:rPr lang="zh-CN" altLang="en-US" sz="2800" dirty="0">
                <a:solidFill>
                  <a:schemeClr val="tx1"/>
                </a:solidFill>
              </a:rPr>
              <a:t>操作</a:t>
            </a:r>
            <a:r>
              <a:rPr lang="en-US" altLang="zh-CN" sz="2800" dirty="0">
                <a:solidFill>
                  <a:schemeClr val="tx1"/>
                </a:solidFill>
              </a:rPr>
              <a:t>2</a:t>
            </a:r>
            <a:r>
              <a:rPr lang="zh-CN" altLang="en-US" sz="2800" dirty="0">
                <a:solidFill>
                  <a:schemeClr val="tx1"/>
                </a:solidFill>
              </a:rPr>
              <a:t>：对于</a:t>
            </a:r>
            <a:r>
              <a:rPr lang="en-US" altLang="zh-CN" sz="2800" dirty="0" err="1">
                <a:solidFill>
                  <a:schemeClr val="tx1"/>
                </a:solidFill>
              </a:rPr>
              <a:t>sw</a:t>
            </a:r>
            <a:r>
              <a:rPr lang="zh-CN" altLang="en-US" sz="2800" dirty="0">
                <a:solidFill>
                  <a:schemeClr val="tx1"/>
                </a:solidFill>
              </a:rPr>
              <a:t>，需要同时输入地址</a:t>
            </a:r>
            <a:r>
              <a:rPr lang="en-US" altLang="zh-CN" sz="2800" dirty="0">
                <a:solidFill>
                  <a:schemeClr val="tx1"/>
                </a:solidFill>
              </a:rPr>
              <a:t>&amp;</a:t>
            </a:r>
            <a:r>
              <a:rPr lang="zh-CN" altLang="en-US" sz="2800" dirty="0">
                <a:solidFill>
                  <a:schemeClr val="tx1"/>
                </a:solidFill>
              </a:rPr>
              <a:t>要写入的数据</a:t>
            </a:r>
            <a:endParaRPr lang="en-US" altLang="zh-CN" sz="2800" dirty="0">
              <a:solidFill>
                <a:schemeClr val="tx1"/>
              </a:solidFill>
            </a:endParaRPr>
          </a:p>
          <a:p>
            <a:r>
              <a:rPr lang="zh-CN" altLang="en-US" sz="2800" dirty="0">
                <a:solidFill>
                  <a:schemeClr val="tx1"/>
                </a:solidFill>
              </a:rPr>
              <a:t>只有</a:t>
            </a:r>
            <a:r>
              <a:rPr lang="en-US" altLang="zh-CN" sz="2800" dirty="0" err="1">
                <a:solidFill>
                  <a:schemeClr val="tx1"/>
                </a:solidFill>
              </a:rPr>
              <a:t>lw</a:t>
            </a:r>
            <a:r>
              <a:rPr lang="zh-CN" altLang="en-US" sz="2800" dirty="0">
                <a:solidFill>
                  <a:schemeClr val="tx1"/>
                </a:solidFill>
              </a:rPr>
              <a:t>和</a:t>
            </a:r>
            <a:r>
              <a:rPr lang="en-US" altLang="zh-CN" sz="2800" dirty="0" err="1">
                <a:solidFill>
                  <a:schemeClr val="tx1"/>
                </a:solidFill>
              </a:rPr>
              <a:t>sw</a:t>
            </a:r>
            <a:r>
              <a:rPr lang="zh-CN" altLang="en-US" sz="2800" dirty="0">
                <a:solidFill>
                  <a:schemeClr val="tx1"/>
                </a:solidFill>
              </a:rPr>
              <a:t>指令在该环节有实际操作，其他指令不涉及该环节</a:t>
            </a:r>
          </a:p>
        </p:txBody>
      </p:sp>
      <p:cxnSp>
        <p:nvCxnSpPr>
          <p:cNvPr id="117" name="直接箭头连接符 116"/>
          <p:cNvCxnSpPr/>
          <p:nvPr/>
        </p:nvCxnSpPr>
        <p:spPr>
          <a:xfrm>
            <a:off x="9126061" y="3451551"/>
            <a:ext cx="551343"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a:off x="8444220" y="5540205"/>
            <a:ext cx="210370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lvl="0">
              <a:defRPr/>
            </a:pPr>
            <a:r>
              <a:rPr lang="en-US" altLang="zh-CN" sz="2400" b="1" dirty="0">
                <a:solidFill>
                  <a:prstClr val="black"/>
                </a:solidFill>
              </a:rPr>
              <a:t>(add=0)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24" name="直接箭头连接符 123"/>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p:nvPr/>
        </p:nvCxnSpPr>
        <p:spPr>
          <a:xfrm flipV="1">
            <a:off x="8790360" y="3830970"/>
            <a:ext cx="0" cy="1709235"/>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
                                            <p:txEl>
                                              <p:pRg st="1" end="1"/>
                                            </p:txEl>
                                          </p:spTgt>
                                        </p:tgtEl>
                                        <p:attrNameLst>
                                          <p:attrName>style.visibility</p:attrName>
                                        </p:attrNameLst>
                                      </p:cBhvr>
                                      <p:to>
                                        <p:strVal val="visible"/>
                                      </p:to>
                                    </p:set>
                                    <p:animEffect transition="in" filter="wipe(left)">
                                      <p:cBhvr>
                                        <p:cTn id="7" dur="500"/>
                                        <p:tgtEl>
                                          <p:spTgt spid="1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3">
                                            <p:txEl>
                                              <p:pRg st="2" end="2"/>
                                            </p:txEl>
                                          </p:spTgt>
                                        </p:tgtEl>
                                        <p:attrNameLst>
                                          <p:attrName>style.visibility</p:attrName>
                                        </p:attrNameLst>
                                      </p:cBhvr>
                                      <p:to>
                                        <p:strVal val="visible"/>
                                      </p:to>
                                    </p:set>
                                    <p:animEffect transition="in" filter="wipe(left)">
                                      <p:cBhvr>
                                        <p:cTn id="12" dur="500"/>
                                        <p:tgtEl>
                                          <p:spTgt spid="1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3">
                                            <p:txEl>
                                              <p:pRg st="3" end="3"/>
                                            </p:txEl>
                                          </p:spTgt>
                                        </p:tgtEl>
                                        <p:attrNameLst>
                                          <p:attrName>style.visibility</p:attrName>
                                        </p:attrNameLst>
                                      </p:cBhvr>
                                      <p:to>
                                        <p:strVal val="visible"/>
                                      </p:to>
                                    </p:set>
                                    <p:animEffect transition="in" filter="wipe(left)">
                                      <p:cBhvr>
                                        <p:cTn id="17" dur="500"/>
                                        <p:tgtEl>
                                          <p:spTgt spid="1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add</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33</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2" name="组合 41"/>
          <p:cNvGrpSpPr/>
          <p:nvPr/>
        </p:nvGrpSpPr>
        <p:grpSpPr>
          <a:xfrm>
            <a:off x="4647380" y="2244349"/>
            <a:ext cx="2097287" cy="2152479"/>
            <a:chOff x="5147404" y="2415711"/>
            <a:chExt cx="1949822" cy="2152479"/>
          </a:xfrm>
        </p:grpSpPr>
        <p:grpSp>
          <p:nvGrpSpPr>
            <p:cNvPr id="31" name="组合 30"/>
            <p:cNvGrpSpPr/>
            <p:nvPr/>
          </p:nvGrpSpPr>
          <p:grpSpPr>
            <a:xfrm>
              <a:off x="5147404" y="2415711"/>
              <a:ext cx="1949822" cy="2054688"/>
              <a:chOff x="5147404" y="2415711"/>
              <a:chExt cx="1949822" cy="2054688"/>
            </a:xfrm>
          </p:grpSpPr>
          <p:grpSp>
            <p:nvGrpSpPr>
              <p:cNvPr id="14" name="组合 13"/>
              <p:cNvGrpSpPr/>
              <p:nvPr/>
            </p:nvGrpSpPr>
            <p:grpSpPr>
              <a:xfrm>
                <a:off x="5147404" y="2415711"/>
                <a:ext cx="1949822" cy="2054688"/>
                <a:chOff x="9255806" y="2351056"/>
                <a:chExt cx="1949822" cy="2054688"/>
              </a:xfrm>
            </p:grpSpPr>
            <p:sp>
              <p:nvSpPr>
                <p:cNvPr id="15" name="矩形 14"/>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 name="文本框 15"/>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 name="文本框 16"/>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 name="文本框 17"/>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 name="文本框 18"/>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 name="文本框 2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 name="文本框 21"/>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30" name="等腰三角形 29"/>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7" name="直接连接符 36"/>
            <p:cNvCxnSpPr>
              <a:stCxn id="30"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4161590" y="5554287"/>
            <a:ext cx="3862789" cy="830997"/>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RegWriteEnable</a:t>
            </a:r>
            <a:r>
              <a:rPr lang="en-US" altLang="zh-CN" sz="2400" b="1" dirty="0">
                <a:solidFill>
                  <a:prstClr val="black"/>
                </a:solidFill>
                <a:latin typeface="Times New Roman" panose="02020603050405020304"/>
                <a:ea typeface="宋体" panose="02010600030101010101" pitchFamily="2" charset="-122"/>
              </a:rPr>
              <a:t> (</a:t>
            </a:r>
            <a:r>
              <a:rPr lang="en-US" altLang="zh-CN" sz="2400" b="1" dirty="0" err="1">
                <a:solidFill>
                  <a:prstClr val="black"/>
                </a:solidFill>
                <a:latin typeface="Times New Roman" panose="02020603050405020304"/>
                <a:ea typeface="宋体" panose="02010600030101010101" pitchFamily="2" charset="-122"/>
              </a:rPr>
              <a:t>RegWEn</a:t>
            </a:r>
            <a:r>
              <a:rPr lang="en-US" altLang="zh-CN" sz="2400" b="1" dirty="0">
                <a:solidFill>
                  <a:prstClr val="black"/>
                </a:solidFill>
                <a:latin typeface="Times New Roman" panose="02020603050405020304"/>
                <a:ea typeface="宋体" panose="02010600030101010101" pitchFamily="2" charset="-122"/>
              </a:rPr>
              <a:t>)</a:t>
            </a:r>
          </a:p>
          <a:p>
            <a:pPr algn="ctr"/>
            <a:r>
              <a:rPr lang="en-US" altLang="zh-CN" sz="2400" b="1" dirty="0">
                <a:solidFill>
                  <a:srgbClr val="FF0000"/>
                </a:solidFill>
                <a:latin typeface="Times New Roman" panose="02020603050405020304"/>
                <a:ea typeface="宋体" panose="02010600030101010101" pitchFamily="2" charset="-122"/>
              </a:rPr>
              <a:t>=1</a:t>
            </a: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3015267" y="5071917"/>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5" name="组合 124"/>
          <p:cNvGrpSpPr/>
          <p:nvPr/>
        </p:nvGrpSpPr>
        <p:grpSpPr>
          <a:xfrm>
            <a:off x="8379901" y="2969895"/>
            <a:ext cx="835486" cy="998220"/>
            <a:chOff x="7950205" y="3160441"/>
            <a:chExt cx="679988" cy="998220"/>
          </a:xfrm>
        </p:grpSpPr>
        <p:grpSp>
          <p:nvGrpSpPr>
            <p:cNvPr id="127" name="组合 126"/>
            <p:cNvGrpSpPr/>
            <p:nvPr/>
          </p:nvGrpSpPr>
          <p:grpSpPr>
            <a:xfrm>
              <a:off x="7982529" y="3160441"/>
              <a:ext cx="574962" cy="998220"/>
              <a:chOff x="7982529" y="3160441"/>
              <a:chExt cx="574962" cy="998220"/>
            </a:xfrm>
          </p:grpSpPr>
          <p:sp>
            <p:nvSpPr>
              <p:cNvPr id="129" name="梯形 128"/>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0" name="等腰三角形 129"/>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1" name="直接连接符 130"/>
              <p:cNvCxnSpPr>
                <a:endCxn id="130"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2" name="直接连接符 131"/>
              <p:cNvCxnSpPr>
                <a:stCxn id="130" idx="2"/>
                <a:endCxn id="130"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4" name="直接连接符 133"/>
              <p:cNvCxnSpPr>
                <a:stCxn id="130" idx="5"/>
                <a:endCxn id="130"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8" name="文本框 127"/>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3" name="直接箭头连接符 82"/>
          <p:cNvCxnSpPr/>
          <p:nvPr/>
        </p:nvCxnSpPr>
        <p:spPr>
          <a:xfrm>
            <a:off x="1928788" y="3182904"/>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84" name="组合 83"/>
          <p:cNvGrpSpPr/>
          <p:nvPr/>
        </p:nvGrpSpPr>
        <p:grpSpPr>
          <a:xfrm>
            <a:off x="2032585" y="2485035"/>
            <a:ext cx="174002" cy="687003"/>
            <a:chOff x="2099876" y="2656398"/>
            <a:chExt cx="424062" cy="687003"/>
          </a:xfrm>
        </p:grpSpPr>
        <p:cxnSp>
          <p:nvCxnSpPr>
            <p:cNvPr id="85" name="直接连接符 84"/>
            <p:cNvCxnSpPr/>
            <p:nvPr/>
          </p:nvCxnSpPr>
          <p:spPr>
            <a:xfrm flipV="1">
              <a:off x="2139696" y="2656398"/>
              <a:ext cx="0" cy="687003"/>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7" name="直接箭头连接符 86"/>
            <p:cNvCxnSpPr/>
            <p:nvPr/>
          </p:nvCxnSpPr>
          <p:spPr>
            <a:xfrm>
              <a:off x="2099876" y="2656398"/>
              <a:ext cx="42406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88" name="组合 87"/>
          <p:cNvGrpSpPr/>
          <p:nvPr/>
        </p:nvGrpSpPr>
        <p:grpSpPr>
          <a:xfrm>
            <a:off x="918738" y="1371058"/>
            <a:ext cx="2267929" cy="1856427"/>
            <a:chOff x="911741" y="1492577"/>
            <a:chExt cx="2262224" cy="1663126"/>
          </a:xfrm>
        </p:grpSpPr>
        <p:cxnSp>
          <p:nvCxnSpPr>
            <p:cNvPr id="89" name="直接箭头连接符 88"/>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0" name="直接连接符 89"/>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1" name="直接连接符 90"/>
            <p:cNvCxnSpPr/>
            <p:nvPr/>
          </p:nvCxnSpPr>
          <p:spPr>
            <a:xfrm>
              <a:off x="911741" y="1493608"/>
              <a:ext cx="225841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2" name="直接连接符 91"/>
            <p:cNvCxnSpPr/>
            <p:nvPr/>
          </p:nvCxnSpPr>
          <p:spPr>
            <a:xfrm flipV="1">
              <a:off x="911741" y="1492577"/>
              <a:ext cx="0" cy="1663126"/>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94" name="直接箭头连接符 93"/>
            <p:cNvCxnSpPr/>
            <p:nvPr/>
          </p:nvCxnSpPr>
          <p:spPr>
            <a:xfrm>
              <a:off x="911741" y="315570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95" name="直接箭头连接符 94"/>
          <p:cNvCxnSpPr/>
          <p:nvPr/>
        </p:nvCxnSpPr>
        <p:spPr>
          <a:xfrm>
            <a:off x="3010950" y="3000468"/>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6" name="直接箭头连接符 95"/>
          <p:cNvCxnSpPr/>
          <p:nvPr/>
        </p:nvCxnSpPr>
        <p:spPr>
          <a:xfrm>
            <a:off x="3010950" y="3431465"/>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7" name="直接箭头连接符 96"/>
          <p:cNvCxnSpPr/>
          <p:nvPr/>
        </p:nvCxnSpPr>
        <p:spPr>
          <a:xfrm>
            <a:off x="3010950" y="3840936"/>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8" name="直接箭头连接符 97"/>
          <p:cNvCxnSpPr/>
          <p:nvPr/>
        </p:nvCxnSpPr>
        <p:spPr>
          <a:xfrm>
            <a:off x="2837690" y="3194864"/>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 name="直接连接符 4"/>
          <p:cNvCxnSpPr/>
          <p:nvPr/>
        </p:nvCxnSpPr>
        <p:spPr>
          <a:xfrm>
            <a:off x="3007505" y="2995388"/>
            <a:ext cx="0" cy="8593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6462212" y="3265423"/>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4" name="直接箭头连接符 103"/>
          <p:cNvCxnSpPr/>
          <p:nvPr/>
        </p:nvCxnSpPr>
        <p:spPr>
          <a:xfrm>
            <a:off x="6462212" y="3690125"/>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2" name="文本框 111"/>
          <p:cNvSpPr txBox="1"/>
          <p:nvPr/>
        </p:nvSpPr>
        <p:spPr>
          <a:xfrm>
            <a:off x="1926251" y="5883928"/>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13" name="文本框 112"/>
          <p:cNvSpPr txBox="1"/>
          <p:nvPr/>
        </p:nvSpPr>
        <p:spPr>
          <a:xfrm>
            <a:off x="8444220" y="5540205"/>
            <a:ext cx="210370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lvl="0">
              <a:defRPr/>
            </a:pPr>
            <a:r>
              <a:rPr lang="en-US" altLang="zh-CN" sz="2400" b="1" dirty="0">
                <a:solidFill>
                  <a:prstClr val="black"/>
                </a:solidFill>
              </a:rPr>
              <a:t>(add=0)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16" name="直接箭头连接符 115"/>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7" name="文本框 116"/>
          <p:cNvSpPr txBox="1"/>
          <p:nvPr/>
        </p:nvSpPr>
        <p:spPr>
          <a:xfrm>
            <a:off x="485122" y="3610159"/>
            <a:ext cx="6573914" cy="12926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nchor="ctr" anchorCtr="1">
            <a:spAutoFit/>
          </a:bodyPr>
          <a:lstStyle/>
          <a:p>
            <a:r>
              <a:rPr lang="zh-CN" altLang="en-US" sz="2800" dirty="0">
                <a:solidFill>
                  <a:schemeClr val="tx1"/>
                </a:solidFill>
              </a:rPr>
              <a:t>写回阶段完成：</a:t>
            </a:r>
            <a:endParaRPr lang="en-US" altLang="zh-CN" sz="2800" dirty="0">
              <a:solidFill>
                <a:schemeClr val="tx1"/>
              </a:solidFill>
            </a:endParaRPr>
          </a:p>
          <a:p>
            <a:r>
              <a:rPr lang="zh-CN" altLang="en-US" sz="2800" dirty="0">
                <a:solidFill>
                  <a:schemeClr val="tx1"/>
                </a:solidFill>
              </a:rPr>
              <a:t>操作：写</a:t>
            </a:r>
            <a:r>
              <a:rPr lang="en-US" altLang="zh-CN" sz="2800" dirty="0">
                <a:solidFill>
                  <a:schemeClr val="tx1"/>
                </a:solidFill>
              </a:rPr>
              <a:t>ALU</a:t>
            </a:r>
            <a:r>
              <a:rPr lang="zh-CN" altLang="en-US" sz="2800" dirty="0">
                <a:solidFill>
                  <a:schemeClr val="tx1"/>
                </a:solidFill>
              </a:rPr>
              <a:t>计算结果或数据存储器读出的数据至寄存器堆</a:t>
            </a:r>
          </a:p>
        </p:txBody>
      </p:sp>
      <p:cxnSp>
        <p:nvCxnSpPr>
          <p:cNvPr id="119" name="直接箭头连接符 118"/>
          <p:cNvCxnSpPr/>
          <p:nvPr/>
        </p:nvCxnSpPr>
        <p:spPr>
          <a:xfrm>
            <a:off x="9126061" y="3451551"/>
            <a:ext cx="551343"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grpSp>
        <p:nvGrpSpPr>
          <p:cNvPr id="105" name="组合 104"/>
          <p:cNvGrpSpPr/>
          <p:nvPr/>
        </p:nvGrpSpPr>
        <p:grpSpPr>
          <a:xfrm>
            <a:off x="4466117" y="1715546"/>
            <a:ext cx="5216099" cy="1737151"/>
            <a:chOff x="5118435" y="1810320"/>
            <a:chExt cx="3915664" cy="1546591"/>
          </a:xfrm>
        </p:grpSpPr>
        <p:cxnSp>
          <p:nvCxnSpPr>
            <p:cNvPr id="106" name="直接箭头连接符 105"/>
            <p:cNvCxnSpPr/>
            <p:nvPr/>
          </p:nvCxnSpPr>
          <p:spPr>
            <a:xfrm>
              <a:off x="8619816" y="3356911"/>
              <a:ext cx="413887"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7" name="直接连接符 106"/>
            <p:cNvCxnSpPr/>
            <p:nvPr/>
          </p:nvCxnSpPr>
          <p:spPr>
            <a:xfrm flipV="1">
              <a:off x="9034099" y="1810320"/>
              <a:ext cx="0" cy="15465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08" name="直接连接符 107"/>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09" name="直接连接符 108"/>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10" name="直接箭头连接符 109"/>
            <p:cNvCxnSpPr/>
            <p:nvPr/>
          </p:nvCxnSpPr>
          <p:spPr>
            <a:xfrm>
              <a:off x="5118435" y="2418750"/>
              <a:ext cx="18955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7">
                                            <p:txEl>
                                              <p:pRg st="1" end="1"/>
                                            </p:txEl>
                                          </p:spTgt>
                                        </p:tgtEl>
                                        <p:attrNameLst>
                                          <p:attrName>style.visibility</p:attrName>
                                        </p:attrNameLst>
                                      </p:cBhvr>
                                      <p:to>
                                        <p:strVal val="visible"/>
                                      </p:to>
                                    </p:set>
                                    <p:animEffect transition="in" filter="wipe(left)">
                                      <p:cBhvr>
                                        <p:cTn id="7" dur="500"/>
                                        <p:tgtEl>
                                          <p:spTgt spid="1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wipe(right)">
                                      <p:cBhvr>
                                        <p:cTn id="1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add</a:t>
            </a:r>
            <a:r>
              <a:rPr lang="zh-CN" altLang="en-US" dirty="0"/>
              <a:t>指令的时序图</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34</a:t>
            </a:fld>
            <a:endParaRPr lang="zh-CN" altLang="en-US" dirty="0"/>
          </a:p>
        </p:txBody>
      </p:sp>
      <p:pic>
        <p:nvPicPr>
          <p:cNvPr id="6" name="图片 5"/>
          <p:cNvPicPr>
            <a:picLocks noChangeAspect="1"/>
          </p:cNvPicPr>
          <p:nvPr/>
        </p:nvPicPr>
        <p:blipFill>
          <a:blip r:embed="rId3"/>
          <a:stretch>
            <a:fillRect/>
          </a:stretch>
        </p:blipFill>
        <p:spPr>
          <a:xfrm>
            <a:off x="1892879" y="4069439"/>
            <a:ext cx="8607004" cy="670328"/>
          </a:xfrm>
          <a:prstGeom prst="rect">
            <a:avLst/>
          </a:prstGeom>
        </p:spPr>
      </p:pic>
      <p:pic>
        <p:nvPicPr>
          <p:cNvPr id="7" name="图片 6"/>
          <p:cNvPicPr>
            <a:picLocks noChangeAspect="1"/>
          </p:cNvPicPr>
          <p:nvPr/>
        </p:nvPicPr>
        <p:blipFill>
          <a:blip r:embed="rId4"/>
          <a:stretch>
            <a:fillRect/>
          </a:stretch>
        </p:blipFill>
        <p:spPr>
          <a:xfrm>
            <a:off x="1890257" y="4707292"/>
            <a:ext cx="8562319" cy="652452"/>
          </a:xfrm>
          <a:prstGeom prst="rect">
            <a:avLst/>
          </a:prstGeom>
        </p:spPr>
      </p:pic>
      <p:pic>
        <p:nvPicPr>
          <p:cNvPr id="8" name="图片 7"/>
          <p:cNvPicPr>
            <a:picLocks noChangeAspect="1"/>
          </p:cNvPicPr>
          <p:nvPr/>
        </p:nvPicPr>
        <p:blipFill>
          <a:blip r:embed="rId5"/>
          <a:stretch>
            <a:fillRect/>
          </a:stretch>
        </p:blipFill>
        <p:spPr>
          <a:xfrm>
            <a:off x="1887707" y="5350211"/>
            <a:ext cx="8946638" cy="661390"/>
          </a:xfrm>
          <a:prstGeom prst="rect">
            <a:avLst/>
          </a:prstGeom>
        </p:spPr>
      </p:pic>
      <p:pic>
        <p:nvPicPr>
          <p:cNvPr id="9" name="图片 8"/>
          <p:cNvPicPr>
            <a:picLocks noChangeAspect="1"/>
          </p:cNvPicPr>
          <p:nvPr/>
        </p:nvPicPr>
        <p:blipFill>
          <a:blip r:embed="rId6"/>
          <a:stretch>
            <a:fillRect/>
          </a:stretch>
        </p:blipFill>
        <p:spPr>
          <a:xfrm>
            <a:off x="1856768" y="6004497"/>
            <a:ext cx="8946638" cy="679265"/>
          </a:xfrm>
          <a:prstGeom prst="rect">
            <a:avLst/>
          </a:prstGeom>
        </p:spPr>
      </p:pic>
      <p:grpSp>
        <p:nvGrpSpPr>
          <p:cNvPr id="86" name="组合 85"/>
          <p:cNvGrpSpPr/>
          <p:nvPr/>
        </p:nvGrpSpPr>
        <p:grpSpPr>
          <a:xfrm>
            <a:off x="3041340" y="2640938"/>
            <a:ext cx="683427" cy="572486"/>
            <a:chOff x="2783611" y="3269059"/>
            <a:chExt cx="1312233" cy="1016861"/>
          </a:xfrm>
        </p:grpSpPr>
        <p:sp>
          <p:nvSpPr>
            <p:cNvPr id="87" name="矩形 86"/>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88" name="文本框 87"/>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89" name="组合 88"/>
          <p:cNvGrpSpPr/>
          <p:nvPr/>
        </p:nvGrpSpPr>
        <p:grpSpPr>
          <a:xfrm>
            <a:off x="2179143" y="2380551"/>
            <a:ext cx="718387" cy="1680239"/>
            <a:chOff x="1865175" y="2955247"/>
            <a:chExt cx="718387" cy="1680239"/>
          </a:xfrm>
        </p:grpSpPr>
        <p:grpSp>
          <p:nvGrpSpPr>
            <p:cNvPr id="90" name="组合 89"/>
            <p:cNvGrpSpPr/>
            <p:nvPr/>
          </p:nvGrpSpPr>
          <p:grpSpPr>
            <a:xfrm>
              <a:off x="1865175" y="2955247"/>
              <a:ext cx="663964" cy="1184017"/>
              <a:chOff x="1517531" y="2419923"/>
              <a:chExt cx="718979" cy="1819566"/>
            </a:xfrm>
          </p:grpSpPr>
          <p:sp>
            <p:nvSpPr>
              <p:cNvPr id="94" name="矩形 93"/>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95" name="文本框 94"/>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6" name="等腰三角形 95"/>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91" name="直接连接符 90"/>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92" name="文本框 91"/>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112" name="组合 111"/>
          <p:cNvGrpSpPr/>
          <p:nvPr/>
        </p:nvGrpSpPr>
        <p:grpSpPr>
          <a:xfrm>
            <a:off x="2389891" y="1311954"/>
            <a:ext cx="1514235" cy="1097721"/>
            <a:chOff x="2298862" y="1857526"/>
            <a:chExt cx="1514235" cy="1097721"/>
          </a:xfrm>
        </p:grpSpPr>
        <p:grpSp>
          <p:nvGrpSpPr>
            <p:cNvPr id="113" name="组合 112"/>
            <p:cNvGrpSpPr/>
            <p:nvPr/>
          </p:nvGrpSpPr>
          <p:grpSpPr>
            <a:xfrm>
              <a:off x="2929286" y="1957027"/>
              <a:ext cx="883811" cy="998220"/>
              <a:chOff x="2929286" y="1957027"/>
              <a:chExt cx="883811" cy="998220"/>
            </a:xfrm>
          </p:grpSpPr>
          <p:grpSp>
            <p:nvGrpSpPr>
              <p:cNvPr id="119" name="组合 118"/>
              <p:cNvGrpSpPr/>
              <p:nvPr/>
            </p:nvGrpSpPr>
            <p:grpSpPr>
              <a:xfrm>
                <a:off x="2929286" y="1957027"/>
                <a:ext cx="801957" cy="998220"/>
                <a:chOff x="7982528" y="3160441"/>
                <a:chExt cx="801957" cy="998220"/>
              </a:xfrm>
            </p:grpSpPr>
            <p:sp>
              <p:nvSpPr>
                <p:cNvPr id="122" name="梯形 121"/>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3" name="等腰三角形 122"/>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24" name="直接连接符 123"/>
                <p:cNvCxnSpPr>
                  <a:stCxn id="123" idx="2"/>
                  <a:endCxn id="123"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27" name="直接连接符 126"/>
                <p:cNvCxnSpPr>
                  <a:stCxn id="123" idx="2"/>
                  <a:endCxn id="123"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130" name="直接连接符 129"/>
                <p:cNvCxnSpPr>
                  <a:stCxn id="123" idx="0"/>
                  <a:endCxn id="123"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121" name="文本框 120"/>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16" name="直接连接符 115"/>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117" name="文本框 116"/>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31" name="直接连接符 130"/>
          <p:cNvCxnSpPr/>
          <p:nvPr/>
        </p:nvCxnSpPr>
        <p:spPr>
          <a:xfrm flipV="1">
            <a:off x="6176276" y="4043388"/>
            <a:ext cx="0" cy="21457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32" name="直接箭头连接符 131"/>
          <p:cNvCxnSpPr/>
          <p:nvPr/>
        </p:nvCxnSpPr>
        <p:spPr>
          <a:xfrm>
            <a:off x="2739542" y="2920945"/>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33" name="组合 132"/>
          <p:cNvGrpSpPr/>
          <p:nvPr/>
        </p:nvGrpSpPr>
        <p:grpSpPr>
          <a:xfrm>
            <a:off x="2859013" y="2229387"/>
            <a:ext cx="157663" cy="687003"/>
            <a:chOff x="2139696" y="2656398"/>
            <a:chExt cx="384242" cy="687003"/>
          </a:xfrm>
        </p:grpSpPr>
        <p:cxnSp>
          <p:nvCxnSpPr>
            <p:cNvPr id="134" name="直接连接符 133"/>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135" name="直接箭头连接符 134"/>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36" name="文本框 135"/>
          <p:cNvSpPr txBox="1"/>
          <p:nvPr/>
        </p:nvSpPr>
        <p:spPr>
          <a:xfrm>
            <a:off x="1304594" y="299342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7" name="文本框 136"/>
          <p:cNvSpPr txBox="1"/>
          <p:nvPr/>
        </p:nvSpPr>
        <p:spPr>
          <a:xfrm>
            <a:off x="4171974" y="2307448"/>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8" name="文本框 137"/>
          <p:cNvSpPr txBox="1"/>
          <p:nvPr/>
        </p:nvSpPr>
        <p:spPr>
          <a:xfrm>
            <a:off x="3907528" y="2747264"/>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41" name="文本框 140"/>
          <p:cNvSpPr txBox="1"/>
          <p:nvPr/>
        </p:nvSpPr>
        <p:spPr>
          <a:xfrm>
            <a:off x="3914918" y="3148779"/>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47" name="直接箭头连接符 146"/>
          <p:cNvCxnSpPr/>
          <p:nvPr/>
        </p:nvCxnSpPr>
        <p:spPr>
          <a:xfrm>
            <a:off x="3833338" y="2744819"/>
            <a:ext cx="0" cy="10928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5283784" y="1479022"/>
            <a:ext cx="5216099" cy="1737151"/>
            <a:chOff x="5118435" y="1810320"/>
            <a:chExt cx="3915664" cy="1546591"/>
          </a:xfrm>
        </p:grpSpPr>
        <p:cxnSp>
          <p:nvCxnSpPr>
            <p:cNvPr id="149" name="直接箭头连接符 148"/>
            <p:cNvCxnSpPr/>
            <p:nvPr/>
          </p:nvCxnSpPr>
          <p:spPr>
            <a:xfrm>
              <a:off x="8619816" y="3356911"/>
              <a:ext cx="413887"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0" name="直接连接符 149"/>
            <p:cNvCxnSpPr/>
            <p:nvPr/>
          </p:nvCxnSpPr>
          <p:spPr>
            <a:xfrm flipV="1">
              <a:off x="9034099" y="1810320"/>
              <a:ext cx="0" cy="1546591"/>
            </a:xfrm>
            <a:prstGeom prst="line">
              <a:avLst/>
            </a:prstGeom>
          </p:spPr>
          <p:style>
            <a:lnRef idx="3">
              <a:schemeClr val="dk1"/>
            </a:lnRef>
            <a:fillRef idx="0">
              <a:schemeClr val="dk1"/>
            </a:fillRef>
            <a:effectRef idx="2">
              <a:schemeClr val="dk1"/>
            </a:effectRef>
            <a:fontRef idx="minor">
              <a:schemeClr val="tx1"/>
            </a:fontRef>
          </p:style>
        </p:cxnSp>
        <p:cxnSp>
          <p:nvCxnSpPr>
            <p:cNvPr id="151" name="直接连接符 150"/>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52" name="直接连接符 151"/>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a:off x="5118435" y="2418750"/>
              <a:ext cx="1895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5" name="直接箭头连接符 154"/>
          <p:cNvCxnSpPr/>
          <p:nvPr/>
        </p:nvCxnSpPr>
        <p:spPr>
          <a:xfrm>
            <a:off x="7276446" y="3009774"/>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6" name="直接箭头连接符 155"/>
          <p:cNvCxnSpPr/>
          <p:nvPr/>
        </p:nvCxnSpPr>
        <p:spPr>
          <a:xfrm>
            <a:off x="7276446" y="3434476"/>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57" name="组合 156"/>
          <p:cNvGrpSpPr/>
          <p:nvPr/>
        </p:nvGrpSpPr>
        <p:grpSpPr>
          <a:xfrm>
            <a:off x="1735056" y="1111831"/>
            <a:ext cx="2267929" cy="1856427"/>
            <a:chOff x="911741" y="1492577"/>
            <a:chExt cx="2262224" cy="1663126"/>
          </a:xfrm>
        </p:grpSpPr>
        <p:cxnSp>
          <p:nvCxnSpPr>
            <p:cNvPr id="158" name="直接箭头连接符 157"/>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9" name="直接连接符 158"/>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66" name="直接连接符 165"/>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67" name="直接连接符 166"/>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169" name="直接箭头连接符 168"/>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71" name="直接箭头连接符 170"/>
          <p:cNvCxnSpPr/>
          <p:nvPr/>
        </p:nvCxnSpPr>
        <p:spPr>
          <a:xfrm>
            <a:off x="3833338" y="2744819"/>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2" name="直接箭头连接符 171"/>
          <p:cNvCxnSpPr/>
          <p:nvPr/>
        </p:nvCxnSpPr>
        <p:spPr>
          <a:xfrm>
            <a:off x="3833338" y="317581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3" name="直接箭头连接符 172"/>
          <p:cNvCxnSpPr/>
          <p:nvPr/>
        </p:nvCxnSpPr>
        <p:spPr>
          <a:xfrm>
            <a:off x="3833338" y="3585287"/>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4" name="文本框 173"/>
          <p:cNvSpPr txBox="1"/>
          <p:nvPr/>
        </p:nvSpPr>
        <p:spPr>
          <a:xfrm>
            <a:off x="6481998" y="3530123"/>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5" name="直接箭头连接符 174"/>
          <p:cNvCxnSpPr/>
          <p:nvPr/>
        </p:nvCxnSpPr>
        <p:spPr>
          <a:xfrm>
            <a:off x="3660078" y="2939215"/>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76" name="文本框 175"/>
          <p:cNvSpPr txBox="1"/>
          <p:nvPr/>
        </p:nvSpPr>
        <p:spPr>
          <a:xfrm>
            <a:off x="7291992" y="2536738"/>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8" name="文本框 177"/>
          <p:cNvSpPr txBox="1"/>
          <p:nvPr/>
        </p:nvSpPr>
        <p:spPr>
          <a:xfrm>
            <a:off x="7288890" y="2973012"/>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79" name="组合 178"/>
          <p:cNvGrpSpPr/>
          <p:nvPr/>
        </p:nvGrpSpPr>
        <p:grpSpPr>
          <a:xfrm>
            <a:off x="9201853" y="2714246"/>
            <a:ext cx="835486" cy="998220"/>
            <a:chOff x="7950205" y="3160441"/>
            <a:chExt cx="679988" cy="998220"/>
          </a:xfrm>
        </p:grpSpPr>
        <p:grpSp>
          <p:nvGrpSpPr>
            <p:cNvPr id="180" name="组合 179"/>
            <p:cNvGrpSpPr/>
            <p:nvPr/>
          </p:nvGrpSpPr>
          <p:grpSpPr>
            <a:xfrm>
              <a:off x="7982529" y="3160441"/>
              <a:ext cx="574962" cy="998220"/>
              <a:chOff x="7982529" y="3160441"/>
              <a:chExt cx="574962" cy="998220"/>
            </a:xfrm>
          </p:grpSpPr>
          <p:sp>
            <p:nvSpPr>
              <p:cNvPr id="182" name="梯形 181"/>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3" name="等腰三角形 182"/>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4" name="直接连接符 183"/>
              <p:cNvCxnSpPr>
                <a:endCxn id="183"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85" name="直接连接符 184"/>
              <p:cNvCxnSpPr>
                <a:stCxn id="183" idx="2"/>
                <a:endCxn id="183"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86" name="直接连接符 185"/>
              <p:cNvCxnSpPr>
                <a:stCxn id="183" idx="5"/>
                <a:endCxn id="183"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81" name="文本框 180"/>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80" name="组合 79"/>
          <p:cNvGrpSpPr/>
          <p:nvPr/>
        </p:nvGrpSpPr>
        <p:grpSpPr>
          <a:xfrm>
            <a:off x="5476307" y="1980973"/>
            <a:ext cx="2097287" cy="2152479"/>
            <a:chOff x="5147404" y="2415711"/>
            <a:chExt cx="1949822" cy="2152479"/>
          </a:xfrm>
        </p:grpSpPr>
        <p:grpSp>
          <p:nvGrpSpPr>
            <p:cNvPr id="81" name="组合 80"/>
            <p:cNvGrpSpPr/>
            <p:nvPr/>
          </p:nvGrpSpPr>
          <p:grpSpPr>
            <a:xfrm>
              <a:off x="5147404" y="2415711"/>
              <a:ext cx="1949822" cy="2054688"/>
              <a:chOff x="5147404" y="2415711"/>
              <a:chExt cx="1949822" cy="2054688"/>
            </a:xfrm>
          </p:grpSpPr>
          <p:grpSp>
            <p:nvGrpSpPr>
              <p:cNvPr id="83" name="组合 82"/>
              <p:cNvGrpSpPr/>
              <p:nvPr/>
            </p:nvGrpSpPr>
            <p:grpSpPr>
              <a:xfrm>
                <a:off x="5147404" y="2415711"/>
                <a:ext cx="1949822" cy="2054688"/>
                <a:chOff x="9255806" y="2351056"/>
                <a:chExt cx="1949822" cy="2054688"/>
              </a:xfrm>
            </p:grpSpPr>
            <p:sp>
              <p:nvSpPr>
                <p:cNvPr id="85" name="矩形 84"/>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93" name="文本框 92"/>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9" name="文本框 98"/>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2" name="文本框 101"/>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11" name="文本框 110"/>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14" name="文本框 113"/>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15" name="文本框 114"/>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84" name="等腰三角形 83"/>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2" name="直接连接符 81"/>
            <p:cNvCxnSpPr>
              <a:stCxn id="84"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sp>
        <p:nvSpPr>
          <p:cNvPr id="2" name="文本框 1"/>
          <p:cNvSpPr txBox="1"/>
          <p:nvPr/>
        </p:nvSpPr>
        <p:spPr>
          <a:xfrm>
            <a:off x="6292117" y="4868340"/>
            <a:ext cx="65" cy="492443"/>
          </a:xfrm>
          <a:prstGeom prst="rect">
            <a:avLst/>
          </a:prstGeom>
          <a:noFill/>
        </p:spPr>
        <p:txBody>
          <a:bodyPr vert="horz" wrap="none" lIns="0" tIns="0" rIns="0" bIns="0" rtlCol="0" anchor="ctr" anchorCtr="1">
            <a:spAutoFit/>
          </a:bodyPr>
          <a:lstStyle/>
          <a:p>
            <a:endParaRPr lang="zh-CN" altLang="en-US" sz="3200" dirty="0"/>
          </a:p>
        </p:txBody>
      </p:sp>
      <p:sp>
        <p:nvSpPr>
          <p:cNvPr id="4" name="矩形 3"/>
          <p:cNvSpPr/>
          <p:nvPr/>
        </p:nvSpPr>
        <p:spPr>
          <a:xfrm>
            <a:off x="89767" y="4440679"/>
            <a:ext cx="1925736" cy="1077218"/>
          </a:xfrm>
          <a:prstGeom prst="rect">
            <a:avLst/>
          </a:prstGeom>
        </p:spPr>
        <p:txBody>
          <a:bodyPr wrap="square">
            <a:spAutoFit/>
          </a:bodyPr>
          <a:lstStyle/>
          <a:p>
            <a:r>
              <a:rPr lang="zh-CN" altLang="en-US" sz="3200" dirty="0"/>
              <a:t>指令存储器的时延</a:t>
            </a:r>
            <a:endParaRPr lang="en-US" altLang="zh-CN" sz="3200" dirty="0"/>
          </a:p>
        </p:txBody>
      </p:sp>
      <p:sp>
        <p:nvSpPr>
          <p:cNvPr id="5" name="矩形 4"/>
          <p:cNvSpPr/>
          <p:nvPr/>
        </p:nvSpPr>
        <p:spPr>
          <a:xfrm>
            <a:off x="89767" y="3996004"/>
            <a:ext cx="1851789" cy="1077218"/>
          </a:xfrm>
          <a:prstGeom prst="rect">
            <a:avLst/>
          </a:prstGeom>
        </p:spPr>
        <p:txBody>
          <a:bodyPr wrap="square">
            <a:spAutoFit/>
          </a:bodyPr>
          <a:lstStyle/>
          <a:p>
            <a:r>
              <a:rPr lang="en-US" altLang="zh-CN" sz="3200" dirty="0"/>
              <a:t>PC</a:t>
            </a:r>
            <a:r>
              <a:rPr lang="zh-CN" altLang="en-US" sz="3200" dirty="0"/>
              <a:t>寄存器的时延</a:t>
            </a:r>
            <a:endParaRPr lang="en-US" altLang="zh-CN" sz="3200" dirty="0"/>
          </a:p>
        </p:txBody>
      </p:sp>
      <p:sp>
        <p:nvSpPr>
          <p:cNvPr id="10" name="矩形 9"/>
          <p:cNvSpPr/>
          <p:nvPr/>
        </p:nvSpPr>
        <p:spPr>
          <a:xfrm>
            <a:off x="75059" y="3760955"/>
            <a:ext cx="1852841" cy="3046988"/>
          </a:xfrm>
          <a:prstGeom prst="rect">
            <a:avLst/>
          </a:prstGeom>
        </p:spPr>
        <p:txBody>
          <a:bodyPr wrap="square">
            <a:spAutoFit/>
          </a:bodyPr>
          <a:lstStyle/>
          <a:p>
            <a:r>
              <a:rPr lang="zh-CN" altLang="en-US" sz="3200" dirty="0"/>
              <a:t>寄存器文件时延与立即数生成单元时延的较大者</a:t>
            </a:r>
            <a:endParaRPr lang="en-US" altLang="zh-CN" sz="3200" dirty="0"/>
          </a:p>
        </p:txBody>
      </p:sp>
      <p:sp>
        <p:nvSpPr>
          <p:cNvPr id="11" name="矩形 10"/>
          <p:cNvSpPr/>
          <p:nvPr/>
        </p:nvSpPr>
        <p:spPr>
          <a:xfrm>
            <a:off x="78044" y="4116780"/>
            <a:ext cx="1927636" cy="2554545"/>
          </a:xfrm>
          <a:prstGeom prst="rect">
            <a:avLst/>
          </a:prstGeom>
        </p:spPr>
        <p:txBody>
          <a:bodyPr wrap="square">
            <a:spAutoFit/>
          </a:bodyPr>
          <a:lstStyle/>
          <a:p>
            <a:r>
              <a:rPr lang="en-US" altLang="zh-CN" sz="3200" dirty="0"/>
              <a:t>ALU</a:t>
            </a:r>
            <a:r>
              <a:rPr lang="zh-CN" altLang="en-US" sz="3200" dirty="0"/>
              <a:t>时延</a:t>
            </a:r>
            <a:endParaRPr lang="en-US" altLang="zh-CN" sz="3200" dirty="0"/>
          </a:p>
          <a:p>
            <a:endParaRPr lang="en-US" altLang="zh-CN" sz="3200" dirty="0"/>
          </a:p>
          <a:p>
            <a:r>
              <a:rPr lang="zh-CN" altLang="en-US" sz="3200" dirty="0"/>
              <a:t>流经的两个选择器的时延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10" presetClass="exit" presetSubtype="0" fill="hold" grpId="1" nodeType="with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par>
                                <p:cTn id="42" presetID="10" presetClass="exit" presetSubtype="0" fill="hold" grpId="1"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10" grpId="0"/>
      <p:bldP spid="10" grpId="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sub</a:t>
            </a:r>
            <a:r>
              <a:rPr lang="zh-CN" altLang="en-US" dirty="0"/>
              <a:t>指令</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r>
              <a:rPr lang="en-US" altLang="zh-CN" dirty="0"/>
              <a:t>sub </a:t>
            </a:r>
            <a:r>
              <a:rPr lang="en-US" altLang="zh-CN" dirty="0" err="1"/>
              <a:t>rd</a:t>
            </a:r>
            <a:r>
              <a:rPr lang="en-US" altLang="zh-CN" dirty="0"/>
              <a:t>, rs1, rs2</a:t>
            </a:r>
          </a:p>
          <a:p>
            <a:r>
              <a:rPr lang="zh-CN" altLang="en-US" dirty="0"/>
              <a:t>几乎与加法相同</a:t>
            </a:r>
          </a:p>
          <a:p>
            <a:r>
              <a:rPr lang="en-US" altLang="zh-CN" dirty="0"/>
              <a:t>inst[30]</a:t>
            </a:r>
            <a:r>
              <a:rPr lang="zh-CN" altLang="en-US" dirty="0"/>
              <a:t>在加法和减法之间进行选择</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35</a:t>
            </a:fld>
            <a:endParaRPr lang="zh-CN" altLang="en-US" dirty="0"/>
          </a:p>
        </p:txBody>
      </p:sp>
      <p:sp>
        <p:nvSpPr>
          <p:cNvPr id="26" name="Google Shape;388;p41"/>
          <p:cNvSpPr txBox="1"/>
          <p:nvPr/>
        </p:nvSpPr>
        <p:spPr>
          <a:xfrm>
            <a:off x="11173460" y="1564005"/>
            <a:ext cx="885825" cy="46164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add</a:t>
            </a:r>
          </a:p>
        </p:txBody>
      </p:sp>
      <p:sp>
        <p:nvSpPr>
          <p:cNvPr id="27" name="Google Shape;388;p41"/>
          <p:cNvSpPr txBox="1"/>
          <p:nvPr/>
        </p:nvSpPr>
        <p:spPr>
          <a:xfrm>
            <a:off x="11173460" y="2470785"/>
            <a:ext cx="885825" cy="46164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sub</a:t>
            </a:r>
          </a:p>
        </p:txBody>
      </p:sp>
      <p:grpSp>
        <p:nvGrpSpPr>
          <p:cNvPr id="5" name="组合 4"/>
          <p:cNvGrpSpPr/>
          <p:nvPr/>
        </p:nvGrpSpPr>
        <p:grpSpPr>
          <a:xfrm>
            <a:off x="887730" y="1057275"/>
            <a:ext cx="10212070" cy="1964690"/>
            <a:chOff x="1798" y="1731"/>
            <a:chExt cx="16082" cy="3094"/>
          </a:xfrm>
        </p:grpSpPr>
        <p:grpSp>
          <p:nvGrpSpPr>
            <p:cNvPr id="28" name="组合 27"/>
            <p:cNvGrpSpPr/>
            <p:nvPr/>
          </p:nvGrpSpPr>
          <p:grpSpPr>
            <a:xfrm>
              <a:off x="1798" y="1731"/>
              <a:ext cx="16082" cy="1634"/>
              <a:chOff x="74389" y="4740242"/>
              <a:chExt cx="8875710" cy="932023"/>
            </a:xfrm>
          </p:grpSpPr>
          <p:sp>
            <p:nvSpPr>
              <p:cNvPr id="29" name="Google Shape;388;p41"/>
              <p:cNvSpPr txBox="1"/>
              <p:nvPr/>
            </p:nvSpPr>
            <p:spPr>
              <a:xfrm>
                <a:off x="74389" y="4768187"/>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31</a:t>
                </a:r>
              </a:p>
            </p:txBody>
          </p:sp>
          <p:sp>
            <p:nvSpPr>
              <p:cNvPr id="30" name="Google Shape;389;p41"/>
              <p:cNvSpPr txBox="1"/>
              <p:nvPr/>
            </p:nvSpPr>
            <p:spPr>
              <a:xfrm>
                <a:off x="8580876" y="4740242"/>
                <a:ext cx="369223" cy="52524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ea typeface="Courier New" panose="02070309020205020404"/>
                    <a:cs typeface="Courier New" panose="02070309020205020404"/>
                    <a:sym typeface="Courier New" panose="02070309020205020404"/>
                  </a:rPr>
                  <a:t>0</a:t>
                </a:r>
              </a:p>
            </p:txBody>
          </p:sp>
          <p:grpSp>
            <p:nvGrpSpPr>
              <p:cNvPr id="31" name="Google Shape;396;p41"/>
              <p:cNvGrpSpPr/>
              <p:nvPr/>
            </p:nvGrpSpPr>
            <p:grpSpPr>
              <a:xfrm>
                <a:off x="351067" y="5215065"/>
                <a:ext cx="8442135" cy="457200"/>
                <a:chOff x="186475" y="4572000"/>
                <a:chExt cx="8442135" cy="457200"/>
              </a:xfrm>
            </p:grpSpPr>
            <p:sp>
              <p:nvSpPr>
                <p:cNvPr id="32" name="Google Shape;397;p41"/>
                <p:cNvSpPr/>
                <p:nvPr/>
              </p:nvSpPr>
              <p:spPr>
                <a:xfrm>
                  <a:off x="186475" y="4572000"/>
                  <a:ext cx="175205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0000000</a:t>
                  </a:r>
                </a:p>
              </p:txBody>
            </p:sp>
            <p:sp>
              <p:nvSpPr>
                <p:cNvPr id="33" name="Google Shape;398;p41"/>
                <p:cNvSpPr/>
                <p:nvPr/>
              </p:nvSpPr>
              <p:spPr>
                <a:xfrm>
                  <a:off x="6876288" y="4572000"/>
                  <a:ext cx="1752322"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3200" dirty="0">
                      <a:solidFill>
                        <a:schemeClr val="dk1"/>
                      </a:solidFill>
                      <a:ea typeface="Courier New" panose="02070309020205020404"/>
                      <a:cs typeface="Courier New" panose="02070309020205020404"/>
                      <a:sym typeface="Courier New" panose="02070309020205020404"/>
                    </a:rPr>
                    <a:t>0110011</a:t>
                  </a:r>
                </a:p>
              </p:txBody>
            </p:sp>
            <p:sp>
              <p:nvSpPr>
                <p:cNvPr id="34" name="Google Shape;399;p41"/>
                <p:cNvSpPr/>
                <p:nvPr/>
              </p:nvSpPr>
              <p:spPr>
                <a:xfrm>
                  <a:off x="193852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rs2</a:t>
                  </a:r>
                </a:p>
              </p:txBody>
            </p:sp>
            <p:sp>
              <p:nvSpPr>
                <p:cNvPr id="35" name="Google Shape;400;p41"/>
                <p:cNvSpPr/>
                <p:nvPr/>
              </p:nvSpPr>
              <p:spPr>
                <a:xfrm>
                  <a:off x="317296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rs1</a:t>
                  </a:r>
                </a:p>
              </p:txBody>
            </p:sp>
            <p:sp>
              <p:nvSpPr>
                <p:cNvPr id="36" name="Google Shape;401;p41"/>
                <p:cNvSpPr/>
                <p:nvPr/>
              </p:nvSpPr>
              <p:spPr>
                <a:xfrm>
                  <a:off x="440740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funct3</a:t>
                  </a:r>
                </a:p>
              </p:txBody>
            </p:sp>
            <p:sp>
              <p:nvSpPr>
                <p:cNvPr id="37" name="Google Shape;402;p41"/>
                <p:cNvSpPr/>
                <p:nvPr/>
              </p:nvSpPr>
              <p:spPr>
                <a:xfrm>
                  <a:off x="564184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err="1">
                      <a:solidFill>
                        <a:schemeClr val="dk1"/>
                      </a:solidFill>
                      <a:ea typeface="Courier New" panose="02070309020205020404"/>
                      <a:cs typeface="Courier New" panose="02070309020205020404"/>
                      <a:sym typeface="Courier New" panose="02070309020205020404"/>
                    </a:rPr>
                    <a:t>rd</a:t>
                  </a:r>
                </a:p>
              </p:txBody>
            </p:sp>
          </p:grpSp>
        </p:grpSp>
        <p:grpSp>
          <p:nvGrpSpPr>
            <p:cNvPr id="38" name="组合 37"/>
            <p:cNvGrpSpPr/>
            <p:nvPr/>
          </p:nvGrpSpPr>
          <p:grpSpPr>
            <a:xfrm>
              <a:off x="2299" y="3449"/>
              <a:ext cx="15298" cy="1376"/>
              <a:chOff x="351067" y="4831080"/>
              <a:chExt cx="8442135" cy="841185"/>
            </a:xfrm>
          </p:grpSpPr>
          <p:sp>
            <p:nvSpPr>
              <p:cNvPr id="39" name="Google Shape;388;p41"/>
              <p:cNvSpPr txBox="1"/>
              <p:nvPr/>
            </p:nvSpPr>
            <p:spPr>
              <a:xfrm>
                <a:off x="351068" y="48320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dirty="0">
                  <a:solidFill>
                    <a:schemeClr val="dk1"/>
                  </a:solidFill>
                  <a:ea typeface="Courier New" panose="02070309020205020404"/>
                  <a:cs typeface="Courier New" panose="02070309020205020404"/>
                  <a:sym typeface="Courier New" panose="02070309020205020404"/>
                </a:endParaRPr>
              </a:p>
            </p:txBody>
          </p:sp>
          <p:sp>
            <p:nvSpPr>
              <p:cNvPr id="40" name="Google Shape;389;p41"/>
              <p:cNvSpPr txBox="1"/>
              <p:nvPr/>
            </p:nvSpPr>
            <p:spPr>
              <a:xfrm>
                <a:off x="8331926"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dirty="0">
                  <a:solidFill>
                    <a:schemeClr val="dk1"/>
                  </a:solidFill>
                  <a:ea typeface="Courier New" panose="02070309020205020404"/>
                  <a:cs typeface="Courier New" panose="02070309020205020404"/>
                  <a:sym typeface="Courier New" panose="02070309020205020404"/>
                </a:endParaRPr>
              </a:p>
            </p:txBody>
          </p:sp>
          <p:grpSp>
            <p:nvGrpSpPr>
              <p:cNvPr id="41" name="Google Shape;396;p41"/>
              <p:cNvGrpSpPr/>
              <p:nvPr/>
            </p:nvGrpSpPr>
            <p:grpSpPr>
              <a:xfrm>
                <a:off x="351067" y="5215065"/>
                <a:ext cx="8442135" cy="457200"/>
                <a:chOff x="186475" y="4572000"/>
                <a:chExt cx="8442135" cy="457200"/>
              </a:xfrm>
            </p:grpSpPr>
            <p:sp>
              <p:nvSpPr>
                <p:cNvPr id="42" name="Google Shape;397;p41"/>
                <p:cNvSpPr/>
                <p:nvPr/>
              </p:nvSpPr>
              <p:spPr>
                <a:xfrm>
                  <a:off x="186475" y="4572000"/>
                  <a:ext cx="175205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a:t>
                  </a:r>
                  <a:r>
                    <a:rPr lang="en-US" sz="3200" dirty="0">
                      <a:solidFill>
                        <a:srgbClr val="FF0000"/>
                      </a:solidFill>
                      <a:ea typeface="Courier New" panose="02070309020205020404"/>
                      <a:cs typeface="Courier New" panose="02070309020205020404"/>
                      <a:sym typeface="Courier New" panose="02070309020205020404"/>
                    </a:rPr>
                    <a:t>1</a:t>
                  </a:r>
                  <a:r>
                    <a:rPr lang="en-US" sz="3200" dirty="0">
                      <a:solidFill>
                        <a:schemeClr val="dk1"/>
                      </a:solidFill>
                      <a:ea typeface="Courier New" panose="02070309020205020404"/>
                      <a:cs typeface="Courier New" panose="02070309020205020404"/>
                      <a:sym typeface="Courier New" panose="02070309020205020404"/>
                    </a:rPr>
                    <a:t>00000</a:t>
                  </a:r>
                </a:p>
              </p:txBody>
            </p:sp>
            <p:sp>
              <p:nvSpPr>
                <p:cNvPr id="43" name="Google Shape;398;p41"/>
                <p:cNvSpPr/>
                <p:nvPr/>
              </p:nvSpPr>
              <p:spPr>
                <a:xfrm>
                  <a:off x="6876287" y="4572000"/>
                  <a:ext cx="175232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3200" dirty="0">
                      <a:solidFill>
                        <a:schemeClr val="dk1"/>
                      </a:solidFill>
                      <a:ea typeface="Courier New" panose="02070309020205020404"/>
                      <a:cs typeface="Courier New" panose="02070309020205020404"/>
                      <a:sym typeface="Courier New" panose="02070309020205020404"/>
                    </a:rPr>
                    <a:t>0110011</a:t>
                  </a:r>
                </a:p>
              </p:txBody>
            </p:sp>
            <p:sp>
              <p:nvSpPr>
                <p:cNvPr id="44" name="Google Shape;399;p41"/>
                <p:cNvSpPr/>
                <p:nvPr/>
              </p:nvSpPr>
              <p:spPr>
                <a:xfrm>
                  <a:off x="193852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rs2</a:t>
                  </a:r>
                </a:p>
              </p:txBody>
            </p:sp>
            <p:sp>
              <p:nvSpPr>
                <p:cNvPr id="45" name="Google Shape;400;p41"/>
                <p:cNvSpPr/>
                <p:nvPr/>
              </p:nvSpPr>
              <p:spPr>
                <a:xfrm>
                  <a:off x="317296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rs1</a:t>
                  </a:r>
                </a:p>
              </p:txBody>
            </p:sp>
            <p:sp>
              <p:nvSpPr>
                <p:cNvPr id="46" name="Google Shape;401;p41"/>
                <p:cNvSpPr/>
                <p:nvPr/>
              </p:nvSpPr>
              <p:spPr>
                <a:xfrm>
                  <a:off x="440740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000</a:t>
                  </a:r>
                </a:p>
              </p:txBody>
            </p:sp>
            <p:sp>
              <p:nvSpPr>
                <p:cNvPr id="47" name="Google Shape;402;p41"/>
                <p:cNvSpPr/>
                <p:nvPr/>
              </p:nvSpPr>
              <p:spPr>
                <a:xfrm>
                  <a:off x="564184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err="1">
                      <a:solidFill>
                        <a:schemeClr val="dk1"/>
                      </a:solidFill>
                      <a:ea typeface="Courier New" panose="02070309020205020404"/>
                      <a:cs typeface="Courier New" panose="02070309020205020404"/>
                      <a:sym typeface="Courier New" panose="02070309020205020404"/>
                    </a:rPr>
                    <a:t>rd</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sub</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36</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210370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lvl="0">
              <a:defRPr/>
            </a:pPr>
            <a:r>
              <a:rPr lang="en-US" altLang="zh-CN" sz="2400" b="1" dirty="0">
                <a:solidFill>
                  <a:prstClr val="black"/>
                </a:solidFill>
              </a:rPr>
              <a:t>(add=0/sub=1)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76" name="组合 175"/>
          <p:cNvGrpSpPr/>
          <p:nvPr/>
        </p:nvGrpSpPr>
        <p:grpSpPr>
          <a:xfrm>
            <a:off x="4461832" y="1734671"/>
            <a:ext cx="5216099" cy="1737151"/>
            <a:chOff x="5118435" y="1810320"/>
            <a:chExt cx="3915664" cy="1546591"/>
          </a:xfrm>
        </p:grpSpPr>
        <p:cxnSp>
          <p:nvCxnSpPr>
            <p:cNvPr id="178" name="直接箭头连接符 177"/>
            <p:cNvCxnSpPr/>
            <p:nvPr/>
          </p:nvCxnSpPr>
          <p:spPr>
            <a:xfrm>
              <a:off x="8619816" y="3356911"/>
              <a:ext cx="413887"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1546591"/>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895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5" name="组合 124"/>
          <p:cNvGrpSpPr/>
          <p:nvPr/>
        </p:nvGrpSpPr>
        <p:grpSpPr>
          <a:xfrm>
            <a:off x="8379901" y="2969895"/>
            <a:ext cx="835486" cy="998220"/>
            <a:chOff x="7950205" y="3160441"/>
            <a:chExt cx="679988" cy="998220"/>
          </a:xfrm>
        </p:grpSpPr>
        <p:grpSp>
          <p:nvGrpSpPr>
            <p:cNvPr id="127" name="组合 126"/>
            <p:cNvGrpSpPr/>
            <p:nvPr/>
          </p:nvGrpSpPr>
          <p:grpSpPr>
            <a:xfrm>
              <a:off x="7982529" y="3160441"/>
              <a:ext cx="574962" cy="998220"/>
              <a:chOff x="7982529" y="3160441"/>
              <a:chExt cx="574962" cy="998220"/>
            </a:xfrm>
          </p:grpSpPr>
          <p:sp>
            <p:nvSpPr>
              <p:cNvPr id="129" name="梯形 128"/>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0" name="等腰三角形 129"/>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1" name="直接连接符 130"/>
              <p:cNvCxnSpPr>
                <a:endCxn id="130"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2" name="直接连接符 131"/>
              <p:cNvCxnSpPr>
                <a:stCxn id="130" idx="2"/>
                <a:endCxn id="130"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4" name="直接连接符 133"/>
              <p:cNvCxnSpPr>
                <a:stCxn id="130" idx="5"/>
                <a:endCxn id="130"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8" name="文本框 127"/>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83" name="文本框 82"/>
          <p:cNvSpPr txBox="1"/>
          <p:nvPr/>
        </p:nvSpPr>
        <p:spPr>
          <a:xfrm>
            <a:off x="1926251" y="5883928"/>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84" name="组合 83"/>
          <p:cNvGrpSpPr/>
          <p:nvPr/>
        </p:nvGrpSpPr>
        <p:grpSpPr>
          <a:xfrm>
            <a:off x="4647380" y="2244349"/>
            <a:ext cx="2097287" cy="2152479"/>
            <a:chOff x="5147404" y="2415711"/>
            <a:chExt cx="1949822" cy="2152479"/>
          </a:xfrm>
        </p:grpSpPr>
        <p:grpSp>
          <p:nvGrpSpPr>
            <p:cNvPr id="85" name="组合 84"/>
            <p:cNvGrpSpPr/>
            <p:nvPr/>
          </p:nvGrpSpPr>
          <p:grpSpPr>
            <a:xfrm>
              <a:off x="5147404" y="2415711"/>
              <a:ext cx="1949822" cy="2054688"/>
              <a:chOff x="5147404" y="2415711"/>
              <a:chExt cx="1949822" cy="2054688"/>
            </a:xfrm>
          </p:grpSpPr>
          <p:grpSp>
            <p:nvGrpSpPr>
              <p:cNvPr id="88" name="组合 87"/>
              <p:cNvGrpSpPr/>
              <p:nvPr/>
            </p:nvGrpSpPr>
            <p:grpSpPr>
              <a:xfrm>
                <a:off x="5147404" y="2415711"/>
                <a:ext cx="1949822" cy="2054688"/>
                <a:chOff x="9255806" y="2351056"/>
                <a:chExt cx="1949822" cy="2054688"/>
              </a:xfrm>
            </p:grpSpPr>
            <p:sp>
              <p:nvSpPr>
                <p:cNvPr id="90" name="矩形 89"/>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91" name="文本框 90"/>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2" name="文本框 91"/>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4" name="文本框 93"/>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5" name="文本框 94"/>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6" name="文本框 95"/>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7" name="文本框 96"/>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89" name="等腰三角形 88"/>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7" name="直接连接符 86"/>
            <p:cNvCxnSpPr>
              <a:stCxn id="89"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实现</a:t>
            </a:r>
            <a:r>
              <a:rPr lang="en-US" altLang="zh-CN"/>
              <a:t>R</a:t>
            </a:r>
            <a:r>
              <a:rPr lang="zh-CN" altLang="en-US"/>
              <a:t>型指令</a:t>
            </a:r>
            <a:endParaRPr lang="zh-CN" altLang="en-US" dirty="0"/>
          </a:p>
        </p:txBody>
      </p:sp>
      <p:sp>
        <p:nvSpPr>
          <p:cNvPr id="4" name="灯片编号占位符 3"/>
          <p:cNvSpPr>
            <a:spLocks noGrp="1"/>
          </p:cNvSpPr>
          <p:nvPr>
            <p:ph type="sldNum" sz="quarter" idx="12"/>
          </p:nvPr>
        </p:nvSpPr>
        <p:spPr/>
        <p:txBody>
          <a:bodyPr/>
          <a:lstStyle/>
          <a:p>
            <a:fld id="{8EE8E787-E6FE-45D8-9039-788B45E44EE7}" type="slidenum">
              <a:rPr lang="zh-CN" altLang="en-US" smtClean="0"/>
              <a:t>37</a:t>
            </a:fld>
            <a:endParaRPr lang="zh-CN" altLang="en-US" dirty="0"/>
          </a:p>
        </p:txBody>
      </p:sp>
      <p:sp>
        <p:nvSpPr>
          <p:cNvPr id="3" name="内容占位符 2"/>
          <p:cNvSpPr>
            <a:spLocks noGrp="1"/>
          </p:cNvSpPr>
          <p:nvPr>
            <p:ph idx="4294967295"/>
          </p:nvPr>
        </p:nvSpPr>
        <p:spPr>
          <a:xfrm>
            <a:off x="0" y="1303338"/>
            <a:ext cx="10515600" cy="4873625"/>
          </a:xfrm>
        </p:spPr>
        <p:txBody>
          <a:bodyPr/>
          <a:lstStyle/>
          <a:p>
            <a:endParaRPr lang="en-US" altLang="zh-CN" dirty="0"/>
          </a:p>
          <a:p>
            <a:endParaRPr lang="en-US" altLang="zh-CN" dirty="0"/>
          </a:p>
          <a:p>
            <a:endParaRPr lang="en-US" altLang="zh-CN" dirty="0"/>
          </a:p>
          <a:p>
            <a:endParaRPr lang="en-US" altLang="zh-CN" dirty="0"/>
          </a:p>
          <a:p>
            <a:endParaRPr lang="en-US" altLang="zh-CN" dirty="0"/>
          </a:p>
        </p:txBody>
      </p:sp>
      <p:graphicFrame>
        <p:nvGraphicFramePr>
          <p:cNvPr id="6" name="表格 5"/>
          <p:cNvGraphicFramePr>
            <a:graphicFrameLocks noGrp="1"/>
          </p:cNvGraphicFramePr>
          <p:nvPr>
            <p:custDataLst>
              <p:tags r:id="rId1"/>
            </p:custDataLst>
          </p:nvPr>
        </p:nvGraphicFramePr>
        <p:xfrm>
          <a:off x="838199" y="1063548"/>
          <a:ext cx="10515602" cy="5181600"/>
        </p:xfrm>
        <a:graphic>
          <a:graphicData uri="http://schemas.openxmlformats.org/drawingml/2006/table">
            <a:tbl>
              <a:tblPr bandRow="1">
                <a:tableStyleId>{69012ECD-51FC-41F1-AA8D-1B2483CD663E}</a:tableStyleId>
              </a:tblPr>
              <a:tblGrid>
                <a:gridCol w="2148840">
                  <a:extLst>
                    <a:ext uri="{9D8B030D-6E8A-4147-A177-3AD203B41FA5}">
                      <a16:colId xmlns:a16="http://schemas.microsoft.com/office/drawing/2014/main" val="20000"/>
                    </a:ext>
                  </a:extLst>
                </a:gridCol>
                <a:gridCol w="1330960">
                  <a:extLst>
                    <a:ext uri="{9D8B030D-6E8A-4147-A177-3AD203B41FA5}">
                      <a16:colId xmlns:a16="http://schemas.microsoft.com/office/drawing/2014/main" val="20001"/>
                    </a:ext>
                  </a:extLst>
                </a:gridCol>
                <a:gridCol w="1280160">
                  <a:extLst>
                    <a:ext uri="{9D8B030D-6E8A-4147-A177-3AD203B41FA5}">
                      <a16:colId xmlns:a16="http://schemas.microsoft.com/office/drawing/2014/main" val="20002"/>
                    </a:ext>
                  </a:extLst>
                </a:gridCol>
                <a:gridCol w="1248955">
                  <a:extLst>
                    <a:ext uri="{9D8B030D-6E8A-4147-A177-3AD203B41FA5}">
                      <a16:colId xmlns:a16="http://schemas.microsoft.com/office/drawing/2014/main" val="20003"/>
                    </a:ext>
                  </a:extLst>
                </a:gridCol>
                <a:gridCol w="1502229">
                  <a:extLst>
                    <a:ext uri="{9D8B030D-6E8A-4147-A177-3AD203B41FA5}">
                      <a16:colId xmlns:a16="http://schemas.microsoft.com/office/drawing/2014/main" val="20004"/>
                    </a:ext>
                  </a:extLst>
                </a:gridCol>
                <a:gridCol w="1502229">
                  <a:extLst>
                    <a:ext uri="{9D8B030D-6E8A-4147-A177-3AD203B41FA5}">
                      <a16:colId xmlns:a16="http://schemas.microsoft.com/office/drawing/2014/main" val="20005"/>
                    </a:ext>
                  </a:extLst>
                </a:gridCol>
                <a:gridCol w="1502229">
                  <a:extLst>
                    <a:ext uri="{9D8B030D-6E8A-4147-A177-3AD203B41FA5}">
                      <a16:colId xmlns:a16="http://schemas.microsoft.com/office/drawing/2014/main" val="20006"/>
                    </a:ext>
                  </a:extLst>
                </a:gridCol>
              </a:tblGrid>
              <a:tr h="364053">
                <a:tc>
                  <a:txBody>
                    <a:bodyPr/>
                    <a:lstStyle/>
                    <a:p>
                      <a:pPr algn="ctr"/>
                      <a:r>
                        <a:rPr lang="en-US" altLang="zh-CN" sz="2800" dirty="0"/>
                        <a:t>0000000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add</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6405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t>0100000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sub</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6405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t>0000000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001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sll</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64053">
                <a:tc>
                  <a:txBody>
                    <a:bodyPr/>
                    <a:lstStyle/>
                    <a:p>
                      <a:pPr algn="ctr"/>
                      <a:r>
                        <a:rPr lang="en-US" altLang="zh-CN" sz="2800" dirty="0"/>
                        <a:t>0000000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slt</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364053">
                <a:tc>
                  <a:txBody>
                    <a:bodyPr/>
                    <a:lstStyle/>
                    <a:p>
                      <a:pPr algn="ctr"/>
                      <a:r>
                        <a:rPr lang="en-US" altLang="zh-CN" sz="2800" dirty="0"/>
                        <a:t>0000000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sltu</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364053">
                <a:tc>
                  <a:txBody>
                    <a:bodyPr/>
                    <a:lstStyle/>
                    <a:p>
                      <a:pPr algn="ctr"/>
                      <a:r>
                        <a:rPr lang="en-US" altLang="zh-CN" sz="2800" dirty="0"/>
                        <a:t>0000000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xor</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364053">
                <a:tc>
                  <a:txBody>
                    <a:bodyPr/>
                    <a:lstStyle/>
                    <a:p>
                      <a:pPr algn="ctr"/>
                      <a:r>
                        <a:rPr lang="en-US" altLang="zh-CN" sz="2800" dirty="0"/>
                        <a:t>0000000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srl</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364053">
                <a:tc>
                  <a:txBody>
                    <a:bodyPr/>
                    <a:lstStyle/>
                    <a:p>
                      <a:pPr algn="ctr"/>
                      <a:r>
                        <a:rPr lang="en-US" altLang="zh-CN" sz="2800" dirty="0"/>
                        <a:t>0100000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sra</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364053">
                <a:tc>
                  <a:txBody>
                    <a:bodyPr/>
                    <a:lstStyle/>
                    <a:p>
                      <a:pPr algn="ctr"/>
                      <a:r>
                        <a:rPr lang="en-US" altLang="zh-CN" sz="2800" dirty="0"/>
                        <a:t>0000000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110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or</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364053">
                <a:tc>
                  <a:txBody>
                    <a:bodyPr/>
                    <a:lstStyle/>
                    <a:p>
                      <a:pPr algn="ctr"/>
                      <a:r>
                        <a:rPr lang="en-US" altLang="zh-CN" sz="2800" dirty="0"/>
                        <a:t>0000000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rs1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err="1"/>
                        <a:t>rd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0110011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and</a:t>
                      </a:r>
                      <a:endParaRPr lang="zh-CN" alt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9" name="文本框 8"/>
          <p:cNvSpPr txBox="1"/>
          <p:nvPr/>
        </p:nvSpPr>
        <p:spPr>
          <a:xfrm>
            <a:off x="838200" y="6290310"/>
            <a:ext cx="9905365" cy="583565"/>
          </a:xfrm>
          <a:prstGeom prst="rect">
            <a:avLst/>
          </a:prstGeom>
          <a:solidFill>
            <a:schemeClr val="bg1"/>
          </a:solidFill>
        </p:spPr>
        <p:txBody>
          <a:bodyPr wrap="square" rtlCol="0">
            <a:spAutoFit/>
          </a:bodyPr>
          <a:lstStyle/>
          <a:p>
            <a:r>
              <a:rPr lang="en-US" altLang="zh-CN" sz="3200" dirty="0"/>
              <a:t>funct3</a:t>
            </a:r>
            <a:r>
              <a:rPr lang="zh-CN" altLang="en-US" sz="3200" dirty="0"/>
              <a:t>和</a:t>
            </a:r>
            <a:r>
              <a:rPr lang="en-US" altLang="zh-CN" sz="3200" dirty="0"/>
              <a:t>funct7</a:t>
            </a:r>
            <a:r>
              <a:rPr lang="zh-CN" altLang="en-US" sz="3200" dirty="0"/>
              <a:t>字段不同，选择</a:t>
            </a:r>
            <a:r>
              <a:rPr lang="en-US" altLang="zh-CN" sz="3200" dirty="0"/>
              <a:t>ALU</a:t>
            </a:r>
            <a:r>
              <a:rPr lang="zh-CN" altLang="en-US" sz="3200" dirty="0"/>
              <a:t>的不同功能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RISC-V </a:t>
            </a:r>
            <a:r>
              <a:rPr lang="en-US" altLang="zh-CN" dirty="0" err="1"/>
              <a:t>addi</a:t>
            </a:r>
            <a:r>
              <a:rPr lang="zh-CN" altLang="en-US" dirty="0"/>
              <a:t>指令</a:t>
            </a:r>
          </a:p>
        </p:txBody>
      </p:sp>
      <p:sp>
        <p:nvSpPr>
          <p:cNvPr id="3" name="内容占位符 2"/>
          <p:cNvSpPr>
            <a:spLocks noGrp="1"/>
          </p:cNvSpPr>
          <p:nvPr>
            <p:ph idx="1"/>
          </p:nvPr>
        </p:nvSpPr>
        <p:spPr/>
        <p:txBody>
          <a:bodyPr/>
          <a:lstStyle/>
          <a:p>
            <a:pPr lvl="0"/>
            <a:r>
              <a:rPr lang="en-US" altLang="zh-CN" dirty="0" err="1"/>
              <a:t>addi</a:t>
            </a:r>
            <a:r>
              <a:rPr lang="en-US" altLang="zh-CN" dirty="0"/>
              <a:t> x15, x1, -50</a:t>
            </a:r>
            <a:endParaRPr lang="zh-CN" altLang="en-US" dirty="0"/>
          </a:p>
        </p:txBody>
      </p:sp>
      <p:sp>
        <p:nvSpPr>
          <p:cNvPr id="4" name="灯片编号占位符 3"/>
          <p:cNvSpPr>
            <a:spLocks noGrp="1"/>
          </p:cNvSpPr>
          <p:nvPr>
            <p:ph type="sldNum" sz="quarter" idx="12"/>
          </p:nvPr>
        </p:nvSpPr>
        <p:spPr/>
        <p:txBody>
          <a:bodyPr/>
          <a:lstStyle/>
          <a:p>
            <a:fld id="{8EE8E787-E6FE-45D8-9039-788B45E44EE7}" type="slidenum">
              <a:rPr lang="zh-CN" altLang="en-US" smtClean="0"/>
              <a:t>38</a:t>
            </a:fld>
            <a:endParaRPr lang="zh-CN" altLang="en-US" dirty="0"/>
          </a:p>
        </p:txBody>
      </p:sp>
      <p:grpSp>
        <p:nvGrpSpPr>
          <p:cNvPr id="5" name="组合 4"/>
          <p:cNvGrpSpPr/>
          <p:nvPr/>
        </p:nvGrpSpPr>
        <p:grpSpPr>
          <a:xfrm>
            <a:off x="596265" y="2604135"/>
            <a:ext cx="10768330" cy="3183255"/>
            <a:chOff x="939" y="4101"/>
            <a:chExt cx="16958" cy="5013"/>
          </a:xfrm>
        </p:grpSpPr>
        <p:grpSp>
          <p:nvGrpSpPr>
            <p:cNvPr id="6" name="组合 5"/>
            <p:cNvGrpSpPr/>
            <p:nvPr/>
          </p:nvGrpSpPr>
          <p:grpSpPr>
            <a:xfrm>
              <a:off x="939" y="4101"/>
              <a:ext cx="16958" cy="2605"/>
              <a:chOff x="74389" y="4831080"/>
              <a:chExt cx="8875710" cy="825496"/>
            </a:xfrm>
          </p:grpSpPr>
          <p:sp>
            <p:nvSpPr>
              <p:cNvPr id="7" name="Google Shape;388;p41"/>
              <p:cNvSpPr txBox="1"/>
              <p:nvPr/>
            </p:nvSpPr>
            <p:spPr>
              <a:xfrm>
                <a:off x="74389" y="48320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31</a:t>
                </a:r>
              </a:p>
            </p:txBody>
          </p:sp>
          <p:sp>
            <p:nvSpPr>
              <p:cNvPr id="8" name="Google Shape;389;p41"/>
              <p:cNvSpPr txBox="1"/>
              <p:nvPr/>
            </p:nvSpPr>
            <p:spPr>
              <a:xfrm>
                <a:off x="8581087"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ea typeface="Courier New" panose="02070309020205020404"/>
                    <a:cs typeface="Courier New" panose="02070309020205020404"/>
                    <a:sym typeface="Courier New" panose="02070309020205020404"/>
                  </a:rPr>
                  <a:t>0</a:t>
                </a:r>
              </a:p>
            </p:txBody>
          </p:sp>
          <p:grpSp>
            <p:nvGrpSpPr>
              <p:cNvPr id="9" name="Google Shape;396;p41"/>
              <p:cNvGrpSpPr/>
              <p:nvPr/>
            </p:nvGrpSpPr>
            <p:grpSpPr>
              <a:xfrm>
                <a:off x="351067" y="5215065"/>
                <a:ext cx="8442340" cy="441511"/>
                <a:chOff x="186475" y="4572000"/>
                <a:chExt cx="8442340" cy="441511"/>
              </a:xfrm>
            </p:grpSpPr>
            <p:sp>
              <p:nvSpPr>
                <p:cNvPr id="10" name="Google Shape;397;p41"/>
                <p:cNvSpPr/>
                <p:nvPr/>
              </p:nvSpPr>
              <p:spPr>
                <a:xfrm>
                  <a:off x="186475" y="4572000"/>
                  <a:ext cx="2900124" cy="441511"/>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3200" dirty="0" err="1">
                      <a:solidFill>
                        <a:schemeClr val="dk1"/>
                      </a:solidFill>
                      <a:ea typeface="Courier New" panose="02070309020205020404"/>
                      <a:cs typeface="Courier New" panose="02070309020205020404"/>
                      <a:sym typeface="Courier New" panose="02070309020205020404"/>
                    </a:rPr>
                    <a:t>imm</a:t>
                  </a:r>
                  <a:r>
                    <a:rPr lang="en-US" altLang="zh-CN" sz="3200" dirty="0">
                      <a:solidFill>
                        <a:schemeClr val="dk1"/>
                      </a:solidFill>
                      <a:ea typeface="Courier New" panose="02070309020205020404"/>
                      <a:cs typeface="Courier New" panose="02070309020205020404"/>
                      <a:sym typeface="Courier New" panose="02070309020205020404"/>
                    </a:rPr>
                    <a:t>[11:0]</a:t>
                  </a:r>
                </a:p>
              </p:txBody>
            </p:sp>
            <p:sp>
              <p:nvSpPr>
                <p:cNvPr id="11" name="Google Shape;398;p41"/>
                <p:cNvSpPr/>
                <p:nvPr/>
              </p:nvSpPr>
              <p:spPr>
                <a:xfrm>
                  <a:off x="6876493" y="4572000"/>
                  <a:ext cx="1752322" cy="441194"/>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3200" dirty="0">
                      <a:solidFill>
                        <a:schemeClr val="dk1"/>
                      </a:solidFill>
                      <a:ea typeface="Courier New" panose="02070309020205020404"/>
                      <a:cs typeface="Courier New" panose="02070309020205020404"/>
                      <a:sym typeface="Courier New" panose="02070309020205020404"/>
                    </a:rPr>
                    <a:t>opcode</a:t>
                  </a:r>
                </a:p>
              </p:txBody>
            </p:sp>
            <p:sp>
              <p:nvSpPr>
                <p:cNvPr id="13" name="Google Shape;400;p41"/>
                <p:cNvSpPr/>
                <p:nvPr/>
              </p:nvSpPr>
              <p:spPr>
                <a:xfrm>
                  <a:off x="3086599" y="4572000"/>
                  <a:ext cx="1320522" cy="441194"/>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rs1</a:t>
                  </a:r>
                </a:p>
              </p:txBody>
            </p:sp>
            <p:sp>
              <p:nvSpPr>
                <p:cNvPr id="14" name="Google Shape;401;p41"/>
                <p:cNvSpPr/>
                <p:nvPr/>
              </p:nvSpPr>
              <p:spPr>
                <a:xfrm>
                  <a:off x="4407645" y="4572000"/>
                  <a:ext cx="1234686" cy="441511"/>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funct3</a:t>
                  </a:r>
                </a:p>
              </p:txBody>
            </p:sp>
            <p:sp>
              <p:nvSpPr>
                <p:cNvPr id="15" name="Google Shape;402;p41"/>
                <p:cNvSpPr/>
                <p:nvPr/>
              </p:nvSpPr>
              <p:spPr>
                <a:xfrm>
                  <a:off x="5641807" y="4572000"/>
                  <a:ext cx="1234686" cy="441511"/>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err="1">
                      <a:solidFill>
                        <a:schemeClr val="dk1"/>
                      </a:solidFill>
                      <a:ea typeface="Courier New" panose="02070309020205020404"/>
                      <a:cs typeface="Courier New" panose="02070309020205020404"/>
                      <a:sym typeface="Courier New" panose="02070309020205020404"/>
                    </a:rPr>
                    <a:t>rd</a:t>
                  </a:r>
                </a:p>
              </p:txBody>
            </p:sp>
          </p:grpSp>
        </p:grpSp>
        <p:grpSp>
          <p:nvGrpSpPr>
            <p:cNvPr id="16" name="组合 15"/>
            <p:cNvGrpSpPr/>
            <p:nvPr/>
          </p:nvGrpSpPr>
          <p:grpSpPr>
            <a:xfrm>
              <a:off x="1456" y="5494"/>
              <a:ext cx="16129" cy="2654"/>
              <a:chOff x="351067" y="4831080"/>
              <a:chExt cx="8442135" cy="841185"/>
            </a:xfrm>
          </p:grpSpPr>
          <p:sp>
            <p:nvSpPr>
              <p:cNvPr id="17" name="Google Shape;388;p41"/>
              <p:cNvSpPr txBox="1"/>
              <p:nvPr/>
            </p:nvSpPr>
            <p:spPr>
              <a:xfrm>
                <a:off x="351068" y="48320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dirty="0">
                  <a:solidFill>
                    <a:schemeClr val="dk1"/>
                  </a:solidFill>
                  <a:ea typeface="Courier New" panose="02070309020205020404"/>
                  <a:cs typeface="Courier New" panose="02070309020205020404"/>
                  <a:sym typeface="Courier New" panose="02070309020205020404"/>
                </a:endParaRPr>
              </a:p>
            </p:txBody>
          </p:sp>
          <p:sp>
            <p:nvSpPr>
              <p:cNvPr id="18" name="Google Shape;389;p41"/>
              <p:cNvSpPr txBox="1"/>
              <p:nvPr/>
            </p:nvSpPr>
            <p:spPr>
              <a:xfrm>
                <a:off x="8331926"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dirty="0">
                  <a:solidFill>
                    <a:schemeClr val="dk1"/>
                  </a:solidFill>
                  <a:ea typeface="Courier New" panose="02070309020205020404"/>
                  <a:cs typeface="Courier New" panose="02070309020205020404"/>
                  <a:sym typeface="Courier New" panose="02070309020205020404"/>
                </a:endParaRPr>
              </a:p>
            </p:txBody>
          </p:sp>
          <p:grpSp>
            <p:nvGrpSpPr>
              <p:cNvPr id="19" name="Google Shape;396;p41"/>
              <p:cNvGrpSpPr/>
              <p:nvPr/>
            </p:nvGrpSpPr>
            <p:grpSpPr>
              <a:xfrm>
                <a:off x="351067" y="5214748"/>
                <a:ext cx="8442135" cy="457517"/>
                <a:chOff x="186475" y="4571683"/>
                <a:chExt cx="8442135" cy="457517"/>
              </a:xfrm>
            </p:grpSpPr>
            <p:sp>
              <p:nvSpPr>
                <p:cNvPr id="20" name="Google Shape;397;p41"/>
                <p:cNvSpPr/>
                <p:nvPr/>
              </p:nvSpPr>
              <p:spPr>
                <a:xfrm>
                  <a:off x="186475" y="4571683"/>
                  <a:ext cx="2900234" cy="45735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111111001110</a:t>
                  </a:r>
                </a:p>
              </p:txBody>
            </p:sp>
            <p:sp>
              <p:nvSpPr>
                <p:cNvPr id="21" name="Google Shape;398;p41"/>
                <p:cNvSpPr/>
                <p:nvPr/>
              </p:nvSpPr>
              <p:spPr>
                <a:xfrm>
                  <a:off x="6876287" y="4572000"/>
                  <a:ext cx="175232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3200" dirty="0">
                      <a:solidFill>
                        <a:schemeClr val="dk1"/>
                      </a:solidFill>
                      <a:ea typeface="Courier New" panose="02070309020205020404"/>
                      <a:cs typeface="Courier New" panose="02070309020205020404"/>
                      <a:sym typeface="Courier New" panose="02070309020205020404"/>
                    </a:rPr>
                    <a:t>0010011</a:t>
                  </a:r>
                </a:p>
              </p:txBody>
            </p:sp>
            <p:sp>
              <p:nvSpPr>
                <p:cNvPr id="23" name="Google Shape;400;p41"/>
                <p:cNvSpPr/>
                <p:nvPr/>
              </p:nvSpPr>
              <p:spPr>
                <a:xfrm>
                  <a:off x="3086793" y="4572000"/>
                  <a:ext cx="1320615"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00001</a:t>
                  </a:r>
                </a:p>
              </p:txBody>
            </p:sp>
            <p:sp>
              <p:nvSpPr>
                <p:cNvPr id="24" name="Google Shape;401;p41"/>
                <p:cNvSpPr/>
                <p:nvPr/>
              </p:nvSpPr>
              <p:spPr>
                <a:xfrm>
                  <a:off x="440740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000</a:t>
                  </a:r>
                </a:p>
              </p:txBody>
            </p:sp>
            <p:sp>
              <p:nvSpPr>
                <p:cNvPr id="25" name="Google Shape;402;p41"/>
                <p:cNvSpPr/>
                <p:nvPr/>
              </p:nvSpPr>
              <p:spPr>
                <a:xfrm>
                  <a:off x="564184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01111</a:t>
                  </a:r>
                </a:p>
              </p:txBody>
            </p:sp>
          </p:grpSp>
        </p:grpSp>
        <p:sp>
          <p:nvSpPr>
            <p:cNvPr id="26" name="Google Shape;388;p41"/>
            <p:cNvSpPr txBox="1"/>
            <p:nvPr/>
          </p:nvSpPr>
          <p:spPr>
            <a:xfrm>
              <a:off x="1457" y="8197"/>
              <a:ext cx="5540" cy="91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err="1">
                  <a:solidFill>
                    <a:schemeClr val="dk1"/>
                  </a:solidFill>
                  <a:ea typeface="Courier New" panose="02070309020205020404"/>
                  <a:cs typeface="Courier New" panose="02070309020205020404"/>
                  <a:sym typeface="Courier New" panose="02070309020205020404"/>
                </a:rPr>
                <a:t>imm</a:t>
              </a:r>
              <a:r>
                <a:rPr lang="en-US" sz="3200" dirty="0">
                  <a:solidFill>
                    <a:schemeClr val="dk1"/>
                  </a:solidFill>
                  <a:ea typeface="Courier New" panose="02070309020205020404"/>
                  <a:cs typeface="Courier New" panose="02070309020205020404"/>
                  <a:sym typeface="Courier New" panose="02070309020205020404"/>
                </a:rPr>
                <a:t>= -50</a:t>
              </a:r>
              <a:endParaRPr sz="3200" dirty="0">
                <a:solidFill>
                  <a:schemeClr val="dk1"/>
                </a:solidFill>
                <a:ea typeface="Courier New" panose="02070309020205020404"/>
                <a:cs typeface="Courier New" panose="02070309020205020404"/>
                <a:sym typeface="Courier New" panose="02070309020205020404"/>
              </a:endParaRPr>
            </a:p>
          </p:txBody>
        </p:sp>
        <p:sp>
          <p:nvSpPr>
            <p:cNvPr id="27" name="Google Shape;388;p41"/>
            <p:cNvSpPr txBox="1"/>
            <p:nvPr/>
          </p:nvSpPr>
          <p:spPr>
            <a:xfrm>
              <a:off x="7348" y="8148"/>
              <a:ext cx="2523" cy="96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rs1=1</a:t>
              </a:r>
            </a:p>
          </p:txBody>
        </p:sp>
        <p:sp>
          <p:nvSpPr>
            <p:cNvPr id="28" name="Google Shape;388;p41"/>
            <p:cNvSpPr txBox="1"/>
            <p:nvPr/>
          </p:nvSpPr>
          <p:spPr>
            <a:xfrm>
              <a:off x="9444" y="8148"/>
              <a:ext cx="2356" cy="96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add</a:t>
              </a:r>
            </a:p>
          </p:txBody>
        </p:sp>
        <p:sp>
          <p:nvSpPr>
            <p:cNvPr id="29" name="Google Shape;388;p41"/>
            <p:cNvSpPr txBox="1"/>
            <p:nvPr/>
          </p:nvSpPr>
          <p:spPr>
            <a:xfrm>
              <a:off x="11820" y="8159"/>
              <a:ext cx="2356" cy="6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err="1">
                  <a:solidFill>
                    <a:schemeClr val="dk1"/>
                  </a:solidFill>
                  <a:ea typeface="Courier New" panose="02070309020205020404"/>
                  <a:cs typeface="Courier New" panose="02070309020205020404"/>
                  <a:sym typeface="Courier New" panose="02070309020205020404"/>
                </a:rPr>
                <a:t>rd</a:t>
              </a:r>
              <a:r>
                <a:rPr lang="en-US" sz="3200" dirty="0">
                  <a:solidFill>
                    <a:schemeClr val="dk1"/>
                  </a:solidFill>
                  <a:ea typeface="Courier New" panose="02070309020205020404"/>
                  <a:cs typeface="Courier New" panose="02070309020205020404"/>
                  <a:sym typeface="Courier New" panose="02070309020205020404"/>
                </a:rPr>
                <a:t>=15</a:t>
              </a:r>
              <a:endParaRPr sz="3200" dirty="0">
                <a:solidFill>
                  <a:schemeClr val="dk1"/>
                </a:solidFill>
                <a:ea typeface="Courier New" panose="02070309020205020404"/>
                <a:cs typeface="Courier New" panose="02070309020205020404"/>
                <a:sym typeface="Courier New" panose="02070309020205020404"/>
              </a:endParaRPr>
            </a:p>
          </p:txBody>
        </p:sp>
        <p:sp>
          <p:nvSpPr>
            <p:cNvPr id="30" name="Google Shape;388;p41"/>
            <p:cNvSpPr txBox="1"/>
            <p:nvPr/>
          </p:nvSpPr>
          <p:spPr>
            <a:xfrm>
              <a:off x="14195" y="8299"/>
              <a:ext cx="3347" cy="8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OP-</a:t>
              </a:r>
              <a:r>
                <a:rPr lang="en-US" sz="3200" dirty="0" err="1">
                  <a:solidFill>
                    <a:schemeClr val="dk1"/>
                  </a:solidFill>
                  <a:ea typeface="Courier New" panose="02070309020205020404"/>
                  <a:cs typeface="Courier New" panose="02070309020205020404"/>
                  <a:sym typeface="Courier New" panose="02070309020205020404"/>
                </a:rPr>
                <a:t>I</a:t>
              </a:r>
              <a:r>
                <a:rPr lang="en-US" altLang="zh-CN" sz="3200" dirty="0" err="1">
                  <a:solidFill>
                    <a:schemeClr val="dk1"/>
                  </a:solidFill>
                  <a:ea typeface="Courier New" panose="02070309020205020404"/>
                  <a:cs typeface="Courier New" panose="02070309020205020404"/>
                  <a:sym typeface="Courier New" panose="02070309020205020404"/>
                </a:rPr>
                <a:t>mm</a:t>
              </a:r>
              <a:endParaRPr sz="3200" dirty="0">
                <a:solidFill>
                  <a:schemeClr val="dk1"/>
                </a:solidFill>
                <a:ea typeface="Courier New" panose="02070309020205020404"/>
                <a:cs typeface="Courier New" panose="02070309020205020404"/>
                <a:sym typeface="Courier New" panose="02070309020205020404"/>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add</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39</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210370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lvl="0">
              <a:defRPr/>
            </a:pPr>
            <a:r>
              <a:rPr lang="en-US" altLang="zh-CN" sz="2400" b="1" dirty="0">
                <a:solidFill>
                  <a:prstClr val="black"/>
                </a:solidFill>
              </a:rPr>
              <a:t>(add=0/sub=1)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76" name="组合 175"/>
          <p:cNvGrpSpPr/>
          <p:nvPr/>
        </p:nvGrpSpPr>
        <p:grpSpPr>
          <a:xfrm>
            <a:off x="4461832" y="1734671"/>
            <a:ext cx="5216099" cy="1737151"/>
            <a:chOff x="5118435" y="1810320"/>
            <a:chExt cx="3915664" cy="1546591"/>
          </a:xfrm>
        </p:grpSpPr>
        <p:cxnSp>
          <p:nvCxnSpPr>
            <p:cNvPr id="178" name="直接箭头连接符 177"/>
            <p:cNvCxnSpPr/>
            <p:nvPr/>
          </p:nvCxnSpPr>
          <p:spPr>
            <a:xfrm>
              <a:off x="8619816" y="3356911"/>
              <a:ext cx="413887"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1546591"/>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895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5" name="组合 124"/>
          <p:cNvGrpSpPr/>
          <p:nvPr/>
        </p:nvGrpSpPr>
        <p:grpSpPr>
          <a:xfrm>
            <a:off x="8379901" y="2969895"/>
            <a:ext cx="835486" cy="998220"/>
            <a:chOff x="7950205" y="3160441"/>
            <a:chExt cx="679988" cy="998220"/>
          </a:xfrm>
        </p:grpSpPr>
        <p:grpSp>
          <p:nvGrpSpPr>
            <p:cNvPr id="127" name="组合 126"/>
            <p:cNvGrpSpPr/>
            <p:nvPr/>
          </p:nvGrpSpPr>
          <p:grpSpPr>
            <a:xfrm>
              <a:off x="7982529" y="3160441"/>
              <a:ext cx="574962" cy="998220"/>
              <a:chOff x="7982529" y="3160441"/>
              <a:chExt cx="574962" cy="998220"/>
            </a:xfrm>
          </p:grpSpPr>
          <p:sp>
            <p:nvSpPr>
              <p:cNvPr id="129" name="梯形 128"/>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0" name="等腰三角形 129"/>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1" name="直接连接符 130"/>
              <p:cNvCxnSpPr>
                <a:endCxn id="130"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2" name="直接连接符 131"/>
              <p:cNvCxnSpPr>
                <a:stCxn id="130" idx="2"/>
                <a:endCxn id="130"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4" name="直接连接符 133"/>
              <p:cNvCxnSpPr>
                <a:stCxn id="130" idx="5"/>
                <a:endCxn id="130"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8" name="文本框 127"/>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83" name="椭圆 82"/>
          <p:cNvSpPr/>
          <p:nvPr/>
        </p:nvSpPr>
        <p:spPr>
          <a:xfrm>
            <a:off x="7361382" y="3555032"/>
            <a:ext cx="522749" cy="319759"/>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84" name="直接箭头连接符 83"/>
          <p:cNvCxnSpPr>
            <a:endCxn id="83" idx="5"/>
          </p:cNvCxnSpPr>
          <p:nvPr/>
        </p:nvCxnSpPr>
        <p:spPr>
          <a:xfrm flipH="1" flipV="1">
            <a:off x="7807576" y="3827963"/>
            <a:ext cx="1264059" cy="471074"/>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85" name="文本框 84"/>
          <p:cNvSpPr txBox="1"/>
          <p:nvPr/>
        </p:nvSpPr>
        <p:spPr>
          <a:xfrm>
            <a:off x="8896982" y="4313166"/>
            <a:ext cx="1980029" cy="523220"/>
          </a:xfrm>
          <a:prstGeom prst="rect">
            <a:avLst/>
          </a:prstGeom>
          <a:noFill/>
        </p:spPr>
        <p:txBody>
          <a:bodyPr wrap="none" rtlCol="0">
            <a:spAutoFit/>
          </a:bodyPr>
          <a:lstStyle/>
          <a:p>
            <a:r>
              <a:rPr lang="zh-CN" altLang="en-US" sz="2800" b="1" dirty="0">
                <a:solidFill>
                  <a:srgbClr val="FF0000"/>
                </a:solidFill>
              </a:rPr>
              <a:t>立即数位置</a:t>
            </a:r>
          </a:p>
        </p:txBody>
      </p:sp>
      <p:sp>
        <p:nvSpPr>
          <p:cNvPr id="87" name="文本框 86"/>
          <p:cNvSpPr txBox="1"/>
          <p:nvPr/>
        </p:nvSpPr>
        <p:spPr>
          <a:xfrm>
            <a:off x="1926251" y="5883928"/>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88" name="组合 87"/>
          <p:cNvGrpSpPr/>
          <p:nvPr/>
        </p:nvGrpSpPr>
        <p:grpSpPr>
          <a:xfrm>
            <a:off x="4647380" y="2244349"/>
            <a:ext cx="2097287" cy="2152479"/>
            <a:chOff x="5147404" y="2415711"/>
            <a:chExt cx="1949822" cy="2152479"/>
          </a:xfrm>
        </p:grpSpPr>
        <p:grpSp>
          <p:nvGrpSpPr>
            <p:cNvPr id="89" name="组合 88"/>
            <p:cNvGrpSpPr/>
            <p:nvPr/>
          </p:nvGrpSpPr>
          <p:grpSpPr>
            <a:xfrm>
              <a:off x="5147404" y="2415711"/>
              <a:ext cx="1949822" cy="2054688"/>
              <a:chOff x="5147404" y="2415711"/>
              <a:chExt cx="1949822" cy="2054688"/>
            </a:xfrm>
          </p:grpSpPr>
          <p:grpSp>
            <p:nvGrpSpPr>
              <p:cNvPr id="91" name="组合 90"/>
              <p:cNvGrpSpPr/>
              <p:nvPr/>
            </p:nvGrpSpPr>
            <p:grpSpPr>
              <a:xfrm>
                <a:off x="5147404" y="2415711"/>
                <a:ext cx="1949822" cy="2054688"/>
                <a:chOff x="9255806" y="2351056"/>
                <a:chExt cx="1949822" cy="2054688"/>
              </a:xfrm>
            </p:grpSpPr>
            <p:sp>
              <p:nvSpPr>
                <p:cNvPr id="94" name="矩形 93"/>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95" name="文本框 94"/>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6" name="文本框 95"/>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7" name="文本框 96"/>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8" name="文本框 97"/>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1" name="文本框 100"/>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92" name="等腰三角形 91"/>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90" name="直接连接符 89"/>
            <p:cNvCxnSpPr>
              <a:stCxn id="92"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fade">
                                      <p:cBhvr>
                                        <p:cTn id="13"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CPU</a:t>
            </a:r>
            <a:r>
              <a:rPr lang="zh-CN" altLang="en-US" dirty="0"/>
              <a:t>的组成部分</a:t>
            </a:r>
          </a:p>
        </p:txBody>
      </p:sp>
      <p:sp>
        <p:nvSpPr>
          <p:cNvPr id="4" name="内容占位符 3"/>
          <p:cNvSpPr>
            <a:spLocks noGrp="1"/>
          </p:cNvSpPr>
          <p:nvPr>
            <p:ph idx="1"/>
          </p:nvPr>
        </p:nvSpPr>
        <p:spPr>
          <a:xfrm>
            <a:off x="838200" y="868632"/>
            <a:ext cx="10515600" cy="5071110"/>
          </a:xfrm>
        </p:spPr>
        <p:txBody>
          <a:bodyPr/>
          <a:lstStyle/>
          <a:p>
            <a:pPr>
              <a:lnSpc>
                <a:spcPct val="170000"/>
              </a:lnSpc>
              <a:buFont typeface="Wingdings" panose="05000000000000000000" charset="0"/>
              <a:buChar char="l"/>
            </a:pPr>
            <a:r>
              <a:rPr lang="zh-CN" altLang="en-US" b="1" dirty="0"/>
              <a:t>数据通路</a:t>
            </a:r>
            <a:r>
              <a:rPr lang="zh-CN" altLang="en-US" dirty="0"/>
              <a:t>是处理器中执行所需操作的硬件</a:t>
            </a:r>
            <a:endParaRPr lang="en-US" altLang="zh-CN" dirty="0"/>
          </a:p>
          <a:p>
            <a:pPr lvl="1">
              <a:lnSpc>
                <a:spcPct val="170000"/>
              </a:lnSpc>
              <a:buFont typeface="Wingdings" panose="05000000000000000000" charset="0"/>
              <a:buChar char="l"/>
            </a:pPr>
            <a:r>
              <a:rPr lang="zh-CN" altLang="en-US" sz="2000" dirty="0"/>
              <a:t>执行控制器的操作（例如，控制器告诉数据通路，执行</a:t>
            </a:r>
            <a:r>
              <a:rPr lang="en-US" altLang="zh-CN" sz="2000" dirty="0"/>
              <a:t>add</a:t>
            </a:r>
            <a:r>
              <a:rPr lang="zh-CN" altLang="en-US" sz="2000" dirty="0"/>
              <a:t>指令，则数据通路就会将操作数喂给加法器）</a:t>
            </a:r>
          </a:p>
          <a:p>
            <a:pPr marL="0" indent="0">
              <a:lnSpc>
                <a:spcPct val="170000"/>
              </a:lnSpc>
              <a:buFont typeface="Wingdings" panose="05000000000000000000" charset="0"/>
              <a:buNone/>
            </a:pPr>
            <a:r>
              <a:rPr lang="en-US" altLang="zh-CN" dirty="0">
                <a:sym typeface="+mn-ea"/>
              </a:rPr>
              <a:t>                   ≈≈</a:t>
            </a:r>
            <a:r>
              <a:rPr lang="zh-CN" altLang="en-US" dirty="0"/>
              <a:t>处理器的</a:t>
            </a:r>
            <a:r>
              <a:rPr lang="zh-CN" altLang="en-US" b="1" dirty="0"/>
              <a:t>四肢</a:t>
            </a:r>
            <a:endParaRPr lang="en-US" altLang="zh-CN" dirty="0"/>
          </a:p>
          <a:p>
            <a:pPr>
              <a:lnSpc>
                <a:spcPct val="170000"/>
              </a:lnSpc>
              <a:buFont typeface="Wingdings" panose="05000000000000000000" charset="0"/>
              <a:buChar char="l"/>
            </a:pPr>
            <a:r>
              <a:rPr lang="zh-CN" altLang="en-US" b="1" dirty="0"/>
              <a:t>控制器</a:t>
            </a:r>
            <a:r>
              <a:rPr lang="zh-CN" altLang="en-US" dirty="0"/>
              <a:t>是对数据通路要做什么操作进行调度的硬件结构</a:t>
            </a:r>
            <a:endParaRPr lang="en-US" altLang="zh-CN" dirty="0"/>
          </a:p>
          <a:p>
            <a:pPr lvl="1">
              <a:lnSpc>
                <a:spcPct val="170000"/>
              </a:lnSpc>
              <a:buFont typeface="Wingdings" panose="05000000000000000000" charset="0"/>
              <a:buChar char="l"/>
            </a:pPr>
            <a:r>
              <a:rPr lang="zh-CN" altLang="en-US" sz="2000" dirty="0"/>
              <a:t>告诉数据通路：需要执行什么操作？需要读内存吗？需要写寄存器吗？写哪个寄存器？读哪个寄存器？</a:t>
            </a:r>
          </a:p>
          <a:p>
            <a:pPr marL="0" indent="0">
              <a:lnSpc>
                <a:spcPct val="170000"/>
              </a:lnSpc>
              <a:buFont typeface="Wingdings" panose="05000000000000000000" charset="0"/>
              <a:buNone/>
            </a:pPr>
            <a:r>
              <a:rPr lang="en-US" altLang="zh-CN" dirty="0"/>
              <a:t>                  ≈≈</a:t>
            </a:r>
            <a:r>
              <a:rPr lang="zh-CN" altLang="en-US" dirty="0"/>
              <a:t>处理器的</a:t>
            </a:r>
            <a:r>
              <a:rPr lang="zh-CN" altLang="en-US" b="1" dirty="0"/>
              <a:t>大脑</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addi</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40</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0" name="文本框 89"/>
          <p:cNvSpPr txBox="1"/>
          <p:nvPr/>
        </p:nvSpPr>
        <p:spPr>
          <a:xfrm>
            <a:off x="7689913" y="5539717"/>
            <a:ext cx="782586"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76" name="组合 175"/>
          <p:cNvGrpSpPr/>
          <p:nvPr/>
        </p:nvGrpSpPr>
        <p:grpSpPr>
          <a:xfrm>
            <a:off x="4461832" y="1734671"/>
            <a:ext cx="5216099" cy="1737151"/>
            <a:chOff x="5118435" y="1810320"/>
            <a:chExt cx="3915664" cy="1546591"/>
          </a:xfrm>
        </p:grpSpPr>
        <p:cxnSp>
          <p:nvCxnSpPr>
            <p:cNvPr id="178" name="直接箭头连接符 177"/>
            <p:cNvCxnSpPr/>
            <p:nvPr/>
          </p:nvCxnSpPr>
          <p:spPr>
            <a:xfrm>
              <a:off x="8619816" y="3356911"/>
              <a:ext cx="413887"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1546591"/>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895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2687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393626"/>
            <a:ext cx="0" cy="11418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27" name="组合 326"/>
          <p:cNvGrpSpPr/>
          <p:nvPr/>
        </p:nvGrpSpPr>
        <p:grpSpPr>
          <a:xfrm>
            <a:off x="7656756" y="3465390"/>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69" name="文本框 168"/>
          <p:cNvSpPr txBox="1"/>
          <p:nvPr/>
        </p:nvSpPr>
        <p:spPr>
          <a:xfrm>
            <a:off x="6795448" y="4478837"/>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5" name="组合 124"/>
          <p:cNvGrpSpPr/>
          <p:nvPr/>
        </p:nvGrpSpPr>
        <p:grpSpPr>
          <a:xfrm>
            <a:off x="8379901" y="2969895"/>
            <a:ext cx="835486" cy="998220"/>
            <a:chOff x="7950205" y="3160441"/>
            <a:chExt cx="679988" cy="998220"/>
          </a:xfrm>
        </p:grpSpPr>
        <p:grpSp>
          <p:nvGrpSpPr>
            <p:cNvPr id="127" name="组合 126"/>
            <p:cNvGrpSpPr/>
            <p:nvPr/>
          </p:nvGrpSpPr>
          <p:grpSpPr>
            <a:xfrm>
              <a:off x="7982529" y="3160441"/>
              <a:ext cx="574962" cy="998220"/>
              <a:chOff x="7982529" y="3160441"/>
              <a:chExt cx="574962" cy="998220"/>
            </a:xfrm>
          </p:grpSpPr>
          <p:sp>
            <p:nvSpPr>
              <p:cNvPr id="129" name="梯形 128"/>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0" name="等腰三角形 129"/>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1" name="直接连接符 130"/>
              <p:cNvCxnSpPr>
                <a:endCxn id="130"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2" name="直接连接符 131"/>
              <p:cNvCxnSpPr>
                <a:stCxn id="130" idx="2"/>
                <a:endCxn id="130"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4" name="直接连接符 133"/>
              <p:cNvCxnSpPr>
                <a:stCxn id="130" idx="5"/>
                <a:endCxn id="130"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8" name="文本框 127"/>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100" name="组合 99"/>
          <p:cNvGrpSpPr/>
          <p:nvPr/>
        </p:nvGrpSpPr>
        <p:grpSpPr>
          <a:xfrm>
            <a:off x="7336124" y="4173746"/>
            <a:ext cx="384242" cy="343841"/>
            <a:chOff x="2139696" y="2656398"/>
            <a:chExt cx="384242" cy="687003"/>
          </a:xfrm>
        </p:grpSpPr>
        <p:cxnSp>
          <p:nvCxnSpPr>
            <p:cNvPr id="101" name="直接连接符 100"/>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103" name="直接箭头连接符 102"/>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04" name="文本框 103"/>
          <p:cNvSpPr txBox="1"/>
          <p:nvPr/>
        </p:nvSpPr>
        <p:spPr>
          <a:xfrm>
            <a:off x="1926251" y="5883928"/>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13" name="组合 112"/>
          <p:cNvGrpSpPr/>
          <p:nvPr/>
        </p:nvGrpSpPr>
        <p:grpSpPr>
          <a:xfrm>
            <a:off x="4647380" y="2244349"/>
            <a:ext cx="2097287" cy="2152479"/>
            <a:chOff x="5147404" y="2415711"/>
            <a:chExt cx="1949822" cy="2152479"/>
          </a:xfrm>
        </p:grpSpPr>
        <p:grpSp>
          <p:nvGrpSpPr>
            <p:cNvPr id="116" name="组合 115"/>
            <p:cNvGrpSpPr/>
            <p:nvPr/>
          </p:nvGrpSpPr>
          <p:grpSpPr>
            <a:xfrm>
              <a:off x="5147404" y="2415711"/>
              <a:ext cx="1949822" cy="2054688"/>
              <a:chOff x="5147404" y="2415711"/>
              <a:chExt cx="1949822" cy="2054688"/>
            </a:xfrm>
          </p:grpSpPr>
          <p:grpSp>
            <p:nvGrpSpPr>
              <p:cNvPr id="119" name="组合 118"/>
              <p:cNvGrpSpPr/>
              <p:nvPr/>
            </p:nvGrpSpPr>
            <p:grpSpPr>
              <a:xfrm>
                <a:off x="5147404" y="2415711"/>
                <a:ext cx="1949822" cy="2054688"/>
                <a:chOff x="9255806" y="2351056"/>
                <a:chExt cx="1949822" cy="2054688"/>
              </a:xfrm>
            </p:grpSpPr>
            <p:sp>
              <p:nvSpPr>
                <p:cNvPr id="121" name="矩形 120"/>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2" name="文本框 121"/>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3" name="文本框 122"/>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3" name="文本框 132"/>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5" name="文本框 134"/>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6" name="文本框 135"/>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20" name="等腰三角形 119"/>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17" name="直接连接符 116"/>
            <p:cNvCxnSpPr>
              <a:stCxn id="120"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addi</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41</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0" name="文本框 89"/>
          <p:cNvSpPr txBox="1"/>
          <p:nvPr/>
        </p:nvSpPr>
        <p:spPr>
          <a:xfrm>
            <a:off x="7011041" y="5539717"/>
            <a:ext cx="2140331"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lvl="0" algn="ctr">
              <a:defRPr/>
            </a:pPr>
            <a:r>
              <a:rPr lang="en-US" altLang="zh-CN" sz="2400" b="1" dirty="0">
                <a:solidFill>
                  <a:srgbClr val="FF0000"/>
                </a:solidFill>
              </a:rPr>
              <a:t>(rs2=0/</a:t>
            </a:r>
            <a:r>
              <a:rPr lang="en-US" altLang="zh-CN" sz="2400" b="1" dirty="0" err="1">
                <a:solidFill>
                  <a:srgbClr val="FF0000"/>
                </a:solidFill>
              </a:rPr>
              <a:t>imm</a:t>
            </a:r>
            <a:r>
              <a:rPr lang="en-US" altLang="zh-CN" sz="2400" b="1" dirty="0">
                <a:solidFill>
                  <a:srgbClr val="FF0000"/>
                </a:solidFill>
              </a:rPr>
              <a:t>=1)</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8" name="文本框 97"/>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=I</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48" name="直接箭头连接符 47"/>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3" name="文本框 132"/>
          <p:cNvSpPr txBox="1"/>
          <p:nvPr/>
        </p:nvSpPr>
        <p:spPr>
          <a:xfrm>
            <a:off x="2957189" y="4399347"/>
            <a:ext cx="169999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76" name="组合 175"/>
          <p:cNvGrpSpPr/>
          <p:nvPr/>
        </p:nvGrpSpPr>
        <p:grpSpPr>
          <a:xfrm>
            <a:off x="4461832" y="1734671"/>
            <a:ext cx="5216099" cy="1737151"/>
            <a:chOff x="5118435" y="1810320"/>
            <a:chExt cx="3915664" cy="1546591"/>
          </a:xfrm>
        </p:grpSpPr>
        <p:cxnSp>
          <p:nvCxnSpPr>
            <p:cNvPr id="178" name="直接箭头连接符 177"/>
            <p:cNvCxnSpPr/>
            <p:nvPr/>
          </p:nvCxnSpPr>
          <p:spPr>
            <a:xfrm>
              <a:off x="8619816" y="3356911"/>
              <a:ext cx="413887"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1546591"/>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895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2687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66" name="肘形连接符 265"/>
          <p:cNvCxnSpPr>
            <a:stCxn id="2" idx="6"/>
          </p:cNvCxnSpPr>
          <p:nvPr/>
        </p:nvCxnSpPr>
        <p:spPr>
          <a:xfrm flipV="1">
            <a:off x="5229927" y="4187126"/>
            <a:ext cx="2496967" cy="707982"/>
          </a:xfrm>
          <a:prstGeom prst="bentConnector3">
            <a:avLst>
              <a:gd name="adj1" fmla="val 69149"/>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393626"/>
            <a:ext cx="0" cy="11418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27" name="组合 326"/>
          <p:cNvGrpSpPr/>
          <p:nvPr/>
        </p:nvGrpSpPr>
        <p:grpSpPr>
          <a:xfrm>
            <a:off x="7656756" y="3465390"/>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5" name="组合 124"/>
          <p:cNvGrpSpPr/>
          <p:nvPr/>
        </p:nvGrpSpPr>
        <p:grpSpPr>
          <a:xfrm>
            <a:off x="8379901" y="2969895"/>
            <a:ext cx="835486" cy="998220"/>
            <a:chOff x="7950205" y="3160441"/>
            <a:chExt cx="679988" cy="998220"/>
          </a:xfrm>
        </p:grpSpPr>
        <p:grpSp>
          <p:nvGrpSpPr>
            <p:cNvPr id="127" name="组合 126"/>
            <p:cNvGrpSpPr/>
            <p:nvPr/>
          </p:nvGrpSpPr>
          <p:grpSpPr>
            <a:xfrm>
              <a:off x="7982529" y="3160441"/>
              <a:ext cx="574962" cy="998220"/>
              <a:chOff x="7982529" y="3160441"/>
              <a:chExt cx="574962" cy="998220"/>
            </a:xfrm>
          </p:grpSpPr>
          <p:sp>
            <p:nvSpPr>
              <p:cNvPr id="129" name="梯形 128"/>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0" name="等腰三角形 129"/>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1" name="直接连接符 130"/>
              <p:cNvCxnSpPr>
                <a:endCxn id="130"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2" name="直接连接符 131"/>
              <p:cNvCxnSpPr>
                <a:stCxn id="130" idx="2"/>
                <a:endCxn id="130"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4" name="直接连接符 133"/>
              <p:cNvCxnSpPr>
                <a:stCxn id="130" idx="5"/>
                <a:endCxn id="130"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8" name="文本框 127"/>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00" name="直接箭头连接符 99"/>
          <p:cNvCxnSpPr/>
          <p:nvPr/>
        </p:nvCxnSpPr>
        <p:spPr>
          <a:xfrm>
            <a:off x="1927821" y="317940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1" name="直接箭头连接符 100"/>
          <p:cNvCxnSpPr/>
          <p:nvPr/>
        </p:nvCxnSpPr>
        <p:spPr>
          <a:xfrm>
            <a:off x="3013362" y="3003274"/>
            <a:ext cx="0" cy="25426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3" name="直接箭头连接符 102"/>
          <p:cNvCxnSpPr/>
          <p:nvPr/>
        </p:nvCxnSpPr>
        <p:spPr>
          <a:xfrm>
            <a:off x="3019077" y="4844967"/>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4" name="直接箭头连接符 103"/>
          <p:cNvCxnSpPr/>
          <p:nvPr/>
        </p:nvCxnSpPr>
        <p:spPr>
          <a:xfrm>
            <a:off x="3013997" y="3003274"/>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5" name="直接箭头连接符 104"/>
          <p:cNvCxnSpPr/>
          <p:nvPr/>
        </p:nvCxnSpPr>
        <p:spPr>
          <a:xfrm>
            <a:off x="3019077" y="3434271"/>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6" name="直接箭头连接符 105"/>
          <p:cNvCxnSpPr/>
          <p:nvPr/>
        </p:nvCxnSpPr>
        <p:spPr>
          <a:xfrm>
            <a:off x="3019077" y="3843742"/>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7" name="直接箭头连接符 106"/>
          <p:cNvCxnSpPr/>
          <p:nvPr/>
        </p:nvCxnSpPr>
        <p:spPr>
          <a:xfrm>
            <a:off x="2845817" y="3197670"/>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108" name="组合 107"/>
          <p:cNvGrpSpPr/>
          <p:nvPr/>
        </p:nvGrpSpPr>
        <p:grpSpPr>
          <a:xfrm>
            <a:off x="2042745" y="2481661"/>
            <a:ext cx="157663" cy="687003"/>
            <a:chOff x="2139696" y="2656398"/>
            <a:chExt cx="384242" cy="687003"/>
          </a:xfrm>
        </p:grpSpPr>
        <p:cxnSp>
          <p:nvCxnSpPr>
            <p:cNvPr id="109" name="直接连接符 108"/>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10" name="直接箭头连接符 109"/>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918788" y="1364105"/>
            <a:ext cx="2267929" cy="1856427"/>
            <a:chOff x="911741" y="1492577"/>
            <a:chExt cx="2262224" cy="1663126"/>
          </a:xfrm>
        </p:grpSpPr>
        <p:cxnSp>
          <p:nvCxnSpPr>
            <p:cNvPr id="117" name="直接箭头连接符 116"/>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20" name="直接连接符 119"/>
            <p:cNvCxnSpPr/>
            <p:nvPr/>
          </p:nvCxnSpPr>
          <p:spPr>
            <a:xfrm>
              <a:off x="911741" y="1493608"/>
              <a:ext cx="225841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21" name="直接连接符 120"/>
            <p:cNvCxnSpPr/>
            <p:nvPr/>
          </p:nvCxnSpPr>
          <p:spPr>
            <a:xfrm flipV="1">
              <a:off x="911741" y="1492577"/>
              <a:ext cx="0" cy="1663126"/>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22" name="直接箭头连接符 121"/>
            <p:cNvCxnSpPr/>
            <p:nvPr/>
          </p:nvCxnSpPr>
          <p:spPr>
            <a:xfrm>
              <a:off x="911741" y="315570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123" name="直接箭头连接符 122"/>
          <p:cNvCxnSpPr/>
          <p:nvPr/>
        </p:nvCxnSpPr>
        <p:spPr>
          <a:xfrm>
            <a:off x="6460003" y="3265338"/>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24" name="直接箭头连接符 123"/>
          <p:cNvCxnSpPr/>
          <p:nvPr/>
        </p:nvCxnSpPr>
        <p:spPr>
          <a:xfrm>
            <a:off x="6460003" y="3690040"/>
            <a:ext cx="126877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6" name="肘形连接符 135"/>
          <p:cNvCxnSpPr>
            <a:stCxn id="2" idx="6"/>
          </p:cNvCxnSpPr>
          <p:nvPr/>
        </p:nvCxnSpPr>
        <p:spPr>
          <a:xfrm flipV="1">
            <a:off x="5229927" y="4187040"/>
            <a:ext cx="2502476" cy="708068"/>
          </a:xfrm>
          <a:prstGeom prst="bentConnector3">
            <a:avLst>
              <a:gd name="adj1" fmla="val 68879"/>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7" name="直接箭头连接符 136"/>
          <p:cNvCxnSpPr/>
          <p:nvPr/>
        </p:nvCxnSpPr>
        <p:spPr>
          <a:xfrm>
            <a:off x="8096208" y="3865811"/>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38" name="组合 137"/>
          <p:cNvGrpSpPr/>
          <p:nvPr/>
        </p:nvGrpSpPr>
        <p:grpSpPr>
          <a:xfrm>
            <a:off x="4466907" y="1740977"/>
            <a:ext cx="5216099" cy="1737151"/>
            <a:chOff x="5118435" y="1810320"/>
            <a:chExt cx="3915664" cy="1546591"/>
          </a:xfrm>
        </p:grpSpPr>
        <p:cxnSp>
          <p:nvCxnSpPr>
            <p:cNvPr id="139" name="直接箭头连接符 138"/>
            <p:cNvCxnSpPr/>
            <p:nvPr/>
          </p:nvCxnSpPr>
          <p:spPr>
            <a:xfrm>
              <a:off x="8619816" y="3356911"/>
              <a:ext cx="413887"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0" name="直接连接符 139"/>
            <p:cNvCxnSpPr/>
            <p:nvPr/>
          </p:nvCxnSpPr>
          <p:spPr>
            <a:xfrm flipV="1">
              <a:off x="9034099" y="1810320"/>
              <a:ext cx="0" cy="15465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41" name="直接连接符 140"/>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42" name="直接连接符 141"/>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44" name="直接箭头连接符 143"/>
            <p:cNvCxnSpPr/>
            <p:nvPr/>
          </p:nvCxnSpPr>
          <p:spPr>
            <a:xfrm>
              <a:off x="5118435" y="2418750"/>
              <a:ext cx="18955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sp>
        <p:nvSpPr>
          <p:cNvPr id="145" name="文本框 144"/>
          <p:cNvSpPr txBox="1"/>
          <p:nvPr/>
        </p:nvSpPr>
        <p:spPr>
          <a:xfrm>
            <a:off x="1926251" y="5883928"/>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5" name="组合 4"/>
          <p:cNvGrpSpPr/>
          <p:nvPr/>
        </p:nvGrpSpPr>
        <p:grpSpPr>
          <a:xfrm>
            <a:off x="4431702" y="4415155"/>
            <a:ext cx="841756" cy="959906"/>
            <a:chOff x="4355926" y="4364678"/>
            <a:chExt cx="841756" cy="977525"/>
          </a:xfrm>
        </p:grpSpPr>
        <p:sp>
          <p:nvSpPr>
            <p:cNvPr id="116" name="文本框 115"/>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 name="椭圆 1"/>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157" name="组合 156"/>
          <p:cNvGrpSpPr/>
          <p:nvPr/>
        </p:nvGrpSpPr>
        <p:grpSpPr>
          <a:xfrm>
            <a:off x="4647380" y="2244349"/>
            <a:ext cx="2097287" cy="2152479"/>
            <a:chOff x="5147404" y="2415711"/>
            <a:chExt cx="1949822" cy="2152479"/>
          </a:xfrm>
        </p:grpSpPr>
        <p:grpSp>
          <p:nvGrpSpPr>
            <p:cNvPr id="158" name="组合 157"/>
            <p:cNvGrpSpPr/>
            <p:nvPr/>
          </p:nvGrpSpPr>
          <p:grpSpPr>
            <a:xfrm>
              <a:off x="5147404" y="2415711"/>
              <a:ext cx="1949822" cy="2054688"/>
              <a:chOff x="5147404" y="2415711"/>
              <a:chExt cx="1949822" cy="2054688"/>
            </a:xfrm>
          </p:grpSpPr>
          <p:grpSp>
            <p:nvGrpSpPr>
              <p:cNvPr id="160" name="组合 159"/>
              <p:cNvGrpSpPr/>
              <p:nvPr/>
            </p:nvGrpSpPr>
            <p:grpSpPr>
              <a:xfrm>
                <a:off x="5147404" y="2415711"/>
                <a:ext cx="1949822" cy="2054688"/>
                <a:chOff x="9255806" y="2351056"/>
                <a:chExt cx="1949822" cy="2054688"/>
              </a:xfrm>
            </p:grpSpPr>
            <p:sp>
              <p:nvSpPr>
                <p:cNvPr id="162" name="矩形 161"/>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6" name="文本框 165"/>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8" name="文本框 167"/>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9" name="文本框 168"/>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3" name="文本框 172"/>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4" name="文本框 173"/>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61" name="等腰三角形 160"/>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59" name="直接连接符 158"/>
            <p:cNvCxnSpPr>
              <a:stCxn id="161"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500"/>
                                        <p:tgtEl>
                                          <p:spTgt spid="100"/>
                                        </p:tgtEl>
                                      </p:cBhvr>
                                    </p:animEffect>
                                  </p:childTnLst>
                                </p:cTn>
                              </p:par>
                              <p:par>
                                <p:cTn id="8" presetID="22" presetClass="entr" presetSubtype="8" fill="hold"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wipe(left)">
                                      <p:cBhvr>
                                        <p:cTn id="10" dur="500"/>
                                        <p:tgtEl>
                                          <p:spTgt spid="104"/>
                                        </p:tgtEl>
                                      </p:cBhvr>
                                    </p:animEffect>
                                  </p:childTnLst>
                                </p:cTn>
                              </p:par>
                              <p:par>
                                <p:cTn id="11" presetID="22" presetClass="entr" presetSubtype="8" fill="hold" nodeType="withEffect">
                                  <p:stCondLst>
                                    <p:cond delay="0"/>
                                  </p:stCondLst>
                                  <p:childTnLst>
                                    <p:set>
                                      <p:cBhvr>
                                        <p:cTn id="12" dur="1" fill="hold">
                                          <p:stCondLst>
                                            <p:cond delay="0"/>
                                          </p:stCondLst>
                                        </p:cTn>
                                        <p:tgtEl>
                                          <p:spTgt spid="107"/>
                                        </p:tgtEl>
                                        <p:attrNameLst>
                                          <p:attrName>style.visibility</p:attrName>
                                        </p:attrNameLst>
                                      </p:cBhvr>
                                      <p:to>
                                        <p:strVal val="visible"/>
                                      </p:to>
                                    </p:set>
                                    <p:animEffect transition="in" filter="wipe(left)">
                                      <p:cBhvr>
                                        <p:cTn id="13" dur="500"/>
                                        <p:tgtEl>
                                          <p:spTgt spid="107"/>
                                        </p:tgtEl>
                                      </p:cBhvr>
                                    </p:animEffect>
                                  </p:childTnLst>
                                </p:cTn>
                              </p:par>
                              <p:par>
                                <p:cTn id="14" presetID="22" presetClass="entr" presetSubtype="8" fill="hold" nodeType="with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wipe(left)">
                                      <p:cBhvr>
                                        <p:cTn id="16" dur="500"/>
                                        <p:tgtEl>
                                          <p:spTgt spid="101"/>
                                        </p:tgtEl>
                                      </p:cBhvr>
                                    </p:animEffect>
                                  </p:childTnLst>
                                </p:cTn>
                              </p:par>
                              <p:par>
                                <p:cTn id="17" presetID="22" presetClass="entr" presetSubtype="8" fill="hold" nodeType="with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wipe(left)">
                                      <p:cBhvr>
                                        <p:cTn id="19" dur="500"/>
                                        <p:tgtEl>
                                          <p:spTgt spid="105"/>
                                        </p:tgtEl>
                                      </p:cBhvr>
                                    </p:animEffect>
                                  </p:childTnLst>
                                </p:cTn>
                              </p:par>
                              <p:par>
                                <p:cTn id="20" presetID="22" presetClass="entr" presetSubtype="8"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wipe(left)">
                                      <p:cBhvr>
                                        <p:cTn id="22" dur="500"/>
                                        <p:tgtEl>
                                          <p:spTgt spid="106"/>
                                        </p:tgtEl>
                                      </p:cBhvr>
                                    </p:animEffect>
                                  </p:childTnLst>
                                </p:cTn>
                              </p:par>
                              <p:par>
                                <p:cTn id="23" presetID="22" presetClass="entr" presetSubtype="8" fill="hold" nodeType="with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wipe(left)">
                                      <p:cBhvr>
                                        <p:cTn id="25" dur="500"/>
                                        <p:tgtEl>
                                          <p:spTgt spid="10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wipe(right)">
                                      <p:cBhvr>
                                        <p:cTn id="30" dur="500"/>
                                        <p:tgtEl>
                                          <p:spTgt spid="108"/>
                                        </p:tgtEl>
                                      </p:cBhvr>
                                    </p:animEffect>
                                  </p:childTnLst>
                                </p:cTn>
                              </p:par>
                              <p:par>
                                <p:cTn id="31" presetID="22" presetClass="entr" presetSubtype="2" fill="hold" nodeType="with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right)">
                                      <p:cBhvr>
                                        <p:cTn id="33" dur="500"/>
                                        <p:tgtEl>
                                          <p:spTgt spid="1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23"/>
                                        </p:tgtEl>
                                        <p:attrNameLst>
                                          <p:attrName>style.visibility</p:attrName>
                                        </p:attrNameLst>
                                      </p:cBhvr>
                                      <p:to>
                                        <p:strVal val="visible"/>
                                      </p:to>
                                    </p:set>
                                    <p:animEffect transition="in" filter="wipe(left)">
                                      <p:cBhvr>
                                        <p:cTn id="38" dur="500"/>
                                        <p:tgtEl>
                                          <p:spTgt spid="123"/>
                                        </p:tgtEl>
                                      </p:cBhvr>
                                    </p:animEffect>
                                  </p:childTnLst>
                                </p:cTn>
                              </p:par>
                              <p:par>
                                <p:cTn id="39" presetID="22" presetClass="entr" presetSubtype="8" fill="hold" nodeType="withEffect">
                                  <p:stCondLst>
                                    <p:cond delay="0"/>
                                  </p:stCondLst>
                                  <p:childTnLst>
                                    <p:set>
                                      <p:cBhvr>
                                        <p:cTn id="40" dur="1" fill="hold">
                                          <p:stCondLst>
                                            <p:cond delay="0"/>
                                          </p:stCondLst>
                                        </p:cTn>
                                        <p:tgtEl>
                                          <p:spTgt spid="124"/>
                                        </p:tgtEl>
                                        <p:attrNameLst>
                                          <p:attrName>style.visibility</p:attrName>
                                        </p:attrNameLst>
                                      </p:cBhvr>
                                      <p:to>
                                        <p:strVal val="visible"/>
                                      </p:to>
                                    </p:set>
                                    <p:animEffect transition="in" filter="wipe(left)">
                                      <p:cBhvr>
                                        <p:cTn id="41" dur="500"/>
                                        <p:tgtEl>
                                          <p:spTgt spid="124"/>
                                        </p:tgtEl>
                                      </p:cBhvr>
                                    </p:animEffect>
                                  </p:childTnLst>
                                </p:cTn>
                              </p:par>
                              <p:par>
                                <p:cTn id="42" presetID="22" presetClass="entr" presetSubtype="8" fill="hold" nodeType="withEffect">
                                  <p:stCondLst>
                                    <p:cond delay="0"/>
                                  </p:stCondLst>
                                  <p:childTnLst>
                                    <p:set>
                                      <p:cBhvr>
                                        <p:cTn id="43" dur="1" fill="hold">
                                          <p:stCondLst>
                                            <p:cond delay="0"/>
                                          </p:stCondLst>
                                        </p:cTn>
                                        <p:tgtEl>
                                          <p:spTgt spid="136"/>
                                        </p:tgtEl>
                                        <p:attrNameLst>
                                          <p:attrName>style.visibility</p:attrName>
                                        </p:attrNameLst>
                                      </p:cBhvr>
                                      <p:to>
                                        <p:strVal val="visible"/>
                                      </p:to>
                                    </p:set>
                                    <p:animEffect transition="in" filter="wipe(left)">
                                      <p:cBhvr>
                                        <p:cTn id="44" dur="500"/>
                                        <p:tgtEl>
                                          <p:spTgt spid="13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37"/>
                                        </p:tgtEl>
                                        <p:attrNameLst>
                                          <p:attrName>style.visibility</p:attrName>
                                        </p:attrNameLst>
                                      </p:cBhvr>
                                      <p:to>
                                        <p:strVal val="visible"/>
                                      </p:to>
                                    </p:set>
                                    <p:animEffect transition="in" filter="wipe(left)">
                                      <p:cBhvr>
                                        <p:cTn id="49" dur="500"/>
                                        <p:tgtEl>
                                          <p:spTgt spid="13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wipe(right)">
                                      <p:cBhvr>
                                        <p:cTn id="54"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a:t>
            </a:r>
            <a:r>
              <a:rPr lang="zh-CN" altLang="en-US" dirty="0"/>
              <a:t>型指令的立即数生成</a:t>
            </a:r>
          </a:p>
        </p:txBody>
      </p:sp>
      <p:sp>
        <p:nvSpPr>
          <p:cNvPr id="4" name="内容占位符 3"/>
          <p:cNvSpPr>
            <a:spLocks noGrp="1"/>
          </p:cNvSpPr>
          <p:nvPr>
            <p:ph idx="1"/>
          </p:nvPr>
        </p:nvSpPr>
        <p:spPr/>
        <p:txBody>
          <a:bodyPr/>
          <a:lstStyle/>
          <a:p>
            <a:endParaRPr lang="en-US" altLang="zh-CN" dirty="0"/>
          </a:p>
          <a:p>
            <a:endParaRPr lang="en-US" altLang="zh-CN" dirty="0"/>
          </a:p>
          <a:p>
            <a:endParaRPr lang="en-US" altLang="zh-CN" dirty="0"/>
          </a:p>
          <a:p>
            <a:r>
              <a:rPr lang="zh-CN" altLang="en-US" dirty="0"/>
              <a:t>高</a:t>
            </a:r>
            <a:r>
              <a:rPr lang="en-US" altLang="zh-CN" dirty="0"/>
              <a:t>12</a:t>
            </a:r>
            <a:r>
              <a:rPr lang="zh-CN" altLang="en-US" dirty="0"/>
              <a:t>位复制到立即数的低</a:t>
            </a:r>
            <a:r>
              <a:rPr lang="en-US" altLang="zh-CN" dirty="0"/>
              <a:t>12</a:t>
            </a:r>
            <a:r>
              <a:rPr lang="zh-CN" altLang="en-US" dirty="0"/>
              <a:t>位</a:t>
            </a:r>
            <a:endParaRPr lang="en-US" altLang="zh-CN" dirty="0"/>
          </a:p>
          <a:p>
            <a:r>
              <a:rPr lang="zh-CN" altLang="en-US" dirty="0"/>
              <a:t>通过将指令的最高比特位复制填充</a:t>
            </a:r>
            <a:br>
              <a:rPr lang="en-US" altLang="zh-CN" dirty="0"/>
            </a:br>
            <a:r>
              <a:rPr lang="zh-CN" altLang="en-US" dirty="0"/>
              <a:t>到立即数的高</a:t>
            </a:r>
            <a:r>
              <a:rPr lang="en-US" altLang="zh-CN" dirty="0"/>
              <a:t>20</a:t>
            </a:r>
            <a:r>
              <a:rPr lang="zh-CN" altLang="en-US" dirty="0"/>
              <a:t>位完成符号扩展</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42</a:t>
            </a:fld>
            <a:endParaRPr lang="zh-CN" altLang="en-US" dirty="0"/>
          </a:p>
        </p:txBody>
      </p:sp>
      <p:sp>
        <p:nvSpPr>
          <p:cNvPr id="25" name="文本框 24"/>
          <p:cNvSpPr txBox="1"/>
          <p:nvPr/>
        </p:nvSpPr>
        <p:spPr>
          <a:xfrm>
            <a:off x="10032905" y="4310817"/>
            <a:ext cx="1720344" cy="523220"/>
          </a:xfrm>
          <a:prstGeom prst="rect">
            <a:avLst/>
          </a:prstGeom>
          <a:noFill/>
        </p:spPr>
        <p:txBody>
          <a:bodyPr wrap="none" rtlCol="0">
            <a:spAutoFit/>
          </a:bodyPr>
          <a:lstStyle/>
          <a:p>
            <a:pPr algn="ctr"/>
            <a:r>
              <a:rPr lang="en-US" altLang="zh-CN" sz="2800" dirty="0" err="1"/>
              <a:t>imm</a:t>
            </a:r>
            <a:r>
              <a:rPr lang="en-US" altLang="zh-CN" sz="2800" dirty="0"/>
              <a:t>[31:0]</a:t>
            </a:r>
            <a:endParaRPr lang="zh-CN" altLang="en-US" sz="2800" dirty="0"/>
          </a:p>
        </p:txBody>
      </p:sp>
      <p:sp>
        <p:nvSpPr>
          <p:cNvPr id="26" name="文本框 25"/>
          <p:cNvSpPr txBox="1"/>
          <p:nvPr/>
        </p:nvSpPr>
        <p:spPr>
          <a:xfrm>
            <a:off x="7370307" y="4314484"/>
            <a:ext cx="1899880" cy="523220"/>
          </a:xfrm>
          <a:prstGeom prst="rect">
            <a:avLst/>
          </a:prstGeom>
          <a:noFill/>
        </p:spPr>
        <p:txBody>
          <a:bodyPr wrap="none" rtlCol="0">
            <a:spAutoFit/>
          </a:bodyPr>
          <a:lstStyle/>
          <a:p>
            <a:pPr algn="ctr"/>
            <a:r>
              <a:rPr lang="en-US" altLang="zh-CN" sz="2800" dirty="0" err="1"/>
              <a:t>imm</a:t>
            </a:r>
            <a:r>
              <a:rPr lang="en-US" altLang="zh-CN" sz="2800" dirty="0"/>
              <a:t>[31:20]</a:t>
            </a:r>
            <a:endParaRPr lang="zh-CN" altLang="en-US" sz="2800" dirty="0"/>
          </a:p>
        </p:txBody>
      </p:sp>
      <p:sp>
        <p:nvSpPr>
          <p:cNvPr id="27" name="文本框 26"/>
          <p:cNvSpPr txBox="1"/>
          <p:nvPr/>
        </p:nvSpPr>
        <p:spPr>
          <a:xfrm>
            <a:off x="8826664" y="6176643"/>
            <a:ext cx="1643400" cy="523220"/>
          </a:xfrm>
          <a:prstGeom prst="rect">
            <a:avLst/>
          </a:prstGeom>
          <a:noFill/>
        </p:spPr>
        <p:txBody>
          <a:bodyPr wrap="none" rtlCol="0">
            <a:spAutoFit/>
          </a:bodyPr>
          <a:lstStyle/>
          <a:p>
            <a:pPr algn="ctr"/>
            <a:r>
              <a:rPr lang="en-US" altLang="zh-CN" sz="2800" dirty="0" err="1"/>
              <a:t>ImmSel</a:t>
            </a:r>
            <a:r>
              <a:rPr lang="en-US" altLang="zh-CN" sz="2800" dirty="0"/>
              <a:t>=I</a:t>
            </a:r>
            <a:endParaRPr lang="zh-CN" altLang="en-US" sz="2800" dirty="0"/>
          </a:p>
        </p:txBody>
      </p:sp>
      <p:grpSp>
        <p:nvGrpSpPr>
          <p:cNvPr id="51" name="组合 50"/>
          <p:cNvGrpSpPr/>
          <p:nvPr/>
        </p:nvGrpSpPr>
        <p:grpSpPr>
          <a:xfrm>
            <a:off x="1701750" y="1292061"/>
            <a:ext cx="8860039" cy="841185"/>
            <a:chOff x="90060" y="4831080"/>
            <a:chExt cx="8860039" cy="841185"/>
          </a:xfrm>
        </p:grpSpPr>
        <p:sp>
          <p:nvSpPr>
            <p:cNvPr id="52" name="Google Shape;388;p41"/>
            <p:cNvSpPr txBox="1"/>
            <p:nvPr/>
          </p:nvSpPr>
          <p:spPr>
            <a:xfrm>
              <a:off x="90060" y="48320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31</a:t>
              </a:r>
              <a:endParaRPr sz="2400" dirty="0">
                <a:solidFill>
                  <a:schemeClr val="dk1"/>
                </a:solidFill>
                <a:ea typeface="Courier New" panose="02070309020205020404"/>
                <a:cs typeface="Courier New" panose="02070309020205020404"/>
                <a:sym typeface="Courier New" panose="02070309020205020404"/>
              </a:endParaRPr>
            </a:p>
          </p:txBody>
        </p:sp>
        <p:sp>
          <p:nvSpPr>
            <p:cNvPr id="53" name="Google Shape;389;p41"/>
            <p:cNvSpPr txBox="1"/>
            <p:nvPr/>
          </p:nvSpPr>
          <p:spPr>
            <a:xfrm>
              <a:off x="8581087"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ea typeface="Courier New" panose="02070309020205020404"/>
                  <a:cs typeface="Courier New" panose="02070309020205020404"/>
                  <a:sym typeface="Courier New" panose="02070309020205020404"/>
                </a:rPr>
                <a:t>0</a:t>
              </a:r>
              <a:endParaRPr sz="2400">
                <a:solidFill>
                  <a:schemeClr val="dk1"/>
                </a:solidFill>
                <a:ea typeface="Courier New" panose="02070309020205020404"/>
                <a:cs typeface="Courier New" panose="02070309020205020404"/>
                <a:sym typeface="Courier New" panose="02070309020205020404"/>
              </a:endParaRPr>
            </a:p>
          </p:txBody>
        </p:sp>
        <p:grpSp>
          <p:nvGrpSpPr>
            <p:cNvPr id="54" name="Google Shape;396;p41"/>
            <p:cNvGrpSpPr/>
            <p:nvPr/>
          </p:nvGrpSpPr>
          <p:grpSpPr>
            <a:xfrm>
              <a:off x="351067" y="5215065"/>
              <a:ext cx="8442135" cy="457200"/>
              <a:chOff x="186475" y="4572000"/>
              <a:chExt cx="8442135" cy="457200"/>
            </a:xfrm>
          </p:grpSpPr>
          <p:sp>
            <p:nvSpPr>
              <p:cNvPr id="55" name="Google Shape;397;p41"/>
              <p:cNvSpPr/>
              <p:nvPr/>
            </p:nvSpPr>
            <p:spPr>
              <a:xfrm>
                <a:off x="186475" y="4572000"/>
                <a:ext cx="2900317"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[10:0]</a:t>
                </a:r>
              </a:p>
            </p:txBody>
          </p:sp>
          <p:sp>
            <p:nvSpPr>
              <p:cNvPr id="56" name="Google Shape;398;p41"/>
              <p:cNvSpPr/>
              <p:nvPr/>
            </p:nvSpPr>
            <p:spPr>
              <a:xfrm>
                <a:off x="6876288" y="4572000"/>
                <a:ext cx="1752322"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a:solidFill>
                      <a:schemeClr val="dk1"/>
                    </a:solidFill>
                    <a:ea typeface="Courier New" panose="02070309020205020404"/>
                    <a:cs typeface="Courier New" panose="02070309020205020404"/>
                    <a:sym typeface="Courier New" panose="02070309020205020404"/>
                  </a:rPr>
                  <a:t>opcode</a:t>
                </a:r>
              </a:p>
            </p:txBody>
          </p:sp>
          <p:sp>
            <p:nvSpPr>
              <p:cNvPr id="57" name="Google Shape;400;p41"/>
              <p:cNvSpPr/>
              <p:nvPr/>
            </p:nvSpPr>
            <p:spPr>
              <a:xfrm>
                <a:off x="3086792" y="4572000"/>
                <a:ext cx="1320616"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rs1</a:t>
                </a:r>
                <a:endParaRPr sz="2800" dirty="0">
                  <a:solidFill>
                    <a:schemeClr val="dk1"/>
                  </a:solidFill>
                  <a:ea typeface="Courier New" panose="02070309020205020404"/>
                  <a:cs typeface="Courier New" panose="02070309020205020404"/>
                  <a:sym typeface="Courier New" panose="02070309020205020404"/>
                </a:endParaRPr>
              </a:p>
            </p:txBody>
          </p:sp>
          <p:sp>
            <p:nvSpPr>
              <p:cNvPr id="58" name="Google Shape;401;p41"/>
              <p:cNvSpPr/>
              <p:nvPr/>
            </p:nvSpPr>
            <p:spPr>
              <a:xfrm>
                <a:off x="440740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funct3</a:t>
                </a:r>
                <a:endParaRPr sz="2400" dirty="0">
                  <a:solidFill>
                    <a:schemeClr val="dk1"/>
                  </a:solidFill>
                  <a:ea typeface="Courier New" panose="02070309020205020404"/>
                  <a:cs typeface="Courier New" panose="02070309020205020404"/>
                  <a:sym typeface="Courier New" panose="02070309020205020404"/>
                </a:endParaRPr>
              </a:p>
            </p:txBody>
          </p:sp>
          <p:sp>
            <p:nvSpPr>
              <p:cNvPr id="59" name="Google Shape;402;p41"/>
              <p:cNvSpPr/>
              <p:nvPr/>
            </p:nvSpPr>
            <p:spPr>
              <a:xfrm>
                <a:off x="564184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rd</a:t>
                </a:r>
                <a:endParaRPr sz="2800" dirty="0">
                  <a:solidFill>
                    <a:schemeClr val="dk1"/>
                  </a:solidFill>
                  <a:ea typeface="Courier New" panose="02070309020205020404"/>
                  <a:cs typeface="Courier New" panose="02070309020205020404"/>
                  <a:sym typeface="Courier New" panose="02070309020205020404"/>
                </a:endParaRPr>
              </a:p>
            </p:txBody>
          </p:sp>
        </p:grpSp>
      </p:grpSp>
      <p:grpSp>
        <p:nvGrpSpPr>
          <p:cNvPr id="60" name="组合 59"/>
          <p:cNvGrpSpPr/>
          <p:nvPr/>
        </p:nvGrpSpPr>
        <p:grpSpPr>
          <a:xfrm>
            <a:off x="1962758" y="2176597"/>
            <a:ext cx="8442134" cy="1635096"/>
            <a:chOff x="351068" y="4831080"/>
            <a:chExt cx="8442134" cy="1635096"/>
          </a:xfrm>
        </p:grpSpPr>
        <p:sp>
          <p:nvSpPr>
            <p:cNvPr id="61" name="Google Shape;388;p41"/>
            <p:cNvSpPr txBox="1"/>
            <p:nvPr/>
          </p:nvSpPr>
          <p:spPr>
            <a:xfrm>
              <a:off x="351068" y="48320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dirty="0">
                <a:solidFill>
                  <a:schemeClr val="dk1"/>
                </a:solidFill>
                <a:ea typeface="Courier New" panose="02070309020205020404"/>
                <a:cs typeface="Courier New" panose="02070309020205020404"/>
                <a:sym typeface="Courier New" panose="02070309020205020404"/>
              </a:endParaRPr>
            </a:p>
          </p:txBody>
        </p:sp>
        <p:sp>
          <p:nvSpPr>
            <p:cNvPr id="62" name="Google Shape;389;p41"/>
            <p:cNvSpPr txBox="1"/>
            <p:nvPr/>
          </p:nvSpPr>
          <p:spPr>
            <a:xfrm>
              <a:off x="8331926"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dirty="0">
                <a:solidFill>
                  <a:schemeClr val="dk1"/>
                </a:solidFill>
                <a:ea typeface="Courier New" panose="02070309020205020404"/>
                <a:cs typeface="Courier New" panose="02070309020205020404"/>
                <a:sym typeface="Courier New" panose="02070309020205020404"/>
              </a:endParaRPr>
            </a:p>
          </p:txBody>
        </p:sp>
        <p:grpSp>
          <p:nvGrpSpPr>
            <p:cNvPr id="63" name="Google Shape;396;p41"/>
            <p:cNvGrpSpPr/>
            <p:nvPr/>
          </p:nvGrpSpPr>
          <p:grpSpPr>
            <a:xfrm>
              <a:off x="361433" y="6008976"/>
              <a:ext cx="8431769" cy="457200"/>
              <a:chOff x="196841" y="5365911"/>
              <a:chExt cx="8431769" cy="457200"/>
            </a:xfrm>
          </p:grpSpPr>
          <p:sp>
            <p:nvSpPr>
              <p:cNvPr id="64" name="Google Shape;397;p41"/>
              <p:cNvSpPr/>
              <p:nvPr/>
            </p:nvSpPr>
            <p:spPr>
              <a:xfrm>
                <a:off x="196841" y="5365911"/>
                <a:ext cx="5901369"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altLang="en-US" sz="2800" dirty="0">
                    <a:solidFill>
                      <a:schemeClr val="dk1"/>
                    </a:solidFill>
                    <a:latin typeface="+mn-ea"/>
                    <a:cs typeface="Courier New" panose="02070309020205020404"/>
                    <a:sym typeface="Courier New" panose="02070309020205020404"/>
                  </a:rPr>
                  <a:t>符号扩展</a:t>
                </a:r>
                <a:endParaRPr sz="2800" dirty="0">
                  <a:solidFill>
                    <a:schemeClr val="dk1"/>
                  </a:solidFill>
                  <a:latin typeface="+mn-ea"/>
                  <a:cs typeface="Courier New" panose="02070309020205020404"/>
                  <a:sym typeface="Courier New" panose="02070309020205020404"/>
                </a:endParaRPr>
              </a:p>
            </p:txBody>
          </p:sp>
          <p:sp>
            <p:nvSpPr>
              <p:cNvPr id="65" name="Google Shape;398;p41"/>
              <p:cNvSpPr/>
              <p:nvPr/>
            </p:nvSpPr>
            <p:spPr>
              <a:xfrm>
                <a:off x="6098211" y="5365911"/>
                <a:ext cx="2530399"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[30:20]</a:t>
                </a:r>
                <a:endParaRPr sz="2800" dirty="0">
                  <a:solidFill>
                    <a:schemeClr val="dk1"/>
                  </a:solidFill>
                  <a:ea typeface="Courier New" panose="02070309020205020404"/>
                  <a:cs typeface="Courier New" panose="02070309020205020404"/>
                  <a:sym typeface="Courier New" panose="02070309020205020404"/>
                </a:endParaRPr>
              </a:p>
            </p:txBody>
          </p:sp>
        </p:grpSp>
      </p:grpSp>
      <p:sp>
        <p:nvSpPr>
          <p:cNvPr id="74" name="Google Shape;388;p41"/>
          <p:cNvSpPr txBox="1"/>
          <p:nvPr/>
        </p:nvSpPr>
        <p:spPr>
          <a:xfrm>
            <a:off x="4463397" y="1292060"/>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20</a:t>
            </a:r>
            <a:endParaRPr sz="2400" dirty="0">
              <a:solidFill>
                <a:schemeClr val="dk1"/>
              </a:solidFill>
              <a:ea typeface="Courier New" panose="02070309020205020404"/>
              <a:cs typeface="Courier New" panose="02070309020205020404"/>
              <a:sym typeface="Courier New" panose="02070309020205020404"/>
            </a:endParaRPr>
          </a:p>
        </p:txBody>
      </p:sp>
      <p:sp>
        <p:nvSpPr>
          <p:cNvPr id="75" name="Google Shape;400;p41"/>
          <p:cNvSpPr/>
          <p:nvPr/>
        </p:nvSpPr>
        <p:spPr>
          <a:xfrm>
            <a:off x="1962757" y="1676046"/>
            <a:ext cx="198622"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dirty="0">
              <a:solidFill>
                <a:schemeClr val="dk1"/>
              </a:solidFill>
              <a:ea typeface="Courier New" panose="02070309020205020404"/>
              <a:cs typeface="Courier New" panose="02070309020205020404"/>
              <a:sym typeface="Courier New" panose="02070309020205020404"/>
            </a:endParaRPr>
          </a:p>
        </p:txBody>
      </p:sp>
      <p:cxnSp>
        <p:nvCxnSpPr>
          <p:cNvPr id="77" name="直接连接符 76"/>
          <p:cNvCxnSpPr/>
          <p:nvPr/>
        </p:nvCxnSpPr>
        <p:spPr>
          <a:xfrm>
            <a:off x="1962551" y="2133246"/>
            <a:ext cx="10572" cy="1221247"/>
          </a:xfrm>
          <a:prstGeom prst="line">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9" name="直接连接符 78"/>
          <p:cNvCxnSpPr/>
          <p:nvPr/>
        </p:nvCxnSpPr>
        <p:spPr>
          <a:xfrm>
            <a:off x="2171951" y="2133246"/>
            <a:ext cx="5702541" cy="1221247"/>
          </a:xfrm>
          <a:prstGeom prst="line">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1" name="直接连接符 80"/>
          <p:cNvCxnSpPr/>
          <p:nvPr/>
        </p:nvCxnSpPr>
        <p:spPr>
          <a:xfrm>
            <a:off x="4859248" y="2133245"/>
            <a:ext cx="5545644" cy="1221248"/>
          </a:xfrm>
          <a:prstGeom prst="line">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5" name="组合 4"/>
          <p:cNvGrpSpPr/>
          <p:nvPr/>
        </p:nvGrpSpPr>
        <p:grpSpPr>
          <a:xfrm>
            <a:off x="7834932" y="4303598"/>
            <a:ext cx="3634969" cy="1946051"/>
            <a:chOff x="7823023" y="4792712"/>
            <a:chExt cx="3668987" cy="1241172"/>
          </a:xfrm>
        </p:grpSpPr>
        <p:cxnSp>
          <p:nvCxnSpPr>
            <p:cNvPr id="35" name="直接箭头连接符 34"/>
            <p:cNvCxnSpPr/>
            <p:nvPr/>
          </p:nvCxnSpPr>
          <p:spPr>
            <a:xfrm>
              <a:off x="7823023" y="5219718"/>
              <a:ext cx="14504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6" name="直接箭头连接符 35"/>
            <p:cNvCxnSpPr/>
            <p:nvPr/>
          </p:nvCxnSpPr>
          <p:spPr>
            <a:xfrm flipV="1">
              <a:off x="9659105" y="5752618"/>
              <a:ext cx="0" cy="28126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38" name="组合 37"/>
            <p:cNvGrpSpPr/>
            <p:nvPr/>
          </p:nvGrpSpPr>
          <p:grpSpPr>
            <a:xfrm>
              <a:off x="9244838" y="4792712"/>
              <a:ext cx="841756" cy="1017214"/>
              <a:chOff x="4357425" y="4364679"/>
              <a:chExt cx="841756" cy="1035885"/>
            </a:xfrm>
          </p:grpSpPr>
          <p:sp>
            <p:nvSpPr>
              <p:cNvPr id="39" name="文本框 38"/>
              <p:cNvSpPr txBox="1"/>
              <p:nvPr/>
            </p:nvSpPr>
            <p:spPr>
              <a:xfrm>
                <a:off x="4357425" y="4569567"/>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40" name="椭圆 39"/>
              <p:cNvSpPr/>
              <p:nvPr/>
            </p:nvSpPr>
            <p:spPr>
              <a:xfrm>
                <a:off x="4387637" y="4364679"/>
                <a:ext cx="766514" cy="977526"/>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41" name="直接箭头连接符 40"/>
            <p:cNvCxnSpPr/>
            <p:nvPr/>
          </p:nvCxnSpPr>
          <p:spPr>
            <a:xfrm>
              <a:off x="10041564" y="5219718"/>
              <a:ext cx="145044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37" name="文本框 36"/>
          <p:cNvSpPr txBox="1"/>
          <p:nvPr/>
        </p:nvSpPr>
        <p:spPr>
          <a:xfrm>
            <a:off x="499430" y="2052240"/>
            <a:ext cx="1332617" cy="523220"/>
          </a:xfrm>
          <a:prstGeom prst="rect">
            <a:avLst/>
          </a:prstGeom>
          <a:noFill/>
        </p:spPr>
        <p:txBody>
          <a:bodyPr wrap="square">
            <a:spAutoFit/>
          </a:bodyPr>
          <a:lstStyle/>
          <a:p>
            <a:pPr algn="ctr"/>
            <a:r>
              <a:rPr lang="en-US" altLang="zh-CN" sz="2800" dirty="0" err="1">
                <a:solidFill>
                  <a:schemeClr val="dk1"/>
                </a:solidFill>
                <a:cs typeface="Courier New" panose="02070309020205020404"/>
                <a:sym typeface="Courier New" panose="02070309020205020404"/>
              </a:rPr>
              <a:t>imm</a:t>
            </a:r>
            <a:r>
              <a:rPr lang="en-US" altLang="zh-CN" sz="2800" dirty="0">
                <a:solidFill>
                  <a:schemeClr val="dk1"/>
                </a:solidFill>
                <a:cs typeface="Courier New" panose="02070309020205020404"/>
                <a:sym typeface="Courier New" panose="02070309020205020404"/>
              </a:rPr>
              <a:t>[11]</a:t>
            </a:r>
            <a:endParaRPr lang="zh-CN" altLang="en-US" sz="2800" dirty="0">
              <a:solidFill>
                <a:schemeClr val="dk1"/>
              </a:solidFill>
              <a:cs typeface="Courier New" panose="02070309020205020404"/>
            </a:endParaRPr>
          </a:p>
        </p:txBody>
      </p:sp>
      <p:cxnSp>
        <p:nvCxnSpPr>
          <p:cNvPr id="42" name="直接连接符 41"/>
          <p:cNvCxnSpPr/>
          <p:nvPr/>
        </p:nvCxnSpPr>
        <p:spPr>
          <a:xfrm flipV="1">
            <a:off x="1196538" y="1904646"/>
            <a:ext cx="881447" cy="228600"/>
          </a:xfrm>
          <a:prstGeom prst="line">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3" name="文本框 42"/>
          <p:cNvSpPr txBox="1"/>
          <p:nvPr/>
        </p:nvSpPr>
        <p:spPr>
          <a:xfrm>
            <a:off x="10191463" y="1525165"/>
            <a:ext cx="1593124" cy="646331"/>
          </a:xfrm>
          <a:prstGeom prst="rect">
            <a:avLst/>
          </a:prstGeom>
          <a:noFill/>
        </p:spPr>
        <p:txBody>
          <a:bodyPr wrap="square">
            <a:spAutoFit/>
          </a:bodyPr>
          <a:lstStyle/>
          <a:p>
            <a:pPr algn="ctr"/>
            <a:r>
              <a:rPr lang="en-US" altLang="zh-CN" sz="3600" b="1" dirty="0" err="1">
                <a:solidFill>
                  <a:srgbClr val="FF0000"/>
                </a:solidFill>
                <a:cs typeface="Courier New" panose="02070309020205020404"/>
                <a:sym typeface="Courier New" panose="02070309020205020404"/>
              </a:rPr>
              <a:t>inst</a:t>
            </a:r>
            <a:endParaRPr lang="en-US" altLang="zh-CN" sz="2800" b="1" dirty="0">
              <a:solidFill>
                <a:srgbClr val="FF0000"/>
              </a:solidFill>
              <a:cs typeface="Courier New" panose="02070309020205020404"/>
              <a:sym typeface="Courier New" panose="02070309020205020404"/>
            </a:endParaRPr>
          </a:p>
        </p:txBody>
      </p:sp>
      <p:sp>
        <p:nvSpPr>
          <p:cNvPr id="44" name="文本框 43"/>
          <p:cNvSpPr txBox="1"/>
          <p:nvPr/>
        </p:nvSpPr>
        <p:spPr>
          <a:xfrm>
            <a:off x="10446857" y="3206236"/>
            <a:ext cx="1332617" cy="646331"/>
          </a:xfrm>
          <a:prstGeom prst="rect">
            <a:avLst/>
          </a:prstGeom>
          <a:noFill/>
        </p:spPr>
        <p:txBody>
          <a:bodyPr wrap="square">
            <a:spAutoFit/>
          </a:bodyPr>
          <a:lstStyle/>
          <a:p>
            <a:pPr algn="ctr"/>
            <a:r>
              <a:rPr lang="en-US" altLang="zh-CN" sz="3600" b="1" dirty="0" err="1">
                <a:solidFill>
                  <a:srgbClr val="FF0000"/>
                </a:solidFill>
                <a:cs typeface="Courier New" panose="02070309020205020404"/>
                <a:sym typeface="Courier New" panose="02070309020205020404"/>
              </a:rPr>
              <a:t>imm</a:t>
            </a:r>
            <a:endParaRPr lang="zh-CN" altLang="en-US" sz="3600" b="1" dirty="0">
              <a:solidFill>
                <a:srgbClr val="FF0000"/>
              </a:solidFill>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文本框 286"/>
          <p:cNvSpPr txBox="1"/>
          <p:nvPr/>
        </p:nvSpPr>
        <p:spPr>
          <a:xfrm>
            <a:off x="2957189" y="4377860"/>
            <a:ext cx="169999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18" name="组合 117"/>
          <p:cNvGrpSpPr/>
          <p:nvPr/>
        </p:nvGrpSpPr>
        <p:grpSpPr>
          <a:xfrm>
            <a:off x="4647380" y="2244349"/>
            <a:ext cx="2097287" cy="2152479"/>
            <a:chOff x="5147404" y="2415711"/>
            <a:chExt cx="1949822" cy="2152479"/>
          </a:xfrm>
        </p:grpSpPr>
        <p:grpSp>
          <p:nvGrpSpPr>
            <p:cNvPr id="119" name="组合 118"/>
            <p:cNvGrpSpPr/>
            <p:nvPr/>
          </p:nvGrpSpPr>
          <p:grpSpPr>
            <a:xfrm>
              <a:off x="5147404" y="2415711"/>
              <a:ext cx="1949822" cy="2054688"/>
              <a:chOff x="5147404" y="2415711"/>
              <a:chExt cx="1949822" cy="2054688"/>
            </a:xfrm>
          </p:grpSpPr>
          <p:grpSp>
            <p:nvGrpSpPr>
              <p:cNvPr id="121" name="组合 120"/>
              <p:cNvGrpSpPr/>
              <p:nvPr/>
            </p:nvGrpSpPr>
            <p:grpSpPr>
              <a:xfrm>
                <a:off x="5147404" y="2415711"/>
                <a:ext cx="1949822" cy="2054688"/>
                <a:chOff x="9255806" y="2351056"/>
                <a:chExt cx="1949822" cy="2054688"/>
              </a:xfrm>
            </p:grpSpPr>
            <p:sp>
              <p:nvSpPr>
                <p:cNvPr id="123" name="矩形 122"/>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5" name="文本框 124"/>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6" name="文本框 125"/>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7" name="文本框 126"/>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8" name="文本框 127"/>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9" name="文本框 128"/>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22" name="等腰三角形 121"/>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20" name="直接连接符 119"/>
            <p:cNvCxnSpPr>
              <a:stCxn id="122"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sp>
        <p:nvSpPr>
          <p:cNvPr id="24" name="标题 23"/>
          <p:cNvSpPr>
            <a:spLocks noGrp="1"/>
          </p:cNvSpPr>
          <p:nvPr>
            <p:ph type="title"/>
          </p:nvPr>
        </p:nvSpPr>
        <p:spPr/>
        <p:txBody>
          <a:bodyPr/>
          <a:lstStyle/>
          <a:p>
            <a:r>
              <a:rPr lang="en-US" altLang="zh-CN" dirty="0"/>
              <a:t>R+I </a:t>
            </a:r>
            <a:r>
              <a:rPr lang="zh-CN" altLang="en-US" dirty="0"/>
              <a:t>数据通路</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43</a:t>
            </a:fld>
            <a:endParaRPr lang="zh-CN" altLang="en-US" dirty="0"/>
          </a:p>
        </p:txBody>
      </p:sp>
      <p:grpSp>
        <p:nvGrpSpPr>
          <p:cNvPr id="233" name="组合 232"/>
          <p:cNvGrpSpPr/>
          <p:nvPr/>
        </p:nvGrpSpPr>
        <p:grpSpPr>
          <a:xfrm>
            <a:off x="2219388" y="2896587"/>
            <a:ext cx="683427" cy="572486"/>
            <a:chOff x="2783611" y="3269059"/>
            <a:chExt cx="1312233" cy="1016861"/>
          </a:xfrm>
        </p:grpSpPr>
        <p:sp>
          <p:nvSpPr>
            <p:cNvPr id="234" name="矩形 233"/>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5" name="文本框 234"/>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236" name="组合 235"/>
          <p:cNvGrpSpPr/>
          <p:nvPr/>
        </p:nvGrpSpPr>
        <p:grpSpPr>
          <a:xfrm>
            <a:off x="1357191" y="2636200"/>
            <a:ext cx="718387" cy="1680239"/>
            <a:chOff x="1865175" y="2955247"/>
            <a:chExt cx="718387" cy="1680239"/>
          </a:xfrm>
        </p:grpSpPr>
        <p:grpSp>
          <p:nvGrpSpPr>
            <p:cNvPr id="237" name="组合 236"/>
            <p:cNvGrpSpPr/>
            <p:nvPr/>
          </p:nvGrpSpPr>
          <p:grpSpPr>
            <a:xfrm>
              <a:off x="1865175" y="2955247"/>
              <a:ext cx="663964" cy="1184017"/>
              <a:chOff x="1517531" y="2419923"/>
              <a:chExt cx="718979" cy="1819566"/>
            </a:xfrm>
          </p:grpSpPr>
          <p:sp>
            <p:nvSpPr>
              <p:cNvPr id="240" name="矩形 239"/>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1" name="文本框 240"/>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2" name="等腰三角形 241"/>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38" name="直接连接符 2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239" name="文本框 2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255" name="组合 254"/>
          <p:cNvGrpSpPr/>
          <p:nvPr/>
        </p:nvGrpSpPr>
        <p:grpSpPr>
          <a:xfrm>
            <a:off x="1567939" y="1567603"/>
            <a:ext cx="1514235" cy="1097721"/>
            <a:chOff x="2298862" y="1857526"/>
            <a:chExt cx="1514235" cy="1097721"/>
          </a:xfrm>
        </p:grpSpPr>
        <p:grpSp>
          <p:nvGrpSpPr>
            <p:cNvPr id="256" name="组合 255"/>
            <p:cNvGrpSpPr/>
            <p:nvPr/>
          </p:nvGrpSpPr>
          <p:grpSpPr>
            <a:xfrm>
              <a:off x="2929286" y="1957027"/>
              <a:ext cx="883811" cy="998220"/>
              <a:chOff x="2929286" y="1957027"/>
              <a:chExt cx="883811" cy="998220"/>
            </a:xfrm>
          </p:grpSpPr>
          <p:grpSp>
            <p:nvGrpSpPr>
              <p:cNvPr id="259" name="组合 258"/>
              <p:cNvGrpSpPr/>
              <p:nvPr/>
            </p:nvGrpSpPr>
            <p:grpSpPr>
              <a:xfrm>
                <a:off x="2929286" y="1957027"/>
                <a:ext cx="801957" cy="998220"/>
                <a:chOff x="7982528" y="3160441"/>
                <a:chExt cx="801957" cy="998220"/>
              </a:xfrm>
            </p:grpSpPr>
            <p:sp>
              <p:nvSpPr>
                <p:cNvPr id="261" name="梯形 260"/>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2" name="等腰三角形 261"/>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63" name="直接连接符 262"/>
                <p:cNvCxnSpPr>
                  <a:stCxn id="262" idx="2"/>
                  <a:endCxn id="262"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264" name="直接连接符 263"/>
                <p:cNvCxnSpPr>
                  <a:stCxn id="262" idx="2"/>
                  <a:endCxn id="262"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265" name="直接连接符 264"/>
                <p:cNvCxnSpPr>
                  <a:stCxn id="262" idx="0"/>
                  <a:endCxn id="262"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260" name="文本框 259"/>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57" name="直接连接符 256"/>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258" name="文本框 257"/>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66" name="矩形 265"/>
          <p:cNvSpPr/>
          <p:nvPr/>
        </p:nvSpPr>
        <p:spPr>
          <a:xfrm>
            <a:off x="735564" y="5538077"/>
            <a:ext cx="11207053" cy="8156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7" name="文本框 266"/>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68" name="直接连接符 267"/>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69" name="直接箭头连接符 268"/>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70" name="组合 269"/>
          <p:cNvGrpSpPr/>
          <p:nvPr/>
        </p:nvGrpSpPr>
        <p:grpSpPr>
          <a:xfrm>
            <a:off x="2037061" y="2485036"/>
            <a:ext cx="157663" cy="687003"/>
            <a:chOff x="2139696" y="2656398"/>
            <a:chExt cx="384242" cy="687003"/>
          </a:xfrm>
        </p:grpSpPr>
        <p:cxnSp>
          <p:nvCxnSpPr>
            <p:cNvPr id="271" name="直接连接符 270"/>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272" name="直接箭头连接符 271"/>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73" name="文本框 272"/>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4" name="文本框 273"/>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5" name="文本框 274"/>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6" name="文本框 275"/>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77" name="直接箭头连接符 276"/>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8" name="文本框 277"/>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9" name="文本框 278"/>
          <p:cNvSpPr txBox="1"/>
          <p:nvPr/>
        </p:nvSpPr>
        <p:spPr>
          <a:xfrm>
            <a:off x="8444220" y="5540205"/>
            <a:ext cx="12337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0" name="文本框 279"/>
          <p:cNvSpPr txBox="1"/>
          <p:nvPr/>
        </p:nvSpPr>
        <p:spPr>
          <a:xfrm>
            <a:off x="7689913" y="5539717"/>
            <a:ext cx="782586"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1" name="文本框 280"/>
          <p:cNvSpPr txBox="1"/>
          <p:nvPr/>
        </p:nvSpPr>
        <p:spPr>
          <a:xfrm>
            <a:off x="3795747" y="5552023"/>
            <a:ext cx="12085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86" name="直接箭头连接符 285"/>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8" name="组合 287"/>
          <p:cNvGrpSpPr/>
          <p:nvPr/>
        </p:nvGrpSpPr>
        <p:grpSpPr>
          <a:xfrm>
            <a:off x="4461832" y="1734671"/>
            <a:ext cx="5216099" cy="1737151"/>
            <a:chOff x="5118435" y="1810320"/>
            <a:chExt cx="3915664" cy="1546591"/>
          </a:xfrm>
        </p:grpSpPr>
        <p:cxnSp>
          <p:nvCxnSpPr>
            <p:cNvPr id="289" name="直接箭头连接符 288"/>
            <p:cNvCxnSpPr/>
            <p:nvPr/>
          </p:nvCxnSpPr>
          <p:spPr>
            <a:xfrm>
              <a:off x="8619816" y="3356911"/>
              <a:ext cx="413887"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90" name="直接连接符 289"/>
            <p:cNvCxnSpPr/>
            <p:nvPr/>
          </p:nvCxnSpPr>
          <p:spPr>
            <a:xfrm flipV="1">
              <a:off x="9034099" y="1810320"/>
              <a:ext cx="0" cy="1546591"/>
            </a:xfrm>
            <a:prstGeom prst="line">
              <a:avLst/>
            </a:prstGeom>
          </p:spPr>
          <p:style>
            <a:lnRef idx="3">
              <a:schemeClr val="dk1"/>
            </a:lnRef>
            <a:fillRef idx="0">
              <a:schemeClr val="dk1"/>
            </a:fillRef>
            <a:effectRef idx="2">
              <a:schemeClr val="dk1"/>
            </a:effectRef>
            <a:fontRef idx="minor">
              <a:schemeClr val="tx1"/>
            </a:fontRef>
          </p:style>
        </p:cxnSp>
        <p:cxnSp>
          <p:nvCxnSpPr>
            <p:cNvPr id="291" name="直接连接符 290"/>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292" name="直接连接符 291"/>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293" name="直接箭头连接符 292"/>
            <p:cNvCxnSpPr/>
            <p:nvPr/>
          </p:nvCxnSpPr>
          <p:spPr>
            <a:xfrm>
              <a:off x="5118435" y="2418750"/>
              <a:ext cx="1895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295" name="直接箭头连接符 294"/>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6" name="直接箭头连接符 295"/>
          <p:cNvCxnSpPr/>
          <p:nvPr/>
        </p:nvCxnSpPr>
        <p:spPr>
          <a:xfrm>
            <a:off x="6454494" y="3690125"/>
            <a:ext cx="12687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97" name="组合 296"/>
          <p:cNvGrpSpPr/>
          <p:nvPr/>
        </p:nvGrpSpPr>
        <p:grpSpPr>
          <a:xfrm>
            <a:off x="913104" y="1367480"/>
            <a:ext cx="2267929" cy="1856427"/>
            <a:chOff x="911741" y="1492577"/>
            <a:chExt cx="2262224" cy="1663126"/>
          </a:xfrm>
        </p:grpSpPr>
        <p:cxnSp>
          <p:nvCxnSpPr>
            <p:cNvPr id="298" name="直接箭头连接符 297"/>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99" name="直接连接符 298"/>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300" name="直接连接符 299"/>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301" name="直接连接符 300"/>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3" name="直接箭头连接符 302"/>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4" name="直接箭头连接符 30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6" name="文本框 30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307" name="直接箭头连接符 306"/>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9" name="直接箭头连接符 308"/>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0" name="直接箭头连接符 309"/>
          <p:cNvCxnSpPr/>
          <p:nvPr/>
        </p:nvCxnSpPr>
        <p:spPr>
          <a:xfrm flipV="1">
            <a:off x="7917545" y="4393626"/>
            <a:ext cx="0" cy="11418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1" name="直接箭头连接符 310"/>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2" name="组合 311"/>
          <p:cNvGrpSpPr/>
          <p:nvPr/>
        </p:nvGrpSpPr>
        <p:grpSpPr>
          <a:xfrm>
            <a:off x="7656756" y="3465390"/>
            <a:ext cx="474810" cy="1013447"/>
            <a:chOff x="830110" y="2585085"/>
            <a:chExt cx="474810" cy="1013447"/>
          </a:xfrm>
        </p:grpSpPr>
        <p:sp>
          <p:nvSpPr>
            <p:cNvPr id="313" name="梯形 312"/>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14" name="文本框 313"/>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315" name="文本框 314"/>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316" name="文本框 315"/>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317" name="组合 316"/>
          <p:cNvGrpSpPr/>
          <p:nvPr/>
        </p:nvGrpSpPr>
        <p:grpSpPr>
          <a:xfrm>
            <a:off x="8379901" y="2969895"/>
            <a:ext cx="835486" cy="998220"/>
            <a:chOff x="7950205" y="3160441"/>
            <a:chExt cx="679988" cy="998220"/>
          </a:xfrm>
        </p:grpSpPr>
        <p:grpSp>
          <p:nvGrpSpPr>
            <p:cNvPr id="318" name="组合 317"/>
            <p:cNvGrpSpPr/>
            <p:nvPr/>
          </p:nvGrpSpPr>
          <p:grpSpPr>
            <a:xfrm>
              <a:off x="7982529" y="3160441"/>
              <a:ext cx="574962" cy="998220"/>
              <a:chOff x="7982529" y="3160441"/>
              <a:chExt cx="574962" cy="998220"/>
            </a:xfrm>
          </p:grpSpPr>
          <p:sp>
            <p:nvSpPr>
              <p:cNvPr id="320" name="梯形 319"/>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1" name="等腰三角形 320"/>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322" name="直接连接符 321"/>
              <p:cNvCxnSpPr>
                <a:endCxn id="321"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323" name="直接连接符 322"/>
              <p:cNvCxnSpPr>
                <a:stCxn id="321" idx="2"/>
                <a:endCxn id="321"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324" name="直接连接符 323"/>
              <p:cNvCxnSpPr>
                <a:stCxn id="321" idx="5"/>
                <a:endCxn id="321"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319" name="文本框 318"/>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326" name="文本框 325"/>
          <p:cNvSpPr txBox="1"/>
          <p:nvPr/>
        </p:nvSpPr>
        <p:spPr>
          <a:xfrm>
            <a:off x="1926251" y="5883928"/>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13" name="直接箭头连接符 112"/>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肘形连接符 113"/>
          <p:cNvCxnSpPr>
            <a:stCxn id="117" idx="6"/>
          </p:cNvCxnSpPr>
          <p:nvPr/>
        </p:nvCxnSpPr>
        <p:spPr>
          <a:xfrm flipV="1">
            <a:off x="5229927" y="4187126"/>
            <a:ext cx="2496967" cy="707982"/>
          </a:xfrm>
          <a:prstGeom prst="bentConnector3">
            <a:avLst>
              <a:gd name="adj1" fmla="val 69149"/>
            </a:avLst>
          </a:prstGeom>
          <a:ln>
            <a:tailEnd type="triangle"/>
          </a:ln>
        </p:spPr>
        <p:style>
          <a:lnRef idx="3">
            <a:schemeClr val="dk1"/>
          </a:lnRef>
          <a:fillRef idx="0">
            <a:schemeClr val="dk1"/>
          </a:fillRef>
          <a:effectRef idx="2">
            <a:schemeClr val="dk1"/>
          </a:effectRef>
          <a:fontRef idx="minor">
            <a:schemeClr val="tx1"/>
          </a:fontRef>
        </p:style>
      </p:cxnSp>
      <p:grpSp>
        <p:nvGrpSpPr>
          <p:cNvPr id="115" name="组合 114"/>
          <p:cNvGrpSpPr/>
          <p:nvPr/>
        </p:nvGrpSpPr>
        <p:grpSpPr>
          <a:xfrm>
            <a:off x="4431702" y="4415155"/>
            <a:ext cx="841756" cy="959906"/>
            <a:chOff x="4355926" y="4364678"/>
            <a:chExt cx="841756" cy="977525"/>
          </a:xfrm>
        </p:grpSpPr>
        <p:sp>
          <p:nvSpPr>
            <p:cNvPr id="116" name="文本框 115"/>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17" name="椭圆 116"/>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98" name="文本框 97"/>
          <p:cNvSpPr txBox="1"/>
          <p:nvPr/>
        </p:nvSpPr>
        <p:spPr>
          <a:xfrm>
            <a:off x="266016" y="1366886"/>
            <a:ext cx="4438015" cy="2808000"/>
          </a:xfrm>
          <a:prstGeom prst="rect">
            <a:avLst/>
          </a:prstGeom>
          <a:solidFill>
            <a:schemeClr val="bg1"/>
          </a:solidFill>
          <a:ln>
            <a:solidFill>
              <a:schemeClr val="tx1"/>
            </a:solidFill>
          </a:ln>
        </p:spPr>
        <p:txBody>
          <a:bodyPr wrap="square" rtlCol="0">
            <a:spAutoFit/>
          </a:bodyPr>
          <a:lstStyle/>
          <a:p>
            <a:pPr>
              <a:lnSpc>
                <a:spcPct val="110000"/>
              </a:lnSpc>
            </a:pPr>
            <a:r>
              <a:rPr lang="en-US" altLang="zh-CN" sz="3200" dirty="0"/>
              <a:t>I</a:t>
            </a:r>
            <a:r>
              <a:rPr lang="zh-CN" altLang="en-US" sz="3200" dirty="0"/>
              <a:t>型指令中的其余运算指令，也可以由该数据通路实现，通过控制器的</a:t>
            </a:r>
            <a:r>
              <a:rPr lang="en-US" altLang="zh-CN" sz="3200" dirty="0"/>
              <a:t>ALUSel</a:t>
            </a:r>
            <a:r>
              <a:rPr lang="zh-CN" altLang="en-US" sz="3200" dirty="0"/>
              <a:t>控制信号，选择对应的</a:t>
            </a:r>
            <a:r>
              <a:rPr lang="en-US" altLang="zh-CN" sz="3200" dirty="0"/>
              <a:t>AUL</a:t>
            </a:r>
            <a:r>
              <a:rPr lang="zh-CN" altLang="en-US" sz="3200" dirty="0"/>
              <a:t>运算功能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ppt_x"/>
                                          </p:val>
                                        </p:tav>
                                        <p:tav tm="100000">
                                          <p:val>
                                            <p:strVal val="#ppt_x"/>
                                          </p:val>
                                        </p:tav>
                                      </p:tavLst>
                                    </p:anim>
                                    <p:anim calcmode="lin" valueType="num">
                                      <p:cBhvr additive="base">
                                        <p:cTn id="8"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err="1"/>
              <a:t>lw</a:t>
            </a:r>
            <a:r>
              <a:rPr lang="zh-CN" altLang="en-US" dirty="0"/>
              <a:t>指令（</a:t>
            </a:r>
            <a:r>
              <a:rPr lang="en-US" altLang="zh-CN" dirty="0"/>
              <a:t>load word</a:t>
            </a:r>
            <a:r>
              <a:rPr lang="zh-CN" altLang="en-US" dirty="0"/>
              <a:t>）</a:t>
            </a:r>
          </a:p>
        </p:txBody>
      </p:sp>
      <p:sp>
        <p:nvSpPr>
          <p:cNvPr id="4" name="内容占位符 3"/>
          <p:cNvSpPr>
            <a:spLocks noGrp="1"/>
          </p:cNvSpPr>
          <p:nvPr>
            <p:ph idx="1"/>
          </p:nvPr>
        </p:nvSpPr>
        <p:spPr/>
        <p:txBody>
          <a:bodyPr/>
          <a:lstStyle/>
          <a:p>
            <a:pPr>
              <a:lnSpc>
                <a:spcPct val="110000"/>
              </a:lnSpc>
            </a:pPr>
            <a:endParaRPr lang="en-US" altLang="zh-CN" dirty="0"/>
          </a:p>
          <a:p>
            <a:pPr>
              <a:lnSpc>
                <a:spcPct val="110000"/>
              </a:lnSpc>
            </a:pPr>
            <a:endParaRPr lang="en-US" altLang="zh-CN" dirty="0"/>
          </a:p>
          <a:p>
            <a:pPr lvl="0">
              <a:lnSpc>
                <a:spcPct val="110000"/>
              </a:lnSpc>
            </a:pPr>
            <a:endParaRPr lang="en-US" altLang="zh-CN" dirty="0" err="1"/>
          </a:p>
          <a:p>
            <a:pPr lvl="0">
              <a:lnSpc>
                <a:spcPct val="110000"/>
              </a:lnSpc>
            </a:pPr>
            <a:r>
              <a:rPr lang="en-US" altLang="zh-CN" dirty="0" err="1"/>
              <a:t>lw</a:t>
            </a:r>
            <a:r>
              <a:rPr lang="en-US" altLang="zh-CN" dirty="0"/>
              <a:t> x14, 8(x2)</a:t>
            </a:r>
          </a:p>
          <a:p>
            <a:pPr>
              <a:lnSpc>
                <a:spcPct val="110000"/>
              </a:lnSpc>
            </a:pPr>
            <a:r>
              <a:rPr lang="zh-CN" altLang="en-US" dirty="0"/>
              <a:t>寄存器</a:t>
            </a:r>
            <a:r>
              <a:rPr lang="en-US" altLang="zh-CN" dirty="0"/>
              <a:t>rs1</a:t>
            </a:r>
            <a:r>
              <a:rPr lang="zh-CN" altLang="en-US" dirty="0"/>
              <a:t>中的值作为基地址，加上立即数值，得到目标访问地址。</a:t>
            </a:r>
            <a:r>
              <a:rPr lang="en-US" altLang="zh-CN" dirty="0" err="1">
                <a:solidFill>
                  <a:srgbClr val="FF0000"/>
                </a:solidFill>
              </a:rPr>
              <a:t>lw</a:t>
            </a:r>
            <a:r>
              <a:rPr lang="zh-CN" altLang="en-US" dirty="0">
                <a:solidFill>
                  <a:srgbClr val="FF0000"/>
                </a:solidFill>
              </a:rPr>
              <a:t>与</a:t>
            </a:r>
            <a:r>
              <a:rPr lang="en-US" altLang="zh-CN" dirty="0" err="1">
                <a:solidFill>
                  <a:srgbClr val="FF0000"/>
                </a:solidFill>
              </a:rPr>
              <a:t>sw</a:t>
            </a:r>
            <a:r>
              <a:rPr lang="zh-CN" altLang="en-US" dirty="0">
                <a:solidFill>
                  <a:srgbClr val="FF0000"/>
                </a:solidFill>
              </a:rPr>
              <a:t>指令的</a:t>
            </a:r>
            <a:r>
              <a:rPr lang="en-US" altLang="zh-CN" dirty="0">
                <a:solidFill>
                  <a:srgbClr val="FF0000"/>
                </a:solidFill>
              </a:rPr>
              <a:t>rs1</a:t>
            </a:r>
            <a:r>
              <a:rPr lang="zh-CN" altLang="en-US" dirty="0">
                <a:solidFill>
                  <a:srgbClr val="FF0000"/>
                </a:solidFill>
              </a:rPr>
              <a:t>都是存放基地址。</a:t>
            </a:r>
          </a:p>
          <a:p>
            <a:pPr lvl="1">
              <a:lnSpc>
                <a:spcPct val="110000"/>
              </a:lnSpc>
            </a:pPr>
            <a:r>
              <a:rPr lang="zh-CN" altLang="en-US" dirty="0"/>
              <a:t>与</a:t>
            </a:r>
            <a:r>
              <a:rPr lang="en-US" altLang="zh-CN" dirty="0" err="1"/>
              <a:t>addi</a:t>
            </a:r>
            <a:r>
              <a:rPr lang="zh-CN" altLang="en-US" dirty="0"/>
              <a:t>操作十分相似，但用于计算地址，而不是获得最终结果</a:t>
            </a:r>
          </a:p>
          <a:p>
            <a:pPr>
              <a:lnSpc>
                <a:spcPct val="110000"/>
              </a:lnSpc>
            </a:pPr>
            <a:r>
              <a:rPr lang="zh-CN" altLang="en-US" dirty="0"/>
              <a:t>从存储器读出的数据装入寄存器</a:t>
            </a:r>
            <a:r>
              <a:rPr lang="en-US" altLang="zh-CN" dirty="0" err="1"/>
              <a:t>rd</a:t>
            </a:r>
            <a:r>
              <a:rPr lang="zh-CN" altLang="en-US" dirty="0"/>
              <a:t>中</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44</a:t>
            </a:fld>
            <a:endParaRPr lang="zh-CN" altLang="en-US" dirty="0"/>
          </a:p>
        </p:txBody>
      </p:sp>
      <p:grpSp>
        <p:nvGrpSpPr>
          <p:cNvPr id="24" name="组合 23"/>
          <p:cNvGrpSpPr/>
          <p:nvPr/>
        </p:nvGrpSpPr>
        <p:grpSpPr>
          <a:xfrm>
            <a:off x="963295" y="997586"/>
            <a:ext cx="10221595" cy="1888489"/>
            <a:chOff x="3316290" y="1070102"/>
            <a:chExt cx="8875710" cy="1844821"/>
          </a:xfrm>
        </p:grpSpPr>
        <p:grpSp>
          <p:nvGrpSpPr>
            <p:cNvPr id="6" name="组合 5"/>
            <p:cNvGrpSpPr/>
            <p:nvPr/>
          </p:nvGrpSpPr>
          <p:grpSpPr>
            <a:xfrm>
              <a:off x="3316290" y="1070102"/>
              <a:ext cx="8875710" cy="960285"/>
              <a:chOff x="74389" y="4711980"/>
              <a:chExt cx="8875710" cy="960285"/>
            </a:xfrm>
          </p:grpSpPr>
          <p:sp>
            <p:nvSpPr>
              <p:cNvPr id="7" name="Google Shape;388;p41"/>
              <p:cNvSpPr txBox="1"/>
              <p:nvPr/>
            </p:nvSpPr>
            <p:spPr>
              <a:xfrm>
                <a:off x="74389" y="47526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31</a:t>
                </a:r>
              </a:p>
            </p:txBody>
          </p:sp>
          <p:sp>
            <p:nvSpPr>
              <p:cNvPr id="8" name="Google Shape;389;p41"/>
              <p:cNvSpPr txBox="1"/>
              <p:nvPr/>
            </p:nvSpPr>
            <p:spPr>
              <a:xfrm>
                <a:off x="8581087" y="47119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ea typeface="Courier New" panose="02070309020205020404"/>
                    <a:cs typeface="Courier New" panose="02070309020205020404"/>
                    <a:sym typeface="Courier New" panose="02070309020205020404"/>
                  </a:rPr>
                  <a:t>0</a:t>
                </a:r>
              </a:p>
            </p:txBody>
          </p:sp>
          <p:grpSp>
            <p:nvGrpSpPr>
              <p:cNvPr id="9" name="Google Shape;396;p41"/>
              <p:cNvGrpSpPr/>
              <p:nvPr/>
            </p:nvGrpSpPr>
            <p:grpSpPr>
              <a:xfrm>
                <a:off x="351067" y="5215065"/>
                <a:ext cx="8442135" cy="457200"/>
                <a:chOff x="186475" y="4572000"/>
                <a:chExt cx="8442135" cy="457200"/>
              </a:xfrm>
            </p:grpSpPr>
            <p:sp>
              <p:nvSpPr>
                <p:cNvPr id="10" name="Google Shape;397;p41"/>
                <p:cNvSpPr/>
                <p:nvPr/>
              </p:nvSpPr>
              <p:spPr>
                <a:xfrm>
                  <a:off x="186475" y="4572000"/>
                  <a:ext cx="2900317"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3200" dirty="0" err="1">
                      <a:solidFill>
                        <a:schemeClr val="dk1"/>
                      </a:solidFill>
                      <a:ea typeface="Courier New" panose="02070309020205020404"/>
                      <a:cs typeface="Courier New" panose="02070309020205020404"/>
                      <a:sym typeface="Courier New" panose="02070309020205020404"/>
                    </a:rPr>
                    <a:t>imm</a:t>
                  </a:r>
                  <a:r>
                    <a:rPr lang="en-US" altLang="zh-CN" sz="3200" dirty="0">
                      <a:solidFill>
                        <a:schemeClr val="dk1"/>
                      </a:solidFill>
                      <a:ea typeface="Courier New" panose="02070309020205020404"/>
                      <a:cs typeface="Courier New" panose="02070309020205020404"/>
                      <a:sym typeface="Courier New" panose="02070309020205020404"/>
                    </a:rPr>
                    <a:t>[11:0]</a:t>
                  </a:r>
                </a:p>
              </p:txBody>
            </p:sp>
            <p:sp>
              <p:nvSpPr>
                <p:cNvPr id="11" name="Google Shape;398;p41"/>
                <p:cNvSpPr/>
                <p:nvPr/>
              </p:nvSpPr>
              <p:spPr>
                <a:xfrm>
                  <a:off x="6876288" y="4572000"/>
                  <a:ext cx="1752322"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3200" dirty="0">
                      <a:solidFill>
                        <a:schemeClr val="dk1"/>
                      </a:solidFill>
                      <a:ea typeface="Courier New" panose="02070309020205020404"/>
                      <a:cs typeface="Courier New" panose="02070309020205020404"/>
                      <a:sym typeface="Courier New" panose="02070309020205020404"/>
                    </a:rPr>
                    <a:t>opcode</a:t>
                  </a:r>
                </a:p>
              </p:txBody>
            </p:sp>
            <p:sp>
              <p:nvSpPr>
                <p:cNvPr id="12" name="Google Shape;400;p41"/>
                <p:cNvSpPr/>
                <p:nvPr/>
              </p:nvSpPr>
              <p:spPr>
                <a:xfrm>
                  <a:off x="3086792" y="4572000"/>
                  <a:ext cx="1320616"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rs1</a:t>
                  </a:r>
                </a:p>
              </p:txBody>
            </p:sp>
            <p:sp>
              <p:nvSpPr>
                <p:cNvPr id="13" name="Google Shape;401;p41"/>
                <p:cNvSpPr/>
                <p:nvPr/>
              </p:nvSpPr>
              <p:spPr>
                <a:xfrm>
                  <a:off x="440740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funct3</a:t>
                  </a:r>
                </a:p>
              </p:txBody>
            </p:sp>
            <p:sp>
              <p:nvSpPr>
                <p:cNvPr id="14" name="Google Shape;402;p41"/>
                <p:cNvSpPr/>
                <p:nvPr/>
              </p:nvSpPr>
              <p:spPr>
                <a:xfrm>
                  <a:off x="564184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err="1">
                      <a:solidFill>
                        <a:schemeClr val="dk1"/>
                      </a:solidFill>
                      <a:ea typeface="Courier New" panose="02070309020205020404"/>
                      <a:cs typeface="Courier New" panose="02070309020205020404"/>
                      <a:sym typeface="Courier New" panose="02070309020205020404"/>
                    </a:rPr>
                    <a:t>rd</a:t>
                  </a:r>
                </a:p>
              </p:txBody>
            </p:sp>
          </p:grpSp>
        </p:grpSp>
        <p:grpSp>
          <p:nvGrpSpPr>
            <p:cNvPr id="15" name="组合 14"/>
            <p:cNvGrpSpPr/>
            <p:nvPr/>
          </p:nvGrpSpPr>
          <p:grpSpPr>
            <a:xfrm>
              <a:off x="3592968" y="2073738"/>
              <a:ext cx="8442135" cy="841185"/>
              <a:chOff x="351067" y="4831080"/>
              <a:chExt cx="8442135" cy="841185"/>
            </a:xfrm>
          </p:grpSpPr>
          <p:sp>
            <p:nvSpPr>
              <p:cNvPr id="16" name="Google Shape;388;p41"/>
              <p:cNvSpPr txBox="1"/>
              <p:nvPr/>
            </p:nvSpPr>
            <p:spPr>
              <a:xfrm>
                <a:off x="351068" y="48320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dirty="0">
                  <a:solidFill>
                    <a:schemeClr val="dk1"/>
                  </a:solidFill>
                  <a:ea typeface="Courier New" panose="02070309020205020404"/>
                  <a:cs typeface="Courier New" panose="02070309020205020404"/>
                  <a:sym typeface="Courier New" panose="02070309020205020404"/>
                </a:endParaRPr>
              </a:p>
            </p:txBody>
          </p:sp>
          <p:sp>
            <p:nvSpPr>
              <p:cNvPr id="17" name="Google Shape;389;p41"/>
              <p:cNvSpPr txBox="1"/>
              <p:nvPr/>
            </p:nvSpPr>
            <p:spPr>
              <a:xfrm>
                <a:off x="8331926"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dirty="0">
                  <a:solidFill>
                    <a:schemeClr val="dk1"/>
                  </a:solidFill>
                  <a:ea typeface="Courier New" panose="02070309020205020404"/>
                  <a:cs typeface="Courier New" panose="02070309020205020404"/>
                  <a:sym typeface="Courier New" panose="02070309020205020404"/>
                </a:endParaRPr>
              </a:p>
            </p:txBody>
          </p:sp>
          <p:grpSp>
            <p:nvGrpSpPr>
              <p:cNvPr id="18" name="Google Shape;396;p41"/>
              <p:cNvGrpSpPr/>
              <p:nvPr/>
            </p:nvGrpSpPr>
            <p:grpSpPr>
              <a:xfrm>
                <a:off x="351067" y="5215065"/>
                <a:ext cx="8442135" cy="457200"/>
                <a:chOff x="186475" y="4572000"/>
                <a:chExt cx="8442135" cy="457200"/>
              </a:xfrm>
            </p:grpSpPr>
            <p:sp>
              <p:nvSpPr>
                <p:cNvPr id="19" name="Google Shape;397;p41"/>
                <p:cNvSpPr/>
                <p:nvPr/>
              </p:nvSpPr>
              <p:spPr>
                <a:xfrm>
                  <a:off x="186475" y="4572000"/>
                  <a:ext cx="2900317"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000000001000</a:t>
                  </a:r>
                </a:p>
              </p:txBody>
            </p:sp>
            <p:sp>
              <p:nvSpPr>
                <p:cNvPr id="20" name="Google Shape;398;p41"/>
                <p:cNvSpPr/>
                <p:nvPr/>
              </p:nvSpPr>
              <p:spPr>
                <a:xfrm>
                  <a:off x="6876287" y="4572000"/>
                  <a:ext cx="175232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3200" dirty="0">
                      <a:solidFill>
                        <a:schemeClr val="dk1"/>
                      </a:solidFill>
                      <a:ea typeface="Courier New" panose="02070309020205020404"/>
                      <a:cs typeface="Courier New" panose="02070309020205020404"/>
                      <a:sym typeface="Courier New" panose="02070309020205020404"/>
                    </a:rPr>
                    <a:t>0000011</a:t>
                  </a:r>
                </a:p>
              </p:txBody>
            </p:sp>
            <p:sp>
              <p:nvSpPr>
                <p:cNvPr id="21" name="Google Shape;400;p41"/>
                <p:cNvSpPr/>
                <p:nvPr/>
              </p:nvSpPr>
              <p:spPr>
                <a:xfrm>
                  <a:off x="3086793" y="4572000"/>
                  <a:ext cx="1320615"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00010</a:t>
                  </a:r>
                </a:p>
              </p:txBody>
            </p:sp>
            <p:sp>
              <p:nvSpPr>
                <p:cNvPr id="22" name="Google Shape;401;p41"/>
                <p:cNvSpPr/>
                <p:nvPr/>
              </p:nvSpPr>
              <p:spPr>
                <a:xfrm>
                  <a:off x="440740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010</a:t>
                  </a:r>
                </a:p>
              </p:txBody>
            </p:sp>
            <p:sp>
              <p:nvSpPr>
                <p:cNvPr id="23" name="Google Shape;402;p41"/>
                <p:cNvSpPr/>
                <p:nvPr/>
              </p:nvSpPr>
              <p:spPr>
                <a:xfrm>
                  <a:off x="564184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01110</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lw</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45</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3" name="矩形 72"/>
          <p:cNvSpPr/>
          <p:nvPr/>
        </p:nvSpPr>
        <p:spPr>
          <a:xfrm>
            <a:off x="735565" y="5538077"/>
            <a:ext cx="11034795"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76" name="文本框 75"/>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=Add</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0" name="文本框 89"/>
          <p:cNvSpPr txBox="1"/>
          <p:nvPr/>
        </p:nvSpPr>
        <p:spPr>
          <a:xfrm>
            <a:off x="7715561" y="5539717"/>
            <a:ext cx="73129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8" name="文本框 97"/>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=I</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3" name="文本框 132"/>
          <p:cNvSpPr txBox="1"/>
          <p:nvPr/>
        </p:nvSpPr>
        <p:spPr>
          <a:xfrm>
            <a:off x="2957189" y="4377860"/>
            <a:ext cx="169999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6" name="组合 5"/>
          <p:cNvGrpSpPr/>
          <p:nvPr/>
        </p:nvGrpSpPr>
        <p:grpSpPr>
          <a:xfrm>
            <a:off x="10133605" y="2585085"/>
            <a:ext cx="535867" cy="1007637"/>
            <a:chOff x="10133605" y="2585085"/>
            <a:chExt cx="535867" cy="1007637"/>
          </a:xfrm>
        </p:grpSpPr>
        <p:grpSp>
          <p:nvGrpSpPr>
            <p:cNvPr id="148" name="组合 147"/>
            <p:cNvGrpSpPr/>
            <p:nvPr/>
          </p:nvGrpSpPr>
          <p:grpSpPr>
            <a:xfrm>
              <a:off x="10308452" y="2585085"/>
              <a:ext cx="361020" cy="100763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p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MemRW</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=Read</a:t>
            </a: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2687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393626"/>
            <a:ext cx="0" cy="11418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161177"/>
            <a:ext cx="1443615" cy="1301652"/>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465390"/>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7" name="组合 126"/>
          <p:cNvGrpSpPr/>
          <p:nvPr/>
        </p:nvGrpSpPr>
        <p:grpSpPr>
          <a:xfrm>
            <a:off x="8379901" y="2969895"/>
            <a:ext cx="835486" cy="998220"/>
            <a:chOff x="7950205" y="3160441"/>
            <a:chExt cx="679988" cy="998220"/>
          </a:xfrm>
        </p:grpSpPr>
        <p:grpSp>
          <p:nvGrpSpPr>
            <p:cNvPr id="128" name="组合 127"/>
            <p:cNvGrpSpPr/>
            <p:nvPr/>
          </p:nvGrpSpPr>
          <p:grpSpPr>
            <a:xfrm>
              <a:off x="7982529" y="3160441"/>
              <a:ext cx="574962" cy="998220"/>
              <a:chOff x="7982529" y="3160441"/>
              <a:chExt cx="574962" cy="998220"/>
            </a:xfrm>
          </p:grpSpPr>
          <p:sp>
            <p:nvSpPr>
              <p:cNvPr id="130" name="梯形 129"/>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1" name="等腰三角形 130"/>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2" name="直接连接符 131"/>
              <p:cNvCxnSpPr>
                <a:endCxn id="131"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4" name="直接连接符 133"/>
              <p:cNvCxnSpPr>
                <a:stCxn id="131" idx="2"/>
                <a:endCxn id="131"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5" name="直接连接符 134"/>
              <p:cNvCxnSpPr>
                <a:stCxn id="131" idx="5"/>
                <a:endCxn id="131"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9" name="文本框 128"/>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21" name="直接箭头连接符 120"/>
          <p:cNvCxnSpPr/>
          <p:nvPr/>
        </p:nvCxnSpPr>
        <p:spPr>
          <a:xfrm>
            <a:off x="1927821" y="317940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25" name="直接箭头连接符 124"/>
          <p:cNvCxnSpPr/>
          <p:nvPr/>
        </p:nvCxnSpPr>
        <p:spPr>
          <a:xfrm>
            <a:off x="3013362" y="3003274"/>
            <a:ext cx="0" cy="25426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7" name="直接箭头连接符 136"/>
          <p:cNvCxnSpPr/>
          <p:nvPr/>
        </p:nvCxnSpPr>
        <p:spPr>
          <a:xfrm>
            <a:off x="3019077" y="4844967"/>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8" name="直接箭头连接符 137"/>
          <p:cNvCxnSpPr/>
          <p:nvPr/>
        </p:nvCxnSpPr>
        <p:spPr>
          <a:xfrm>
            <a:off x="3013997" y="3003274"/>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9" name="直接箭头连接符 138"/>
          <p:cNvCxnSpPr/>
          <p:nvPr/>
        </p:nvCxnSpPr>
        <p:spPr>
          <a:xfrm>
            <a:off x="3019077" y="3434271"/>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0" name="直接箭头连接符 139"/>
          <p:cNvCxnSpPr/>
          <p:nvPr/>
        </p:nvCxnSpPr>
        <p:spPr>
          <a:xfrm>
            <a:off x="3019077" y="3843742"/>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1" name="直接箭头连接符 140"/>
          <p:cNvCxnSpPr/>
          <p:nvPr/>
        </p:nvCxnSpPr>
        <p:spPr>
          <a:xfrm>
            <a:off x="2845817" y="3197670"/>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142" name="组合 141"/>
          <p:cNvGrpSpPr/>
          <p:nvPr/>
        </p:nvGrpSpPr>
        <p:grpSpPr>
          <a:xfrm>
            <a:off x="2042745" y="2481661"/>
            <a:ext cx="157663" cy="687003"/>
            <a:chOff x="2139696" y="2656398"/>
            <a:chExt cx="384242" cy="687003"/>
          </a:xfrm>
        </p:grpSpPr>
        <p:cxnSp>
          <p:nvCxnSpPr>
            <p:cNvPr id="144" name="直接连接符 143"/>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45" name="直接箭头连接符 144"/>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146" name="组合 145"/>
          <p:cNvGrpSpPr/>
          <p:nvPr/>
        </p:nvGrpSpPr>
        <p:grpSpPr>
          <a:xfrm>
            <a:off x="918788" y="1364105"/>
            <a:ext cx="2267929" cy="1856427"/>
            <a:chOff x="911741" y="1492577"/>
            <a:chExt cx="2262224" cy="1663126"/>
          </a:xfrm>
        </p:grpSpPr>
        <p:cxnSp>
          <p:nvCxnSpPr>
            <p:cNvPr id="147" name="直接箭头连接符 146"/>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2" name="直接连接符 151"/>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53" name="直接连接符 152"/>
            <p:cNvCxnSpPr/>
            <p:nvPr/>
          </p:nvCxnSpPr>
          <p:spPr>
            <a:xfrm>
              <a:off x="911741" y="1493608"/>
              <a:ext cx="225841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57" name="直接连接符 156"/>
            <p:cNvCxnSpPr/>
            <p:nvPr/>
          </p:nvCxnSpPr>
          <p:spPr>
            <a:xfrm flipV="1">
              <a:off x="911741" y="1492577"/>
              <a:ext cx="0" cy="1663126"/>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60" name="直接箭头连接符 159"/>
            <p:cNvCxnSpPr/>
            <p:nvPr/>
          </p:nvCxnSpPr>
          <p:spPr>
            <a:xfrm>
              <a:off x="911741" y="315570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161" name="直接箭头连接符 160"/>
          <p:cNvCxnSpPr/>
          <p:nvPr/>
        </p:nvCxnSpPr>
        <p:spPr>
          <a:xfrm>
            <a:off x="6460003" y="3265338"/>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62" name="直接箭头连接符 161"/>
          <p:cNvCxnSpPr/>
          <p:nvPr/>
        </p:nvCxnSpPr>
        <p:spPr>
          <a:xfrm>
            <a:off x="6460003" y="3690040"/>
            <a:ext cx="126877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67" name="直接箭头连接符 166"/>
          <p:cNvCxnSpPr/>
          <p:nvPr/>
        </p:nvCxnSpPr>
        <p:spPr>
          <a:xfrm>
            <a:off x="8096208" y="3865811"/>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68" name="直接箭头连接符 167"/>
          <p:cNvCxnSpPr/>
          <p:nvPr/>
        </p:nvCxnSpPr>
        <p:spPr>
          <a:xfrm>
            <a:off x="9125204" y="3461490"/>
            <a:ext cx="25882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69" name="组合 168"/>
          <p:cNvGrpSpPr/>
          <p:nvPr/>
        </p:nvGrpSpPr>
        <p:grpSpPr>
          <a:xfrm>
            <a:off x="10139192" y="2580998"/>
            <a:ext cx="535867" cy="1007637"/>
            <a:chOff x="10133605" y="2585085"/>
            <a:chExt cx="535867" cy="1007637"/>
          </a:xfrm>
        </p:grpSpPr>
        <p:grpSp>
          <p:nvGrpSpPr>
            <p:cNvPr id="173" name="组合 172"/>
            <p:cNvGrpSpPr/>
            <p:nvPr/>
          </p:nvGrpSpPr>
          <p:grpSpPr>
            <a:xfrm>
              <a:off x="10308452" y="2585085"/>
              <a:ext cx="361020" cy="1007635"/>
              <a:chOff x="2139696" y="2656398"/>
              <a:chExt cx="384242" cy="448439"/>
            </a:xfrm>
          </p:grpSpPr>
          <p:cxnSp>
            <p:nvCxnSpPr>
              <p:cNvPr id="188" name="直接连接符 187"/>
              <p:cNvCxnSpPr/>
              <p:nvPr/>
            </p:nvCxnSpPr>
            <p:spPr>
              <a:xfrm flipV="1">
                <a:off x="2139696" y="2656401"/>
                <a:ext cx="0" cy="448436"/>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89" name="直接箭头连接符 188"/>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185" name="直接箭头连接符 184"/>
            <p:cNvCxnSpPr/>
            <p:nvPr/>
          </p:nvCxnSpPr>
          <p:spPr>
            <a:xfrm>
              <a:off x="10133605" y="3592722"/>
              <a:ext cx="180022"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190" name="组合 189"/>
          <p:cNvGrpSpPr/>
          <p:nvPr/>
        </p:nvGrpSpPr>
        <p:grpSpPr>
          <a:xfrm>
            <a:off x="4467516" y="1739947"/>
            <a:ext cx="6745271" cy="683397"/>
            <a:chOff x="5118435" y="1810320"/>
            <a:chExt cx="3915664" cy="608430"/>
          </a:xfrm>
        </p:grpSpPr>
        <p:cxnSp>
          <p:nvCxnSpPr>
            <p:cNvPr id="191" name="直接箭头连接符 190"/>
            <p:cNvCxnSpPr/>
            <p:nvPr/>
          </p:nvCxnSpPr>
          <p:spPr>
            <a:xfrm>
              <a:off x="8935427" y="2398269"/>
              <a:ext cx="98276"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2" name="直接连接符 191"/>
            <p:cNvCxnSpPr/>
            <p:nvPr/>
          </p:nvCxnSpPr>
          <p:spPr>
            <a:xfrm flipV="1">
              <a:off x="9034099" y="1810320"/>
              <a:ext cx="0" cy="58794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93" name="直接连接符 192"/>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94" name="直接连接符 193"/>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95" name="直接箭头连接符 194"/>
            <p:cNvCxnSpPr/>
            <p:nvPr/>
          </p:nvCxnSpPr>
          <p:spPr>
            <a:xfrm>
              <a:off x="5118435" y="2418750"/>
              <a:ext cx="14658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sp>
        <p:nvSpPr>
          <p:cNvPr id="196" name="文本框 195"/>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8" name="文本框 197"/>
          <p:cNvSpPr txBox="1"/>
          <p:nvPr/>
        </p:nvSpPr>
        <p:spPr>
          <a:xfrm>
            <a:off x="10665859" y="5538078"/>
            <a:ext cx="110336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=0</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15" name="直接箭头连接符 214"/>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6" name="肘形连接符 215"/>
          <p:cNvCxnSpPr>
            <a:stCxn id="220" idx="6"/>
          </p:cNvCxnSpPr>
          <p:nvPr/>
        </p:nvCxnSpPr>
        <p:spPr>
          <a:xfrm flipV="1">
            <a:off x="5229927" y="4187126"/>
            <a:ext cx="2496967" cy="707982"/>
          </a:xfrm>
          <a:prstGeom prst="bentConnector3">
            <a:avLst>
              <a:gd name="adj1" fmla="val 69149"/>
            </a:avLst>
          </a:prstGeom>
          <a:ln>
            <a:tailEnd type="triangle"/>
          </a:ln>
        </p:spPr>
        <p:style>
          <a:lnRef idx="3">
            <a:schemeClr val="dk1"/>
          </a:lnRef>
          <a:fillRef idx="0">
            <a:schemeClr val="dk1"/>
          </a:fillRef>
          <a:effectRef idx="2">
            <a:schemeClr val="dk1"/>
          </a:effectRef>
          <a:fontRef idx="minor">
            <a:schemeClr val="tx1"/>
          </a:fontRef>
        </p:style>
      </p:cxnSp>
      <p:grpSp>
        <p:nvGrpSpPr>
          <p:cNvPr id="218" name="组合 217"/>
          <p:cNvGrpSpPr/>
          <p:nvPr/>
        </p:nvGrpSpPr>
        <p:grpSpPr>
          <a:xfrm>
            <a:off x="4431702" y="4415155"/>
            <a:ext cx="841756" cy="959906"/>
            <a:chOff x="4355926" y="4364678"/>
            <a:chExt cx="841756" cy="977525"/>
          </a:xfrm>
        </p:grpSpPr>
        <p:sp>
          <p:nvSpPr>
            <p:cNvPr id="219" name="文本框 218"/>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0" name="椭圆 219"/>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166" name="肘形连接符 165"/>
          <p:cNvCxnSpPr>
            <a:stCxn id="220" idx="6"/>
          </p:cNvCxnSpPr>
          <p:nvPr/>
        </p:nvCxnSpPr>
        <p:spPr>
          <a:xfrm flipV="1">
            <a:off x="5229927" y="4190217"/>
            <a:ext cx="2502476" cy="704891"/>
          </a:xfrm>
          <a:prstGeom prst="bentConnector3">
            <a:avLst>
              <a:gd name="adj1" fmla="val 68879"/>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21" name="组合 220"/>
          <p:cNvGrpSpPr/>
          <p:nvPr/>
        </p:nvGrpSpPr>
        <p:grpSpPr>
          <a:xfrm>
            <a:off x="4647380" y="2244349"/>
            <a:ext cx="2097287" cy="2152479"/>
            <a:chOff x="5147404" y="2415711"/>
            <a:chExt cx="1949822" cy="2152479"/>
          </a:xfrm>
        </p:grpSpPr>
        <p:grpSp>
          <p:nvGrpSpPr>
            <p:cNvPr id="222" name="组合 221"/>
            <p:cNvGrpSpPr/>
            <p:nvPr/>
          </p:nvGrpSpPr>
          <p:grpSpPr>
            <a:xfrm>
              <a:off x="5147404" y="2415711"/>
              <a:ext cx="1949822" cy="2054688"/>
              <a:chOff x="5147404" y="2415711"/>
              <a:chExt cx="1949822" cy="2054688"/>
            </a:xfrm>
          </p:grpSpPr>
          <p:grpSp>
            <p:nvGrpSpPr>
              <p:cNvPr id="224" name="组合 223"/>
              <p:cNvGrpSpPr/>
              <p:nvPr/>
            </p:nvGrpSpPr>
            <p:grpSpPr>
              <a:xfrm>
                <a:off x="5147404" y="2415711"/>
                <a:ext cx="1949822" cy="2054688"/>
                <a:chOff x="9255806" y="2351056"/>
                <a:chExt cx="1949822" cy="2054688"/>
              </a:xfrm>
            </p:grpSpPr>
            <p:sp>
              <p:nvSpPr>
                <p:cNvPr id="226" name="矩形 225"/>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7" name="文本框 226"/>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8" name="文本框 227"/>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9" name="文本框 228"/>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0" name="文本框 229"/>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1" name="文本框 23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2" name="文本框 231"/>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25" name="等腰三角形 224"/>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23" name="直接连接符 222"/>
            <p:cNvCxnSpPr>
              <a:stCxn id="225"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nodeType="withEffect">
                                  <p:stCondLst>
                                    <p:cond delay="0"/>
                                  </p:stCondLst>
                                  <p:childTnLst>
                                    <p:set>
                                      <p:cBhvr>
                                        <p:cTn id="9" dur="1" fill="hold">
                                          <p:stCondLst>
                                            <p:cond delay="0"/>
                                          </p:stCondLst>
                                        </p:cTn>
                                        <p:tgtEl>
                                          <p:spTgt spid="138"/>
                                        </p:tgtEl>
                                        <p:attrNameLst>
                                          <p:attrName>style.visibility</p:attrName>
                                        </p:attrNameLst>
                                      </p:cBhvr>
                                      <p:to>
                                        <p:strVal val="visible"/>
                                      </p:to>
                                    </p:set>
                                    <p:animEffect transition="in" filter="wipe(left)">
                                      <p:cBhvr>
                                        <p:cTn id="10" dur="500"/>
                                        <p:tgtEl>
                                          <p:spTgt spid="138"/>
                                        </p:tgtEl>
                                      </p:cBhvr>
                                    </p:animEffect>
                                  </p:childTnLst>
                                </p:cTn>
                              </p:par>
                              <p:par>
                                <p:cTn id="11" presetID="22" presetClass="entr" presetSubtype="8" fill="hold" nodeType="withEffect">
                                  <p:stCondLst>
                                    <p:cond delay="0"/>
                                  </p:stCondLst>
                                  <p:childTnLst>
                                    <p:set>
                                      <p:cBhvr>
                                        <p:cTn id="12" dur="1" fill="hold">
                                          <p:stCondLst>
                                            <p:cond delay="0"/>
                                          </p:stCondLst>
                                        </p:cTn>
                                        <p:tgtEl>
                                          <p:spTgt spid="141"/>
                                        </p:tgtEl>
                                        <p:attrNameLst>
                                          <p:attrName>style.visibility</p:attrName>
                                        </p:attrNameLst>
                                      </p:cBhvr>
                                      <p:to>
                                        <p:strVal val="visible"/>
                                      </p:to>
                                    </p:set>
                                    <p:animEffect transition="in" filter="wipe(left)">
                                      <p:cBhvr>
                                        <p:cTn id="13" dur="500"/>
                                        <p:tgtEl>
                                          <p:spTgt spid="141"/>
                                        </p:tgtEl>
                                      </p:cBhvr>
                                    </p:animEffect>
                                  </p:childTnLst>
                                </p:cTn>
                              </p:par>
                              <p:par>
                                <p:cTn id="14" presetID="22" presetClass="entr" presetSubtype="8" fill="hold" nodeType="with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wipe(left)">
                                      <p:cBhvr>
                                        <p:cTn id="16" dur="500"/>
                                        <p:tgtEl>
                                          <p:spTgt spid="125"/>
                                        </p:tgtEl>
                                      </p:cBhvr>
                                    </p:animEffect>
                                  </p:childTnLst>
                                </p:cTn>
                              </p:par>
                              <p:par>
                                <p:cTn id="17" presetID="22" presetClass="entr" presetSubtype="8" fill="hold" nodeType="withEffect">
                                  <p:stCondLst>
                                    <p:cond delay="0"/>
                                  </p:stCondLst>
                                  <p:childTnLst>
                                    <p:set>
                                      <p:cBhvr>
                                        <p:cTn id="18" dur="1" fill="hold">
                                          <p:stCondLst>
                                            <p:cond delay="0"/>
                                          </p:stCondLst>
                                        </p:cTn>
                                        <p:tgtEl>
                                          <p:spTgt spid="139"/>
                                        </p:tgtEl>
                                        <p:attrNameLst>
                                          <p:attrName>style.visibility</p:attrName>
                                        </p:attrNameLst>
                                      </p:cBhvr>
                                      <p:to>
                                        <p:strVal val="visible"/>
                                      </p:to>
                                    </p:set>
                                    <p:animEffect transition="in" filter="wipe(left)">
                                      <p:cBhvr>
                                        <p:cTn id="19" dur="500"/>
                                        <p:tgtEl>
                                          <p:spTgt spid="139"/>
                                        </p:tgtEl>
                                      </p:cBhvr>
                                    </p:animEffect>
                                  </p:childTnLst>
                                </p:cTn>
                              </p:par>
                              <p:par>
                                <p:cTn id="20" presetID="22" presetClass="entr" presetSubtype="8" fill="hold" nodeType="withEffect">
                                  <p:stCondLst>
                                    <p:cond delay="0"/>
                                  </p:stCondLst>
                                  <p:childTnLst>
                                    <p:set>
                                      <p:cBhvr>
                                        <p:cTn id="21" dur="1" fill="hold">
                                          <p:stCondLst>
                                            <p:cond delay="0"/>
                                          </p:stCondLst>
                                        </p:cTn>
                                        <p:tgtEl>
                                          <p:spTgt spid="140"/>
                                        </p:tgtEl>
                                        <p:attrNameLst>
                                          <p:attrName>style.visibility</p:attrName>
                                        </p:attrNameLst>
                                      </p:cBhvr>
                                      <p:to>
                                        <p:strVal val="visible"/>
                                      </p:to>
                                    </p:set>
                                    <p:animEffect transition="in" filter="wipe(left)">
                                      <p:cBhvr>
                                        <p:cTn id="22" dur="500"/>
                                        <p:tgtEl>
                                          <p:spTgt spid="140"/>
                                        </p:tgtEl>
                                      </p:cBhvr>
                                    </p:animEffect>
                                  </p:childTnLst>
                                </p:cTn>
                              </p:par>
                              <p:par>
                                <p:cTn id="23" presetID="22" presetClass="entr" presetSubtype="8" fill="hold" nodeType="withEffect">
                                  <p:stCondLst>
                                    <p:cond delay="0"/>
                                  </p:stCondLst>
                                  <p:childTnLst>
                                    <p:set>
                                      <p:cBhvr>
                                        <p:cTn id="24" dur="1" fill="hold">
                                          <p:stCondLst>
                                            <p:cond delay="0"/>
                                          </p:stCondLst>
                                        </p:cTn>
                                        <p:tgtEl>
                                          <p:spTgt spid="137"/>
                                        </p:tgtEl>
                                        <p:attrNameLst>
                                          <p:attrName>style.visibility</p:attrName>
                                        </p:attrNameLst>
                                      </p:cBhvr>
                                      <p:to>
                                        <p:strVal val="visible"/>
                                      </p:to>
                                    </p:set>
                                    <p:animEffect transition="in" filter="wipe(left)">
                                      <p:cBhvr>
                                        <p:cTn id="25" dur="500"/>
                                        <p:tgtEl>
                                          <p:spTgt spid="13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142"/>
                                        </p:tgtEl>
                                        <p:attrNameLst>
                                          <p:attrName>style.visibility</p:attrName>
                                        </p:attrNameLst>
                                      </p:cBhvr>
                                      <p:to>
                                        <p:strVal val="visible"/>
                                      </p:to>
                                    </p:set>
                                    <p:animEffect transition="in" filter="wipe(right)">
                                      <p:cBhvr>
                                        <p:cTn id="30" dur="500"/>
                                        <p:tgtEl>
                                          <p:spTgt spid="142"/>
                                        </p:tgtEl>
                                      </p:cBhvr>
                                    </p:animEffect>
                                  </p:childTnLst>
                                </p:cTn>
                              </p:par>
                              <p:par>
                                <p:cTn id="31" presetID="22" presetClass="entr" presetSubtype="2" fill="hold" nodeType="with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wipe(right)">
                                      <p:cBhvr>
                                        <p:cTn id="33" dur="500"/>
                                        <p:tgtEl>
                                          <p:spTgt spid="14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1"/>
                                        </p:tgtEl>
                                        <p:attrNameLst>
                                          <p:attrName>style.visibility</p:attrName>
                                        </p:attrNameLst>
                                      </p:cBhvr>
                                      <p:to>
                                        <p:strVal val="visible"/>
                                      </p:to>
                                    </p:set>
                                    <p:animEffect transition="in" filter="wipe(left)">
                                      <p:cBhvr>
                                        <p:cTn id="38" dur="500"/>
                                        <p:tgtEl>
                                          <p:spTgt spid="161"/>
                                        </p:tgtEl>
                                      </p:cBhvr>
                                    </p:animEffect>
                                  </p:childTnLst>
                                </p:cTn>
                              </p:par>
                              <p:par>
                                <p:cTn id="39" presetID="22" presetClass="entr" presetSubtype="8"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animEffect transition="in" filter="wipe(left)">
                                      <p:cBhvr>
                                        <p:cTn id="41" dur="500"/>
                                        <p:tgtEl>
                                          <p:spTgt spid="162"/>
                                        </p:tgtEl>
                                      </p:cBhvr>
                                    </p:animEffect>
                                  </p:childTnLst>
                                </p:cTn>
                              </p:par>
                              <p:par>
                                <p:cTn id="42" presetID="22" presetClass="entr" presetSubtype="8" fill="hold" nodeType="withEffect">
                                  <p:stCondLst>
                                    <p:cond delay="0"/>
                                  </p:stCondLst>
                                  <p:childTnLst>
                                    <p:set>
                                      <p:cBhvr>
                                        <p:cTn id="43" dur="1" fill="hold">
                                          <p:stCondLst>
                                            <p:cond delay="0"/>
                                          </p:stCondLst>
                                        </p:cTn>
                                        <p:tgtEl>
                                          <p:spTgt spid="166"/>
                                        </p:tgtEl>
                                        <p:attrNameLst>
                                          <p:attrName>style.visibility</p:attrName>
                                        </p:attrNameLst>
                                      </p:cBhvr>
                                      <p:to>
                                        <p:strVal val="visible"/>
                                      </p:to>
                                    </p:set>
                                    <p:animEffect transition="in" filter="wipe(left)">
                                      <p:cBhvr>
                                        <p:cTn id="44" dur="500"/>
                                        <p:tgtEl>
                                          <p:spTgt spid="16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67"/>
                                        </p:tgtEl>
                                        <p:attrNameLst>
                                          <p:attrName>style.visibility</p:attrName>
                                        </p:attrNameLst>
                                      </p:cBhvr>
                                      <p:to>
                                        <p:strVal val="visible"/>
                                      </p:to>
                                    </p:set>
                                    <p:animEffect transition="in" filter="wipe(left)">
                                      <p:cBhvr>
                                        <p:cTn id="49" dur="500"/>
                                        <p:tgtEl>
                                          <p:spTgt spid="16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68"/>
                                        </p:tgtEl>
                                        <p:attrNameLst>
                                          <p:attrName>style.visibility</p:attrName>
                                        </p:attrNameLst>
                                      </p:cBhvr>
                                      <p:to>
                                        <p:strVal val="visible"/>
                                      </p:to>
                                    </p:set>
                                    <p:animEffect transition="in" filter="wipe(left)">
                                      <p:cBhvr>
                                        <p:cTn id="54" dur="500"/>
                                        <p:tgtEl>
                                          <p:spTgt spid="16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69"/>
                                        </p:tgtEl>
                                        <p:attrNameLst>
                                          <p:attrName>style.visibility</p:attrName>
                                        </p:attrNameLst>
                                      </p:cBhvr>
                                      <p:to>
                                        <p:strVal val="visible"/>
                                      </p:to>
                                    </p:set>
                                    <p:animEffect transition="in" filter="wipe(down)">
                                      <p:cBhvr>
                                        <p:cTn id="59" dur="500"/>
                                        <p:tgtEl>
                                          <p:spTgt spid="16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190"/>
                                        </p:tgtEl>
                                        <p:attrNameLst>
                                          <p:attrName>style.visibility</p:attrName>
                                        </p:attrNameLst>
                                      </p:cBhvr>
                                      <p:to>
                                        <p:strVal val="visible"/>
                                      </p:to>
                                    </p:set>
                                    <p:animEffect transition="in" filter="wipe(right)">
                                      <p:cBhvr>
                                        <p:cTn id="64"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RISC-V </a:t>
            </a:r>
            <a:r>
              <a:rPr lang="zh-CN" altLang="en-US" dirty="0"/>
              <a:t>访存装载指令</a:t>
            </a:r>
          </a:p>
        </p:txBody>
      </p:sp>
      <p:sp>
        <p:nvSpPr>
          <p:cNvPr id="6" name="内容占位符 5"/>
          <p:cNvSpPr>
            <a:spLocks noGrp="1"/>
          </p:cNvSpPr>
          <p:nvPr>
            <p:ph idx="1"/>
          </p:nvPr>
        </p:nvSpPr>
        <p:spPr/>
        <p:txBody>
          <a:bodyPr/>
          <a:lstStyle/>
          <a:p>
            <a:pPr>
              <a:lnSpc>
                <a:spcPct val="130000"/>
              </a:lnSpc>
            </a:pPr>
            <a:endParaRPr lang="en-US" altLang="zh-CN" dirty="0"/>
          </a:p>
          <a:p>
            <a:pPr>
              <a:lnSpc>
                <a:spcPct val="130000"/>
              </a:lnSpc>
            </a:pPr>
            <a:endParaRPr lang="en-US" altLang="zh-CN" dirty="0"/>
          </a:p>
          <a:p>
            <a:pPr>
              <a:lnSpc>
                <a:spcPct val="130000"/>
              </a:lnSpc>
            </a:pPr>
            <a:endParaRPr lang="en-US" altLang="zh-CN" dirty="0"/>
          </a:p>
          <a:p>
            <a:pPr>
              <a:lnSpc>
                <a:spcPct val="130000"/>
              </a:lnSpc>
            </a:pPr>
            <a:endParaRPr lang="zh-CN" altLang="en-US" dirty="0"/>
          </a:p>
          <a:p>
            <a:pPr>
              <a:lnSpc>
                <a:spcPct val="110000"/>
              </a:lnSpc>
            </a:pPr>
            <a:r>
              <a:rPr lang="zh-CN" altLang="en-US" dirty="0"/>
              <a:t>为了支持</a:t>
            </a:r>
            <a:r>
              <a:rPr lang="en-US" altLang="zh-CN" dirty="0"/>
              <a:t>8</a:t>
            </a:r>
            <a:r>
              <a:rPr lang="zh-CN" altLang="en-US" dirty="0"/>
              <a:t>位和</a:t>
            </a:r>
            <a:r>
              <a:rPr lang="en-US" altLang="zh-CN" dirty="0"/>
              <a:t>16</a:t>
            </a:r>
            <a:r>
              <a:rPr lang="zh-CN" altLang="en-US" dirty="0"/>
              <a:t>位的访存装载指令</a:t>
            </a:r>
          </a:p>
          <a:p>
            <a:pPr lvl="1">
              <a:lnSpc>
                <a:spcPct val="110000"/>
              </a:lnSpc>
            </a:pPr>
            <a:r>
              <a:rPr lang="zh-CN" altLang="en-US" dirty="0"/>
              <a:t>增加额外的逻辑电路，用于从存储器取出的字数据中提取出半字或者字节数据</a:t>
            </a:r>
          </a:p>
          <a:p>
            <a:pPr lvl="1">
              <a:lnSpc>
                <a:spcPct val="110000"/>
              </a:lnSpc>
            </a:pPr>
            <a:r>
              <a:rPr lang="zh-CN" altLang="en-US" dirty="0"/>
              <a:t>写回到寄存器前，进行符号扩展或零扩展</a:t>
            </a:r>
            <a:endParaRPr lang="en-US" altLang="zh-CN" dirty="0"/>
          </a:p>
        </p:txBody>
      </p:sp>
      <p:sp>
        <p:nvSpPr>
          <p:cNvPr id="3" name="灯片编号占位符 2"/>
          <p:cNvSpPr>
            <a:spLocks noGrp="1"/>
          </p:cNvSpPr>
          <p:nvPr>
            <p:ph type="sldNum" sz="quarter" idx="12"/>
          </p:nvPr>
        </p:nvSpPr>
        <p:spPr/>
        <p:txBody>
          <a:bodyPr/>
          <a:lstStyle/>
          <a:p>
            <a:fld id="{8EE8E787-E6FE-45D8-9039-788B45E44EE7}" type="slidenum">
              <a:rPr lang="zh-CN" altLang="en-US" smtClean="0"/>
              <a:t>46</a:t>
            </a:fld>
            <a:endParaRPr lang="zh-CN" altLang="en-US" dirty="0"/>
          </a:p>
        </p:txBody>
      </p:sp>
      <p:graphicFrame>
        <p:nvGraphicFramePr>
          <p:cNvPr id="7" name="表格 6"/>
          <p:cNvGraphicFramePr>
            <a:graphicFrameLocks noGrp="1"/>
          </p:cNvGraphicFramePr>
          <p:nvPr>
            <p:custDataLst>
              <p:tags r:id="rId1"/>
            </p:custDataLst>
          </p:nvPr>
        </p:nvGraphicFramePr>
        <p:xfrm>
          <a:off x="1151254" y="1065339"/>
          <a:ext cx="9928225" cy="2895600"/>
        </p:xfrm>
        <a:graphic>
          <a:graphicData uri="http://schemas.openxmlformats.org/drawingml/2006/table">
            <a:tbl>
              <a:tblPr bandRow="1">
                <a:tableStyleId>{69012ECD-51FC-41F1-AA8D-1B2483CD663E}</a:tableStyleId>
              </a:tblPr>
              <a:tblGrid>
                <a:gridCol w="2854325">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gridCol w="1017905">
                  <a:extLst>
                    <a:ext uri="{9D8B030D-6E8A-4147-A177-3AD203B41FA5}">
                      <a16:colId xmlns:a16="http://schemas.microsoft.com/office/drawing/2014/main" val="20002"/>
                    </a:ext>
                  </a:extLst>
                </a:gridCol>
                <a:gridCol w="1268730">
                  <a:extLst>
                    <a:ext uri="{9D8B030D-6E8A-4147-A177-3AD203B41FA5}">
                      <a16:colId xmlns:a16="http://schemas.microsoft.com/office/drawing/2014/main" val="20003"/>
                    </a:ext>
                  </a:extLst>
                </a:gridCol>
                <a:gridCol w="1745615">
                  <a:extLst>
                    <a:ext uri="{9D8B030D-6E8A-4147-A177-3AD203B41FA5}">
                      <a16:colId xmlns:a16="http://schemas.microsoft.com/office/drawing/2014/main" val="20004"/>
                    </a:ext>
                  </a:extLst>
                </a:gridCol>
                <a:gridCol w="1624330">
                  <a:extLst>
                    <a:ext uri="{9D8B030D-6E8A-4147-A177-3AD203B41FA5}">
                      <a16:colId xmlns:a16="http://schemas.microsoft.com/office/drawing/2014/main" val="20005"/>
                    </a:ext>
                  </a:extLst>
                </a:gridCol>
              </a:tblGrid>
              <a:tr h="579120">
                <a:tc>
                  <a:txBody>
                    <a:bodyPr/>
                    <a:lstStyle/>
                    <a:p>
                      <a:pPr algn="ctr"/>
                      <a:r>
                        <a:rPr lang="en-US" altLang="zh-CN" sz="3200" dirty="0" err="1"/>
                        <a:t>imm</a:t>
                      </a:r>
                      <a:r>
                        <a:rPr lang="en-US" altLang="zh-CN" sz="32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rs1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err="1"/>
                        <a:t>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0000011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err="1"/>
                        <a:t>lb</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579120">
                <a:tc>
                  <a:txBody>
                    <a:bodyPr/>
                    <a:lstStyle/>
                    <a:p>
                      <a:pPr algn="ctr"/>
                      <a:r>
                        <a:rPr lang="en-US" altLang="zh-CN" sz="3200" dirty="0" err="1"/>
                        <a:t>imm</a:t>
                      </a:r>
                      <a:r>
                        <a:rPr lang="en-US" altLang="zh-CN" sz="32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dirty="0"/>
                        <a:t>rs1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err="1"/>
                        <a:t>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dirty="0"/>
                        <a:t>0000011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err="1"/>
                        <a:t>lh</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579120">
                <a:tc>
                  <a:txBody>
                    <a:bodyPr/>
                    <a:lstStyle/>
                    <a:p>
                      <a:pPr algn="ctr"/>
                      <a:r>
                        <a:rPr lang="en-US" altLang="zh-CN" sz="3200" dirty="0" err="1"/>
                        <a:t>imm</a:t>
                      </a:r>
                      <a:r>
                        <a:rPr lang="en-US" altLang="zh-CN" sz="32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rs1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err="1"/>
                        <a:t>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0000011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err="1"/>
                        <a:t>lw</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579120">
                <a:tc>
                  <a:txBody>
                    <a:bodyPr/>
                    <a:lstStyle/>
                    <a:p>
                      <a:pPr algn="ctr"/>
                      <a:r>
                        <a:rPr lang="en-US" altLang="zh-CN" sz="3200" dirty="0" err="1"/>
                        <a:t>imm</a:t>
                      </a:r>
                      <a:r>
                        <a:rPr lang="en-US" altLang="zh-CN" sz="32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rs1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err="1"/>
                        <a:t>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0000011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err="1"/>
                        <a:t>lbu</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579120">
                <a:tc>
                  <a:txBody>
                    <a:bodyPr/>
                    <a:lstStyle/>
                    <a:p>
                      <a:pPr algn="ctr"/>
                      <a:r>
                        <a:rPr lang="en-US" altLang="zh-CN" sz="3200" dirty="0" err="1"/>
                        <a:t>imm</a:t>
                      </a:r>
                      <a:r>
                        <a:rPr lang="en-US" altLang="zh-CN" sz="32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rs1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err="1"/>
                        <a:t>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0000011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err="1"/>
                        <a:t>lhu</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实现</a:t>
            </a:r>
            <a:r>
              <a:rPr lang="en-US" altLang="zh-CN"/>
              <a:t>sw</a:t>
            </a:r>
            <a:r>
              <a:rPr lang="zh-CN" altLang="en-US"/>
              <a:t>指令</a:t>
            </a:r>
            <a:endParaRPr lang="zh-CN" altLang="en-US" dirty="0"/>
          </a:p>
        </p:txBody>
      </p:sp>
      <p:sp>
        <p:nvSpPr>
          <p:cNvPr id="7" name="内容占位符 6"/>
          <p:cNvSpPr>
            <a:spLocks noGrp="1"/>
          </p:cNvSpPr>
          <p:nvPr>
            <p:ph idx="1"/>
          </p:nvPr>
        </p:nvSpPr>
        <p:spPr>
          <a:xfrm>
            <a:off x="838200" y="1066165"/>
            <a:ext cx="10515600" cy="5071110"/>
          </a:xfrm>
        </p:spPr>
        <p:txBody>
          <a:bodyPr/>
          <a:lstStyle/>
          <a:p>
            <a:r>
              <a:rPr lang="zh-CN" altLang="en-US" dirty="0"/>
              <a:t>读取两个寄存器，</a:t>
            </a:r>
            <a:r>
              <a:rPr lang="en-US" altLang="zh-CN" dirty="0"/>
              <a:t>rs1</a:t>
            </a:r>
            <a:r>
              <a:rPr lang="zh-CN" altLang="en-US" dirty="0"/>
              <a:t>作为提供基地址的源寄存器，</a:t>
            </a:r>
            <a:r>
              <a:rPr lang="en-US" altLang="zh-CN" dirty="0"/>
              <a:t>rs2</a:t>
            </a:r>
            <a:r>
              <a:rPr lang="zh-CN" altLang="en-US" dirty="0"/>
              <a:t>作为提供带保存数据的源寄存器，以及立即数偏移量</a:t>
            </a:r>
          </a:p>
          <a:p>
            <a:pPr marL="0" indent="0">
              <a:buNone/>
            </a:pPr>
            <a:r>
              <a:rPr lang="en-US" altLang="zh-CN" sz="3200" dirty="0" err="1"/>
              <a:t>sw</a:t>
            </a:r>
            <a:r>
              <a:rPr lang="en-US" altLang="zh-CN" sz="3200" dirty="0"/>
              <a:t> x14, 8(x2)</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47</a:t>
            </a:fld>
            <a:endParaRPr lang="zh-CN" altLang="en-US" dirty="0"/>
          </a:p>
        </p:txBody>
      </p:sp>
      <p:grpSp>
        <p:nvGrpSpPr>
          <p:cNvPr id="17" name="组合 16"/>
          <p:cNvGrpSpPr/>
          <p:nvPr/>
        </p:nvGrpSpPr>
        <p:grpSpPr>
          <a:xfrm>
            <a:off x="1577975" y="4218940"/>
            <a:ext cx="9876155" cy="2502535"/>
            <a:chOff x="351066" y="4831080"/>
            <a:chExt cx="8442136" cy="2502514"/>
          </a:xfrm>
        </p:grpSpPr>
        <p:sp>
          <p:nvSpPr>
            <p:cNvPr id="18" name="Google Shape;388;p41"/>
            <p:cNvSpPr txBox="1"/>
            <p:nvPr/>
          </p:nvSpPr>
          <p:spPr>
            <a:xfrm>
              <a:off x="351068" y="48320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dirty="0">
                <a:solidFill>
                  <a:schemeClr val="dk1"/>
                </a:solidFill>
                <a:ea typeface="Courier New" panose="02070309020205020404"/>
                <a:cs typeface="Courier New" panose="02070309020205020404"/>
                <a:sym typeface="Courier New" panose="02070309020205020404"/>
              </a:endParaRPr>
            </a:p>
          </p:txBody>
        </p:sp>
        <p:sp>
          <p:nvSpPr>
            <p:cNvPr id="19" name="Google Shape;389;p41"/>
            <p:cNvSpPr txBox="1"/>
            <p:nvPr/>
          </p:nvSpPr>
          <p:spPr>
            <a:xfrm>
              <a:off x="8331926"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dirty="0">
                <a:solidFill>
                  <a:schemeClr val="dk1"/>
                </a:solidFill>
                <a:ea typeface="Courier New" panose="02070309020205020404"/>
                <a:cs typeface="Courier New" panose="02070309020205020404"/>
                <a:sym typeface="Courier New" panose="02070309020205020404"/>
              </a:endParaRPr>
            </a:p>
          </p:txBody>
        </p:sp>
        <p:grpSp>
          <p:nvGrpSpPr>
            <p:cNvPr id="20" name="Google Shape;396;p41"/>
            <p:cNvGrpSpPr/>
            <p:nvPr/>
          </p:nvGrpSpPr>
          <p:grpSpPr>
            <a:xfrm>
              <a:off x="351066" y="5215065"/>
              <a:ext cx="8442136" cy="2118529"/>
              <a:chOff x="186474" y="4572000"/>
              <a:chExt cx="8442136" cy="2118529"/>
            </a:xfrm>
          </p:grpSpPr>
          <p:sp>
            <p:nvSpPr>
              <p:cNvPr id="21" name="Google Shape;397;p41"/>
              <p:cNvSpPr/>
              <p:nvPr/>
            </p:nvSpPr>
            <p:spPr>
              <a:xfrm>
                <a:off x="186474" y="4572000"/>
                <a:ext cx="1665877"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0000000</a:t>
                </a:r>
                <a:endParaRPr sz="2800" dirty="0">
                  <a:solidFill>
                    <a:schemeClr val="dk1"/>
                  </a:solidFill>
                  <a:ea typeface="Courier New" panose="02070309020205020404"/>
                  <a:cs typeface="Courier New" panose="02070309020205020404"/>
                  <a:sym typeface="Courier New" panose="02070309020205020404"/>
                </a:endParaRPr>
              </a:p>
            </p:txBody>
          </p:sp>
          <p:sp>
            <p:nvSpPr>
              <p:cNvPr id="22" name="Google Shape;398;p41"/>
              <p:cNvSpPr/>
              <p:nvPr/>
            </p:nvSpPr>
            <p:spPr>
              <a:xfrm>
                <a:off x="7027296" y="4572000"/>
                <a:ext cx="1601314"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a:solidFill>
                      <a:schemeClr val="dk1"/>
                    </a:solidFill>
                    <a:ea typeface="Courier New" panose="02070309020205020404"/>
                    <a:cs typeface="Courier New" panose="02070309020205020404"/>
                    <a:sym typeface="Courier New" panose="02070309020205020404"/>
                  </a:rPr>
                  <a:t>0100011</a:t>
                </a:r>
                <a:endParaRPr sz="2800" dirty="0">
                  <a:solidFill>
                    <a:schemeClr val="dk1"/>
                  </a:solidFill>
                  <a:ea typeface="Courier New" panose="02070309020205020404"/>
                  <a:cs typeface="Courier New" panose="02070309020205020404"/>
                  <a:sym typeface="Courier New" panose="02070309020205020404"/>
                </a:endParaRPr>
              </a:p>
            </p:txBody>
          </p:sp>
          <p:sp>
            <p:nvSpPr>
              <p:cNvPr id="23" name="Google Shape;400;p41"/>
              <p:cNvSpPr/>
              <p:nvPr/>
            </p:nvSpPr>
            <p:spPr>
              <a:xfrm>
                <a:off x="3086793" y="4572000"/>
                <a:ext cx="1320615"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00010</a:t>
                </a:r>
                <a:endParaRPr sz="2800" dirty="0">
                  <a:solidFill>
                    <a:schemeClr val="dk1"/>
                  </a:solidFill>
                  <a:ea typeface="Courier New" panose="02070309020205020404"/>
                  <a:cs typeface="Courier New" panose="02070309020205020404"/>
                  <a:sym typeface="Courier New" panose="02070309020205020404"/>
                </a:endParaRPr>
              </a:p>
            </p:txBody>
          </p:sp>
          <p:sp>
            <p:nvSpPr>
              <p:cNvPr id="24" name="Google Shape;401;p41"/>
              <p:cNvSpPr/>
              <p:nvPr/>
            </p:nvSpPr>
            <p:spPr>
              <a:xfrm>
                <a:off x="4407408" y="4572000"/>
                <a:ext cx="1091923"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010</a:t>
                </a:r>
                <a:endParaRPr sz="2800" dirty="0">
                  <a:solidFill>
                    <a:schemeClr val="dk1"/>
                  </a:solidFill>
                  <a:ea typeface="Courier New" panose="02070309020205020404"/>
                  <a:cs typeface="Courier New" panose="02070309020205020404"/>
                  <a:sym typeface="Courier New" panose="02070309020205020404"/>
                </a:endParaRPr>
              </a:p>
            </p:txBody>
          </p:sp>
          <p:sp>
            <p:nvSpPr>
              <p:cNvPr id="25" name="Google Shape;402;p41"/>
              <p:cNvSpPr/>
              <p:nvPr/>
            </p:nvSpPr>
            <p:spPr>
              <a:xfrm>
                <a:off x="5499331" y="4572000"/>
                <a:ext cx="1527965"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01000</a:t>
                </a:r>
                <a:endParaRPr sz="2800" dirty="0">
                  <a:solidFill>
                    <a:schemeClr val="dk1"/>
                  </a:solidFill>
                  <a:ea typeface="Courier New" panose="02070309020205020404"/>
                  <a:cs typeface="Courier New" panose="02070309020205020404"/>
                  <a:sym typeface="Courier New" panose="02070309020205020404"/>
                </a:endParaRPr>
              </a:p>
            </p:txBody>
          </p:sp>
          <p:sp>
            <p:nvSpPr>
              <p:cNvPr id="35" name="Google Shape;397;p41"/>
              <p:cNvSpPr/>
              <p:nvPr/>
            </p:nvSpPr>
            <p:spPr>
              <a:xfrm>
                <a:off x="2195702" y="6233329"/>
                <a:ext cx="1665877"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0000000</a:t>
                </a:r>
                <a:endParaRPr sz="2800" dirty="0">
                  <a:solidFill>
                    <a:schemeClr val="dk1"/>
                  </a:solidFill>
                  <a:ea typeface="Courier New" panose="02070309020205020404"/>
                  <a:cs typeface="Courier New" panose="02070309020205020404"/>
                  <a:sym typeface="Courier New" panose="02070309020205020404"/>
                </a:endParaRPr>
              </a:p>
            </p:txBody>
          </p:sp>
          <p:sp>
            <p:nvSpPr>
              <p:cNvPr id="36" name="Google Shape;402;p41"/>
              <p:cNvSpPr/>
              <p:nvPr/>
            </p:nvSpPr>
            <p:spPr>
              <a:xfrm>
                <a:off x="3861579" y="6233329"/>
                <a:ext cx="1527965"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01000</a:t>
                </a:r>
                <a:endParaRPr sz="2800" dirty="0">
                  <a:solidFill>
                    <a:schemeClr val="dk1"/>
                  </a:solidFill>
                  <a:ea typeface="Courier New" panose="02070309020205020404"/>
                  <a:cs typeface="Courier New" panose="02070309020205020404"/>
                  <a:sym typeface="Courier New" panose="02070309020205020404"/>
                </a:endParaRPr>
              </a:p>
            </p:txBody>
          </p:sp>
        </p:grpSp>
      </p:grpSp>
      <p:sp>
        <p:nvSpPr>
          <p:cNvPr id="26" name="Google Shape;388;p41"/>
          <p:cNvSpPr txBox="1"/>
          <p:nvPr/>
        </p:nvSpPr>
        <p:spPr>
          <a:xfrm>
            <a:off x="1255395" y="5212080"/>
            <a:ext cx="2359025" cy="46164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CN" sz="2800" dirty="0">
                <a:solidFill>
                  <a:schemeClr val="dk1"/>
                </a:solidFill>
                <a:ea typeface="Courier New" panose="02070309020205020404"/>
                <a:cs typeface="Courier New" panose="02070309020205020404"/>
                <a:sym typeface="Courier New" panose="02070309020205020404"/>
              </a:rPr>
              <a:t>offset[11:5]</a:t>
            </a:r>
            <a:r>
              <a:rPr lang="en-US" sz="2800" dirty="0">
                <a:solidFill>
                  <a:schemeClr val="dk1"/>
                </a:solidFill>
                <a:ea typeface="Courier New" panose="02070309020205020404"/>
                <a:cs typeface="Courier New" panose="02070309020205020404"/>
                <a:sym typeface="Courier New" panose="02070309020205020404"/>
              </a:rPr>
              <a:t>=0</a:t>
            </a:r>
          </a:p>
        </p:txBody>
      </p:sp>
      <p:sp>
        <p:nvSpPr>
          <p:cNvPr id="27" name="Google Shape;388;p41"/>
          <p:cNvSpPr txBox="1"/>
          <p:nvPr/>
        </p:nvSpPr>
        <p:spPr>
          <a:xfrm>
            <a:off x="5009063" y="5212315"/>
            <a:ext cx="1320894"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rs1=2</a:t>
            </a:r>
          </a:p>
        </p:txBody>
      </p:sp>
      <p:sp>
        <p:nvSpPr>
          <p:cNvPr id="28" name="Google Shape;388;p41"/>
          <p:cNvSpPr txBox="1"/>
          <p:nvPr/>
        </p:nvSpPr>
        <p:spPr>
          <a:xfrm>
            <a:off x="6668770" y="5212080"/>
            <a:ext cx="905510" cy="46164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CN" sz="2800" dirty="0" err="1">
                <a:solidFill>
                  <a:schemeClr val="dk1"/>
                </a:solidFill>
                <a:ea typeface="Courier New" panose="02070309020205020404"/>
                <a:cs typeface="Courier New" panose="02070309020205020404"/>
                <a:sym typeface="Courier New" panose="02070309020205020404"/>
              </a:rPr>
              <a:t>sw</a:t>
            </a:r>
          </a:p>
        </p:txBody>
      </p:sp>
      <p:sp>
        <p:nvSpPr>
          <p:cNvPr id="29" name="Google Shape;388;p41"/>
          <p:cNvSpPr txBox="1"/>
          <p:nvPr/>
        </p:nvSpPr>
        <p:spPr>
          <a:xfrm>
            <a:off x="7594600" y="5212080"/>
            <a:ext cx="2159635" cy="46164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offset[4:0]=8</a:t>
            </a:r>
          </a:p>
        </p:txBody>
      </p:sp>
      <p:sp>
        <p:nvSpPr>
          <p:cNvPr id="30" name="Google Shape;388;p41"/>
          <p:cNvSpPr txBox="1"/>
          <p:nvPr/>
        </p:nvSpPr>
        <p:spPr>
          <a:xfrm>
            <a:off x="9919335" y="5212080"/>
            <a:ext cx="1302385" cy="46164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Store</a:t>
            </a:r>
          </a:p>
        </p:txBody>
      </p:sp>
      <p:grpSp>
        <p:nvGrpSpPr>
          <p:cNvPr id="41" name="组合 40"/>
          <p:cNvGrpSpPr/>
          <p:nvPr/>
        </p:nvGrpSpPr>
        <p:grpSpPr>
          <a:xfrm>
            <a:off x="1254760" y="3334385"/>
            <a:ext cx="10383520" cy="969010"/>
            <a:chOff x="1832346" y="3334425"/>
            <a:chExt cx="8875710" cy="841185"/>
          </a:xfrm>
        </p:grpSpPr>
        <p:grpSp>
          <p:nvGrpSpPr>
            <p:cNvPr id="6" name="组合 5"/>
            <p:cNvGrpSpPr/>
            <p:nvPr/>
          </p:nvGrpSpPr>
          <p:grpSpPr>
            <a:xfrm>
              <a:off x="1832346" y="3334425"/>
              <a:ext cx="8875710" cy="841185"/>
              <a:chOff x="74389" y="4831080"/>
              <a:chExt cx="8875710" cy="841185"/>
            </a:xfrm>
          </p:grpSpPr>
          <p:sp>
            <p:nvSpPr>
              <p:cNvPr id="9" name="Google Shape;388;p41"/>
              <p:cNvSpPr txBox="1"/>
              <p:nvPr/>
            </p:nvSpPr>
            <p:spPr>
              <a:xfrm>
                <a:off x="74389" y="48320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31</a:t>
                </a:r>
              </a:p>
            </p:txBody>
          </p:sp>
          <p:sp>
            <p:nvSpPr>
              <p:cNvPr id="10" name="Google Shape;389;p41"/>
              <p:cNvSpPr txBox="1"/>
              <p:nvPr/>
            </p:nvSpPr>
            <p:spPr>
              <a:xfrm>
                <a:off x="8581087"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ea typeface="Courier New" panose="02070309020205020404"/>
                    <a:cs typeface="Courier New" panose="02070309020205020404"/>
                    <a:sym typeface="Courier New" panose="02070309020205020404"/>
                  </a:rPr>
                  <a:t>0</a:t>
                </a:r>
              </a:p>
            </p:txBody>
          </p:sp>
          <p:grpSp>
            <p:nvGrpSpPr>
              <p:cNvPr id="11" name="Google Shape;396;p41"/>
              <p:cNvGrpSpPr/>
              <p:nvPr/>
            </p:nvGrpSpPr>
            <p:grpSpPr>
              <a:xfrm>
                <a:off x="351067" y="5215065"/>
                <a:ext cx="8442134" cy="457200"/>
                <a:chOff x="186475" y="4572000"/>
                <a:chExt cx="8442134" cy="457200"/>
              </a:xfrm>
            </p:grpSpPr>
            <p:sp>
              <p:nvSpPr>
                <p:cNvPr id="12" name="Google Shape;397;p41"/>
                <p:cNvSpPr/>
                <p:nvPr/>
              </p:nvSpPr>
              <p:spPr>
                <a:xfrm>
                  <a:off x="186475" y="4572000"/>
                  <a:ext cx="1665877"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3200" dirty="0" err="1">
                      <a:solidFill>
                        <a:schemeClr val="dk1"/>
                      </a:solidFill>
                      <a:ea typeface="Courier New" panose="02070309020205020404"/>
                      <a:cs typeface="Courier New" panose="02070309020205020404"/>
                      <a:sym typeface="Courier New" panose="02070309020205020404"/>
                    </a:rPr>
                    <a:t>imm</a:t>
                  </a:r>
                  <a:r>
                    <a:rPr lang="en-US" altLang="zh-CN" sz="3200" dirty="0">
                      <a:solidFill>
                        <a:schemeClr val="dk1"/>
                      </a:solidFill>
                      <a:ea typeface="Courier New" panose="02070309020205020404"/>
                      <a:cs typeface="Courier New" panose="02070309020205020404"/>
                      <a:sym typeface="Courier New" panose="02070309020205020404"/>
                    </a:rPr>
                    <a:t>[11:5]</a:t>
                  </a:r>
                </a:p>
              </p:txBody>
            </p:sp>
            <p:sp>
              <p:nvSpPr>
                <p:cNvPr id="13" name="Google Shape;398;p41"/>
                <p:cNvSpPr/>
                <p:nvPr/>
              </p:nvSpPr>
              <p:spPr>
                <a:xfrm>
                  <a:off x="7027296" y="4572000"/>
                  <a:ext cx="160131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3200" dirty="0">
                      <a:solidFill>
                        <a:schemeClr val="dk1"/>
                      </a:solidFill>
                      <a:ea typeface="Courier New" panose="02070309020205020404"/>
                      <a:cs typeface="Courier New" panose="02070309020205020404"/>
                      <a:sym typeface="Courier New" panose="02070309020205020404"/>
                    </a:rPr>
                    <a:t>opcode</a:t>
                  </a:r>
                </a:p>
              </p:txBody>
            </p:sp>
            <p:sp>
              <p:nvSpPr>
                <p:cNvPr id="14" name="Google Shape;400;p41"/>
                <p:cNvSpPr/>
                <p:nvPr/>
              </p:nvSpPr>
              <p:spPr>
                <a:xfrm>
                  <a:off x="3086792" y="4572000"/>
                  <a:ext cx="1320616"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rs1</a:t>
                  </a:r>
                </a:p>
              </p:txBody>
            </p:sp>
            <p:sp>
              <p:nvSpPr>
                <p:cNvPr id="15" name="Google Shape;401;p41"/>
                <p:cNvSpPr/>
                <p:nvPr/>
              </p:nvSpPr>
              <p:spPr>
                <a:xfrm>
                  <a:off x="4407408" y="4572000"/>
                  <a:ext cx="1091923"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funct3</a:t>
                  </a:r>
                </a:p>
              </p:txBody>
            </p:sp>
            <p:sp>
              <p:nvSpPr>
                <p:cNvPr id="16" name="Google Shape;402;p41"/>
                <p:cNvSpPr/>
                <p:nvPr/>
              </p:nvSpPr>
              <p:spPr>
                <a:xfrm>
                  <a:off x="5499331" y="4572000"/>
                  <a:ext cx="1527966"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err="1">
                      <a:solidFill>
                        <a:schemeClr val="dk1"/>
                      </a:solidFill>
                      <a:ea typeface="Courier New" panose="02070309020205020404"/>
                      <a:cs typeface="Courier New" panose="02070309020205020404"/>
                      <a:sym typeface="Courier New" panose="02070309020205020404"/>
                    </a:rPr>
                    <a:t>imm</a:t>
                  </a:r>
                  <a:r>
                    <a:rPr lang="en-US" sz="3200" dirty="0">
                      <a:solidFill>
                        <a:schemeClr val="dk1"/>
                      </a:solidFill>
                      <a:ea typeface="Courier New" panose="02070309020205020404"/>
                      <a:cs typeface="Courier New" panose="02070309020205020404"/>
                      <a:sym typeface="Courier New" panose="02070309020205020404"/>
                    </a:rPr>
                    <a:t>[4:0]</a:t>
                  </a:r>
                </a:p>
              </p:txBody>
            </p:sp>
          </p:grpSp>
        </p:grpSp>
        <p:sp>
          <p:nvSpPr>
            <p:cNvPr id="31" name="Google Shape;399;p41"/>
            <p:cNvSpPr/>
            <p:nvPr/>
          </p:nvSpPr>
          <p:spPr>
            <a:xfrm>
              <a:off x="3774901" y="371841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rs2</a:t>
              </a:r>
            </a:p>
          </p:txBody>
        </p:sp>
      </p:grpSp>
      <p:sp>
        <p:nvSpPr>
          <p:cNvPr id="33" name="Google Shape;399;p41"/>
          <p:cNvSpPr/>
          <p:nvPr/>
        </p:nvSpPr>
        <p:spPr>
          <a:xfrm>
            <a:off x="3528060" y="4603115"/>
            <a:ext cx="1450975"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01110</a:t>
            </a:r>
            <a:endParaRPr sz="2800" dirty="0">
              <a:solidFill>
                <a:schemeClr val="dk1"/>
              </a:solidFill>
              <a:ea typeface="Courier New" panose="02070309020205020404"/>
              <a:cs typeface="Courier New" panose="02070309020205020404"/>
              <a:sym typeface="Courier New" panose="02070309020205020404"/>
            </a:endParaRPr>
          </a:p>
        </p:txBody>
      </p:sp>
      <p:sp>
        <p:nvSpPr>
          <p:cNvPr id="34" name="Google Shape;388;p41"/>
          <p:cNvSpPr txBox="1"/>
          <p:nvPr/>
        </p:nvSpPr>
        <p:spPr>
          <a:xfrm>
            <a:off x="3724100" y="5212315"/>
            <a:ext cx="1234163"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rs2=14</a:t>
            </a:r>
          </a:p>
        </p:txBody>
      </p:sp>
      <p:cxnSp>
        <p:nvCxnSpPr>
          <p:cNvPr id="5" name="直接箭头连接符 4"/>
          <p:cNvCxnSpPr/>
          <p:nvPr/>
        </p:nvCxnSpPr>
        <p:spPr>
          <a:xfrm>
            <a:off x="3502692" y="5826149"/>
            <a:ext cx="1377387" cy="27070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p:cNvCxnSpPr/>
          <p:nvPr/>
        </p:nvCxnSpPr>
        <p:spPr>
          <a:xfrm flipH="1">
            <a:off x="6558409" y="5757692"/>
            <a:ext cx="1148226" cy="3391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lw</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48</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3" name="文本框 132"/>
          <p:cNvSpPr txBox="1"/>
          <p:nvPr/>
        </p:nvSpPr>
        <p:spPr>
          <a:xfrm>
            <a:off x="2957189" y="4377860"/>
            <a:ext cx="169999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8" name="组合 147"/>
          <p:cNvGrpSpPr/>
          <p:nvPr/>
        </p:nvGrpSpPr>
        <p:grpSpPr>
          <a:xfrm>
            <a:off x="10308452" y="2585085"/>
            <a:ext cx="361020" cy="100763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2687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393626"/>
            <a:ext cx="0" cy="11418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161177"/>
            <a:ext cx="1443615" cy="1301652"/>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465390"/>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27" name="组合 126"/>
          <p:cNvGrpSpPr/>
          <p:nvPr/>
        </p:nvGrpSpPr>
        <p:grpSpPr>
          <a:xfrm>
            <a:off x="8379901" y="2969895"/>
            <a:ext cx="835486" cy="998220"/>
            <a:chOff x="7950205" y="3160441"/>
            <a:chExt cx="679988" cy="998220"/>
          </a:xfrm>
        </p:grpSpPr>
        <p:grpSp>
          <p:nvGrpSpPr>
            <p:cNvPr id="128" name="组合 127"/>
            <p:cNvGrpSpPr/>
            <p:nvPr/>
          </p:nvGrpSpPr>
          <p:grpSpPr>
            <a:xfrm>
              <a:off x="7982529" y="3160441"/>
              <a:ext cx="574962" cy="998220"/>
              <a:chOff x="7982529" y="3160441"/>
              <a:chExt cx="574962" cy="998220"/>
            </a:xfrm>
          </p:grpSpPr>
          <p:sp>
            <p:nvSpPr>
              <p:cNvPr id="130" name="梯形 129"/>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1" name="等腰三角形 130"/>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2" name="直接连接符 131"/>
              <p:cNvCxnSpPr>
                <a:endCxn id="131"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4" name="直接连接符 133"/>
              <p:cNvCxnSpPr>
                <a:stCxn id="131" idx="2"/>
                <a:endCxn id="131"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35" name="直接连接符 134"/>
              <p:cNvCxnSpPr>
                <a:stCxn id="131" idx="5"/>
                <a:endCxn id="131"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29" name="文本框 128"/>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36" name="文本框 135"/>
          <p:cNvSpPr txBox="1"/>
          <p:nvPr/>
        </p:nvSpPr>
        <p:spPr>
          <a:xfrm>
            <a:off x="5378137" y="4833172"/>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121" name="矩形 120"/>
          <p:cNvSpPr/>
          <p:nvPr/>
        </p:nvSpPr>
        <p:spPr>
          <a:xfrm>
            <a:off x="735565" y="5538077"/>
            <a:ext cx="11034795"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5" name="文本框 124"/>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8" name="文本框 137"/>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9" name="文本框 138"/>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=Add</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40" name="文本框 139"/>
          <p:cNvSpPr txBox="1"/>
          <p:nvPr/>
        </p:nvSpPr>
        <p:spPr>
          <a:xfrm>
            <a:off x="7715561" y="5539717"/>
            <a:ext cx="73129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41" name="文本框 140"/>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=I</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42" name="文本框 141"/>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MemRW</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=Read</a:t>
            </a:r>
          </a:p>
        </p:txBody>
      </p:sp>
      <p:sp>
        <p:nvSpPr>
          <p:cNvPr id="143" name="文本框 142"/>
          <p:cNvSpPr txBox="1"/>
          <p:nvPr/>
        </p:nvSpPr>
        <p:spPr>
          <a:xfrm>
            <a:off x="10665859" y="5538078"/>
            <a:ext cx="110336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=0</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44" name="文本框 143"/>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67" name="组合 166"/>
          <p:cNvGrpSpPr/>
          <p:nvPr/>
        </p:nvGrpSpPr>
        <p:grpSpPr>
          <a:xfrm>
            <a:off x="4647380" y="2244349"/>
            <a:ext cx="2097287" cy="2152479"/>
            <a:chOff x="5147404" y="2415711"/>
            <a:chExt cx="1949822" cy="2152479"/>
          </a:xfrm>
        </p:grpSpPr>
        <p:grpSp>
          <p:nvGrpSpPr>
            <p:cNvPr id="168" name="组合 167"/>
            <p:cNvGrpSpPr/>
            <p:nvPr/>
          </p:nvGrpSpPr>
          <p:grpSpPr>
            <a:xfrm>
              <a:off x="5147404" y="2415711"/>
              <a:ext cx="1949822" cy="2054688"/>
              <a:chOff x="5147404" y="2415711"/>
              <a:chExt cx="1949822" cy="2054688"/>
            </a:xfrm>
          </p:grpSpPr>
          <p:grpSp>
            <p:nvGrpSpPr>
              <p:cNvPr id="173" name="组合 172"/>
              <p:cNvGrpSpPr/>
              <p:nvPr/>
            </p:nvGrpSpPr>
            <p:grpSpPr>
              <a:xfrm>
                <a:off x="5147404" y="2415711"/>
                <a:ext cx="1949822" cy="2054688"/>
                <a:chOff x="9255806" y="2351056"/>
                <a:chExt cx="1949822" cy="2054688"/>
              </a:xfrm>
            </p:grpSpPr>
            <p:sp>
              <p:nvSpPr>
                <p:cNvPr id="177" name="矩形 176"/>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5" name="文本框 184"/>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8" name="文本框 187"/>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9" name="文本框 188"/>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0" name="文本框 189"/>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1" name="文本框 19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2" name="文本框 191"/>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74" name="等腰三角形 173"/>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69" name="直接连接符 168"/>
            <p:cNvCxnSpPr>
              <a:stCxn id="174"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193" name="直接箭头连接符 192"/>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4" name="肘形连接符 193"/>
          <p:cNvCxnSpPr>
            <a:stCxn id="197" idx="6"/>
          </p:cNvCxnSpPr>
          <p:nvPr/>
        </p:nvCxnSpPr>
        <p:spPr>
          <a:xfrm flipV="1">
            <a:off x="5229927" y="4187126"/>
            <a:ext cx="2496967" cy="707982"/>
          </a:xfrm>
          <a:prstGeom prst="bentConnector3">
            <a:avLst>
              <a:gd name="adj1" fmla="val 69149"/>
            </a:avLst>
          </a:prstGeom>
          <a:ln>
            <a:tailEnd type="triangle"/>
          </a:ln>
        </p:spPr>
        <p:style>
          <a:lnRef idx="3">
            <a:schemeClr val="dk1"/>
          </a:lnRef>
          <a:fillRef idx="0">
            <a:schemeClr val="dk1"/>
          </a:fillRef>
          <a:effectRef idx="2">
            <a:schemeClr val="dk1"/>
          </a:effectRef>
          <a:fontRef idx="minor">
            <a:schemeClr val="tx1"/>
          </a:fontRef>
        </p:style>
      </p:cxnSp>
      <p:grpSp>
        <p:nvGrpSpPr>
          <p:cNvPr id="195" name="组合 194"/>
          <p:cNvGrpSpPr/>
          <p:nvPr/>
        </p:nvGrpSpPr>
        <p:grpSpPr>
          <a:xfrm>
            <a:off x="4431702" y="4415155"/>
            <a:ext cx="841756" cy="959906"/>
            <a:chOff x="4355926" y="4364678"/>
            <a:chExt cx="841756" cy="977525"/>
          </a:xfrm>
        </p:grpSpPr>
        <p:sp>
          <p:nvSpPr>
            <p:cNvPr id="196" name="文本框 195"/>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7" name="椭圆 196"/>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sw</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49</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26" name="文本框 125"/>
          <p:cNvSpPr txBox="1"/>
          <p:nvPr/>
        </p:nvSpPr>
        <p:spPr>
          <a:xfrm>
            <a:off x="482642" y="3249070"/>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3" name="文本框 132"/>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8" name="组合 147"/>
          <p:cNvGrpSpPr/>
          <p:nvPr/>
        </p:nvGrpSpPr>
        <p:grpSpPr>
          <a:xfrm>
            <a:off x="10308452" y="2585085"/>
            <a:ext cx="361020" cy="100763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6" name="直接箭头连接符 185"/>
          <p:cNvCxnSpPr/>
          <p:nvPr/>
        </p:nvCxnSpPr>
        <p:spPr>
          <a:xfrm>
            <a:off x="6454494" y="3265423"/>
            <a:ext cx="1965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12687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7" name="组合 216"/>
          <p:cNvGrpSpPr/>
          <p:nvPr/>
        </p:nvGrpSpPr>
        <p:grpSpPr>
          <a:xfrm>
            <a:off x="913104" y="1367480"/>
            <a:ext cx="2267929" cy="1856427"/>
            <a:chOff x="911741" y="1492577"/>
            <a:chExt cx="2262224" cy="1663126"/>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911741" y="1493608"/>
              <a:ext cx="2258414"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911741" y="1492577"/>
              <a:ext cx="0" cy="1663126"/>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911741" y="315570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a:ln w="28575">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86" name="直接连接符 285"/>
            <p:cNvCxnSpPr/>
            <p:nvPr/>
          </p:nvCxnSpPr>
          <p:spPr>
            <a:xfrm>
              <a:off x="6676649" y="4688504"/>
              <a:ext cx="2451890" cy="0"/>
            </a:xfrm>
            <a:prstGeom prst="line">
              <a:avLst/>
            </a:prstGeom>
            <a:ln w="28575">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87" name="直接连接符 286"/>
            <p:cNvCxnSpPr/>
            <p:nvPr/>
          </p:nvCxnSpPr>
          <p:spPr>
            <a:xfrm>
              <a:off x="9128539" y="3768977"/>
              <a:ext cx="0" cy="919527"/>
            </a:xfrm>
            <a:prstGeom prst="line">
              <a:avLst/>
            </a:prstGeom>
            <a:ln w="28575">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88" name="直接箭头连接符 287"/>
            <p:cNvCxnSpPr/>
            <p:nvPr/>
          </p:nvCxnSpPr>
          <p:spPr>
            <a:xfrm>
              <a:off x="9128539" y="3768977"/>
              <a:ext cx="229252" cy="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grp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393626"/>
            <a:ext cx="0" cy="11418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161177"/>
            <a:ext cx="1443615" cy="1301652"/>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465390"/>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71" name="文本框 170"/>
          <p:cNvSpPr txBox="1"/>
          <p:nvPr/>
        </p:nvSpPr>
        <p:spPr>
          <a:xfrm>
            <a:off x="6470040" y="2792387"/>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Reg[rs1]</a:t>
            </a:r>
            <a:endParaRPr lang="zh-CN" altLang="en-US" sz="2400" b="1" dirty="0">
              <a:solidFill>
                <a:prstClr val="black"/>
              </a:solidFill>
              <a:latin typeface="Times New Roman" panose="02020603050405020304"/>
              <a:ea typeface="宋体" panose="02010600030101010101" pitchFamily="2" charset="-122"/>
            </a:endParaRPr>
          </a:p>
        </p:txBody>
      </p:sp>
      <p:sp>
        <p:nvSpPr>
          <p:cNvPr id="172" name="文本框 171"/>
          <p:cNvSpPr txBox="1"/>
          <p:nvPr/>
        </p:nvSpPr>
        <p:spPr>
          <a:xfrm>
            <a:off x="6466938" y="3228661"/>
            <a:ext cx="1313180" cy="461665"/>
          </a:xfrm>
          <a:prstGeom prst="rect">
            <a:avLst/>
          </a:prstGeom>
          <a:noFill/>
        </p:spPr>
        <p:txBody>
          <a:bodyPr wrap="none" rtlCol="0">
            <a:spAutoFit/>
          </a:bodyPr>
          <a:lstStyle/>
          <a:p>
            <a:r>
              <a:rPr lang="en-US" altLang="zh-CN" sz="2400" b="1" dirty="0">
                <a:solidFill>
                  <a:prstClr val="black"/>
                </a:solidFill>
                <a:latin typeface="Times New Roman" panose="02020603050405020304"/>
                <a:ea typeface="宋体" panose="02010600030101010101" pitchFamily="2" charset="-122"/>
              </a:rPr>
              <a:t>Reg[rs2]</a:t>
            </a:r>
            <a:endParaRPr lang="zh-CN" altLang="en-US" sz="2400" b="1" dirty="0">
              <a:solidFill>
                <a:prstClr val="black"/>
              </a:solidFill>
              <a:latin typeface="Times New Roman" panose="02020603050405020304"/>
              <a:ea typeface="宋体" panose="02010600030101010101" pitchFamily="2" charset="-122"/>
            </a:endParaRPr>
          </a:p>
        </p:txBody>
      </p:sp>
      <p:grpSp>
        <p:nvGrpSpPr>
          <p:cNvPr id="173" name="组合 172"/>
          <p:cNvGrpSpPr/>
          <p:nvPr/>
        </p:nvGrpSpPr>
        <p:grpSpPr>
          <a:xfrm>
            <a:off x="8379901" y="2969895"/>
            <a:ext cx="835486" cy="998220"/>
            <a:chOff x="7950205" y="3160441"/>
            <a:chExt cx="679988" cy="998220"/>
          </a:xfrm>
        </p:grpSpPr>
        <p:grpSp>
          <p:nvGrpSpPr>
            <p:cNvPr id="185" name="组合 184"/>
            <p:cNvGrpSpPr/>
            <p:nvPr/>
          </p:nvGrpSpPr>
          <p:grpSpPr>
            <a:xfrm>
              <a:off x="7982529" y="3160441"/>
              <a:ext cx="574962" cy="998220"/>
              <a:chOff x="7982529" y="3160441"/>
              <a:chExt cx="574962" cy="998220"/>
            </a:xfrm>
          </p:grpSpPr>
          <p:sp>
            <p:nvSpPr>
              <p:cNvPr id="189" name="梯形 188"/>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0" name="等腰三角形 189"/>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97" name="直接连接符 196"/>
              <p:cNvCxnSpPr>
                <a:endCxn id="190"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201" name="直接连接符 200"/>
              <p:cNvCxnSpPr>
                <a:stCxn id="190" idx="2"/>
                <a:endCxn id="190"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203" name="直接连接符 202"/>
              <p:cNvCxnSpPr>
                <a:stCxn id="190" idx="5"/>
                <a:endCxn id="190"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88" name="文本框 187"/>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04" name="文本框 203"/>
          <p:cNvSpPr txBox="1"/>
          <p:nvPr/>
        </p:nvSpPr>
        <p:spPr>
          <a:xfrm>
            <a:off x="5378137" y="4833172"/>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129" name="矩形 128"/>
          <p:cNvSpPr/>
          <p:nvPr/>
        </p:nvSpPr>
        <p:spPr>
          <a:xfrm>
            <a:off x="735565" y="5538077"/>
            <a:ext cx="11034795"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0" name="文本框 129"/>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=0</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1" name="文本框 130"/>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2" name="文本框 131"/>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=Add</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4" name="文本框 133"/>
          <p:cNvSpPr txBox="1"/>
          <p:nvPr/>
        </p:nvSpPr>
        <p:spPr>
          <a:xfrm>
            <a:off x="7715561" y="5539717"/>
            <a:ext cx="73129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5" name="文本框 134"/>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=S</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6" name="文本框 135"/>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MemRW</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=Write</a:t>
            </a:r>
          </a:p>
        </p:txBody>
      </p:sp>
      <p:sp>
        <p:nvSpPr>
          <p:cNvPr id="137" name="文本框 136"/>
          <p:cNvSpPr txBox="1"/>
          <p:nvPr/>
        </p:nvSpPr>
        <p:spPr>
          <a:xfrm>
            <a:off x="10665859" y="5538078"/>
            <a:ext cx="110336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38" name="文本框 137"/>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39" name="直接箭头连接符 138"/>
          <p:cNvCxnSpPr/>
          <p:nvPr/>
        </p:nvCxnSpPr>
        <p:spPr>
          <a:xfrm>
            <a:off x="1927821" y="317940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0" name="直接箭头连接符 139"/>
          <p:cNvCxnSpPr/>
          <p:nvPr/>
        </p:nvCxnSpPr>
        <p:spPr>
          <a:xfrm>
            <a:off x="3013362" y="3179400"/>
            <a:ext cx="0" cy="2366528"/>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1" name="直接箭头连接符 140"/>
          <p:cNvCxnSpPr/>
          <p:nvPr/>
        </p:nvCxnSpPr>
        <p:spPr>
          <a:xfrm>
            <a:off x="3019077" y="4844967"/>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2" name="直接箭头连接符 141"/>
          <p:cNvCxnSpPr/>
          <p:nvPr/>
        </p:nvCxnSpPr>
        <p:spPr>
          <a:xfrm>
            <a:off x="3019077" y="3434271"/>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3" name="直接箭头连接符 142"/>
          <p:cNvCxnSpPr/>
          <p:nvPr/>
        </p:nvCxnSpPr>
        <p:spPr>
          <a:xfrm>
            <a:off x="3019077" y="3843742"/>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4" name="直接箭头连接符 143"/>
          <p:cNvCxnSpPr/>
          <p:nvPr/>
        </p:nvCxnSpPr>
        <p:spPr>
          <a:xfrm>
            <a:off x="2845817" y="3197670"/>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145" name="组合 144"/>
          <p:cNvGrpSpPr/>
          <p:nvPr/>
        </p:nvGrpSpPr>
        <p:grpSpPr>
          <a:xfrm>
            <a:off x="2042745" y="2481661"/>
            <a:ext cx="157663" cy="687003"/>
            <a:chOff x="2139696" y="2656398"/>
            <a:chExt cx="384242" cy="687003"/>
          </a:xfrm>
        </p:grpSpPr>
        <p:cxnSp>
          <p:nvCxnSpPr>
            <p:cNvPr id="146" name="直接连接符 145"/>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47" name="直接箭头连接符 146"/>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152" name="组合 151"/>
          <p:cNvGrpSpPr/>
          <p:nvPr/>
        </p:nvGrpSpPr>
        <p:grpSpPr>
          <a:xfrm>
            <a:off x="918788" y="1364105"/>
            <a:ext cx="2267929" cy="1856427"/>
            <a:chOff x="911741" y="1492577"/>
            <a:chExt cx="2262224" cy="1663126"/>
          </a:xfrm>
        </p:grpSpPr>
        <p:cxnSp>
          <p:nvCxnSpPr>
            <p:cNvPr id="153" name="直接箭头连接符 152"/>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7" name="直接连接符 156"/>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60" name="直接连接符 159"/>
            <p:cNvCxnSpPr/>
            <p:nvPr/>
          </p:nvCxnSpPr>
          <p:spPr>
            <a:xfrm>
              <a:off x="911741" y="1493608"/>
              <a:ext cx="225841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61" name="直接连接符 160"/>
            <p:cNvCxnSpPr/>
            <p:nvPr/>
          </p:nvCxnSpPr>
          <p:spPr>
            <a:xfrm flipV="1">
              <a:off x="911741" y="1492577"/>
              <a:ext cx="0" cy="1663126"/>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62" name="直接箭头连接符 161"/>
            <p:cNvCxnSpPr/>
            <p:nvPr/>
          </p:nvCxnSpPr>
          <p:spPr>
            <a:xfrm>
              <a:off x="911741" y="315570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166" name="直接箭头连接符 165"/>
          <p:cNvCxnSpPr/>
          <p:nvPr/>
        </p:nvCxnSpPr>
        <p:spPr>
          <a:xfrm>
            <a:off x="6460003" y="3265338"/>
            <a:ext cx="196511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68" name="直接箭头连接符 167"/>
          <p:cNvCxnSpPr/>
          <p:nvPr/>
        </p:nvCxnSpPr>
        <p:spPr>
          <a:xfrm>
            <a:off x="8096208" y="3865811"/>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69" name="直接箭头连接符 168"/>
          <p:cNvCxnSpPr/>
          <p:nvPr/>
        </p:nvCxnSpPr>
        <p:spPr>
          <a:xfrm>
            <a:off x="9131253" y="3460254"/>
            <a:ext cx="23243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5" name="组合 4"/>
          <p:cNvGrpSpPr/>
          <p:nvPr/>
        </p:nvGrpSpPr>
        <p:grpSpPr>
          <a:xfrm>
            <a:off x="6454491" y="3690090"/>
            <a:ext cx="2909193" cy="998379"/>
            <a:chOff x="6454491" y="3687550"/>
            <a:chExt cx="2909193" cy="998379"/>
          </a:xfrm>
        </p:grpSpPr>
        <p:grpSp>
          <p:nvGrpSpPr>
            <p:cNvPr id="191" name="组合 190"/>
            <p:cNvGrpSpPr/>
            <p:nvPr/>
          </p:nvGrpSpPr>
          <p:grpSpPr>
            <a:xfrm>
              <a:off x="6585858" y="3687550"/>
              <a:ext cx="2777826" cy="998379"/>
              <a:chOff x="6676649" y="3690125"/>
              <a:chExt cx="2681142" cy="998379"/>
            </a:xfrm>
          </p:grpSpPr>
          <p:cxnSp>
            <p:nvCxnSpPr>
              <p:cNvPr id="192" name="直接连接符 191"/>
              <p:cNvCxnSpPr/>
              <p:nvPr/>
            </p:nvCxnSpPr>
            <p:spPr>
              <a:xfrm>
                <a:off x="6676649" y="3690125"/>
                <a:ext cx="0" cy="998379"/>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93" name="直接连接符 192"/>
              <p:cNvCxnSpPr/>
              <p:nvPr/>
            </p:nvCxnSpPr>
            <p:spPr>
              <a:xfrm>
                <a:off x="6676649" y="4688504"/>
                <a:ext cx="2451890" cy="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94" name="直接连接符 193"/>
              <p:cNvCxnSpPr/>
              <p:nvPr/>
            </p:nvCxnSpPr>
            <p:spPr>
              <a:xfrm>
                <a:off x="9128539" y="3768977"/>
                <a:ext cx="0" cy="919527"/>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95" name="直接箭头连接符 194"/>
              <p:cNvCxnSpPr/>
              <p:nvPr/>
            </p:nvCxnSpPr>
            <p:spPr>
              <a:xfrm>
                <a:off x="9128539" y="3768977"/>
                <a:ext cx="229252" cy="0"/>
              </a:xfrm>
              <a:prstGeom prst="straightConnector1">
                <a:avLst/>
              </a:prstGeom>
              <a:ln w="38100">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cxnSp>
          <p:nvCxnSpPr>
            <p:cNvPr id="196" name="直接箭头连接符 195"/>
            <p:cNvCxnSpPr/>
            <p:nvPr/>
          </p:nvCxnSpPr>
          <p:spPr>
            <a:xfrm>
              <a:off x="6454491" y="3687550"/>
              <a:ext cx="146969"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4647380" y="2244349"/>
            <a:ext cx="2097287" cy="2152479"/>
            <a:chOff x="5147404" y="2415711"/>
            <a:chExt cx="1949822" cy="2152479"/>
          </a:xfrm>
        </p:grpSpPr>
        <p:grpSp>
          <p:nvGrpSpPr>
            <p:cNvPr id="212" name="组合 211"/>
            <p:cNvGrpSpPr/>
            <p:nvPr/>
          </p:nvGrpSpPr>
          <p:grpSpPr>
            <a:xfrm>
              <a:off x="5147404" y="2415711"/>
              <a:ext cx="1949822" cy="2054688"/>
              <a:chOff x="5147404" y="2415711"/>
              <a:chExt cx="1949822" cy="2054688"/>
            </a:xfrm>
          </p:grpSpPr>
          <p:grpSp>
            <p:nvGrpSpPr>
              <p:cNvPr id="214" name="组合 213"/>
              <p:cNvGrpSpPr/>
              <p:nvPr/>
            </p:nvGrpSpPr>
            <p:grpSpPr>
              <a:xfrm>
                <a:off x="5147404" y="2415711"/>
                <a:ext cx="1949822" cy="2054688"/>
                <a:chOff x="9255806" y="2351056"/>
                <a:chExt cx="1949822" cy="2054688"/>
              </a:xfrm>
            </p:grpSpPr>
            <p:sp>
              <p:nvSpPr>
                <p:cNvPr id="216" name="矩形 215"/>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8" name="文本框 217"/>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9" name="文本框 218"/>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0" name="文本框 219"/>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1" name="文本框 220"/>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2" name="文本框 221"/>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3" name="文本框 222"/>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15" name="等腰三角形 214"/>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13" name="直接连接符 212"/>
            <p:cNvCxnSpPr>
              <a:stCxn id="215"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24" name="直接箭头连接符 223"/>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5" name="肘形连接符 224"/>
          <p:cNvCxnSpPr>
            <a:stCxn id="228" idx="6"/>
          </p:cNvCxnSpPr>
          <p:nvPr/>
        </p:nvCxnSpPr>
        <p:spPr>
          <a:xfrm flipV="1">
            <a:off x="5229927" y="4187126"/>
            <a:ext cx="2496967" cy="707982"/>
          </a:xfrm>
          <a:prstGeom prst="bentConnector3">
            <a:avLst>
              <a:gd name="adj1" fmla="val 69149"/>
            </a:avLst>
          </a:prstGeom>
          <a:ln>
            <a:tailEnd type="triangle"/>
          </a:ln>
        </p:spPr>
        <p:style>
          <a:lnRef idx="3">
            <a:schemeClr val="dk1"/>
          </a:lnRef>
          <a:fillRef idx="0">
            <a:schemeClr val="dk1"/>
          </a:fillRef>
          <a:effectRef idx="2">
            <a:schemeClr val="dk1"/>
          </a:effectRef>
          <a:fontRef idx="minor">
            <a:schemeClr val="tx1"/>
          </a:fontRef>
        </p:style>
      </p:cxnSp>
      <p:grpSp>
        <p:nvGrpSpPr>
          <p:cNvPr id="226" name="组合 225"/>
          <p:cNvGrpSpPr/>
          <p:nvPr/>
        </p:nvGrpSpPr>
        <p:grpSpPr>
          <a:xfrm>
            <a:off x="4431702" y="4415155"/>
            <a:ext cx="841756" cy="959906"/>
            <a:chOff x="4355926" y="4364678"/>
            <a:chExt cx="841756" cy="977525"/>
          </a:xfrm>
        </p:grpSpPr>
        <p:sp>
          <p:nvSpPr>
            <p:cNvPr id="227" name="文本框 226"/>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8" name="椭圆 227"/>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167" name="肘形连接符 166"/>
          <p:cNvCxnSpPr>
            <a:stCxn id="228" idx="6"/>
          </p:cNvCxnSpPr>
          <p:nvPr/>
        </p:nvCxnSpPr>
        <p:spPr>
          <a:xfrm flipV="1">
            <a:off x="5229927" y="4189279"/>
            <a:ext cx="2502476" cy="705829"/>
          </a:xfrm>
          <a:prstGeom prst="bentConnector3">
            <a:avLst>
              <a:gd name="adj1" fmla="val 6903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wipe(left)">
                                      <p:cBhvr>
                                        <p:cTn id="7" dur="500"/>
                                        <p:tgtEl>
                                          <p:spTgt spid="139"/>
                                        </p:tgtEl>
                                      </p:cBhvr>
                                    </p:animEffect>
                                  </p:childTnLst>
                                </p:cTn>
                              </p:par>
                              <p:par>
                                <p:cTn id="8" presetID="22" presetClass="entr" presetSubtype="8" fill="hold"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wipe(left)">
                                      <p:cBhvr>
                                        <p:cTn id="10" dur="500"/>
                                        <p:tgtEl>
                                          <p:spTgt spid="144"/>
                                        </p:tgtEl>
                                      </p:cBhvr>
                                    </p:animEffect>
                                  </p:childTnLst>
                                </p:cTn>
                              </p:par>
                              <p:par>
                                <p:cTn id="11" presetID="22" presetClass="entr" presetSubtype="8" fill="hold" nodeType="withEffect">
                                  <p:stCondLst>
                                    <p:cond delay="0"/>
                                  </p:stCondLst>
                                  <p:childTnLst>
                                    <p:set>
                                      <p:cBhvr>
                                        <p:cTn id="12" dur="1" fill="hold">
                                          <p:stCondLst>
                                            <p:cond delay="0"/>
                                          </p:stCondLst>
                                        </p:cTn>
                                        <p:tgtEl>
                                          <p:spTgt spid="140"/>
                                        </p:tgtEl>
                                        <p:attrNameLst>
                                          <p:attrName>style.visibility</p:attrName>
                                        </p:attrNameLst>
                                      </p:cBhvr>
                                      <p:to>
                                        <p:strVal val="visible"/>
                                      </p:to>
                                    </p:set>
                                    <p:animEffect transition="in" filter="wipe(left)">
                                      <p:cBhvr>
                                        <p:cTn id="13" dur="500"/>
                                        <p:tgtEl>
                                          <p:spTgt spid="140"/>
                                        </p:tgtEl>
                                      </p:cBhvr>
                                    </p:animEffect>
                                  </p:childTnLst>
                                </p:cTn>
                              </p:par>
                              <p:par>
                                <p:cTn id="14" presetID="22" presetClass="entr" presetSubtype="8" fill="hold" nodeType="withEffect">
                                  <p:stCondLst>
                                    <p:cond delay="0"/>
                                  </p:stCondLst>
                                  <p:childTnLst>
                                    <p:set>
                                      <p:cBhvr>
                                        <p:cTn id="15" dur="1" fill="hold">
                                          <p:stCondLst>
                                            <p:cond delay="0"/>
                                          </p:stCondLst>
                                        </p:cTn>
                                        <p:tgtEl>
                                          <p:spTgt spid="142"/>
                                        </p:tgtEl>
                                        <p:attrNameLst>
                                          <p:attrName>style.visibility</p:attrName>
                                        </p:attrNameLst>
                                      </p:cBhvr>
                                      <p:to>
                                        <p:strVal val="visible"/>
                                      </p:to>
                                    </p:set>
                                    <p:animEffect transition="in" filter="wipe(left)">
                                      <p:cBhvr>
                                        <p:cTn id="16" dur="500"/>
                                        <p:tgtEl>
                                          <p:spTgt spid="142"/>
                                        </p:tgtEl>
                                      </p:cBhvr>
                                    </p:animEffect>
                                  </p:childTnLst>
                                </p:cTn>
                              </p:par>
                              <p:par>
                                <p:cTn id="17" presetID="22" presetClass="entr" presetSubtype="8" fill="hold" nodeType="withEffect">
                                  <p:stCondLst>
                                    <p:cond delay="0"/>
                                  </p:stCondLst>
                                  <p:childTnLst>
                                    <p:set>
                                      <p:cBhvr>
                                        <p:cTn id="18" dur="1" fill="hold">
                                          <p:stCondLst>
                                            <p:cond delay="0"/>
                                          </p:stCondLst>
                                        </p:cTn>
                                        <p:tgtEl>
                                          <p:spTgt spid="143"/>
                                        </p:tgtEl>
                                        <p:attrNameLst>
                                          <p:attrName>style.visibility</p:attrName>
                                        </p:attrNameLst>
                                      </p:cBhvr>
                                      <p:to>
                                        <p:strVal val="visible"/>
                                      </p:to>
                                    </p:set>
                                    <p:animEffect transition="in" filter="wipe(left)">
                                      <p:cBhvr>
                                        <p:cTn id="19" dur="500"/>
                                        <p:tgtEl>
                                          <p:spTgt spid="143"/>
                                        </p:tgtEl>
                                      </p:cBhvr>
                                    </p:animEffect>
                                  </p:childTnLst>
                                </p:cTn>
                              </p:par>
                              <p:par>
                                <p:cTn id="20" presetID="22" presetClass="entr" presetSubtype="8" fill="hold" nodeType="with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wipe(left)">
                                      <p:cBhvr>
                                        <p:cTn id="22" dur="5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wipe(right)">
                                      <p:cBhvr>
                                        <p:cTn id="27" dur="500"/>
                                        <p:tgtEl>
                                          <p:spTgt spid="145"/>
                                        </p:tgtEl>
                                      </p:cBhvr>
                                    </p:animEffect>
                                  </p:childTnLst>
                                </p:cTn>
                              </p:par>
                              <p:par>
                                <p:cTn id="28" presetID="22" presetClass="entr" presetSubtype="2" fill="hold" nodeType="withEffect">
                                  <p:stCondLst>
                                    <p:cond delay="0"/>
                                  </p:stCondLst>
                                  <p:childTnLst>
                                    <p:set>
                                      <p:cBhvr>
                                        <p:cTn id="29" dur="1" fill="hold">
                                          <p:stCondLst>
                                            <p:cond delay="0"/>
                                          </p:stCondLst>
                                        </p:cTn>
                                        <p:tgtEl>
                                          <p:spTgt spid="152"/>
                                        </p:tgtEl>
                                        <p:attrNameLst>
                                          <p:attrName>style.visibility</p:attrName>
                                        </p:attrNameLst>
                                      </p:cBhvr>
                                      <p:to>
                                        <p:strVal val="visible"/>
                                      </p:to>
                                    </p:set>
                                    <p:animEffect transition="in" filter="wipe(right)">
                                      <p:cBhvr>
                                        <p:cTn id="30" dur="500"/>
                                        <p:tgtEl>
                                          <p:spTgt spid="15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66"/>
                                        </p:tgtEl>
                                        <p:attrNameLst>
                                          <p:attrName>style.visibility</p:attrName>
                                        </p:attrNameLst>
                                      </p:cBhvr>
                                      <p:to>
                                        <p:strVal val="visible"/>
                                      </p:to>
                                    </p:set>
                                    <p:animEffect transition="in" filter="wipe(left)">
                                      <p:cBhvr>
                                        <p:cTn id="35" dur="500"/>
                                        <p:tgtEl>
                                          <p:spTgt spid="166"/>
                                        </p:tgtEl>
                                      </p:cBhvr>
                                    </p:animEffect>
                                  </p:childTnLst>
                                </p:cTn>
                              </p:par>
                              <p:par>
                                <p:cTn id="36" presetID="22" presetClass="entr" presetSubtype="8" fill="hold" nodeType="withEffect">
                                  <p:stCondLst>
                                    <p:cond delay="0"/>
                                  </p:stCondLst>
                                  <p:childTnLst>
                                    <p:set>
                                      <p:cBhvr>
                                        <p:cTn id="37" dur="1" fill="hold">
                                          <p:stCondLst>
                                            <p:cond delay="0"/>
                                          </p:stCondLst>
                                        </p:cTn>
                                        <p:tgtEl>
                                          <p:spTgt spid="167"/>
                                        </p:tgtEl>
                                        <p:attrNameLst>
                                          <p:attrName>style.visibility</p:attrName>
                                        </p:attrNameLst>
                                      </p:cBhvr>
                                      <p:to>
                                        <p:strVal val="visible"/>
                                      </p:to>
                                    </p:set>
                                    <p:animEffect transition="in" filter="wipe(left)">
                                      <p:cBhvr>
                                        <p:cTn id="38" dur="500"/>
                                        <p:tgtEl>
                                          <p:spTgt spid="16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68"/>
                                        </p:tgtEl>
                                        <p:attrNameLst>
                                          <p:attrName>style.visibility</p:attrName>
                                        </p:attrNameLst>
                                      </p:cBhvr>
                                      <p:to>
                                        <p:strVal val="visible"/>
                                      </p:to>
                                    </p:set>
                                    <p:animEffect transition="in" filter="wipe(left)">
                                      <p:cBhvr>
                                        <p:cTn id="43" dur="500"/>
                                        <p:tgtEl>
                                          <p:spTgt spid="16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69"/>
                                        </p:tgtEl>
                                        <p:attrNameLst>
                                          <p:attrName>style.visibility</p:attrName>
                                        </p:attrNameLst>
                                      </p:cBhvr>
                                      <p:to>
                                        <p:strVal val="visible"/>
                                      </p:to>
                                    </p:set>
                                    <p:animEffect transition="in" filter="wipe(left)">
                                      <p:cBhvr>
                                        <p:cTn id="48" dur="500"/>
                                        <p:tgtEl>
                                          <p:spTgt spid="169"/>
                                        </p:tgtEl>
                                      </p:cBhvr>
                                    </p:animEffect>
                                  </p:childTnLst>
                                </p:cTn>
                              </p:par>
                              <p:par>
                                <p:cTn id="49" presetID="22" presetClass="entr" presetSubtype="8"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单周期</a:t>
            </a:r>
            <a:r>
              <a:rPr lang="en-US" altLang="zh-CN" dirty="0"/>
              <a:t>CPU</a:t>
            </a:r>
            <a:r>
              <a:rPr lang="zh-CN" altLang="en-US" dirty="0"/>
              <a:t>设计模型</a:t>
            </a:r>
          </a:p>
        </p:txBody>
      </p:sp>
      <p:sp>
        <p:nvSpPr>
          <p:cNvPr id="6" name="文本占位符 5"/>
          <p:cNvSpPr>
            <a:spLocks noGrp="1"/>
          </p:cNvSpPr>
          <p:nvPr>
            <p:ph type="body" sz="quarter" idx="14"/>
          </p:nvPr>
        </p:nvSpPr>
        <p:spPr>
          <a:xfrm>
            <a:off x="7239000" y="1119505"/>
            <a:ext cx="4114800" cy="5043170"/>
          </a:xfrm>
        </p:spPr>
        <p:txBody>
          <a:bodyPr/>
          <a:lstStyle/>
          <a:p>
            <a:endParaRPr lang="zh-CN" altLang="en-US"/>
          </a:p>
        </p:txBody>
      </p:sp>
      <p:sp>
        <p:nvSpPr>
          <p:cNvPr id="4" name="灯片编号占位符 3"/>
          <p:cNvSpPr>
            <a:spLocks noGrp="1"/>
          </p:cNvSpPr>
          <p:nvPr>
            <p:ph type="sldNum" sz="quarter" idx="12"/>
          </p:nvPr>
        </p:nvSpPr>
        <p:spPr/>
        <p:txBody>
          <a:bodyPr/>
          <a:lstStyle/>
          <a:p>
            <a:fld id="{8EE8E787-E6FE-45D8-9039-788B45E44EE7}" type="slidenum">
              <a:rPr lang="zh-CN" altLang="en-US" smtClean="0"/>
              <a:t>5</a:t>
            </a:fld>
            <a:endParaRPr lang="zh-CN" altLang="en-US" dirty="0"/>
          </a:p>
        </p:txBody>
      </p:sp>
      <p:sp>
        <p:nvSpPr>
          <p:cNvPr id="3" name="内容占位符 2"/>
          <p:cNvSpPr>
            <a:spLocks noGrp="1"/>
          </p:cNvSpPr>
          <p:nvPr>
            <p:ph idx="1"/>
          </p:nvPr>
        </p:nvSpPr>
        <p:spPr/>
        <p:txBody>
          <a:bodyPr/>
          <a:lstStyle/>
          <a:p>
            <a:pPr>
              <a:lnSpc>
                <a:spcPct val="130000"/>
              </a:lnSpc>
            </a:pPr>
            <a:r>
              <a:rPr lang="zh-CN" altLang="en-US" b="1" dirty="0">
                <a:solidFill>
                  <a:srgbClr val="FF0000"/>
                </a:solidFill>
                <a:sym typeface="+mn-ea"/>
              </a:rPr>
              <a:t>每个时钟节拍执行一条指令</a:t>
            </a:r>
            <a:endParaRPr lang="zh-CN" altLang="en-US" b="1" dirty="0">
              <a:solidFill>
                <a:srgbClr val="FF0000"/>
              </a:solidFill>
            </a:endParaRPr>
          </a:p>
          <a:p>
            <a:pPr>
              <a:lnSpc>
                <a:spcPct val="130000"/>
              </a:lnSpc>
            </a:pPr>
            <a:r>
              <a:rPr lang="zh-CN" altLang="en-US" dirty="0"/>
              <a:t>当前状态值通过一系列组合逻辑得到当前指令机器码，以及对应的操作码类型，操作数，结果。</a:t>
            </a:r>
            <a:endParaRPr lang="en-US" altLang="zh-CN" dirty="0"/>
          </a:p>
          <a:p>
            <a:pPr>
              <a:lnSpc>
                <a:spcPct val="130000"/>
              </a:lnSpc>
            </a:pPr>
            <a:r>
              <a:rPr lang="zh-CN" altLang="en-US" dirty="0"/>
              <a:t>在下一时钟上升沿到来时，所有组合逻辑单元输出的状态值保持或者更新对应寄存器，同时开始下一个时钟周期的执行操作。</a:t>
            </a:r>
          </a:p>
        </p:txBody>
      </p:sp>
      <p:pic>
        <p:nvPicPr>
          <p:cNvPr id="5" name="图片 4"/>
          <p:cNvPicPr>
            <a:picLocks noChangeAspect="1"/>
          </p:cNvPicPr>
          <p:nvPr/>
        </p:nvPicPr>
        <p:blipFill>
          <a:blip r:embed="rId3"/>
          <a:stretch>
            <a:fillRect/>
          </a:stretch>
        </p:blipFill>
        <p:spPr>
          <a:xfrm>
            <a:off x="6905278" y="1309687"/>
            <a:ext cx="5157568" cy="485298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I+S </a:t>
            </a:r>
            <a:r>
              <a:rPr lang="zh-CN" altLang="en-US" dirty="0"/>
              <a:t>立即数生成</a:t>
            </a:r>
          </a:p>
        </p:txBody>
      </p:sp>
      <p:sp>
        <p:nvSpPr>
          <p:cNvPr id="4" name="内容占位符 3"/>
          <p:cNvSpPr>
            <a:spLocks noGrp="1"/>
          </p:cNvSpPr>
          <p:nvPr>
            <p:ph idx="1"/>
          </p:nvPr>
        </p:nvSpPr>
        <p:spPr/>
        <p:txBody>
          <a:bodyPr/>
          <a:lstStyle/>
          <a:p>
            <a:pPr>
              <a:lnSpc>
                <a:spcPct val="130000"/>
              </a:lnSpc>
            </a:pPr>
            <a:endParaRPr lang="en-US" altLang="zh-CN" dirty="0"/>
          </a:p>
          <a:p>
            <a:pPr>
              <a:lnSpc>
                <a:spcPct val="130000"/>
              </a:lnSpc>
            </a:pPr>
            <a:endParaRPr lang="en-US" altLang="zh-CN" dirty="0"/>
          </a:p>
          <a:p>
            <a:pPr>
              <a:lnSpc>
                <a:spcPct val="130000"/>
              </a:lnSpc>
            </a:pPr>
            <a:endParaRPr lang="en-US" altLang="zh-CN" dirty="0"/>
          </a:p>
          <a:p>
            <a:pPr>
              <a:lnSpc>
                <a:spcPct val="130000"/>
              </a:lnSpc>
            </a:pPr>
            <a:endParaRPr lang="en-US" altLang="zh-CN" dirty="0"/>
          </a:p>
          <a:p>
            <a:pPr>
              <a:lnSpc>
                <a:spcPct val="130000"/>
              </a:lnSpc>
            </a:pPr>
            <a:endParaRPr lang="zh-CN" altLang="en-US" dirty="0"/>
          </a:p>
          <a:p>
            <a:pPr>
              <a:lnSpc>
                <a:spcPct val="130000"/>
              </a:lnSpc>
            </a:pPr>
            <a:r>
              <a:rPr lang="zh-CN" altLang="en-US" dirty="0"/>
              <a:t>立即数低</a:t>
            </a:r>
            <a:r>
              <a:rPr lang="en-US" altLang="zh-CN" dirty="0"/>
              <a:t>5</a:t>
            </a:r>
            <a:r>
              <a:rPr lang="zh-CN" altLang="en-US" dirty="0"/>
              <a:t>位由</a:t>
            </a:r>
            <a:r>
              <a:rPr lang="en-US" altLang="zh-CN" dirty="0"/>
              <a:t>I</a:t>
            </a:r>
            <a:r>
              <a:rPr lang="zh-CN" altLang="en-US" dirty="0"/>
              <a:t>型或</a:t>
            </a:r>
            <a:r>
              <a:rPr lang="en-US" altLang="zh-CN" dirty="0"/>
              <a:t>S</a:t>
            </a:r>
            <a:r>
              <a:rPr lang="zh-CN" altLang="en-US" dirty="0"/>
              <a:t>型对应的控制信号选择</a:t>
            </a:r>
            <a:endParaRPr lang="en-US" altLang="zh-CN" dirty="0"/>
          </a:p>
          <a:p>
            <a:pPr>
              <a:lnSpc>
                <a:spcPct val="130000"/>
              </a:lnSpc>
            </a:pPr>
            <a:r>
              <a:rPr lang="zh-CN" altLang="en-US" dirty="0"/>
              <a:t>立即数中的其他位连接到指令中的固定位置</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50</a:t>
            </a:fld>
            <a:endParaRPr lang="zh-CN" altLang="en-US" dirty="0"/>
          </a:p>
        </p:txBody>
      </p:sp>
      <p:grpSp>
        <p:nvGrpSpPr>
          <p:cNvPr id="39" name="组合 38"/>
          <p:cNvGrpSpPr/>
          <p:nvPr/>
        </p:nvGrpSpPr>
        <p:grpSpPr>
          <a:xfrm>
            <a:off x="1753177" y="2458019"/>
            <a:ext cx="8442134" cy="2092296"/>
            <a:chOff x="351068" y="4831080"/>
            <a:chExt cx="8442134" cy="2092296"/>
          </a:xfrm>
        </p:grpSpPr>
        <p:sp>
          <p:nvSpPr>
            <p:cNvPr id="40" name="Google Shape;388;p41"/>
            <p:cNvSpPr txBox="1"/>
            <p:nvPr/>
          </p:nvSpPr>
          <p:spPr>
            <a:xfrm>
              <a:off x="351068" y="48320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dirty="0">
                <a:solidFill>
                  <a:schemeClr val="dk1"/>
                </a:solidFill>
                <a:ea typeface="Courier New" panose="02070309020205020404"/>
                <a:cs typeface="Courier New" panose="02070309020205020404"/>
                <a:sym typeface="Courier New" panose="02070309020205020404"/>
              </a:endParaRPr>
            </a:p>
          </p:txBody>
        </p:sp>
        <p:sp>
          <p:nvSpPr>
            <p:cNvPr id="41" name="Google Shape;389;p41"/>
            <p:cNvSpPr txBox="1"/>
            <p:nvPr/>
          </p:nvSpPr>
          <p:spPr>
            <a:xfrm>
              <a:off x="8331926"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dirty="0">
                <a:solidFill>
                  <a:schemeClr val="dk1"/>
                </a:solidFill>
                <a:ea typeface="Courier New" panose="02070309020205020404"/>
                <a:cs typeface="Courier New" panose="02070309020205020404"/>
                <a:sym typeface="Courier New" panose="02070309020205020404"/>
              </a:endParaRPr>
            </a:p>
          </p:txBody>
        </p:sp>
        <p:grpSp>
          <p:nvGrpSpPr>
            <p:cNvPr id="42" name="Google Shape;396;p41"/>
            <p:cNvGrpSpPr/>
            <p:nvPr/>
          </p:nvGrpSpPr>
          <p:grpSpPr>
            <a:xfrm>
              <a:off x="361434" y="6008976"/>
              <a:ext cx="8431768" cy="914400"/>
              <a:chOff x="196842" y="5365911"/>
              <a:chExt cx="8431768" cy="914400"/>
            </a:xfrm>
          </p:grpSpPr>
          <p:sp>
            <p:nvSpPr>
              <p:cNvPr id="43" name="Google Shape;397;p41"/>
              <p:cNvSpPr/>
              <p:nvPr/>
            </p:nvSpPr>
            <p:spPr>
              <a:xfrm>
                <a:off x="196842" y="5365911"/>
                <a:ext cx="4376304"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altLang="en-US" sz="2800" dirty="0">
                    <a:solidFill>
                      <a:schemeClr val="dk1"/>
                    </a:solidFill>
                    <a:latin typeface="+mn-ea"/>
                    <a:cs typeface="Courier New" panose="02070309020205020404"/>
                    <a:sym typeface="Courier New" panose="02070309020205020404"/>
                  </a:rPr>
                  <a:t>符号扩展</a:t>
                </a:r>
                <a:endParaRPr sz="2800" dirty="0">
                  <a:solidFill>
                    <a:schemeClr val="dk1"/>
                  </a:solidFill>
                  <a:latin typeface="+mn-ea"/>
                  <a:cs typeface="Courier New" panose="02070309020205020404"/>
                  <a:sym typeface="Courier New" panose="02070309020205020404"/>
                </a:endParaRPr>
              </a:p>
            </p:txBody>
          </p:sp>
          <p:sp>
            <p:nvSpPr>
              <p:cNvPr id="44" name="Google Shape;398;p41"/>
              <p:cNvSpPr/>
              <p:nvPr/>
            </p:nvSpPr>
            <p:spPr>
              <a:xfrm>
                <a:off x="6707340" y="5368143"/>
                <a:ext cx="1921270" cy="454967"/>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[24:20]</a:t>
                </a:r>
                <a:endParaRPr sz="2800" dirty="0">
                  <a:solidFill>
                    <a:schemeClr val="dk1"/>
                  </a:solidFill>
                  <a:ea typeface="Courier New" panose="02070309020205020404"/>
                  <a:cs typeface="Courier New" panose="02070309020205020404"/>
                  <a:sym typeface="Courier New" panose="02070309020205020404"/>
                </a:endParaRPr>
              </a:p>
            </p:txBody>
          </p:sp>
          <p:sp>
            <p:nvSpPr>
              <p:cNvPr id="50" name="Google Shape;397;p41"/>
              <p:cNvSpPr/>
              <p:nvPr/>
            </p:nvSpPr>
            <p:spPr>
              <a:xfrm>
                <a:off x="196842" y="5823111"/>
                <a:ext cx="4376304"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altLang="en-US" sz="2800" dirty="0">
                    <a:solidFill>
                      <a:schemeClr val="dk1"/>
                    </a:solidFill>
                    <a:latin typeface="+mn-ea"/>
                    <a:cs typeface="Courier New" panose="02070309020205020404"/>
                    <a:sym typeface="Courier New" panose="02070309020205020404"/>
                  </a:rPr>
                  <a:t>符号扩展</a:t>
                </a:r>
                <a:endParaRPr sz="2800" dirty="0">
                  <a:solidFill>
                    <a:schemeClr val="dk1"/>
                  </a:solidFill>
                  <a:latin typeface="+mn-ea"/>
                  <a:cs typeface="Courier New" panose="02070309020205020404"/>
                  <a:sym typeface="Courier New" panose="02070309020205020404"/>
                </a:endParaRPr>
              </a:p>
            </p:txBody>
          </p:sp>
          <p:sp>
            <p:nvSpPr>
              <p:cNvPr id="51" name="Google Shape;398;p41"/>
              <p:cNvSpPr/>
              <p:nvPr/>
            </p:nvSpPr>
            <p:spPr>
              <a:xfrm>
                <a:off x="6707340" y="5823111"/>
                <a:ext cx="192127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[11:7]</a:t>
                </a:r>
                <a:endParaRPr sz="2800" dirty="0">
                  <a:solidFill>
                    <a:schemeClr val="dk1"/>
                  </a:solidFill>
                  <a:ea typeface="Courier New" panose="02070309020205020404"/>
                  <a:cs typeface="Courier New" panose="02070309020205020404"/>
                  <a:sym typeface="Courier New" panose="02070309020205020404"/>
                </a:endParaRPr>
              </a:p>
            </p:txBody>
          </p:sp>
          <p:sp>
            <p:nvSpPr>
              <p:cNvPr id="75" name="Google Shape;398;p41"/>
              <p:cNvSpPr/>
              <p:nvPr/>
            </p:nvSpPr>
            <p:spPr>
              <a:xfrm>
                <a:off x="4573144" y="5368143"/>
                <a:ext cx="2134196" cy="454967"/>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[30:25]</a:t>
                </a:r>
                <a:endParaRPr sz="2800" dirty="0">
                  <a:solidFill>
                    <a:schemeClr val="dk1"/>
                  </a:solidFill>
                  <a:ea typeface="Courier New" panose="02070309020205020404"/>
                  <a:cs typeface="Courier New" panose="02070309020205020404"/>
                  <a:sym typeface="Courier New" panose="02070309020205020404"/>
                </a:endParaRPr>
              </a:p>
            </p:txBody>
          </p:sp>
          <p:sp>
            <p:nvSpPr>
              <p:cNvPr id="76" name="Google Shape;398;p41"/>
              <p:cNvSpPr/>
              <p:nvPr/>
            </p:nvSpPr>
            <p:spPr>
              <a:xfrm>
                <a:off x="4573144" y="5823111"/>
                <a:ext cx="2134196"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[30:25]</a:t>
                </a:r>
                <a:endParaRPr sz="2800" dirty="0">
                  <a:solidFill>
                    <a:schemeClr val="dk1"/>
                  </a:solidFill>
                  <a:ea typeface="Courier New" panose="02070309020205020404"/>
                  <a:cs typeface="Courier New" panose="02070309020205020404"/>
                  <a:sym typeface="Courier New" panose="02070309020205020404"/>
                </a:endParaRPr>
              </a:p>
            </p:txBody>
          </p:sp>
        </p:grpSp>
      </p:grpSp>
      <p:cxnSp>
        <p:nvCxnSpPr>
          <p:cNvPr id="47" name="直接连接符 46"/>
          <p:cNvCxnSpPr>
            <a:endCxn id="43" idx="0"/>
          </p:cNvCxnSpPr>
          <p:nvPr/>
        </p:nvCxnSpPr>
        <p:spPr>
          <a:xfrm>
            <a:off x="1752970" y="2414668"/>
            <a:ext cx="2198725" cy="1221247"/>
          </a:xfrm>
          <a:prstGeom prst="line">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8" name="直接连接符 47"/>
          <p:cNvCxnSpPr>
            <a:stCxn id="92" idx="2"/>
            <a:endCxn id="75" idx="0"/>
          </p:cNvCxnSpPr>
          <p:nvPr/>
        </p:nvCxnSpPr>
        <p:spPr>
          <a:xfrm>
            <a:off x="2586115" y="2419132"/>
            <a:ext cx="4620828" cy="1219015"/>
          </a:xfrm>
          <a:prstGeom prst="line">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52" name="组合 51"/>
          <p:cNvGrpSpPr/>
          <p:nvPr/>
        </p:nvGrpSpPr>
        <p:grpSpPr>
          <a:xfrm>
            <a:off x="1492169" y="1116282"/>
            <a:ext cx="8860039" cy="3900163"/>
            <a:chOff x="90060" y="4831080"/>
            <a:chExt cx="8860039" cy="3900163"/>
          </a:xfrm>
        </p:grpSpPr>
        <p:sp>
          <p:nvSpPr>
            <p:cNvPr id="53" name="Google Shape;388;p41"/>
            <p:cNvSpPr txBox="1"/>
            <p:nvPr/>
          </p:nvSpPr>
          <p:spPr>
            <a:xfrm>
              <a:off x="90060" y="483206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31</a:t>
              </a:r>
              <a:endParaRPr sz="2400" dirty="0">
                <a:solidFill>
                  <a:schemeClr val="dk1"/>
                </a:solidFill>
                <a:ea typeface="Courier New" panose="02070309020205020404"/>
                <a:cs typeface="Courier New" panose="02070309020205020404"/>
                <a:sym typeface="Courier New" panose="02070309020205020404"/>
              </a:endParaRPr>
            </a:p>
          </p:txBody>
        </p:sp>
        <p:sp>
          <p:nvSpPr>
            <p:cNvPr id="54" name="Google Shape;389;p41"/>
            <p:cNvSpPr txBox="1"/>
            <p:nvPr/>
          </p:nvSpPr>
          <p:spPr>
            <a:xfrm>
              <a:off x="8581087" y="4831080"/>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0</a:t>
              </a:r>
              <a:endParaRPr sz="2400" dirty="0">
                <a:solidFill>
                  <a:schemeClr val="dk1"/>
                </a:solidFill>
                <a:ea typeface="Courier New" panose="02070309020205020404"/>
                <a:cs typeface="Courier New" panose="02070309020205020404"/>
                <a:sym typeface="Courier New" panose="02070309020205020404"/>
              </a:endParaRPr>
            </a:p>
          </p:txBody>
        </p:sp>
        <p:grpSp>
          <p:nvGrpSpPr>
            <p:cNvPr id="55" name="Google Shape;396;p41"/>
            <p:cNvGrpSpPr/>
            <p:nvPr/>
          </p:nvGrpSpPr>
          <p:grpSpPr>
            <a:xfrm>
              <a:off x="351067" y="5215065"/>
              <a:ext cx="8442134" cy="457200"/>
              <a:chOff x="186475" y="4572000"/>
              <a:chExt cx="8442134" cy="457200"/>
            </a:xfrm>
          </p:grpSpPr>
          <p:sp>
            <p:nvSpPr>
              <p:cNvPr id="56" name="Google Shape;397;p41"/>
              <p:cNvSpPr/>
              <p:nvPr/>
            </p:nvSpPr>
            <p:spPr>
              <a:xfrm>
                <a:off x="186475" y="4572000"/>
                <a:ext cx="2900317"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[11:0]</a:t>
                </a:r>
              </a:p>
            </p:txBody>
          </p:sp>
          <p:sp>
            <p:nvSpPr>
              <p:cNvPr id="57" name="Google Shape;398;p41"/>
              <p:cNvSpPr/>
              <p:nvPr/>
            </p:nvSpPr>
            <p:spPr>
              <a:xfrm>
                <a:off x="7027294" y="4572000"/>
                <a:ext cx="1601315"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a:solidFill>
                      <a:schemeClr val="dk1"/>
                    </a:solidFill>
                    <a:ea typeface="Courier New" panose="02070309020205020404"/>
                    <a:cs typeface="Courier New" panose="02070309020205020404"/>
                    <a:sym typeface="Courier New" panose="02070309020205020404"/>
                  </a:rPr>
                  <a:t>opcode</a:t>
                </a:r>
              </a:p>
            </p:txBody>
          </p:sp>
          <p:sp>
            <p:nvSpPr>
              <p:cNvPr id="58" name="Google Shape;400;p41"/>
              <p:cNvSpPr/>
              <p:nvPr/>
            </p:nvSpPr>
            <p:spPr>
              <a:xfrm>
                <a:off x="3086792" y="4572000"/>
                <a:ext cx="1320616"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rs1</a:t>
                </a:r>
                <a:endParaRPr sz="2800" dirty="0">
                  <a:solidFill>
                    <a:schemeClr val="dk1"/>
                  </a:solidFill>
                  <a:ea typeface="Courier New" panose="02070309020205020404"/>
                  <a:cs typeface="Courier New" panose="02070309020205020404"/>
                  <a:sym typeface="Courier New" panose="02070309020205020404"/>
                </a:endParaRPr>
              </a:p>
            </p:txBody>
          </p:sp>
          <p:sp>
            <p:nvSpPr>
              <p:cNvPr id="59" name="Google Shape;401;p41"/>
              <p:cNvSpPr/>
              <p:nvPr/>
            </p:nvSpPr>
            <p:spPr>
              <a:xfrm>
                <a:off x="4407408" y="4572000"/>
                <a:ext cx="1091923"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funct3</a:t>
                </a:r>
                <a:endParaRPr sz="2400" dirty="0">
                  <a:solidFill>
                    <a:schemeClr val="dk1"/>
                  </a:solidFill>
                  <a:ea typeface="Courier New" panose="02070309020205020404"/>
                  <a:cs typeface="Courier New" panose="02070309020205020404"/>
                  <a:sym typeface="Courier New" panose="02070309020205020404"/>
                </a:endParaRPr>
              </a:p>
            </p:txBody>
          </p:sp>
          <p:sp>
            <p:nvSpPr>
              <p:cNvPr id="60" name="Google Shape;402;p41"/>
              <p:cNvSpPr/>
              <p:nvPr/>
            </p:nvSpPr>
            <p:spPr>
              <a:xfrm>
                <a:off x="5499331" y="4572000"/>
                <a:ext cx="1527964"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rd</a:t>
                </a:r>
                <a:endParaRPr sz="2800" dirty="0">
                  <a:solidFill>
                    <a:schemeClr val="dk1"/>
                  </a:solidFill>
                  <a:ea typeface="Courier New" panose="02070309020205020404"/>
                  <a:cs typeface="Courier New" panose="02070309020205020404"/>
                  <a:sym typeface="Courier New" panose="02070309020205020404"/>
                </a:endParaRPr>
              </a:p>
            </p:txBody>
          </p:sp>
        </p:grpSp>
        <p:sp>
          <p:nvSpPr>
            <p:cNvPr id="67" name="Google Shape;388;p41"/>
            <p:cNvSpPr txBox="1"/>
            <p:nvPr/>
          </p:nvSpPr>
          <p:spPr>
            <a:xfrm>
              <a:off x="90060" y="8260648"/>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31</a:t>
              </a:r>
              <a:endParaRPr sz="2400" dirty="0">
                <a:solidFill>
                  <a:schemeClr val="dk1"/>
                </a:solidFill>
                <a:ea typeface="Courier New" panose="02070309020205020404"/>
                <a:cs typeface="Courier New" panose="02070309020205020404"/>
                <a:sym typeface="Courier New" panose="02070309020205020404"/>
              </a:endParaRPr>
            </a:p>
          </p:txBody>
        </p:sp>
        <p:sp>
          <p:nvSpPr>
            <p:cNvPr id="70" name="Google Shape;389;p41"/>
            <p:cNvSpPr txBox="1"/>
            <p:nvPr/>
          </p:nvSpPr>
          <p:spPr>
            <a:xfrm>
              <a:off x="8581087" y="8269578"/>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ea typeface="Courier New" panose="02070309020205020404"/>
                  <a:cs typeface="Courier New" panose="02070309020205020404"/>
                  <a:sym typeface="Courier New" panose="02070309020205020404"/>
                </a:rPr>
                <a:t>0</a:t>
              </a:r>
              <a:endParaRPr sz="2400">
                <a:solidFill>
                  <a:schemeClr val="dk1"/>
                </a:solidFill>
                <a:ea typeface="Courier New" panose="02070309020205020404"/>
                <a:cs typeface="Courier New" panose="02070309020205020404"/>
                <a:sym typeface="Courier New" panose="02070309020205020404"/>
              </a:endParaRPr>
            </a:p>
          </p:txBody>
        </p:sp>
      </p:grpSp>
      <p:sp>
        <p:nvSpPr>
          <p:cNvPr id="61" name="Google Shape;388;p41"/>
          <p:cNvSpPr txBox="1"/>
          <p:nvPr/>
        </p:nvSpPr>
        <p:spPr>
          <a:xfrm>
            <a:off x="4253816" y="1116281"/>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20</a:t>
            </a:r>
            <a:endParaRPr sz="2400" dirty="0">
              <a:solidFill>
                <a:schemeClr val="dk1"/>
              </a:solidFill>
              <a:ea typeface="Courier New" panose="02070309020205020404"/>
              <a:cs typeface="Courier New" panose="02070309020205020404"/>
              <a:sym typeface="Courier New" panose="02070309020205020404"/>
            </a:endParaRPr>
          </a:p>
        </p:txBody>
      </p:sp>
      <p:sp>
        <p:nvSpPr>
          <p:cNvPr id="63" name="Google Shape;388;p41"/>
          <p:cNvSpPr txBox="1"/>
          <p:nvPr/>
        </p:nvSpPr>
        <p:spPr>
          <a:xfrm>
            <a:off x="10205029" y="1953002"/>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S</a:t>
            </a:r>
            <a:endParaRPr sz="2400" dirty="0">
              <a:solidFill>
                <a:schemeClr val="dk1"/>
              </a:solidFill>
              <a:ea typeface="Courier New" panose="02070309020205020404"/>
              <a:cs typeface="Courier New" panose="02070309020205020404"/>
              <a:sym typeface="Courier New" panose="02070309020205020404"/>
            </a:endParaRPr>
          </a:p>
        </p:txBody>
      </p:sp>
      <p:sp>
        <p:nvSpPr>
          <p:cNvPr id="64" name="Google Shape;388;p41"/>
          <p:cNvSpPr txBox="1"/>
          <p:nvPr/>
        </p:nvSpPr>
        <p:spPr>
          <a:xfrm>
            <a:off x="10205029" y="1489496"/>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I</a:t>
            </a:r>
            <a:endParaRPr sz="2400" dirty="0">
              <a:solidFill>
                <a:schemeClr val="dk1"/>
              </a:solidFill>
              <a:ea typeface="Courier New" panose="02070309020205020404"/>
              <a:cs typeface="Courier New" panose="02070309020205020404"/>
              <a:sym typeface="Courier New" panose="02070309020205020404"/>
            </a:endParaRPr>
          </a:p>
        </p:txBody>
      </p:sp>
      <p:sp>
        <p:nvSpPr>
          <p:cNvPr id="65" name="Google Shape;388;p41"/>
          <p:cNvSpPr txBox="1"/>
          <p:nvPr/>
        </p:nvSpPr>
        <p:spPr>
          <a:xfrm>
            <a:off x="10205029" y="4093115"/>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S</a:t>
            </a:r>
            <a:endParaRPr sz="2400" dirty="0">
              <a:solidFill>
                <a:schemeClr val="dk1"/>
              </a:solidFill>
              <a:ea typeface="Courier New" panose="02070309020205020404"/>
              <a:cs typeface="Courier New" panose="02070309020205020404"/>
              <a:sym typeface="Courier New" panose="02070309020205020404"/>
            </a:endParaRPr>
          </a:p>
        </p:txBody>
      </p:sp>
      <p:sp>
        <p:nvSpPr>
          <p:cNvPr id="66" name="Google Shape;388;p41"/>
          <p:cNvSpPr txBox="1"/>
          <p:nvPr/>
        </p:nvSpPr>
        <p:spPr>
          <a:xfrm>
            <a:off x="10205029" y="3629609"/>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I</a:t>
            </a:r>
            <a:endParaRPr sz="2400" dirty="0">
              <a:solidFill>
                <a:schemeClr val="dk1"/>
              </a:solidFill>
              <a:ea typeface="Courier New" panose="02070309020205020404"/>
              <a:cs typeface="Courier New" panose="02070309020205020404"/>
              <a:sym typeface="Courier New" panose="02070309020205020404"/>
            </a:endParaRPr>
          </a:p>
        </p:txBody>
      </p:sp>
      <p:sp>
        <p:nvSpPr>
          <p:cNvPr id="68" name="Google Shape;388;p41"/>
          <p:cNvSpPr txBox="1"/>
          <p:nvPr/>
        </p:nvSpPr>
        <p:spPr>
          <a:xfrm>
            <a:off x="5658171" y="4545849"/>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11</a:t>
            </a:r>
            <a:endParaRPr sz="2400" dirty="0">
              <a:solidFill>
                <a:schemeClr val="dk1"/>
              </a:solidFill>
              <a:ea typeface="Courier New" panose="02070309020205020404"/>
              <a:cs typeface="Courier New" panose="02070309020205020404"/>
              <a:sym typeface="Courier New" panose="02070309020205020404"/>
            </a:endParaRPr>
          </a:p>
        </p:txBody>
      </p:sp>
      <p:sp>
        <p:nvSpPr>
          <p:cNvPr id="69" name="Google Shape;388;p41"/>
          <p:cNvSpPr txBox="1"/>
          <p:nvPr/>
        </p:nvSpPr>
        <p:spPr>
          <a:xfrm>
            <a:off x="6100587" y="4545849"/>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10</a:t>
            </a:r>
            <a:endParaRPr sz="2400" dirty="0">
              <a:solidFill>
                <a:schemeClr val="dk1"/>
              </a:solidFill>
              <a:ea typeface="Courier New" panose="02070309020205020404"/>
              <a:cs typeface="Courier New" panose="02070309020205020404"/>
              <a:sym typeface="Courier New" panose="02070309020205020404"/>
            </a:endParaRPr>
          </a:p>
        </p:txBody>
      </p:sp>
      <p:sp>
        <p:nvSpPr>
          <p:cNvPr id="71" name="Google Shape;388;p41"/>
          <p:cNvSpPr txBox="1"/>
          <p:nvPr/>
        </p:nvSpPr>
        <p:spPr>
          <a:xfrm>
            <a:off x="8182489" y="4545849"/>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4</a:t>
            </a:r>
            <a:endParaRPr sz="2400" dirty="0">
              <a:solidFill>
                <a:schemeClr val="dk1"/>
              </a:solidFill>
              <a:ea typeface="Courier New" panose="02070309020205020404"/>
              <a:cs typeface="Courier New" panose="02070309020205020404"/>
              <a:sym typeface="Courier New" panose="02070309020205020404"/>
            </a:endParaRPr>
          </a:p>
        </p:txBody>
      </p:sp>
      <p:sp>
        <p:nvSpPr>
          <p:cNvPr id="72" name="Google Shape;388;p41"/>
          <p:cNvSpPr txBox="1"/>
          <p:nvPr/>
        </p:nvSpPr>
        <p:spPr>
          <a:xfrm>
            <a:off x="7886422" y="4545849"/>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5</a:t>
            </a:r>
            <a:endParaRPr sz="2400" dirty="0">
              <a:solidFill>
                <a:schemeClr val="dk1"/>
              </a:solidFill>
              <a:ea typeface="Courier New" panose="02070309020205020404"/>
              <a:cs typeface="Courier New" panose="02070309020205020404"/>
              <a:sym typeface="Courier New" panose="02070309020205020404"/>
            </a:endParaRPr>
          </a:p>
        </p:txBody>
      </p:sp>
      <p:grpSp>
        <p:nvGrpSpPr>
          <p:cNvPr id="86" name="组合 85"/>
          <p:cNvGrpSpPr/>
          <p:nvPr/>
        </p:nvGrpSpPr>
        <p:grpSpPr>
          <a:xfrm>
            <a:off x="1753176" y="1961932"/>
            <a:ext cx="8442134" cy="457200"/>
            <a:chOff x="2109024" y="3718410"/>
            <a:chExt cx="8442134" cy="457200"/>
          </a:xfrm>
        </p:grpSpPr>
        <p:grpSp>
          <p:nvGrpSpPr>
            <p:cNvPr id="91" name="Google Shape;396;p41"/>
            <p:cNvGrpSpPr/>
            <p:nvPr/>
          </p:nvGrpSpPr>
          <p:grpSpPr>
            <a:xfrm>
              <a:off x="2109024" y="3718410"/>
              <a:ext cx="8442134" cy="457200"/>
              <a:chOff x="186475" y="4572000"/>
              <a:chExt cx="8442134" cy="457200"/>
            </a:xfrm>
          </p:grpSpPr>
          <p:sp>
            <p:nvSpPr>
              <p:cNvPr id="92" name="Google Shape;397;p41"/>
              <p:cNvSpPr/>
              <p:nvPr/>
            </p:nvSpPr>
            <p:spPr>
              <a:xfrm>
                <a:off x="186475" y="4572000"/>
                <a:ext cx="1665877"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[11:5]</a:t>
                </a:r>
              </a:p>
            </p:txBody>
          </p:sp>
          <p:sp>
            <p:nvSpPr>
              <p:cNvPr id="93" name="Google Shape;398;p41"/>
              <p:cNvSpPr/>
              <p:nvPr/>
            </p:nvSpPr>
            <p:spPr>
              <a:xfrm>
                <a:off x="7027296" y="4572000"/>
                <a:ext cx="160131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a:solidFill>
                      <a:schemeClr val="dk1"/>
                    </a:solidFill>
                    <a:ea typeface="Courier New" panose="02070309020205020404"/>
                    <a:cs typeface="Courier New" panose="02070309020205020404"/>
                    <a:sym typeface="Courier New" panose="02070309020205020404"/>
                  </a:rPr>
                  <a:t>opcode</a:t>
                </a:r>
              </a:p>
            </p:txBody>
          </p:sp>
          <p:sp>
            <p:nvSpPr>
              <p:cNvPr id="94" name="Google Shape;400;p41"/>
              <p:cNvSpPr/>
              <p:nvPr/>
            </p:nvSpPr>
            <p:spPr>
              <a:xfrm>
                <a:off x="3086792" y="4572000"/>
                <a:ext cx="1320616"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rs1</a:t>
                </a:r>
                <a:endParaRPr sz="2800" dirty="0">
                  <a:solidFill>
                    <a:schemeClr val="dk1"/>
                  </a:solidFill>
                  <a:ea typeface="Courier New" panose="02070309020205020404"/>
                  <a:cs typeface="Courier New" panose="02070309020205020404"/>
                  <a:sym typeface="Courier New" panose="02070309020205020404"/>
                </a:endParaRPr>
              </a:p>
            </p:txBody>
          </p:sp>
          <p:sp>
            <p:nvSpPr>
              <p:cNvPr id="95" name="Google Shape;401;p41"/>
              <p:cNvSpPr/>
              <p:nvPr/>
            </p:nvSpPr>
            <p:spPr>
              <a:xfrm>
                <a:off x="4407408" y="4572000"/>
                <a:ext cx="1091923"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funct3</a:t>
                </a:r>
                <a:endParaRPr sz="2400" dirty="0">
                  <a:solidFill>
                    <a:schemeClr val="dk1"/>
                  </a:solidFill>
                  <a:ea typeface="Courier New" panose="02070309020205020404"/>
                  <a:cs typeface="Courier New" panose="02070309020205020404"/>
                  <a:sym typeface="Courier New" panose="02070309020205020404"/>
                </a:endParaRPr>
              </a:p>
            </p:txBody>
          </p:sp>
          <p:sp>
            <p:nvSpPr>
              <p:cNvPr id="96" name="Google Shape;402;p41"/>
              <p:cNvSpPr/>
              <p:nvPr/>
            </p:nvSpPr>
            <p:spPr>
              <a:xfrm>
                <a:off x="5499331" y="4572000"/>
                <a:ext cx="1527966"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imm</a:t>
                </a:r>
                <a:r>
                  <a:rPr lang="en-US" sz="2800" dirty="0">
                    <a:solidFill>
                      <a:schemeClr val="dk1"/>
                    </a:solidFill>
                    <a:ea typeface="Courier New" panose="02070309020205020404"/>
                    <a:cs typeface="Courier New" panose="02070309020205020404"/>
                    <a:sym typeface="Courier New" panose="02070309020205020404"/>
                  </a:rPr>
                  <a:t>[4:0]</a:t>
                </a:r>
                <a:endParaRPr sz="2800" dirty="0">
                  <a:solidFill>
                    <a:schemeClr val="dk1"/>
                  </a:solidFill>
                  <a:ea typeface="Courier New" panose="02070309020205020404"/>
                  <a:cs typeface="Courier New" panose="02070309020205020404"/>
                  <a:sym typeface="Courier New" panose="02070309020205020404"/>
                </a:endParaRPr>
              </a:p>
            </p:txBody>
          </p:sp>
        </p:grpSp>
        <p:sp>
          <p:nvSpPr>
            <p:cNvPr id="88" name="Google Shape;399;p41"/>
            <p:cNvSpPr/>
            <p:nvPr/>
          </p:nvSpPr>
          <p:spPr>
            <a:xfrm>
              <a:off x="3774901" y="371841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rs2</a:t>
              </a:r>
              <a:endParaRPr sz="2800" dirty="0">
                <a:solidFill>
                  <a:schemeClr val="dk1"/>
                </a:solidFill>
                <a:ea typeface="Courier New" panose="02070309020205020404"/>
                <a:cs typeface="Courier New" panose="02070309020205020404"/>
                <a:sym typeface="Courier New" panose="02070309020205020404"/>
              </a:endParaRPr>
            </a:p>
          </p:txBody>
        </p:sp>
      </p:grpSp>
      <p:grpSp>
        <p:nvGrpSpPr>
          <p:cNvPr id="103" name="组合 102"/>
          <p:cNvGrpSpPr/>
          <p:nvPr/>
        </p:nvGrpSpPr>
        <p:grpSpPr>
          <a:xfrm>
            <a:off x="8685371" y="3045850"/>
            <a:ext cx="1108324" cy="466130"/>
            <a:chOff x="18597477" y="2764635"/>
            <a:chExt cx="1108324" cy="466130"/>
          </a:xfrm>
        </p:grpSpPr>
        <p:sp>
          <p:nvSpPr>
            <p:cNvPr id="99" name="梯形 98"/>
            <p:cNvSpPr/>
            <p:nvPr/>
          </p:nvSpPr>
          <p:spPr>
            <a:xfrm rot="10800000">
              <a:off x="18597477" y="2839976"/>
              <a:ext cx="1102634" cy="319913"/>
            </a:xfrm>
            <a:prstGeom prst="trapezoid">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1" name="Google Shape;388;p41"/>
            <p:cNvSpPr txBox="1"/>
            <p:nvPr/>
          </p:nvSpPr>
          <p:spPr>
            <a:xfrm>
              <a:off x="18599087" y="2769100"/>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I</a:t>
              </a:r>
              <a:endParaRPr sz="2400" dirty="0">
                <a:solidFill>
                  <a:schemeClr val="dk1"/>
                </a:solidFill>
                <a:ea typeface="Courier New" panose="02070309020205020404"/>
                <a:cs typeface="Courier New" panose="02070309020205020404"/>
                <a:sym typeface="Courier New" panose="02070309020205020404"/>
              </a:endParaRPr>
            </a:p>
          </p:txBody>
        </p:sp>
        <p:sp>
          <p:nvSpPr>
            <p:cNvPr id="102" name="Google Shape;388;p41"/>
            <p:cNvSpPr txBox="1"/>
            <p:nvPr/>
          </p:nvSpPr>
          <p:spPr>
            <a:xfrm>
              <a:off x="19152444" y="2764635"/>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S</a:t>
              </a:r>
              <a:endParaRPr sz="2400" dirty="0">
                <a:solidFill>
                  <a:schemeClr val="dk1"/>
                </a:solidFill>
                <a:ea typeface="Courier New" panose="02070309020205020404"/>
                <a:cs typeface="Courier New" panose="02070309020205020404"/>
                <a:sym typeface="Courier New" panose="02070309020205020404"/>
              </a:endParaRPr>
            </a:p>
          </p:txBody>
        </p:sp>
      </p:grpSp>
      <p:cxnSp>
        <p:nvCxnSpPr>
          <p:cNvPr id="105" name="直接连接符 104"/>
          <p:cNvCxnSpPr>
            <a:stCxn id="44" idx="0"/>
          </p:cNvCxnSpPr>
          <p:nvPr/>
        </p:nvCxnSpPr>
        <p:spPr>
          <a:xfrm flipV="1">
            <a:off x="9234676" y="3441105"/>
            <a:ext cx="0" cy="197042"/>
          </a:xfrm>
          <a:prstGeom prst="line">
            <a:avLst/>
          </a:prstGeom>
          <a:ln w="38100"/>
        </p:spPr>
        <p:style>
          <a:lnRef idx="3">
            <a:schemeClr val="dk1"/>
          </a:lnRef>
          <a:fillRef idx="0">
            <a:schemeClr val="dk1"/>
          </a:fillRef>
          <a:effectRef idx="2">
            <a:schemeClr val="dk1"/>
          </a:effectRef>
          <a:fontRef idx="minor">
            <a:schemeClr val="tx1"/>
          </a:fontRef>
        </p:style>
      </p:cxnSp>
      <p:cxnSp>
        <p:nvCxnSpPr>
          <p:cNvPr id="107" name="直接箭头连接符 106"/>
          <p:cNvCxnSpPr>
            <a:stCxn id="96" idx="2"/>
          </p:cNvCxnSpPr>
          <p:nvPr/>
        </p:nvCxnSpPr>
        <p:spPr>
          <a:xfrm>
            <a:off x="7830015" y="2419132"/>
            <a:ext cx="1574618" cy="718463"/>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8" name="直接箭头连接符 107"/>
          <p:cNvCxnSpPr/>
          <p:nvPr/>
        </p:nvCxnSpPr>
        <p:spPr>
          <a:xfrm>
            <a:off x="4199581" y="1809625"/>
            <a:ext cx="4651695" cy="1366857"/>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B</a:t>
            </a:r>
            <a:r>
              <a:rPr lang="zh-CN" altLang="en-US" dirty="0"/>
              <a:t>型指令</a:t>
            </a:r>
          </a:p>
        </p:txBody>
      </p:sp>
      <p:sp>
        <p:nvSpPr>
          <p:cNvPr id="3" name="内容占位符 2"/>
          <p:cNvSpPr>
            <a:spLocks noGrp="1"/>
          </p:cNvSpPr>
          <p:nvPr>
            <p:ph idx="1"/>
          </p:nvPr>
        </p:nvSpPr>
        <p:spPr/>
        <p:txBody>
          <a:bodyPr/>
          <a:lstStyle/>
          <a:p>
            <a:endParaRPr lang="en-US" altLang="zh-CN" dirty="0"/>
          </a:p>
          <a:p>
            <a:endParaRPr lang="en-US" altLang="zh-CN" dirty="0"/>
          </a:p>
          <a:p>
            <a:r>
              <a:rPr lang="en-US" altLang="zh-CN" dirty="0"/>
              <a:t>B</a:t>
            </a:r>
            <a:r>
              <a:rPr lang="zh-CN" altLang="en-US" dirty="0"/>
              <a:t>型指令格式与</a:t>
            </a:r>
            <a:r>
              <a:rPr lang="en-US" altLang="zh-CN" dirty="0"/>
              <a:t>S</a:t>
            </a:r>
            <a:r>
              <a:rPr lang="zh-CN" altLang="en-US" dirty="0"/>
              <a:t>型指令格式基本相同</a:t>
            </a:r>
            <a:endParaRPr lang="en-US" altLang="zh-CN" dirty="0"/>
          </a:p>
          <a:p>
            <a:r>
              <a:rPr lang="zh-CN" altLang="en-US" dirty="0"/>
              <a:t>但立即数字段以</a:t>
            </a:r>
            <a:r>
              <a:rPr lang="en-US" altLang="zh-CN" dirty="0"/>
              <a:t>2</a:t>
            </a:r>
            <a:r>
              <a:rPr lang="zh-CN" altLang="en-US" dirty="0"/>
              <a:t>字节为增量表示</a:t>
            </a:r>
            <a:r>
              <a:rPr lang="en-US" altLang="zh-CN" dirty="0"/>
              <a:t>-4096</a:t>
            </a:r>
            <a:r>
              <a:rPr lang="zh-CN" altLang="en-US" dirty="0"/>
              <a:t>到</a:t>
            </a:r>
            <a:r>
              <a:rPr lang="en-US" altLang="zh-CN" dirty="0"/>
              <a:t>+4094</a:t>
            </a:r>
            <a:r>
              <a:rPr lang="zh-CN" altLang="en-US" dirty="0"/>
              <a:t>的偏移量</a:t>
            </a:r>
            <a:endParaRPr lang="en-US" altLang="zh-CN" dirty="0"/>
          </a:p>
          <a:p>
            <a:r>
              <a:rPr lang="en-US" altLang="zh-CN" dirty="0"/>
              <a:t>12</a:t>
            </a:r>
            <a:r>
              <a:rPr lang="zh-CN" altLang="en-US" dirty="0"/>
              <a:t>位立即数字段表示</a:t>
            </a:r>
            <a:r>
              <a:rPr lang="en-US" altLang="zh-CN" dirty="0"/>
              <a:t>13</a:t>
            </a:r>
            <a:r>
              <a:rPr lang="zh-CN" altLang="en-US" dirty="0"/>
              <a:t>位有符号字节地址的偏移量</a:t>
            </a:r>
            <a:endParaRPr lang="en-US" altLang="zh-CN" dirty="0"/>
          </a:p>
          <a:p>
            <a:pPr lvl="1"/>
            <a:r>
              <a:rPr lang="zh-CN" altLang="en-US" dirty="0"/>
              <a:t>偏移量的最低位始终为零，因此无需存储</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51</a:t>
            </a:fld>
            <a:endParaRPr lang="zh-CN" altLang="en-US" dirty="0"/>
          </a:p>
        </p:txBody>
      </p:sp>
      <p:grpSp>
        <p:nvGrpSpPr>
          <p:cNvPr id="27" name="Google Shape;450;p42"/>
          <p:cNvGrpSpPr/>
          <p:nvPr/>
        </p:nvGrpSpPr>
        <p:grpSpPr>
          <a:xfrm>
            <a:off x="538768" y="1364804"/>
            <a:ext cx="11021655" cy="918642"/>
            <a:chOff x="-608969" y="3287598"/>
            <a:chExt cx="10184189" cy="918642"/>
          </a:xfrm>
        </p:grpSpPr>
        <p:grpSp>
          <p:nvGrpSpPr>
            <p:cNvPr id="28" name="Google Shape;451;p42"/>
            <p:cNvGrpSpPr/>
            <p:nvPr/>
          </p:nvGrpSpPr>
          <p:grpSpPr>
            <a:xfrm>
              <a:off x="-332289" y="3749040"/>
              <a:ext cx="9716584" cy="457200"/>
              <a:chOff x="-496881" y="4572000"/>
              <a:chExt cx="9716584" cy="457200"/>
            </a:xfrm>
          </p:grpSpPr>
          <p:sp>
            <p:nvSpPr>
              <p:cNvPr id="31" name="Google Shape;452;p42"/>
              <p:cNvSpPr/>
              <p:nvPr/>
            </p:nvSpPr>
            <p:spPr>
              <a:xfrm>
                <a:off x="-496881" y="4572000"/>
                <a:ext cx="2284315"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imm</a:t>
                </a:r>
                <a:r>
                  <a:rPr lang="en-US" sz="2800" dirty="0">
                    <a:solidFill>
                      <a:schemeClr val="dk1"/>
                    </a:solidFill>
                    <a:ea typeface="Courier New" panose="02070309020205020404"/>
                    <a:cs typeface="Courier New" panose="02070309020205020404"/>
                    <a:sym typeface="Courier New" panose="02070309020205020404"/>
                  </a:rPr>
                  <a:t>[12</a:t>
                </a:r>
                <a:r>
                  <a:rPr lang="en-US" altLang="zh-CN" sz="2800" dirty="0">
                    <a:solidFill>
                      <a:schemeClr val="dk1"/>
                    </a:solidFill>
                    <a:ea typeface="Courier New" panose="02070309020205020404"/>
                    <a:cs typeface="Courier New" panose="02070309020205020404"/>
                    <a:sym typeface="Courier New" panose="02070309020205020404"/>
                  </a:rPr>
                  <a:t>|</a:t>
                </a:r>
                <a:r>
                  <a:rPr lang="en-US" sz="2800" dirty="0">
                    <a:solidFill>
                      <a:schemeClr val="dk1"/>
                    </a:solidFill>
                    <a:ea typeface="Courier New" panose="02070309020205020404"/>
                    <a:cs typeface="Courier New" panose="02070309020205020404"/>
                    <a:sym typeface="Courier New" panose="02070309020205020404"/>
                  </a:rPr>
                  <a:t>10:5]</a:t>
                </a:r>
                <a:endParaRPr sz="2800" dirty="0">
                  <a:solidFill>
                    <a:schemeClr val="dk1"/>
                  </a:solidFill>
                  <a:ea typeface="Courier New" panose="02070309020205020404"/>
                  <a:cs typeface="Courier New" panose="02070309020205020404"/>
                  <a:sym typeface="Courier New" panose="02070309020205020404"/>
                </a:endParaRPr>
              </a:p>
            </p:txBody>
          </p:sp>
          <p:sp>
            <p:nvSpPr>
              <p:cNvPr id="32" name="Google Shape;453;p42"/>
              <p:cNvSpPr/>
              <p:nvPr/>
            </p:nvSpPr>
            <p:spPr>
              <a:xfrm>
                <a:off x="7227101" y="4572000"/>
                <a:ext cx="1992602"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opcode</a:t>
                </a:r>
                <a:endParaRPr sz="3200" dirty="0">
                  <a:solidFill>
                    <a:schemeClr val="dk1"/>
                  </a:solidFill>
                  <a:ea typeface="Courier New" panose="02070309020205020404"/>
                  <a:cs typeface="Courier New" panose="02070309020205020404"/>
                  <a:sym typeface="Courier New" panose="02070309020205020404"/>
                </a:endParaRPr>
              </a:p>
            </p:txBody>
          </p:sp>
          <p:sp>
            <p:nvSpPr>
              <p:cNvPr id="33" name="Google Shape;454;p42"/>
              <p:cNvSpPr/>
              <p:nvPr/>
            </p:nvSpPr>
            <p:spPr>
              <a:xfrm>
                <a:off x="1786751" y="4572000"/>
                <a:ext cx="1241564"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rs2</a:t>
                </a:r>
                <a:endParaRPr sz="3200" dirty="0">
                  <a:solidFill>
                    <a:schemeClr val="dk1"/>
                  </a:solidFill>
                  <a:ea typeface="Courier New" panose="02070309020205020404"/>
                  <a:cs typeface="Courier New" panose="02070309020205020404"/>
                  <a:sym typeface="Courier New" panose="02070309020205020404"/>
                </a:endParaRPr>
              </a:p>
            </p:txBody>
          </p:sp>
          <p:sp>
            <p:nvSpPr>
              <p:cNvPr id="34" name="Google Shape;455;p42"/>
              <p:cNvSpPr/>
              <p:nvPr/>
            </p:nvSpPr>
            <p:spPr>
              <a:xfrm>
                <a:off x="3026594"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3200" dirty="0">
                    <a:solidFill>
                      <a:schemeClr val="dk1"/>
                    </a:solidFill>
                    <a:ea typeface="Courier New" panose="02070309020205020404"/>
                    <a:cs typeface="Courier New" panose="02070309020205020404"/>
                    <a:sym typeface="Courier New" panose="02070309020205020404"/>
                  </a:rPr>
                  <a:t>rs1</a:t>
                </a:r>
                <a:endParaRPr sz="3200" dirty="0">
                  <a:solidFill>
                    <a:schemeClr val="dk1"/>
                  </a:solidFill>
                  <a:ea typeface="Courier New" panose="02070309020205020404"/>
                  <a:cs typeface="Courier New" panose="02070309020205020404"/>
                  <a:sym typeface="Courier New" panose="02070309020205020404"/>
                </a:endParaRPr>
              </a:p>
            </p:txBody>
          </p:sp>
          <p:sp>
            <p:nvSpPr>
              <p:cNvPr id="35" name="Google Shape;456;p42"/>
              <p:cNvSpPr/>
              <p:nvPr/>
            </p:nvSpPr>
            <p:spPr>
              <a:xfrm>
                <a:off x="4267454" y="4572000"/>
                <a:ext cx="1126228"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algn="ctr"/>
                <a:r>
                  <a:rPr lang="en-US" sz="2800" dirty="0">
                    <a:solidFill>
                      <a:schemeClr val="dk1"/>
                    </a:solidFill>
                    <a:ea typeface="Courier New" panose="02070309020205020404"/>
                    <a:cs typeface="Courier New" panose="02070309020205020404"/>
                    <a:sym typeface="Courier New" panose="02070309020205020404"/>
                  </a:rPr>
                  <a:t>funct3</a:t>
                </a:r>
                <a:endParaRPr sz="2000" dirty="0">
                  <a:solidFill>
                    <a:schemeClr val="dk1"/>
                  </a:solidFill>
                  <a:ea typeface="Courier New" panose="02070309020205020404"/>
                  <a:cs typeface="Courier New" panose="02070309020205020404"/>
                  <a:sym typeface="Courier New" panose="02070309020205020404"/>
                </a:endParaRPr>
              </a:p>
            </p:txBody>
          </p:sp>
          <p:sp>
            <p:nvSpPr>
              <p:cNvPr id="36" name="Google Shape;457;p42"/>
              <p:cNvSpPr/>
              <p:nvPr/>
            </p:nvSpPr>
            <p:spPr>
              <a:xfrm>
                <a:off x="5390280" y="4572000"/>
                <a:ext cx="1836821"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algn="ctr"/>
                <a:r>
                  <a:rPr lang="en-US" altLang="zh-CN" sz="2800" dirty="0" err="1">
                    <a:solidFill>
                      <a:schemeClr val="dk1"/>
                    </a:solidFill>
                    <a:ea typeface="Courier New" panose="02070309020205020404"/>
                    <a:cs typeface="Courier New" panose="02070309020205020404"/>
                    <a:sym typeface="Courier New" panose="02070309020205020404"/>
                  </a:rPr>
                  <a:t>i</a:t>
                </a:r>
                <a:r>
                  <a:rPr lang="en-US" sz="2800" dirty="0" err="1">
                    <a:solidFill>
                      <a:schemeClr val="dk1"/>
                    </a:solidFill>
                    <a:ea typeface="Courier New" panose="02070309020205020404"/>
                    <a:cs typeface="Courier New" panose="02070309020205020404"/>
                    <a:sym typeface="Courier New" panose="02070309020205020404"/>
                  </a:rPr>
                  <a:t>mm</a:t>
                </a:r>
                <a:r>
                  <a:rPr lang="en-US" sz="2800" dirty="0">
                    <a:solidFill>
                      <a:schemeClr val="dk1"/>
                    </a:solidFill>
                    <a:ea typeface="Courier New" panose="02070309020205020404"/>
                    <a:cs typeface="Courier New" panose="02070309020205020404"/>
                    <a:sym typeface="Courier New" panose="02070309020205020404"/>
                  </a:rPr>
                  <a:t>[4:1</a:t>
                </a:r>
                <a:r>
                  <a:rPr lang="en-US" altLang="zh-CN" sz="2800" dirty="0">
                    <a:solidFill>
                      <a:schemeClr val="dk1"/>
                    </a:solidFill>
                    <a:ea typeface="Courier New" panose="02070309020205020404"/>
                    <a:cs typeface="Courier New" panose="02070309020205020404"/>
                    <a:sym typeface="Courier New" panose="02070309020205020404"/>
                  </a:rPr>
                  <a:t>|11</a:t>
                </a:r>
                <a:r>
                  <a:rPr lang="en-US" sz="2800" dirty="0">
                    <a:solidFill>
                      <a:schemeClr val="dk1"/>
                    </a:solidFill>
                    <a:ea typeface="Courier New" panose="02070309020205020404"/>
                    <a:cs typeface="Courier New" panose="02070309020205020404"/>
                    <a:sym typeface="Courier New" panose="02070309020205020404"/>
                  </a:rPr>
                  <a:t>]</a:t>
                </a:r>
                <a:endParaRPr sz="2800" dirty="0">
                  <a:solidFill>
                    <a:schemeClr val="dk1"/>
                  </a:solidFill>
                  <a:ea typeface="Courier New" panose="02070309020205020404"/>
                  <a:cs typeface="Courier New" panose="02070309020205020404"/>
                  <a:sym typeface="Courier New" panose="02070309020205020404"/>
                </a:endParaRPr>
              </a:p>
            </p:txBody>
          </p:sp>
        </p:grpSp>
        <p:sp>
          <p:nvSpPr>
            <p:cNvPr id="29" name="Google Shape;458;p42"/>
            <p:cNvSpPr txBox="1"/>
            <p:nvPr/>
          </p:nvSpPr>
          <p:spPr>
            <a:xfrm>
              <a:off x="-608969" y="3287598"/>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31</a:t>
              </a:r>
              <a:endParaRPr sz="2800" dirty="0">
                <a:solidFill>
                  <a:schemeClr val="dk1"/>
                </a:solidFill>
                <a:ea typeface="Courier New" panose="02070309020205020404"/>
                <a:cs typeface="Courier New" panose="02070309020205020404"/>
                <a:sym typeface="Courier New" panose="02070309020205020404"/>
              </a:endParaRPr>
            </a:p>
          </p:txBody>
        </p:sp>
        <p:sp>
          <p:nvSpPr>
            <p:cNvPr id="30" name="Google Shape;459;p42"/>
            <p:cNvSpPr txBox="1"/>
            <p:nvPr/>
          </p:nvSpPr>
          <p:spPr>
            <a:xfrm>
              <a:off x="9206208" y="3287598"/>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0</a:t>
              </a:r>
              <a:endParaRPr sz="2800" dirty="0">
                <a:solidFill>
                  <a:schemeClr val="dk1"/>
                </a:solidFill>
                <a:ea typeface="Courier New" panose="02070309020205020404"/>
                <a:cs typeface="Courier New" panose="02070309020205020404"/>
                <a:sym typeface="Courier New" panose="020703090202050204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sym typeface="+mn-ea"/>
              </a:rPr>
              <a:t>B</a:t>
            </a:r>
            <a:r>
              <a:rPr lang="zh-CN" altLang="en-US">
                <a:sym typeface="+mn-ea"/>
              </a:rPr>
              <a:t>型指令的数据通路</a:t>
            </a:r>
            <a:endParaRPr lang="zh-CN" altLang="en-US"/>
          </a:p>
        </p:txBody>
      </p:sp>
      <p:sp>
        <p:nvSpPr>
          <p:cNvPr id="6" name="内容占位符 5"/>
          <p:cNvSpPr>
            <a:spLocks noGrp="1"/>
          </p:cNvSpPr>
          <p:nvPr>
            <p:ph idx="1"/>
          </p:nvPr>
        </p:nvSpPr>
        <p:spPr/>
        <p:txBody>
          <a:bodyPr/>
          <a:lstStyle/>
          <a:p>
            <a:pPr fontAlgn="auto">
              <a:lnSpc>
                <a:spcPct val="130000"/>
              </a:lnSpc>
              <a:spcBef>
                <a:spcPts val="0"/>
              </a:spcBef>
            </a:pPr>
            <a:r>
              <a:rPr lang="zh-CN" altLang="en-US" dirty="0"/>
              <a:t>六个指令：</a:t>
            </a:r>
            <a:r>
              <a:rPr lang="en-US" altLang="zh-CN" dirty="0" err="1"/>
              <a:t>beq</a:t>
            </a:r>
            <a:r>
              <a:rPr lang="zh-CN" altLang="en-US" dirty="0"/>
              <a:t>、</a:t>
            </a:r>
            <a:r>
              <a:rPr lang="en-US" altLang="zh-CN" dirty="0" err="1"/>
              <a:t>bne</a:t>
            </a:r>
            <a:r>
              <a:rPr lang="zh-CN" altLang="en-US" dirty="0"/>
              <a:t>、</a:t>
            </a:r>
            <a:r>
              <a:rPr lang="en-US" altLang="zh-CN" dirty="0" err="1"/>
              <a:t>blt</a:t>
            </a:r>
            <a:r>
              <a:rPr lang="zh-CN" altLang="en-US" dirty="0"/>
              <a:t>、</a:t>
            </a:r>
            <a:r>
              <a:rPr lang="en-US" altLang="zh-CN" dirty="0" err="1"/>
              <a:t>bge</a:t>
            </a:r>
            <a:r>
              <a:rPr lang="zh-CN" altLang="en-US" dirty="0"/>
              <a:t>、</a:t>
            </a:r>
            <a:r>
              <a:rPr lang="en-US" altLang="zh-CN" dirty="0" err="1"/>
              <a:t>bltu</a:t>
            </a:r>
            <a:r>
              <a:rPr lang="zh-CN" altLang="en-US" dirty="0"/>
              <a:t>、</a:t>
            </a:r>
            <a:r>
              <a:rPr lang="en-US" altLang="zh-CN" dirty="0" err="1"/>
              <a:t>bgeu</a:t>
            </a:r>
            <a:endParaRPr lang="zh-CN" altLang="en-US" dirty="0"/>
          </a:p>
          <a:p>
            <a:pPr fontAlgn="auto">
              <a:lnSpc>
                <a:spcPct val="130000"/>
              </a:lnSpc>
            </a:pPr>
            <a:r>
              <a:rPr lang="en-US" altLang="zh-CN" dirty="0"/>
              <a:t>PC</a:t>
            </a:r>
            <a:r>
              <a:rPr lang="zh-CN" altLang="en-US" dirty="0"/>
              <a:t>不同的状态变化：</a:t>
            </a:r>
          </a:p>
          <a:p>
            <a:pPr lvl="1" fontAlgn="auto">
              <a:lnSpc>
                <a:spcPct val="130000"/>
              </a:lnSpc>
            </a:pPr>
            <a:r>
              <a:rPr lang="zh-CN" altLang="en-US" dirty="0"/>
              <a:t>PC+ 4	不发生分支转移</a:t>
            </a:r>
          </a:p>
          <a:p>
            <a:pPr lvl="1" fontAlgn="auto">
              <a:lnSpc>
                <a:spcPct val="130000"/>
              </a:lnSpc>
            </a:pPr>
            <a:r>
              <a:rPr lang="zh-CN" altLang="en-US" dirty="0"/>
              <a:t>PC + immediate     发生分支转移</a:t>
            </a:r>
          </a:p>
          <a:p>
            <a:pPr fontAlgn="auto">
              <a:lnSpc>
                <a:spcPct val="130000"/>
              </a:lnSpc>
            </a:pPr>
            <a:r>
              <a:rPr lang="zh-CN" altLang="en-US" dirty="0"/>
              <a:t>需要比较rsl和rs2的数值关系，并计算PC+立即数的结果</a:t>
            </a:r>
          </a:p>
          <a:p>
            <a:pPr fontAlgn="auto">
              <a:lnSpc>
                <a:spcPct val="130000"/>
              </a:lnSpc>
            </a:pPr>
            <a:r>
              <a:rPr lang="zh-CN" altLang="en-US" dirty="0"/>
              <a:t>只有一个ALU</a:t>
            </a:r>
          </a:p>
          <a:p>
            <a:pPr fontAlgn="auto">
              <a:lnSpc>
                <a:spcPct val="130000"/>
              </a:lnSpc>
            </a:pPr>
            <a:r>
              <a:rPr lang="zh-CN" altLang="en-US" dirty="0"/>
              <a:t>需要更多硬件</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52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矩形 16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标题 23"/>
          <p:cNvSpPr>
            <a:spLocks noGrp="1"/>
          </p:cNvSpPr>
          <p:nvPr>
            <p:ph type="title"/>
          </p:nvPr>
        </p:nvSpPr>
        <p:spPr/>
        <p:txBody>
          <a:bodyPr/>
          <a:lstStyle/>
          <a:p>
            <a:r>
              <a:rPr lang="en-US" altLang="zh-CN" dirty="0"/>
              <a:t>B</a:t>
            </a:r>
            <a:r>
              <a:rPr lang="zh-CN" altLang="en-US" dirty="0"/>
              <a:t>型指令的数据通路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53</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6" name="文本框 75"/>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8" name="文本框 97"/>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=B</a:t>
            </a:r>
          </a:p>
        </p:txBody>
      </p: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585085"/>
            <a:ext cx="361020" cy="100763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337402" y="5887947"/>
            <a:ext cx="13988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4" name="文本框 173"/>
          <p:cNvSpPr txBox="1"/>
          <p:nvPr/>
        </p:nvSpPr>
        <p:spPr>
          <a:xfrm>
            <a:off x="10646659" y="5538078"/>
            <a:ext cx="11033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a:ln>
              <a:no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94" name="文本框 193"/>
          <p:cNvSpPr txBox="1"/>
          <p:nvPr/>
        </p:nvSpPr>
        <p:spPr>
          <a:xfrm>
            <a:off x="6346411" y="5543751"/>
            <a:ext cx="79861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sp>
        <p:nvSpPr>
          <p:cNvPr id="195" name="文本框 194"/>
          <p:cNvSpPr txBox="1"/>
          <p:nvPr/>
        </p:nvSpPr>
        <p:spPr>
          <a:xfrm>
            <a:off x="7084443" y="5543751"/>
            <a:ext cx="72648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sp>
        <p:nvSpPr>
          <p:cNvPr id="196" name="文本框 195"/>
          <p:cNvSpPr txBox="1"/>
          <p:nvPr/>
        </p:nvSpPr>
        <p:spPr>
          <a:xfrm>
            <a:off x="6750473" y="6008979"/>
            <a:ext cx="78418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sp>
        <p:nvSpPr>
          <p:cNvPr id="207" name="文本框 206"/>
          <p:cNvSpPr txBox="1"/>
          <p:nvPr/>
        </p:nvSpPr>
        <p:spPr>
          <a:xfrm>
            <a:off x="734937" y="5550255"/>
            <a:ext cx="98366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161177"/>
            <a:ext cx="1443615" cy="1301652"/>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a:ln>
              <a:noFill/>
            </a:ln>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a:ln>
              <a:noFill/>
            </a:ln>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171" name="组合 170"/>
          <p:cNvGrpSpPr/>
          <p:nvPr/>
        </p:nvGrpSpPr>
        <p:grpSpPr>
          <a:xfrm>
            <a:off x="8379901" y="2969895"/>
            <a:ext cx="835486" cy="998220"/>
            <a:chOff x="7950205" y="3160441"/>
            <a:chExt cx="679988" cy="998220"/>
          </a:xfrm>
        </p:grpSpPr>
        <p:grpSp>
          <p:nvGrpSpPr>
            <p:cNvPr id="172" name="组合 171"/>
            <p:cNvGrpSpPr/>
            <p:nvPr/>
          </p:nvGrpSpPr>
          <p:grpSpPr>
            <a:xfrm>
              <a:off x="7982529" y="3160441"/>
              <a:ext cx="574962" cy="998220"/>
              <a:chOff x="7982529" y="3160441"/>
              <a:chExt cx="574962" cy="998220"/>
            </a:xfrm>
          </p:grpSpPr>
          <p:sp>
            <p:nvSpPr>
              <p:cNvPr id="185" name="梯形 184"/>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8" name="等腰三角形 187"/>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9" name="直接连接符 188"/>
              <p:cNvCxnSpPr>
                <a:endCxn id="188"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90" name="直接连接符 189"/>
              <p:cNvCxnSpPr>
                <a:stCxn id="188" idx="2"/>
                <a:endCxn id="188"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97" name="直接连接符 196"/>
              <p:cNvCxnSpPr>
                <a:stCxn id="188" idx="5"/>
                <a:endCxn id="188"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73" name="文本框 172"/>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01" name="文本框 200"/>
          <p:cNvSpPr txBox="1"/>
          <p:nvPr/>
        </p:nvSpPr>
        <p:spPr>
          <a:xfrm>
            <a:off x="5378137" y="4833172"/>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169" name="文本框 168"/>
          <p:cNvSpPr txBox="1"/>
          <p:nvPr/>
        </p:nvSpPr>
        <p:spPr>
          <a:xfrm>
            <a:off x="7761246" y="5539717"/>
            <a:ext cx="63991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204" name="文本框 203"/>
          <p:cNvSpPr txBox="1"/>
          <p:nvPr/>
        </p:nvSpPr>
        <p:spPr>
          <a:xfrm>
            <a:off x="7893130" y="6035645"/>
            <a:ext cx="654345"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205" name="文本框 204"/>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24" name="组合 223"/>
          <p:cNvGrpSpPr/>
          <p:nvPr/>
        </p:nvGrpSpPr>
        <p:grpSpPr>
          <a:xfrm>
            <a:off x="4647380" y="2244349"/>
            <a:ext cx="2097287" cy="2152479"/>
            <a:chOff x="5147404" y="2415711"/>
            <a:chExt cx="1949822" cy="2152479"/>
          </a:xfrm>
        </p:grpSpPr>
        <p:grpSp>
          <p:nvGrpSpPr>
            <p:cNvPr id="225" name="组合 224"/>
            <p:cNvGrpSpPr/>
            <p:nvPr/>
          </p:nvGrpSpPr>
          <p:grpSpPr>
            <a:xfrm>
              <a:off x="5147404" y="2415711"/>
              <a:ext cx="1949822" cy="2054688"/>
              <a:chOff x="5147404" y="2415711"/>
              <a:chExt cx="1949822" cy="2054688"/>
            </a:xfrm>
          </p:grpSpPr>
          <p:grpSp>
            <p:nvGrpSpPr>
              <p:cNvPr id="229" name="组合 228"/>
              <p:cNvGrpSpPr/>
              <p:nvPr/>
            </p:nvGrpSpPr>
            <p:grpSpPr>
              <a:xfrm>
                <a:off x="5147404" y="2415711"/>
                <a:ext cx="1949822" cy="2054688"/>
                <a:chOff x="9255806" y="2351056"/>
                <a:chExt cx="1949822" cy="2054688"/>
              </a:xfrm>
            </p:grpSpPr>
            <p:sp>
              <p:nvSpPr>
                <p:cNvPr id="232" name="矩形 231"/>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5" name="文本框 234"/>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6" name="文本框 235"/>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7" name="文本框 236"/>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8" name="文本框 237"/>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9" name="文本框 238"/>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1" name="文本框 240"/>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30" name="等腰三角形 229"/>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27" name="直接连接符 226"/>
            <p:cNvCxnSpPr>
              <a:stCxn id="230"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42" name="直接箭头连接符 241"/>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3" name="肘形连接符 242"/>
          <p:cNvCxnSpPr>
            <a:stCxn id="246"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244" name="组合 243"/>
          <p:cNvGrpSpPr/>
          <p:nvPr/>
        </p:nvGrpSpPr>
        <p:grpSpPr>
          <a:xfrm>
            <a:off x="4443653" y="4415155"/>
            <a:ext cx="817853" cy="959906"/>
            <a:chOff x="4367877" y="4364678"/>
            <a:chExt cx="817853" cy="977525"/>
          </a:xfrm>
        </p:grpSpPr>
        <p:sp>
          <p:nvSpPr>
            <p:cNvPr id="245" name="文本框 244"/>
            <p:cNvSpPr txBox="1"/>
            <p:nvPr/>
          </p:nvSpPr>
          <p:spPr>
            <a:xfrm>
              <a:off x="4367877" y="4449339"/>
              <a:ext cx="817853" cy="84625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sp>
          <p:nvSpPr>
            <p:cNvPr id="246" name="椭圆 245"/>
            <p:cNvSpPr/>
            <p:nvPr/>
          </p:nvSpPr>
          <p:spPr>
            <a:xfrm>
              <a:off x="4387637" y="4364678"/>
              <a:ext cx="766514" cy="977525"/>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198" name="文本框 197"/>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1" name="肘形连接符 300"/>
          <p:cNvCxnSpPr>
            <a:stCxn id="309"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sp>
        <p:nvSpPr>
          <p:cNvPr id="24" name="标题 23"/>
          <p:cNvSpPr>
            <a:spLocks noGrp="1"/>
          </p:cNvSpPr>
          <p:nvPr>
            <p:ph type="title"/>
          </p:nvPr>
        </p:nvSpPr>
        <p:spPr/>
        <p:txBody>
          <a:bodyPr/>
          <a:lstStyle/>
          <a:p>
            <a:r>
              <a:rPr lang="en-US" altLang="zh-CN" dirty="0"/>
              <a:t>B</a:t>
            </a:r>
            <a:r>
              <a:rPr lang="zh-CN" altLang="en-US" dirty="0"/>
              <a:t>型指令的数据通路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54</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585085"/>
            <a:ext cx="361020" cy="100763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161177"/>
            <a:ext cx="1443615" cy="1301652"/>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171" name="组合 170"/>
          <p:cNvGrpSpPr/>
          <p:nvPr/>
        </p:nvGrpSpPr>
        <p:grpSpPr>
          <a:xfrm>
            <a:off x="8379901" y="2969895"/>
            <a:ext cx="835486" cy="998220"/>
            <a:chOff x="7950205" y="3160441"/>
            <a:chExt cx="679988" cy="998220"/>
          </a:xfrm>
        </p:grpSpPr>
        <p:grpSp>
          <p:nvGrpSpPr>
            <p:cNvPr id="172" name="组合 171"/>
            <p:cNvGrpSpPr/>
            <p:nvPr/>
          </p:nvGrpSpPr>
          <p:grpSpPr>
            <a:xfrm>
              <a:off x="7982529" y="3160441"/>
              <a:ext cx="574962" cy="998220"/>
              <a:chOff x="7982529" y="3160441"/>
              <a:chExt cx="574962" cy="998220"/>
            </a:xfrm>
          </p:grpSpPr>
          <p:sp>
            <p:nvSpPr>
              <p:cNvPr id="185" name="梯形 184"/>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8" name="等腰三角形 187"/>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9" name="直接连接符 188"/>
              <p:cNvCxnSpPr>
                <a:endCxn id="188"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90" name="直接连接符 189"/>
              <p:cNvCxnSpPr>
                <a:stCxn id="188" idx="2"/>
                <a:endCxn id="188"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97" name="直接连接符 196"/>
              <p:cNvCxnSpPr>
                <a:stCxn id="188" idx="5"/>
                <a:endCxn id="188"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73" name="文本框 172"/>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01" name="文本框 200"/>
          <p:cNvSpPr txBox="1"/>
          <p:nvPr/>
        </p:nvSpPr>
        <p:spPr>
          <a:xfrm>
            <a:off x="5378137" y="4833172"/>
            <a:ext cx="1552028"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r>
              <a:rPr lang="en-US" altLang="zh-CN" sz="2400" b="1" dirty="0">
                <a:solidFill>
                  <a:prstClr val="black"/>
                </a:solidFill>
                <a:latin typeface="Times New Roman" panose="02020603050405020304"/>
                <a:ea typeface="宋体" panose="02010600030101010101" pitchFamily="2" charset="-122"/>
              </a:rPr>
              <a:t>[31:0]</a:t>
            </a:r>
            <a:endParaRPr lang="zh-CN" altLang="en-US" sz="2400" b="1" dirty="0">
              <a:solidFill>
                <a:prstClr val="black"/>
              </a:solidFill>
              <a:latin typeface="Times New Roman" panose="02020603050405020304"/>
              <a:ea typeface="宋体" panose="02010600030101010101" pitchFamily="2" charset="-122"/>
            </a:endParaRPr>
          </a:p>
        </p:txBody>
      </p:sp>
      <p:sp>
        <p:nvSpPr>
          <p:cNvPr id="168" name="矩形 16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9" name="文本框 168"/>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=0</a:t>
            </a:r>
          </a:p>
        </p:txBody>
      </p:sp>
      <p:sp>
        <p:nvSpPr>
          <p:cNvPr id="204" name="文本框 203"/>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5" name="文本框 204"/>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6" name="文本框 205"/>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=B</a:t>
            </a:r>
          </a:p>
        </p:txBody>
      </p:sp>
      <p:sp>
        <p:nvSpPr>
          <p:cNvPr id="209" name="文本框 208"/>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=Read</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0" name="文本框 209"/>
          <p:cNvSpPr txBox="1"/>
          <p:nvPr/>
        </p:nvSpPr>
        <p:spPr>
          <a:xfrm>
            <a:off x="10646659" y="5538078"/>
            <a:ext cx="110336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2" name="文本框 211"/>
          <p:cNvSpPr txBox="1"/>
          <p:nvPr/>
        </p:nvSpPr>
        <p:spPr>
          <a:xfrm>
            <a:off x="6346411" y="5543751"/>
            <a:ext cx="79861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sp>
        <p:nvSpPr>
          <p:cNvPr id="218" name="文本框 217"/>
          <p:cNvSpPr txBox="1"/>
          <p:nvPr/>
        </p:nvSpPr>
        <p:spPr>
          <a:xfrm>
            <a:off x="7084443" y="5543751"/>
            <a:ext cx="72648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sp>
        <p:nvSpPr>
          <p:cNvPr id="219" name="文本框 218"/>
          <p:cNvSpPr txBox="1"/>
          <p:nvPr/>
        </p:nvSpPr>
        <p:spPr>
          <a:xfrm>
            <a:off x="6750473" y="6008979"/>
            <a:ext cx="78418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sp>
        <p:nvSpPr>
          <p:cNvPr id="220" name="文本框 219"/>
          <p:cNvSpPr txBox="1"/>
          <p:nvPr/>
        </p:nvSpPr>
        <p:spPr>
          <a:xfrm>
            <a:off x="734937" y="5550255"/>
            <a:ext cx="239491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ea typeface="宋体" panose="02010600030101010101" pitchFamily="2" charset="-122"/>
              </a:rPr>
              <a:t>PCSel</a:t>
            </a:r>
            <a:endParaRPr kumimoji="0" lang="en-US" altLang="zh-CN" sz="2400" b="1" i="0" u="none" strike="noStrike" kern="1200" cap="none" spc="0" normalizeH="0" baseline="0" noProof="0" dirty="0">
              <a:ln>
                <a:noFill/>
              </a:ln>
              <a:solidFill>
                <a:prstClr val="black"/>
              </a:solidFill>
              <a:effectLst/>
              <a:uLnTx/>
              <a:uFillTx/>
              <a:ea typeface="宋体" panose="02010600030101010101" pitchFamily="2" charset="-122"/>
            </a:endParaRPr>
          </a:p>
          <a:p>
            <a:pPr>
              <a:defRPr/>
            </a:pPr>
            <a:r>
              <a:rPr lang="en-US" altLang="zh-CN" sz="2400" b="1" dirty="0"/>
              <a:t>=taken/</a:t>
            </a:r>
          </a:p>
          <a:p>
            <a:pPr>
              <a:defRPr/>
            </a:pPr>
            <a:r>
              <a:rPr lang="en-US" altLang="zh-CN" sz="2400" b="1" dirty="0"/>
              <a:t>not taken</a:t>
            </a:r>
            <a:endParaRPr kumimoji="0" lang="en-US" altLang="zh-CN" sz="2400" b="1" i="0" u="none" strike="noStrike" kern="1200" cap="none" spc="0" normalizeH="0" baseline="0" noProof="0" dirty="0">
              <a:ln>
                <a:noFill/>
              </a:ln>
              <a:solidFill>
                <a:prstClr val="black"/>
              </a:solidFill>
              <a:effectLst/>
              <a:uLnTx/>
              <a:uFillTx/>
              <a:ea typeface="宋体" panose="02010600030101010101" pitchFamily="2" charset="-122"/>
            </a:endParaRPr>
          </a:p>
        </p:txBody>
      </p:sp>
      <p:sp>
        <p:nvSpPr>
          <p:cNvPr id="222" name="文本框 221"/>
          <p:cNvSpPr txBox="1"/>
          <p:nvPr/>
        </p:nvSpPr>
        <p:spPr>
          <a:xfrm>
            <a:off x="7761246" y="5539717"/>
            <a:ext cx="63991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rPr>
              <a:t>=1</a:t>
            </a:r>
          </a:p>
        </p:txBody>
      </p:sp>
      <p:sp>
        <p:nvSpPr>
          <p:cNvPr id="223" name="文本框 222"/>
          <p:cNvSpPr txBox="1"/>
          <p:nvPr/>
        </p:nvSpPr>
        <p:spPr>
          <a:xfrm>
            <a:off x="7893130" y="6035645"/>
            <a:ext cx="65434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=1</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224" name="文本框 223"/>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25" name="直接箭头连接符 224"/>
          <p:cNvCxnSpPr/>
          <p:nvPr/>
        </p:nvCxnSpPr>
        <p:spPr>
          <a:xfrm>
            <a:off x="1927821" y="318194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7" name="直接箭头连接符 226"/>
          <p:cNvCxnSpPr/>
          <p:nvPr/>
        </p:nvCxnSpPr>
        <p:spPr>
          <a:xfrm>
            <a:off x="3013362" y="3179400"/>
            <a:ext cx="0" cy="2366528"/>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9" name="直接箭头连接符 228"/>
          <p:cNvCxnSpPr/>
          <p:nvPr/>
        </p:nvCxnSpPr>
        <p:spPr>
          <a:xfrm>
            <a:off x="3019077" y="4844967"/>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0" name="直接箭头连接符 229"/>
          <p:cNvCxnSpPr/>
          <p:nvPr/>
        </p:nvCxnSpPr>
        <p:spPr>
          <a:xfrm>
            <a:off x="3019077" y="3434271"/>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2" name="直接箭头连接符 231"/>
          <p:cNvCxnSpPr/>
          <p:nvPr/>
        </p:nvCxnSpPr>
        <p:spPr>
          <a:xfrm>
            <a:off x="3019077" y="3843742"/>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5" name="直接箭头连接符 234"/>
          <p:cNvCxnSpPr/>
          <p:nvPr/>
        </p:nvCxnSpPr>
        <p:spPr>
          <a:xfrm>
            <a:off x="2845817" y="3197670"/>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6" name="直接箭头连接符 235"/>
          <p:cNvCxnSpPr/>
          <p:nvPr/>
        </p:nvCxnSpPr>
        <p:spPr>
          <a:xfrm>
            <a:off x="6462114" y="3269277"/>
            <a:ext cx="30107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7" name="直接箭头连接符 236"/>
          <p:cNvCxnSpPr/>
          <p:nvPr/>
        </p:nvCxnSpPr>
        <p:spPr>
          <a:xfrm>
            <a:off x="6462114" y="3693979"/>
            <a:ext cx="30821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8" name="直接箭头连接符 237"/>
          <p:cNvCxnSpPr/>
          <p:nvPr/>
        </p:nvCxnSpPr>
        <p:spPr>
          <a:xfrm>
            <a:off x="7136873" y="3836768"/>
            <a:ext cx="0" cy="171348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9" name="直接箭头连接符 238"/>
          <p:cNvCxnSpPr/>
          <p:nvPr/>
        </p:nvCxnSpPr>
        <p:spPr>
          <a:xfrm>
            <a:off x="7334993" y="3744883"/>
            <a:ext cx="0" cy="1805372"/>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41" name="组合 240"/>
          <p:cNvGrpSpPr/>
          <p:nvPr/>
        </p:nvGrpSpPr>
        <p:grpSpPr>
          <a:xfrm>
            <a:off x="2044187" y="2102383"/>
            <a:ext cx="5693209" cy="625172"/>
            <a:chOff x="2037061" y="2103194"/>
            <a:chExt cx="5693209" cy="625172"/>
          </a:xfrm>
        </p:grpSpPr>
        <p:cxnSp>
          <p:nvCxnSpPr>
            <p:cNvPr id="242" name="直接连接符 241"/>
            <p:cNvCxnSpPr/>
            <p:nvPr/>
          </p:nvCxnSpPr>
          <p:spPr>
            <a:xfrm>
              <a:off x="2037061" y="2728366"/>
              <a:ext cx="1311779"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3" name="直接连接符 242"/>
            <p:cNvCxnSpPr/>
            <p:nvPr/>
          </p:nvCxnSpPr>
          <p:spPr>
            <a:xfrm flipV="1">
              <a:off x="3351862" y="2103194"/>
              <a:ext cx="0" cy="62517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4" name="直接连接符 243"/>
            <p:cNvCxnSpPr/>
            <p:nvPr/>
          </p:nvCxnSpPr>
          <p:spPr>
            <a:xfrm>
              <a:off x="3348840" y="2103194"/>
              <a:ext cx="425689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5" name="直接箭头连接符 244"/>
            <p:cNvCxnSpPr/>
            <p:nvPr/>
          </p:nvCxnSpPr>
          <p:spPr>
            <a:xfrm>
              <a:off x="7603840" y="2646009"/>
              <a:ext cx="126430"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6" name="直接连接符 245"/>
            <p:cNvCxnSpPr/>
            <p:nvPr/>
          </p:nvCxnSpPr>
          <p:spPr>
            <a:xfrm>
              <a:off x="7603840" y="2103194"/>
              <a:ext cx="0" cy="542815"/>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47" name="肘形连接符 246"/>
          <p:cNvCxnSpPr>
            <a:stCxn id="309" idx="6"/>
          </p:cNvCxnSpPr>
          <p:nvPr/>
        </p:nvCxnSpPr>
        <p:spPr>
          <a:xfrm flipV="1">
            <a:off x="5229927" y="4186314"/>
            <a:ext cx="2504093" cy="708794"/>
          </a:xfrm>
          <a:prstGeom prst="bentConnector3">
            <a:avLst>
              <a:gd name="adj1" fmla="val 92907"/>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8" name="直接箭头连接符 247"/>
          <p:cNvCxnSpPr/>
          <p:nvPr/>
        </p:nvCxnSpPr>
        <p:spPr>
          <a:xfrm>
            <a:off x="8094354" y="3125185"/>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9" name="直接箭头连接符 248"/>
          <p:cNvCxnSpPr/>
          <p:nvPr/>
        </p:nvCxnSpPr>
        <p:spPr>
          <a:xfrm>
            <a:off x="8094354" y="3863771"/>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50" name="组合 249"/>
          <p:cNvGrpSpPr/>
          <p:nvPr/>
        </p:nvGrpSpPr>
        <p:grpSpPr>
          <a:xfrm>
            <a:off x="632886" y="1591703"/>
            <a:ext cx="8592878" cy="1871126"/>
            <a:chOff x="4023171" y="1813168"/>
            <a:chExt cx="5085302" cy="1658379"/>
          </a:xfrm>
        </p:grpSpPr>
        <p:cxnSp>
          <p:nvCxnSpPr>
            <p:cNvPr id="251" name="直接连接符 250"/>
            <p:cNvCxnSpPr/>
            <p:nvPr/>
          </p:nvCxnSpPr>
          <p:spPr>
            <a:xfrm flipV="1">
              <a:off x="9108473" y="1813168"/>
              <a:ext cx="0" cy="165837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2" name="直接连接符 251"/>
            <p:cNvCxnSpPr/>
            <p:nvPr/>
          </p:nvCxnSpPr>
          <p:spPr>
            <a:xfrm>
              <a:off x="4023171" y="1813539"/>
              <a:ext cx="508477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3" name="直接连接符 252"/>
            <p:cNvCxnSpPr/>
            <p:nvPr/>
          </p:nvCxnSpPr>
          <p:spPr>
            <a:xfrm flipV="1">
              <a:off x="4023171" y="1813169"/>
              <a:ext cx="0" cy="111496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4" name="直接箭头连接符 253"/>
            <p:cNvCxnSpPr/>
            <p:nvPr/>
          </p:nvCxnSpPr>
          <p:spPr>
            <a:xfrm>
              <a:off x="4023171" y="2933445"/>
              <a:ext cx="15736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67" name="组合 266"/>
          <p:cNvGrpSpPr/>
          <p:nvPr/>
        </p:nvGrpSpPr>
        <p:grpSpPr>
          <a:xfrm>
            <a:off x="2043010" y="2492397"/>
            <a:ext cx="157663" cy="687003"/>
            <a:chOff x="2139696" y="2656398"/>
            <a:chExt cx="384242" cy="687003"/>
          </a:xfrm>
        </p:grpSpPr>
        <p:cxnSp>
          <p:nvCxnSpPr>
            <p:cNvPr id="268" name="直接连接符 267"/>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9" name="直接箭头连接符 268"/>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70" name="组合 269"/>
          <p:cNvGrpSpPr/>
          <p:nvPr/>
        </p:nvGrpSpPr>
        <p:grpSpPr>
          <a:xfrm>
            <a:off x="377071" y="1374840"/>
            <a:ext cx="2809911" cy="2029403"/>
            <a:chOff x="371122" y="1492576"/>
            <a:chExt cx="2802843" cy="1818091"/>
          </a:xfrm>
        </p:grpSpPr>
        <p:cxnSp>
          <p:nvCxnSpPr>
            <p:cNvPr id="271" name="直接箭头连接符 270"/>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72" name="直接连接符 271"/>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3" name="直接连接符 272"/>
            <p:cNvCxnSpPr/>
            <p:nvPr/>
          </p:nvCxnSpPr>
          <p:spPr>
            <a:xfrm>
              <a:off x="371122" y="1493608"/>
              <a:ext cx="2799033"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4" name="直接连接符 273"/>
            <p:cNvCxnSpPr/>
            <p:nvPr/>
          </p:nvCxnSpPr>
          <p:spPr>
            <a:xfrm flipV="1">
              <a:off x="374932" y="1492576"/>
              <a:ext cx="0" cy="18180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5" name="直接箭头连接符 274"/>
            <p:cNvCxnSpPr/>
            <p:nvPr/>
          </p:nvCxnSpPr>
          <p:spPr>
            <a:xfrm>
              <a:off x="371122" y="330109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76" name="直接箭头连接符 275"/>
          <p:cNvCxnSpPr/>
          <p:nvPr/>
        </p:nvCxnSpPr>
        <p:spPr>
          <a:xfrm flipV="1">
            <a:off x="1094210" y="3515867"/>
            <a:ext cx="0" cy="201925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77" name="直接箭头连接符 276"/>
          <p:cNvCxnSpPr/>
          <p:nvPr/>
        </p:nvCxnSpPr>
        <p:spPr>
          <a:xfrm>
            <a:off x="1267439" y="3166539"/>
            <a:ext cx="17950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78" name="组合 277"/>
          <p:cNvGrpSpPr/>
          <p:nvPr/>
        </p:nvGrpSpPr>
        <p:grpSpPr>
          <a:xfrm>
            <a:off x="4647380" y="2244349"/>
            <a:ext cx="2097287" cy="2152479"/>
            <a:chOff x="5147404" y="2415711"/>
            <a:chExt cx="1949822" cy="2152479"/>
          </a:xfrm>
        </p:grpSpPr>
        <p:grpSp>
          <p:nvGrpSpPr>
            <p:cNvPr id="279" name="组合 278"/>
            <p:cNvGrpSpPr/>
            <p:nvPr/>
          </p:nvGrpSpPr>
          <p:grpSpPr>
            <a:xfrm>
              <a:off x="5147404" y="2415711"/>
              <a:ext cx="1949822" cy="2054688"/>
              <a:chOff x="5147404" y="2415711"/>
              <a:chExt cx="1949822" cy="2054688"/>
            </a:xfrm>
          </p:grpSpPr>
          <p:grpSp>
            <p:nvGrpSpPr>
              <p:cNvPr id="281" name="组合 280"/>
              <p:cNvGrpSpPr/>
              <p:nvPr/>
            </p:nvGrpSpPr>
            <p:grpSpPr>
              <a:xfrm>
                <a:off x="5147404" y="2415711"/>
                <a:ext cx="1949822" cy="2054688"/>
                <a:chOff x="9255806" y="2351056"/>
                <a:chExt cx="1949822" cy="2054688"/>
              </a:xfrm>
            </p:grpSpPr>
            <p:sp>
              <p:nvSpPr>
                <p:cNvPr id="289" name="矩形 288"/>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0" name="文本框 289"/>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1" name="文本框 290"/>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2" name="文本框 291"/>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3" name="文本框 292"/>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4" name="文本框 293"/>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8" name="文本框 297"/>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82" name="等腰三角形 281"/>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80" name="直接连接符 279"/>
            <p:cNvCxnSpPr>
              <a:stCxn id="282"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99" name="直接箭头连接符 298"/>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04" name="组合 303"/>
          <p:cNvGrpSpPr/>
          <p:nvPr/>
        </p:nvGrpSpPr>
        <p:grpSpPr>
          <a:xfrm>
            <a:off x="4431702" y="4415155"/>
            <a:ext cx="841756" cy="959906"/>
            <a:chOff x="4355926" y="4364678"/>
            <a:chExt cx="841756" cy="977525"/>
          </a:xfrm>
        </p:grpSpPr>
        <p:sp>
          <p:nvSpPr>
            <p:cNvPr id="308" name="文本框 307"/>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9" name="椭圆 308"/>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203" name="文本框 202"/>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wipe(left)">
                                      <p:cBhvr>
                                        <p:cTn id="7" dur="500"/>
                                        <p:tgtEl>
                                          <p:spTgt spid="225"/>
                                        </p:tgtEl>
                                      </p:cBhvr>
                                    </p:animEffect>
                                  </p:childTnLst>
                                </p:cTn>
                              </p:par>
                              <p:par>
                                <p:cTn id="8" presetID="22" presetClass="entr" presetSubtype="8" fill="hold" nodeType="withEffect">
                                  <p:stCondLst>
                                    <p:cond delay="0"/>
                                  </p:stCondLst>
                                  <p:childTnLst>
                                    <p:set>
                                      <p:cBhvr>
                                        <p:cTn id="9" dur="1" fill="hold">
                                          <p:stCondLst>
                                            <p:cond delay="0"/>
                                          </p:stCondLst>
                                        </p:cTn>
                                        <p:tgtEl>
                                          <p:spTgt spid="235"/>
                                        </p:tgtEl>
                                        <p:attrNameLst>
                                          <p:attrName>style.visibility</p:attrName>
                                        </p:attrNameLst>
                                      </p:cBhvr>
                                      <p:to>
                                        <p:strVal val="visible"/>
                                      </p:to>
                                    </p:set>
                                    <p:animEffect transition="in" filter="wipe(left)">
                                      <p:cBhvr>
                                        <p:cTn id="10" dur="500"/>
                                        <p:tgtEl>
                                          <p:spTgt spid="235"/>
                                        </p:tgtEl>
                                      </p:cBhvr>
                                    </p:animEffect>
                                  </p:childTnLst>
                                </p:cTn>
                              </p:par>
                              <p:par>
                                <p:cTn id="11" presetID="22" presetClass="entr" presetSubtype="8"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animEffect transition="in" filter="wipe(left)">
                                      <p:cBhvr>
                                        <p:cTn id="13" dur="500"/>
                                        <p:tgtEl>
                                          <p:spTgt spid="227"/>
                                        </p:tgtEl>
                                      </p:cBhvr>
                                    </p:animEffect>
                                  </p:childTnLst>
                                </p:cTn>
                              </p:par>
                              <p:par>
                                <p:cTn id="14" presetID="22" presetClass="entr" presetSubtype="8" fill="hold" nodeType="withEffect">
                                  <p:stCondLst>
                                    <p:cond delay="0"/>
                                  </p:stCondLst>
                                  <p:childTnLst>
                                    <p:set>
                                      <p:cBhvr>
                                        <p:cTn id="15" dur="1" fill="hold">
                                          <p:stCondLst>
                                            <p:cond delay="0"/>
                                          </p:stCondLst>
                                        </p:cTn>
                                        <p:tgtEl>
                                          <p:spTgt spid="230"/>
                                        </p:tgtEl>
                                        <p:attrNameLst>
                                          <p:attrName>style.visibility</p:attrName>
                                        </p:attrNameLst>
                                      </p:cBhvr>
                                      <p:to>
                                        <p:strVal val="visible"/>
                                      </p:to>
                                    </p:set>
                                    <p:animEffect transition="in" filter="wipe(left)">
                                      <p:cBhvr>
                                        <p:cTn id="16" dur="500"/>
                                        <p:tgtEl>
                                          <p:spTgt spid="230"/>
                                        </p:tgtEl>
                                      </p:cBhvr>
                                    </p:animEffect>
                                  </p:childTnLst>
                                </p:cTn>
                              </p:par>
                              <p:par>
                                <p:cTn id="17" presetID="22" presetClass="entr" presetSubtype="8" fill="hold" nodeType="withEffect">
                                  <p:stCondLst>
                                    <p:cond delay="0"/>
                                  </p:stCondLst>
                                  <p:childTnLst>
                                    <p:set>
                                      <p:cBhvr>
                                        <p:cTn id="18" dur="1" fill="hold">
                                          <p:stCondLst>
                                            <p:cond delay="0"/>
                                          </p:stCondLst>
                                        </p:cTn>
                                        <p:tgtEl>
                                          <p:spTgt spid="232"/>
                                        </p:tgtEl>
                                        <p:attrNameLst>
                                          <p:attrName>style.visibility</p:attrName>
                                        </p:attrNameLst>
                                      </p:cBhvr>
                                      <p:to>
                                        <p:strVal val="visible"/>
                                      </p:to>
                                    </p:set>
                                    <p:animEffect transition="in" filter="wipe(left)">
                                      <p:cBhvr>
                                        <p:cTn id="19" dur="500"/>
                                        <p:tgtEl>
                                          <p:spTgt spid="232"/>
                                        </p:tgtEl>
                                      </p:cBhvr>
                                    </p:animEffect>
                                  </p:childTnLst>
                                </p:cTn>
                              </p:par>
                              <p:par>
                                <p:cTn id="20" presetID="22" presetClass="entr" presetSubtype="8" fill="hold" nodeType="withEffect">
                                  <p:stCondLst>
                                    <p:cond delay="0"/>
                                  </p:stCondLst>
                                  <p:childTnLst>
                                    <p:set>
                                      <p:cBhvr>
                                        <p:cTn id="21" dur="1" fill="hold">
                                          <p:stCondLst>
                                            <p:cond delay="0"/>
                                          </p:stCondLst>
                                        </p:cTn>
                                        <p:tgtEl>
                                          <p:spTgt spid="229"/>
                                        </p:tgtEl>
                                        <p:attrNameLst>
                                          <p:attrName>style.visibility</p:attrName>
                                        </p:attrNameLst>
                                      </p:cBhvr>
                                      <p:to>
                                        <p:strVal val="visible"/>
                                      </p:to>
                                    </p:set>
                                    <p:animEffect transition="in" filter="wipe(left)">
                                      <p:cBhvr>
                                        <p:cTn id="22" dur="500"/>
                                        <p:tgtEl>
                                          <p:spTgt spid="2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6"/>
                                        </p:tgtEl>
                                        <p:attrNameLst>
                                          <p:attrName>style.visibility</p:attrName>
                                        </p:attrNameLst>
                                      </p:cBhvr>
                                      <p:to>
                                        <p:strVal val="visible"/>
                                      </p:to>
                                    </p:set>
                                    <p:animEffect transition="in" filter="wipe(left)">
                                      <p:cBhvr>
                                        <p:cTn id="27" dur="500"/>
                                        <p:tgtEl>
                                          <p:spTgt spid="236"/>
                                        </p:tgtEl>
                                      </p:cBhvr>
                                    </p:animEffect>
                                  </p:childTnLst>
                                </p:cTn>
                              </p:par>
                              <p:par>
                                <p:cTn id="28" presetID="22" presetClass="entr" presetSubtype="8" fill="hold" nodeType="withEffect">
                                  <p:stCondLst>
                                    <p:cond delay="0"/>
                                  </p:stCondLst>
                                  <p:childTnLst>
                                    <p:set>
                                      <p:cBhvr>
                                        <p:cTn id="29" dur="1" fill="hold">
                                          <p:stCondLst>
                                            <p:cond delay="0"/>
                                          </p:stCondLst>
                                        </p:cTn>
                                        <p:tgtEl>
                                          <p:spTgt spid="237"/>
                                        </p:tgtEl>
                                        <p:attrNameLst>
                                          <p:attrName>style.visibility</p:attrName>
                                        </p:attrNameLst>
                                      </p:cBhvr>
                                      <p:to>
                                        <p:strVal val="visible"/>
                                      </p:to>
                                    </p:set>
                                    <p:animEffect transition="in" filter="wipe(left)">
                                      <p:cBhvr>
                                        <p:cTn id="30" dur="500"/>
                                        <p:tgtEl>
                                          <p:spTgt spid="23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38"/>
                                        </p:tgtEl>
                                        <p:attrNameLst>
                                          <p:attrName>style.visibility</p:attrName>
                                        </p:attrNameLst>
                                      </p:cBhvr>
                                      <p:to>
                                        <p:strVal val="visible"/>
                                      </p:to>
                                    </p:set>
                                    <p:animEffect transition="in" filter="wipe(up)">
                                      <p:cBhvr>
                                        <p:cTn id="35" dur="500"/>
                                        <p:tgtEl>
                                          <p:spTgt spid="238"/>
                                        </p:tgtEl>
                                      </p:cBhvr>
                                    </p:animEffect>
                                  </p:childTnLst>
                                </p:cTn>
                              </p:par>
                              <p:par>
                                <p:cTn id="36" presetID="22" presetClass="entr" presetSubtype="1" fill="hold" nodeType="withEffect">
                                  <p:stCondLst>
                                    <p:cond delay="0"/>
                                  </p:stCondLst>
                                  <p:childTnLst>
                                    <p:set>
                                      <p:cBhvr>
                                        <p:cTn id="37" dur="1" fill="hold">
                                          <p:stCondLst>
                                            <p:cond delay="0"/>
                                          </p:stCondLst>
                                        </p:cTn>
                                        <p:tgtEl>
                                          <p:spTgt spid="239"/>
                                        </p:tgtEl>
                                        <p:attrNameLst>
                                          <p:attrName>style.visibility</p:attrName>
                                        </p:attrNameLst>
                                      </p:cBhvr>
                                      <p:to>
                                        <p:strVal val="visible"/>
                                      </p:to>
                                    </p:set>
                                    <p:animEffect transition="in" filter="wipe(up)">
                                      <p:cBhvr>
                                        <p:cTn id="38" dur="500"/>
                                        <p:tgtEl>
                                          <p:spTgt spid="23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41"/>
                                        </p:tgtEl>
                                        <p:attrNameLst>
                                          <p:attrName>style.visibility</p:attrName>
                                        </p:attrNameLst>
                                      </p:cBhvr>
                                      <p:to>
                                        <p:strVal val="visible"/>
                                      </p:to>
                                    </p:set>
                                    <p:animEffect transition="in" filter="wipe(left)">
                                      <p:cBhvr>
                                        <p:cTn id="43" dur="500"/>
                                        <p:tgtEl>
                                          <p:spTgt spid="241"/>
                                        </p:tgtEl>
                                      </p:cBhvr>
                                    </p:animEffect>
                                  </p:childTnLst>
                                </p:cTn>
                              </p:par>
                              <p:par>
                                <p:cTn id="44" presetID="22" presetClass="entr" presetSubtype="8" fill="hold" nodeType="withEffect">
                                  <p:stCondLst>
                                    <p:cond delay="0"/>
                                  </p:stCondLst>
                                  <p:childTnLst>
                                    <p:set>
                                      <p:cBhvr>
                                        <p:cTn id="45" dur="1" fill="hold">
                                          <p:stCondLst>
                                            <p:cond delay="0"/>
                                          </p:stCondLst>
                                        </p:cTn>
                                        <p:tgtEl>
                                          <p:spTgt spid="247"/>
                                        </p:tgtEl>
                                        <p:attrNameLst>
                                          <p:attrName>style.visibility</p:attrName>
                                        </p:attrNameLst>
                                      </p:cBhvr>
                                      <p:to>
                                        <p:strVal val="visible"/>
                                      </p:to>
                                    </p:set>
                                    <p:animEffect transition="in" filter="wipe(left)">
                                      <p:cBhvr>
                                        <p:cTn id="46" dur="500"/>
                                        <p:tgtEl>
                                          <p:spTgt spid="24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48"/>
                                        </p:tgtEl>
                                        <p:attrNameLst>
                                          <p:attrName>style.visibility</p:attrName>
                                        </p:attrNameLst>
                                      </p:cBhvr>
                                      <p:to>
                                        <p:strVal val="visible"/>
                                      </p:to>
                                    </p:set>
                                    <p:animEffect transition="in" filter="wipe(left)">
                                      <p:cBhvr>
                                        <p:cTn id="51" dur="500"/>
                                        <p:tgtEl>
                                          <p:spTgt spid="248"/>
                                        </p:tgtEl>
                                      </p:cBhvr>
                                    </p:animEffect>
                                  </p:childTnLst>
                                </p:cTn>
                              </p:par>
                              <p:par>
                                <p:cTn id="52" presetID="22" presetClass="entr" presetSubtype="8" fill="hold" nodeType="withEffect">
                                  <p:stCondLst>
                                    <p:cond delay="0"/>
                                  </p:stCondLst>
                                  <p:childTnLst>
                                    <p:set>
                                      <p:cBhvr>
                                        <p:cTn id="53" dur="1" fill="hold">
                                          <p:stCondLst>
                                            <p:cond delay="0"/>
                                          </p:stCondLst>
                                        </p:cTn>
                                        <p:tgtEl>
                                          <p:spTgt spid="249"/>
                                        </p:tgtEl>
                                        <p:attrNameLst>
                                          <p:attrName>style.visibility</p:attrName>
                                        </p:attrNameLst>
                                      </p:cBhvr>
                                      <p:to>
                                        <p:strVal val="visible"/>
                                      </p:to>
                                    </p:set>
                                    <p:animEffect transition="in" filter="wipe(left)">
                                      <p:cBhvr>
                                        <p:cTn id="54" dur="500"/>
                                        <p:tgtEl>
                                          <p:spTgt spid="24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250"/>
                                        </p:tgtEl>
                                        <p:attrNameLst>
                                          <p:attrName>style.visibility</p:attrName>
                                        </p:attrNameLst>
                                      </p:cBhvr>
                                      <p:to>
                                        <p:strVal val="visible"/>
                                      </p:to>
                                    </p:set>
                                    <p:animEffect transition="in" filter="wipe(right)">
                                      <p:cBhvr>
                                        <p:cTn id="59" dur="500"/>
                                        <p:tgtEl>
                                          <p:spTgt spid="25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267"/>
                                        </p:tgtEl>
                                        <p:attrNameLst>
                                          <p:attrName>style.visibility</p:attrName>
                                        </p:attrNameLst>
                                      </p:cBhvr>
                                      <p:to>
                                        <p:strVal val="visible"/>
                                      </p:to>
                                    </p:set>
                                    <p:animEffect transition="in" filter="wipe(right)">
                                      <p:cBhvr>
                                        <p:cTn id="64" dur="500"/>
                                        <p:tgtEl>
                                          <p:spTgt spid="267"/>
                                        </p:tgtEl>
                                      </p:cBhvr>
                                    </p:animEffect>
                                  </p:childTnLst>
                                </p:cTn>
                              </p:par>
                              <p:par>
                                <p:cTn id="65" presetID="22" presetClass="entr" presetSubtype="2" fill="hold" nodeType="withEffect">
                                  <p:stCondLst>
                                    <p:cond delay="0"/>
                                  </p:stCondLst>
                                  <p:childTnLst>
                                    <p:set>
                                      <p:cBhvr>
                                        <p:cTn id="66" dur="1" fill="hold">
                                          <p:stCondLst>
                                            <p:cond delay="0"/>
                                          </p:stCondLst>
                                        </p:cTn>
                                        <p:tgtEl>
                                          <p:spTgt spid="270"/>
                                        </p:tgtEl>
                                        <p:attrNameLst>
                                          <p:attrName>style.visibility</p:attrName>
                                        </p:attrNameLst>
                                      </p:cBhvr>
                                      <p:to>
                                        <p:strVal val="visible"/>
                                      </p:to>
                                    </p:set>
                                    <p:animEffect transition="in" filter="wipe(right)">
                                      <p:cBhvr>
                                        <p:cTn id="67" dur="500"/>
                                        <p:tgtEl>
                                          <p:spTgt spid="27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76"/>
                                        </p:tgtEl>
                                        <p:attrNameLst>
                                          <p:attrName>style.visibility</p:attrName>
                                        </p:attrNameLst>
                                      </p:cBhvr>
                                      <p:to>
                                        <p:strVal val="visible"/>
                                      </p:to>
                                    </p:set>
                                    <p:animEffect transition="in" filter="wipe(down)">
                                      <p:cBhvr>
                                        <p:cTn id="72" dur="500"/>
                                        <p:tgtEl>
                                          <p:spTgt spid="27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77"/>
                                        </p:tgtEl>
                                        <p:attrNameLst>
                                          <p:attrName>style.visibility</p:attrName>
                                        </p:attrNameLst>
                                      </p:cBhvr>
                                      <p:to>
                                        <p:strVal val="visible"/>
                                      </p:to>
                                    </p:set>
                                    <p:animEffect transition="in" filter="wipe(left)">
                                      <p:cBhvr>
                                        <p:cTn id="77" dur="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分支跳转比较器</a:t>
            </a:r>
            <a:endParaRPr lang="zh-CN" altLang="en-US" dirty="0"/>
          </a:p>
        </p:txBody>
      </p:sp>
      <p:sp>
        <p:nvSpPr>
          <p:cNvPr id="7" name="内容占位符 6"/>
          <p:cNvSpPr>
            <a:spLocks noGrp="1"/>
          </p:cNvSpPr>
          <p:nvPr>
            <p:ph idx="1"/>
          </p:nvPr>
        </p:nvSpPr>
        <p:spPr/>
        <p:txBody>
          <a:bodyPr/>
          <a:lstStyle/>
          <a:p>
            <a:r>
              <a:rPr lang="zh-CN" altLang="en-US" dirty="0"/>
              <a:t>当</a:t>
            </a:r>
            <a:r>
              <a:rPr lang="en-US" altLang="zh-CN" dirty="0"/>
              <a:t>A = B</a:t>
            </a:r>
            <a:r>
              <a:rPr lang="zh-CN" altLang="en-US" dirty="0"/>
              <a:t>时，输出 </a:t>
            </a:r>
            <a:r>
              <a:rPr lang="en-US" altLang="zh-CN" dirty="0" err="1"/>
              <a:t>BrEq</a:t>
            </a:r>
            <a:r>
              <a:rPr lang="en-US" altLang="zh-CN" dirty="0"/>
              <a:t> = 1</a:t>
            </a:r>
            <a:r>
              <a:rPr lang="zh-CN" altLang="en-US" dirty="0"/>
              <a:t>，否则为</a:t>
            </a:r>
            <a:r>
              <a:rPr lang="en-US" altLang="zh-CN" dirty="0"/>
              <a:t>0</a:t>
            </a:r>
          </a:p>
          <a:p>
            <a:r>
              <a:rPr lang="zh-CN" altLang="en-US" dirty="0"/>
              <a:t>当</a:t>
            </a:r>
            <a:r>
              <a:rPr lang="en-US" altLang="zh-CN" dirty="0"/>
              <a:t>A &lt; B</a:t>
            </a:r>
            <a:r>
              <a:rPr lang="zh-CN" altLang="en-US" dirty="0"/>
              <a:t>时，输出 </a:t>
            </a:r>
            <a:r>
              <a:rPr lang="en-US" altLang="zh-CN" dirty="0" err="1"/>
              <a:t>BrLt</a:t>
            </a:r>
            <a:r>
              <a:rPr lang="en-US" altLang="zh-CN" dirty="0"/>
              <a:t> = 1</a:t>
            </a:r>
            <a:r>
              <a:rPr lang="zh-CN" altLang="en-US" dirty="0"/>
              <a:t>，否则为</a:t>
            </a:r>
            <a:r>
              <a:rPr lang="en-US" altLang="zh-CN" dirty="0"/>
              <a:t>0</a:t>
            </a:r>
          </a:p>
          <a:p>
            <a:r>
              <a:rPr lang="zh-CN" altLang="en-US" dirty="0"/>
              <a:t>输入 </a:t>
            </a:r>
            <a:r>
              <a:rPr lang="en-US" altLang="zh-CN" dirty="0" err="1"/>
              <a:t>BrUn</a:t>
            </a:r>
            <a:r>
              <a:rPr lang="en-US" altLang="zh-CN" dirty="0"/>
              <a:t> = 1</a:t>
            </a:r>
            <a:r>
              <a:rPr lang="zh-CN" altLang="en-US" dirty="0"/>
              <a:t>时，选择无符号比较结果</a:t>
            </a:r>
            <a:br>
              <a:rPr lang="en-US" altLang="zh-CN" dirty="0"/>
            </a:br>
            <a:r>
              <a:rPr lang="zh-CN" altLang="en-US" dirty="0"/>
              <a:t>输入 </a:t>
            </a:r>
            <a:r>
              <a:rPr lang="en-US" altLang="zh-CN" dirty="0" err="1"/>
              <a:t>BrUn</a:t>
            </a:r>
            <a:r>
              <a:rPr lang="en-US" altLang="zh-CN" dirty="0"/>
              <a:t> = 0</a:t>
            </a:r>
            <a:r>
              <a:rPr lang="zh-CN" altLang="en-US" dirty="0"/>
              <a:t>时，选择有符号比较结果</a:t>
            </a:r>
            <a:endParaRPr lang="en-US" altLang="zh-CN" dirty="0"/>
          </a:p>
          <a:p>
            <a:r>
              <a:rPr lang="zh-CN" altLang="en-US" dirty="0"/>
              <a:t>对于</a:t>
            </a:r>
            <a:r>
              <a:rPr lang="en-US" altLang="zh-CN" dirty="0" err="1"/>
              <a:t>bge</a:t>
            </a:r>
            <a:r>
              <a:rPr lang="zh-CN" altLang="en-US" dirty="0"/>
              <a:t>，可以根据</a:t>
            </a:r>
            <a:r>
              <a:rPr lang="en-US" altLang="zh-CN" dirty="0" err="1"/>
              <a:t>BrLt</a:t>
            </a:r>
            <a:r>
              <a:rPr lang="zh-CN" altLang="en-US" dirty="0"/>
              <a:t>信号取反判断</a:t>
            </a:r>
            <a:r>
              <a:rPr lang="en-US" altLang="zh-CN" dirty="0"/>
              <a:t>A </a:t>
            </a:r>
            <a:r>
              <a:rPr lang="zh-CN" altLang="en-US" dirty="0"/>
              <a:t>≥ </a:t>
            </a:r>
            <a:r>
              <a:rPr lang="en-US" altLang="zh-CN" dirty="0"/>
              <a:t>B</a:t>
            </a:r>
          </a:p>
          <a:p>
            <a:endParaRPr lang="zh-CN" altLang="en-US" dirty="0"/>
          </a:p>
        </p:txBody>
      </p:sp>
      <p:sp>
        <p:nvSpPr>
          <p:cNvPr id="3" name="灯片编号占位符 2"/>
          <p:cNvSpPr>
            <a:spLocks noGrp="1"/>
          </p:cNvSpPr>
          <p:nvPr>
            <p:ph type="sldNum" sz="quarter" idx="12"/>
          </p:nvPr>
        </p:nvSpPr>
        <p:spPr/>
        <p:txBody>
          <a:bodyPr/>
          <a:lstStyle/>
          <a:p>
            <a:fld id="{8EE8E787-E6FE-45D8-9039-788B45E44EE7}" type="slidenum">
              <a:rPr lang="zh-CN" altLang="en-US" smtClean="0"/>
              <a:t>55</a:t>
            </a:fld>
            <a:endParaRPr lang="zh-CN" altLang="en-US" dirty="0"/>
          </a:p>
        </p:txBody>
      </p:sp>
      <p:grpSp>
        <p:nvGrpSpPr>
          <p:cNvPr id="31" name="组合 30"/>
          <p:cNvGrpSpPr/>
          <p:nvPr/>
        </p:nvGrpSpPr>
        <p:grpSpPr>
          <a:xfrm>
            <a:off x="9150765" y="1471574"/>
            <a:ext cx="2705141" cy="4098470"/>
            <a:chOff x="9356505" y="1303934"/>
            <a:chExt cx="2705141" cy="4098470"/>
          </a:xfrm>
        </p:grpSpPr>
        <p:grpSp>
          <p:nvGrpSpPr>
            <p:cNvPr id="16" name="组合 15"/>
            <p:cNvGrpSpPr/>
            <p:nvPr/>
          </p:nvGrpSpPr>
          <p:grpSpPr>
            <a:xfrm>
              <a:off x="10076209" y="1303934"/>
              <a:ext cx="1248348" cy="1625839"/>
              <a:chOff x="4471941" y="3898067"/>
              <a:chExt cx="588322" cy="998220"/>
            </a:xfrm>
          </p:grpSpPr>
          <p:sp>
            <p:nvSpPr>
              <p:cNvPr id="17" name="梯形 16"/>
              <p:cNvSpPr/>
              <p:nvPr/>
            </p:nvSpPr>
            <p:spPr>
              <a:xfrm rot="5400000">
                <a:off x="4273672" y="4109696"/>
                <a:ext cx="998220" cy="574962"/>
              </a:xfrm>
              <a:prstGeom prst="trapezoid">
                <a:avLst>
                  <a:gd name="adj" fmla="val 39137"/>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18" name="文本框 17"/>
              <p:cNvSpPr txBox="1"/>
              <p:nvPr/>
            </p:nvSpPr>
            <p:spPr>
              <a:xfrm>
                <a:off x="4471941" y="4100777"/>
                <a:ext cx="575060" cy="585795"/>
              </a:xfrm>
              <a:prstGeom prst="rect">
                <a:avLst/>
              </a:prstGeom>
              <a:noFill/>
            </p:spPr>
            <p:txBody>
              <a:bodyPr wrap="none" rtlCol="0">
                <a:spAutoFit/>
              </a:bodyPr>
              <a:lstStyle/>
              <a:p>
                <a:pPr algn="ctr"/>
                <a:r>
                  <a:rPr lang="en-US" altLang="zh-CN" sz="2800" dirty="0"/>
                  <a:t>Branch</a:t>
                </a:r>
              </a:p>
              <a:p>
                <a:pPr algn="ctr"/>
                <a:r>
                  <a:rPr lang="en-US" altLang="zh-CN" sz="2800" dirty="0"/>
                  <a:t>Comp</a:t>
                </a:r>
                <a:endParaRPr lang="zh-CN" altLang="en-US" sz="2800" dirty="0"/>
              </a:p>
            </p:txBody>
          </p:sp>
        </p:grpSp>
        <p:cxnSp>
          <p:nvCxnSpPr>
            <p:cNvPr id="19" name="直接箭头连接符 18"/>
            <p:cNvCxnSpPr/>
            <p:nvPr/>
          </p:nvCxnSpPr>
          <p:spPr>
            <a:xfrm flipV="1">
              <a:off x="10397012" y="2808225"/>
              <a:ext cx="0" cy="1672716"/>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a:off x="9833812" y="1854001"/>
              <a:ext cx="281651"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a:xfrm>
              <a:off x="9833812" y="2401093"/>
              <a:ext cx="281651"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直接箭头连接符 21"/>
            <p:cNvCxnSpPr/>
            <p:nvPr/>
          </p:nvCxnSpPr>
          <p:spPr>
            <a:xfrm>
              <a:off x="10805056" y="2653004"/>
              <a:ext cx="0" cy="1827937"/>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3" name="直接箭头连接符 22"/>
            <p:cNvCxnSpPr/>
            <p:nvPr/>
          </p:nvCxnSpPr>
          <p:spPr>
            <a:xfrm>
              <a:off x="11193355" y="2496902"/>
              <a:ext cx="0" cy="1984039"/>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p:cNvCxnSpPr/>
            <p:nvPr/>
          </p:nvCxnSpPr>
          <p:spPr>
            <a:xfrm>
              <a:off x="11324558" y="2129818"/>
              <a:ext cx="281651"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5" name="文本框 24"/>
            <p:cNvSpPr txBox="1"/>
            <p:nvPr/>
          </p:nvSpPr>
          <p:spPr>
            <a:xfrm>
              <a:off x="9356600" y="1572930"/>
              <a:ext cx="419765" cy="523220"/>
            </a:xfrm>
            <a:prstGeom prst="rect">
              <a:avLst/>
            </a:prstGeom>
            <a:noFill/>
          </p:spPr>
          <p:txBody>
            <a:bodyPr wrap="square" rtlCol="0">
              <a:spAutoFit/>
            </a:bodyPr>
            <a:lstStyle/>
            <a:p>
              <a:r>
                <a:rPr lang="en-US" altLang="zh-CN" sz="2800" dirty="0"/>
                <a:t>A</a:t>
              </a:r>
              <a:endParaRPr lang="zh-CN" altLang="en-US" sz="2800" dirty="0"/>
            </a:p>
          </p:txBody>
        </p:sp>
        <p:sp>
          <p:nvSpPr>
            <p:cNvPr id="26" name="文本框 25"/>
            <p:cNvSpPr txBox="1"/>
            <p:nvPr/>
          </p:nvSpPr>
          <p:spPr>
            <a:xfrm>
              <a:off x="9356505" y="2144582"/>
              <a:ext cx="405682" cy="523220"/>
            </a:xfrm>
            <a:prstGeom prst="rect">
              <a:avLst/>
            </a:prstGeom>
            <a:noFill/>
          </p:spPr>
          <p:txBody>
            <a:bodyPr wrap="square" rtlCol="0">
              <a:spAutoFit/>
            </a:bodyPr>
            <a:lstStyle/>
            <a:p>
              <a:r>
                <a:rPr lang="en-US" altLang="zh-CN" sz="2800" dirty="0"/>
                <a:t>B</a:t>
              </a:r>
              <a:endParaRPr lang="zh-CN" altLang="en-US" sz="2800" dirty="0"/>
            </a:p>
          </p:txBody>
        </p:sp>
        <p:sp>
          <p:nvSpPr>
            <p:cNvPr id="27" name="文本框 26"/>
            <p:cNvSpPr txBox="1"/>
            <p:nvPr/>
          </p:nvSpPr>
          <p:spPr>
            <a:xfrm>
              <a:off x="9785375" y="4406983"/>
              <a:ext cx="1150078" cy="523220"/>
            </a:xfrm>
            <a:prstGeom prst="rect">
              <a:avLst/>
            </a:prstGeom>
            <a:noFill/>
          </p:spPr>
          <p:txBody>
            <a:bodyPr wrap="square" rtlCol="0">
              <a:spAutoFit/>
            </a:bodyPr>
            <a:lstStyle/>
            <a:p>
              <a:r>
                <a:rPr lang="en-US" altLang="zh-CN" sz="2800" dirty="0" err="1"/>
                <a:t>BrUn</a:t>
              </a:r>
              <a:endParaRPr lang="zh-CN" altLang="en-US" sz="2800" dirty="0"/>
            </a:p>
          </p:txBody>
        </p:sp>
        <p:sp>
          <p:nvSpPr>
            <p:cNvPr id="28" name="文本框 27"/>
            <p:cNvSpPr txBox="1"/>
            <p:nvPr/>
          </p:nvSpPr>
          <p:spPr>
            <a:xfrm>
              <a:off x="10911568" y="4414116"/>
              <a:ext cx="1150078" cy="523220"/>
            </a:xfrm>
            <a:prstGeom prst="rect">
              <a:avLst/>
            </a:prstGeom>
            <a:noFill/>
          </p:spPr>
          <p:txBody>
            <a:bodyPr wrap="square" rtlCol="0">
              <a:spAutoFit/>
            </a:bodyPr>
            <a:lstStyle/>
            <a:p>
              <a:r>
                <a:rPr lang="en-US" altLang="zh-CN" sz="2800" dirty="0" err="1"/>
                <a:t>BrLt</a:t>
              </a:r>
              <a:endParaRPr lang="zh-CN" altLang="en-US" sz="2800" dirty="0"/>
            </a:p>
          </p:txBody>
        </p:sp>
        <p:sp>
          <p:nvSpPr>
            <p:cNvPr id="29" name="文本框 28"/>
            <p:cNvSpPr txBox="1"/>
            <p:nvPr/>
          </p:nvSpPr>
          <p:spPr>
            <a:xfrm>
              <a:off x="10360414" y="4879184"/>
              <a:ext cx="1150078" cy="523220"/>
            </a:xfrm>
            <a:prstGeom prst="rect">
              <a:avLst/>
            </a:prstGeom>
            <a:noFill/>
          </p:spPr>
          <p:txBody>
            <a:bodyPr wrap="square" rtlCol="0">
              <a:spAutoFit/>
            </a:bodyPr>
            <a:lstStyle/>
            <a:p>
              <a:r>
                <a:rPr lang="en-US" altLang="zh-CN" sz="2800" dirty="0" err="1"/>
                <a:t>BrEq</a:t>
              </a:r>
              <a:endParaRPr lang="zh-CN" altLang="en-US" sz="2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t>
            </a:r>
            <a:r>
              <a:rPr lang="zh-CN" altLang="en-US"/>
              <a:t>型指令立即数生成</a:t>
            </a:r>
            <a:endParaRPr lang="zh-CN" altLang="en-US" dirty="0"/>
          </a:p>
        </p:txBody>
      </p:sp>
      <p:sp>
        <p:nvSpPr>
          <p:cNvPr id="4" name="内容占位符 3"/>
          <p:cNvSpPr>
            <a:spLocks noGrp="1"/>
          </p:cNvSpPr>
          <p:nvPr>
            <p:ph idx="1"/>
          </p:nvPr>
        </p:nvSpPr>
        <p:spPr/>
        <p:txBody>
          <a:bodyPr/>
          <a:lstStyle/>
          <a:p>
            <a:pPr>
              <a:lnSpc>
                <a:spcPts val="4400"/>
              </a:lnSpc>
            </a:pPr>
            <a:r>
              <a:rPr lang="zh-CN" altLang="en-US" dirty="0"/>
              <a:t>与</a:t>
            </a:r>
            <a:r>
              <a:rPr lang="en-US" altLang="zh-CN" dirty="0"/>
              <a:t>S</a:t>
            </a:r>
            <a:r>
              <a:rPr lang="zh-CN" altLang="en-US" dirty="0"/>
              <a:t>型指令立即数编码方式十分相似，除了</a:t>
            </a:r>
            <a:r>
              <a:rPr lang="en-US" altLang="zh-CN" dirty="0"/>
              <a:t>S</a:t>
            </a:r>
            <a:r>
              <a:rPr lang="zh-CN" altLang="en-US" dirty="0"/>
              <a:t>型立即数最低比特位在</a:t>
            </a:r>
            <a:r>
              <a:rPr lang="en-US" altLang="zh-CN" dirty="0"/>
              <a:t>B</a:t>
            </a:r>
            <a:r>
              <a:rPr lang="zh-CN" altLang="en-US" dirty="0"/>
              <a:t>型立即数中变为了第</a:t>
            </a:r>
            <a:r>
              <a:rPr lang="en-US" altLang="zh-CN" dirty="0"/>
              <a:t>12</a:t>
            </a:r>
            <a:r>
              <a:rPr lang="zh-CN" altLang="en-US" dirty="0"/>
              <a:t>比特位</a:t>
            </a:r>
            <a:endParaRPr lang="en-US" altLang="zh-CN" dirty="0"/>
          </a:p>
          <a:p>
            <a:pPr>
              <a:lnSpc>
                <a:spcPts val="4400"/>
              </a:lnSpc>
            </a:pPr>
            <a:r>
              <a:rPr lang="zh-CN" altLang="en-US" dirty="0"/>
              <a:t>只有一位数据在编码位置上有差异</a:t>
            </a:r>
            <a:endParaRPr lang="en-US" altLang="zh-CN" dirty="0"/>
          </a:p>
          <a:p>
            <a:pPr lvl="1">
              <a:lnSpc>
                <a:spcPts val="4400"/>
              </a:lnSpc>
            </a:pPr>
            <a:r>
              <a:rPr lang="zh-CN" altLang="en-US" dirty="0"/>
              <a:t>只需要两个单比特两路选择器</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56</a:t>
            </a:fld>
            <a:endParaRPr lang="zh-CN" altLang="en-US" dirty="0"/>
          </a:p>
        </p:txBody>
      </p:sp>
      <p:grpSp>
        <p:nvGrpSpPr>
          <p:cNvPr id="174" name="组合 173"/>
          <p:cNvGrpSpPr/>
          <p:nvPr/>
        </p:nvGrpSpPr>
        <p:grpSpPr>
          <a:xfrm>
            <a:off x="838200" y="3429952"/>
            <a:ext cx="10275595" cy="3108960"/>
            <a:chOff x="1065417" y="7231255"/>
            <a:chExt cx="10960149" cy="3487075"/>
          </a:xfrm>
        </p:grpSpPr>
        <p:sp>
          <p:nvSpPr>
            <p:cNvPr id="66" name="Google Shape;388;p41"/>
            <p:cNvSpPr txBox="1"/>
            <p:nvPr/>
          </p:nvSpPr>
          <p:spPr>
            <a:xfrm>
              <a:off x="1065417" y="7231255"/>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31</a:t>
              </a:r>
              <a:endParaRPr sz="2400" dirty="0">
                <a:solidFill>
                  <a:schemeClr val="dk1"/>
                </a:solidFill>
                <a:ea typeface="Courier New" panose="02070309020205020404"/>
                <a:cs typeface="Courier New" panose="02070309020205020404"/>
                <a:sym typeface="Courier New" panose="02070309020205020404"/>
              </a:endParaRPr>
            </a:p>
          </p:txBody>
        </p:sp>
        <p:sp>
          <p:nvSpPr>
            <p:cNvPr id="67" name="Google Shape;389;p41"/>
            <p:cNvSpPr txBox="1"/>
            <p:nvPr/>
          </p:nvSpPr>
          <p:spPr>
            <a:xfrm>
              <a:off x="11287705" y="7256040"/>
              <a:ext cx="369012" cy="436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0</a:t>
              </a:r>
              <a:endParaRPr sz="2400" dirty="0">
                <a:solidFill>
                  <a:schemeClr val="dk1"/>
                </a:solidFill>
                <a:ea typeface="Courier New" panose="02070309020205020404"/>
                <a:cs typeface="Courier New" panose="02070309020205020404"/>
                <a:sym typeface="Courier New" panose="02070309020205020404"/>
              </a:endParaRPr>
            </a:p>
          </p:txBody>
        </p:sp>
        <p:sp>
          <p:nvSpPr>
            <p:cNvPr id="77" name="Google Shape;388;p41"/>
            <p:cNvSpPr txBox="1"/>
            <p:nvPr/>
          </p:nvSpPr>
          <p:spPr>
            <a:xfrm>
              <a:off x="11472209" y="7698667"/>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S</a:t>
              </a:r>
              <a:endParaRPr sz="2400" dirty="0">
                <a:solidFill>
                  <a:schemeClr val="dk1"/>
                </a:solidFill>
                <a:ea typeface="Courier New" panose="02070309020205020404"/>
                <a:cs typeface="Courier New" panose="02070309020205020404"/>
                <a:sym typeface="Courier New" panose="02070309020205020404"/>
              </a:endParaRPr>
            </a:p>
          </p:txBody>
        </p:sp>
        <p:grpSp>
          <p:nvGrpSpPr>
            <p:cNvPr id="85" name="组合 84"/>
            <p:cNvGrpSpPr/>
            <p:nvPr/>
          </p:nvGrpSpPr>
          <p:grpSpPr>
            <a:xfrm>
              <a:off x="1326423" y="7703650"/>
              <a:ext cx="10145786" cy="457200"/>
              <a:chOff x="2109024" y="3718410"/>
              <a:chExt cx="8442133" cy="457200"/>
            </a:xfrm>
          </p:grpSpPr>
          <p:grpSp>
            <p:nvGrpSpPr>
              <p:cNvPr id="86" name="Google Shape;396;p41"/>
              <p:cNvGrpSpPr/>
              <p:nvPr/>
            </p:nvGrpSpPr>
            <p:grpSpPr>
              <a:xfrm>
                <a:off x="2109024" y="3718410"/>
                <a:ext cx="8442133" cy="457200"/>
                <a:chOff x="186475" y="4572000"/>
                <a:chExt cx="8442133" cy="457200"/>
              </a:xfrm>
            </p:grpSpPr>
            <p:sp>
              <p:nvSpPr>
                <p:cNvPr id="88" name="Google Shape;397;p41"/>
                <p:cNvSpPr/>
                <p:nvPr/>
              </p:nvSpPr>
              <p:spPr>
                <a:xfrm>
                  <a:off x="186475" y="4572000"/>
                  <a:ext cx="2089014"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[11:5]</a:t>
                  </a:r>
                </a:p>
              </p:txBody>
            </p:sp>
            <p:sp>
              <p:nvSpPr>
                <p:cNvPr id="89" name="Google Shape;398;p41"/>
                <p:cNvSpPr/>
                <p:nvPr/>
              </p:nvSpPr>
              <p:spPr>
                <a:xfrm>
                  <a:off x="7173944" y="4572000"/>
                  <a:ext cx="1454664"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a:solidFill>
                        <a:schemeClr val="dk1"/>
                      </a:solidFill>
                      <a:ea typeface="Courier New" panose="02070309020205020404"/>
                      <a:cs typeface="Courier New" panose="02070309020205020404"/>
                      <a:sym typeface="Courier New" panose="02070309020205020404"/>
                    </a:rPr>
                    <a:t>opcode</a:t>
                  </a:r>
                </a:p>
              </p:txBody>
            </p:sp>
            <p:sp>
              <p:nvSpPr>
                <p:cNvPr id="90" name="Google Shape;400;p41"/>
                <p:cNvSpPr/>
                <p:nvPr/>
              </p:nvSpPr>
              <p:spPr>
                <a:xfrm>
                  <a:off x="3391361" y="4572000"/>
                  <a:ext cx="1117401"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rs1</a:t>
                  </a:r>
                  <a:endParaRPr sz="2800" dirty="0">
                    <a:solidFill>
                      <a:schemeClr val="dk1"/>
                    </a:solidFill>
                    <a:ea typeface="Courier New" panose="02070309020205020404"/>
                    <a:cs typeface="Courier New" panose="02070309020205020404"/>
                    <a:sym typeface="Courier New" panose="02070309020205020404"/>
                  </a:endParaRPr>
                </a:p>
              </p:txBody>
            </p:sp>
            <p:sp>
              <p:nvSpPr>
                <p:cNvPr id="91" name="Google Shape;401;p41"/>
                <p:cNvSpPr/>
                <p:nvPr/>
              </p:nvSpPr>
              <p:spPr>
                <a:xfrm>
                  <a:off x="4508764" y="4572000"/>
                  <a:ext cx="1011112"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funct3</a:t>
                  </a:r>
                  <a:endParaRPr sz="2800" dirty="0">
                    <a:solidFill>
                      <a:schemeClr val="dk1"/>
                    </a:solidFill>
                    <a:ea typeface="Courier New" panose="02070309020205020404"/>
                    <a:cs typeface="Courier New" panose="02070309020205020404"/>
                    <a:sym typeface="Courier New" panose="02070309020205020404"/>
                  </a:endParaRPr>
                </a:p>
              </p:txBody>
            </p:sp>
            <p:sp>
              <p:nvSpPr>
                <p:cNvPr id="92" name="Google Shape;402;p41"/>
                <p:cNvSpPr/>
                <p:nvPr/>
              </p:nvSpPr>
              <p:spPr>
                <a:xfrm>
                  <a:off x="5519876" y="4572000"/>
                  <a:ext cx="1654068"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imm</a:t>
                  </a:r>
                  <a:r>
                    <a:rPr lang="en-US" sz="2800" dirty="0">
                      <a:solidFill>
                        <a:schemeClr val="dk1"/>
                      </a:solidFill>
                      <a:ea typeface="Courier New" panose="02070309020205020404"/>
                      <a:cs typeface="Courier New" panose="02070309020205020404"/>
                      <a:sym typeface="Courier New" panose="02070309020205020404"/>
                    </a:rPr>
                    <a:t>[4:0]</a:t>
                  </a:r>
                  <a:endParaRPr sz="2800" dirty="0">
                    <a:solidFill>
                      <a:schemeClr val="dk1"/>
                    </a:solidFill>
                    <a:ea typeface="Courier New" panose="02070309020205020404"/>
                    <a:cs typeface="Courier New" panose="02070309020205020404"/>
                    <a:sym typeface="Courier New" panose="02070309020205020404"/>
                  </a:endParaRPr>
                </a:p>
              </p:txBody>
            </p:sp>
          </p:grpSp>
          <p:sp>
            <p:nvSpPr>
              <p:cNvPr id="87" name="Google Shape;399;p41"/>
              <p:cNvSpPr/>
              <p:nvPr/>
            </p:nvSpPr>
            <p:spPr>
              <a:xfrm>
                <a:off x="4198038" y="3718410"/>
                <a:ext cx="1115871"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rs2</a:t>
                </a:r>
                <a:endParaRPr sz="2800" dirty="0">
                  <a:solidFill>
                    <a:schemeClr val="dk1"/>
                  </a:solidFill>
                  <a:ea typeface="Courier New" panose="02070309020205020404"/>
                  <a:cs typeface="Courier New" panose="02070309020205020404"/>
                  <a:sym typeface="Courier New" panose="02070309020205020404"/>
                </a:endParaRPr>
              </a:p>
            </p:txBody>
          </p:sp>
        </p:grpSp>
        <p:grpSp>
          <p:nvGrpSpPr>
            <p:cNvPr id="102" name="Google Shape;451;p42"/>
            <p:cNvGrpSpPr/>
            <p:nvPr/>
          </p:nvGrpSpPr>
          <p:grpSpPr>
            <a:xfrm>
              <a:off x="1326423" y="8366499"/>
              <a:ext cx="10145788" cy="457200"/>
              <a:chOff x="-532387" y="4572000"/>
              <a:chExt cx="9374873" cy="457200"/>
            </a:xfrm>
          </p:grpSpPr>
          <p:sp>
            <p:nvSpPr>
              <p:cNvPr id="105" name="Google Shape;452;p42"/>
              <p:cNvSpPr/>
              <p:nvPr/>
            </p:nvSpPr>
            <p:spPr>
              <a:xfrm>
                <a:off x="-532387" y="4572000"/>
                <a:ext cx="2319821"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imm</a:t>
                </a:r>
                <a:r>
                  <a:rPr lang="en-US" sz="2800" dirty="0">
                    <a:solidFill>
                      <a:schemeClr val="dk1"/>
                    </a:solidFill>
                    <a:ea typeface="Courier New" panose="02070309020205020404"/>
                    <a:cs typeface="Courier New" panose="02070309020205020404"/>
                    <a:sym typeface="Courier New" panose="02070309020205020404"/>
                  </a:rPr>
                  <a:t>[12</a:t>
                </a:r>
                <a:r>
                  <a:rPr lang="en-US" altLang="zh-CN" sz="2800" dirty="0">
                    <a:solidFill>
                      <a:schemeClr val="dk1"/>
                    </a:solidFill>
                    <a:ea typeface="Courier New" panose="02070309020205020404"/>
                    <a:cs typeface="Courier New" panose="02070309020205020404"/>
                    <a:sym typeface="Courier New" panose="02070309020205020404"/>
                  </a:rPr>
                  <a:t>|</a:t>
                </a:r>
                <a:r>
                  <a:rPr lang="en-US" sz="2800" dirty="0">
                    <a:solidFill>
                      <a:schemeClr val="dk1"/>
                    </a:solidFill>
                    <a:ea typeface="Courier New" panose="02070309020205020404"/>
                    <a:cs typeface="Courier New" panose="02070309020205020404"/>
                    <a:sym typeface="Courier New" panose="02070309020205020404"/>
                  </a:rPr>
                  <a:t>10:5]</a:t>
                </a:r>
                <a:endParaRPr sz="2800" dirty="0">
                  <a:solidFill>
                    <a:schemeClr val="dk1"/>
                  </a:solidFill>
                  <a:ea typeface="Courier New" panose="02070309020205020404"/>
                  <a:cs typeface="Courier New" panose="02070309020205020404"/>
                  <a:sym typeface="Courier New" panose="02070309020205020404"/>
                </a:endParaRPr>
              </a:p>
            </p:txBody>
          </p:sp>
          <p:sp>
            <p:nvSpPr>
              <p:cNvPr id="106" name="Google Shape;453;p42"/>
              <p:cNvSpPr/>
              <p:nvPr/>
            </p:nvSpPr>
            <p:spPr>
              <a:xfrm>
                <a:off x="7227101" y="4572000"/>
                <a:ext cx="1615385"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opcode</a:t>
                </a:r>
                <a:endParaRPr sz="2800" dirty="0">
                  <a:solidFill>
                    <a:schemeClr val="dk1"/>
                  </a:solidFill>
                  <a:ea typeface="Courier New" panose="02070309020205020404"/>
                  <a:cs typeface="Courier New" panose="02070309020205020404"/>
                  <a:sym typeface="Courier New" panose="02070309020205020404"/>
                </a:endParaRPr>
              </a:p>
            </p:txBody>
          </p:sp>
          <p:sp>
            <p:nvSpPr>
              <p:cNvPr id="107" name="Google Shape;454;p42"/>
              <p:cNvSpPr/>
              <p:nvPr/>
            </p:nvSpPr>
            <p:spPr>
              <a:xfrm>
                <a:off x="1793854"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rs2</a:t>
                </a:r>
                <a:endParaRPr sz="2800" dirty="0">
                  <a:solidFill>
                    <a:schemeClr val="dk1"/>
                  </a:solidFill>
                  <a:ea typeface="Courier New" panose="02070309020205020404"/>
                  <a:cs typeface="Courier New" panose="02070309020205020404"/>
                  <a:sym typeface="Courier New" panose="02070309020205020404"/>
                </a:endParaRPr>
              </a:p>
            </p:txBody>
          </p:sp>
          <p:sp>
            <p:nvSpPr>
              <p:cNvPr id="108" name="Google Shape;455;p42"/>
              <p:cNvSpPr/>
              <p:nvPr/>
            </p:nvSpPr>
            <p:spPr>
              <a:xfrm>
                <a:off x="3026594" y="4572000"/>
                <a:ext cx="124086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rs1</a:t>
                </a:r>
                <a:endParaRPr sz="2800" dirty="0">
                  <a:solidFill>
                    <a:schemeClr val="dk1"/>
                  </a:solidFill>
                  <a:ea typeface="Courier New" panose="02070309020205020404"/>
                  <a:cs typeface="Courier New" panose="02070309020205020404"/>
                  <a:sym typeface="Courier New" panose="02070309020205020404"/>
                </a:endParaRPr>
              </a:p>
            </p:txBody>
          </p:sp>
          <p:sp>
            <p:nvSpPr>
              <p:cNvPr id="109" name="Google Shape;456;p42"/>
              <p:cNvSpPr/>
              <p:nvPr/>
            </p:nvSpPr>
            <p:spPr>
              <a:xfrm>
                <a:off x="4267454" y="4572000"/>
                <a:ext cx="1122826"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algn="ctr"/>
                <a:r>
                  <a:rPr lang="en-US" sz="2800" dirty="0">
                    <a:solidFill>
                      <a:schemeClr val="dk1"/>
                    </a:solidFill>
                    <a:ea typeface="Courier New" panose="02070309020205020404"/>
                    <a:cs typeface="Courier New" panose="02070309020205020404"/>
                    <a:sym typeface="Courier New" panose="02070309020205020404"/>
                  </a:rPr>
                  <a:t>funct3</a:t>
                </a:r>
                <a:endParaRPr sz="2000" dirty="0">
                  <a:solidFill>
                    <a:schemeClr val="dk1"/>
                  </a:solidFill>
                  <a:ea typeface="Courier New" panose="02070309020205020404"/>
                  <a:cs typeface="Courier New" panose="02070309020205020404"/>
                  <a:sym typeface="Courier New" panose="02070309020205020404"/>
                </a:endParaRPr>
              </a:p>
            </p:txBody>
          </p:sp>
          <p:sp>
            <p:nvSpPr>
              <p:cNvPr id="110" name="Google Shape;457;p42"/>
              <p:cNvSpPr/>
              <p:nvPr/>
            </p:nvSpPr>
            <p:spPr>
              <a:xfrm>
                <a:off x="5390280" y="4572000"/>
                <a:ext cx="1836821"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algn="ctr"/>
                <a:r>
                  <a:rPr lang="en-US" altLang="zh-CN" sz="2800" dirty="0" err="1">
                    <a:solidFill>
                      <a:schemeClr val="dk1"/>
                    </a:solidFill>
                    <a:ea typeface="Courier New" panose="02070309020205020404"/>
                    <a:cs typeface="Courier New" panose="02070309020205020404"/>
                    <a:sym typeface="Courier New" panose="02070309020205020404"/>
                  </a:rPr>
                  <a:t>i</a:t>
                </a:r>
                <a:r>
                  <a:rPr lang="en-US" sz="2800" dirty="0" err="1">
                    <a:solidFill>
                      <a:schemeClr val="dk1"/>
                    </a:solidFill>
                    <a:ea typeface="Courier New" panose="02070309020205020404"/>
                    <a:cs typeface="Courier New" panose="02070309020205020404"/>
                    <a:sym typeface="Courier New" panose="02070309020205020404"/>
                  </a:rPr>
                  <a:t>mm</a:t>
                </a:r>
                <a:r>
                  <a:rPr lang="en-US" sz="2800" dirty="0">
                    <a:solidFill>
                      <a:schemeClr val="dk1"/>
                    </a:solidFill>
                    <a:ea typeface="Courier New" panose="02070309020205020404"/>
                    <a:cs typeface="Courier New" panose="02070309020205020404"/>
                    <a:sym typeface="Courier New" panose="02070309020205020404"/>
                  </a:rPr>
                  <a:t>[4:1</a:t>
                </a:r>
                <a:r>
                  <a:rPr lang="en-US" altLang="zh-CN" sz="2800" dirty="0">
                    <a:solidFill>
                      <a:schemeClr val="dk1"/>
                    </a:solidFill>
                    <a:ea typeface="Courier New" panose="02070309020205020404"/>
                    <a:cs typeface="Courier New" panose="02070309020205020404"/>
                    <a:sym typeface="Courier New" panose="02070309020205020404"/>
                  </a:rPr>
                  <a:t>|11</a:t>
                </a:r>
                <a:r>
                  <a:rPr lang="en-US" sz="2800" dirty="0">
                    <a:solidFill>
                      <a:schemeClr val="dk1"/>
                    </a:solidFill>
                    <a:ea typeface="Courier New" panose="02070309020205020404"/>
                    <a:cs typeface="Courier New" panose="02070309020205020404"/>
                    <a:sym typeface="Courier New" panose="02070309020205020404"/>
                  </a:rPr>
                  <a:t>]</a:t>
                </a:r>
                <a:endParaRPr sz="2800" dirty="0">
                  <a:solidFill>
                    <a:schemeClr val="dk1"/>
                  </a:solidFill>
                  <a:ea typeface="Courier New" panose="02070309020205020404"/>
                  <a:cs typeface="Courier New" panose="02070309020205020404"/>
                  <a:sym typeface="Courier New" panose="02070309020205020404"/>
                </a:endParaRPr>
              </a:p>
            </p:txBody>
          </p:sp>
        </p:grpSp>
        <p:sp>
          <p:nvSpPr>
            <p:cNvPr id="111" name="Google Shape;388;p41"/>
            <p:cNvSpPr txBox="1"/>
            <p:nvPr/>
          </p:nvSpPr>
          <p:spPr>
            <a:xfrm>
              <a:off x="11472209" y="8366499"/>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B</a:t>
              </a:r>
              <a:endParaRPr sz="2400" dirty="0">
                <a:solidFill>
                  <a:schemeClr val="dk1"/>
                </a:solidFill>
                <a:ea typeface="Courier New" panose="02070309020205020404"/>
                <a:cs typeface="Courier New" panose="02070309020205020404"/>
                <a:sym typeface="Courier New" panose="02070309020205020404"/>
              </a:endParaRPr>
            </a:p>
          </p:txBody>
        </p:sp>
        <p:sp>
          <p:nvSpPr>
            <p:cNvPr id="131" name="Google Shape;388;p41"/>
            <p:cNvSpPr txBox="1"/>
            <p:nvPr/>
          </p:nvSpPr>
          <p:spPr>
            <a:xfrm>
              <a:off x="1065417" y="8934128"/>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31</a:t>
              </a:r>
              <a:endParaRPr sz="2400" dirty="0">
                <a:solidFill>
                  <a:schemeClr val="dk1"/>
                </a:solidFill>
                <a:ea typeface="Courier New" panose="02070309020205020404"/>
                <a:cs typeface="Courier New" panose="02070309020205020404"/>
                <a:sym typeface="Courier New" panose="02070309020205020404"/>
              </a:endParaRPr>
            </a:p>
          </p:txBody>
        </p:sp>
        <p:sp>
          <p:nvSpPr>
            <p:cNvPr id="132" name="Google Shape;389;p41"/>
            <p:cNvSpPr txBox="1"/>
            <p:nvPr/>
          </p:nvSpPr>
          <p:spPr>
            <a:xfrm>
              <a:off x="11287705" y="8953166"/>
              <a:ext cx="369012" cy="436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0</a:t>
              </a:r>
              <a:endParaRPr sz="2400" dirty="0">
                <a:solidFill>
                  <a:schemeClr val="dk1"/>
                </a:solidFill>
                <a:ea typeface="Courier New" panose="02070309020205020404"/>
                <a:cs typeface="Courier New" panose="02070309020205020404"/>
                <a:sym typeface="Courier New" panose="02070309020205020404"/>
              </a:endParaRPr>
            </a:p>
          </p:txBody>
        </p:sp>
        <p:sp>
          <p:nvSpPr>
            <p:cNvPr id="133" name="Google Shape;388;p41"/>
            <p:cNvSpPr txBox="1"/>
            <p:nvPr/>
          </p:nvSpPr>
          <p:spPr>
            <a:xfrm>
              <a:off x="11472209" y="9395793"/>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S</a:t>
              </a:r>
              <a:endParaRPr sz="2400" dirty="0">
                <a:solidFill>
                  <a:schemeClr val="dk1"/>
                </a:solidFill>
                <a:ea typeface="Courier New" panose="02070309020205020404"/>
                <a:cs typeface="Courier New" panose="02070309020205020404"/>
                <a:sym typeface="Courier New" panose="02070309020205020404"/>
              </a:endParaRPr>
            </a:p>
          </p:txBody>
        </p:sp>
        <p:sp>
          <p:nvSpPr>
            <p:cNvPr id="149" name="Google Shape;388;p41"/>
            <p:cNvSpPr txBox="1"/>
            <p:nvPr/>
          </p:nvSpPr>
          <p:spPr>
            <a:xfrm>
              <a:off x="11472209" y="10256665"/>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B</a:t>
              </a:r>
              <a:endParaRPr sz="2400" dirty="0">
                <a:solidFill>
                  <a:schemeClr val="dk1"/>
                </a:solidFill>
                <a:ea typeface="Courier New" panose="02070309020205020404"/>
                <a:cs typeface="Courier New" panose="02070309020205020404"/>
                <a:sym typeface="Courier New" panose="02070309020205020404"/>
              </a:endParaRPr>
            </a:p>
          </p:txBody>
        </p:sp>
        <p:sp>
          <p:nvSpPr>
            <p:cNvPr id="150" name="Google Shape;397;p41"/>
            <p:cNvSpPr/>
            <p:nvPr/>
          </p:nvSpPr>
          <p:spPr>
            <a:xfrm>
              <a:off x="1329565" y="9425062"/>
              <a:ext cx="4376304"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zh-CN" sz="2800" dirty="0">
                  <a:solidFill>
                    <a:schemeClr val="dk1"/>
                  </a:solidFill>
                  <a:ea typeface="Courier New" panose="02070309020205020404"/>
                  <a:cs typeface="Courier New" panose="02070309020205020404"/>
                  <a:sym typeface="Courier New" panose="02070309020205020404"/>
                </a:rPr>
                <a:t>-</a:t>
              </a: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[31]</a:t>
              </a:r>
              <a:r>
                <a:rPr lang="en-US" altLang="zh-CN" sz="2800" dirty="0">
                  <a:solidFill>
                    <a:schemeClr val="dk1"/>
                  </a:solidFill>
                  <a:latin typeface="+mn-ea"/>
                  <a:cs typeface="Courier New" panose="02070309020205020404"/>
                  <a:sym typeface="Courier New" panose="02070309020205020404"/>
                </a:rPr>
                <a:t>-</a:t>
              </a:r>
              <a:endParaRPr sz="2800" dirty="0">
                <a:solidFill>
                  <a:schemeClr val="dk1"/>
                </a:solidFill>
                <a:latin typeface="+mn-ea"/>
                <a:cs typeface="Courier New" panose="02070309020205020404"/>
                <a:sym typeface="Courier New" panose="02070309020205020404"/>
              </a:endParaRPr>
            </a:p>
          </p:txBody>
        </p:sp>
        <p:sp>
          <p:nvSpPr>
            <p:cNvPr id="151" name="Google Shape;398;p41"/>
            <p:cNvSpPr/>
            <p:nvPr/>
          </p:nvSpPr>
          <p:spPr>
            <a:xfrm>
              <a:off x="8016239" y="9425062"/>
              <a:ext cx="1958016"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[11:8]</a:t>
              </a:r>
              <a:endParaRPr sz="2800" dirty="0">
                <a:solidFill>
                  <a:schemeClr val="dk1"/>
                </a:solidFill>
                <a:ea typeface="Courier New" panose="02070309020205020404"/>
                <a:cs typeface="Courier New" panose="02070309020205020404"/>
                <a:sym typeface="Courier New" panose="02070309020205020404"/>
              </a:endParaRPr>
            </a:p>
          </p:txBody>
        </p:sp>
        <p:sp>
          <p:nvSpPr>
            <p:cNvPr id="152" name="Google Shape;398;p41"/>
            <p:cNvSpPr/>
            <p:nvPr/>
          </p:nvSpPr>
          <p:spPr>
            <a:xfrm>
              <a:off x="5705866" y="9425062"/>
              <a:ext cx="231037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[30:25]</a:t>
              </a:r>
              <a:endParaRPr sz="2800" dirty="0">
                <a:solidFill>
                  <a:schemeClr val="dk1"/>
                </a:solidFill>
                <a:ea typeface="Courier New" panose="02070309020205020404"/>
                <a:cs typeface="Courier New" panose="02070309020205020404"/>
                <a:sym typeface="Courier New" panose="02070309020205020404"/>
              </a:endParaRPr>
            </a:p>
          </p:txBody>
        </p:sp>
        <p:sp>
          <p:nvSpPr>
            <p:cNvPr id="157" name="Google Shape;453;p42"/>
            <p:cNvSpPr/>
            <p:nvPr/>
          </p:nvSpPr>
          <p:spPr>
            <a:xfrm>
              <a:off x="9974257" y="9425256"/>
              <a:ext cx="149795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[7]</a:t>
              </a:r>
              <a:endParaRPr sz="2800" dirty="0">
                <a:solidFill>
                  <a:schemeClr val="dk1"/>
                </a:solidFill>
                <a:ea typeface="Courier New" panose="02070309020205020404"/>
                <a:cs typeface="Courier New" panose="02070309020205020404"/>
                <a:sym typeface="Courier New" panose="02070309020205020404"/>
              </a:endParaRPr>
            </a:p>
          </p:txBody>
        </p:sp>
        <p:sp>
          <p:nvSpPr>
            <p:cNvPr id="160" name="Google Shape;389;p41"/>
            <p:cNvSpPr txBox="1"/>
            <p:nvPr/>
          </p:nvSpPr>
          <p:spPr>
            <a:xfrm>
              <a:off x="9631655" y="8953166"/>
              <a:ext cx="369012" cy="436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1</a:t>
              </a:r>
              <a:endParaRPr sz="2400" dirty="0">
                <a:solidFill>
                  <a:schemeClr val="dk1"/>
                </a:solidFill>
                <a:ea typeface="Courier New" panose="02070309020205020404"/>
                <a:cs typeface="Courier New" panose="02070309020205020404"/>
                <a:sym typeface="Courier New" panose="02070309020205020404"/>
              </a:endParaRPr>
            </a:p>
          </p:txBody>
        </p:sp>
        <p:sp>
          <p:nvSpPr>
            <p:cNvPr id="161" name="Google Shape;397;p41"/>
            <p:cNvSpPr/>
            <p:nvPr/>
          </p:nvSpPr>
          <p:spPr>
            <a:xfrm>
              <a:off x="1329566" y="10258905"/>
              <a:ext cx="2878344"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a:solidFill>
                    <a:schemeClr val="dk1"/>
                  </a:solidFill>
                  <a:ea typeface="Courier New" panose="02070309020205020404"/>
                  <a:cs typeface="Courier New" panose="02070309020205020404"/>
                  <a:sym typeface="Courier New" panose="02070309020205020404"/>
                </a:rPr>
                <a:t>-</a:t>
              </a: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[31]</a:t>
              </a:r>
              <a:r>
                <a:rPr lang="en-US" altLang="zh-CN" sz="2800" dirty="0">
                  <a:solidFill>
                    <a:schemeClr val="dk1"/>
                  </a:solidFill>
                  <a:latin typeface="+mn-ea"/>
                  <a:cs typeface="Courier New" panose="02070309020205020404"/>
                  <a:sym typeface="Courier New" panose="02070309020205020404"/>
                </a:rPr>
                <a:t>-</a:t>
              </a:r>
            </a:p>
          </p:txBody>
        </p:sp>
        <p:sp>
          <p:nvSpPr>
            <p:cNvPr id="162" name="Google Shape;398;p41"/>
            <p:cNvSpPr/>
            <p:nvPr/>
          </p:nvSpPr>
          <p:spPr>
            <a:xfrm>
              <a:off x="8016239" y="10258905"/>
              <a:ext cx="1958016"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[11:8]</a:t>
              </a:r>
              <a:endParaRPr sz="2800" dirty="0">
                <a:solidFill>
                  <a:schemeClr val="dk1"/>
                </a:solidFill>
                <a:ea typeface="Courier New" panose="02070309020205020404"/>
                <a:cs typeface="Courier New" panose="02070309020205020404"/>
                <a:sym typeface="Courier New" panose="02070309020205020404"/>
              </a:endParaRPr>
            </a:p>
          </p:txBody>
        </p:sp>
        <p:sp>
          <p:nvSpPr>
            <p:cNvPr id="163" name="Google Shape;398;p41"/>
            <p:cNvSpPr/>
            <p:nvPr/>
          </p:nvSpPr>
          <p:spPr>
            <a:xfrm>
              <a:off x="5705866" y="10258905"/>
              <a:ext cx="231037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[30:25]</a:t>
              </a:r>
              <a:endParaRPr sz="2800" dirty="0">
                <a:solidFill>
                  <a:schemeClr val="dk1"/>
                </a:solidFill>
                <a:ea typeface="Courier New" panose="02070309020205020404"/>
                <a:cs typeface="Courier New" panose="02070309020205020404"/>
                <a:sym typeface="Courier New" panose="02070309020205020404"/>
              </a:endParaRPr>
            </a:p>
          </p:txBody>
        </p:sp>
        <p:sp>
          <p:nvSpPr>
            <p:cNvPr id="164" name="Google Shape;453;p42"/>
            <p:cNvSpPr/>
            <p:nvPr/>
          </p:nvSpPr>
          <p:spPr>
            <a:xfrm>
              <a:off x="9974257" y="10259099"/>
              <a:ext cx="149795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zh-CN" sz="2800" dirty="0">
                  <a:solidFill>
                    <a:schemeClr val="dk1"/>
                  </a:solidFill>
                  <a:ea typeface="Courier New" panose="02070309020205020404"/>
                  <a:cs typeface="Courier New" panose="02070309020205020404"/>
                  <a:sym typeface="Courier New" panose="02070309020205020404"/>
                </a:rPr>
                <a:t>0</a:t>
              </a:r>
              <a:endParaRPr sz="2800" dirty="0">
                <a:solidFill>
                  <a:schemeClr val="dk1"/>
                </a:solidFill>
                <a:ea typeface="Courier New" panose="02070309020205020404"/>
                <a:cs typeface="Courier New" panose="02070309020205020404"/>
                <a:sym typeface="Courier New" panose="02070309020205020404"/>
              </a:endParaRPr>
            </a:p>
          </p:txBody>
        </p:sp>
        <p:sp>
          <p:nvSpPr>
            <p:cNvPr id="165" name="Google Shape;453;p42"/>
            <p:cNvSpPr/>
            <p:nvPr/>
          </p:nvSpPr>
          <p:spPr>
            <a:xfrm>
              <a:off x="4207911" y="10258897"/>
              <a:ext cx="149795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zh-CN" sz="2800" dirty="0" err="1">
                  <a:solidFill>
                    <a:schemeClr val="dk1"/>
                  </a:solidFill>
                  <a:ea typeface="Courier New" panose="02070309020205020404"/>
                  <a:cs typeface="Courier New" panose="02070309020205020404"/>
                  <a:sym typeface="Courier New" panose="02070309020205020404"/>
                </a:rPr>
                <a:t>inst</a:t>
              </a:r>
              <a:r>
                <a:rPr lang="en-US" altLang="zh-CN" sz="2800" dirty="0">
                  <a:solidFill>
                    <a:schemeClr val="dk1"/>
                  </a:solidFill>
                  <a:ea typeface="Courier New" panose="02070309020205020404"/>
                  <a:cs typeface="Courier New" panose="02070309020205020404"/>
                  <a:sym typeface="Courier New" panose="02070309020205020404"/>
                </a:rPr>
                <a:t>[7]</a:t>
              </a:r>
              <a:endParaRPr sz="2800" dirty="0">
                <a:solidFill>
                  <a:schemeClr val="dk1"/>
                </a:solidFill>
                <a:ea typeface="Courier New" panose="02070309020205020404"/>
                <a:cs typeface="Courier New" panose="02070309020205020404"/>
                <a:sym typeface="Courier New" panose="02070309020205020404"/>
              </a:endParaRPr>
            </a:p>
          </p:txBody>
        </p:sp>
        <p:sp>
          <p:nvSpPr>
            <p:cNvPr id="166" name="Google Shape;389;p41"/>
            <p:cNvSpPr txBox="1"/>
            <p:nvPr/>
          </p:nvSpPr>
          <p:spPr>
            <a:xfrm>
              <a:off x="5692940" y="8953166"/>
              <a:ext cx="551348" cy="436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10</a:t>
              </a:r>
              <a:endParaRPr sz="2400" dirty="0">
                <a:solidFill>
                  <a:schemeClr val="dk1"/>
                </a:solidFill>
                <a:ea typeface="Courier New" panose="02070309020205020404"/>
                <a:cs typeface="Courier New" panose="02070309020205020404"/>
                <a:sym typeface="Courier New" panose="02070309020205020404"/>
              </a:endParaRPr>
            </a:p>
          </p:txBody>
        </p:sp>
        <p:cxnSp>
          <p:nvCxnSpPr>
            <p:cNvPr id="168" name="直接箭头连接符 167"/>
            <p:cNvCxnSpPr>
              <a:stCxn id="165" idx="0"/>
              <a:endCxn id="157" idx="2"/>
            </p:cNvCxnSpPr>
            <p:nvPr/>
          </p:nvCxnSpPr>
          <p:spPr>
            <a:xfrm flipV="1">
              <a:off x="4956888" y="9882456"/>
              <a:ext cx="5766346" cy="376441"/>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Google Shape;389;p41"/>
            <p:cNvSpPr txBox="1"/>
            <p:nvPr/>
          </p:nvSpPr>
          <p:spPr>
            <a:xfrm>
              <a:off x="5225991" y="8952427"/>
              <a:ext cx="551348" cy="436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11</a:t>
              </a:r>
              <a:endParaRPr sz="2400" dirty="0">
                <a:solidFill>
                  <a:schemeClr val="dk1"/>
                </a:solidFill>
                <a:ea typeface="Courier New" panose="02070309020205020404"/>
                <a:cs typeface="Courier New" panose="02070309020205020404"/>
                <a:sym typeface="Courier New" panose="02070309020205020404"/>
              </a:endParaRPr>
            </a:p>
          </p:txBody>
        </p:sp>
        <p:sp>
          <p:nvSpPr>
            <p:cNvPr id="170" name="Google Shape;389;p41"/>
            <p:cNvSpPr txBox="1"/>
            <p:nvPr/>
          </p:nvSpPr>
          <p:spPr>
            <a:xfrm>
              <a:off x="3728037" y="9848487"/>
              <a:ext cx="551348" cy="436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12</a:t>
              </a:r>
              <a:endParaRPr sz="2400" dirty="0">
                <a:solidFill>
                  <a:schemeClr val="dk1"/>
                </a:solidFill>
                <a:ea typeface="Courier New" panose="02070309020205020404"/>
                <a:cs typeface="Courier New" panose="02070309020205020404"/>
                <a:sym typeface="Courier New" panose="02070309020205020404"/>
              </a:endParaRPr>
            </a:p>
          </p:txBody>
        </p:sp>
        <p:sp>
          <p:nvSpPr>
            <p:cNvPr id="171" name="Google Shape;389;p41"/>
            <p:cNvSpPr txBox="1"/>
            <p:nvPr/>
          </p:nvSpPr>
          <p:spPr>
            <a:xfrm>
              <a:off x="8016239" y="8953166"/>
              <a:ext cx="369012" cy="436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4</a:t>
              </a:r>
              <a:endParaRPr sz="2400" dirty="0">
                <a:solidFill>
                  <a:schemeClr val="dk1"/>
                </a:solidFill>
                <a:ea typeface="Courier New" panose="02070309020205020404"/>
                <a:cs typeface="Courier New" panose="02070309020205020404"/>
                <a:sym typeface="Courier New" panose="02070309020205020404"/>
              </a:endParaRPr>
            </a:p>
          </p:txBody>
        </p:sp>
        <p:sp>
          <p:nvSpPr>
            <p:cNvPr id="172" name="Google Shape;389;p41"/>
            <p:cNvSpPr txBox="1"/>
            <p:nvPr/>
          </p:nvSpPr>
          <p:spPr>
            <a:xfrm>
              <a:off x="7647226" y="8953166"/>
              <a:ext cx="369012" cy="436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ea typeface="Courier New" panose="02070309020205020404"/>
                  <a:cs typeface="Courier New" panose="02070309020205020404"/>
                  <a:sym typeface="Courier New" panose="02070309020205020404"/>
                </a:rPr>
                <a:t>5</a:t>
              </a:r>
              <a:endParaRPr sz="2400" dirty="0">
                <a:solidFill>
                  <a:schemeClr val="dk1"/>
                </a:solidFill>
                <a:ea typeface="Courier New" panose="02070309020205020404"/>
                <a:cs typeface="Courier New" panose="02070309020205020404"/>
                <a:sym typeface="Courier New" panose="020703090202050204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err="1"/>
              <a:t>jalr</a:t>
            </a:r>
            <a:r>
              <a:rPr lang="zh-CN" altLang="en-US" dirty="0"/>
              <a:t>指令</a:t>
            </a:r>
          </a:p>
        </p:txBody>
      </p:sp>
      <p:sp>
        <p:nvSpPr>
          <p:cNvPr id="5" name="内容占位符 4"/>
          <p:cNvSpPr>
            <a:spLocks noGrp="1"/>
          </p:cNvSpPr>
          <p:nvPr>
            <p:ph idx="1"/>
          </p:nvPr>
        </p:nvSpPr>
        <p:spPr/>
        <p:txBody>
          <a:bodyPr/>
          <a:lstStyle/>
          <a:p>
            <a:endParaRPr lang="en-US" altLang="zh-CN" dirty="0"/>
          </a:p>
          <a:p>
            <a:endParaRPr lang="en-US" altLang="zh-CN" dirty="0"/>
          </a:p>
          <a:p>
            <a:r>
              <a:rPr lang="en-US" altLang="zh-CN" dirty="0" err="1"/>
              <a:t>jalr</a:t>
            </a:r>
            <a:r>
              <a:rPr lang="en-US" altLang="zh-CN" dirty="0"/>
              <a:t> </a:t>
            </a:r>
            <a:r>
              <a:rPr lang="en-US" altLang="zh-CN" dirty="0" err="1"/>
              <a:t>rd</a:t>
            </a:r>
            <a:r>
              <a:rPr lang="en-US" altLang="zh-CN" dirty="0"/>
              <a:t>, </a:t>
            </a:r>
            <a:r>
              <a:rPr lang="en-US" altLang="zh-CN" dirty="0" err="1"/>
              <a:t>rs</a:t>
            </a:r>
            <a:r>
              <a:rPr lang="en-US" altLang="zh-CN" dirty="0"/>
              <a:t>, immediate</a:t>
            </a:r>
          </a:p>
          <a:p>
            <a:r>
              <a:rPr lang="zh-CN" altLang="en-US" dirty="0"/>
              <a:t>两个状态变化</a:t>
            </a:r>
          </a:p>
          <a:p>
            <a:pPr lvl="1"/>
            <a:r>
              <a:rPr lang="zh-CN" altLang="en-US" dirty="0"/>
              <a:t>将 </a:t>
            </a:r>
            <a:r>
              <a:rPr lang="en-US" altLang="zh-CN" dirty="0"/>
              <a:t>PC + 4 </a:t>
            </a:r>
            <a:r>
              <a:rPr lang="zh-CN" altLang="en-US" dirty="0"/>
              <a:t>写入</a:t>
            </a:r>
            <a:r>
              <a:rPr lang="en-US" altLang="zh-CN" dirty="0" err="1"/>
              <a:t>rd</a:t>
            </a:r>
            <a:r>
              <a:rPr lang="zh-CN" altLang="en-US" dirty="0"/>
              <a:t>（返回地址）</a:t>
            </a:r>
          </a:p>
          <a:p>
            <a:pPr lvl="1"/>
            <a:r>
              <a:rPr lang="zh-CN" altLang="en-US" dirty="0"/>
              <a:t>设置 </a:t>
            </a:r>
            <a:r>
              <a:rPr lang="en-US" altLang="zh-CN" dirty="0"/>
              <a:t>PC = </a:t>
            </a:r>
            <a:r>
              <a:rPr lang="en-US" altLang="zh-CN" dirty="0" err="1"/>
              <a:t>rs</a:t>
            </a:r>
            <a:r>
              <a:rPr lang="en-US" altLang="zh-CN" dirty="0"/>
              <a:t> + immediate</a:t>
            </a:r>
            <a:endParaRPr lang="zh-CN" altLang="en-US" dirty="0"/>
          </a:p>
          <a:p>
            <a:pPr lvl="1"/>
            <a:r>
              <a:rPr lang="zh-CN" altLang="en-US" dirty="0"/>
              <a:t>立即数用法与</a:t>
            </a:r>
            <a:r>
              <a:rPr lang="en-US" altLang="zh-CN" dirty="0"/>
              <a:t>I</a:t>
            </a:r>
            <a:r>
              <a:rPr lang="zh-CN" altLang="en-US" dirty="0"/>
              <a:t>型算术和装载指令一样</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57</a:t>
            </a:fld>
            <a:endParaRPr lang="zh-CN" altLang="en-US" dirty="0"/>
          </a:p>
        </p:txBody>
      </p:sp>
      <p:grpSp>
        <p:nvGrpSpPr>
          <p:cNvPr id="38" name="组合 37"/>
          <p:cNvGrpSpPr/>
          <p:nvPr/>
        </p:nvGrpSpPr>
        <p:grpSpPr>
          <a:xfrm>
            <a:off x="1624132" y="1303934"/>
            <a:ext cx="8875710" cy="1478164"/>
            <a:chOff x="1634292" y="1303934"/>
            <a:chExt cx="8875710" cy="1478164"/>
          </a:xfrm>
        </p:grpSpPr>
        <p:grpSp>
          <p:nvGrpSpPr>
            <p:cNvPr id="24" name="组合 23"/>
            <p:cNvGrpSpPr/>
            <p:nvPr/>
          </p:nvGrpSpPr>
          <p:grpSpPr>
            <a:xfrm>
              <a:off x="1634292" y="1303934"/>
              <a:ext cx="8875710" cy="918866"/>
              <a:chOff x="74389" y="4753399"/>
              <a:chExt cx="8875710" cy="918866"/>
            </a:xfrm>
          </p:grpSpPr>
          <p:sp>
            <p:nvSpPr>
              <p:cNvPr id="25" name="Google Shape;388;p41"/>
              <p:cNvSpPr txBox="1"/>
              <p:nvPr/>
            </p:nvSpPr>
            <p:spPr>
              <a:xfrm>
                <a:off x="74389" y="4753400"/>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31</a:t>
                </a:r>
                <a:endParaRPr sz="2800" dirty="0">
                  <a:solidFill>
                    <a:schemeClr val="dk1"/>
                  </a:solidFill>
                  <a:ea typeface="Courier New" panose="02070309020205020404"/>
                  <a:cs typeface="Courier New" panose="02070309020205020404"/>
                  <a:sym typeface="Courier New" panose="02070309020205020404"/>
                </a:endParaRPr>
              </a:p>
            </p:txBody>
          </p:sp>
          <p:sp>
            <p:nvSpPr>
              <p:cNvPr id="26" name="Google Shape;389;p41"/>
              <p:cNvSpPr txBox="1"/>
              <p:nvPr/>
            </p:nvSpPr>
            <p:spPr>
              <a:xfrm>
                <a:off x="8581087" y="4753399"/>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ea typeface="Courier New" panose="02070309020205020404"/>
                    <a:cs typeface="Courier New" panose="02070309020205020404"/>
                    <a:sym typeface="Courier New" panose="02070309020205020404"/>
                  </a:rPr>
                  <a:t>0</a:t>
                </a:r>
                <a:endParaRPr sz="2800">
                  <a:solidFill>
                    <a:schemeClr val="dk1"/>
                  </a:solidFill>
                  <a:ea typeface="Courier New" panose="02070309020205020404"/>
                  <a:cs typeface="Courier New" panose="02070309020205020404"/>
                  <a:sym typeface="Courier New" panose="02070309020205020404"/>
                </a:endParaRPr>
              </a:p>
            </p:txBody>
          </p:sp>
          <p:grpSp>
            <p:nvGrpSpPr>
              <p:cNvPr id="27" name="Google Shape;396;p41"/>
              <p:cNvGrpSpPr/>
              <p:nvPr/>
            </p:nvGrpSpPr>
            <p:grpSpPr>
              <a:xfrm>
                <a:off x="351067" y="5215065"/>
                <a:ext cx="8442135" cy="457200"/>
                <a:chOff x="186475" y="4572000"/>
                <a:chExt cx="8442135" cy="457200"/>
              </a:xfrm>
            </p:grpSpPr>
            <p:sp>
              <p:nvSpPr>
                <p:cNvPr id="28" name="Google Shape;397;p41"/>
                <p:cNvSpPr/>
                <p:nvPr/>
              </p:nvSpPr>
              <p:spPr>
                <a:xfrm>
                  <a:off x="186475" y="4572000"/>
                  <a:ext cx="2900317"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[11:0]</a:t>
                  </a:r>
                </a:p>
              </p:txBody>
            </p:sp>
            <p:sp>
              <p:nvSpPr>
                <p:cNvPr id="29" name="Google Shape;398;p41"/>
                <p:cNvSpPr/>
                <p:nvPr/>
              </p:nvSpPr>
              <p:spPr>
                <a:xfrm>
                  <a:off x="6876288" y="4572000"/>
                  <a:ext cx="1752322"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a:solidFill>
                        <a:schemeClr val="dk1"/>
                      </a:solidFill>
                      <a:ea typeface="Courier New" panose="02070309020205020404"/>
                      <a:cs typeface="Courier New" panose="02070309020205020404"/>
                      <a:sym typeface="Courier New" panose="02070309020205020404"/>
                    </a:rPr>
                    <a:t>opcode</a:t>
                  </a:r>
                </a:p>
              </p:txBody>
            </p:sp>
            <p:sp>
              <p:nvSpPr>
                <p:cNvPr id="30" name="Google Shape;400;p41"/>
                <p:cNvSpPr/>
                <p:nvPr/>
              </p:nvSpPr>
              <p:spPr>
                <a:xfrm>
                  <a:off x="3086792" y="4572000"/>
                  <a:ext cx="1320616"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rs1</a:t>
                  </a:r>
                  <a:endParaRPr sz="2800" dirty="0">
                    <a:solidFill>
                      <a:schemeClr val="dk1"/>
                    </a:solidFill>
                    <a:ea typeface="Courier New" panose="02070309020205020404"/>
                    <a:cs typeface="Courier New" panose="02070309020205020404"/>
                    <a:sym typeface="Courier New" panose="02070309020205020404"/>
                  </a:endParaRPr>
                </a:p>
              </p:txBody>
            </p:sp>
            <p:sp>
              <p:nvSpPr>
                <p:cNvPr id="31" name="Google Shape;401;p41"/>
                <p:cNvSpPr/>
                <p:nvPr/>
              </p:nvSpPr>
              <p:spPr>
                <a:xfrm>
                  <a:off x="440740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funct3</a:t>
                  </a:r>
                  <a:endParaRPr sz="2800" dirty="0">
                    <a:solidFill>
                      <a:schemeClr val="dk1"/>
                    </a:solidFill>
                    <a:ea typeface="Courier New" panose="02070309020205020404"/>
                    <a:cs typeface="Courier New" panose="02070309020205020404"/>
                    <a:sym typeface="Courier New" panose="02070309020205020404"/>
                  </a:endParaRPr>
                </a:p>
              </p:txBody>
            </p:sp>
            <p:sp>
              <p:nvSpPr>
                <p:cNvPr id="32" name="Google Shape;402;p41"/>
                <p:cNvSpPr/>
                <p:nvPr/>
              </p:nvSpPr>
              <p:spPr>
                <a:xfrm>
                  <a:off x="5641848"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rd</a:t>
                  </a:r>
                  <a:endParaRPr sz="2800" dirty="0">
                    <a:solidFill>
                      <a:schemeClr val="dk1"/>
                    </a:solidFill>
                    <a:ea typeface="Courier New" panose="02070309020205020404"/>
                    <a:cs typeface="Courier New" panose="02070309020205020404"/>
                    <a:sym typeface="Courier New" panose="02070309020205020404"/>
                  </a:endParaRPr>
                </a:p>
              </p:txBody>
            </p:sp>
          </p:grpSp>
        </p:grpSp>
        <p:sp>
          <p:nvSpPr>
            <p:cNvPr id="33" name="文本框 32"/>
            <p:cNvSpPr txBox="1"/>
            <p:nvPr/>
          </p:nvSpPr>
          <p:spPr>
            <a:xfrm>
              <a:off x="2430713" y="2258878"/>
              <a:ext cx="1860830" cy="523220"/>
            </a:xfrm>
            <a:prstGeom prst="rect">
              <a:avLst/>
            </a:prstGeom>
            <a:noFill/>
          </p:spPr>
          <p:txBody>
            <a:bodyPr wrap="none" rtlCol="0">
              <a:spAutoFit/>
            </a:bodyPr>
            <a:lstStyle/>
            <a:p>
              <a:r>
                <a:rPr lang="en-US" altLang="zh-CN" sz="2800" dirty="0"/>
                <a:t>offset[11:0]</a:t>
              </a:r>
              <a:endParaRPr lang="zh-CN" altLang="en-US" sz="2800" dirty="0"/>
            </a:p>
          </p:txBody>
        </p:sp>
        <p:sp>
          <p:nvSpPr>
            <p:cNvPr id="34" name="文本框 33"/>
            <p:cNvSpPr txBox="1"/>
            <p:nvPr/>
          </p:nvSpPr>
          <p:spPr>
            <a:xfrm>
              <a:off x="5061065" y="2258878"/>
              <a:ext cx="821059" cy="523220"/>
            </a:xfrm>
            <a:prstGeom prst="rect">
              <a:avLst/>
            </a:prstGeom>
            <a:noFill/>
          </p:spPr>
          <p:txBody>
            <a:bodyPr wrap="none" rtlCol="0">
              <a:spAutoFit/>
            </a:bodyPr>
            <a:lstStyle/>
            <a:p>
              <a:r>
                <a:rPr lang="en-US" altLang="zh-CN" sz="2800" dirty="0"/>
                <a:t>base</a:t>
              </a:r>
              <a:endParaRPr lang="zh-CN" altLang="en-US" sz="2800" dirty="0"/>
            </a:p>
          </p:txBody>
        </p:sp>
        <p:sp>
          <p:nvSpPr>
            <p:cNvPr id="35" name="文本框 34"/>
            <p:cNvSpPr txBox="1"/>
            <p:nvPr/>
          </p:nvSpPr>
          <p:spPr>
            <a:xfrm>
              <a:off x="6567022" y="2258878"/>
              <a:ext cx="364202" cy="523220"/>
            </a:xfrm>
            <a:prstGeom prst="rect">
              <a:avLst/>
            </a:prstGeom>
            <a:noFill/>
          </p:spPr>
          <p:txBody>
            <a:bodyPr wrap="none" rtlCol="0">
              <a:spAutoFit/>
            </a:bodyPr>
            <a:lstStyle/>
            <a:p>
              <a:r>
                <a:rPr lang="en-US" altLang="zh-CN" sz="2800" dirty="0"/>
                <a:t>0</a:t>
              </a:r>
              <a:endParaRPr lang="zh-CN" altLang="en-US" sz="2800" dirty="0"/>
            </a:p>
          </p:txBody>
        </p:sp>
        <p:sp>
          <p:nvSpPr>
            <p:cNvPr id="36" name="文本框 35"/>
            <p:cNvSpPr txBox="1"/>
            <p:nvPr/>
          </p:nvSpPr>
          <p:spPr>
            <a:xfrm>
              <a:off x="7602689" y="2258878"/>
              <a:ext cx="761747" cy="523220"/>
            </a:xfrm>
            <a:prstGeom prst="rect">
              <a:avLst/>
            </a:prstGeom>
            <a:noFill/>
          </p:spPr>
          <p:txBody>
            <a:bodyPr wrap="none" rtlCol="0">
              <a:spAutoFit/>
            </a:bodyPr>
            <a:lstStyle/>
            <a:p>
              <a:r>
                <a:rPr lang="en-US" altLang="zh-CN" sz="2800" dirty="0" err="1"/>
                <a:t>dest</a:t>
              </a:r>
              <a:endParaRPr lang="zh-CN" altLang="en-US" sz="2800" dirty="0"/>
            </a:p>
          </p:txBody>
        </p:sp>
        <p:sp>
          <p:nvSpPr>
            <p:cNvPr id="37" name="文本框 36"/>
            <p:cNvSpPr txBox="1"/>
            <p:nvPr/>
          </p:nvSpPr>
          <p:spPr>
            <a:xfrm>
              <a:off x="8955807" y="2258878"/>
              <a:ext cx="1042273" cy="523220"/>
            </a:xfrm>
            <a:prstGeom prst="rect">
              <a:avLst/>
            </a:prstGeom>
            <a:noFill/>
          </p:spPr>
          <p:txBody>
            <a:bodyPr wrap="none" rtlCol="0">
              <a:spAutoFit/>
            </a:bodyPr>
            <a:lstStyle/>
            <a:p>
              <a:r>
                <a:rPr lang="en-US" altLang="zh-CN" sz="2800" dirty="0"/>
                <a:t>JALR</a:t>
              </a:r>
              <a:endParaRPr lang="zh-CN" altLang="en-US" sz="2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jalr</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58</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cxnSp>
        <p:nvCxnSpPr>
          <p:cNvPr id="175" name="直接箭头连接符 174"/>
          <p:cNvCxnSpPr/>
          <p:nvPr/>
        </p:nvCxnSpPr>
        <p:spPr>
          <a:xfrm flipV="1">
            <a:off x="10903064" y="2802539"/>
            <a:ext cx="0" cy="274058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171" name="组合 170"/>
          <p:cNvGrpSpPr/>
          <p:nvPr/>
        </p:nvGrpSpPr>
        <p:grpSpPr>
          <a:xfrm>
            <a:off x="8379901" y="2969895"/>
            <a:ext cx="835486" cy="998220"/>
            <a:chOff x="7950205" y="3160441"/>
            <a:chExt cx="679988" cy="998220"/>
          </a:xfrm>
        </p:grpSpPr>
        <p:grpSp>
          <p:nvGrpSpPr>
            <p:cNvPr id="172" name="组合 171"/>
            <p:cNvGrpSpPr/>
            <p:nvPr/>
          </p:nvGrpSpPr>
          <p:grpSpPr>
            <a:xfrm>
              <a:off x="7982529" y="3160441"/>
              <a:ext cx="574962" cy="998220"/>
              <a:chOff x="7982529" y="3160441"/>
              <a:chExt cx="574962" cy="998220"/>
            </a:xfrm>
          </p:grpSpPr>
          <p:sp>
            <p:nvSpPr>
              <p:cNvPr id="185" name="梯形 184"/>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8" name="等腰三角形 187"/>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9" name="直接连接符 188"/>
              <p:cNvCxnSpPr>
                <a:endCxn id="188"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90" name="直接连接符 189"/>
              <p:cNvCxnSpPr>
                <a:stCxn id="188" idx="2"/>
                <a:endCxn id="188"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97" name="直接连接符 196"/>
              <p:cNvCxnSpPr>
                <a:stCxn id="188" idx="5"/>
                <a:endCxn id="188"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73" name="文本框 172"/>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01" name="文本框 200"/>
          <p:cNvSpPr txBox="1"/>
          <p:nvPr/>
        </p:nvSpPr>
        <p:spPr>
          <a:xfrm>
            <a:off x="5378137" y="4833172"/>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204" name="矩形 203"/>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5" name="文本框 204"/>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09" name="文本框 208"/>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9" name="文本框 218"/>
          <p:cNvSpPr txBox="1"/>
          <p:nvPr/>
        </p:nvSpPr>
        <p:spPr>
          <a:xfrm>
            <a:off x="8444220" y="5540205"/>
            <a:ext cx="12337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0" name="文本框 219"/>
          <p:cNvSpPr txBox="1"/>
          <p:nvPr/>
        </p:nvSpPr>
        <p:spPr>
          <a:xfrm>
            <a:off x="3795747" y="5552023"/>
            <a:ext cx="12085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21" name="文本框 220"/>
          <p:cNvSpPr txBox="1"/>
          <p:nvPr/>
        </p:nvSpPr>
        <p:spPr>
          <a:xfrm>
            <a:off x="9337402" y="5887947"/>
            <a:ext cx="13988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2" name="文本框 221"/>
          <p:cNvSpPr txBox="1"/>
          <p:nvPr/>
        </p:nvSpPr>
        <p:spPr>
          <a:xfrm>
            <a:off x="10646659" y="5538078"/>
            <a:ext cx="110336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=2</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223" name="文本框 222"/>
          <p:cNvSpPr txBox="1"/>
          <p:nvPr/>
        </p:nvSpPr>
        <p:spPr>
          <a:xfrm>
            <a:off x="6346411" y="5543751"/>
            <a:ext cx="79861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24" name="文本框 223"/>
          <p:cNvSpPr txBox="1"/>
          <p:nvPr/>
        </p:nvSpPr>
        <p:spPr>
          <a:xfrm>
            <a:off x="7084443" y="5543751"/>
            <a:ext cx="72648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25" name="文本框 224"/>
          <p:cNvSpPr txBox="1"/>
          <p:nvPr/>
        </p:nvSpPr>
        <p:spPr>
          <a:xfrm>
            <a:off x="6750473" y="6008979"/>
            <a:ext cx="78418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27" name="文本框 226"/>
          <p:cNvSpPr txBox="1"/>
          <p:nvPr/>
        </p:nvSpPr>
        <p:spPr>
          <a:xfrm>
            <a:off x="734937" y="5550255"/>
            <a:ext cx="103289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ea typeface="宋体" panose="02010600030101010101" pitchFamily="2" charset="-122"/>
              </a:rPr>
              <a:t>PCSel</a:t>
            </a:r>
            <a:endParaRPr kumimoji="0" lang="en-US" altLang="zh-CN" sz="2400" b="1" i="0" u="none" strike="noStrike" kern="1200" cap="none" spc="0" normalizeH="0" baseline="0" noProof="0" dirty="0">
              <a:ln>
                <a:noFill/>
              </a:ln>
              <a:solidFill>
                <a:prstClr val="black"/>
              </a:solidFill>
              <a:effectLst/>
              <a:uLnTx/>
              <a:uFillTx/>
              <a:ea typeface="宋体" panose="02010600030101010101" pitchFamily="2" charset="-122"/>
            </a:endParaRPr>
          </a:p>
        </p:txBody>
      </p:sp>
      <p:sp>
        <p:nvSpPr>
          <p:cNvPr id="229" name="文本框 228"/>
          <p:cNvSpPr txBox="1"/>
          <p:nvPr/>
        </p:nvSpPr>
        <p:spPr>
          <a:xfrm>
            <a:off x="7761246" y="5539717"/>
            <a:ext cx="63991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230" name="文本框 229"/>
          <p:cNvSpPr txBox="1"/>
          <p:nvPr/>
        </p:nvSpPr>
        <p:spPr>
          <a:xfrm>
            <a:off x="7893130" y="6035645"/>
            <a:ext cx="654345"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232" name="文本框 231"/>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39" name="组合 238"/>
          <p:cNvGrpSpPr/>
          <p:nvPr/>
        </p:nvGrpSpPr>
        <p:grpSpPr>
          <a:xfrm>
            <a:off x="4647380" y="2244349"/>
            <a:ext cx="2097287" cy="2152479"/>
            <a:chOff x="5147404" y="2415711"/>
            <a:chExt cx="1949822" cy="2152479"/>
          </a:xfrm>
        </p:grpSpPr>
        <p:grpSp>
          <p:nvGrpSpPr>
            <p:cNvPr id="241" name="组合 240"/>
            <p:cNvGrpSpPr/>
            <p:nvPr/>
          </p:nvGrpSpPr>
          <p:grpSpPr>
            <a:xfrm>
              <a:off x="5147404" y="2415711"/>
              <a:ext cx="1949822" cy="2054688"/>
              <a:chOff x="5147404" y="2415711"/>
              <a:chExt cx="1949822" cy="2054688"/>
            </a:xfrm>
          </p:grpSpPr>
          <p:grpSp>
            <p:nvGrpSpPr>
              <p:cNvPr id="243" name="组合 242"/>
              <p:cNvGrpSpPr/>
              <p:nvPr/>
            </p:nvGrpSpPr>
            <p:grpSpPr>
              <a:xfrm>
                <a:off x="5147404" y="2415711"/>
                <a:ext cx="1949822" cy="2054688"/>
                <a:chOff x="9255806" y="2351056"/>
                <a:chExt cx="1949822" cy="2054688"/>
              </a:xfrm>
            </p:grpSpPr>
            <p:sp>
              <p:nvSpPr>
                <p:cNvPr id="245" name="矩形 244"/>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6" name="文本框 245"/>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7" name="文本框 246"/>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8" name="文本框 247"/>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9" name="文本框 248"/>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0" name="文本框 249"/>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1" name="文本框 250"/>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44" name="等腰三角形 243"/>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42" name="直接连接符 241"/>
            <p:cNvCxnSpPr>
              <a:stCxn id="244"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52" name="直接箭头连接符 251"/>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3" name="肘形连接符 252"/>
          <p:cNvCxnSpPr>
            <a:stCxn id="257"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254" name="组合 253"/>
          <p:cNvGrpSpPr/>
          <p:nvPr/>
        </p:nvGrpSpPr>
        <p:grpSpPr>
          <a:xfrm>
            <a:off x="4431702" y="4415155"/>
            <a:ext cx="841756" cy="959906"/>
            <a:chOff x="4355926" y="4364678"/>
            <a:chExt cx="841756" cy="977525"/>
          </a:xfrm>
        </p:grpSpPr>
        <p:sp>
          <p:nvSpPr>
            <p:cNvPr id="255" name="文本框 254"/>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7" name="椭圆 256"/>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174" name="文本框 173"/>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9" name="肘形连接符 308"/>
          <p:cNvCxnSpPr>
            <a:stCxn id="313"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sp>
        <p:nvSpPr>
          <p:cNvPr id="24" name="标题 23"/>
          <p:cNvSpPr>
            <a:spLocks noGrp="1"/>
          </p:cNvSpPr>
          <p:nvPr>
            <p:ph type="title"/>
          </p:nvPr>
        </p:nvSpPr>
        <p:spPr/>
        <p:txBody>
          <a:bodyPr/>
          <a:lstStyle/>
          <a:p>
            <a:r>
              <a:rPr lang="en-US" altLang="zh-CN" dirty="0" err="1"/>
              <a:t>jalr</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59</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cxnSp>
        <p:nvCxnSpPr>
          <p:cNvPr id="175" name="直接箭头连接符 174"/>
          <p:cNvCxnSpPr/>
          <p:nvPr/>
        </p:nvCxnSpPr>
        <p:spPr>
          <a:xfrm flipV="1">
            <a:off x="10903064" y="2802539"/>
            <a:ext cx="0" cy="274058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171" name="组合 170"/>
          <p:cNvGrpSpPr/>
          <p:nvPr/>
        </p:nvGrpSpPr>
        <p:grpSpPr>
          <a:xfrm>
            <a:off x="8379901" y="2969895"/>
            <a:ext cx="835486" cy="998220"/>
            <a:chOff x="7950205" y="3160441"/>
            <a:chExt cx="679988" cy="998220"/>
          </a:xfrm>
        </p:grpSpPr>
        <p:grpSp>
          <p:nvGrpSpPr>
            <p:cNvPr id="172" name="组合 171"/>
            <p:cNvGrpSpPr/>
            <p:nvPr/>
          </p:nvGrpSpPr>
          <p:grpSpPr>
            <a:xfrm>
              <a:off x="7982529" y="3160441"/>
              <a:ext cx="574962" cy="998220"/>
              <a:chOff x="7982529" y="3160441"/>
              <a:chExt cx="574962" cy="998220"/>
            </a:xfrm>
          </p:grpSpPr>
          <p:sp>
            <p:nvSpPr>
              <p:cNvPr id="185" name="梯形 184"/>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8" name="等腰三角形 187"/>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89" name="直接连接符 188"/>
              <p:cNvCxnSpPr>
                <a:endCxn id="188"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90" name="直接连接符 189"/>
              <p:cNvCxnSpPr>
                <a:stCxn id="188" idx="2"/>
                <a:endCxn id="188"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197" name="直接连接符 196"/>
              <p:cNvCxnSpPr>
                <a:stCxn id="188" idx="5"/>
                <a:endCxn id="188"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173" name="文本框 172"/>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01" name="文本框 200"/>
          <p:cNvSpPr txBox="1"/>
          <p:nvPr/>
        </p:nvSpPr>
        <p:spPr>
          <a:xfrm>
            <a:off x="5378137" y="4833172"/>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204" name="矩形 203"/>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5" name="文本框 204"/>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09" name="文本框 208"/>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9" name="文本框 218"/>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p>
        </p:txBody>
      </p:sp>
      <p:sp>
        <p:nvSpPr>
          <p:cNvPr id="220" name="文本框 219"/>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=I</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221" name="文本框 220"/>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=Read</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2" name="文本框 221"/>
          <p:cNvSpPr txBox="1"/>
          <p:nvPr/>
        </p:nvSpPr>
        <p:spPr>
          <a:xfrm>
            <a:off x="10646659" y="5538078"/>
            <a:ext cx="110336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=2</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223" name="文本框 222"/>
          <p:cNvSpPr txBox="1"/>
          <p:nvPr/>
        </p:nvSpPr>
        <p:spPr>
          <a:xfrm>
            <a:off x="6346411" y="5543751"/>
            <a:ext cx="79861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24" name="文本框 223"/>
          <p:cNvSpPr txBox="1"/>
          <p:nvPr/>
        </p:nvSpPr>
        <p:spPr>
          <a:xfrm>
            <a:off x="7084443" y="5543751"/>
            <a:ext cx="726481"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25" name="文本框 224"/>
          <p:cNvSpPr txBox="1"/>
          <p:nvPr/>
        </p:nvSpPr>
        <p:spPr>
          <a:xfrm>
            <a:off x="6750473" y="6008979"/>
            <a:ext cx="78418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27" name="文本框 226"/>
          <p:cNvSpPr txBox="1"/>
          <p:nvPr/>
        </p:nvSpPr>
        <p:spPr>
          <a:xfrm>
            <a:off x="734937" y="5550255"/>
            <a:ext cx="108469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ea typeface="宋体" panose="02010600030101010101" pitchFamily="2" charset="-122"/>
              </a:rPr>
              <a:t>PCSel</a:t>
            </a:r>
            <a:endParaRPr kumimoji="0" lang="en-US" altLang="zh-CN" sz="2400" b="1" i="0" u="none" strike="noStrike" kern="1200" cap="none" spc="0" normalizeH="0" baseline="0" noProof="0" dirty="0">
              <a:ln>
                <a:noFill/>
              </a:ln>
              <a:solidFill>
                <a:srgbClr val="FF0000"/>
              </a:solidFill>
              <a:effectLst/>
              <a:uLnTx/>
              <a:uFillTx/>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ea typeface="宋体" panose="02010600030101010101" pitchFamily="2" charset="-122"/>
              </a:rPr>
              <a:t>=taken</a:t>
            </a:r>
          </a:p>
        </p:txBody>
      </p:sp>
      <p:sp>
        <p:nvSpPr>
          <p:cNvPr id="229" name="文本框 228"/>
          <p:cNvSpPr txBox="1"/>
          <p:nvPr/>
        </p:nvSpPr>
        <p:spPr>
          <a:xfrm>
            <a:off x="7761246" y="5539717"/>
            <a:ext cx="63991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rPr>
              <a:t>=1</a:t>
            </a:r>
          </a:p>
        </p:txBody>
      </p:sp>
      <p:sp>
        <p:nvSpPr>
          <p:cNvPr id="230" name="文本框 229"/>
          <p:cNvSpPr txBox="1"/>
          <p:nvPr/>
        </p:nvSpPr>
        <p:spPr>
          <a:xfrm>
            <a:off x="7893130" y="6035645"/>
            <a:ext cx="65434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rPr>
              <a:t>=0</a:t>
            </a:r>
          </a:p>
        </p:txBody>
      </p:sp>
      <p:sp>
        <p:nvSpPr>
          <p:cNvPr id="232" name="文本框 231"/>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4" name="直接箭头连接符 173"/>
          <p:cNvCxnSpPr/>
          <p:nvPr/>
        </p:nvCxnSpPr>
        <p:spPr>
          <a:xfrm>
            <a:off x="1919073" y="3179038"/>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7" name="直接箭头连接符 176"/>
          <p:cNvCxnSpPr/>
          <p:nvPr/>
        </p:nvCxnSpPr>
        <p:spPr>
          <a:xfrm>
            <a:off x="3012869" y="3002912"/>
            <a:ext cx="0" cy="25426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4" name="直接箭头连接符 193"/>
          <p:cNvCxnSpPr/>
          <p:nvPr/>
        </p:nvCxnSpPr>
        <p:spPr>
          <a:xfrm>
            <a:off x="3017949" y="4839525"/>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5" name="直接箭头连接符 194"/>
          <p:cNvCxnSpPr/>
          <p:nvPr/>
        </p:nvCxnSpPr>
        <p:spPr>
          <a:xfrm>
            <a:off x="3012869" y="3002912"/>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6" name="直接箭头连接符 195"/>
          <p:cNvCxnSpPr/>
          <p:nvPr/>
        </p:nvCxnSpPr>
        <p:spPr>
          <a:xfrm>
            <a:off x="3017949" y="3428829"/>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8" name="直接箭头连接符 197"/>
          <p:cNvCxnSpPr/>
          <p:nvPr/>
        </p:nvCxnSpPr>
        <p:spPr>
          <a:xfrm>
            <a:off x="2854849" y="3202388"/>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237" name="组合 236"/>
          <p:cNvGrpSpPr/>
          <p:nvPr/>
        </p:nvGrpSpPr>
        <p:grpSpPr>
          <a:xfrm>
            <a:off x="2041000" y="2485126"/>
            <a:ext cx="157663" cy="687003"/>
            <a:chOff x="2139696" y="2656398"/>
            <a:chExt cx="384242" cy="687003"/>
          </a:xfrm>
        </p:grpSpPr>
        <p:cxnSp>
          <p:nvCxnSpPr>
            <p:cNvPr id="238" name="直接连接符 237"/>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39" name="直接箭头连接符 238"/>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41" name="组合 240"/>
          <p:cNvGrpSpPr/>
          <p:nvPr/>
        </p:nvGrpSpPr>
        <p:grpSpPr>
          <a:xfrm>
            <a:off x="3000326" y="1364266"/>
            <a:ext cx="7675619" cy="796912"/>
            <a:chOff x="6552581" y="2760226"/>
            <a:chExt cx="1224387" cy="668173"/>
          </a:xfrm>
        </p:grpSpPr>
        <p:cxnSp>
          <p:nvCxnSpPr>
            <p:cNvPr id="242" name="直接连接符 241"/>
            <p:cNvCxnSpPr/>
            <p:nvPr/>
          </p:nvCxnSpPr>
          <p:spPr>
            <a:xfrm>
              <a:off x="6580657" y="2765756"/>
              <a:ext cx="1011100"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3" name="直接箭头连接符 242"/>
            <p:cNvCxnSpPr/>
            <p:nvPr/>
          </p:nvCxnSpPr>
          <p:spPr>
            <a:xfrm>
              <a:off x="7592593" y="3361697"/>
              <a:ext cx="18437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4" name="直接连接符 243"/>
            <p:cNvCxnSpPr/>
            <p:nvPr/>
          </p:nvCxnSpPr>
          <p:spPr>
            <a:xfrm flipV="1">
              <a:off x="7591757" y="2760226"/>
              <a:ext cx="0" cy="60147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5" name="直接连接符 244"/>
            <p:cNvCxnSpPr/>
            <p:nvPr/>
          </p:nvCxnSpPr>
          <p:spPr>
            <a:xfrm flipV="1">
              <a:off x="6580661" y="2760226"/>
              <a:ext cx="0" cy="66817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6" name="直接连接符 245"/>
            <p:cNvCxnSpPr/>
            <p:nvPr/>
          </p:nvCxnSpPr>
          <p:spPr>
            <a:xfrm>
              <a:off x="6552581" y="3425650"/>
              <a:ext cx="28076"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grpSp>
        <p:nvGrpSpPr>
          <p:cNvPr id="247" name="组合 246"/>
          <p:cNvGrpSpPr/>
          <p:nvPr/>
        </p:nvGrpSpPr>
        <p:grpSpPr>
          <a:xfrm>
            <a:off x="6585115" y="2756223"/>
            <a:ext cx="1146237" cy="507740"/>
            <a:chOff x="6580657" y="2757684"/>
            <a:chExt cx="1146237" cy="507740"/>
          </a:xfrm>
        </p:grpSpPr>
        <p:cxnSp>
          <p:nvCxnSpPr>
            <p:cNvPr id="248" name="直接连接符 247"/>
            <p:cNvCxnSpPr/>
            <p:nvPr/>
          </p:nvCxnSpPr>
          <p:spPr>
            <a:xfrm flipV="1">
              <a:off x="6580657" y="2757684"/>
              <a:ext cx="0" cy="50774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9" name="直接连接符 248"/>
            <p:cNvCxnSpPr/>
            <p:nvPr/>
          </p:nvCxnSpPr>
          <p:spPr>
            <a:xfrm>
              <a:off x="6580657" y="2765756"/>
              <a:ext cx="961862"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0" name="直接箭头连接符 249"/>
            <p:cNvCxnSpPr/>
            <p:nvPr/>
          </p:nvCxnSpPr>
          <p:spPr>
            <a:xfrm>
              <a:off x="7542519" y="3110165"/>
              <a:ext cx="18437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1" name="直接连接符 250"/>
            <p:cNvCxnSpPr/>
            <p:nvPr/>
          </p:nvCxnSpPr>
          <p:spPr>
            <a:xfrm flipV="1">
              <a:off x="7542519" y="2757684"/>
              <a:ext cx="0" cy="35749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52" name="肘形连接符 251"/>
          <p:cNvCxnSpPr>
            <a:stCxn id="313" idx="6"/>
          </p:cNvCxnSpPr>
          <p:nvPr/>
        </p:nvCxnSpPr>
        <p:spPr>
          <a:xfrm flipV="1">
            <a:off x="5229927" y="4185664"/>
            <a:ext cx="2501425" cy="709444"/>
          </a:xfrm>
          <a:prstGeom prst="bentConnector3">
            <a:avLst>
              <a:gd name="adj1" fmla="val 92952"/>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3" name="直接箭头连接符 252"/>
          <p:cNvCxnSpPr/>
          <p:nvPr/>
        </p:nvCxnSpPr>
        <p:spPr>
          <a:xfrm>
            <a:off x="8095779" y="3128655"/>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4" name="直接箭头连接符 253"/>
          <p:cNvCxnSpPr/>
          <p:nvPr/>
        </p:nvCxnSpPr>
        <p:spPr>
          <a:xfrm>
            <a:off x="8095779" y="3867241"/>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55" name="组合 254"/>
          <p:cNvGrpSpPr/>
          <p:nvPr/>
        </p:nvGrpSpPr>
        <p:grpSpPr>
          <a:xfrm>
            <a:off x="639327" y="1593699"/>
            <a:ext cx="8592878" cy="1869130"/>
            <a:chOff x="4023171" y="1813168"/>
            <a:chExt cx="5085302" cy="1656610"/>
          </a:xfrm>
        </p:grpSpPr>
        <p:cxnSp>
          <p:nvCxnSpPr>
            <p:cNvPr id="257" name="直接连接符 256"/>
            <p:cNvCxnSpPr/>
            <p:nvPr/>
          </p:nvCxnSpPr>
          <p:spPr>
            <a:xfrm flipV="1">
              <a:off x="9108473" y="1813168"/>
              <a:ext cx="0" cy="165661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9" name="直接连接符 258"/>
            <p:cNvCxnSpPr/>
            <p:nvPr/>
          </p:nvCxnSpPr>
          <p:spPr>
            <a:xfrm>
              <a:off x="4023171" y="1813539"/>
              <a:ext cx="508477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0" name="直接连接符 259"/>
            <p:cNvCxnSpPr/>
            <p:nvPr/>
          </p:nvCxnSpPr>
          <p:spPr>
            <a:xfrm flipV="1">
              <a:off x="4023171" y="1813169"/>
              <a:ext cx="0" cy="111496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1" name="直接箭头连接符 260"/>
            <p:cNvCxnSpPr/>
            <p:nvPr/>
          </p:nvCxnSpPr>
          <p:spPr>
            <a:xfrm>
              <a:off x="4023171" y="2933445"/>
              <a:ext cx="15736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62" name="直接箭头连接符 261"/>
          <p:cNvCxnSpPr/>
          <p:nvPr/>
        </p:nvCxnSpPr>
        <p:spPr>
          <a:xfrm flipV="1">
            <a:off x="1094210" y="3523865"/>
            <a:ext cx="0" cy="201925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3" name="直接箭头连接符 262"/>
          <p:cNvCxnSpPr/>
          <p:nvPr/>
        </p:nvCxnSpPr>
        <p:spPr>
          <a:xfrm>
            <a:off x="1267439" y="3166539"/>
            <a:ext cx="17950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4" name="直接箭头连接符 263"/>
          <p:cNvCxnSpPr/>
          <p:nvPr/>
        </p:nvCxnSpPr>
        <p:spPr>
          <a:xfrm flipV="1">
            <a:off x="10903064" y="2794541"/>
            <a:ext cx="0" cy="2740583"/>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65" name="组合 264"/>
          <p:cNvGrpSpPr/>
          <p:nvPr/>
        </p:nvGrpSpPr>
        <p:grpSpPr>
          <a:xfrm>
            <a:off x="4469303" y="1737574"/>
            <a:ext cx="6745271" cy="683397"/>
            <a:chOff x="5118435" y="1810320"/>
            <a:chExt cx="3915664" cy="608430"/>
          </a:xfrm>
        </p:grpSpPr>
        <p:cxnSp>
          <p:nvCxnSpPr>
            <p:cNvPr id="267" name="直接箭头连接符 266"/>
            <p:cNvCxnSpPr/>
            <p:nvPr/>
          </p:nvCxnSpPr>
          <p:spPr>
            <a:xfrm>
              <a:off x="8935427" y="2398269"/>
              <a:ext cx="98276"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68" name="直接连接符 267"/>
            <p:cNvCxnSpPr/>
            <p:nvPr/>
          </p:nvCxnSpPr>
          <p:spPr>
            <a:xfrm flipV="1">
              <a:off x="9034099" y="1810320"/>
              <a:ext cx="0" cy="58794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9" name="直接连接符 268"/>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0" name="直接连接符 269"/>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1" name="直接箭头连接符 270"/>
            <p:cNvCxnSpPr/>
            <p:nvPr/>
          </p:nvCxnSpPr>
          <p:spPr>
            <a:xfrm>
              <a:off x="5118435" y="2418750"/>
              <a:ext cx="14658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81" name="组合 280"/>
          <p:cNvGrpSpPr/>
          <p:nvPr/>
        </p:nvGrpSpPr>
        <p:grpSpPr>
          <a:xfrm>
            <a:off x="4647380" y="2244349"/>
            <a:ext cx="2097287" cy="2152479"/>
            <a:chOff x="5147404" y="2415711"/>
            <a:chExt cx="1949822" cy="2152479"/>
          </a:xfrm>
        </p:grpSpPr>
        <p:grpSp>
          <p:nvGrpSpPr>
            <p:cNvPr id="282" name="组合 281"/>
            <p:cNvGrpSpPr/>
            <p:nvPr/>
          </p:nvGrpSpPr>
          <p:grpSpPr>
            <a:xfrm>
              <a:off x="5147404" y="2415711"/>
              <a:ext cx="1949822" cy="2054688"/>
              <a:chOff x="5147404" y="2415711"/>
              <a:chExt cx="1949822" cy="2054688"/>
            </a:xfrm>
          </p:grpSpPr>
          <p:grpSp>
            <p:nvGrpSpPr>
              <p:cNvPr id="290" name="组合 289"/>
              <p:cNvGrpSpPr/>
              <p:nvPr/>
            </p:nvGrpSpPr>
            <p:grpSpPr>
              <a:xfrm>
                <a:off x="5147404" y="2415711"/>
                <a:ext cx="1949822" cy="2054688"/>
                <a:chOff x="9255806" y="2351056"/>
                <a:chExt cx="1949822" cy="2054688"/>
              </a:xfrm>
            </p:grpSpPr>
            <p:sp>
              <p:nvSpPr>
                <p:cNvPr id="292" name="矩形 291"/>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3" name="文本框 292"/>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4" name="文本框 293"/>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8" name="文本框 297"/>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9" name="文本框 298"/>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1" name="文本框 30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4" name="文本框 303"/>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91" name="等腰三角形 290"/>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89" name="直接连接符 288"/>
            <p:cNvCxnSpPr>
              <a:stCxn id="291"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308" name="直接箭头连接符 307"/>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0" name="组合 309"/>
          <p:cNvGrpSpPr/>
          <p:nvPr/>
        </p:nvGrpSpPr>
        <p:grpSpPr>
          <a:xfrm>
            <a:off x="4431702" y="4415155"/>
            <a:ext cx="841756" cy="959906"/>
            <a:chOff x="4355926" y="4364678"/>
            <a:chExt cx="841756" cy="977525"/>
          </a:xfrm>
        </p:grpSpPr>
        <p:sp>
          <p:nvSpPr>
            <p:cNvPr id="311" name="文本框 310"/>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13" name="椭圆 312"/>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207" name="文本框 206"/>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wipe(left)">
                                      <p:cBhvr>
                                        <p:cTn id="7" dur="500"/>
                                        <p:tgtEl>
                                          <p:spTgt spid="174"/>
                                        </p:tgtEl>
                                      </p:cBhvr>
                                    </p:animEffect>
                                  </p:childTnLst>
                                </p:cTn>
                              </p:par>
                              <p:par>
                                <p:cTn id="8" presetID="22" presetClass="entr" presetSubtype="8" fill="hold" nodeType="withEffect">
                                  <p:stCondLst>
                                    <p:cond delay="0"/>
                                  </p:stCondLst>
                                  <p:childTnLst>
                                    <p:set>
                                      <p:cBhvr>
                                        <p:cTn id="9" dur="1" fill="hold">
                                          <p:stCondLst>
                                            <p:cond delay="0"/>
                                          </p:stCondLst>
                                        </p:cTn>
                                        <p:tgtEl>
                                          <p:spTgt spid="198"/>
                                        </p:tgtEl>
                                        <p:attrNameLst>
                                          <p:attrName>style.visibility</p:attrName>
                                        </p:attrNameLst>
                                      </p:cBhvr>
                                      <p:to>
                                        <p:strVal val="visible"/>
                                      </p:to>
                                    </p:set>
                                    <p:animEffect transition="in" filter="wipe(left)">
                                      <p:cBhvr>
                                        <p:cTn id="10" dur="500"/>
                                        <p:tgtEl>
                                          <p:spTgt spid="198"/>
                                        </p:tgtEl>
                                      </p:cBhvr>
                                    </p:animEffect>
                                  </p:childTnLst>
                                </p:cTn>
                              </p:par>
                              <p:par>
                                <p:cTn id="11" presetID="22" presetClass="entr" presetSubtype="8" fill="hold" nodeType="withEffect">
                                  <p:stCondLst>
                                    <p:cond delay="0"/>
                                  </p:stCondLst>
                                  <p:childTnLst>
                                    <p:set>
                                      <p:cBhvr>
                                        <p:cTn id="12" dur="1" fill="hold">
                                          <p:stCondLst>
                                            <p:cond delay="0"/>
                                          </p:stCondLst>
                                        </p:cTn>
                                        <p:tgtEl>
                                          <p:spTgt spid="195"/>
                                        </p:tgtEl>
                                        <p:attrNameLst>
                                          <p:attrName>style.visibility</p:attrName>
                                        </p:attrNameLst>
                                      </p:cBhvr>
                                      <p:to>
                                        <p:strVal val="visible"/>
                                      </p:to>
                                    </p:set>
                                    <p:animEffect transition="in" filter="wipe(left)">
                                      <p:cBhvr>
                                        <p:cTn id="13" dur="500"/>
                                        <p:tgtEl>
                                          <p:spTgt spid="195"/>
                                        </p:tgtEl>
                                      </p:cBhvr>
                                    </p:animEffect>
                                  </p:childTnLst>
                                </p:cTn>
                              </p:par>
                              <p:par>
                                <p:cTn id="14" presetID="22" presetClass="entr" presetSubtype="8" fill="hold" nodeType="withEffect">
                                  <p:stCondLst>
                                    <p:cond delay="0"/>
                                  </p:stCondLst>
                                  <p:childTnLst>
                                    <p:set>
                                      <p:cBhvr>
                                        <p:cTn id="15" dur="1" fill="hold">
                                          <p:stCondLst>
                                            <p:cond delay="0"/>
                                          </p:stCondLst>
                                        </p:cTn>
                                        <p:tgtEl>
                                          <p:spTgt spid="177"/>
                                        </p:tgtEl>
                                        <p:attrNameLst>
                                          <p:attrName>style.visibility</p:attrName>
                                        </p:attrNameLst>
                                      </p:cBhvr>
                                      <p:to>
                                        <p:strVal val="visible"/>
                                      </p:to>
                                    </p:set>
                                    <p:animEffect transition="in" filter="wipe(left)">
                                      <p:cBhvr>
                                        <p:cTn id="16" dur="500"/>
                                        <p:tgtEl>
                                          <p:spTgt spid="177"/>
                                        </p:tgtEl>
                                      </p:cBhvr>
                                    </p:animEffect>
                                  </p:childTnLst>
                                </p:cTn>
                              </p:par>
                              <p:par>
                                <p:cTn id="17" presetID="22" presetClass="entr" presetSubtype="8" fill="hold" nodeType="withEffect">
                                  <p:stCondLst>
                                    <p:cond delay="0"/>
                                  </p:stCondLst>
                                  <p:childTnLst>
                                    <p:set>
                                      <p:cBhvr>
                                        <p:cTn id="18" dur="1" fill="hold">
                                          <p:stCondLst>
                                            <p:cond delay="0"/>
                                          </p:stCondLst>
                                        </p:cTn>
                                        <p:tgtEl>
                                          <p:spTgt spid="196"/>
                                        </p:tgtEl>
                                        <p:attrNameLst>
                                          <p:attrName>style.visibility</p:attrName>
                                        </p:attrNameLst>
                                      </p:cBhvr>
                                      <p:to>
                                        <p:strVal val="visible"/>
                                      </p:to>
                                    </p:set>
                                    <p:animEffect transition="in" filter="wipe(left)">
                                      <p:cBhvr>
                                        <p:cTn id="19" dur="500"/>
                                        <p:tgtEl>
                                          <p:spTgt spid="196"/>
                                        </p:tgtEl>
                                      </p:cBhvr>
                                    </p:animEffect>
                                  </p:childTnLst>
                                </p:cTn>
                              </p:par>
                              <p:par>
                                <p:cTn id="20" presetID="22" presetClass="entr" presetSubtype="8" fill="hold" nodeType="withEffect">
                                  <p:stCondLst>
                                    <p:cond delay="0"/>
                                  </p:stCondLst>
                                  <p:childTnLst>
                                    <p:set>
                                      <p:cBhvr>
                                        <p:cTn id="21" dur="1" fill="hold">
                                          <p:stCondLst>
                                            <p:cond delay="0"/>
                                          </p:stCondLst>
                                        </p:cTn>
                                        <p:tgtEl>
                                          <p:spTgt spid="194"/>
                                        </p:tgtEl>
                                        <p:attrNameLst>
                                          <p:attrName>style.visibility</p:attrName>
                                        </p:attrNameLst>
                                      </p:cBhvr>
                                      <p:to>
                                        <p:strVal val="visible"/>
                                      </p:to>
                                    </p:set>
                                    <p:animEffect transition="in" filter="wipe(left)">
                                      <p:cBhvr>
                                        <p:cTn id="22" dur="500"/>
                                        <p:tgtEl>
                                          <p:spTgt spid="1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7"/>
                                        </p:tgtEl>
                                        <p:attrNameLst>
                                          <p:attrName>style.visibility</p:attrName>
                                        </p:attrNameLst>
                                      </p:cBhvr>
                                      <p:to>
                                        <p:strVal val="visible"/>
                                      </p:to>
                                    </p:set>
                                    <p:animEffect transition="in" filter="wipe(left)">
                                      <p:cBhvr>
                                        <p:cTn id="27" dur="500"/>
                                        <p:tgtEl>
                                          <p:spTgt spid="237"/>
                                        </p:tgtEl>
                                      </p:cBhvr>
                                    </p:animEffect>
                                  </p:childTnLst>
                                </p:cTn>
                              </p:par>
                              <p:par>
                                <p:cTn id="28" presetID="22" presetClass="entr" presetSubtype="8" fill="hold" nodeType="withEffect">
                                  <p:stCondLst>
                                    <p:cond delay="0"/>
                                  </p:stCondLst>
                                  <p:childTnLst>
                                    <p:set>
                                      <p:cBhvr>
                                        <p:cTn id="29" dur="1" fill="hold">
                                          <p:stCondLst>
                                            <p:cond delay="0"/>
                                          </p:stCondLst>
                                        </p:cTn>
                                        <p:tgtEl>
                                          <p:spTgt spid="241"/>
                                        </p:tgtEl>
                                        <p:attrNameLst>
                                          <p:attrName>style.visibility</p:attrName>
                                        </p:attrNameLst>
                                      </p:cBhvr>
                                      <p:to>
                                        <p:strVal val="visible"/>
                                      </p:to>
                                    </p:set>
                                    <p:animEffect transition="in" filter="wipe(left)">
                                      <p:cBhvr>
                                        <p:cTn id="30" dur="500"/>
                                        <p:tgtEl>
                                          <p:spTgt spid="24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47"/>
                                        </p:tgtEl>
                                        <p:attrNameLst>
                                          <p:attrName>style.visibility</p:attrName>
                                        </p:attrNameLst>
                                      </p:cBhvr>
                                      <p:to>
                                        <p:strVal val="visible"/>
                                      </p:to>
                                    </p:set>
                                    <p:animEffect transition="in" filter="wipe(left)">
                                      <p:cBhvr>
                                        <p:cTn id="35" dur="500"/>
                                        <p:tgtEl>
                                          <p:spTgt spid="247"/>
                                        </p:tgtEl>
                                      </p:cBhvr>
                                    </p:animEffect>
                                  </p:childTnLst>
                                </p:cTn>
                              </p:par>
                              <p:par>
                                <p:cTn id="36" presetID="22" presetClass="entr" presetSubtype="8" fill="hold" nodeType="withEffect">
                                  <p:stCondLst>
                                    <p:cond delay="0"/>
                                  </p:stCondLst>
                                  <p:childTnLst>
                                    <p:set>
                                      <p:cBhvr>
                                        <p:cTn id="37" dur="1" fill="hold">
                                          <p:stCondLst>
                                            <p:cond delay="0"/>
                                          </p:stCondLst>
                                        </p:cTn>
                                        <p:tgtEl>
                                          <p:spTgt spid="252"/>
                                        </p:tgtEl>
                                        <p:attrNameLst>
                                          <p:attrName>style.visibility</p:attrName>
                                        </p:attrNameLst>
                                      </p:cBhvr>
                                      <p:to>
                                        <p:strVal val="visible"/>
                                      </p:to>
                                    </p:set>
                                    <p:animEffect transition="in" filter="wipe(left)">
                                      <p:cBhvr>
                                        <p:cTn id="38" dur="500"/>
                                        <p:tgtEl>
                                          <p:spTgt spid="25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53"/>
                                        </p:tgtEl>
                                        <p:attrNameLst>
                                          <p:attrName>style.visibility</p:attrName>
                                        </p:attrNameLst>
                                      </p:cBhvr>
                                      <p:to>
                                        <p:strVal val="visible"/>
                                      </p:to>
                                    </p:set>
                                    <p:animEffect transition="in" filter="wipe(left)">
                                      <p:cBhvr>
                                        <p:cTn id="43" dur="500"/>
                                        <p:tgtEl>
                                          <p:spTgt spid="253"/>
                                        </p:tgtEl>
                                      </p:cBhvr>
                                    </p:animEffect>
                                  </p:childTnLst>
                                </p:cTn>
                              </p:par>
                              <p:par>
                                <p:cTn id="44" presetID="22" presetClass="entr" presetSubtype="8" fill="hold" nodeType="withEffect">
                                  <p:stCondLst>
                                    <p:cond delay="0"/>
                                  </p:stCondLst>
                                  <p:childTnLst>
                                    <p:set>
                                      <p:cBhvr>
                                        <p:cTn id="45" dur="1" fill="hold">
                                          <p:stCondLst>
                                            <p:cond delay="0"/>
                                          </p:stCondLst>
                                        </p:cTn>
                                        <p:tgtEl>
                                          <p:spTgt spid="254"/>
                                        </p:tgtEl>
                                        <p:attrNameLst>
                                          <p:attrName>style.visibility</p:attrName>
                                        </p:attrNameLst>
                                      </p:cBhvr>
                                      <p:to>
                                        <p:strVal val="visible"/>
                                      </p:to>
                                    </p:set>
                                    <p:animEffect transition="in" filter="wipe(left)">
                                      <p:cBhvr>
                                        <p:cTn id="46" dur="500"/>
                                        <p:tgtEl>
                                          <p:spTgt spid="2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255"/>
                                        </p:tgtEl>
                                        <p:attrNameLst>
                                          <p:attrName>style.visibility</p:attrName>
                                        </p:attrNameLst>
                                      </p:cBhvr>
                                      <p:to>
                                        <p:strVal val="visible"/>
                                      </p:to>
                                    </p:set>
                                    <p:animEffect transition="in" filter="wipe(right)">
                                      <p:cBhvr>
                                        <p:cTn id="51" dur="500"/>
                                        <p:tgtEl>
                                          <p:spTgt spid="25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62"/>
                                        </p:tgtEl>
                                        <p:attrNameLst>
                                          <p:attrName>style.visibility</p:attrName>
                                        </p:attrNameLst>
                                      </p:cBhvr>
                                      <p:to>
                                        <p:strVal val="visible"/>
                                      </p:to>
                                    </p:set>
                                    <p:animEffect transition="in" filter="wipe(down)">
                                      <p:cBhvr>
                                        <p:cTn id="56" dur="500"/>
                                        <p:tgtEl>
                                          <p:spTgt spid="26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63"/>
                                        </p:tgtEl>
                                        <p:attrNameLst>
                                          <p:attrName>style.visibility</p:attrName>
                                        </p:attrNameLst>
                                      </p:cBhvr>
                                      <p:to>
                                        <p:strVal val="visible"/>
                                      </p:to>
                                    </p:set>
                                    <p:animEffect transition="in" filter="wipe(left)">
                                      <p:cBhvr>
                                        <p:cTn id="61" dur="500"/>
                                        <p:tgtEl>
                                          <p:spTgt spid="26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64"/>
                                        </p:tgtEl>
                                        <p:attrNameLst>
                                          <p:attrName>style.visibility</p:attrName>
                                        </p:attrNameLst>
                                      </p:cBhvr>
                                      <p:to>
                                        <p:strVal val="visible"/>
                                      </p:to>
                                    </p:set>
                                    <p:animEffect transition="in" filter="wipe(down)">
                                      <p:cBhvr>
                                        <p:cTn id="66" dur="500"/>
                                        <p:tgtEl>
                                          <p:spTgt spid="26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65"/>
                                        </p:tgtEl>
                                        <p:attrNameLst>
                                          <p:attrName>style.visibility</p:attrName>
                                        </p:attrNameLst>
                                      </p:cBhvr>
                                      <p:to>
                                        <p:strVal val="visible"/>
                                      </p:to>
                                    </p:set>
                                    <p:animEffect transition="in" filter="wipe(right)">
                                      <p:cBhvr>
                                        <p:cTn id="71"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分阶段的数据通路</a:t>
            </a:r>
            <a:r>
              <a:rPr lang="en-US" altLang="zh-CN" dirty="0"/>
              <a:t>——</a:t>
            </a:r>
            <a:r>
              <a:rPr lang="zh-CN" altLang="en-US" dirty="0"/>
              <a:t>概述</a:t>
            </a:r>
          </a:p>
        </p:txBody>
      </p:sp>
      <p:sp>
        <p:nvSpPr>
          <p:cNvPr id="7" name="内容占位符 6"/>
          <p:cNvSpPr>
            <a:spLocks noGrp="1"/>
          </p:cNvSpPr>
          <p:nvPr>
            <p:ph idx="1"/>
          </p:nvPr>
        </p:nvSpPr>
        <p:spPr/>
        <p:txBody>
          <a:bodyPr/>
          <a:lstStyle/>
          <a:p>
            <a:r>
              <a:rPr lang="zh-CN" altLang="en-US" dirty="0"/>
              <a:t>问题：单块的逻辑结构完成对所有指令从取指到执行的所有操作，这种设计</a:t>
            </a:r>
            <a:r>
              <a:rPr lang="zh-CN" altLang="en-US" b="1" dirty="0"/>
              <a:t>笨重，效率低下</a:t>
            </a:r>
            <a:endParaRPr lang="en-US" altLang="zh-CN" dirty="0"/>
          </a:p>
          <a:p>
            <a:r>
              <a:rPr lang="zh-CN" altLang="en-US" dirty="0"/>
              <a:t>分阶段的数据通路设计：将原来执行一条指令的过程，拆分为几个阶段，然后将这几个阶段对应的电路结构前后串联起来构成完整的数据通路。</a:t>
            </a:r>
            <a:endParaRPr lang="en-US" altLang="zh-CN" dirty="0"/>
          </a:p>
          <a:p>
            <a:pPr lvl="1"/>
            <a:r>
              <a:rPr lang="zh-CN" altLang="en-US" dirty="0"/>
              <a:t>电路规模更小，更便于设计实现</a:t>
            </a:r>
            <a:endParaRPr lang="en-US" altLang="zh-CN" dirty="0"/>
          </a:p>
          <a:p>
            <a:pPr lvl="1"/>
            <a:r>
              <a:rPr lang="zh-CN" altLang="en-US" dirty="0"/>
              <a:t>便于修改优化一个阶段而不影响其他阶段</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实现</a:t>
            </a:r>
            <a:r>
              <a:rPr lang="en-US" altLang="zh-CN"/>
              <a:t>jal</a:t>
            </a:r>
            <a:r>
              <a:rPr lang="zh-CN" altLang="en-US"/>
              <a:t>指令</a:t>
            </a:r>
            <a:endParaRPr lang="zh-CN" altLang="en-US" dirty="0"/>
          </a:p>
        </p:txBody>
      </p:sp>
      <mc:AlternateContent xmlns:mc="http://schemas.openxmlformats.org/markup-compatibility/2006" xmlns:a14="http://schemas.microsoft.com/office/drawing/2010/main">
        <mc:Choice Requires="a14">
          <p:sp>
            <p:nvSpPr>
              <p:cNvPr id="10" name="内容占位符 9"/>
              <p:cNvSpPr>
                <a:spLocks noGrp="1"/>
              </p:cNvSpPr>
              <p:nvPr>
                <p:ph idx="1"/>
              </p:nvPr>
            </p:nvSpPr>
            <p:spPr/>
            <p:txBody>
              <a:bodyPr/>
              <a:lstStyle/>
              <a:p>
                <a:endParaRPr lang="en-US" altLang="zh-CN" dirty="0"/>
              </a:p>
              <a:p>
                <a:endParaRPr lang="en-US" altLang="zh-CN" dirty="0"/>
              </a:p>
              <a:p>
                <a:r>
                  <a:rPr lang="en-US" altLang="zh-CN" dirty="0" err="1"/>
                  <a:t>jal</a:t>
                </a:r>
                <a:r>
                  <a:rPr lang="zh-CN" altLang="en-US" dirty="0"/>
                  <a:t>将 </a:t>
                </a:r>
                <a:r>
                  <a:rPr lang="en-US" altLang="zh-CN" dirty="0"/>
                  <a:t>PC + 4 </a:t>
                </a:r>
                <a:r>
                  <a:rPr lang="zh-CN" altLang="en-US" dirty="0"/>
                  <a:t>写入目的寄存器</a:t>
                </a:r>
                <a:r>
                  <a:rPr lang="en-US" altLang="zh-CN" dirty="0" err="1"/>
                  <a:t>rd</a:t>
                </a:r>
                <a:r>
                  <a:rPr lang="zh-CN" altLang="en-US" dirty="0"/>
                  <a:t>中</a:t>
                </a:r>
                <a:endParaRPr lang="en-US" altLang="zh-CN" dirty="0"/>
              </a:p>
              <a:p>
                <a:r>
                  <a:rPr lang="zh-CN" altLang="en-US" dirty="0"/>
                  <a:t>设置 </a:t>
                </a:r>
                <a:r>
                  <a:rPr lang="en-US" altLang="zh-CN" dirty="0"/>
                  <a:t>PC = PC + offset</a:t>
                </a:r>
              </a:p>
              <a:p>
                <a:r>
                  <a:rPr lang="zh-CN" altLang="en-US" dirty="0"/>
                  <a:t>立即数字段共有</a:t>
                </a:r>
                <a:r>
                  <a:rPr lang="en-US" altLang="zh-CN" dirty="0"/>
                  <a:t>20</a:t>
                </a:r>
                <a:r>
                  <a:rPr lang="zh-CN" altLang="en-US" dirty="0"/>
                  <a:t>位，对应一个</a:t>
                </a:r>
                <a:r>
                  <a:rPr lang="en-US" altLang="zh-CN" dirty="0"/>
                  <a:t>±</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panose="02040503050406030204" pitchFamily="18" charset="0"/>
                          </a:rPr>
                          <m:t>2</m:t>
                        </m:r>
                      </m:e>
                      <m:sup>
                        <m:r>
                          <a:rPr lang="en-US" altLang="zh-CN">
                            <a:latin typeface="Cambria Math" panose="02040503050406030204" pitchFamily="18" charset="0"/>
                          </a:rPr>
                          <m:t>19</m:t>
                        </m:r>
                      </m:sup>
                    </m:sSup>
                  </m:oMath>
                </a14:m>
                <a:r>
                  <a:rPr lang="zh-CN" altLang="en-US" dirty="0"/>
                  <a:t>的以</a:t>
                </a:r>
                <a:r>
                  <a:rPr lang="en-US" altLang="zh-CN" dirty="0"/>
                  <a:t>2</a:t>
                </a:r>
                <a:r>
                  <a:rPr lang="zh-CN" altLang="en-US" dirty="0"/>
                  <a:t>字节为单位的偏移量</a:t>
                </a:r>
              </a:p>
            </p:txBody>
          </p:sp>
        </mc:Choice>
        <mc:Fallback xmlns="">
          <p:sp>
            <p:nvSpPr>
              <p:cNvPr id="10" name="内容占位符 9"/>
              <p:cNvSpPr>
                <a:spLocks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8EE8E787-E6FE-45D8-9039-788B45E44EE7}" type="slidenum">
              <a:rPr lang="zh-CN" altLang="en-US" smtClean="0"/>
              <a:t>60</a:t>
            </a:fld>
            <a:endParaRPr lang="zh-CN" altLang="en-US" dirty="0"/>
          </a:p>
        </p:txBody>
      </p:sp>
      <p:grpSp>
        <p:nvGrpSpPr>
          <p:cNvPr id="6" name="组合 5"/>
          <p:cNvGrpSpPr/>
          <p:nvPr/>
        </p:nvGrpSpPr>
        <p:grpSpPr>
          <a:xfrm>
            <a:off x="1293248" y="1303934"/>
            <a:ext cx="9790010" cy="1478164"/>
            <a:chOff x="1634292" y="1303934"/>
            <a:chExt cx="9790010" cy="1478164"/>
          </a:xfrm>
        </p:grpSpPr>
        <p:grpSp>
          <p:nvGrpSpPr>
            <p:cNvPr id="7" name="组合 6"/>
            <p:cNvGrpSpPr/>
            <p:nvPr/>
          </p:nvGrpSpPr>
          <p:grpSpPr>
            <a:xfrm>
              <a:off x="1634292" y="1303934"/>
              <a:ext cx="9790010" cy="918866"/>
              <a:chOff x="74389" y="4753399"/>
              <a:chExt cx="9790010" cy="918866"/>
            </a:xfrm>
          </p:grpSpPr>
          <p:sp>
            <p:nvSpPr>
              <p:cNvPr id="14" name="Google Shape;388;p41"/>
              <p:cNvSpPr txBox="1"/>
              <p:nvPr/>
            </p:nvSpPr>
            <p:spPr>
              <a:xfrm>
                <a:off x="74389" y="4753400"/>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31</a:t>
                </a:r>
                <a:endParaRPr sz="2800" dirty="0">
                  <a:solidFill>
                    <a:schemeClr val="dk1"/>
                  </a:solidFill>
                  <a:ea typeface="Courier New" panose="02070309020205020404"/>
                  <a:cs typeface="Courier New" panose="02070309020205020404"/>
                  <a:sym typeface="Courier New" panose="02070309020205020404"/>
                </a:endParaRPr>
              </a:p>
            </p:txBody>
          </p:sp>
          <p:sp>
            <p:nvSpPr>
              <p:cNvPr id="15" name="Google Shape;389;p41"/>
              <p:cNvSpPr txBox="1"/>
              <p:nvPr/>
            </p:nvSpPr>
            <p:spPr>
              <a:xfrm>
                <a:off x="9495387" y="4753399"/>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0</a:t>
                </a:r>
                <a:endParaRPr sz="2800" dirty="0">
                  <a:solidFill>
                    <a:schemeClr val="dk1"/>
                  </a:solidFill>
                  <a:ea typeface="Courier New" panose="02070309020205020404"/>
                  <a:cs typeface="Courier New" panose="02070309020205020404"/>
                  <a:sym typeface="Courier New" panose="02070309020205020404"/>
                </a:endParaRPr>
              </a:p>
            </p:txBody>
          </p:sp>
          <p:grpSp>
            <p:nvGrpSpPr>
              <p:cNvPr id="16" name="Google Shape;396;p41"/>
              <p:cNvGrpSpPr/>
              <p:nvPr/>
            </p:nvGrpSpPr>
            <p:grpSpPr>
              <a:xfrm>
                <a:off x="351068" y="5215065"/>
                <a:ext cx="9328825" cy="457200"/>
                <a:chOff x="186476" y="4572000"/>
                <a:chExt cx="9328825" cy="457200"/>
              </a:xfrm>
            </p:grpSpPr>
            <p:sp>
              <p:nvSpPr>
                <p:cNvPr id="17" name="Google Shape;397;p41"/>
                <p:cNvSpPr/>
                <p:nvPr/>
              </p:nvSpPr>
              <p:spPr>
                <a:xfrm>
                  <a:off x="186476" y="4572000"/>
                  <a:ext cx="1401374"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[20]</a:t>
                  </a:r>
                </a:p>
              </p:txBody>
            </p:sp>
            <p:sp>
              <p:nvSpPr>
                <p:cNvPr id="18" name="Google Shape;398;p41"/>
                <p:cNvSpPr/>
                <p:nvPr/>
              </p:nvSpPr>
              <p:spPr>
                <a:xfrm>
                  <a:off x="7762979" y="4572000"/>
                  <a:ext cx="1752322"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a:solidFill>
                        <a:schemeClr val="dk1"/>
                      </a:solidFill>
                      <a:ea typeface="Courier New" panose="02070309020205020404"/>
                      <a:cs typeface="Courier New" panose="02070309020205020404"/>
                      <a:sym typeface="Courier New" panose="02070309020205020404"/>
                    </a:rPr>
                    <a:t>opcode</a:t>
                  </a:r>
                </a:p>
              </p:txBody>
            </p:sp>
            <p:sp>
              <p:nvSpPr>
                <p:cNvPr id="19" name="Google Shape;400;p41"/>
                <p:cNvSpPr/>
                <p:nvPr/>
              </p:nvSpPr>
              <p:spPr>
                <a:xfrm>
                  <a:off x="3237799" y="4572000"/>
                  <a:ext cx="1429269"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[11]</a:t>
                  </a:r>
                  <a:endParaRPr sz="2800" dirty="0">
                    <a:solidFill>
                      <a:schemeClr val="dk1"/>
                    </a:solidFill>
                    <a:ea typeface="Courier New" panose="02070309020205020404"/>
                    <a:cs typeface="Courier New" panose="02070309020205020404"/>
                    <a:sym typeface="Courier New" panose="02070309020205020404"/>
                  </a:endParaRPr>
                </a:p>
              </p:txBody>
            </p:sp>
            <p:sp>
              <p:nvSpPr>
                <p:cNvPr id="20" name="Google Shape;401;p41"/>
                <p:cNvSpPr/>
                <p:nvPr/>
              </p:nvSpPr>
              <p:spPr>
                <a:xfrm>
                  <a:off x="4667067" y="4572000"/>
                  <a:ext cx="1861471"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imm</a:t>
                  </a:r>
                  <a:r>
                    <a:rPr lang="en-US" sz="2800" dirty="0">
                      <a:solidFill>
                        <a:schemeClr val="dk1"/>
                      </a:solidFill>
                      <a:ea typeface="Courier New" panose="02070309020205020404"/>
                      <a:cs typeface="Courier New" panose="02070309020205020404"/>
                      <a:sym typeface="Courier New" panose="02070309020205020404"/>
                    </a:rPr>
                    <a:t>[19:12]</a:t>
                  </a:r>
                  <a:endParaRPr sz="2800" dirty="0">
                    <a:solidFill>
                      <a:schemeClr val="dk1"/>
                    </a:solidFill>
                    <a:ea typeface="Courier New" panose="02070309020205020404"/>
                    <a:cs typeface="Courier New" panose="02070309020205020404"/>
                    <a:sym typeface="Courier New" panose="02070309020205020404"/>
                  </a:endParaRPr>
                </a:p>
              </p:txBody>
            </p:sp>
            <p:sp>
              <p:nvSpPr>
                <p:cNvPr id="21" name="Google Shape;402;p41"/>
                <p:cNvSpPr/>
                <p:nvPr/>
              </p:nvSpPr>
              <p:spPr>
                <a:xfrm>
                  <a:off x="6528539"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rd</a:t>
                  </a:r>
                  <a:endParaRPr sz="2800" dirty="0">
                    <a:solidFill>
                      <a:schemeClr val="dk1"/>
                    </a:solidFill>
                    <a:ea typeface="Courier New" panose="02070309020205020404"/>
                    <a:cs typeface="Courier New" panose="02070309020205020404"/>
                    <a:sym typeface="Courier New" panose="02070309020205020404"/>
                  </a:endParaRPr>
                </a:p>
              </p:txBody>
            </p:sp>
            <p:sp>
              <p:nvSpPr>
                <p:cNvPr id="22" name="Google Shape;397;p41"/>
                <p:cNvSpPr/>
                <p:nvPr/>
              </p:nvSpPr>
              <p:spPr>
                <a:xfrm>
                  <a:off x="1594721" y="4572000"/>
                  <a:ext cx="1643079"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[10:1]</a:t>
                  </a:r>
                </a:p>
              </p:txBody>
            </p:sp>
          </p:grpSp>
        </p:grpSp>
        <p:sp>
          <p:nvSpPr>
            <p:cNvPr id="8" name="文本框 7"/>
            <p:cNvSpPr txBox="1"/>
            <p:nvPr/>
          </p:nvSpPr>
          <p:spPr>
            <a:xfrm>
              <a:off x="4025210" y="2258878"/>
              <a:ext cx="1874167" cy="523220"/>
            </a:xfrm>
            <a:prstGeom prst="rect">
              <a:avLst/>
            </a:prstGeom>
            <a:noFill/>
          </p:spPr>
          <p:txBody>
            <a:bodyPr wrap="none" rtlCol="0">
              <a:spAutoFit/>
            </a:bodyPr>
            <a:lstStyle/>
            <a:p>
              <a:r>
                <a:rPr lang="en-US" altLang="zh-CN" sz="2800" dirty="0"/>
                <a:t>offset[20:1]</a:t>
              </a:r>
              <a:endParaRPr lang="zh-CN" altLang="en-US" sz="2800" dirty="0"/>
            </a:p>
          </p:txBody>
        </p:sp>
        <p:sp>
          <p:nvSpPr>
            <p:cNvPr id="12" name="文本框 11"/>
            <p:cNvSpPr txBox="1"/>
            <p:nvPr/>
          </p:nvSpPr>
          <p:spPr>
            <a:xfrm>
              <a:off x="8489380" y="2258878"/>
              <a:ext cx="761747" cy="523220"/>
            </a:xfrm>
            <a:prstGeom prst="rect">
              <a:avLst/>
            </a:prstGeom>
            <a:noFill/>
          </p:spPr>
          <p:txBody>
            <a:bodyPr wrap="none" rtlCol="0">
              <a:spAutoFit/>
            </a:bodyPr>
            <a:lstStyle/>
            <a:p>
              <a:r>
                <a:rPr lang="en-US" altLang="zh-CN" sz="2800" dirty="0" err="1"/>
                <a:t>dest</a:t>
              </a:r>
              <a:endParaRPr lang="zh-CN" altLang="en-US" sz="2800" dirty="0"/>
            </a:p>
          </p:txBody>
        </p:sp>
        <p:sp>
          <p:nvSpPr>
            <p:cNvPr id="13" name="文本框 12"/>
            <p:cNvSpPr txBox="1"/>
            <p:nvPr/>
          </p:nvSpPr>
          <p:spPr>
            <a:xfrm>
              <a:off x="9961922" y="2258878"/>
              <a:ext cx="803425" cy="523220"/>
            </a:xfrm>
            <a:prstGeom prst="rect">
              <a:avLst/>
            </a:prstGeom>
            <a:noFill/>
          </p:spPr>
          <p:txBody>
            <a:bodyPr wrap="none" rtlCol="0">
              <a:spAutoFit/>
            </a:bodyPr>
            <a:lstStyle/>
            <a:p>
              <a:r>
                <a:rPr lang="en-US" altLang="zh-CN" sz="2800" dirty="0"/>
                <a:t>JAL</a:t>
              </a:r>
              <a:endParaRPr lang="zh-CN" altLang="en-US" sz="2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jal</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61</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97" name="直接连接符 196"/>
          <p:cNvCxnSpPr/>
          <p:nvPr/>
        </p:nvCxnSpPr>
        <p:spPr>
          <a:xfrm>
            <a:off x="8420901" y="3405987"/>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grpSp>
        <p:nvGrpSpPr>
          <p:cNvPr id="201" name="组合 200"/>
          <p:cNvGrpSpPr/>
          <p:nvPr/>
        </p:nvGrpSpPr>
        <p:grpSpPr>
          <a:xfrm>
            <a:off x="8379901" y="2969895"/>
            <a:ext cx="835486" cy="998220"/>
            <a:chOff x="7950205" y="3160441"/>
            <a:chExt cx="679988" cy="998220"/>
          </a:xfrm>
        </p:grpSpPr>
        <p:grpSp>
          <p:nvGrpSpPr>
            <p:cNvPr id="203" name="组合 202"/>
            <p:cNvGrpSpPr/>
            <p:nvPr/>
          </p:nvGrpSpPr>
          <p:grpSpPr>
            <a:xfrm>
              <a:off x="7982529" y="3160441"/>
              <a:ext cx="574962" cy="998220"/>
              <a:chOff x="7982529" y="3160441"/>
              <a:chExt cx="574962" cy="998220"/>
            </a:xfrm>
          </p:grpSpPr>
          <p:sp>
            <p:nvSpPr>
              <p:cNvPr id="205" name="梯形 204"/>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9" name="等腰三角形 208"/>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19" name="直接连接符 218"/>
              <p:cNvCxnSpPr>
                <a:endCxn id="209"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220" name="直接连接符 219"/>
              <p:cNvCxnSpPr>
                <a:stCxn id="209" idx="2"/>
                <a:endCxn id="209"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221" name="直接连接符 220"/>
              <p:cNvCxnSpPr>
                <a:stCxn id="209" idx="5"/>
                <a:endCxn id="209"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204" name="文本框 203"/>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22" name="文本框 221"/>
          <p:cNvSpPr txBox="1"/>
          <p:nvPr/>
        </p:nvSpPr>
        <p:spPr>
          <a:xfrm>
            <a:off x="5378137" y="4833172"/>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171" name="矩形 170"/>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2" name="文本框 171"/>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3" name="文本框 172"/>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5" name="文本框 184"/>
          <p:cNvSpPr txBox="1"/>
          <p:nvPr/>
        </p:nvSpPr>
        <p:spPr>
          <a:xfrm>
            <a:off x="8444220" y="5540205"/>
            <a:ext cx="12337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8" name="文本框 187"/>
          <p:cNvSpPr txBox="1"/>
          <p:nvPr/>
        </p:nvSpPr>
        <p:spPr>
          <a:xfrm>
            <a:off x="7761246" y="5539717"/>
            <a:ext cx="63991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189" name="文本框 188"/>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ImmSel</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=J</a:t>
            </a:r>
          </a:p>
        </p:txBody>
      </p:sp>
      <p:sp>
        <p:nvSpPr>
          <p:cNvPr id="190" name="文本框 189"/>
          <p:cNvSpPr txBox="1"/>
          <p:nvPr/>
        </p:nvSpPr>
        <p:spPr>
          <a:xfrm>
            <a:off x="9337402" y="5887947"/>
            <a:ext cx="13988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4" name="文本框 223"/>
          <p:cNvSpPr txBox="1"/>
          <p:nvPr/>
        </p:nvSpPr>
        <p:spPr>
          <a:xfrm>
            <a:off x="10643897" y="5538078"/>
            <a:ext cx="11033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5" name="文本框 224"/>
          <p:cNvSpPr txBox="1"/>
          <p:nvPr/>
        </p:nvSpPr>
        <p:spPr>
          <a:xfrm>
            <a:off x="6346411" y="5543751"/>
            <a:ext cx="79861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7" name="文本框 226"/>
          <p:cNvSpPr txBox="1"/>
          <p:nvPr/>
        </p:nvSpPr>
        <p:spPr>
          <a:xfrm>
            <a:off x="7084443" y="5543751"/>
            <a:ext cx="72648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9" name="文本框 228"/>
          <p:cNvSpPr txBox="1"/>
          <p:nvPr/>
        </p:nvSpPr>
        <p:spPr>
          <a:xfrm>
            <a:off x="6750473" y="6026744"/>
            <a:ext cx="78418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0" name="文本框 229"/>
          <p:cNvSpPr txBox="1"/>
          <p:nvPr/>
        </p:nvSpPr>
        <p:spPr>
          <a:xfrm>
            <a:off x="7893130" y="6035645"/>
            <a:ext cx="654345"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232" name="文本框 231"/>
          <p:cNvSpPr txBox="1"/>
          <p:nvPr/>
        </p:nvSpPr>
        <p:spPr>
          <a:xfrm>
            <a:off x="734936" y="5550255"/>
            <a:ext cx="11327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5" name="文本框 234"/>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41" name="组合 240"/>
          <p:cNvGrpSpPr/>
          <p:nvPr/>
        </p:nvGrpSpPr>
        <p:grpSpPr>
          <a:xfrm>
            <a:off x="4647380" y="2244349"/>
            <a:ext cx="2097287" cy="2152479"/>
            <a:chOff x="5147404" y="2415711"/>
            <a:chExt cx="1949822" cy="2152479"/>
          </a:xfrm>
        </p:grpSpPr>
        <p:grpSp>
          <p:nvGrpSpPr>
            <p:cNvPr id="242" name="组合 241"/>
            <p:cNvGrpSpPr/>
            <p:nvPr/>
          </p:nvGrpSpPr>
          <p:grpSpPr>
            <a:xfrm>
              <a:off x="5147404" y="2415711"/>
              <a:ext cx="1949822" cy="2054688"/>
              <a:chOff x="5147404" y="2415711"/>
              <a:chExt cx="1949822" cy="2054688"/>
            </a:xfrm>
          </p:grpSpPr>
          <p:grpSp>
            <p:nvGrpSpPr>
              <p:cNvPr id="244" name="组合 243"/>
              <p:cNvGrpSpPr/>
              <p:nvPr/>
            </p:nvGrpSpPr>
            <p:grpSpPr>
              <a:xfrm>
                <a:off x="5147404" y="2415711"/>
                <a:ext cx="1949822" cy="2054688"/>
                <a:chOff x="9255806" y="2351056"/>
                <a:chExt cx="1949822" cy="2054688"/>
              </a:xfrm>
            </p:grpSpPr>
            <p:sp>
              <p:nvSpPr>
                <p:cNvPr id="246" name="矩形 245"/>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7" name="文本框 246"/>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8" name="文本框 247"/>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9" name="文本框 248"/>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0" name="文本框 249"/>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1" name="文本框 25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2" name="文本框 251"/>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45" name="等腰三角形 244"/>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43" name="直接连接符 242"/>
            <p:cNvCxnSpPr>
              <a:stCxn id="245"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53" name="直接箭头连接符 252"/>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4" name="肘形连接符 253"/>
          <p:cNvCxnSpPr>
            <a:stCxn id="259"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255" name="组合 254"/>
          <p:cNvGrpSpPr/>
          <p:nvPr/>
        </p:nvGrpSpPr>
        <p:grpSpPr>
          <a:xfrm>
            <a:off x="4431702" y="4415155"/>
            <a:ext cx="841756" cy="959906"/>
            <a:chOff x="4355926" y="4364678"/>
            <a:chExt cx="841756" cy="977525"/>
          </a:xfrm>
        </p:grpSpPr>
        <p:sp>
          <p:nvSpPr>
            <p:cNvPr id="257" name="文本框 256"/>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9" name="椭圆 258"/>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174" name="文本框 173"/>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jal</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62</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97" name="直接连接符 196"/>
          <p:cNvCxnSpPr/>
          <p:nvPr/>
        </p:nvCxnSpPr>
        <p:spPr>
          <a:xfrm>
            <a:off x="8420901" y="3405987"/>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grpSp>
        <p:nvGrpSpPr>
          <p:cNvPr id="201" name="组合 200"/>
          <p:cNvGrpSpPr/>
          <p:nvPr/>
        </p:nvGrpSpPr>
        <p:grpSpPr>
          <a:xfrm>
            <a:off x="8379901" y="2969895"/>
            <a:ext cx="835486" cy="998220"/>
            <a:chOff x="7950205" y="3160441"/>
            <a:chExt cx="679988" cy="998220"/>
          </a:xfrm>
        </p:grpSpPr>
        <p:grpSp>
          <p:nvGrpSpPr>
            <p:cNvPr id="203" name="组合 202"/>
            <p:cNvGrpSpPr/>
            <p:nvPr/>
          </p:nvGrpSpPr>
          <p:grpSpPr>
            <a:xfrm>
              <a:off x="7982529" y="3160441"/>
              <a:ext cx="574962" cy="998220"/>
              <a:chOff x="7982529" y="3160441"/>
              <a:chExt cx="574962" cy="998220"/>
            </a:xfrm>
          </p:grpSpPr>
          <p:sp>
            <p:nvSpPr>
              <p:cNvPr id="205" name="梯形 204"/>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9" name="等腰三角形 208"/>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19" name="直接连接符 218"/>
              <p:cNvCxnSpPr>
                <a:endCxn id="209"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220" name="直接连接符 219"/>
              <p:cNvCxnSpPr>
                <a:stCxn id="209" idx="2"/>
                <a:endCxn id="209"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221" name="直接连接符 220"/>
              <p:cNvCxnSpPr>
                <a:stCxn id="209" idx="5"/>
                <a:endCxn id="209"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204" name="文本框 203"/>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22" name="文本框 221"/>
          <p:cNvSpPr txBox="1"/>
          <p:nvPr/>
        </p:nvSpPr>
        <p:spPr>
          <a:xfrm>
            <a:off x="5378137" y="4833172"/>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174" name="矩形 173"/>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7" name="文本框 176"/>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194" name="文本框 193"/>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5" name="文本框 194"/>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p>
        </p:txBody>
      </p:sp>
      <p:sp>
        <p:nvSpPr>
          <p:cNvPr id="196" name="文本框 195"/>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=J</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8" name="文本框 197"/>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=Read</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7" name="文本框 206"/>
          <p:cNvSpPr txBox="1"/>
          <p:nvPr/>
        </p:nvSpPr>
        <p:spPr>
          <a:xfrm>
            <a:off x="10646659" y="5538078"/>
            <a:ext cx="110336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latin typeface="Times New Roman" panose="02020603050405020304"/>
                <a:ea typeface="宋体" panose="02010600030101010101" pitchFamily="2" charset="-122"/>
              </a:rPr>
              <a:t>=2</a:t>
            </a:r>
            <a:endParaRPr kumimoji="0" lang="en-US" altLang="zh-CN" sz="2400" b="1" i="0" u="none" strike="noStrike" kern="1200" cap="none" spc="0" normalizeH="0" baseline="0" noProof="0" dirty="0">
              <a:ln>
                <a:noFill/>
              </a:ln>
              <a:effectLst/>
              <a:uLnTx/>
              <a:uFillTx/>
              <a:latin typeface="Times New Roman" panose="02020603050405020304"/>
              <a:ea typeface="宋体" panose="02010600030101010101" pitchFamily="2" charset="-122"/>
            </a:endParaRPr>
          </a:p>
        </p:txBody>
      </p:sp>
      <p:sp>
        <p:nvSpPr>
          <p:cNvPr id="223" name="文本框 222"/>
          <p:cNvSpPr txBox="1"/>
          <p:nvPr/>
        </p:nvSpPr>
        <p:spPr>
          <a:xfrm>
            <a:off x="6346411" y="5543751"/>
            <a:ext cx="79861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36" name="文本框 235"/>
          <p:cNvSpPr txBox="1"/>
          <p:nvPr/>
        </p:nvSpPr>
        <p:spPr>
          <a:xfrm>
            <a:off x="7084443" y="5543751"/>
            <a:ext cx="726481"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37" name="文本框 236"/>
          <p:cNvSpPr txBox="1"/>
          <p:nvPr/>
        </p:nvSpPr>
        <p:spPr>
          <a:xfrm>
            <a:off x="6750473" y="6008979"/>
            <a:ext cx="78418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effectLst/>
              <a:uLnTx/>
              <a:uFillTx/>
              <a:latin typeface="Times New Roman" panose="02020603050405020304"/>
              <a:ea typeface="宋体" panose="02010600030101010101" pitchFamily="2" charset="-122"/>
              <a:cs typeface="+mn-cs"/>
            </a:endParaRPr>
          </a:p>
        </p:txBody>
      </p:sp>
      <p:sp>
        <p:nvSpPr>
          <p:cNvPr id="238" name="文本框 237"/>
          <p:cNvSpPr txBox="1"/>
          <p:nvPr/>
        </p:nvSpPr>
        <p:spPr>
          <a:xfrm>
            <a:off x="734937" y="5550255"/>
            <a:ext cx="108469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effectLst/>
                <a:uLnTx/>
                <a:uFillTx/>
                <a:ea typeface="宋体" panose="02010600030101010101" pitchFamily="2" charset="-122"/>
              </a:rPr>
              <a:t>PCSel</a:t>
            </a:r>
            <a:endParaRPr kumimoji="0" lang="en-US" altLang="zh-CN" sz="2400" b="1" i="0" u="none" strike="noStrike" kern="1200" cap="none" spc="0" normalizeH="0" baseline="0" noProof="0" dirty="0">
              <a:ln>
                <a:noFill/>
              </a:ln>
              <a:effectLst/>
              <a:uLnTx/>
              <a:uFillTx/>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ea typeface="宋体" panose="02010600030101010101" pitchFamily="2" charset="-122"/>
              </a:rPr>
              <a:t>=taken</a:t>
            </a:r>
          </a:p>
        </p:txBody>
      </p:sp>
      <p:sp>
        <p:nvSpPr>
          <p:cNvPr id="239" name="文本框 238"/>
          <p:cNvSpPr txBox="1"/>
          <p:nvPr/>
        </p:nvSpPr>
        <p:spPr>
          <a:xfrm>
            <a:off x="7761246" y="5539717"/>
            <a:ext cx="63991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rPr>
              <a:t>=1</a:t>
            </a:r>
          </a:p>
        </p:txBody>
      </p:sp>
      <p:sp>
        <p:nvSpPr>
          <p:cNvPr id="241" name="文本框 240"/>
          <p:cNvSpPr txBox="1"/>
          <p:nvPr/>
        </p:nvSpPr>
        <p:spPr>
          <a:xfrm>
            <a:off x="7893130" y="6035645"/>
            <a:ext cx="65434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rPr>
              <a:t>=1</a:t>
            </a:r>
          </a:p>
        </p:txBody>
      </p:sp>
      <p:sp>
        <p:nvSpPr>
          <p:cNvPr id="242" name="文本框 241"/>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43" name="直接箭头连接符 242"/>
          <p:cNvCxnSpPr/>
          <p:nvPr/>
        </p:nvCxnSpPr>
        <p:spPr>
          <a:xfrm>
            <a:off x="1919073" y="3179038"/>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4" name="直接箭头连接符 243"/>
          <p:cNvCxnSpPr/>
          <p:nvPr/>
        </p:nvCxnSpPr>
        <p:spPr>
          <a:xfrm>
            <a:off x="3012869" y="3002912"/>
            <a:ext cx="0" cy="25426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5" name="直接箭头连接符 244"/>
          <p:cNvCxnSpPr/>
          <p:nvPr/>
        </p:nvCxnSpPr>
        <p:spPr>
          <a:xfrm>
            <a:off x="3017949" y="4839525"/>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6" name="直接箭头连接符 245"/>
          <p:cNvCxnSpPr/>
          <p:nvPr/>
        </p:nvCxnSpPr>
        <p:spPr>
          <a:xfrm>
            <a:off x="3012869" y="3002912"/>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7" name="直接箭头连接符 246"/>
          <p:cNvCxnSpPr/>
          <p:nvPr/>
        </p:nvCxnSpPr>
        <p:spPr>
          <a:xfrm>
            <a:off x="2854849" y="3202388"/>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248" name="组合 247"/>
          <p:cNvGrpSpPr/>
          <p:nvPr/>
        </p:nvGrpSpPr>
        <p:grpSpPr>
          <a:xfrm>
            <a:off x="2041000" y="2485126"/>
            <a:ext cx="157663" cy="687003"/>
            <a:chOff x="2139696" y="2656398"/>
            <a:chExt cx="384242" cy="687003"/>
          </a:xfrm>
        </p:grpSpPr>
        <p:cxnSp>
          <p:nvCxnSpPr>
            <p:cNvPr id="249" name="直接连接符 248"/>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0" name="直接箭头连接符 249"/>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51" name="组合 250"/>
          <p:cNvGrpSpPr/>
          <p:nvPr/>
        </p:nvGrpSpPr>
        <p:grpSpPr>
          <a:xfrm>
            <a:off x="3000326" y="1364266"/>
            <a:ext cx="7675619" cy="796912"/>
            <a:chOff x="6552581" y="2760226"/>
            <a:chExt cx="1224387" cy="668173"/>
          </a:xfrm>
        </p:grpSpPr>
        <p:cxnSp>
          <p:nvCxnSpPr>
            <p:cNvPr id="252" name="直接连接符 251"/>
            <p:cNvCxnSpPr/>
            <p:nvPr/>
          </p:nvCxnSpPr>
          <p:spPr>
            <a:xfrm>
              <a:off x="6580657" y="2765756"/>
              <a:ext cx="1011100"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3" name="直接箭头连接符 252"/>
            <p:cNvCxnSpPr/>
            <p:nvPr/>
          </p:nvCxnSpPr>
          <p:spPr>
            <a:xfrm>
              <a:off x="7592593" y="3361697"/>
              <a:ext cx="18437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4" name="直接连接符 253"/>
            <p:cNvCxnSpPr/>
            <p:nvPr/>
          </p:nvCxnSpPr>
          <p:spPr>
            <a:xfrm flipV="1">
              <a:off x="7591757" y="2760226"/>
              <a:ext cx="0" cy="60147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5" name="直接连接符 254"/>
            <p:cNvCxnSpPr/>
            <p:nvPr/>
          </p:nvCxnSpPr>
          <p:spPr>
            <a:xfrm flipV="1">
              <a:off x="6580661" y="2760226"/>
              <a:ext cx="0" cy="66817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7" name="直接连接符 256"/>
            <p:cNvCxnSpPr/>
            <p:nvPr/>
          </p:nvCxnSpPr>
          <p:spPr>
            <a:xfrm>
              <a:off x="6552581" y="3425650"/>
              <a:ext cx="28076"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grpSp>
        <p:nvGrpSpPr>
          <p:cNvPr id="260" name="组合 259"/>
          <p:cNvGrpSpPr/>
          <p:nvPr/>
        </p:nvGrpSpPr>
        <p:grpSpPr>
          <a:xfrm>
            <a:off x="2043364" y="2108868"/>
            <a:ext cx="5693209" cy="625172"/>
            <a:chOff x="2037061" y="2103194"/>
            <a:chExt cx="5693209" cy="625172"/>
          </a:xfrm>
        </p:grpSpPr>
        <p:cxnSp>
          <p:nvCxnSpPr>
            <p:cNvPr id="261" name="直接连接符 260"/>
            <p:cNvCxnSpPr/>
            <p:nvPr/>
          </p:nvCxnSpPr>
          <p:spPr>
            <a:xfrm>
              <a:off x="2037061" y="2728366"/>
              <a:ext cx="1311779"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2" name="直接连接符 261"/>
            <p:cNvCxnSpPr/>
            <p:nvPr/>
          </p:nvCxnSpPr>
          <p:spPr>
            <a:xfrm flipV="1">
              <a:off x="3351862" y="2103194"/>
              <a:ext cx="0" cy="62517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3" name="直接连接符 262"/>
            <p:cNvCxnSpPr/>
            <p:nvPr/>
          </p:nvCxnSpPr>
          <p:spPr>
            <a:xfrm>
              <a:off x="3348840" y="2103194"/>
              <a:ext cx="425689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4" name="直接箭头连接符 263"/>
            <p:cNvCxnSpPr/>
            <p:nvPr/>
          </p:nvCxnSpPr>
          <p:spPr>
            <a:xfrm>
              <a:off x="7603840" y="2646009"/>
              <a:ext cx="126430"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5" name="直接连接符 264"/>
            <p:cNvCxnSpPr/>
            <p:nvPr/>
          </p:nvCxnSpPr>
          <p:spPr>
            <a:xfrm>
              <a:off x="7603840" y="2103194"/>
              <a:ext cx="0" cy="542815"/>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67" name="直接箭头连接符 266"/>
          <p:cNvCxnSpPr/>
          <p:nvPr/>
        </p:nvCxnSpPr>
        <p:spPr>
          <a:xfrm>
            <a:off x="8095779" y="3128655"/>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8" name="直接箭头连接符 267"/>
          <p:cNvCxnSpPr/>
          <p:nvPr/>
        </p:nvCxnSpPr>
        <p:spPr>
          <a:xfrm>
            <a:off x="8095779" y="3867241"/>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69" name="组合 268"/>
          <p:cNvGrpSpPr/>
          <p:nvPr/>
        </p:nvGrpSpPr>
        <p:grpSpPr>
          <a:xfrm>
            <a:off x="639327" y="1593699"/>
            <a:ext cx="8592878" cy="1869130"/>
            <a:chOff x="4023171" y="1813168"/>
            <a:chExt cx="5085302" cy="1656610"/>
          </a:xfrm>
        </p:grpSpPr>
        <p:cxnSp>
          <p:nvCxnSpPr>
            <p:cNvPr id="270" name="直接连接符 269"/>
            <p:cNvCxnSpPr/>
            <p:nvPr/>
          </p:nvCxnSpPr>
          <p:spPr>
            <a:xfrm flipV="1">
              <a:off x="9108473" y="1813168"/>
              <a:ext cx="0" cy="165661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1" name="直接连接符 270"/>
            <p:cNvCxnSpPr/>
            <p:nvPr/>
          </p:nvCxnSpPr>
          <p:spPr>
            <a:xfrm>
              <a:off x="4023171" y="1813539"/>
              <a:ext cx="508477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2" name="直接连接符 271"/>
            <p:cNvCxnSpPr/>
            <p:nvPr/>
          </p:nvCxnSpPr>
          <p:spPr>
            <a:xfrm flipV="1">
              <a:off x="4023171" y="1813169"/>
              <a:ext cx="0" cy="111496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3" name="直接箭头连接符 272"/>
            <p:cNvCxnSpPr/>
            <p:nvPr/>
          </p:nvCxnSpPr>
          <p:spPr>
            <a:xfrm>
              <a:off x="4023171" y="2933445"/>
              <a:ext cx="15736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74" name="直接箭头连接符 273"/>
          <p:cNvCxnSpPr/>
          <p:nvPr/>
        </p:nvCxnSpPr>
        <p:spPr>
          <a:xfrm>
            <a:off x="1267439" y="3166539"/>
            <a:ext cx="17950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75" name="组合 274"/>
          <p:cNvGrpSpPr/>
          <p:nvPr/>
        </p:nvGrpSpPr>
        <p:grpSpPr>
          <a:xfrm>
            <a:off x="4469303" y="1737574"/>
            <a:ext cx="6745271" cy="683397"/>
            <a:chOff x="5118435" y="1810320"/>
            <a:chExt cx="3915664" cy="608430"/>
          </a:xfrm>
        </p:grpSpPr>
        <p:cxnSp>
          <p:nvCxnSpPr>
            <p:cNvPr id="276" name="直接箭头连接符 275"/>
            <p:cNvCxnSpPr/>
            <p:nvPr/>
          </p:nvCxnSpPr>
          <p:spPr>
            <a:xfrm>
              <a:off x="8935427" y="2398269"/>
              <a:ext cx="98276"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77" name="直接连接符 276"/>
            <p:cNvCxnSpPr/>
            <p:nvPr/>
          </p:nvCxnSpPr>
          <p:spPr>
            <a:xfrm flipV="1">
              <a:off x="9034099" y="1810320"/>
              <a:ext cx="0" cy="58794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8" name="直接连接符 277"/>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9" name="直接连接符 278"/>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80" name="直接箭头连接符 279"/>
            <p:cNvCxnSpPr/>
            <p:nvPr/>
          </p:nvCxnSpPr>
          <p:spPr>
            <a:xfrm>
              <a:off x="5118435" y="2418750"/>
              <a:ext cx="14658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92" name="组合 291"/>
          <p:cNvGrpSpPr/>
          <p:nvPr/>
        </p:nvGrpSpPr>
        <p:grpSpPr>
          <a:xfrm>
            <a:off x="4647380" y="2244349"/>
            <a:ext cx="2097287" cy="2152479"/>
            <a:chOff x="5147404" y="2415711"/>
            <a:chExt cx="1949822" cy="2152479"/>
          </a:xfrm>
        </p:grpSpPr>
        <p:grpSp>
          <p:nvGrpSpPr>
            <p:cNvPr id="293" name="组合 292"/>
            <p:cNvGrpSpPr/>
            <p:nvPr/>
          </p:nvGrpSpPr>
          <p:grpSpPr>
            <a:xfrm>
              <a:off x="5147404" y="2415711"/>
              <a:ext cx="1949822" cy="2054688"/>
              <a:chOff x="5147404" y="2415711"/>
              <a:chExt cx="1949822" cy="2054688"/>
            </a:xfrm>
          </p:grpSpPr>
          <p:grpSp>
            <p:nvGrpSpPr>
              <p:cNvPr id="298" name="组合 297"/>
              <p:cNvGrpSpPr/>
              <p:nvPr/>
            </p:nvGrpSpPr>
            <p:grpSpPr>
              <a:xfrm>
                <a:off x="5147404" y="2415711"/>
                <a:ext cx="1949822" cy="2054688"/>
                <a:chOff x="9255806" y="2351056"/>
                <a:chExt cx="1949822" cy="2054688"/>
              </a:xfrm>
            </p:grpSpPr>
            <p:sp>
              <p:nvSpPr>
                <p:cNvPr id="301" name="矩形 300"/>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4" name="文本框 303"/>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8" name="文本框 307"/>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9" name="文本框 308"/>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10" name="文本框 309"/>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11" name="文本框 310"/>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13" name="文本框 312"/>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99" name="等腰三角形 298"/>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94" name="直接连接符 293"/>
            <p:cNvCxnSpPr>
              <a:stCxn id="299"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314" name="直接箭头连接符 313"/>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8" name="肘形连接符 317"/>
          <p:cNvCxnSpPr>
            <a:stCxn id="330"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319" name="组合 318"/>
          <p:cNvGrpSpPr/>
          <p:nvPr/>
        </p:nvGrpSpPr>
        <p:grpSpPr>
          <a:xfrm>
            <a:off x="4431702" y="4415155"/>
            <a:ext cx="841756" cy="959906"/>
            <a:chOff x="4355926" y="4364678"/>
            <a:chExt cx="841756" cy="977525"/>
          </a:xfrm>
        </p:grpSpPr>
        <p:sp>
          <p:nvSpPr>
            <p:cNvPr id="320" name="文本框 319"/>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0" name="椭圆 329"/>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259" name="肘形连接符 258"/>
          <p:cNvCxnSpPr>
            <a:stCxn id="330" idx="6"/>
          </p:cNvCxnSpPr>
          <p:nvPr/>
        </p:nvCxnSpPr>
        <p:spPr>
          <a:xfrm flipV="1">
            <a:off x="5229927" y="4185664"/>
            <a:ext cx="2501425" cy="709444"/>
          </a:xfrm>
          <a:prstGeom prst="bentConnector3">
            <a:avLst>
              <a:gd name="adj1" fmla="val 92952"/>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24" name="文本框 223"/>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wipe(left)">
                                      <p:cBhvr>
                                        <p:cTn id="7" dur="500"/>
                                        <p:tgtEl>
                                          <p:spTgt spid="243"/>
                                        </p:tgtEl>
                                      </p:cBhvr>
                                    </p:animEffect>
                                  </p:childTnLst>
                                </p:cTn>
                              </p:par>
                              <p:par>
                                <p:cTn id="8" presetID="22" presetClass="entr" presetSubtype="8"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Effect transition="in" filter="wipe(left)">
                                      <p:cBhvr>
                                        <p:cTn id="10" dur="500"/>
                                        <p:tgtEl>
                                          <p:spTgt spid="247"/>
                                        </p:tgtEl>
                                      </p:cBhvr>
                                    </p:animEffect>
                                  </p:childTnLst>
                                </p:cTn>
                              </p:par>
                              <p:par>
                                <p:cTn id="11" presetID="22" presetClass="entr" presetSubtype="8" fill="hold" nodeType="withEffect">
                                  <p:stCondLst>
                                    <p:cond delay="0"/>
                                  </p:stCondLst>
                                  <p:childTnLst>
                                    <p:set>
                                      <p:cBhvr>
                                        <p:cTn id="12" dur="1" fill="hold">
                                          <p:stCondLst>
                                            <p:cond delay="0"/>
                                          </p:stCondLst>
                                        </p:cTn>
                                        <p:tgtEl>
                                          <p:spTgt spid="246"/>
                                        </p:tgtEl>
                                        <p:attrNameLst>
                                          <p:attrName>style.visibility</p:attrName>
                                        </p:attrNameLst>
                                      </p:cBhvr>
                                      <p:to>
                                        <p:strVal val="visible"/>
                                      </p:to>
                                    </p:set>
                                    <p:animEffect transition="in" filter="wipe(left)">
                                      <p:cBhvr>
                                        <p:cTn id="13" dur="500"/>
                                        <p:tgtEl>
                                          <p:spTgt spid="246"/>
                                        </p:tgtEl>
                                      </p:cBhvr>
                                    </p:animEffect>
                                  </p:childTnLst>
                                </p:cTn>
                              </p:par>
                              <p:par>
                                <p:cTn id="14" presetID="22" presetClass="entr" presetSubtype="8" fill="hold" nodeType="withEffect">
                                  <p:stCondLst>
                                    <p:cond delay="0"/>
                                  </p:stCondLst>
                                  <p:childTnLst>
                                    <p:set>
                                      <p:cBhvr>
                                        <p:cTn id="15" dur="1" fill="hold">
                                          <p:stCondLst>
                                            <p:cond delay="0"/>
                                          </p:stCondLst>
                                        </p:cTn>
                                        <p:tgtEl>
                                          <p:spTgt spid="244"/>
                                        </p:tgtEl>
                                        <p:attrNameLst>
                                          <p:attrName>style.visibility</p:attrName>
                                        </p:attrNameLst>
                                      </p:cBhvr>
                                      <p:to>
                                        <p:strVal val="visible"/>
                                      </p:to>
                                    </p:set>
                                    <p:animEffect transition="in" filter="wipe(left)">
                                      <p:cBhvr>
                                        <p:cTn id="16" dur="500"/>
                                        <p:tgtEl>
                                          <p:spTgt spid="244"/>
                                        </p:tgtEl>
                                      </p:cBhvr>
                                    </p:animEffect>
                                  </p:childTnLst>
                                </p:cTn>
                              </p:par>
                              <p:par>
                                <p:cTn id="17" presetID="22" presetClass="entr" presetSubtype="8" fill="hold" nodeType="withEffect">
                                  <p:stCondLst>
                                    <p:cond delay="0"/>
                                  </p:stCondLst>
                                  <p:childTnLst>
                                    <p:set>
                                      <p:cBhvr>
                                        <p:cTn id="18" dur="1" fill="hold">
                                          <p:stCondLst>
                                            <p:cond delay="0"/>
                                          </p:stCondLst>
                                        </p:cTn>
                                        <p:tgtEl>
                                          <p:spTgt spid="245"/>
                                        </p:tgtEl>
                                        <p:attrNameLst>
                                          <p:attrName>style.visibility</p:attrName>
                                        </p:attrNameLst>
                                      </p:cBhvr>
                                      <p:to>
                                        <p:strVal val="visible"/>
                                      </p:to>
                                    </p:set>
                                    <p:animEffect transition="in" filter="wipe(left)">
                                      <p:cBhvr>
                                        <p:cTn id="19" dur="500"/>
                                        <p:tgtEl>
                                          <p:spTgt spid="24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48"/>
                                        </p:tgtEl>
                                        <p:attrNameLst>
                                          <p:attrName>style.visibility</p:attrName>
                                        </p:attrNameLst>
                                      </p:cBhvr>
                                      <p:to>
                                        <p:strVal val="visible"/>
                                      </p:to>
                                    </p:set>
                                    <p:animEffect transition="in" filter="wipe(left)">
                                      <p:cBhvr>
                                        <p:cTn id="24" dur="500"/>
                                        <p:tgtEl>
                                          <p:spTgt spid="248"/>
                                        </p:tgtEl>
                                      </p:cBhvr>
                                    </p:animEffect>
                                  </p:childTnLst>
                                </p:cTn>
                              </p:par>
                              <p:par>
                                <p:cTn id="25" presetID="22" presetClass="entr" presetSubtype="8" fill="hold" nodeType="withEffect">
                                  <p:stCondLst>
                                    <p:cond delay="0"/>
                                  </p:stCondLst>
                                  <p:childTnLst>
                                    <p:set>
                                      <p:cBhvr>
                                        <p:cTn id="26" dur="1" fill="hold">
                                          <p:stCondLst>
                                            <p:cond delay="0"/>
                                          </p:stCondLst>
                                        </p:cTn>
                                        <p:tgtEl>
                                          <p:spTgt spid="251"/>
                                        </p:tgtEl>
                                        <p:attrNameLst>
                                          <p:attrName>style.visibility</p:attrName>
                                        </p:attrNameLst>
                                      </p:cBhvr>
                                      <p:to>
                                        <p:strVal val="visible"/>
                                      </p:to>
                                    </p:set>
                                    <p:animEffect transition="in" filter="wipe(left)">
                                      <p:cBhvr>
                                        <p:cTn id="27" dur="500"/>
                                        <p:tgtEl>
                                          <p:spTgt spid="2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9"/>
                                        </p:tgtEl>
                                        <p:attrNameLst>
                                          <p:attrName>style.visibility</p:attrName>
                                        </p:attrNameLst>
                                      </p:cBhvr>
                                      <p:to>
                                        <p:strVal val="visible"/>
                                      </p:to>
                                    </p:set>
                                    <p:animEffect transition="in" filter="wipe(left)">
                                      <p:cBhvr>
                                        <p:cTn id="32" dur="500"/>
                                        <p:tgtEl>
                                          <p:spTgt spid="259"/>
                                        </p:tgtEl>
                                      </p:cBhvr>
                                    </p:animEffect>
                                  </p:childTnLst>
                                </p:cTn>
                              </p:par>
                              <p:par>
                                <p:cTn id="33" presetID="22" presetClass="entr" presetSubtype="8" fill="hold" nodeType="withEffect">
                                  <p:stCondLst>
                                    <p:cond delay="0"/>
                                  </p:stCondLst>
                                  <p:childTnLst>
                                    <p:set>
                                      <p:cBhvr>
                                        <p:cTn id="34" dur="1" fill="hold">
                                          <p:stCondLst>
                                            <p:cond delay="0"/>
                                          </p:stCondLst>
                                        </p:cTn>
                                        <p:tgtEl>
                                          <p:spTgt spid="260"/>
                                        </p:tgtEl>
                                        <p:attrNameLst>
                                          <p:attrName>style.visibility</p:attrName>
                                        </p:attrNameLst>
                                      </p:cBhvr>
                                      <p:to>
                                        <p:strVal val="visible"/>
                                      </p:to>
                                    </p:set>
                                    <p:animEffect transition="in" filter="wipe(left)">
                                      <p:cBhvr>
                                        <p:cTn id="35" dur="500"/>
                                        <p:tgtEl>
                                          <p:spTgt spid="26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67"/>
                                        </p:tgtEl>
                                        <p:attrNameLst>
                                          <p:attrName>style.visibility</p:attrName>
                                        </p:attrNameLst>
                                      </p:cBhvr>
                                      <p:to>
                                        <p:strVal val="visible"/>
                                      </p:to>
                                    </p:set>
                                    <p:animEffect transition="in" filter="wipe(left)">
                                      <p:cBhvr>
                                        <p:cTn id="40" dur="500"/>
                                        <p:tgtEl>
                                          <p:spTgt spid="267"/>
                                        </p:tgtEl>
                                      </p:cBhvr>
                                    </p:animEffect>
                                  </p:childTnLst>
                                </p:cTn>
                              </p:par>
                              <p:par>
                                <p:cTn id="41" presetID="22" presetClass="entr" presetSubtype="8" fill="hold" nodeType="withEffect">
                                  <p:stCondLst>
                                    <p:cond delay="0"/>
                                  </p:stCondLst>
                                  <p:childTnLst>
                                    <p:set>
                                      <p:cBhvr>
                                        <p:cTn id="42" dur="1" fill="hold">
                                          <p:stCondLst>
                                            <p:cond delay="0"/>
                                          </p:stCondLst>
                                        </p:cTn>
                                        <p:tgtEl>
                                          <p:spTgt spid="268"/>
                                        </p:tgtEl>
                                        <p:attrNameLst>
                                          <p:attrName>style.visibility</p:attrName>
                                        </p:attrNameLst>
                                      </p:cBhvr>
                                      <p:to>
                                        <p:strVal val="visible"/>
                                      </p:to>
                                    </p:set>
                                    <p:animEffect transition="in" filter="wipe(left)">
                                      <p:cBhvr>
                                        <p:cTn id="43" dur="500"/>
                                        <p:tgtEl>
                                          <p:spTgt spid="26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269"/>
                                        </p:tgtEl>
                                        <p:attrNameLst>
                                          <p:attrName>style.visibility</p:attrName>
                                        </p:attrNameLst>
                                      </p:cBhvr>
                                      <p:to>
                                        <p:strVal val="visible"/>
                                      </p:to>
                                    </p:set>
                                    <p:animEffect transition="in" filter="wipe(right)">
                                      <p:cBhvr>
                                        <p:cTn id="48" dur="500"/>
                                        <p:tgtEl>
                                          <p:spTgt spid="26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74"/>
                                        </p:tgtEl>
                                        <p:attrNameLst>
                                          <p:attrName>style.visibility</p:attrName>
                                        </p:attrNameLst>
                                      </p:cBhvr>
                                      <p:to>
                                        <p:strVal val="visible"/>
                                      </p:to>
                                    </p:set>
                                    <p:animEffect transition="in" filter="wipe(left)">
                                      <p:cBhvr>
                                        <p:cTn id="53" dur="500"/>
                                        <p:tgtEl>
                                          <p:spTgt spid="27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275"/>
                                        </p:tgtEl>
                                        <p:attrNameLst>
                                          <p:attrName>style.visibility</p:attrName>
                                        </p:attrNameLst>
                                      </p:cBhvr>
                                      <p:to>
                                        <p:strVal val="visible"/>
                                      </p:to>
                                    </p:set>
                                    <p:animEffect transition="in" filter="wipe(right)">
                                      <p:cBhvr>
                                        <p:cTn id="58"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a:t>
            </a:r>
            <a:r>
              <a:rPr lang="zh-CN" altLang="en-US"/>
              <a:t>型指令</a:t>
            </a:r>
            <a:endParaRPr lang="zh-CN" altLang="en-US" dirty="0"/>
          </a:p>
        </p:txBody>
      </p:sp>
      <p:sp>
        <p:nvSpPr>
          <p:cNvPr id="3" name="内容占位符 2"/>
          <p:cNvSpPr>
            <a:spLocks noGrp="1"/>
          </p:cNvSpPr>
          <p:nvPr>
            <p:ph idx="1"/>
          </p:nvPr>
        </p:nvSpPr>
        <p:spPr/>
        <p:txBody>
          <a:bodyPr/>
          <a:lstStyle/>
          <a:p>
            <a:pPr>
              <a:lnSpc>
                <a:spcPts val="4200"/>
              </a:lnSpc>
            </a:pPr>
            <a:endParaRPr lang="en-US" altLang="zh-CN" dirty="0"/>
          </a:p>
          <a:p>
            <a:pPr>
              <a:lnSpc>
                <a:spcPts val="4200"/>
              </a:lnSpc>
            </a:pPr>
            <a:endParaRPr lang="en-US" altLang="zh-CN" dirty="0"/>
          </a:p>
          <a:p>
            <a:pPr>
              <a:lnSpc>
                <a:spcPts val="4200"/>
              </a:lnSpc>
            </a:pPr>
            <a:r>
              <a:rPr lang="en-US" altLang="zh-CN" dirty="0"/>
              <a:t>U</a:t>
            </a:r>
            <a:r>
              <a:rPr lang="zh-CN" altLang="en-US" dirty="0"/>
              <a:t>型指令进行长立即数操作</a:t>
            </a:r>
            <a:endParaRPr lang="en-US" altLang="zh-CN" dirty="0"/>
          </a:p>
          <a:p>
            <a:pPr lvl="1">
              <a:lnSpc>
                <a:spcPts val="4200"/>
              </a:lnSpc>
            </a:pPr>
            <a:r>
              <a:rPr lang="zh-CN" altLang="en-US" dirty="0"/>
              <a:t>高</a:t>
            </a:r>
            <a:r>
              <a:rPr lang="en-US" altLang="zh-CN" dirty="0"/>
              <a:t>20</a:t>
            </a:r>
            <a:r>
              <a:rPr lang="zh-CN" altLang="en-US" dirty="0"/>
              <a:t>位为长度为</a:t>
            </a:r>
            <a:r>
              <a:rPr lang="en-US" altLang="zh-CN" dirty="0"/>
              <a:t>20</a:t>
            </a:r>
            <a:r>
              <a:rPr lang="zh-CN" altLang="en-US" dirty="0"/>
              <a:t>位的立即数字段</a:t>
            </a:r>
          </a:p>
          <a:p>
            <a:pPr lvl="1">
              <a:lnSpc>
                <a:spcPts val="4200"/>
              </a:lnSpc>
            </a:pPr>
            <a:r>
              <a:rPr lang="en-US" altLang="zh-CN" dirty="0"/>
              <a:t>5</a:t>
            </a:r>
            <a:r>
              <a:rPr lang="zh-CN" altLang="en-US" dirty="0"/>
              <a:t>位的目的地寄存器字段</a:t>
            </a:r>
            <a:endParaRPr lang="en-US" altLang="zh-CN" dirty="0"/>
          </a:p>
          <a:p>
            <a:pPr>
              <a:lnSpc>
                <a:spcPts val="4200"/>
              </a:lnSpc>
            </a:pPr>
            <a:r>
              <a:rPr lang="zh-CN" altLang="en-US" dirty="0"/>
              <a:t>用于两个指令</a:t>
            </a:r>
          </a:p>
          <a:p>
            <a:pPr lvl="1">
              <a:lnSpc>
                <a:spcPts val="4200"/>
              </a:lnSpc>
            </a:pPr>
            <a:r>
              <a:rPr lang="en-US" altLang="zh-CN" dirty="0" err="1"/>
              <a:t>lui</a:t>
            </a:r>
            <a:r>
              <a:rPr lang="en-US" altLang="zh-CN" dirty="0"/>
              <a:t>——</a:t>
            </a:r>
            <a:r>
              <a:rPr lang="zh-CN" altLang="en-US" dirty="0"/>
              <a:t>将长立即数写入目的寄存器</a:t>
            </a:r>
          </a:p>
          <a:p>
            <a:pPr lvl="1">
              <a:lnSpc>
                <a:spcPts val="4200"/>
              </a:lnSpc>
            </a:pPr>
            <a:r>
              <a:rPr lang="en-US" altLang="zh-CN" dirty="0" err="1"/>
              <a:t>auipc</a:t>
            </a:r>
            <a:r>
              <a:rPr lang="en-US" altLang="zh-CN" dirty="0"/>
              <a:t>——</a:t>
            </a:r>
            <a:r>
              <a:rPr lang="zh-CN" altLang="en-US" dirty="0"/>
              <a:t>将</a:t>
            </a:r>
            <a:r>
              <a:rPr lang="en-US" altLang="zh-CN" dirty="0"/>
              <a:t>PC</a:t>
            </a:r>
            <a:r>
              <a:rPr lang="zh-CN" altLang="en-US" dirty="0"/>
              <a:t>与长立即数相加结果写入目的寄存器</a:t>
            </a:r>
            <a:endParaRPr lang="en-US" altLang="zh-CN" dirty="0"/>
          </a:p>
        </p:txBody>
      </p:sp>
      <p:sp>
        <p:nvSpPr>
          <p:cNvPr id="4" name="灯片编号占位符 3"/>
          <p:cNvSpPr>
            <a:spLocks noGrp="1"/>
          </p:cNvSpPr>
          <p:nvPr>
            <p:ph type="sldNum" sz="quarter" idx="12"/>
          </p:nvPr>
        </p:nvSpPr>
        <p:spPr/>
        <p:txBody>
          <a:bodyPr/>
          <a:lstStyle/>
          <a:p>
            <a:fld id="{8EE8E787-E6FE-45D8-9039-788B45E44EE7}" type="slidenum">
              <a:rPr lang="zh-CN" altLang="en-US" smtClean="0"/>
              <a:t>63</a:t>
            </a:fld>
            <a:endParaRPr lang="zh-CN" altLang="en-US" dirty="0"/>
          </a:p>
        </p:txBody>
      </p:sp>
      <p:grpSp>
        <p:nvGrpSpPr>
          <p:cNvPr id="7" name="组合 6"/>
          <p:cNvGrpSpPr/>
          <p:nvPr/>
        </p:nvGrpSpPr>
        <p:grpSpPr>
          <a:xfrm>
            <a:off x="1200995" y="1086438"/>
            <a:ext cx="9790010" cy="1909051"/>
            <a:chOff x="1634292" y="1303934"/>
            <a:chExt cx="9790010" cy="1909051"/>
          </a:xfrm>
        </p:grpSpPr>
        <p:grpSp>
          <p:nvGrpSpPr>
            <p:cNvPr id="8" name="组合 7"/>
            <p:cNvGrpSpPr/>
            <p:nvPr/>
          </p:nvGrpSpPr>
          <p:grpSpPr>
            <a:xfrm>
              <a:off x="1634292" y="1303934"/>
              <a:ext cx="9790010" cy="918866"/>
              <a:chOff x="74389" y="4753399"/>
              <a:chExt cx="9790010" cy="918866"/>
            </a:xfrm>
          </p:grpSpPr>
          <p:sp>
            <p:nvSpPr>
              <p:cNvPr id="12" name="Google Shape;388;p41"/>
              <p:cNvSpPr txBox="1"/>
              <p:nvPr/>
            </p:nvSpPr>
            <p:spPr>
              <a:xfrm>
                <a:off x="74389" y="4753400"/>
                <a:ext cx="55335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31</a:t>
                </a:r>
                <a:endParaRPr sz="2800" dirty="0">
                  <a:solidFill>
                    <a:schemeClr val="dk1"/>
                  </a:solidFill>
                  <a:ea typeface="Courier New" panose="02070309020205020404"/>
                  <a:cs typeface="Courier New" panose="02070309020205020404"/>
                  <a:sym typeface="Courier New" panose="02070309020205020404"/>
                </a:endParaRPr>
              </a:p>
            </p:txBody>
          </p:sp>
          <p:sp>
            <p:nvSpPr>
              <p:cNvPr id="13" name="Google Shape;389;p41"/>
              <p:cNvSpPr txBox="1"/>
              <p:nvPr/>
            </p:nvSpPr>
            <p:spPr>
              <a:xfrm>
                <a:off x="9495387" y="4753399"/>
                <a:ext cx="3690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1"/>
                    </a:solidFill>
                    <a:ea typeface="Courier New" panose="02070309020205020404"/>
                    <a:cs typeface="Courier New" panose="02070309020205020404"/>
                    <a:sym typeface="Courier New" panose="02070309020205020404"/>
                  </a:rPr>
                  <a:t>0</a:t>
                </a:r>
                <a:endParaRPr sz="2800" dirty="0">
                  <a:solidFill>
                    <a:schemeClr val="dk1"/>
                  </a:solidFill>
                  <a:ea typeface="Courier New" panose="02070309020205020404"/>
                  <a:cs typeface="Courier New" panose="02070309020205020404"/>
                  <a:sym typeface="Courier New" panose="02070309020205020404"/>
                </a:endParaRPr>
              </a:p>
            </p:txBody>
          </p:sp>
          <p:grpSp>
            <p:nvGrpSpPr>
              <p:cNvPr id="14" name="Google Shape;396;p41"/>
              <p:cNvGrpSpPr/>
              <p:nvPr/>
            </p:nvGrpSpPr>
            <p:grpSpPr>
              <a:xfrm>
                <a:off x="351067" y="5215065"/>
                <a:ext cx="9328826" cy="457200"/>
                <a:chOff x="186475" y="4572000"/>
                <a:chExt cx="9328826" cy="457200"/>
              </a:xfrm>
            </p:grpSpPr>
            <p:sp>
              <p:nvSpPr>
                <p:cNvPr id="15" name="Google Shape;397;p41"/>
                <p:cNvSpPr/>
                <p:nvPr/>
              </p:nvSpPr>
              <p:spPr>
                <a:xfrm>
                  <a:off x="186475" y="4572000"/>
                  <a:ext cx="6342063"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err="1">
                      <a:solidFill>
                        <a:schemeClr val="dk1"/>
                      </a:solidFill>
                      <a:ea typeface="Courier New" panose="02070309020205020404"/>
                      <a:cs typeface="Courier New" panose="02070309020205020404"/>
                      <a:sym typeface="Courier New" panose="02070309020205020404"/>
                    </a:rPr>
                    <a:t>imm</a:t>
                  </a:r>
                  <a:r>
                    <a:rPr lang="en-US" altLang="zh-CN" sz="2800" dirty="0">
                      <a:solidFill>
                        <a:schemeClr val="dk1"/>
                      </a:solidFill>
                      <a:ea typeface="Courier New" panose="02070309020205020404"/>
                      <a:cs typeface="Courier New" panose="02070309020205020404"/>
                      <a:sym typeface="Courier New" panose="02070309020205020404"/>
                    </a:rPr>
                    <a:t>[31:12]</a:t>
                  </a:r>
                </a:p>
              </p:txBody>
            </p:sp>
            <p:sp>
              <p:nvSpPr>
                <p:cNvPr id="16" name="Google Shape;398;p41"/>
                <p:cNvSpPr/>
                <p:nvPr/>
              </p:nvSpPr>
              <p:spPr>
                <a:xfrm>
                  <a:off x="7762979" y="4572000"/>
                  <a:ext cx="1752322" cy="4572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altLang="zh-CN" sz="2800" dirty="0">
                      <a:solidFill>
                        <a:schemeClr val="dk1"/>
                      </a:solidFill>
                      <a:ea typeface="Courier New" panose="02070309020205020404"/>
                      <a:cs typeface="Courier New" panose="02070309020205020404"/>
                      <a:sym typeface="Courier New" panose="02070309020205020404"/>
                    </a:rPr>
                    <a:t>opcode</a:t>
                  </a:r>
                </a:p>
              </p:txBody>
            </p:sp>
            <p:sp>
              <p:nvSpPr>
                <p:cNvPr id="19" name="Google Shape;402;p41"/>
                <p:cNvSpPr/>
                <p:nvPr/>
              </p:nvSpPr>
              <p:spPr>
                <a:xfrm>
                  <a:off x="6528539" y="4572000"/>
                  <a:ext cx="1234440" cy="457200"/>
                </a:xfrm>
                <a:prstGeom prst="rect">
                  <a:avLst/>
                </a:prstGeom>
                <a:noFill/>
                <a:ln w="38100" cap="flat" cmpd="sng">
                  <a:solidFill>
                    <a:schemeClr val="dk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800" dirty="0" err="1">
                      <a:solidFill>
                        <a:schemeClr val="dk1"/>
                      </a:solidFill>
                      <a:ea typeface="Courier New" panose="02070309020205020404"/>
                      <a:cs typeface="Courier New" panose="02070309020205020404"/>
                      <a:sym typeface="Courier New" panose="02070309020205020404"/>
                    </a:rPr>
                    <a:t>rd</a:t>
                  </a:r>
                  <a:endParaRPr sz="2800" dirty="0">
                    <a:solidFill>
                      <a:schemeClr val="dk1"/>
                    </a:solidFill>
                    <a:ea typeface="Courier New" panose="02070309020205020404"/>
                    <a:cs typeface="Courier New" panose="02070309020205020404"/>
                    <a:sym typeface="Courier New" panose="02070309020205020404"/>
                  </a:endParaRPr>
                </a:p>
              </p:txBody>
            </p:sp>
          </p:grpSp>
        </p:grpSp>
        <p:sp>
          <p:nvSpPr>
            <p:cNvPr id="9" name="文本框 8"/>
            <p:cNvSpPr txBox="1"/>
            <p:nvPr/>
          </p:nvSpPr>
          <p:spPr>
            <a:xfrm>
              <a:off x="3514905" y="2258878"/>
              <a:ext cx="3134191" cy="523220"/>
            </a:xfrm>
            <a:prstGeom prst="rect">
              <a:avLst/>
            </a:prstGeom>
            <a:noFill/>
          </p:spPr>
          <p:txBody>
            <a:bodyPr wrap="none" rtlCol="0">
              <a:spAutoFit/>
            </a:bodyPr>
            <a:lstStyle/>
            <a:p>
              <a:r>
                <a:rPr lang="en-US" altLang="zh-CN" sz="2800" dirty="0"/>
                <a:t>U-immediate[31:12]</a:t>
              </a:r>
              <a:endParaRPr lang="zh-CN" altLang="en-US" sz="2800" dirty="0"/>
            </a:p>
          </p:txBody>
        </p:sp>
        <p:sp>
          <p:nvSpPr>
            <p:cNvPr id="10" name="文本框 9"/>
            <p:cNvSpPr txBox="1"/>
            <p:nvPr/>
          </p:nvSpPr>
          <p:spPr>
            <a:xfrm>
              <a:off x="8489380" y="2258878"/>
              <a:ext cx="761747" cy="523220"/>
            </a:xfrm>
            <a:prstGeom prst="rect">
              <a:avLst/>
            </a:prstGeom>
            <a:noFill/>
          </p:spPr>
          <p:txBody>
            <a:bodyPr wrap="none" rtlCol="0">
              <a:spAutoFit/>
            </a:bodyPr>
            <a:lstStyle/>
            <a:p>
              <a:r>
                <a:rPr lang="en-US" altLang="zh-CN" sz="2800" dirty="0" err="1"/>
                <a:t>dest</a:t>
              </a:r>
              <a:endParaRPr lang="zh-CN" altLang="en-US" sz="2800" dirty="0"/>
            </a:p>
          </p:txBody>
        </p:sp>
        <p:sp>
          <p:nvSpPr>
            <p:cNvPr id="11" name="文本框 10"/>
            <p:cNvSpPr txBox="1"/>
            <p:nvPr/>
          </p:nvSpPr>
          <p:spPr>
            <a:xfrm>
              <a:off x="9731891" y="2258878"/>
              <a:ext cx="1263487" cy="954107"/>
            </a:xfrm>
            <a:prstGeom prst="rect">
              <a:avLst/>
            </a:prstGeom>
            <a:noFill/>
          </p:spPr>
          <p:txBody>
            <a:bodyPr wrap="none" rtlCol="0">
              <a:spAutoFit/>
            </a:bodyPr>
            <a:lstStyle/>
            <a:p>
              <a:pPr algn="ctr"/>
              <a:r>
                <a:rPr lang="en-US" altLang="zh-CN" sz="2800" dirty="0"/>
                <a:t>LUI</a:t>
              </a:r>
            </a:p>
            <a:p>
              <a:pPr algn="ctr"/>
              <a:r>
                <a:rPr lang="en-US" altLang="zh-CN" sz="2800" dirty="0"/>
                <a:t>AUIPC</a:t>
              </a:r>
              <a:endParaRPr lang="zh-CN" altLang="en-US" sz="2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矩形 18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标题 23"/>
          <p:cNvSpPr>
            <a:spLocks noGrp="1"/>
          </p:cNvSpPr>
          <p:nvPr>
            <p:ph type="title"/>
          </p:nvPr>
        </p:nvSpPr>
        <p:spPr/>
        <p:txBody>
          <a:bodyPr/>
          <a:lstStyle/>
          <a:p>
            <a:r>
              <a:rPr lang="en-US" altLang="zh-CN" dirty="0" err="1"/>
              <a:t>lui</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64</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67" name="组合 66"/>
          <p:cNvGrpSpPr/>
          <p:nvPr/>
        </p:nvGrpSpPr>
        <p:grpSpPr>
          <a:xfrm>
            <a:off x="8379901" y="2969895"/>
            <a:ext cx="835486" cy="998220"/>
            <a:chOff x="7950205" y="3160441"/>
            <a:chExt cx="679988" cy="998220"/>
          </a:xfrm>
        </p:grpSpPr>
        <p:grpSp>
          <p:nvGrpSpPr>
            <p:cNvPr id="58" name="组合 57"/>
            <p:cNvGrpSpPr/>
            <p:nvPr/>
          </p:nvGrpSpPr>
          <p:grpSpPr>
            <a:xfrm>
              <a:off x="7982529" y="3160441"/>
              <a:ext cx="574962" cy="998220"/>
              <a:chOff x="7982529" y="3160441"/>
              <a:chExt cx="574962" cy="998220"/>
            </a:xfrm>
          </p:grpSpPr>
          <p:sp>
            <p:nvSpPr>
              <p:cNvPr id="43" name="梯形 42"/>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等腰三角形 44"/>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47" name="直接连接符 46"/>
              <p:cNvCxnSpPr>
                <a:endCxn id="45"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5" name="直接连接符 54"/>
              <p:cNvCxnSpPr>
                <a:stCxn id="45" idx="2"/>
                <a:endCxn id="45"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5" idx="5"/>
                <a:endCxn id="45"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66" name="文本框 65"/>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6" name="文本框 75"/>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=B</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0" name="文本框 89"/>
          <p:cNvSpPr txBox="1"/>
          <p:nvPr/>
        </p:nvSpPr>
        <p:spPr>
          <a:xfrm>
            <a:off x="7761246" y="5539717"/>
            <a:ext cx="63991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=1</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98" name="文本框 97"/>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ImmSel</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=U</a:t>
            </a:r>
          </a:p>
        </p:txBody>
      </p: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=Read</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4" name="文本框 173"/>
          <p:cNvSpPr txBox="1"/>
          <p:nvPr/>
        </p:nvSpPr>
        <p:spPr>
          <a:xfrm>
            <a:off x="10643897" y="5538078"/>
            <a:ext cx="110336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文本框 193"/>
          <p:cNvSpPr txBox="1"/>
          <p:nvPr/>
        </p:nvSpPr>
        <p:spPr>
          <a:xfrm>
            <a:off x="6346411" y="5543751"/>
            <a:ext cx="79861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5" name="文本框 194"/>
          <p:cNvSpPr txBox="1"/>
          <p:nvPr/>
        </p:nvSpPr>
        <p:spPr>
          <a:xfrm>
            <a:off x="7084443" y="5543751"/>
            <a:ext cx="726481"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6" name="文本框 195"/>
          <p:cNvSpPr txBox="1"/>
          <p:nvPr/>
        </p:nvSpPr>
        <p:spPr>
          <a:xfrm>
            <a:off x="6750473" y="6026744"/>
            <a:ext cx="78418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8" name="文本框 197"/>
          <p:cNvSpPr txBox="1"/>
          <p:nvPr/>
        </p:nvSpPr>
        <p:spPr>
          <a:xfrm>
            <a:off x="7893130" y="6035645"/>
            <a:ext cx="65434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sp>
        <p:nvSpPr>
          <p:cNvPr id="207" name="文本框 206"/>
          <p:cNvSpPr txBox="1"/>
          <p:nvPr/>
        </p:nvSpPr>
        <p:spPr>
          <a:xfrm>
            <a:off x="734936" y="5550255"/>
            <a:ext cx="113274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=PC+4</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69" name="文本框 168"/>
          <p:cNvSpPr txBox="1"/>
          <p:nvPr/>
        </p:nvSpPr>
        <p:spPr>
          <a:xfrm>
            <a:off x="5378137" y="4833172"/>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189" name="文本框 188"/>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1" name="直接箭头连接符 170"/>
          <p:cNvCxnSpPr/>
          <p:nvPr/>
        </p:nvCxnSpPr>
        <p:spPr>
          <a:xfrm>
            <a:off x="1919073" y="3179038"/>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2" name="直接箭头连接符 171"/>
          <p:cNvCxnSpPr/>
          <p:nvPr/>
        </p:nvCxnSpPr>
        <p:spPr>
          <a:xfrm>
            <a:off x="3012869" y="3002912"/>
            <a:ext cx="0" cy="25426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3" name="直接箭头连接符 172"/>
          <p:cNvCxnSpPr/>
          <p:nvPr/>
        </p:nvCxnSpPr>
        <p:spPr>
          <a:xfrm>
            <a:off x="3017949" y="4839525"/>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5" name="直接箭头连接符 184"/>
          <p:cNvCxnSpPr/>
          <p:nvPr/>
        </p:nvCxnSpPr>
        <p:spPr>
          <a:xfrm>
            <a:off x="3012869" y="3002912"/>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0" name="直接箭头连接符 189"/>
          <p:cNvCxnSpPr/>
          <p:nvPr/>
        </p:nvCxnSpPr>
        <p:spPr>
          <a:xfrm>
            <a:off x="2854849" y="3202388"/>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197" name="组合 196"/>
          <p:cNvGrpSpPr/>
          <p:nvPr/>
        </p:nvGrpSpPr>
        <p:grpSpPr>
          <a:xfrm>
            <a:off x="2037061" y="2485036"/>
            <a:ext cx="157663" cy="687003"/>
            <a:chOff x="2139696" y="2656398"/>
            <a:chExt cx="384242" cy="687003"/>
          </a:xfrm>
        </p:grpSpPr>
        <p:cxnSp>
          <p:nvCxnSpPr>
            <p:cNvPr id="201" name="直接连接符 200"/>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03" name="直接箭头连接符 202"/>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04" name="组合 203"/>
          <p:cNvGrpSpPr/>
          <p:nvPr/>
        </p:nvGrpSpPr>
        <p:grpSpPr>
          <a:xfrm>
            <a:off x="371122" y="1367479"/>
            <a:ext cx="2809911" cy="2029403"/>
            <a:chOff x="371122" y="1492576"/>
            <a:chExt cx="2802843" cy="1818091"/>
          </a:xfrm>
        </p:grpSpPr>
        <p:cxnSp>
          <p:nvCxnSpPr>
            <p:cNvPr id="205" name="直接箭头连接符 204"/>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9" name="直接连接符 208"/>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19" name="直接连接符 218"/>
            <p:cNvCxnSpPr/>
            <p:nvPr/>
          </p:nvCxnSpPr>
          <p:spPr>
            <a:xfrm>
              <a:off x="371122" y="1493608"/>
              <a:ext cx="2799033"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20" name="直接连接符 219"/>
            <p:cNvCxnSpPr/>
            <p:nvPr/>
          </p:nvCxnSpPr>
          <p:spPr>
            <a:xfrm flipV="1">
              <a:off x="374932" y="1492576"/>
              <a:ext cx="0" cy="18180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21" name="直接箭头连接符 220"/>
            <p:cNvCxnSpPr/>
            <p:nvPr/>
          </p:nvCxnSpPr>
          <p:spPr>
            <a:xfrm>
              <a:off x="371122" y="330109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23" name="直接箭头连接符 222"/>
          <p:cNvCxnSpPr/>
          <p:nvPr/>
        </p:nvCxnSpPr>
        <p:spPr>
          <a:xfrm>
            <a:off x="8095779" y="3867241"/>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25" name="组合 224"/>
          <p:cNvGrpSpPr/>
          <p:nvPr/>
        </p:nvGrpSpPr>
        <p:grpSpPr>
          <a:xfrm>
            <a:off x="9231164" y="2386237"/>
            <a:ext cx="1443615" cy="1076173"/>
            <a:chOff x="2130666" y="2665261"/>
            <a:chExt cx="346451" cy="678139"/>
          </a:xfrm>
        </p:grpSpPr>
        <p:cxnSp>
          <p:nvCxnSpPr>
            <p:cNvPr id="227" name="直接连接符 226"/>
            <p:cNvCxnSpPr/>
            <p:nvPr/>
          </p:nvCxnSpPr>
          <p:spPr>
            <a:xfrm flipV="1">
              <a:off x="2130666" y="2665261"/>
              <a:ext cx="0" cy="67813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29" name="直接箭头连接符 228"/>
            <p:cNvCxnSpPr/>
            <p:nvPr/>
          </p:nvCxnSpPr>
          <p:spPr>
            <a:xfrm>
              <a:off x="2130666" y="2668038"/>
              <a:ext cx="34645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39" name="组合 238"/>
          <p:cNvGrpSpPr/>
          <p:nvPr/>
        </p:nvGrpSpPr>
        <p:grpSpPr>
          <a:xfrm>
            <a:off x="4469303" y="1737574"/>
            <a:ext cx="6745271" cy="683397"/>
            <a:chOff x="5118435" y="1810320"/>
            <a:chExt cx="3915664" cy="608430"/>
          </a:xfrm>
        </p:grpSpPr>
        <p:cxnSp>
          <p:nvCxnSpPr>
            <p:cNvPr id="241" name="直接箭头连接符 240"/>
            <p:cNvCxnSpPr/>
            <p:nvPr/>
          </p:nvCxnSpPr>
          <p:spPr>
            <a:xfrm>
              <a:off x="8935427" y="2398269"/>
              <a:ext cx="98276"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2" name="直接连接符 241"/>
            <p:cNvCxnSpPr/>
            <p:nvPr/>
          </p:nvCxnSpPr>
          <p:spPr>
            <a:xfrm flipV="1">
              <a:off x="9034099" y="1810320"/>
              <a:ext cx="0" cy="58794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3" name="直接连接符 242"/>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4" name="直接连接符 243"/>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5" name="直接箭头连接符 244"/>
            <p:cNvCxnSpPr/>
            <p:nvPr/>
          </p:nvCxnSpPr>
          <p:spPr>
            <a:xfrm>
              <a:off x="5118435" y="2418750"/>
              <a:ext cx="14658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51" name="组合 250"/>
          <p:cNvGrpSpPr/>
          <p:nvPr/>
        </p:nvGrpSpPr>
        <p:grpSpPr>
          <a:xfrm>
            <a:off x="4647380" y="2244349"/>
            <a:ext cx="2097287" cy="2152479"/>
            <a:chOff x="5147404" y="2415711"/>
            <a:chExt cx="1949822" cy="2152479"/>
          </a:xfrm>
        </p:grpSpPr>
        <p:grpSp>
          <p:nvGrpSpPr>
            <p:cNvPr id="252" name="组合 251"/>
            <p:cNvGrpSpPr/>
            <p:nvPr/>
          </p:nvGrpSpPr>
          <p:grpSpPr>
            <a:xfrm>
              <a:off x="5147404" y="2415711"/>
              <a:ext cx="1949822" cy="2054688"/>
              <a:chOff x="5147404" y="2415711"/>
              <a:chExt cx="1949822" cy="2054688"/>
            </a:xfrm>
          </p:grpSpPr>
          <p:grpSp>
            <p:nvGrpSpPr>
              <p:cNvPr id="254" name="组合 253"/>
              <p:cNvGrpSpPr/>
              <p:nvPr/>
            </p:nvGrpSpPr>
            <p:grpSpPr>
              <a:xfrm>
                <a:off x="5147404" y="2415711"/>
                <a:ext cx="1949822" cy="2054688"/>
                <a:chOff x="9255806" y="2351056"/>
                <a:chExt cx="1949822" cy="2054688"/>
              </a:xfrm>
            </p:grpSpPr>
            <p:sp>
              <p:nvSpPr>
                <p:cNvPr id="257" name="矩形 256"/>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59" name="文本框 258"/>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0" name="文本框 259"/>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1" name="文本框 260"/>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2" name="文本框 261"/>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3" name="文本框 262"/>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4" name="文本框 263"/>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55" name="等腰三角形 254"/>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53" name="直接连接符 252"/>
            <p:cNvCxnSpPr>
              <a:stCxn id="255"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65" name="直接箭头连接符 264"/>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7" name="肘形连接符 266"/>
          <p:cNvCxnSpPr>
            <a:stCxn id="270"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268" name="组合 267"/>
          <p:cNvGrpSpPr/>
          <p:nvPr/>
        </p:nvGrpSpPr>
        <p:grpSpPr>
          <a:xfrm>
            <a:off x="4431702" y="4415155"/>
            <a:ext cx="841756" cy="959906"/>
            <a:chOff x="4355926" y="4364678"/>
            <a:chExt cx="841756" cy="977525"/>
          </a:xfrm>
        </p:grpSpPr>
        <p:sp>
          <p:nvSpPr>
            <p:cNvPr id="269" name="文本框 268"/>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0" name="椭圆 269"/>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222" name="肘形连接符 221"/>
          <p:cNvCxnSpPr>
            <a:stCxn id="270" idx="6"/>
          </p:cNvCxnSpPr>
          <p:nvPr/>
        </p:nvCxnSpPr>
        <p:spPr>
          <a:xfrm flipV="1">
            <a:off x="5229927" y="4185664"/>
            <a:ext cx="2501425" cy="709444"/>
          </a:xfrm>
          <a:prstGeom prst="bentConnector3">
            <a:avLst>
              <a:gd name="adj1" fmla="val 92952"/>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24" name="文本框 223"/>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left)">
                                      <p:cBhvr>
                                        <p:cTn id="7" dur="500"/>
                                        <p:tgtEl>
                                          <p:spTgt spid="171"/>
                                        </p:tgtEl>
                                      </p:cBhvr>
                                    </p:animEffect>
                                  </p:childTnLst>
                                </p:cTn>
                              </p:par>
                              <p:par>
                                <p:cTn id="8" presetID="22" presetClass="entr" presetSubtype="8" fill="hold" nodeType="withEffect">
                                  <p:stCondLst>
                                    <p:cond delay="0"/>
                                  </p:stCondLst>
                                  <p:childTnLst>
                                    <p:set>
                                      <p:cBhvr>
                                        <p:cTn id="9" dur="1" fill="hold">
                                          <p:stCondLst>
                                            <p:cond delay="0"/>
                                          </p:stCondLst>
                                        </p:cTn>
                                        <p:tgtEl>
                                          <p:spTgt spid="190"/>
                                        </p:tgtEl>
                                        <p:attrNameLst>
                                          <p:attrName>style.visibility</p:attrName>
                                        </p:attrNameLst>
                                      </p:cBhvr>
                                      <p:to>
                                        <p:strVal val="visible"/>
                                      </p:to>
                                    </p:set>
                                    <p:animEffect transition="in" filter="wipe(left)">
                                      <p:cBhvr>
                                        <p:cTn id="10" dur="500"/>
                                        <p:tgtEl>
                                          <p:spTgt spid="190"/>
                                        </p:tgtEl>
                                      </p:cBhvr>
                                    </p:animEffect>
                                  </p:childTnLst>
                                </p:cTn>
                              </p:par>
                              <p:par>
                                <p:cTn id="11" presetID="22" presetClass="entr" presetSubtype="8" fill="hold" nodeType="withEffect">
                                  <p:stCondLst>
                                    <p:cond delay="0"/>
                                  </p:stCondLst>
                                  <p:childTnLst>
                                    <p:set>
                                      <p:cBhvr>
                                        <p:cTn id="12" dur="1" fill="hold">
                                          <p:stCondLst>
                                            <p:cond delay="0"/>
                                          </p:stCondLst>
                                        </p:cTn>
                                        <p:tgtEl>
                                          <p:spTgt spid="185"/>
                                        </p:tgtEl>
                                        <p:attrNameLst>
                                          <p:attrName>style.visibility</p:attrName>
                                        </p:attrNameLst>
                                      </p:cBhvr>
                                      <p:to>
                                        <p:strVal val="visible"/>
                                      </p:to>
                                    </p:set>
                                    <p:animEffect transition="in" filter="wipe(left)">
                                      <p:cBhvr>
                                        <p:cTn id="13" dur="500"/>
                                        <p:tgtEl>
                                          <p:spTgt spid="185"/>
                                        </p:tgtEl>
                                      </p:cBhvr>
                                    </p:animEffect>
                                  </p:childTnLst>
                                </p:cTn>
                              </p:par>
                              <p:par>
                                <p:cTn id="14" presetID="22" presetClass="entr" presetSubtype="8" fill="hold" nodeType="withEffect">
                                  <p:stCondLst>
                                    <p:cond delay="0"/>
                                  </p:stCondLst>
                                  <p:childTnLst>
                                    <p:set>
                                      <p:cBhvr>
                                        <p:cTn id="15" dur="1" fill="hold">
                                          <p:stCondLst>
                                            <p:cond delay="0"/>
                                          </p:stCondLst>
                                        </p:cTn>
                                        <p:tgtEl>
                                          <p:spTgt spid="172"/>
                                        </p:tgtEl>
                                        <p:attrNameLst>
                                          <p:attrName>style.visibility</p:attrName>
                                        </p:attrNameLst>
                                      </p:cBhvr>
                                      <p:to>
                                        <p:strVal val="visible"/>
                                      </p:to>
                                    </p:set>
                                    <p:animEffect transition="in" filter="wipe(left)">
                                      <p:cBhvr>
                                        <p:cTn id="16" dur="500"/>
                                        <p:tgtEl>
                                          <p:spTgt spid="172"/>
                                        </p:tgtEl>
                                      </p:cBhvr>
                                    </p:animEffect>
                                  </p:childTnLst>
                                </p:cTn>
                              </p:par>
                              <p:par>
                                <p:cTn id="17" presetID="22" presetClass="entr" presetSubtype="8" fill="hold" nodeType="withEffect">
                                  <p:stCondLst>
                                    <p:cond delay="0"/>
                                  </p:stCondLst>
                                  <p:childTnLst>
                                    <p:set>
                                      <p:cBhvr>
                                        <p:cTn id="18" dur="1" fill="hold">
                                          <p:stCondLst>
                                            <p:cond delay="0"/>
                                          </p:stCondLst>
                                        </p:cTn>
                                        <p:tgtEl>
                                          <p:spTgt spid="173"/>
                                        </p:tgtEl>
                                        <p:attrNameLst>
                                          <p:attrName>style.visibility</p:attrName>
                                        </p:attrNameLst>
                                      </p:cBhvr>
                                      <p:to>
                                        <p:strVal val="visible"/>
                                      </p:to>
                                    </p:set>
                                    <p:animEffect transition="in" filter="wipe(left)">
                                      <p:cBhvr>
                                        <p:cTn id="19" dur="500"/>
                                        <p:tgtEl>
                                          <p:spTgt spid="17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97"/>
                                        </p:tgtEl>
                                        <p:attrNameLst>
                                          <p:attrName>style.visibility</p:attrName>
                                        </p:attrNameLst>
                                      </p:cBhvr>
                                      <p:to>
                                        <p:strVal val="visible"/>
                                      </p:to>
                                    </p:set>
                                    <p:animEffect transition="in" filter="wipe(right)">
                                      <p:cBhvr>
                                        <p:cTn id="24" dur="500"/>
                                        <p:tgtEl>
                                          <p:spTgt spid="197"/>
                                        </p:tgtEl>
                                      </p:cBhvr>
                                    </p:animEffect>
                                  </p:childTnLst>
                                </p:cTn>
                              </p:par>
                              <p:par>
                                <p:cTn id="25" presetID="22" presetClass="entr" presetSubtype="2" fill="hold" nodeType="withEffect">
                                  <p:stCondLst>
                                    <p:cond delay="0"/>
                                  </p:stCondLst>
                                  <p:childTnLst>
                                    <p:set>
                                      <p:cBhvr>
                                        <p:cTn id="26" dur="1" fill="hold">
                                          <p:stCondLst>
                                            <p:cond delay="0"/>
                                          </p:stCondLst>
                                        </p:cTn>
                                        <p:tgtEl>
                                          <p:spTgt spid="204"/>
                                        </p:tgtEl>
                                        <p:attrNameLst>
                                          <p:attrName>style.visibility</p:attrName>
                                        </p:attrNameLst>
                                      </p:cBhvr>
                                      <p:to>
                                        <p:strVal val="visible"/>
                                      </p:to>
                                    </p:set>
                                    <p:animEffect transition="in" filter="wipe(right)">
                                      <p:cBhvr>
                                        <p:cTn id="27" dur="500"/>
                                        <p:tgtEl>
                                          <p:spTgt spid="2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2"/>
                                        </p:tgtEl>
                                        <p:attrNameLst>
                                          <p:attrName>style.visibility</p:attrName>
                                        </p:attrNameLst>
                                      </p:cBhvr>
                                      <p:to>
                                        <p:strVal val="visible"/>
                                      </p:to>
                                    </p:set>
                                    <p:animEffect transition="in" filter="wipe(left)">
                                      <p:cBhvr>
                                        <p:cTn id="32" dur="500"/>
                                        <p:tgtEl>
                                          <p:spTgt spid="2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3"/>
                                        </p:tgtEl>
                                        <p:attrNameLst>
                                          <p:attrName>style.visibility</p:attrName>
                                        </p:attrNameLst>
                                      </p:cBhvr>
                                      <p:to>
                                        <p:strVal val="visible"/>
                                      </p:to>
                                    </p:set>
                                    <p:animEffect transition="in" filter="wipe(left)">
                                      <p:cBhvr>
                                        <p:cTn id="37" dur="500"/>
                                        <p:tgtEl>
                                          <p:spTgt spid="2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
                                        </p:tgtEl>
                                        <p:attrNameLst>
                                          <p:attrName>style.visibility</p:attrName>
                                        </p:attrNameLst>
                                      </p:cBhvr>
                                      <p:to>
                                        <p:strVal val="visible"/>
                                      </p:to>
                                    </p:set>
                                    <p:animEffect transition="in" filter="wipe(left)">
                                      <p:cBhvr>
                                        <p:cTn id="42" dur="500"/>
                                        <p:tgtEl>
                                          <p:spTgt spid="2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39"/>
                                        </p:tgtEl>
                                        <p:attrNameLst>
                                          <p:attrName>style.visibility</p:attrName>
                                        </p:attrNameLst>
                                      </p:cBhvr>
                                      <p:to>
                                        <p:strVal val="visible"/>
                                      </p:to>
                                    </p:set>
                                    <p:animEffect transition="in" filter="wipe(right)">
                                      <p:cBhvr>
                                        <p:cTn id="47"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err="1"/>
              <a:t>auipc</a:t>
            </a:r>
            <a:r>
              <a:rPr lang="zh-CN" altLang="en-US" dirty="0"/>
              <a:t>指令的数据通路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65</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67" name="组合 66"/>
          <p:cNvGrpSpPr/>
          <p:nvPr/>
        </p:nvGrpSpPr>
        <p:grpSpPr>
          <a:xfrm>
            <a:off x="8379901" y="2969895"/>
            <a:ext cx="835486" cy="998220"/>
            <a:chOff x="7950205" y="3160441"/>
            <a:chExt cx="679988" cy="998220"/>
          </a:xfrm>
        </p:grpSpPr>
        <p:grpSp>
          <p:nvGrpSpPr>
            <p:cNvPr id="58" name="组合 57"/>
            <p:cNvGrpSpPr/>
            <p:nvPr/>
          </p:nvGrpSpPr>
          <p:grpSpPr>
            <a:xfrm>
              <a:off x="7982529" y="3160441"/>
              <a:ext cx="574962" cy="998220"/>
              <a:chOff x="7982529" y="3160441"/>
              <a:chExt cx="574962" cy="998220"/>
            </a:xfrm>
          </p:grpSpPr>
          <p:sp>
            <p:nvSpPr>
              <p:cNvPr id="43" name="梯形 42"/>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等腰三角形 44"/>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47" name="直接连接符 46"/>
              <p:cNvCxnSpPr>
                <a:endCxn id="45"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5" name="直接连接符 54"/>
              <p:cNvCxnSpPr>
                <a:stCxn id="45" idx="2"/>
                <a:endCxn id="45"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5" idx="5"/>
                <a:endCxn id="45"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66" name="文本框 65"/>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69" name="文本框 168"/>
          <p:cNvSpPr txBox="1"/>
          <p:nvPr/>
        </p:nvSpPr>
        <p:spPr>
          <a:xfrm>
            <a:off x="5378137" y="4833172"/>
            <a:ext cx="782587"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endParaRPr lang="zh-CN" altLang="en-US" sz="2400" b="1" dirty="0">
              <a:solidFill>
                <a:prstClr val="black"/>
              </a:solidFill>
              <a:latin typeface="Times New Roman" panose="02020603050405020304"/>
              <a:ea typeface="宋体" panose="02010600030101010101" pitchFamily="2" charset="-122"/>
            </a:endParaRPr>
          </a:p>
        </p:txBody>
      </p:sp>
      <p:sp>
        <p:nvSpPr>
          <p:cNvPr id="171" name="矩形 170"/>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2" name="文本框 171"/>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3" name="文本框 172"/>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5" name="文本框 184"/>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=Add</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0" name="文本框 189"/>
          <p:cNvSpPr txBox="1"/>
          <p:nvPr/>
        </p:nvSpPr>
        <p:spPr>
          <a:xfrm>
            <a:off x="7761246" y="5539717"/>
            <a:ext cx="63991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=1</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197" name="文本框 196"/>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a:ea typeface="宋体" panose="02010600030101010101" pitchFamily="2" charset="-122"/>
                <a:cs typeface="+mn-cs"/>
              </a:rPr>
              <a:t>ImmSel</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=U</a:t>
            </a:r>
          </a:p>
        </p:txBody>
      </p:sp>
      <p:sp>
        <p:nvSpPr>
          <p:cNvPr id="201" name="文本框 200"/>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=0</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3" name="文本框 202"/>
          <p:cNvSpPr txBox="1"/>
          <p:nvPr/>
        </p:nvSpPr>
        <p:spPr>
          <a:xfrm>
            <a:off x="10643897" y="5538078"/>
            <a:ext cx="110336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4" name="文本框 203"/>
          <p:cNvSpPr txBox="1"/>
          <p:nvPr/>
        </p:nvSpPr>
        <p:spPr>
          <a:xfrm>
            <a:off x="6346411" y="5543751"/>
            <a:ext cx="79861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5" name="文本框 204"/>
          <p:cNvSpPr txBox="1"/>
          <p:nvPr/>
        </p:nvSpPr>
        <p:spPr>
          <a:xfrm>
            <a:off x="7084443" y="5543751"/>
            <a:ext cx="726481"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09" name="文本框 208"/>
          <p:cNvSpPr txBox="1"/>
          <p:nvPr/>
        </p:nvSpPr>
        <p:spPr>
          <a:xfrm>
            <a:off x="6750473" y="6026744"/>
            <a:ext cx="78418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19" name="文本框 218"/>
          <p:cNvSpPr txBox="1"/>
          <p:nvPr/>
        </p:nvSpPr>
        <p:spPr>
          <a:xfrm>
            <a:off x="7893130" y="6035645"/>
            <a:ext cx="65434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Times New Roman" panose="02020603050405020304"/>
                <a:ea typeface="宋体" panose="02010600030101010101" pitchFamily="2" charset="-122"/>
              </a:rPr>
              <a:t>=1</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220" name="文本框 219"/>
          <p:cNvSpPr txBox="1"/>
          <p:nvPr/>
        </p:nvSpPr>
        <p:spPr>
          <a:xfrm>
            <a:off x="734936" y="5550255"/>
            <a:ext cx="113274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=PC+4</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1" name="文本框 220"/>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22" name="直接箭头连接符 221"/>
          <p:cNvCxnSpPr/>
          <p:nvPr/>
        </p:nvCxnSpPr>
        <p:spPr>
          <a:xfrm>
            <a:off x="1919073" y="3179038"/>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3" name="直接箭头连接符 222"/>
          <p:cNvCxnSpPr/>
          <p:nvPr/>
        </p:nvCxnSpPr>
        <p:spPr>
          <a:xfrm>
            <a:off x="3012869" y="3002912"/>
            <a:ext cx="0" cy="25426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4" name="直接箭头连接符 223"/>
          <p:cNvCxnSpPr/>
          <p:nvPr/>
        </p:nvCxnSpPr>
        <p:spPr>
          <a:xfrm>
            <a:off x="3017949" y="4839525"/>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5" name="直接箭头连接符 224"/>
          <p:cNvCxnSpPr/>
          <p:nvPr/>
        </p:nvCxnSpPr>
        <p:spPr>
          <a:xfrm>
            <a:off x="3012869" y="3002912"/>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7" name="直接箭头连接符 226"/>
          <p:cNvCxnSpPr/>
          <p:nvPr/>
        </p:nvCxnSpPr>
        <p:spPr>
          <a:xfrm>
            <a:off x="2854849" y="3202388"/>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242" name="组合 241"/>
          <p:cNvGrpSpPr/>
          <p:nvPr/>
        </p:nvGrpSpPr>
        <p:grpSpPr>
          <a:xfrm>
            <a:off x="2035844" y="2484749"/>
            <a:ext cx="157663" cy="687003"/>
            <a:chOff x="2139696" y="2656398"/>
            <a:chExt cx="384242" cy="687003"/>
          </a:xfrm>
        </p:grpSpPr>
        <p:cxnSp>
          <p:nvCxnSpPr>
            <p:cNvPr id="243" name="直接连接符 242"/>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4" name="直接箭头连接符 243"/>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45" name="组合 244"/>
          <p:cNvGrpSpPr/>
          <p:nvPr/>
        </p:nvGrpSpPr>
        <p:grpSpPr>
          <a:xfrm>
            <a:off x="369905" y="1367192"/>
            <a:ext cx="2809911" cy="2029403"/>
            <a:chOff x="371122" y="1492576"/>
            <a:chExt cx="2802843" cy="1818091"/>
          </a:xfrm>
        </p:grpSpPr>
        <p:cxnSp>
          <p:nvCxnSpPr>
            <p:cNvPr id="246" name="直接箭头连接符 245"/>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7" name="直接连接符 246"/>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8" name="直接连接符 247"/>
            <p:cNvCxnSpPr/>
            <p:nvPr/>
          </p:nvCxnSpPr>
          <p:spPr>
            <a:xfrm>
              <a:off x="371122" y="1493608"/>
              <a:ext cx="2799033"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9" name="直接连接符 248"/>
            <p:cNvCxnSpPr/>
            <p:nvPr/>
          </p:nvCxnSpPr>
          <p:spPr>
            <a:xfrm flipV="1">
              <a:off x="374932" y="1492576"/>
              <a:ext cx="0" cy="18180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0" name="直接箭头连接符 249"/>
            <p:cNvCxnSpPr/>
            <p:nvPr/>
          </p:nvCxnSpPr>
          <p:spPr>
            <a:xfrm>
              <a:off x="371122" y="330109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52" name="组合 251"/>
          <p:cNvGrpSpPr/>
          <p:nvPr/>
        </p:nvGrpSpPr>
        <p:grpSpPr>
          <a:xfrm>
            <a:off x="2043364" y="2108868"/>
            <a:ext cx="5693209" cy="625172"/>
            <a:chOff x="2037061" y="2103194"/>
            <a:chExt cx="5693209" cy="625172"/>
          </a:xfrm>
        </p:grpSpPr>
        <p:cxnSp>
          <p:nvCxnSpPr>
            <p:cNvPr id="253" name="直接连接符 252"/>
            <p:cNvCxnSpPr/>
            <p:nvPr/>
          </p:nvCxnSpPr>
          <p:spPr>
            <a:xfrm>
              <a:off x="2037061" y="2728366"/>
              <a:ext cx="1311779"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4" name="直接连接符 253"/>
            <p:cNvCxnSpPr/>
            <p:nvPr/>
          </p:nvCxnSpPr>
          <p:spPr>
            <a:xfrm flipV="1">
              <a:off x="3351862" y="2103194"/>
              <a:ext cx="0" cy="62517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5" name="直接连接符 254"/>
            <p:cNvCxnSpPr/>
            <p:nvPr/>
          </p:nvCxnSpPr>
          <p:spPr>
            <a:xfrm>
              <a:off x="3348840" y="2103194"/>
              <a:ext cx="425689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7" name="直接箭头连接符 256"/>
            <p:cNvCxnSpPr/>
            <p:nvPr/>
          </p:nvCxnSpPr>
          <p:spPr>
            <a:xfrm>
              <a:off x="7603840" y="2646009"/>
              <a:ext cx="126430"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9" name="直接连接符 258"/>
            <p:cNvCxnSpPr/>
            <p:nvPr/>
          </p:nvCxnSpPr>
          <p:spPr>
            <a:xfrm>
              <a:off x="7603840" y="2103194"/>
              <a:ext cx="0" cy="542815"/>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60" name="直接箭头连接符 259"/>
          <p:cNvCxnSpPr/>
          <p:nvPr/>
        </p:nvCxnSpPr>
        <p:spPr>
          <a:xfrm>
            <a:off x="8095779" y="3128655"/>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1" name="直接箭头连接符 260"/>
          <p:cNvCxnSpPr/>
          <p:nvPr/>
        </p:nvCxnSpPr>
        <p:spPr>
          <a:xfrm>
            <a:off x="8095779" y="3867241"/>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62" name="组合 261"/>
          <p:cNvGrpSpPr/>
          <p:nvPr/>
        </p:nvGrpSpPr>
        <p:grpSpPr>
          <a:xfrm>
            <a:off x="9231164" y="2386237"/>
            <a:ext cx="1443615" cy="1076173"/>
            <a:chOff x="2130666" y="2665261"/>
            <a:chExt cx="346451" cy="678139"/>
          </a:xfrm>
        </p:grpSpPr>
        <p:cxnSp>
          <p:nvCxnSpPr>
            <p:cNvPr id="263" name="直接连接符 262"/>
            <p:cNvCxnSpPr/>
            <p:nvPr/>
          </p:nvCxnSpPr>
          <p:spPr>
            <a:xfrm flipV="1">
              <a:off x="2130666" y="2665261"/>
              <a:ext cx="0" cy="67813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4" name="直接箭头连接符 263"/>
            <p:cNvCxnSpPr/>
            <p:nvPr/>
          </p:nvCxnSpPr>
          <p:spPr>
            <a:xfrm>
              <a:off x="2130666" y="2668038"/>
              <a:ext cx="34645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65" name="组合 264"/>
          <p:cNvGrpSpPr/>
          <p:nvPr/>
        </p:nvGrpSpPr>
        <p:grpSpPr>
          <a:xfrm>
            <a:off x="4469303" y="1737574"/>
            <a:ext cx="6745271" cy="683397"/>
            <a:chOff x="5118435" y="1810320"/>
            <a:chExt cx="3915664" cy="608430"/>
          </a:xfrm>
        </p:grpSpPr>
        <p:cxnSp>
          <p:nvCxnSpPr>
            <p:cNvPr id="267" name="直接箭头连接符 266"/>
            <p:cNvCxnSpPr/>
            <p:nvPr/>
          </p:nvCxnSpPr>
          <p:spPr>
            <a:xfrm>
              <a:off x="8935427" y="2398269"/>
              <a:ext cx="98276"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68" name="直接连接符 267"/>
            <p:cNvCxnSpPr/>
            <p:nvPr/>
          </p:nvCxnSpPr>
          <p:spPr>
            <a:xfrm flipV="1">
              <a:off x="9034099" y="1810320"/>
              <a:ext cx="0" cy="58794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9" name="直接连接符 268"/>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0" name="直接连接符 269"/>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1" name="直接箭头连接符 270"/>
            <p:cNvCxnSpPr/>
            <p:nvPr/>
          </p:nvCxnSpPr>
          <p:spPr>
            <a:xfrm>
              <a:off x="5118435" y="2418750"/>
              <a:ext cx="14658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74" name="组合 273"/>
          <p:cNvGrpSpPr/>
          <p:nvPr/>
        </p:nvGrpSpPr>
        <p:grpSpPr>
          <a:xfrm>
            <a:off x="4647380" y="2244349"/>
            <a:ext cx="2097287" cy="2152479"/>
            <a:chOff x="5147404" y="2415711"/>
            <a:chExt cx="1949822" cy="2152479"/>
          </a:xfrm>
        </p:grpSpPr>
        <p:grpSp>
          <p:nvGrpSpPr>
            <p:cNvPr id="275" name="组合 274"/>
            <p:cNvGrpSpPr/>
            <p:nvPr/>
          </p:nvGrpSpPr>
          <p:grpSpPr>
            <a:xfrm>
              <a:off x="5147404" y="2415711"/>
              <a:ext cx="1949822" cy="2054688"/>
              <a:chOff x="5147404" y="2415711"/>
              <a:chExt cx="1949822" cy="2054688"/>
            </a:xfrm>
          </p:grpSpPr>
          <p:grpSp>
            <p:nvGrpSpPr>
              <p:cNvPr id="277" name="组合 276"/>
              <p:cNvGrpSpPr/>
              <p:nvPr/>
            </p:nvGrpSpPr>
            <p:grpSpPr>
              <a:xfrm>
                <a:off x="5147404" y="2415711"/>
                <a:ext cx="1949822" cy="2054688"/>
                <a:chOff x="9255806" y="2351056"/>
                <a:chExt cx="1949822" cy="2054688"/>
              </a:xfrm>
            </p:grpSpPr>
            <p:sp>
              <p:nvSpPr>
                <p:cNvPr id="279" name="矩形 278"/>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0" name="文本框 279"/>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1" name="文本框 280"/>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2" name="文本框 281"/>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9" name="文本框 288"/>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0" name="文本框 289"/>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1" name="文本框 290"/>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78" name="等腰三角形 277"/>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76" name="直接连接符 275"/>
            <p:cNvCxnSpPr>
              <a:stCxn id="278"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92" name="直接箭头连接符 291"/>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3" name="肘形连接符 292"/>
          <p:cNvCxnSpPr>
            <a:stCxn id="299"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294" name="组合 293"/>
          <p:cNvGrpSpPr/>
          <p:nvPr/>
        </p:nvGrpSpPr>
        <p:grpSpPr>
          <a:xfrm>
            <a:off x="4431702" y="4415155"/>
            <a:ext cx="841756" cy="959906"/>
            <a:chOff x="4355926" y="4364678"/>
            <a:chExt cx="841756" cy="977525"/>
          </a:xfrm>
        </p:grpSpPr>
        <p:sp>
          <p:nvSpPr>
            <p:cNvPr id="298" name="文本框 297"/>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9" name="椭圆 298"/>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251" name="肘形连接符 250"/>
          <p:cNvCxnSpPr>
            <a:stCxn id="299" idx="6"/>
          </p:cNvCxnSpPr>
          <p:nvPr/>
        </p:nvCxnSpPr>
        <p:spPr>
          <a:xfrm flipV="1">
            <a:off x="5229927" y="4185664"/>
            <a:ext cx="2501425" cy="709444"/>
          </a:xfrm>
          <a:prstGeom prst="bentConnector3">
            <a:avLst>
              <a:gd name="adj1" fmla="val 92952"/>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07" name="文本框 206"/>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wipe(left)">
                                      <p:cBhvr>
                                        <p:cTn id="7" dur="500"/>
                                        <p:tgtEl>
                                          <p:spTgt spid="222"/>
                                        </p:tgtEl>
                                      </p:cBhvr>
                                    </p:animEffect>
                                  </p:childTnLst>
                                </p:cTn>
                              </p:par>
                              <p:par>
                                <p:cTn id="8" presetID="22" presetClass="entr" presetSubtype="8" fill="hold" nodeType="withEffect">
                                  <p:stCondLst>
                                    <p:cond delay="0"/>
                                  </p:stCondLst>
                                  <p:childTnLst>
                                    <p:set>
                                      <p:cBhvr>
                                        <p:cTn id="9" dur="1" fill="hold">
                                          <p:stCondLst>
                                            <p:cond delay="0"/>
                                          </p:stCondLst>
                                        </p:cTn>
                                        <p:tgtEl>
                                          <p:spTgt spid="227"/>
                                        </p:tgtEl>
                                        <p:attrNameLst>
                                          <p:attrName>style.visibility</p:attrName>
                                        </p:attrNameLst>
                                      </p:cBhvr>
                                      <p:to>
                                        <p:strVal val="visible"/>
                                      </p:to>
                                    </p:set>
                                    <p:animEffect transition="in" filter="wipe(left)">
                                      <p:cBhvr>
                                        <p:cTn id="10" dur="500"/>
                                        <p:tgtEl>
                                          <p:spTgt spid="227"/>
                                        </p:tgtEl>
                                      </p:cBhvr>
                                    </p:animEffect>
                                  </p:childTnLst>
                                </p:cTn>
                              </p:par>
                              <p:par>
                                <p:cTn id="11" presetID="22" presetClass="entr" presetSubtype="8" fill="hold" nodeType="with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wipe(left)">
                                      <p:cBhvr>
                                        <p:cTn id="13" dur="500"/>
                                        <p:tgtEl>
                                          <p:spTgt spid="225"/>
                                        </p:tgtEl>
                                      </p:cBhvr>
                                    </p:animEffect>
                                  </p:childTnLst>
                                </p:cTn>
                              </p:par>
                              <p:par>
                                <p:cTn id="14" presetID="22" presetClass="entr" presetSubtype="8" fill="hold" nodeType="withEffect">
                                  <p:stCondLst>
                                    <p:cond delay="0"/>
                                  </p:stCondLst>
                                  <p:childTnLst>
                                    <p:set>
                                      <p:cBhvr>
                                        <p:cTn id="15" dur="1" fill="hold">
                                          <p:stCondLst>
                                            <p:cond delay="0"/>
                                          </p:stCondLst>
                                        </p:cTn>
                                        <p:tgtEl>
                                          <p:spTgt spid="223"/>
                                        </p:tgtEl>
                                        <p:attrNameLst>
                                          <p:attrName>style.visibility</p:attrName>
                                        </p:attrNameLst>
                                      </p:cBhvr>
                                      <p:to>
                                        <p:strVal val="visible"/>
                                      </p:to>
                                    </p:set>
                                    <p:animEffect transition="in" filter="wipe(left)">
                                      <p:cBhvr>
                                        <p:cTn id="16" dur="500"/>
                                        <p:tgtEl>
                                          <p:spTgt spid="223"/>
                                        </p:tgtEl>
                                      </p:cBhvr>
                                    </p:animEffect>
                                  </p:childTnLst>
                                </p:cTn>
                              </p:par>
                              <p:par>
                                <p:cTn id="17" presetID="22" presetClass="entr" presetSubtype="8" fill="hold" nodeType="withEffect">
                                  <p:stCondLst>
                                    <p:cond delay="0"/>
                                  </p:stCondLst>
                                  <p:childTnLst>
                                    <p:set>
                                      <p:cBhvr>
                                        <p:cTn id="18" dur="1" fill="hold">
                                          <p:stCondLst>
                                            <p:cond delay="0"/>
                                          </p:stCondLst>
                                        </p:cTn>
                                        <p:tgtEl>
                                          <p:spTgt spid="224"/>
                                        </p:tgtEl>
                                        <p:attrNameLst>
                                          <p:attrName>style.visibility</p:attrName>
                                        </p:attrNameLst>
                                      </p:cBhvr>
                                      <p:to>
                                        <p:strVal val="visible"/>
                                      </p:to>
                                    </p:set>
                                    <p:animEffect transition="in" filter="wipe(left)">
                                      <p:cBhvr>
                                        <p:cTn id="19" dur="500"/>
                                        <p:tgtEl>
                                          <p:spTgt spid="22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242"/>
                                        </p:tgtEl>
                                        <p:attrNameLst>
                                          <p:attrName>style.visibility</p:attrName>
                                        </p:attrNameLst>
                                      </p:cBhvr>
                                      <p:to>
                                        <p:strVal val="visible"/>
                                      </p:to>
                                    </p:set>
                                    <p:animEffect transition="in" filter="wipe(right)">
                                      <p:cBhvr>
                                        <p:cTn id="24" dur="500"/>
                                        <p:tgtEl>
                                          <p:spTgt spid="242"/>
                                        </p:tgtEl>
                                      </p:cBhvr>
                                    </p:animEffect>
                                  </p:childTnLst>
                                </p:cTn>
                              </p:par>
                              <p:par>
                                <p:cTn id="25" presetID="22" presetClass="entr" presetSubtype="2" fill="hold" nodeType="withEffect">
                                  <p:stCondLst>
                                    <p:cond delay="0"/>
                                  </p:stCondLst>
                                  <p:childTnLst>
                                    <p:set>
                                      <p:cBhvr>
                                        <p:cTn id="26" dur="1" fill="hold">
                                          <p:stCondLst>
                                            <p:cond delay="0"/>
                                          </p:stCondLst>
                                        </p:cTn>
                                        <p:tgtEl>
                                          <p:spTgt spid="245"/>
                                        </p:tgtEl>
                                        <p:attrNameLst>
                                          <p:attrName>style.visibility</p:attrName>
                                        </p:attrNameLst>
                                      </p:cBhvr>
                                      <p:to>
                                        <p:strVal val="visible"/>
                                      </p:to>
                                    </p:set>
                                    <p:animEffect transition="in" filter="wipe(right)">
                                      <p:cBhvr>
                                        <p:cTn id="27" dur="500"/>
                                        <p:tgtEl>
                                          <p:spTgt spid="2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1"/>
                                        </p:tgtEl>
                                        <p:attrNameLst>
                                          <p:attrName>style.visibility</p:attrName>
                                        </p:attrNameLst>
                                      </p:cBhvr>
                                      <p:to>
                                        <p:strVal val="visible"/>
                                      </p:to>
                                    </p:set>
                                    <p:animEffect transition="in" filter="wipe(left)">
                                      <p:cBhvr>
                                        <p:cTn id="32" dur="500"/>
                                        <p:tgtEl>
                                          <p:spTgt spid="251"/>
                                        </p:tgtEl>
                                      </p:cBhvr>
                                    </p:animEffect>
                                  </p:childTnLst>
                                </p:cTn>
                              </p:par>
                              <p:par>
                                <p:cTn id="33" presetID="22" presetClass="entr" presetSubtype="8" fill="hold" nodeType="withEffect">
                                  <p:stCondLst>
                                    <p:cond delay="0"/>
                                  </p:stCondLst>
                                  <p:childTnLst>
                                    <p:set>
                                      <p:cBhvr>
                                        <p:cTn id="34" dur="1" fill="hold">
                                          <p:stCondLst>
                                            <p:cond delay="0"/>
                                          </p:stCondLst>
                                        </p:cTn>
                                        <p:tgtEl>
                                          <p:spTgt spid="252"/>
                                        </p:tgtEl>
                                        <p:attrNameLst>
                                          <p:attrName>style.visibility</p:attrName>
                                        </p:attrNameLst>
                                      </p:cBhvr>
                                      <p:to>
                                        <p:strVal val="visible"/>
                                      </p:to>
                                    </p:set>
                                    <p:animEffect transition="in" filter="wipe(left)">
                                      <p:cBhvr>
                                        <p:cTn id="35" dur="500"/>
                                        <p:tgtEl>
                                          <p:spTgt spid="25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60"/>
                                        </p:tgtEl>
                                        <p:attrNameLst>
                                          <p:attrName>style.visibility</p:attrName>
                                        </p:attrNameLst>
                                      </p:cBhvr>
                                      <p:to>
                                        <p:strVal val="visible"/>
                                      </p:to>
                                    </p:set>
                                    <p:animEffect transition="in" filter="wipe(left)">
                                      <p:cBhvr>
                                        <p:cTn id="40" dur="500"/>
                                        <p:tgtEl>
                                          <p:spTgt spid="260"/>
                                        </p:tgtEl>
                                      </p:cBhvr>
                                    </p:animEffect>
                                  </p:childTnLst>
                                </p:cTn>
                              </p:par>
                              <p:par>
                                <p:cTn id="41" presetID="22" presetClass="entr" presetSubtype="8" fill="hold" nodeType="withEffect">
                                  <p:stCondLst>
                                    <p:cond delay="0"/>
                                  </p:stCondLst>
                                  <p:childTnLst>
                                    <p:set>
                                      <p:cBhvr>
                                        <p:cTn id="42" dur="1" fill="hold">
                                          <p:stCondLst>
                                            <p:cond delay="0"/>
                                          </p:stCondLst>
                                        </p:cTn>
                                        <p:tgtEl>
                                          <p:spTgt spid="261"/>
                                        </p:tgtEl>
                                        <p:attrNameLst>
                                          <p:attrName>style.visibility</p:attrName>
                                        </p:attrNameLst>
                                      </p:cBhvr>
                                      <p:to>
                                        <p:strVal val="visible"/>
                                      </p:to>
                                    </p:set>
                                    <p:animEffect transition="in" filter="wipe(left)">
                                      <p:cBhvr>
                                        <p:cTn id="43" dur="500"/>
                                        <p:tgtEl>
                                          <p:spTgt spid="26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62"/>
                                        </p:tgtEl>
                                        <p:attrNameLst>
                                          <p:attrName>style.visibility</p:attrName>
                                        </p:attrNameLst>
                                      </p:cBhvr>
                                      <p:to>
                                        <p:strVal val="visible"/>
                                      </p:to>
                                    </p:set>
                                    <p:animEffect transition="in" filter="wipe(left)">
                                      <p:cBhvr>
                                        <p:cTn id="48" dur="500"/>
                                        <p:tgtEl>
                                          <p:spTgt spid="26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265"/>
                                        </p:tgtEl>
                                        <p:attrNameLst>
                                          <p:attrName>style.visibility</p:attrName>
                                        </p:attrNameLst>
                                      </p:cBhvr>
                                      <p:to>
                                        <p:strVal val="visible"/>
                                      </p:to>
                                    </p:set>
                                    <p:animEffect transition="in" filter="wipe(right)">
                                      <p:cBhvr>
                                        <p:cTn id="53"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矩形 18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标题 23"/>
          <p:cNvSpPr>
            <a:spLocks noGrp="1"/>
          </p:cNvSpPr>
          <p:nvPr>
            <p:ph type="title"/>
          </p:nvPr>
        </p:nvSpPr>
        <p:spPr/>
        <p:txBody>
          <a:bodyPr/>
          <a:lstStyle/>
          <a:p>
            <a:r>
              <a:rPr lang="en-US" altLang="zh-CN" dirty="0"/>
              <a:t>RISC-V </a:t>
            </a:r>
            <a:r>
              <a:rPr lang="zh-CN" altLang="en-US" dirty="0"/>
              <a:t>的数据通路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66</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67" name="组合 66"/>
          <p:cNvGrpSpPr/>
          <p:nvPr/>
        </p:nvGrpSpPr>
        <p:grpSpPr>
          <a:xfrm>
            <a:off x="8379901" y="2969895"/>
            <a:ext cx="835486" cy="998220"/>
            <a:chOff x="7950205" y="3160441"/>
            <a:chExt cx="679988" cy="998220"/>
          </a:xfrm>
        </p:grpSpPr>
        <p:grpSp>
          <p:nvGrpSpPr>
            <p:cNvPr id="58" name="组合 57"/>
            <p:cNvGrpSpPr/>
            <p:nvPr/>
          </p:nvGrpSpPr>
          <p:grpSpPr>
            <a:xfrm>
              <a:off x="7982529" y="3160441"/>
              <a:ext cx="574962" cy="998220"/>
              <a:chOff x="7982529" y="3160441"/>
              <a:chExt cx="574962" cy="998220"/>
            </a:xfrm>
          </p:grpSpPr>
          <p:sp>
            <p:nvSpPr>
              <p:cNvPr id="43" name="梯形 42"/>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等腰三角形 44"/>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47" name="直接连接符 46"/>
              <p:cNvCxnSpPr>
                <a:endCxn id="45"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5" name="直接连接符 54"/>
              <p:cNvCxnSpPr>
                <a:stCxn id="45" idx="2"/>
                <a:endCxn id="45"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5" idx="5"/>
                <a:endCxn id="45"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66" name="文本框 65"/>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6" name="文本框 75"/>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0" name="文本框 89"/>
          <p:cNvSpPr txBox="1"/>
          <p:nvPr/>
        </p:nvSpPr>
        <p:spPr>
          <a:xfrm>
            <a:off x="7761246" y="5539717"/>
            <a:ext cx="63991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98" name="文本框 97"/>
          <p:cNvSpPr txBox="1"/>
          <p:nvPr/>
        </p:nvSpPr>
        <p:spPr>
          <a:xfrm>
            <a:off x="3795747" y="5552023"/>
            <a:ext cx="12085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337402" y="5887947"/>
            <a:ext cx="13988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4" name="文本框 173"/>
          <p:cNvSpPr txBox="1"/>
          <p:nvPr/>
        </p:nvSpPr>
        <p:spPr>
          <a:xfrm>
            <a:off x="10643897" y="5538078"/>
            <a:ext cx="11033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文本框 193"/>
          <p:cNvSpPr txBox="1"/>
          <p:nvPr/>
        </p:nvSpPr>
        <p:spPr>
          <a:xfrm>
            <a:off x="6346411" y="5543751"/>
            <a:ext cx="79861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5" name="文本框 194"/>
          <p:cNvSpPr txBox="1"/>
          <p:nvPr/>
        </p:nvSpPr>
        <p:spPr>
          <a:xfrm>
            <a:off x="7084443" y="5543751"/>
            <a:ext cx="72648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6" name="文本框 195"/>
          <p:cNvSpPr txBox="1"/>
          <p:nvPr/>
        </p:nvSpPr>
        <p:spPr>
          <a:xfrm>
            <a:off x="6750473" y="6026744"/>
            <a:ext cx="78418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8" name="文本框 197"/>
          <p:cNvSpPr txBox="1"/>
          <p:nvPr/>
        </p:nvSpPr>
        <p:spPr>
          <a:xfrm>
            <a:off x="7893130" y="6035645"/>
            <a:ext cx="654345"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sp>
        <p:nvSpPr>
          <p:cNvPr id="207" name="文本框 206"/>
          <p:cNvSpPr txBox="1"/>
          <p:nvPr/>
        </p:nvSpPr>
        <p:spPr>
          <a:xfrm>
            <a:off x="734936" y="5550255"/>
            <a:ext cx="11327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69" name="文本框 168"/>
          <p:cNvSpPr txBox="1"/>
          <p:nvPr/>
        </p:nvSpPr>
        <p:spPr>
          <a:xfrm>
            <a:off x="5378137" y="4833172"/>
            <a:ext cx="1552028"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r>
              <a:rPr lang="en-US" altLang="zh-CN" sz="2400" b="1" dirty="0">
                <a:solidFill>
                  <a:prstClr val="black"/>
                </a:solidFill>
                <a:latin typeface="Times New Roman" panose="02020603050405020304"/>
                <a:ea typeface="宋体" panose="02010600030101010101" pitchFamily="2" charset="-122"/>
              </a:rPr>
              <a:t>[31:0]</a:t>
            </a:r>
            <a:endParaRPr lang="zh-CN" altLang="en-US" sz="2400" b="1" dirty="0">
              <a:solidFill>
                <a:prstClr val="black"/>
              </a:solidFill>
              <a:latin typeface="Times New Roman" panose="02020603050405020304"/>
              <a:ea typeface="宋体" panose="02010600030101010101" pitchFamily="2" charset="-122"/>
            </a:endParaRPr>
          </a:p>
        </p:txBody>
      </p:sp>
      <p:sp>
        <p:nvSpPr>
          <p:cNvPr id="189" name="文本框 188"/>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20" name="组合 219"/>
          <p:cNvGrpSpPr/>
          <p:nvPr/>
        </p:nvGrpSpPr>
        <p:grpSpPr>
          <a:xfrm>
            <a:off x="4647380" y="2244349"/>
            <a:ext cx="2097287" cy="2152479"/>
            <a:chOff x="5147404" y="2415711"/>
            <a:chExt cx="1949822" cy="2152479"/>
          </a:xfrm>
        </p:grpSpPr>
        <p:grpSp>
          <p:nvGrpSpPr>
            <p:cNvPr id="221" name="组合 220"/>
            <p:cNvGrpSpPr/>
            <p:nvPr/>
          </p:nvGrpSpPr>
          <p:grpSpPr>
            <a:xfrm>
              <a:off x="5147404" y="2415711"/>
              <a:ext cx="1949822" cy="2054688"/>
              <a:chOff x="5147404" y="2415711"/>
              <a:chExt cx="1949822" cy="2054688"/>
            </a:xfrm>
          </p:grpSpPr>
          <p:grpSp>
            <p:nvGrpSpPr>
              <p:cNvPr id="223" name="组合 222"/>
              <p:cNvGrpSpPr/>
              <p:nvPr/>
            </p:nvGrpSpPr>
            <p:grpSpPr>
              <a:xfrm>
                <a:off x="5147404" y="2415711"/>
                <a:ext cx="1949822" cy="2054688"/>
                <a:chOff x="9255806" y="2351056"/>
                <a:chExt cx="1949822" cy="2054688"/>
              </a:xfrm>
            </p:grpSpPr>
            <p:sp>
              <p:nvSpPr>
                <p:cNvPr id="225" name="矩形 224"/>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7" name="文本框 226"/>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29" name="文本框 228"/>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0" name="文本框 229"/>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2" name="文本框 231"/>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5" name="文本框 234"/>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36" name="文本框 235"/>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24" name="等腰三角形 223"/>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22" name="直接连接符 221"/>
            <p:cNvCxnSpPr>
              <a:stCxn id="224"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37" name="直接箭头连接符 236"/>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8" name="肘形连接符 237"/>
          <p:cNvCxnSpPr>
            <a:stCxn id="242"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239" name="组合 238"/>
          <p:cNvGrpSpPr/>
          <p:nvPr/>
        </p:nvGrpSpPr>
        <p:grpSpPr>
          <a:xfrm>
            <a:off x="4431702" y="4415155"/>
            <a:ext cx="841756" cy="959906"/>
            <a:chOff x="4355926" y="4364678"/>
            <a:chExt cx="841756" cy="977525"/>
          </a:xfrm>
        </p:grpSpPr>
        <p:sp>
          <p:nvSpPr>
            <p:cNvPr id="241" name="文本框 240"/>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2" name="椭圆 241"/>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171" name="文本框 170"/>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回顾</a:t>
            </a:r>
            <a:endParaRPr lang="zh-CN" altLang="en-US" dirty="0"/>
          </a:p>
        </p:txBody>
      </p:sp>
      <p:sp>
        <p:nvSpPr>
          <p:cNvPr id="4" name="内容占位符 3"/>
          <p:cNvSpPr>
            <a:spLocks noGrp="1"/>
          </p:cNvSpPr>
          <p:nvPr>
            <p:ph idx="1"/>
          </p:nvPr>
        </p:nvSpPr>
        <p:spPr/>
        <p:txBody>
          <a:bodyPr/>
          <a:lstStyle/>
          <a:p>
            <a:pPr>
              <a:lnSpc>
                <a:spcPts val="4600"/>
              </a:lnSpc>
            </a:pPr>
            <a:r>
              <a:rPr lang="zh-CN" altLang="en-US" dirty="0"/>
              <a:t>一个完整的数据通路</a:t>
            </a:r>
          </a:p>
          <a:p>
            <a:pPr lvl="1">
              <a:lnSpc>
                <a:spcPts val="4600"/>
              </a:lnSpc>
            </a:pPr>
            <a:r>
              <a:rPr lang="zh-CN" altLang="en-US" dirty="0"/>
              <a:t>能够在一个时钟周期内执行所有</a:t>
            </a:r>
            <a:r>
              <a:rPr lang="en-US" altLang="zh-CN" dirty="0"/>
              <a:t>RISC-V</a:t>
            </a:r>
            <a:r>
              <a:rPr lang="zh-CN" altLang="en-US" dirty="0"/>
              <a:t>指令</a:t>
            </a:r>
          </a:p>
          <a:p>
            <a:pPr lvl="1">
              <a:lnSpc>
                <a:spcPts val="4600"/>
              </a:lnSpc>
            </a:pPr>
            <a:r>
              <a:rPr lang="zh-CN" altLang="en-US" dirty="0"/>
              <a:t>并非所有指令都会用到所有硬件单元</a:t>
            </a:r>
          </a:p>
          <a:p>
            <a:pPr>
              <a:lnSpc>
                <a:spcPts val="4600"/>
              </a:lnSpc>
            </a:pPr>
            <a:r>
              <a:rPr lang="en-US" altLang="zh-CN" dirty="0"/>
              <a:t>5</a:t>
            </a:r>
            <a:r>
              <a:rPr lang="zh-CN" altLang="en-US" dirty="0"/>
              <a:t>个执行阶段</a:t>
            </a:r>
          </a:p>
          <a:p>
            <a:pPr lvl="1">
              <a:lnSpc>
                <a:spcPts val="4600"/>
              </a:lnSpc>
            </a:pPr>
            <a:r>
              <a:rPr lang="en-US" altLang="zh-CN" dirty="0"/>
              <a:t>IF</a:t>
            </a:r>
            <a:r>
              <a:rPr lang="zh-CN" altLang="en-US" dirty="0"/>
              <a:t>、</a:t>
            </a:r>
            <a:r>
              <a:rPr lang="en-US" altLang="zh-CN" dirty="0"/>
              <a:t>ID</a:t>
            </a:r>
            <a:r>
              <a:rPr lang="zh-CN" altLang="en-US" dirty="0"/>
              <a:t>、</a:t>
            </a:r>
            <a:r>
              <a:rPr lang="en-US" altLang="zh-CN" dirty="0"/>
              <a:t>EX</a:t>
            </a:r>
            <a:r>
              <a:rPr lang="zh-CN" altLang="en-US" dirty="0"/>
              <a:t>、</a:t>
            </a:r>
            <a:r>
              <a:rPr lang="en-US" altLang="zh-CN" dirty="0"/>
              <a:t>MEM</a:t>
            </a:r>
            <a:r>
              <a:rPr lang="zh-CN" altLang="en-US" dirty="0"/>
              <a:t>、</a:t>
            </a:r>
            <a:r>
              <a:rPr lang="en-US" altLang="zh-CN" dirty="0"/>
              <a:t>WB</a:t>
            </a:r>
          </a:p>
          <a:p>
            <a:pPr lvl="1">
              <a:lnSpc>
                <a:spcPts val="4600"/>
              </a:lnSpc>
            </a:pPr>
            <a:r>
              <a:rPr lang="zh-CN" altLang="en-US" dirty="0"/>
              <a:t>有的阶段只有部分指令才会用到</a:t>
            </a:r>
          </a:p>
          <a:p>
            <a:pPr>
              <a:lnSpc>
                <a:spcPts val="4600"/>
              </a:lnSpc>
            </a:pPr>
            <a:r>
              <a:rPr lang="zh-CN" altLang="en-US" dirty="0"/>
              <a:t>控制器指定如何执行指令</a:t>
            </a:r>
            <a:endParaRPr lang="en-US" altLang="zh-CN" dirty="0"/>
          </a:p>
          <a:p>
            <a:pPr lvl="1">
              <a:lnSpc>
                <a:spcPts val="4600"/>
              </a:lnSpc>
            </a:pPr>
            <a:r>
              <a:rPr lang="zh-CN" altLang="en-US" dirty="0"/>
              <a:t>控制器通过产生控制信号，控制指令如何被执行</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67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第六章 </a:t>
            </a:r>
            <a:r>
              <a:rPr lang="zh-CN" altLang="zh-CN" dirty="0"/>
              <a:t>处理器设计</a:t>
            </a:r>
            <a:r>
              <a:rPr lang="zh-CN" altLang="en-US" dirty="0"/>
              <a:t> </a:t>
            </a:r>
          </a:p>
        </p:txBody>
      </p:sp>
      <p:sp>
        <p:nvSpPr>
          <p:cNvPr id="4" name="内容占位符 3"/>
          <p:cNvSpPr>
            <a:spLocks noGrp="1"/>
          </p:cNvSpPr>
          <p:nvPr>
            <p:ph idx="1"/>
          </p:nvPr>
        </p:nvSpPr>
        <p:spPr/>
        <p:txBody>
          <a:bodyPr/>
          <a:lstStyle/>
          <a:p>
            <a:r>
              <a:rPr lang="en-US" altLang="zh-CN" sz="3600" dirty="0">
                <a:solidFill>
                  <a:schemeClr val="tx1"/>
                </a:solidFill>
              </a:rPr>
              <a:t>RISC-V</a:t>
            </a:r>
            <a:r>
              <a:rPr lang="zh-CN" altLang="zh-CN" sz="3600" dirty="0">
                <a:solidFill>
                  <a:schemeClr val="tx1"/>
                </a:solidFill>
              </a:rPr>
              <a:t>数据通路</a:t>
            </a:r>
          </a:p>
          <a:p>
            <a:pPr lvl="1"/>
            <a:r>
              <a:rPr lang="zh-CN" altLang="en-US" sz="3600" dirty="0">
                <a:solidFill>
                  <a:schemeClr val="tx1"/>
                </a:solidFill>
                <a:sym typeface="+mn-ea"/>
              </a:rPr>
              <a:t>数据通路概念</a:t>
            </a:r>
          </a:p>
          <a:p>
            <a:pPr lvl="1"/>
            <a:r>
              <a:rPr lang="en-US" altLang="zh-CN" sz="3600" dirty="0">
                <a:solidFill>
                  <a:schemeClr val="tx1"/>
                </a:solidFill>
                <a:sym typeface="+mn-ea"/>
              </a:rPr>
              <a:t>RISC-V</a:t>
            </a:r>
            <a:r>
              <a:rPr lang="zh-CN" altLang="en-US" sz="3600" dirty="0">
                <a:solidFill>
                  <a:schemeClr val="tx1"/>
                </a:solidFill>
                <a:sym typeface="+mn-ea"/>
              </a:rPr>
              <a:t>部分指令的数据通路</a:t>
            </a:r>
            <a:endParaRPr lang="en-US" altLang="zh-CN" sz="3600" dirty="0">
              <a:solidFill>
                <a:schemeClr val="tx1"/>
              </a:solidFill>
            </a:endParaRPr>
          </a:p>
          <a:p>
            <a:r>
              <a:rPr lang="en-US" altLang="zh-CN" sz="3600" dirty="0">
                <a:solidFill>
                  <a:srgbClr val="FF0000"/>
                </a:solidFill>
                <a:sym typeface="+mn-ea"/>
              </a:rPr>
              <a:t>RISC-V</a:t>
            </a:r>
            <a:r>
              <a:rPr lang="zh-CN" altLang="zh-CN" sz="3600" dirty="0">
                <a:solidFill>
                  <a:srgbClr val="FF0000"/>
                </a:solidFill>
                <a:sym typeface="+mn-ea"/>
              </a:rPr>
              <a:t>控制器</a:t>
            </a:r>
            <a:endParaRPr lang="zh-CN" altLang="zh-CN" sz="3600" dirty="0"/>
          </a:p>
        </p:txBody>
      </p:sp>
      <p:sp>
        <p:nvSpPr>
          <p:cNvPr id="2" name="灯片编号占位符 1"/>
          <p:cNvSpPr>
            <a:spLocks noGrp="1"/>
          </p:cNvSpPr>
          <p:nvPr>
            <p:ph type="sldNum" sz="quarter" idx="12"/>
          </p:nvPr>
        </p:nvSpPr>
        <p:spPr/>
        <p:txBody>
          <a:bodyPr/>
          <a:lstStyle>
            <a:defPPr>
              <a:defRPr lang="zh-CN"/>
            </a:defPPr>
            <a:lvl1pPr marL="0" lvl="0" indent="0" algn="r" defTabSz="914400" rtl="0" eaLnBrk="0" fontAlgn="base" latinLnBrk="0" hangingPunct="0">
              <a:lnSpc>
                <a:spcPct val="100000"/>
              </a:lnSpc>
              <a:spcBef>
                <a:spcPct val="0"/>
              </a:spcBef>
              <a:spcAft>
                <a:spcPct val="0"/>
              </a:spcAft>
              <a:buNone/>
              <a:defRPr sz="1400" b="0" i="0" u="none" kern="1200" baseline="0">
                <a:solidFill>
                  <a:schemeClr val="bg2"/>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9pPr>
          </a:lstStyle>
          <a:p>
            <a:pPr lvl="0"/>
            <a:fld id="{9A0DB2DC-4C9A-4742-B13C-FB6460FD3503}" type="slidenum">
              <a:rPr lang="en-US" altLang="zh-CN" smtClean="0"/>
              <a:t>68</a:t>
            </a:fld>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单核计算机系统</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69</a:t>
            </a:fld>
            <a:endParaRPr lang="zh-CN" altLang="en-US" dirty="0"/>
          </a:p>
        </p:txBody>
      </p:sp>
      <p:grpSp>
        <p:nvGrpSpPr>
          <p:cNvPr id="5" name="组合 4"/>
          <p:cNvGrpSpPr/>
          <p:nvPr/>
        </p:nvGrpSpPr>
        <p:grpSpPr>
          <a:xfrm>
            <a:off x="496570" y="1050290"/>
            <a:ext cx="11031220" cy="5678170"/>
            <a:chOff x="496570" y="1050290"/>
            <a:chExt cx="11031220" cy="5678170"/>
          </a:xfrm>
        </p:grpSpPr>
        <p:pic>
          <p:nvPicPr>
            <p:cNvPr id="6" name="图片 5"/>
            <p:cNvPicPr>
              <a:picLocks noChangeAspect="1"/>
            </p:cNvPicPr>
            <p:nvPr/>
          </p:nvPicPr>
          <p:blipFill>
            <a:blip r:embed="rId2"/>
            <a:srcRect t="1520" b="2458"/>
            <a:stretch>
              <a:fillRect/>
            </a:stretch>
          </p:blipFill>
          <p:spPr>
            <a:xfrm>
              <a:off x="496570" y="1050290"/>
              <a:ext cx="11031220" cy="5678170"/>
            </a:xfrm>
            <a:prstGeom prst="rect">
              <a:avLst/>
            </a:prstGeom>
          </p:spPr>
        </p:pic>
        <p:pic>
          <p:nvPicPr>
            <p:cNvPr id="3" name="图片 2"/>
            <p:cNvPicPr>
              <a:picLocks noChangeAspect="1"/>
            </p:cNvPicPr>
            <p:nvPr/>
          </p:nvPicPr>
          <p:blipFill>
            <a:blip r:embed="rId3"/>
            <a:stretch>
              <a:fillRect/>
            </a:stretch>
          </p:blipFill>
          <p:spPr>
            <a:xfrm>
              <a:off x="9260205" y="2820502"/>
              <a:ext cx="2255520" cy="1642746"/>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数据通路的五个阶段</a:t>
            </a:r>
          </a:p>
        </p:txBody>
      </p:sp>
      <p:sp>
        <p:nvSpPr>
          <p:cNvPr id="3" name="内容占位符 2"/>
          <p:cNvSpPr>
            <a:spLocks noGrp="1"/>
          </p:cNvSpPr>
          <p:nvPr>
            <p:ph idx="1"/>
          </p:nvPr>
        </p:nvSpPr>
        <p:spPr/>
        <p:txBody>
          <a:bodyPr/>
          <a:lstStyle/>
          <a:p>
            <a:pPr>
              <a:lnSpc>
                <a:spcPct val="160000"/>
              </a:lnSpc>
            </a:pPr>
            <a:r>
              <a:rPr lang="zh-CN" altLang="en-US" dirty="0"/>
              <a:t>取指：</a:t>
            </a:r>
            <a:r>
              <a:rPr lang="en-US" altLang="zh-CN" dirty="0"/>
              <a:t>Instruction Fetch (IF)</a:t>
            </a:r>
          </a:p>
          <a:p>
            <a:pPr>
              <a:lnSpc>
                <a:spcPct val="160000"/>
              </a:lnSpc>
            </a:pPr>
            <a:r>
              <a:rPr lang="zh-CN" altLang="en-US" dirty="0"/>
              <a:t>译码：</a:t>
            </a:r>
            <a:r>
              <a:rPr lang="en-US" altLang="zh-CN" dirty="0"/>
              <a:t>Instruction Decode (ID)</a:t>
            </a:r>
          </a:p>
          <a:p>
            <a:pPr>
              <a:lnSpc>
                <a:spcPct val="160000"/>
              </a:lnSpc>
            </a:pPr>
            <a:r>
              <a:rPr lang="zh-CN" altLang="en-US" dirty="0"/>
              <a:t>执行：</a:t>
            </a:r>
            <a:r>
              <a:rPr lang="en-US" altLang="zh-CN" dirty="0"/>
              <a:t>EXecute (EX) -   ALU (Arithmetic-Logic Unit)</a:t>
            </a:r>
          </a:p>
          <a:p>
            <a:pPr>
              <a:lnSpc>
                <a:spcPct val="160000"/>
              </a:lnSpc>
            </a:pPr>
            <a:r>
              <a:rPr lang="zh-CN" altLang="en-US" dirty="0"/>
              <a:t>访存：</a:t>
            </a:r>
            <a:r>
              <a:rPr lang="en-US" altLang="zh-CN" dirty="0"/>
              <a:t>MEMory access (MEM)</a:t>
            </a:r>
          </a:p>
          <a:p>
            <a:pPr>
              <a:lnSpc>
                <a:spcPct val="160000"/>
              </a:lnSpc>
            </a:pPr>
            <a:r>
              <a:rPr lang="zh-CN" altLang="en-US" dirty="0"/>
              <a:t>写回：</a:t>
            </a:r>
            <a:r>
              <a:rPr lang="en-US" altLang="zh-CN" dirty="0"/>
              <a:t>Write Back to register (WB)</a:t>
            </a:r>
            <a:endParaRPr lang="zh-CN" altLang="en-US" dirty="0"/>
          </a:p>
        </p:txBody>
      </p:sp>
      <p:sp>
        <p:nvSpPr>
          <p:cNvPr id="4" name="灯片编号占位符 3"/>
          <p:cNvSpPr>
            <a:spLocks noGrp="1"/>
          </p:cNvSpPr>
          <p:nvPr>
            <p:ph type="sldNum" sz="quarter" idx="12"/>
          </p:nvPr>
        </p:nvSpPr>
        <p:spPr/>
        <p:txBody>
          <a:bodyPr/>
          <a:lstStyle/>
          <a:p>
            <a:fld id="{8EE8E787-E6FE-45D8-9039-788B45E44EE7}" type="slidenum">
              <a:rPr lang="zh-CN" altLang="en-US" smtClean="0"/>
              <a:t>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矩形 18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标题 23"/>
          <p:cNvSpPr>
            <a:spLocks noGrp="1"/>
          </p:cNvSpPr>
          <p:nvPr>
            <p:ph type="title"/>
          </p:nvPr>
        </p:nvSpPr>
        <p:spPr/>
        <p:txBody>
          <a:bodyPr/>
          <a:lstStyle/>
          <a:p>
            <a:r>
              <a:rPr lang="en-US" altLang="zh-CN" dirty="0"/>
              <a:t>add</a:t>
            </a:r>
            <a:r>
              <a:rPr lang="zh-CN" altLang="en-US" dirty="0"/>
              <a:t>指令的执行</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70</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67" name="组合 66"/>
          <p:cNvGrpSpPr/>
          <p:nvPr/>
        </p:nvGrpSpPr>
        <p:grpSpPr>
          <a:xfrm>
            <a:off x="8379901" y="2969895"/>
            <a:ext cx="835486" cy="998220"/>
            <a:chOff x="7950205" y="3160441"/>
            <a:chExt cx="679988" cy="998220"/>
          </a:xfrm>
        </p:grpSpPr>
        <p:grpSp>
          <p:nvGrpSpPr>
            <p:cNvPr id="58" name="组合 57"/>
            <p:cNvGrpSpPr/>
            <p:nvPr/>
          </p:nvGrpSpPr>
          <p:grpSpPr>
            <a:xfrm>
              <a:off x="7982529" y="3160441"/>
              <a:ext cx="574962" cy="998220"/>
              <a:chOff x="7982529" y="3160441"/>
              <a:chExt cx="574962" cy="998220"/>
            </a:xfrm>
          </p:grpSpPr>
          <p:sp>
            <p:nvSpPr>
              <p:cNvPr id="43" name="梯形 42"/>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等腰三角形 44"/>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47" name="直接连接符 46"/>
              <p:cNvCxnSpPr>
                <a:endCxn id="45"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5" name="直接连接符 54"/>
              <p:cNvCxnSpPr>
                <a:stCxn id="45" idx="2"/>
                <a:endCxn id="45"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5" idx="5"/>
                <a:endCxn id="45"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66" name="文本框 65"/>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6" name="文本框 75"/>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=Add</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90" name="文本框 89"/>
          <p:cNvSpPr txBox="1"/>
          <p:nvPr/>
        </p:nvSpPr>
        <p:spPr>
          <a:xfrm>
            <a:off x="7761246" y="5539717"/>
            <a:ext cx="63991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=0</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98" name="文本框 97"/>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noProof="0" dirty="0">
                <a:solidFill>
                  <a:srgbClr val="FF0000"/>
                </a:solidFill>
                <a:latin typeface="Times New Roman" panose="02020603050405020304"/>
                <a:ea typeface="宋体" panose="02010600030101010101" pitchFamily="2" charset="-122"/>
              </a:rPr>
              <a:t>=Read</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74" name="文本框 173"/>
          <p:cNvSpPr txBox="1"/>
          <p:nvPr/>
        </p:nvSpPr>
        <p:spPr>
          <a:xfrm>
            <a:off x="10643897" y="5538078"/>
            <a:ext cx="110336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=1</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文本框 193"/>
          <p:cNvSpPr txBox="1"/>
          <p:nvPr/>
        </p:nvSpPr>
        <p:spPr>
          <a:xfrm>
            <a:off x="6346411" y="5543751"/>
            <a:ext cx="79861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5" name="文本框 194"/>
          <p:cNvSpPr txBox="1"/>
          <p:nvPr/>
        </p:nvSpPr>
        <p:spPr>
          <a:xfrm>
            <a:off x="7084443" y="5543751"/>
            <a:ext cx="726481"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6" name="文本框 195"/>
          <p:cNvSpPr txBox="1"/>
          <p:nvPr/>
        </p:nvSpPr>
        <p:spPr>
          <a:xfrm>
            <a:off x="6750473" y="6026744"/>
            <a:ext cx="78418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8" name="文本框 197"/>
          <p:cNvSpPr txBox="1"/>
          <p:nvPr/>
        </p:nvSpPr>
        <p:spPr>
          <a:xfrm>
            <a:off x="7893130" y="6035645"/>
            <a:ext cx="65434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=0</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sp>
        <p:nvSpPr>
          <p:cNvPr id="207" name="文本框 206"/>
          <p:cNvSpPr txBox="1"/>
          <p:nvPr/>
        </p:nvSpPr>
        <p:spPr>
          <a:xfrm>
            <a:off x="734936" y="5550255"/>
            <a:ext cx="113274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=0</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69" name="文本框 168"/>
          <p:cNvSpPr txBox="1"/>
          <p:nvPr/>
        </p:nvSpPr>
        <p:spPr>
          <a:xfrm>
            <a:off x="5378137" y="4833172"/>
            <a:ext cx="1552028"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r>
              <a:rPr lang="en-US" altLang="zh-CN" sz="2400" b="1" dirty="0">
                <a:solidFill>
                  <a:prstClr val="black"/>
                </a:solidFill>
                <a:latin typeface="Times New Roman" panose="02020603050405020304"/>
                <a:ea typeface="宋体" panose="02010600030101010101" pitchFamily="2" charset="-122"/>
              </a:rPr>
              <a:t>[31:0]</a:t>
            </a:r>
            <a:endParaRPr lang="zh-CN" altLang="en-US" sz="2400" b="1" dirty="0">
              <a:solidFill>
                <a:prstClr val="black"/>
              </a:solidFill>
              <a:latin typeface="Times New Roman" panose="02020603050405020304"/>
              <a:ea typeface="宋体" panose="02010600030101010101" pitchFamily="2" charset="-122"/>
            </a:endParaRPr>
          </a:p>
        </p:txBody>
      </p:sp>
      <p:sp>
        <p:nvSpPr>
          <p:cNvPr id="189" name="文本框 188"/>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1" name="直接连接符 170"/>
          <p:cNvCxnSpPr/>
          <p:nvPr/>
        </p:nvCxnSpPr>
        <p:spPr>
          <a:xfrm>
            <a:off x="1674886" y="3826516"/>
            <a:ext cx="0" cy="977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72" name="直接箭头连接符 171"/>
          <p:cNvCxnSpPr/>
          <p:nvPr/>
        </p:nvCxnSpPr>
        <p:spPr>
          <a:xfrm>
            <a:off x="1923560" y="317917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73" name="组合 172"/>
          <p:cNvGrpSpPr/>
          <p:nvPr/>
        </p:nvGrpSpPr>
        <p:grpSpPr>
          <a:xfrm>
            <a:off x="2043031" y="2483802"/>
            <a:ext cx="157663" cy="687003"/>
            <a:chOff x="2139696" y="2656398"/>
            <a:chExt cx="384242" cy="687003"/>
          </a:xfrm>
        </p:grpSpPr>
        <p:cxnSp>
          <p:nvCxnSpPr>
            <p:cNvPr id="185" name="直接连接符 184"/>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90" name="直接箭头连接符 189"/>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197" name="直接箭头连接符 196"/>
          <p:cNvCxnSpPr/>
          <p:nvPr/>
        </p:nvCxnSpPr>
        <p:spPr>
          <a:xfrm>
            <a:off x="3012021" y="2999833"/>
            <a:ext cx="0" cy="25426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1" name="直接箭头连接符 200"/>
          <p:cNvCxnSpPr/>
          <p:nvPr/>
        </p:nvCxnSpPr>
        <p:spPr>
          <a:xfrm>
            <a:off x="3013926" y="4839621"/>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03" name="组合 202"/>
          <p:cNvGrpSpPr/>
          <p:nvPr/>
        </p:nvGrpSpPr>
        <p:grpSpPr>
          <a:xfrm>
            <a:off x="373662" y="1366844"/>
            <a:ext cx="2809911" cy="2029403"/>
            <a:chOff x="371122" y="1492576"/>
            <a:chExt cx="2802843" cy="1818091"/>
          </a:xfrm>
        </p:grpSpPr>
        <p:cxnSp>
          <p:nvCxnSpPr>
            <p:cNvPr id="204" name="直接箭头连接符 203"/>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5" name="直接连接符 204"/>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09" name="直接连接符 208"/>
            <p:cNvCxnSpPr/>
            <p:nvPr/>
          </p:nvCxnSpPr>
          <p:spPr>
            <a:xfrm>
              <a:off x="371122" y="1493608"/>
              <a:ext cx="2799033"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19" name="直接连接符 218"/>
            <p:cNvCxnSpPr/>
            <p:nvPr/>
          </p:nvCxnSpPr>
          <p:spPr>
            <a:xfrm flipV="1">
              <a:off x="374932" y="1492576"/>
              <a:ext cx="0" cy="18180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20" name="直接箭头连接符 219"/>
            <p:cNvCxnSpPr/>
            <p:nvPr/>
          </p:nvCxnSpPr>
          <p:spPr>
            <a:xfrm>
              <a:off x="371122" y="330109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21" name="直接箭头连接符 220"/>
          <p:cNvCxnSpPr/>
          <p:nvPr/>
        </p:nvCxnSpPr>
        <p:spPr>
          <a:xfrm>
            <a:off x="3013926" y="2997928"/>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2" name="直接箭头连接符 221"/>
          <p:cNvCxnSpPr/>
          <p:nvPr/>
        </p:nvCxnSpPr>
        <p:spPr>
          <a:xfrm>
            <a:off x="3013926" y="3428925"/>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3" name="直接箭头连接符 222"/>
          <p:cNvCxnSpPr/>
          <p:nvPr/>
        </p:nvCxnSpPr>
        <p:spPr>
          <a:xfrm>
            <a:off x="3013926" y="3838396"/>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4" name="直接箭头连接符 223"/>
          <p:cNvCxnSpPr/>
          <p:nvPr/>
        </p:nvCxnSpPr>
        <p:spPr>
          <a:xfrm>
            <a:off x="2840666" y="3192324"/>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29" name="左右箭头 228"/>
          <p:cNvSpPr/>
          <p:nvPr/>
        </p:nvSpPr>
        <p:spPr>
          <a:xfrm>
            <a:off x="2283414" y="5986929"/>
            <a:ext cx="1322534" cy="164088"/>
          </a:xfrm>
          <a:prstGeom prst="leftRightArrow">
            <a:avLst/>
          </a:prstGeom>
          <a:solidFill>
            <a:srgbClr val="FF0000"/>
          </a:solid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230" name="直接箭头连接符 229"/>
          <p:cNvCxnSpPr/>
          <p:nvPr/>
        </p:nvCxnSpPr>
        <p:spPr>
          <a:xfrm>
            <a:off x="3011060" y="5517209"/>
            <a:ext cx="0" cy="528825"/>
          </a:xfrm>
          <a:prstGeom prst="straightConnector1">
            <a:avLst/>
          </a:prstGeom>
          <a:ln w="38100">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32" name="直接箭头连接符 231"/>
          <p:cNvCxnSpPr/>
          <p:nvPr/>
        </p:nvCxnSpPr>
        <p:spPr>
          <a:xfrm>
            <a:off x="1266142" y="3173688"/>
            <a:ext cx="17950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5" name="直接箭头连接符 234"/>
          <p:cNvCxnSpPr/>
          <p:nvPr/>
        </p:nvCxnSpPr>
        <p:spPr>
          <a:xfrm flipV="1">
            <a:off x="1094210" y="3515610"/>
            <a:ext cx="0" cy="201925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6" name="直接连接符 235"/>
          <p:cNvCxnSpPr/>
          <p:nvPr/>
        </p:nvCxnSpPr>
        <p:spPr>
          <a:xfrm flipV="1">
            <a:off x="5354324" y="4293957"/>
            <a:ext cx="0" cy="1244086"/>
          </a:xfrm>
          <a:prstGeom prst="line">
            <a:avLst/>
          </a:prstGeom>
          <a:ln w="38100">
            <a:solidFill>
              <a:srgbClr val="FF0000"/>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37" name="直接箭头连接符 236"/>
          <p:cNvCxnSpPr/>
          <p:nvPr/>
        </p:nvCxnSpPr>
        <p:spPr>
          <a:xfrm flipV="1">
            <a:off x="7917591" y="4475313"/>
            <a:ext cx="0" cy="1066372"/>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38" name="组合 237"/>
          <p:cNvGrpSpPr/>
          <p:nvPr/>
        </p:nvGrpSpPr>
        <p:grpSpPr>
          <a:xfrm>
            <a:off x="6454491" y="3686359"/>
            <a:ext cx="1278148" cy="1005098"/>
            <a:chOff x="392594" y="2471438"/>
            <a:chExt cx="2229339" cy="1299010"/>
          </a:xfrm>
        </p:grpSpPr>
        <p:cxnSp>
          <p:nvCxnSpPr>
            <p:cNvPr id="239" name="直接连接符 238"/>
            <p:cNvCxnSpPr/>
            <p:nvPr/>
          </p:nvCxnSpPr>
          <p:spPr>
            <a:xfrm flipV="1">
              <a:off x="618350" y="2471438"/>
              <a:ext cx="0" cy="129901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1" name="直接箭头连接符 240"/>
            <p:cNvCxnSpPr/>
            <p:nvPr/>
          </p:nvCxnSpPr>
          <p:spPr>
            <a:xfrm>
              <a:off x="2128802" y="2656398"/>
              <a:ext cx="49313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2" name="直接箭头连接符 241"/>
            <p:cNvCxnSpPr/>
            <p:nvPr/>
          </p:nvCxnSpPr>
          <p:spPr>
            <a:xfrm>
              <a:off x="612652" y="3763884"/>
              <a:ext cx="1529388"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3" name="直接箭头连接符 242"/>
            <p:cNvCxnSpPr/>
            <p:nvPr/>
          </p:nvCxnSpPr>
          <p:spPr>
            <a:xfrm>
              <a:off x="392594" y="2473900"/>
              <a:ext cx="220058"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6" name="直接连接符 245"/>
            <p:cNvCxnSpPr/>
            <p:nvPr/>
          </p:nvCxnSpPr>
          <p:spPr>
            <a:xfrm flipV="1">
              <a:off x="2124914" y="2652580"/>
              <a:ext cx="0" cy="1117868"/>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47" name="直接箭头连接符 246"/>
          <p:cNvCxnSpPr/>
          <p:nvPr/>
        </p:nvCxnSpPr>
        <p:spPr>
          <a:xfrm>
            <a:off x="8090883" y="3865896"/>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1" name="组合 10"/>
          <p:cNvGrpSpPr/>
          <p:nvPr/>
        </p:nvGrpSpPr>
        <p:grpSpPr>
          <a:xfrm>
            <a:off x="7924481" y="3322358"/>
            <a:ext cx="280125" cy="2220767"/>
            <a:chOff x="7924481" y="3322358"/>
            <a:chExt cx="280125" cy="2220767"/>
          </a:xfrm>
        </p:grpSpPr>
        <p:cxnSp>
          <p:nvCxnSpPr>
            <p:cNvPr id="249" name="直接箭头连接符 248"/>
            <p:cNvCxnSpPr/>
            <p:nvPr/>
          </p:nvCxnSpPr>
          <p:spPr>
            <a:xfrm flipV="1">
              <a:off x="8204606" y="3491165"/>
              <a:ext cx="0" cy="205196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0" name="直接连接符 249"/>
            <p:cNvCxnSpPr/>
            <p:nvPr/>
          </p:nvCxnSpPr>
          <p:spPr>
            <a:xfrm flipH="1">
              <a:off x="7924481" y="3491165"/>
              <a:ext cx="280125"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1" name="直接箭头连接符 250"/>
            <p:cNvCxnSpPr/>
            <p:nvPr/>
          </p:nvCxnSpPr>
          <p:spPr>
            <a:xfrm flipV="1">
              <a:off x="7924481" y="3322358"/>
              <a:ext cx="0" cy="16880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52" name="组合 251"/>
          <p:cNvGrpSpPr/>
          <p:nvPr/>
        </p:nvGrpSpPr>
        <p:grpSpPr>
          <a:xfrm>
            <a:off x="6458301" y="2757555"/>
            <a:ext cx="1268593" cy="507740"/>
            <a:chOff x="6458301" y="2757684"/>
            <a:chExt cx="1268593" cy="507740"/>
          </a:xfrm>
        </p:grpSpPr>
        <p:cxnSp>
          <p:nvCxnSpPr>
            <p:cNvPr id="253" name="直接连接符 252"/>
            <p:cNvCxnSpPr/>
            <p:nvPr/>
          </p:nvCxnSpPr>
          <p:spPr>
            <a:xfrm flipV="1">
              <a:off x="6580657" y="2757684"/>
              <a:ext cx="0" cy="50774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4" name="直接连接符 253"/>
            <p:cNvCxnSpPr/>
            <p:nvPr/>
          </p:nvCxnSpPr>
          <p:spPr>
            <a:xfrm>
              <a:off x="6580657" y="2765756"/>
              <a:ext cx="961862"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5" name="直接箭头连接符 254"/>
            <p:cNvCxnSpPr/>
            <p:nvPr/>
          </p:nvCxnSpPr>
          <p:spPr>
            <a:xfrm>
              <a:off x="7542519" y="3110165"/>
              <a:ext cx="18437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7" name="直接连接符 256"/>
            <p:cNvCxnSpPr/>
            <p:nvPr/>
          </p:nvCxnSpPr>
          <p:spPr>
            <a:xfrm flipV="1">
              <a:off x="7542519" y="2757684"/>
              <a:ext cx="0" cy="35749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9" name="直接连接符 258"/>
            <p:cNvCxnSpPr/>
            <p:nvPr/>
          </p:nvCxnSpPr>
          <p:spPr>
            <a:xfrm>
              <a:off x="6458301" y="3265424"/>
              <a:ext cx="126166"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60" name="直接箭头连接符 259"/>
          <p:cNvCxnSpPr/>
          <p:nvPr/>
        </p:nvCxnSpPr>
        <p:spPr>
          <a:xfrm>
            <a:off x="8090699" y="3127310"/>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1" name="直接箭头连接符 260"/>
          <p:cNvCxnSpPr/>
          <p:nvPr/>
        </p:nvCxnSpPr>
        <p:spPr>
          <a:xfrm flipV="1">
            <a:off x="8786550" y="3831760"/>
            <a:ext cx="0" cy="1709235"/>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62" name="组合 261"/>
          <p:cNvGrpSpPr/>
          <p:nvPr/>
        </p:nvGrpSpPr>
        <p:grpSpPr>
          <a:xfrm>
            <a:off x="9134476" y="2386625"/>
            <a:ext cx="1534999" cy="1076173"/>
            <a:chOff x="2108735" y="2665261"/>
            <a:chExt cx="368382" cy="678139"/>
          </a:xfrm>
        </p:grpSpPr>
        <p:cxnSp>
          <p:nvCxnSpPr>
            <p:cNvPr id="263" name="直接连接符 262"/>
            <p:cNvCxnSpPr/>
            <p:nvPr/>
          </p:nvCxnSpPr>
          <p:spPr>
            <a:xfrm flipV="1">
              <a:off x="2130666" y="2665261"/>
              <a:ext cx="0" cy="67813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4" name="直接箭头连接符 263"/>
            <p:cNvCxnSpPr/>
            <p:nvPr/>
          </p:nvCxnSpPr>
          <p:spPr>
            <a:xfrm>
              <a:off x="2130666" y="2668038"/>
              <a:ext cx="34645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5" name="直接箭头连接符 264"/>
            <p:cNvCxnSpPr/>
            <p:nvPr/>
          </p:nvCxnSpPr>
          <p:spPr>
            <a:xfrm>
              <a:off x="2108735" y="3343400"/>
              <a:ext cx="25258"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cxnSp>
        <p:nvCxnSpPr>
          <p:cNvPr id="267" name="直接箭头连接符 266"/>
          <p:cNvCxnSpPr/>
          <p:nvPr/>
        </p:nvCxnSpPr>
        <p:spPr>
          <a:xfrm flipV="1">
            <a:off x="10903064" y="2794284"/>
            <a:ext cx="0" cy="2740583"/>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68" name="组合 267"/>
          <p:cNvGrpSpPr/>
          <p:nvPr/>
        </p:nvGrpSpPr>
        <p:grpSpPr>
          <a:xfrm>
            <a:off x="4463928" y="1734280"/>
            <a:ext cx="6745271" cy="683397"/>
            <a:chOff x="5118435" y="1810320"/>
            <a:chExt cx="3915664" cy="608430"/>
          </a:xfrm>
        </p:grpSpPr>
        <p:cxnSp>
          <p:nvCxnSpPr>
            <p:cNvPr id="269" name="直接箭头连接符 268"/>
            <p:cNvCxnSpPr/>
            <p:nvPr/>
          </p:nvCxnSpPr>
          <p:spPr>
            <a:xfrm>
              <a:off x="8935427" y="2398269"/>
              <a:ext cx="98276"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70" name="直接连接符 269"/>
            <p:cNvCxnSpPr/>
            <p:nvPr/>
          </p:nvCxnSpPr>
          <p:spPr>
            <a:xfrm flipV="1">
              <a:off x="9034099" y="1810320"/>
              <a:ext cx="0" cy="58794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1" name="直接连接符 270"/>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2" name="直接连接符 271"/>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73" name="直接箭头连接符 272"/>
            <p:cNvCxnSpPr/>
            <p:nvPr/>
          </p:nvCxnSpPr>
          <p:spPr>
            <a:xfrm>
              <a:off x="5118435" y="2418750"/>
              <a:ext cx="14658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74" name="直接连接符 273"/>
          <p:cNvCxnSpPr/>
          <p:nvPr/>
        </p:nvCxnSpPr>
        <p:spPr>
          <a:xfrm>
            <a:off x="1675277" y="3826516"/>
            <a:ext cx="0" cy="181604"/>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75" name="直接连接符 274"/>
          <p:cNvCxnSpPr/>
          <p:nvPr/>
        </p:nvCxnSpPr>
        <p:spPr>
          <a:xfrm>
            <a:off x="5948693" y="4306534"/>
            <a:ext cx="0" cy="168779"/>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grpSp>
        <p:nvGrpSpPr>
          <p:cNvPr id="289" name="组合 288"/>
          <p:cNvGrpSpPr/>
          <p:nvPr/>
        </p:nvGrpSpPr>
        <p:grpSpPr>
          <a:xfrm>
            <a:off x="4647380" y="2244349"/>
            <a:ext cx="2097287" cy="2152479"/>
            <a:chOff x="5147404" y="2415711"/>
            <a:chExt cx="1949822" cy="2152479"/>
          </a:xfrm>
        </p:grpSpPr>
        <p:grpSp>
          <p:nvGrpSpPr>
            <p:cNvPr id="290" name="组合 289"/>
            <p:cNvGrpSpPr/>
            <p:nvPr/>
          </p:nvGrpSpPr>
          <p:grpSpPr>
            <a:xfrm>
              <a:off x="5147404" y="2415711"/>
              <a:ext cx="1949822" cy="2054688"/>
              <a:chOff x="5147404" y="2415711"/>
              <a:chExt cx="1949822" cy="2054688"/>
            </a:xfrm>
          </p:grpSpPr>
          <p:grpSp>
            <p:nvGrpSpPr>
              <p:cNvPr id="292" name="组合 291"/>
              <p:cNvGrpSpPr/>
              <p:nvPr/>
            </p:nvGrpSpPr>
            <p:grpSpPr>
              <a:xfrm>
                <a:off x="5147404" y="2415711"/>
                <a:ext cx="1949822" cy="2054688"/>
                <a:chOff x="9255806" y="2351056"/>
                <a:chExt cx="1949822" cy="2054688"/>
              </a:xfrm>
            </p:grpSpPr>
            <p:sp>
              <p:nvSpPr>
                <p:cNvPr id="294" name="矩形 293"/>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8" name="文本框 297"/>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9" name="文本框 298"/>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1" name="文本框 300"/>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4" name="文本框 303"/>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8" name="文本框 307"/>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9" name="文本框 308"/>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93" name="等腰三角形 292"/>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91" name="直接连接符 290"/>
            <p:cNvCxnSpPr>
              <a:stCxn id="293"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310" name="直接箭头连接符 309"/>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1" name="肘形连接符 310"/>
          <p:cNvCxnSpPr>
            <a:stCxn id="318"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313" name="组合 312"/>
          <p:cNvGrpSpPr/>
          <p:nvPr/>
        </p:nvGrpSpPr>
        <p:grpSpPr>
          <a:xfrm>
            <a:off x="4431702" y="4415155"/>
            <a:ext cx="841756" cy="959906"/>
            <a:chOff x="4355926" y="4364678"/>
            <a:chExt cx="841756" cy="977525"/>
          </a:xfrm>
        </p:grpSpPr>
        <p:sp>
          <p:nvSpPr>
            <p:cNvPr id="314" name="文本框 313"/>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18" name="椭圆 317"/>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225" name="文本框 224"/>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down)">
                                      <p:cBhvr>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2"/>
                                        </p:tgtEl>
                                        <p:attrNameLst>
                                          <p:attrName>style.visibility</p:attrName>
                                        </p:attrNameLst>
                                      </p:cBhvr>
                                      <p:to>
                                        <p:strVal val="visible"/>
                                      </p:to>
                                    </p:set>
                                    <p:animEffect transition="in" filter="wipe(left)">
                                      <p:cBhvr>
                                        <p:cTn id="12" dur="500"/>
                                        <p:tgtEl>
                                          <p:spTgt spid="172"/>
                                        </p:tgtEl>
                                      </p:cBhvr>
                                    </p:animEffect>
                                  </p:childTnLst>
                                </p:cTn>
                              </p:par>
                              <p:par>
                                <p:cTn id="13" presetID="22" presetClass="entr" presetSubtype="8" fill="hold" nodeType="withEffect">
                                  <p:stCondLst>
                                    <p:cond delay="0"/>
                                  </p:stCondLst>
                                  <p:childTnLst>
                                    <p:set>
                                      <p:cBhvr>
                                        <p:cTn id="14" dur="1" fill="hold">
                                          <p:stCondLst>
                                            <p:cond delay="0"/>
                                          </p:stCondLst>
                                        </p:cTn>
                                        <p:tgtEl>
                                          <p:spTgt spid="173"/>
                                        </p:tgtEl>
                                        <p:attrNameLst>
                                          <p:attrName>style.visibility</p:attrName>
                                        </p:attrNameLst>
                                      </p:cBhvr>
                                      <p:to>
                                        <p:strVal val="visible"/>
                                      </p:to>
                                    </p:set>
                                    <p:animEffect transition="in" filter="wipe(left)">
                                      <p:cBhvr>
                                        <p:cTn id="15" dur="500"/>
                                        <p:tgtEl>
                                          <p:spTgt spid="17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4"/>
                                        </p:tgtEl>
                                        <p:attrNameLst>
                                          <p:attrName>style.visibility</p:attrName>
                                        </p:attrNameLst>
                                      </p:cBhvr>
                                      <p:to>
                                        <p:strVal val="visible"/>
                                      </p:to>
                                    </p:set>
                                    <p:animEffect transition="in" filter="wipe(left)">
                                      <p:cBhvr>
                                        <p:cTn id="20" dur="500"/>
                                        <p:tgtEl>
                                          <p:spTgt spid="224"/>
                                        </p:tgtEl>
                                      </p:cBhvr>
                                    </p:animEffect>
                                  </p:childTnLst>
                                </p:cTn>
                              </p:par>
                              <p:par>
                                <p:cTn id="21" presetID="22" presetClass="entr" presetSubtype="8" fill="hold" nodeType="withEffect">
                                  <p:stCondLst>
                                    <p:cond delay="0"/>
                                  </p:stCondLst>
                                  <p:childTnLst>
                                    <p:set>
                                      <p:cBhvr>
                                        <p:cTn id="22" dur="1" fill="hold">
                                          <p:stCondLst>
                                            <p:cond delay="0"/>
                                          </p:stCondLst>
                                        </p:cTn>
                                        <p:tgtEl>
                                          <p:spTgt spid="221"/>
                                        </p:tgtEl>
                                        <p:attrNameLst>
                                          <p:attrName>style.visibility</p:attrName>
                                        </p:attrNameLst>
                                      </p:cBhvr>
                                      <p:to>
                                        <p:strVal val="visible"/>
                                      </p:to>
                                    </p:set>
                                    <p:animEffect transition="in" filter="wipe(left)">
                                      <p:cBhvr>
                                        <p:cTn id="23" dur="500"/>
                                        <p:tgtEl>
                                          <p:spTgt spid="221"/>
                                        </p:tgtEl>
                                      </p:cBhvr>
                                    </p:animEffect>
                                  </p:childTnLst>
                                </p:cTn>
                              </p:par>
                              <p:par>
                                <p:cTn id="24" presetID="22" presetClass="entr" presetSubtype="8" fill="hold" nodeType="withEffect">
                                  <p:stCondLst>
                                    <p:cond delay="0"/>
                                  </p:stCondLst>
                                  <p:childTnLst>
                                    <p:set>
                                      <p:cBhvr>
                                        <p:cTn id="25" dur="1" fill="hold">
                                          <p:stCondLst>
                                            <p:cond delay="0"/>
                                          </p:stCondLst>
                                        </p:cTn>
                                        <p:tgtEl>
                                          <p:spTgt spid="197"/>
                                        </p:tgtEl>
                                        <p:attrNameLst>
                                          <p:attrName>style.visibility</p:attrName>
                                        </p:attrNameLst>
                                      </p:cBhvr>
                                      <p:to>
                                        <p:strVal val="visible"/>
                                      </p:to>
                                    </p:set>
                                    <p:animEffect transition="in" filter="wipe(left)">
                                      <p:cBhvr>
                                        <p:cTn id="26" dur="500"/>
                                        <p:tgtEl>
                                          <p:spTgt spid="197"/>
                                        </p:tgtEl>
                                      </p:cBhvr>
                                    </p:animEffect>
                                  </p:childTnLst>
                                </p:cTn>
                              </p:par>
                              <p:par>
                                <p:cTn id="27" presetID="22" presetClass="entr" presetSubtype="8" fill="hold" nodeType="withEffect">
                                  <p:stCondLst>
                                    <p:cond delay="0"/>
                                  </p:stCondLst>
                                  <p:childTnLst>
                                    <p:set>
                                      <p:cBhvr>
                                        <p:cTn id="28" dur="1" fill="hold">
                                          <p:stCondLst>
                                            <p:cond delay="0"/>
                                          </p:stCondLst>
                                        </p:cTn>
                                        <p:tgtEl>
                                          <p:spTgt spid="222"/>
                                        </p:tgtEl>
                                        <p:attrNameLst>
                                          <p:attrName>style.visibility</p:attrName>
                                        </p:attrNameLst>
                                      </p:cBhvr>
                                      <p:to>
                                        <p:strVal val="visible"/>
                                      </p:to>
                                    </p:set>
                                    <p:animEffect transition="in" filter="wipe(left)">
                                      <p:cBhvr>
                                        <p:cTn id="29" dur="500"/>
                                        <p:tgtEl>
                                          <p:spTgt spid="222"/>
                                        </p:tgtEl>
                                      </p:cBhvr>
                                    </p:animEffect>
                                  </p:childTnLst>
                                </p:cTn>
                              </p:par>
                              <p:par>
                                <p:cTn id="30" presetID="22" presetClass="entr" presetSubtype="8" fill="hold" nodeType="withEffect">
                                  <p:stCondLst>
                                    <p:cond delay="0"/>
                                  </p:stCondLst>
                                  <p:childTnLst>
                                    <p:set>
                                      <p:cBhvr>
                                        <p:cTn id="31" dur="1" fill="hold">
                                          <p:stCondLst>
                                            <p:cond delay="0"/>
                                          </p:stCondLst>
                                        </p:cTn>
                                        <p:tgtEl>
                                          <p:spTgt spid="223"/>
                                        </p:tgtEl>
                                        <p:attrNameLst>
                                          <p:attrName>style.visibility</p:attrName>
                                        </p:attrNameLst>
                                      </p:cBhvr>
                                      <p:to>
                                        <p:strVal val="visible"/>
                                      </p:to>
                                    </p:set>
                                    <p:animEffect transition="in" filter="wipe(left)">
                                      <p:cBhvr>
                                        <p:cTn id="32" dur="500"/>
                                        <p:tgtEl>
                                          <p:spTgt spid="223"/>
                                        </p:tgtEl>
                                      </p:cBhvr>
                                    </p:animEffect>
                                  </p:childTnLst>
                                </p:cTn>
                              </p:par>
                              <p:par>
                                <p:cTn id="33" presetID="22" presetClass="entr" presetSubtype="8" fill="hold" nodeType="withEffect">
                                  <p:stCondLst>
                                    <p:cond delay="0"/>
                                  </p:stCondLst>
                                  <p:childTnLst>
                                    <p:set>
                                      <p:cBhvr>
                                        <p:cTn id="34" dur="1" fill="hold">
                                          <p:stCondLst>
                                            <p:cond delay="0"/>
                                          </p:stCondLst>
                                        </p:cTn>
                                        <p:tgtEl>
                                          <p:spTgt spid="201"/>
                                        </p:tgtEl>
                                        <p:attrNameLst>
                                          <p:attrName>style.visibility</p:attrName>
                                        </p:attrNameLst>
                                      </p:cBhvr>
                                      <p:to>
                                        <p:strVal val="visible"/>
                                      </p:to>
                                    </p:set>
                                    <p:animEffect transition="in" filter="wipe(left)">
                                      <p:cBhvr>
                                        <p:cTn id="35" dur="500"/>
                                        <p:tgtEl>
                                          <p:spTgt spid="20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203"/>
                                        </p:tgtEl>
                                        <p:attrNameLst>
                                          <p:attrName>style.visibility</p:attrName>
                                        </p:attrNameLst>
                                      </p:cBhvr>
                                      <p:to>
                                        <p:strVal val="visible"/>
                                      </p:to>
                                    </p:set>
                                    <p:animEffect transition="in" filter="wipe(right)">
                                      <p:cBhvr>
                                        <p:cTn id="40" dur="500"/>
                                        <p:tgtEl>
                                          <p:spTgt spid="20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230"/>
                                        </p:tgtEl>
                                        <p:attrNameLst>
                                          <p:attrName>style.visibility</p:attrName>
                                        </p:attrNameLst>
                                      </p:cBhvr>
                                      <p:to>
                                        <p:strVal val="visible"/>
                                      </p:to>
                                    </p:set>
                                    <p:animEffect transition="in" filter="wipe(up)">
                                      <p:cBhvr>
                                        <p:cTn id="45" dur="500"/>
                                        <p:tgtEl>
                                          <p:spTgt spid="230"/>
                                        </p:tgtEl>
                                      </p:cBhvr>
                                    </p:animEffect>
                                  </p:childTnLst>
                                </p:cTn>
                              </p:par>
                            </p:childTnLst>
                          </p:cTn>
                        </p:par>
                        <p:par>
                          <p:cTn id="46" fill="hold">
                            <p:stCondLst>
                              <p:cond delay="500"/>
                            </p:stCondLst>
                            <p:childTnLst>
                              <p:par>
                                <p:cTn id="47" presetID="16" presetClass="entr" presetSubtype="37" fill="hold" grpId="0" nodeType="afterEffect">
                                  <p:stCondLst>
                                    <p:cond delay="0"/>
                                  </p:stCondLst>
                                  <p:childTnLst>
                                    <p:set>
                                      <p:cBhvr>
                                        <p:cTn id="48" dur="1" fill="hold">
                                          <p:stCondLst>
                                            <p:cond delay="0"/>
                                          </p:stCondLst>
                                        </p:cTn>
                                        <p:tgtEl>
                                          <p:spTgt spid="229"/>
                                        </p:tgtEl>
                                        <p:attrNameLst>
                                          <p:attrName>style.visibility</p:attrName>
                                        </p:attrNameLst>
                                      </p:cBhvr>
                                      <p:to>
                                        <p:strVal val="visible"/>
                                      </p:to>
                                    </p:set>
                                    <p:animEffect transition="in" filter="barn(outVertical)">
                                      <p:cBhvr>
                                        <p:cTn id="49" dur="500"/>
                                        <p:tgtEl>
                                          <p:spTgt spid="229"/>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07">
                                            <p:txEl>
                                              <p:pRg st="1" end="1"/>
                                            </p:txEl>
                                          </p:spTgt>
                                        </p:tgtEl>
                                        <p:attrNameLst>
                                          <p:attrName>style.visibility</p:attrName>
                                        </p:attrNameLst>
                                      </p:cBhvr>
                                      <p:to>
                                        <p:strVal val="visible"/>
                                      </p:to>
                                    </p:set>
                                    <p:anim calcmode="lin" valueType="num">
                                      <p:cBhvr additive="base">
                                        <p:cTn id="54" dur="500" fill="hold"/>
                                        <p:tgtEl>
                                          <p:spTgt spid="207">
                                            <p:txEl>
                                              <p:pRg st="1" end="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235"/>
                                        </p:tgtEl>
                                        <p:attrNameLst>
                                          <p:attrName>style.visibility</p:attrName>
                                        </p:attrNameLst>
                                      </p:cBhvr>
                                      <p:to>
                                        <p:strVal val="visible"/>
                                      </p:to>
                                    </p:set>
                                    <p:animEffect transition="in" filter="wipe(down)">
                                      <p:cBhvr>
                                        <p:cTn id="60" dur="500"/>
                                        <p:tgtEl>
                                          <p:spTgt spid="23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32"/>
                                        </p:tgtEl>
                                        <p:attrNameLst>
                                          <p:attrName>style.visibility</p:attrName>
                                        </p:attrNameLst>
                                      </p:cBhvr>
                                      <p:to>
                                        <p:strVal val="visible"/>
                                      </p:to>
                                    </p:set>
                                    <p:animEffect transition="in" filter="wipe(left)">
                                      <p:cBhvr>
                                        <p:cTn id="65" dur="500"/>
                                        <p:tgtEl>
                                          <p:spTgt spid="232"/>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98">
                                            <p:txEl>
                                              <p:pRg st="1" end="1"/>
                                            </p:txEl>
                                          </p:spTgt>
                                        </p:tgtEl>
                                        <p:attrNameLst>
                                          <p:attrName>style.visibility</p:attrName>
                                        </p:attrNameLst>
                                      </p:cBhvr>
                                      <p:to>
                                        <p:strVal val="visible"/>
                                      </p:to>
                                    </p:set>
                                    <p:anim calcmode="lin" valueType="num">
                                      <p:cBhvr additive="base">
                                        <p:cTn id="70" dur="500" fill="hold"/>
                                        <p:tgtEl>
                                          <p:spTgt spid="98">
                                            <p:txEl>
                                              <p:pRg st="1" end="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76">
                                            <p:txEl>
                                              <p:pRg st="1" end="1"/>
                                            </p:txEl>
                                          </p:spTgt>
                                        </p:tgtEl>
                                        <p:attrNameLst>
                                          <p:attrName>style.visibility</p:attrName>
                                        </p:attrNameLst>
                                      </p:cBhvr>
                                      <p:to>
                                        <p:strVal val="visible"/>
                                      </p:to>
                                    </p:set>
                                    <p:anim calcmode="lin" valueType="num">
                                      <p:cBhvr additive="base">
                                        <p:cTn id="76" dur="500" fill="hold"/>
                                        <p:tgtEl>
                                          <p:spTgt spid="76">
                                            <p:txEl>
                                              <p:pRg st="1" end="1"/>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36"/>
                                        </p:tgtEl>
                                        <p:attrNameLst>
                                          <p:attrName>style.visibility</p:attrName>
                                        </p:attrNameLst>
                                      </p:cBhvr>
                                      <p:to>
                                        <p:strVal val="visible"/>
                                      </p:to>
                                    </p:set>
                                    <p:animEffect transition="in" filter="wipe(down)">
                                      <p:cBhvr>
                                        <p:cTn id="82" dur="500"/>
                                        <p:tgtEl>
                                          <p:spTgt spid="236"/>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194">
                                            <p:txEl>
                                              <p:pRg st="1" end="1"/>
                                            </p:txEl>
                                          </p:spTgt>
                                        </p:tgtEl>
                                        <p:attrNameLst>
                                          <p:attrName>style.visibility</p:attrName>
                                        </p:attrNameLst>
                                      </p:cBhvr>
                                      <p:to>
                                        <p:strVal val="visible"/>
                                      </p:to>
                                    </p:set>
                                    <p:anim calcmode="lin" valueType="num">
                                      <p:cBhvr additive="base">
                                        <p:cTn id="87" dur="500" fill="hold"/>
                                        <p:tgtEl>
                                          <p:spTgt spid="194">
                                            <p:txEl>
                                              <p:pRg st="1" end="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94">
                                            <p:txEl>
                                              <p:pRg st="1" end="1"/>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95">
                                            <p:txEl>
                                              <p:pRg st="1" end="1"/>
                                            </p:txEl>
                                          </p:spTgt>
                                        </p:tgtEl>
                                        <p:attrNameLst>
                                          <p:attrName>style.visibility</p:attrName>
                                        </p:attrNameLst>
                                      </p:cBhvr>
                                      <p:to>
                                        <p:strVal val="visible"/>
                                      </p:to>
                                    </p:set>
                                    <p:anim calcmode="lin" valueType="num">
                                      <p:cBhvr additive="base">
                                        <p:cTn id="91" dur="500" fill="hold"/>
                                        <p:tgtEl>
                                          <p:spTgt spid="195">
                                            <p:txEl>
                                              <p:pRg st="1" end="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95">
                                            <p:txEl>
                                              <p:pRg st="1" end="1"/>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96">
                                            <p:txEl>
                                              <p:pRg st="1" end="1"/>
                                            </p:txEl>
                                          </p:spTgt>
                                        </p:tgtEl>
                                        <p:attrNameLst>
                                          <p:attrName>style.visibility</p:attrName>
                                        </p:attrNameLst>
                                      </p:cBhvr>
                                      <p:to>
                                        <p:strVal val="visible"/>
                                      </p:to>
                                    </p:set>
                                    <p:anim calcmode="lin" valueType="num">
                                      <p:cBhvr additive="base">
                                        <p:cTn id="95" dur="500" fill="hold"/>
                                        <p:tgtEl>
                                          <p:spTgt spid="196">
                                            <p:txEl>
                                              <p:pRg st="1" end="1"/>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90">
                                            <p:txEl>
                                              <p:pRg st="1" end="1"/>
                                            </p:txEl>
                                          </p:spTgt>
                                        </p:tgtEl>
                                        <p:attrNameLst>
                                          <p:attrName>style.visibility</p:attrName>
                                        </p:attrNameLst>
                                      </p:cBhvr>
                                      <p:to>
                                        <p:strVal val="visible"/>
                                      </p:to>
                                    </p:set>
                                    <p:anim calcmode="lin" valueType="num">
                                      <p:cBhvr additive="base">
                                        <p:cTn id="101" dur="500" fill="hold"/>
                                        <p:tgtEl>
                                          <p:spTgt spid="90">
                                            <p:txEl>
                                              <p:pRg st="1" end="1"/>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237"/>
                                        </p:tgtEl>
                                        <p:attrNameLst>
                                          <p:attrName>style.visibility</p:attrName>
                                        </p:attrNameLst>
                                      </p:cBhvr>
                                      <p:to>
                                        <p:strVal val="visible"/>
                                      </p:to>
                                    </p:set>
                                    <p:animEffect transition="in" filter="wipe(down)">
                                      <p:cBhvr>
                                        <p:cTn id="107" dur="500"/>
                                        <p:tgtEl>
                                          <p:spTgt spid="23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38"/>
                                        </p:tgtEl>
                                        <p:attrNameLst>
                                          <p:attrName>style.visibility</p:attrName>
                                        </p:attrNameLst>
                                      </p:cBhvr>
                                      <p:to>
                                        <p:strVal val="visible"/>
                                      </p:to>
                                    </p:set>
                                    <p:animEffect transition="in" filter="wipe(left)">
                                      <p:cBhvr>
                                        <p:cTn id="112" dur="500"/>
                                        <p:tgtEl>
                                          <p:spTgt spid="23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247"/>
                                        </p:tgtEl>
                                        <p:attrNameLst>
                                          <p:attrName>style.visibility</p:attrName>
                                        </p:attrNameLst>
                                      </p:cBhvr>
                                      <p:to>
                                        <p:strVal val="visible"/>
                                      </p:to>
                                    </p:set>
                                    <p:animEffect transition="in" filter="wipe(left)">
                                      <p:cBhvr>
                                        <p:cTn id="117" dur="500"/>
                                        <p:tgtEl>
                                          <p:spTgt spid="247"/>
                                        </p:tgtEl>
                                      </p:cBhvr>
                                    </p:animEffec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198">
                                            <p:txEl>
                                              <p:pRg st="1" end="1"/>
                                            </p:txEl>
                                          </p:spTgt>
                                        </p:tgtEl>
                                        <p:attrNameLst>
                                          <p:attrName>style.visibility</p:attrName>
                                        </p:attrNameLst>
                                      </p:cBhvr>
                                      <p:to>
                                        <p:strVal val="visible"/>
                                      </p:to>
                                    </p:set>
                                    <p:anim calcmode="lin" valueType="num">
                                      <p:cBhvr additive="base">
                                        <p:cTn id="122" dur="500" fill="hold"/>
                                        <p:tgtEl>
                                          <p:spTgt spid="198">
                                            <p:txEl>
                                              <p:pRg st="1" end="1"/>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1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nodeType="click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wipe(down)">
                                      <p:cBhvr>
                                        <p:cTn id="128" dur="500"/>
                                        <p:tgtEl>
                                          <p:spTgt spid="11"/>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252"/>
                                        </p:tgtEl>
                                        <p:attrNameLst>
                                          <p:attrName>style.visibility</p:attrName>
                                        </p:attrNameLst>
                                      </p:cBhvr>
                                      <p:to>
                                        <p:strVal val="visible"/>
                                      </p:to>
                                    </p:set>
                                    <p:animEffect transition="in" filter="wipe(left)">
                                      <p:cBhvr>
                                        <p:cTn id="133" dur="500"/>
                                        <p:tgtEl>
                                          <p:spTgt spid="25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260"/>
                                        </p:tgtEl>
                                        <p:attrNameLst>
                                          <p:attrName>style.visibility</p:attrName>
                                        </p:attrNameLst>
                                      </p:cBhvr>
                                      <p:to>
                                        <p:strVal val="visible"/>
                                      </p:to>
                                    </p:set>
                                    <p:animEffect transition="in" filter="wipe(left)">
                                      <p:cBhvr>
                                        <p:cTn id="138" dur="500"/>
                                        <p:tgtEl>
                                          <p:spTgt spid="260"/>
                                        </p:tgtEl>
                                      </p:cBhvr>
                                    </p:animEffect>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86">
                                            <p:txEl>
                                              <p:pRg st="1" end="1"/>
                                            </p:txEl>
                                          </p:spTgt>
                                        </p:tgtEl>
                                        <p:attrNameLst>
                                          <p:attrName>style.visibility</p:attrName>
                                        </p:attrNameLst>
                                      </p:cBhvr>
                                      <p:to>
                                        <p:strVal val="visible"/>
                                      </p:to>
                                    </p:set>
                                    <p:anim calcmode="lin" valueType="num">
                                      <p:cBhvr additive="base">
                                        <p:cTn id="143"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261"/>
                                        </p:tgtEl>
                                        <p:attrNameLst>
                                          <p:attrName>style.visibility</p:attrName>
                                        </p:attrNameLst>
                                      </p:cBhvr>
                                      <p:to>
                                        <p:strVal val="visible"/>
                                      </p:to>
                                    </p:set>
                                    <p:animEffect transition="in" filter="wipe(down)">
                                      <p:cBhvr>
                                        <p:cTn id="149" dur="500"/>
                                        <p:tgtEl>
                                          <p:spTgt spid="261"/>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262"/>
                                        </p:tgtEl>
                                        <p:attrNameLst>
                                          <p:attrName>style.visibility</p:attrName>
                                        </p:attrNameLst>
                                      </p:cBhvr>
                                      <p:to>
                                        <p:strVal val="visible"/>
                                      </p:to>
                                    </p:set>
                                    <p:animEffect transition="in" filter="wipe(left)">
                                      <p:cBhvr>
                                        <p:cTn id="154" dur="500"/>
                                        <p:tgtEl>
                                          <p:spTgt spid="262"/>
                                        </p:tgtEl>
                                      </p:cBhvr>
                                    </p:animEffect>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nodeType="clickEffect">
                                  <p:stCondLst>
                                    <p:cond delay="0"/>
                                  </p:stCondLst>
                                  <p:childTnLst>
                                    <p:set>
                                      <p:cBhvr>
                                        <p:cTn id="158" dur="1" fill="hold">
                                          <p:stCondLst>
                                            <p:cond delay="0"/>
                                          </p:stCondLst>
                                        </p:cTn>
                                        <p:tgtEl>
                                          <p:spTgt spid="159">
                                            <p:txEl>
                                              <p:pRg st="1" end="1"/>
                                            </p:txEl>
                                          </p:spTgt>
                                        </p:tgtEl>
                                        <p:attrNameLst>
                                          <p:attrName>style.visibility</p:attrName>
                                        </p:attrNameLst>
                                      </p:cBhvr>
                                      <p:to>
                                        <p:strVal val="visible"/>
                                      </p:to>
                                    </p:set>
                                    <p:anim calcmode="lin" valueType="num">
                                      <p:cBhvr additive="base">
                                        <p:cTn id="159" dur="500" fill="hold"/>
                                        <p:tgtEl>
                                          <p:spTgt spid="159">
                                            <p:txEl>
                                              <p:pRg st="1" end="1"/>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1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174">
                                            <p:txEl>
                                              <p:pRg st="1" end="1"/>
                                            </p:txEl>
                                          </p:spTgt>
                                        </p:tgtEl>
                                        <p:attrNameLst>
                                          <p:attrName>style.visibility</p:attrName>
                                        </p:attrNameLst>
                                      </p:cBhvr>
                                      <p:to>
                                        <p:strVal val="visible"/>
                                      </p:to>
                                    </p:set>
                                    <p:anim calcmode="lin" valueType="num">
                                      <p:cBhvr additive="base">
                                        <p:cTn id="165" dur="500" fill="hold"/>
                                        <p:tgtEl>
                                          <p:spTgt spid="174">
                                            <p:txEl>
                                              <p:pRg st="1" end="1"/>
                                            </p:txEl>
                                          </p:spTgt>
                                        </p:tgtEl>
                                        <p:attrNameLst>
                                          <p:attrName>ppt_x</p:attrName>
                                        </p:attrNameLst>
                                      </p:cBhvr>
                                      <p:tavLst>
                                        <p:tav tm="0">
                                          <p:val>
                                            <p:strVal val="#ppt_x"/>
                                          </p:val>
                                        </p:tav>
                                        <p:tav tm="100000">
                                          <p:val>
                                            <p:strVal val="#ppt_x"/>
                                          </p:val>
                                        </p:tav>
                                      </p:tavLst>
                                    </p:anim>
                                    <p:anim calcmode="lin" valueType="num">
                                      <p:cBhvr additive="base">
                                        <p:cTn id="166" dur="500" fill="hold"/>
                                        <p:tgtEl>
                                          <p:spTgt spid="1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nodeType="clickEffect">
                                  <p:stCondLst>
                                    <p:cond delay="0"/>
                                  </p:stCondLst>
                                  <p:childTnLst>
                                    <p:set>
                                      <p:cBhvr>
                                        <p:cTn id="170" dur="1" fill="hold">
                                          <p:stCondLst>
                                            <p:cond delay="0"/>
                                          </p:stCondLst>
                                        </p:cTn>
                                        <p:tgtEl>
                                          <p:spTgt spid="267"/>
                                        </p:tgtEl>
                                        <p:attrNameLst>
                                          <p:attrName>style.visibility</p:attrName>
                                        </p:attrNameLst>
                                      </p:cBhvr>
                                      <p:to>
                                        <p:strVal val="visible"/>
                                      </p:to>
                                    </p:set>
                                    <p:animEffect transition="in" filter="wipe(down)">
                                      <p:cBhvr>
                                        <p:cTn id="171" dur="500"/>
                                        <p:tgtEl>
                                          <p:spTgt spid="267"/>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2" fill="hold" nodeType="clickEffect">
                                  <p:stCondLst>
                                    <p:cond delay="0"/>
                                  </p:stCondLst>
                                  <p:childTnLst>
                                    <p:set>
                                      <p:cBhvr>
                                        <p:cTn id="175" dur="1" fill="hold">
                                          <p:stCondLst>
                                            <p:cond delay="0"/>
                                          </p:stCondLst>
                                        </p:cTn>
                                        <p:tgtEl>
                                          <p:spTgt spid="268"/>
                                        </p:tgtEl>
                                        <p:attrNameLst>
                                          <p:attrName>style.visibility</p:attrName>
                                        </p:attrNameLst>
                                      </p:cBhvr>
                                      <p:to>
                                        <p:strVal val="visible"/>
                                      </p:to>
                                    </p:set>
                                    <p:animEffect transition="in" filter="wipe(right)">
                                      <p:cBhvr>
                                        <p:cTn id="176" dur="500"/>
                                        <p:tgtEl>
                                          <p:spTgt spid="268"/>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nodeType="clickEffect">
                                  <p:stCondLst>
                                    <p:cond delay="0"/>
                                  </p:stCondLst>
                                  <p:childTnLst>
                                    <p:set>
                                      <p:cBhvr>
                                        <p:cTn id="180" dur="1" fill="hold">
                                          <p:stCondLst>
                                            <p:cond delay="0"/>
                                          </p:stCondLst>
                                        </p:cTn>
                                        <p:tgtEl>
                                          <p:spTgt spid="274"/>
                                        </p:tgtEl>
                                        <p:attrNameLst>
                                          <p:attrName>style.visibility</p:attrName>
                                        </p:attrNameLst>
                                      </p:cBhvr>
                                      <p:to>
                                        <p:strVal val="visible"/>
                                      </p:to>
                                    </p:set>
                                    <p:animEffect transition="in" filter="wipe(down)">
                                      <p:cBhvr>
                                        <p:cTn id="181" dur="500"/>
                                        <p:tgtEl>
                                          <p:spTgt spid="274"/>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4" fill="hold" nodeType="clickEffect">
                                  <p:stCondLst>
                                    <p:cond delay="0"/>
                                  </p:stCondLst>
                                  <p:childTnLst>
                                    <p:set>
                                      <p:cBhvr>
                                        <p:cTn id="185" dur="1" fill="hold">
                                          <p:stCondLst>
                                            <p:cond delay="0"/>
                                          </p:stCondLst>
                                        </p:cTn>
                                        <p:tgtEl>
                                          <p:spTgt spid="275"/>
                                        </p:tgtEl>
                                        <p:attrNameLst>
                                          <p:attrName>style.visibility</p:attrName>
                                        </p:attrNameLst>
                                      </p:cBhvr>
                                      <p:to>
                                        <p:strVal val="visible"/>
                                      </p:to>
                                    </p:set>
                                    <p:animEffect transition="in" filter="wipe(down)">
                                      <p:cBhvr>
                                        <p:cTn id="186"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矩形 18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标题 23"/>
          <p:cNvSpPr>
            <a:spLocks noGrp="1"/>
          </p:cNvSpPr>
          <p:nvPr>
            <p:ph type="title"/>
          </p:nvPr>
        </p:nvSpPr>
        <p:spPr/>
        <p:txBody>
          <a:bodyPr/>
          <a:lstStyle/>
          <a:p>
            <a:r>
              <a:rPr lang="en-US" altLang="zh-CN" dirty="0" err="1"/>
              <a:t>sw</a:t>
            </a:r>
            <a:r>
              <a:rPr lang="zh-CN" altLang="en-US" dirty="0"/>
              <a:t>指令的执行</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71</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67" name="组合 66"/>
          <p:cNvGrpSpPr/>
          <p:nvPr/>
        </p:nvGrpSpPr>
        <p:grpSpPr>
          <a:xfrm>
            <a:off x="8379901" y="2969895"/>
            <a:ext cx="835486" cy="998220"/>
            <a:chOff x="7950205" y="3160441"/>
            <a:chExt cx="679988" cy="998220"/>
          </a:xfrm>
        </p:grpSpPr>
        <p:grpSp>
          <p:nvGrpSpPr>
            <p:cNvPr id="58" name="组合 57"/>
            <p:cNvGrpSpPr/>
            <p:nvPr/>
          </p:nvGrpSpPr>
          <p:grpSpPr>
            <a:xfrm>
              <a:off x="7982529" y="3160441"/>
              <a:ext cx="574962" cy="998220"/>
              <a:chOff x="7982529" y="3160441"/>
              <a:chExt cx="574962" cy="998220"/>
            </a:xfrm>
          </p:grpSpPr>
          <p:sp>
            <p:nvSpPr>
              <p:cNvPr id="43" name="梯形 42"/>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等腰三角形 44"/>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47" name="直接连接符 46"/>
              <p:cNvCxnSpPr>
                <a:endCxn id="45"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5" name="直接连接符 54"/>
              <p:cNvCxnSpPr>
                <a:stCxn id="45" idx="2"/>
                <a:endCxn id="45"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5" idx="5"/>
                <a:endCxn id="45"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66" name="文本框 65"/>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6" name="文本框 75"/>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=0</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=Add</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90" name="文本框 89"/>
          <p:cNvSpPr txBox="1"/>
          <p:nvPr/>
        </p:nvSpPr>
        <p:spPr>
          <a:xfrm>
            <a:off x="7761246" y="5539717"/>
            <a:ext cx="63991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=1</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98" name="文本框 97"/>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=S</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48" name="直接箭头连接符 47"/>
          <p:cNvCxnSpPr>
            <a:endCxn id="291" idx="4"/>
          </p:cNvCxnSpPr>
          <p:nvPr/>
        </p:nvCxnSpPr>
        <p:spPr>
          <a:xfrm flipV="1">
            <a:off x="4846670" y="5375061"/>
            <a:ext cx="0" cy="1595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noProof="0" dirty="0">
                <a:solidFill>
                  <a:srgbClr val="FF0000"/>
                </a:solidFill>
                <a:latin typeface="Times New Roman" panose="02020603050405020304"/>
                <a:ea typeface="宋体" panose="02010600030101010101" pitchFamily="2" charset="-122"/>
              </a:rPr>
              <a:t>=Write</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74" name="文本框 173"/>
          <p:cNvSpPr txBox="1"/>
          <p:nvPr/>
        </p:nvSpPr>
        <p:spPr>
          <a:xfrm>
            <a:off x="10643897" y="5538078"/>
            <a:ext cx="110336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文本框 193"/>
          <p:cNvSpPr txBox="1"/>
          <p:nvPr/>
        </p:nvSpPr>
        <p:spPr>
          <a:xfrm>
            <a:off x="6346411" y="5543751"/>
            <a:ext cx="79861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5" name="文本框 194"/>
          <p:cNvSpPr txBox="1"/>
          <p:nvPr/>
        </p:nvSpPr>
        <p:spPr>
          <a:xfrm>
            <a:off x="7084443" y="5543751"/>
            <a:ext cx="726481"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6" name="文本框 195"/>
          <p:cNvSpPr txBox="1"/>
          <p:nvPr/>
        </p:nvSpPr>
        <p:spPr>
          <a:xfrm>
            <a:off x="6750473" y="6026744"/>
            <a:ext cx="78418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8" name="文本框 197"/>
          <p:cNvSpPr txBox="1"/>
          <p:nvPr/>
        </p:nvSpPr>
        <p:spPr>
          <a:xfrm>
            <a:off x="7893130" y="6035645"/>
            <a:ext cx="65434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=0</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sp>
        <p:nvSpPr>
          <p:cNvPr id="207" name="文本框 206"/>
          <p:cNvSpPr txBox="1"/>
          <p:nvPr/>
        </p:nvSpPr>
        <p:spPr>
          <a:xfrm>
            <a:off x="734936" y="5550255"/>
            <a:ext cx="113274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=0</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69" name="文本框 168"/>
          <p:cNvSpPr txBox="1"/>
          <p:nvPr/>
        </p:nvSpPr>
        <p:spPr>
          <a:xfrm>
            <a:off x="5378137" y="4833172"/>
            <a:ext cx="1552028"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r>
              <a:rPr lang="en-US" altLang="zh-CN" sz="2400" b="1" dirty="0">
                <a:solidFill>
                  <a:prstClr val="black"/>
                </a:solidFill>
                <a:latin typeface="Times New Roman" panose="02020603050405020304"/>
                <a:ea typeface="宋体" panose="02010600030101010101" pitchFamily="2" charset="-122"/>
              </a:rPr>
              <a:t>[31:0]</a:t>
            </a:r>
            <a:endParaRPr lang="zh-CN" altLang="en-US" sz="2400" b="1" dirty="0">
              <a:solidFill>
                <a:prstClr val="black"/>
              </a:solidFill>
              <a:latin typeface="Times New Roman" panose="02020603050405020304"/>
              <a:ea typeface="宋体" panose="02010600030101010101" pitchFamily="2" charset="-122"/>
            </a:endParaRPr>
          </a:p>
        </p:txBody>
      </p:sp>
      <p:sp>
        <p:nvSpPr>
          <p:cNvPr id="189" name="文本框 188"/>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1" name="直接连接符 170"/>
          <p:cNvCxnSpPr/>
          <p:nvPr/>
        </p:nvCxnSpPr>
        <p:spPr>
          <a:xfrm>
            <a:off x="1674886" y="3826516"/>
            <a:ext cx="0" cy="977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72" name="直接箭头连接符 171"/>
          <p:cNvCxnSpPr/>
          <p:nvPr/>
        </p:nvCxnSpPr>
        <p:spPr>
          <a:xfrm>
            <a:off x="1923560" y="317917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73" name="组合 172"/>
          <p:cNvGrpSpPr/>
          <p:nvPr/>
        </p:nvGrpSpPr>
        <p:grpSpPr>
          <a:xfrm>
            <a:off x="2043031" y="2483802"/>
            <a:ext cx="157663" cy="687003"/>
            <a:chOff x="2139696" y="2656398"/>
            <a:chExt cx="384242" cy="687003"/>
          </a:xfrm>
        </p:grpSpPr>
        <p:cxnSp>
          <p:nvCxnSpPr>
            <p:cNvPr id="185" name="直接连接符 184"/>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90" name="直接箭头连接符 189"/>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197" name="直接箭头连接符 196"/>
          <p:cNvCxnSpPr/>
          <p:nvPr/>
        </p:nvCxnSpPr>
        <p:spPr>
          <a:xfrm>
            <a:off x="3012021" y="3179170"/>
            <a:ext cx="0" cy="236331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1" name="直接箭头连接符 200"/>
          <p:cNvCxnSpPr/>
          <p:nvPr/>
        </p:nvCxnSpPr>
        <p:spPr>
          <a:xfrm>
            <a:off x="3013926" y="4839621"/>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03" name="组合 202"/>
          <p:cNvGrpSpPr/>
          <p:nvPr/>
        </p:nvGrpSpPr>
        <p:grpSpPr>
          <a:xfrm>
            <a:off x="373662" y="1366844"/>
            <a:ext cx="2809911" cy="2029403"/>
            <a:chOff x="371122" y="1492576"/>
            <a:chExt cx="2802843" cy="1818091"/>
          </a:xfrm>
        </p:grpSpPr>
        <p:cxnSp>
          <p:nvCxnSpPr>
            <p:cNvPr id="204" name="直接箭头连接符 203"/>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5" name="直接连接符 204"/>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09" name="直接连接符 208"/>
            <p:cNvCxnSpPr/>
            <p:nvPr/>
          </p:nvCxnSpPr>
          <p:spPr>
            <a:xfrm>
              <a:off x="371122" y="1493608"/>
              <a:ext cx="2799033"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19" name="直接连接符 218"/>
            <p:cNvCxnSpPr/>
            <p:nvPr/>
          </p:nvCxnSpPr>
          <p:spPr>
            <a:xfrm flipV="1">
              <a:off x="374932" y="1492576"/>
              <a:ext cx="0" cy="18180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20" name="直接箭头连接符 219"/>
            <p:cNvCxnSpPr/>
            <p:nvPr/>
          </p:nvCxnSpPr>
          <p:spPr>
            <a:xfrm>
              <a:off x="371122" y="330109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22" name="直接箭头连接符 221"/>
          <p:cNvCxnSpPr/>
          <p:nvPr/>
        </p:nvCxnSpPr>
        <p:spPr>
          <a:xfrm>
            <a:off x="3013926" y="3428925"/>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3" name="直接箭头连接符 222"/>
          <p:cNvCxnSpPr/>
          <p:nvPr/>
        </p:nvCxnSpPr>
        <p:spPr>
          <a:xfrm>
            <a:off x="3013926" y="3838396"/>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4" name="直接箭头连接符 223"/>
          <p:cNvCxnSpPr/>
          <p:nvPr/>
        </p:nvCxnSpPr>
        <p:spPr>
          <a:xfrm>
            <a:off x="2840666" y="3192324"/>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29" name="左右箭头 228"/>
          <p:cNvSpPr/>
          <p:nvPr/>
        </p:nvSpPr>
        <p:spPr>
          <a:xfrm>
            <a:off x="2283414" y="5986929"/>
            <a:ext cx="1322534" cy="164088"/>
          </a:xfrm>
          <a:prstGeom prst="leftRightArrow">
            <a:avLst/>
          </a:prstGeom>
          <a:solidFill>
            <a:srgbClr val="FF0000"/>
          </a:solid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230" name="直接箭头连接符 229"/>
          <p:cNvCxnSpPr/>
          <p:nvPr/>
        </p:nvCxnSpPr>
        <p:spPr>
          <a:xfrm>
            <a:off x="3011060" y="5517209"/>
            <a:ext cx="0" cy="528825"/>
          </a:xfrm>
          <a:prstGeom prst="straightConnector1">
            <a:avLst/>
          </a:prstGeom>
          <a:ln w="38100">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32" name="直接箭头连接符 231"/>
          <p:cNvCxnSpPr/>
          <p:nvPr/>
        </p:nvCxnSpPr>
        <p:spPr>
          <a:xfrm>
            <a:off x="1266142" y="3173688"/>
            <a:ext cx="17950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5" name="直接箭头连接符 234"/>
          <p:cNvCxnSpPr/>
          <p:nvPr/>
        </p:nvCxnSpPr>
        <p:spPr>
          <a:xfrm flipV="1">
            <a:off x="1094210" y="3515610"/>
            <a:ext cx="0" cy="201925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6" name="直接连接符 235"/>
          <p:cNvCxnSpPr/>
          <p:nvPr/>
        </p:nvCxnSpPr>
        <p:spPr>
          <a:xfrm flipV="1">
            <a:off x="5354324" y="4293957"/>
            <a:ext cx="0" cy="1244086"/>
          </a:xfrm>
          <a:prstGeom prst="line">
            <a:avLst/>
          </a:prstGeom>
          <a:ln w="38100">
            <a:solidFill>
              <a:srgbClr val="FF0000"/>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37" name="直接箭头连接符 236"/>
          <p:cNvCxnSpPr/>
          <p:nvPr/>
        </p:nvCxnSpPr>
        <p:spPr>
          <a:xfrm flipV="1">
            <a:off x="7917591" y="4475313"/>
            <a:ext cx="0" cy="1066372"/>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7" name="直接箭头连接符 246"/>
          <p:cNvCxnSpPr/>
          <p:nvPr/>
        </p:nvCxnSpPr>
        <p:spPr>
          <a:xfrm>
            <a:off x="8090883" y="3865896"/>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1" name="组合 10"/>
          <p:cNvGrpSpPr/>
          <p:nvPr/>
        </p:nvGrpSpPr>
        <p:grpSpPr>
          <a:xfrm>
            <a:off x="7924481" y="3322358"/>
            <a:ext cx="280125" cy="2220767"/>
            <a:chOff x="7924481" y="3322358"/>
            <a:chExt cx="280125" cy="2220767"/>
          </a:xfrm>
        </p:grpSpPr>
        <p:cxnSp>
          <p:nvCxnSpPr>
            <p:cNvPr id="249" name="直接箭头连接符 248"/>
            <p:cNvCxnSpPr/>
            <p:nvPr/>
          </p:nvCxnSpPr>
          <p:spPr>
            <a:xfrm flipV="1">
              <a:off x="8204606" y="3491165"/>
              <a:ext cx="0" cy="205196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0" name="直接连接符 249"/>
            <p:cNvCxnSpPr/>
            <p:nvPr/>
          </p:nvCxnSpPr>
          <p:spPr>
            <a:xfrm flipH="1">
              <a:off x="7924481" y="3491165"/>
              <a:ext cx="280125"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1" name="直接箭头连接符 250"/>
            <p:cNvCxnSpPr/>
            <p:nvPr/>
          </p:nvCxnSpPr>
          <p:spPr>
            <a:xfrm flipV="1">
              <a:off x="7924481" y="3322358"/>
              <a:ext cx="0" cy="16880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252" name="组合 251"/>
          <p:cNvGrpSpPr/>
          <p:nvPr/>
        </p:nvGrpSpPr>
        <p:grpSpPr>
          <a:xfrm>
            <a:off x="6458301" y="2757555"/>
            <a:ext cx="1268593" cy="507740"/>
            <a:chOff x="6458301" y="2757684"/>
            <a:chExt cx="1268593" cy="507740"/>
          </a:xfrm>
        </p:grpSpPr>
        <p:cxnSp>
          <p:nvCxnSpPr>
            <p:cNvPr id="253" name="直接连接符 252"/>
            <p:cNvCxnSpPr/>
            <p:nvPr/>
          </p:nvCxnSpPr>
          <p:spPr>
            <a:xfrm flipV="1">
              <a:off x="6580657" y="2757684"/>
              <a:ext cx="0" cy="50774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4" name="直接连接符 253"/>
            <p:cNvCxnSpPr/>
            <p:nvPr/>
          </p:nvCxnSpPr>
          <p:spPr>
            <a:xfrm>
              <a:off x="6580657" y="2765756"/>
              <a:ext cx="961862"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5" name="直接箭头连接符 254"/>
            <p:cNvCxnSpPr/>
            <p:nvPr/>
          </p:nvCxnSpPr>
          <p:spPr>
            <a:xfrm>
              <a:off x="7542519" y="3110165"/>
              <a:ext cx="18437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7" name="直接连接符 256"/>
            <p:cNvCxnSpPr/>
            <p:nvPr/>
          </p:nvCxnSpPr>
          <p:spPr>
            <a:xfrm flipV="1">
              <a:off x="7542519" y="2757684"/>
              <a:ext cx="0" cy="35749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9" name="直接连接符 258"/>
            <p:cNvCxnSpPr/>
            <p:nvPr/>
          </p:nvCxnSpPr>
          <p:spPr>
            <a:xfrm>
              <a:off x="6458301" y="3265424"/>
              <a:ext cx="126166"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60" name="直接箭头连接符 259"/>
          <p:cNvCxnSpPr/>
          <p:nvPr/>
        </p:nvCxnSpPr>
        <p:spPr>
          <a:xfrm>
            <a:off x="8090699" y="3127310"/>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1" name="直接箭头连接符 260"/>
          <p:cNvCxnSpPr/>
          <p:nvPr/>
        </p:nvCxnSpPr>
        <p:spPr>
          <a:xfrm flipV="1">
            <a:off x="8786550" y="3831760"/>
            <a:ext cx="0" cy="1709235"/>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74" name="直接连接符 273"/>
          <p:cNvCxnSpPr/>
          <p:nvPr/>
        </p:nvCxnSpPr>
        <p:spPr>
          <a:xfrm>
            <a:off x="1675277" y="3826516"/>
            <a:ext cx="0" cy="181604"/>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25" name="直接箭头连接符 224"/>
          <p:cNvCxnSpPr/>
          <p:nvPr/>
        </p:nvCxnSpPr>
        <p:spPr>
          <a:xfrm flipV="1">
            <a:off x="4846670" y="5375061"/>
            <a:ext cx="0" cy="16662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4" name="直接箭头连接符 243"/>
          <p:cNvCxnSpPr/>
          <p:nvPr/>
        </p:nvCxnSpPr>
        <p:spPr>
          <a:xfrm>
            <a:off x="9129035" y="3462368"/>
            <a:ext cx="23243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5" name="直接箭头连接符 244"/>
          <p:cNvCxnSpPr/>
          <p:nvPr/>
        </p:nvCxnSpPr>
        <p:spPr>
          <a:xfrm flipV="1">
            <a:off x="9655664" y="3890465"/>
            <a:ext cx="0" cy="1644183"/>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67" name="组合 266"/>
          <p:cNvGrpSpPr/>
          <p:nvPr/>
        </p:nvGrpSpPr>
        <p:grpSpPr>
          <a:xfrm>
            <a:off x="4647380" y="2244349"/>
            <a:ext cx="2097287" cy="2152479"/>
            <a:chOff x="5147404" y="2415711"/>
            <a:chExt cx="1949822" cy="2152479"/>
          </a:xfrm>
        </p:grpSpPr>
        <p:grpSp>
          <p:nvGrpSpPr>
            <p:cNvPr id="268" name="组合 267"/>
            <p:cNvGrpSpPr/>
            <p:nvPr/>
          </p:nvGrpSpPr>
          <p:grpSpPr>
            <a:xfrm>
              <a:off x="5147404" y="2415711"/>
              <a:ext cx="1949822" cy="2054688"/>
              <a:chOff x="5147404" y="2415711"/>
              <a:chExt cx="1949822" cy="2054688"/>
            </a:xfrm>
          </p:grpSpPr>
          <p:grpSp>
            <p:nvGrpSpPr>
              <p:cNvPr id="270" name="组合 269"/>
              <p:cNvGrpSpPr/>
              <p:nvPr/>
            </p:nvGrpSpPr>
            <p:grpSpPr>
              <a:xfrm>
                <a:off x="5147404" y="2415711"/>
                <a:ext cx="1949822" cy="2054688"/>
                <a:chOff x="9255806" y="2351056"/>
                <a:chExt cx="1949822" cy="2054688"/>
              </a:xfrm>
            </p:grpSpPr>
            <p:sp>
              <p:nvSpPr>
                <p:cNvPr id="272" name="矩形 271"/>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3" name="文本框 272"/>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6" name="文本框 275"/>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7" name="文本框 276"/>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8" name="文本框 277"/>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9" name="文本框 278"/>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0" name="文本框 279"/>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71" name="等腰三角形 270"/>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69" name="直接连接符 268"/>
            <p:cNvCxnSpPr>
              <a:stCxn id="271"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82" name="肘形连接符 281"/>
          <p:cNvCxnSpPr>
            <a:stCxn id="291"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289" name="组合 288"/>
          <p:cNvGrpSpPr/>
          <p:nvPr/>
        </p:nvGrpSpPr>
        <p:grpSpPr>
          <a:xfrm>
            <a:off x="4431702" y="4415155"/>
            <a:ext cx="841756" cy="959906"/>
            <a:chOff x="4355926" y="4364678"/>
            <a:chExt cx="841756" cy="977525"/>
          </a:xfrm>
        </p:grpSpPr>
        <p:sp>
          <p:nvSpPr>
            <p:cNvPr id="290" name="文本框 289"/>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1" name="椭圆 290"/>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227" name="肘形连接符 226"/>
          <p:cNvCxnSpPr>
            <a:stCxn id="291" idx="6"/>
          </p:cNvCxnSpPr>
          <p:nvPr/>
        </p:nvCxnSpPr>
        <p:spPr>
          <a:xfrm flipV="1">
            <a:off x="5229927" y="4186496"/>
            <a:ext cx="2498366" cy="708612"/>
          </a:xfrm>
          <a:prstGeom prst="bentConnector3">
            <a:avLst>
              <a:gd name="adj1" fmla="val 93005"/>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21" name="文本框 220"/>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5" name="组合 4"/>
          <p:cNvGrpSpPr/>
          <p:nvPr/>
        </p:nvGrpSpPr>
        <p:grpSpPr>
          <a:xfrm>
            <a:off x="6454491" y="3690090"/>
            <a:ext cx="2909193" cy="998379"/>
            <a:chOff x="6454491" y="3687550"/>
            <a:chExt cx="2909193" cy="998379"/>
          </a:xfrm>
        </p:grpSpPr>
        <p:grpSp>
          <p:nvGrpSpPr>
            <p:cNvPr id="2" name="组合 1"/>
            <p:cNvGrpSpPr/>
            <p:nvPr/>
          </p:nvGrpSpPr>
          <p:grpSpPr>
            <a:xfrm>
              <a:off x="6585858" y="3687550"/>
              <a:ext cx="2777826" cy="998379"/>
              <a:chOff x="6676649" y="3690125"/>
              <a:chExt cx="2681142" cy="998379"/>
            </a:xfrm>
          </p:grpSpPr>
          <p:cxnSp>
            <p:nvCxnSpPr>
              <p:cNvPr id="4" name="直接连接符 3"/>
              <p:cNvCxnSpPr/>
              <p:nvPr/>
            </p:nvCxnSpPr>
            <p:spPr>
              <a:xfrm>
                <a:off x="6676649" y="3690125"/>
                <a:ext cx="0" cy="998379"/>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a:xfrm>
                <a:off x="6676649" y="4688504"/>
                <a:ext cx="2451890" cy="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128539" y="3768977"/>
                <a:ext cx="0" cy="919527"/>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9" name="直接箭头连接符 8"/>
              <p:cNvCxnSpPr/>
              <p:nvPr/>
            </p:nvCxnSpPr>
            <p:spPr>
              <a:xfrm>
                <a:off x="9128539" y="3768977"/>
                <a:ext cx="229252" cy="0"/>
              </a:xfrm>
              <a:prstGeom prst="straightConnector1">
                <a:avLst/>
              </a:prstGeom>
              <a:ln w="38100">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cxnSp>
          <p:nvCxnSpPr>
            <p:cNvPr id="10" name="直接箭头连接符 9"/>
            <p:cNvCxnSpPr/>
            <p:nvPr/>
          </p:nvCxnSpPr>
          <p:spPr>
            <a:xfrm>
              <a:off x="6454491" y="3687550"/>
              <a:ext cx="146969"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down)">
                                      <p:cBhvr>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2"/>
                                        </p:tgtEl>
                                        <p:attrNameLst>
                                          <p:attrName>style.visibility</p:attrName>
                                        </p:attrNameLst>
                                      </p:cBhvr>
                                      <p:to>
                                        <p:strVal val="visible"/>
                                      </p:to>
                                    </p:set>
                                    <p:animEffect transition="in" filter="wipe(left)">
                                      <p:cBhvr>
                                        <p:cTn id="12" dur="500"/>
                                        <p:tgtEl>
                                          <p:spTgt spid="172"/>
                                        </p:tgtEl>
                                      </p:cBhvr>
                                    </p:animEffect>
                                  </p:childTnLst>
                                </p:cTn>
                              </p:par>
                              <p:par>
                                <p:cTn id="13" presetID="22" presetClass="entr" presetSubtype="8" fill="hold" nodeType="withEffect">
                                  <p:stCondLst>
                                    <p:cond delay="0"/>
                                  </p:stCondLst>
                                  <p:childTnLst>
                                    <p:set>
                                      <p:cBhvr>
                                        <p:cTn id="14" dur="1" fill="hold">
                                          <p:stCondLst>
                                            <p:cond delay="0"/>
                                          </p:stCondLst>
                                        </p:cTn>
                                        <p:tgtEl>
                                          <p:spTgt spid="173"/>
                                        </p:tgtEl>
                                        <p:attrNameLst>
                                          <p:attrName>style.visibility</p:attrName>
                                        </p:attrNameLst>
                                      </p:cBhvr>
                                      <p:to>
                                        <p:strVal val="visible"/>
                                      </p:to>
                                    </p:set>
                                    <p:animEffect transition="in" filter="wipe(left)">
                                      <p:cBhvr>
                                        <p:cTn id="15" dur="500"/>
                                        <p:tgtEl>
                                          <p:spTgt spid="17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4"/>
                                        </p:tgtEl>
                                        <p:attrNameLst>
                                          <p:attrName>style.visibility</p:attrName>
                                        </p:attrNameLst>
                                      </p:cBhvr>
                                      <p:to>
                                        <p:strVal val="visible"/>
                                      </p:to>
                                    </p:set>
                                    <p:animEffect transition="in" filter="wipe(left)">
                                      <p:cBhvr>
                                        <p:cTn id="20" dur="500"/>
                                        <p:tgtEl>
                                          <p:spTgt spid="224"/>
                                        </p:tgtEl>
                                      </p:cBhvr>
                                    </p:animEffect>
                                  </p:childTnLst>
                                </p:cTn>
                              </p:par>
                              <p:par>
                                <p:cTn id="21" presetID="22" presetClass="entr" presetSubtype="8" fill="hold" nodeType="withEffect">
                                  <p:stCondLst>
                                    <p:cond delay="0"/>
                                  </p:stCondLst>
                                  <p:childTnLst>
                                    <p:set>
                                      <p:cBhvr>
                                        <p:cTn id="22" dur="1" fill="hold">
                                          <p:stCondLst>
                                            <p:cond delay="0"/>
                                          </p:stCondLst>
                                        </p:cTn>
                                        <p:tgtEl>
                                          <p:spTgt spid="197"/>
                                        </p:tgtEl>
                                        <p:attrNameLst>
                                          <p:attrName>style.visibility</p:attrName>
                                        </p:attrNameLst>
                                      </p:cBhvr>
                                      <p:to>
                                        <p:strVal val="visible"/>
                                      </p:to>
                                    </p:set>
                                    <p:animEffect transition="in" filter="wipe(left)">
                                      <p:cBhvr>
                                        <p:cTn id="23" dur="500"/>
                                        <p:tgtEl>
                                          <p:spTgt spid="197"/>
                                        </p:tgtEl>
                                      </p:cBhvr>
                                    </p:animEffect>
                                  </p:childTnLst>
                                </p:cTn>
                              </p:par>
                              <p:par>
                                <p:cTn id="24" presetID="22" presetClass="entr" presetSubtype="8" fill="hold" nodeType="withEffect">
                                  <p:stCondLst>
                                    <p:cond delay="0"/>
                                  </p:stCondLst>
                                  <p:childTnLst>
                                    <p:set>
                                      <p:cBhvr>
                                        <p:cTn id="25" dur="1" fill="hold">
                                          <p:stCondLst>
                                            <p:cond delay="0"/>
                                          </p:stCondLst>
                                        </p:cTn>
                                        <p:tgtEl>
                                          <p:spTgt spid="222"/>
                                        </p:tgtEl>
                                        <p:attrNameLst>
                                          <p:attrName>style.visibility</p:attrName>
                                        </p:attrNameLst>
                                      </p:cBhvr>
                                      <p:to>
                                        <p:strVal val="visible"/>
                                      </p:to>
                                    </p:set>
                                    <p:animEffect transition="in" filter="wipe(left)">
                                      <p:cBhvr>
                                        <p:cTn id="26" dur="500"/>
                                        <p:tgtEl>
                                          <p:spTgt spid="222"/>
                                        </p:tgtEl>
                                      </p:cBhvr>
                                    </p:animEffect>
                                  </p:childTnLst>
                                </p:cTn>
                              </p:par>
                              <p:par>
                                <p:cTn id="27" presetID="22" presetClass="entr" presetSubtype="8" fill="hold" nodeType="withEffect">
                                  <p:stCondLst>
                                    <p:cond delay="0"/>
                                  </p:stCondLst>
                                  <p:childTnLst>
                                    <p:set>
                                      <p:cBhvr>
                                        <p:cTn id="28" dur="1" fill="hold">
                                          <p:stCondLst>
                                            <p:cond delay="0"/>
                                          </p:stCondLst>
                                        </p:cTn>
                                        <p:tgtEl>
                                          <p:spTgt spid="223"/>
                                        </p:tgtEl>
                                        <p:attrNameLst>
                                          <p:attrName>style.visibility</p:attrName>
                                        </p:attrNameLst>
                                      </p:cBhvr>
                                      <p:to>
                                        <p:strVal val="visible"/>
                                      </p:to>
                                    </p:set>
                                    <p:animEffect transition="in" filter="wipe(left)">
                                      <p:cBhvr>
                                        <p:cTn id="29" dur="500"/>
                                        <p:tgtEl>
                                          <p:spTgt spid="223"/>
                                        </p:tgtEl>
                                      </p:cBhvr>
                                    </p:animEffect>
                                  </p:childTnLst>
                                </p:cTn>
                              </p:par>
                              <p:par>
                                <p:cTn id="30" presetID="22" presetClass="entr" presetSubtype="8" fill="hold" nodeType="withEffect">
                                  <p:stCondLst>
                                    <p:cond delay="0"/>
                                  </p:stCondLst>
                                  <p:childTnLst>
                                    <p:set>
                                      <p:cBhvr>
                                        <p:cTn id="31" dur="1" fill="hold">
                                          <p:stCondLst>
                                            <p:cond delay="0"/>
                                          </p:stCondLst>
                                        </p:cTn>
                                        <p:tgtEl>
                                          <p:spTgt spid="201"/>
                                        </p:tgtEl>
                                        <p:attrNameLst>
                                          <p:attrName>style.visibility</p:attrName>
                                        </p:attrNameLst>
                                      </p:cBhvr>
                                      <p:to>
                                        <p:strVal val="visible"/>
                                      </p:to>
                                    </p:set>
                                    <p:animEffect transition="in" filter="wipe(left)">
                                      <p:cBhvr>
                                        <p:cTn id="32" dur="500"/>
                                        <p:tgtEl>
                                          <p:spTgt spid="2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03"/>
                                        </p:tgtEl>
                                        <p:attrNameLst>
                                          <p:attrName>style.visibility</p:attrName>
                                        </p:attrNameLst>
                                      </p:cBhvr>
                                      <p:to>
                                        <p:strVal val="visible"/>
                                      </p:to>
                                    </p:set>
                                    <p:animEffect transition="in" filter="wipe(right)">
                                      <p:cBhvr>
                                        <p:cTn id="37" dur="500"/>
                                        <p:tgtEl>
                                          <p:spTgt spid="2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30"/>
                                        </p:tgtEl>
                                        <p:attrNameLst>
                                          <p:attrName>style.visibility</p:attrName>
                                        </p:attrNameLst>
                                      </p:cBhvr>
                                      <p:to>
                                        <p:strVal val="visible"/>
                                      </p:to>
                                    </p:set>
                                    <p:animEffect transition="in" filter="wipe(up)">
                                      <p:cBhvr>
                                        <p:cTn id="42" dur="500"/>
                                        <p:tgtEl>
                                          <p:spTgt spid="230"/>
                                        </p:tgtEl>
                                      </p:cBhvr>
                                    </p:animEffect>
                                  </p:childTnLst>
                                </p:cTn>
                              </p:par>
                            </p:childTnLst>
                          </p:cTn>
                        </p:par>
                        <p:par>
                          <p:cTn id="43" fill="hold">
                            <p:stCondLst>
                              <p:cond delay="500"/>
                            </p:stCondLst>
                            <p:childTnLst>
                              <p:par>
                                <p:cTn id="44" presetID="16" presetClass="entr" presetSubtype="37" fill="hold" grpId="0" nodeType="afterEffect">
                                  <p:stCondLst>
                                    <p:cond delay="0"/>
                                  </p:stCondLst>
                                  <p:childTnLst>
                                    <p:set>
                                      <p:cBhvr>
                                        <p:cTn id="45" dur="1" fill="hold">
                                          <p:stCondLst>
                                            <p:cond delay="0"/>
                                          </p:stCondLst>
                                        </p:cTn>
                                        <p:tgtEl>
                                          <p:spTgt spid="229"/>
                                        </p:tgtEl>
                                        <p:attrNameLst>
                                          <p:attrName>style.visibility</p:attrName>
                                        </p:attrNameLst>
                                      </p:cBhvr>
                                      <p:to>
                                        <p:strVal val="visible"/>
                                      </p:to>
                                    </p:set>
                                    <p:animEffect transition="in" filter="barn(outVertical)">
                                      <p:cBhvr>
                                        <p:cTn id="46" dur="500"/>
                                        <p:tgtEl>
                                          <p:spTgt spid="229"/>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7">
                                            <p:txEl>
                                              <p:pRg st="1" end="1"/>
                                            </p:txEl>
                                          </p:spTgt>
                                        </p:tgtEl>
                                        <p:attrNameLst>
                                          <p:attrName>style.visibility</p:attrName>
                                        </p:attrNameLst>
                                      </p:cBhvr>
                                      <p:to>
                                        <p:strVal val="visible"/>
                                      </p:to>
                                    </p:set>
                                    <p:anim calcmode="lin" valueType="num">
                                      <p:cBhvr additive="base">
                                        <p:cTn id="51" dur="500" fill="hold"/>
                                        <p:tgtEl>
                                          <p:spTgt spid="207">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35"/>
                                        </p:tgtEl>
                                        <p:attrNameLst>
                                          <p:attrName>style.visibility</p:attrName>
                                        </p:attrNameLst>
                                      </p:cBhvr>
                                      <p:to>
                                        <p:strVal val="visible"/>
                                      </p:to>
                                    </p:set>
                                    <p:animEffect transition="in" filter="wipe(down)">
                                      <p:cBhvr>
                                        <p:cTn id="57" dur="500"/>
                                        <p:tgtEl>
                                          <p:spTgt spid="23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32"/>
                                        </p:tgtEl>
                                        <p:attrNameLst>
                                          <p:attrName>style.visibility</p:attrName>
                                        </p:attrNameLst>
                                      </p:cBhvr>
                                      <p:to>
                                        <p:strVal val="visible"/>
                                      </p:to>
                                    </p:set>
                                    <p:animEffect transition="in" filter="wipe(left)">
                                      <p:cBhvr>
                                        <p:cTn id="62" dur="500"/>
                                        <p:tgtEl>
                                          <p:spTgt spid="232"/>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8">
                                            <p:txEl>
                                              <p:pRg st="1" end="1"/>
                                            </p:txEl>
                                          </p:spTgt>
                                        </p:tgtEl>
                                        <p:attrNameLst>
                                          <p:attrName>style.visibility</p:attrName>
                                        </p:attrNameLst>
                                      </p:cBhvr>
                                      <p:to>
                                        <p:strVal val="visible"/>
                                      </p:to>
                                    </p:set>
                                    <p:anim calcmode="lin" valueType="num">
                                      <p:cBhvr additive="base">
                                        <p:cTn id="67" dur="500" fill="hold"/>
                                        <p:tgtEl>
                                          <p:spTgt spid="98">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25"/>
                                        </p:tgtEl>
                                        <p:attrNameLst>
                                          <p:attrName>style.visibility</p:attrName>
                                        </p:attrNameLst>
                                      </p:cBhvr>
                                      <p:to>
                                        <p:strVal val="visible"/>
                                      </p:to>
                                    </p:set>
                                    <p:animEffect transition="in" filter="wipe(down)">
                                      <p:cBhvr>
                                        <p:cTn id="73" dur="500"/>
                                        <p:tgtEl>
                                          <p:spTgt spid="22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227"/>
                                        </p:tgtEl>
                                        <p:attrNameLst>
                                          <p:attrName>style.visibility</p:attrName>
                                        </p:attrNameLst>
                                      </p:cBhvr>
                                      <p:to>
                                        <p:strVal val="visible"/>
                                      </p:to>
                                    </p:set>
                                    <p:animEffect transition="in" filter="wipe(left)">
                                      <p:cBhvr>
                                        <p:cTn id="78" dur="500"/>
                                        <p:tgtEl>
                                          <p:spTgt spid="227"/>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76">
                                            <p:txEl>
                                              <p:pRg st="1" end="1"/>
                                            </p:txEl>
                                          </p:spTgt>
                                        </p:tgtEl>
                                        <p:attrNameLst>
                                          <p:attrName>style.visibility</p:attrName>
                                        </p:attrNameLst>
                                      </p:cBhvr>
                                      <p:to>
                                        <p:strVal val="visible"/>
                                      </p:to>
                                    </p:set>
                                    <p:anim calcmode="lin" valueType="num">
                                      <p:cBhvr additive="base">
                                        <p:cTn id="83" dur="500" fill="hold"/>
                                        <p:tgtEl>
                                          <p:spTgt spid="76">
                                            <p:txEl>
                                              <p:pRg st="1" end="1"/>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236"/>
                                        </p:tgtEl>
                                        <p:attrNameLst>
                                          <p:attrName>style.visibility</p:attrName>
                                        </p:attrNameLst>
                                      </p:cBhvr>
                                      <p:to>
                                        <p:strVal val="visible"/>
                                      </p:to>
                                    </p:set>
                                    <p:animEffect transition="in" filter="wipe(down)">
                                      <p:cBhvr>
                                        <p:cTn id="89" dur="500"/>
                                        <p:tgtEl>
                                          <p:spTgt spid="236"/>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194">
                                            <p:txEl>
                                              <p:pRg st="1" end="1"/>
                                            </p:txEl>
                                          </p:spTgt>
                                        </p:tgtEl>
                                        <p:attrNameLst>
                                          <p:attrName>style.visibility</p:attrName>
                                        </p:attrNameLst>
                                      </p:cBhvr>
                                      <p:to>
                                        <p:strVal val="visible"/>
                                      </p:to>
                                    </p:set>
                                    <p:anim calcmode="lin" valueType="num">
                                      <p:cBhvr additive="base">
                                        <p:cTn id="94" dur="500" fill="hold"/>
                                        <p:tgtEl>
                                          <p:spTgt spid="194">
                                            <p:txEl>
                                              <p:pRg st="1" end="1"/>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194">
                                            <p:txEl>
                                              <p:pRg st="1" end="1"/>
                                            </p:txEl>
                                          </p:spTgt>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195">
                                            <p:txEl>
                                              <p:pRg st="1" end="1"/>
                                            </p:txEl>
                                          </p:spTgt>
                                        </p:tgtEl>
                                        <p:attrNameLst>
                                          <p:attrName>style.visibility</p:attrName>
                                        </p:attrNameLst>
                                      </p:cBhvr>
                                      <p:to>
                                        <p:strVal val="visible"/>
                                      </p:to>
                                    </p:set>
                                    <p:anim calcmode="lin" valueType="num">
                                      <p:cBhvr additive="base">
                                        <p:cTn id="98" dur="500" fill="hold"/>
                                        <p:tgtEl>
                                          <p:spTgt spid="195">
                                            <p:txEl>
                                              <p:pRg st="1" end="1"/>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195">
                                            <p:txEl>
                                              <p:pRg st="1" end="1"/>
                                            </p:txEl>
                                          </p:spTgt>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196">
                                            <p:txEl>
                                              <p:pRg st="1" end="1"/>
                                            </p:txEl>
                                          </p:spTgt>
                                        </p:tgtEl>
                                        <p:attrNameLst>
                                          <p:attrName>style.visibility</p:attrName>
                                        </p:attrNameLst>
                                      </p:cBhvr>
                                      <p:to>
                                        <p:strVal val="visible"/>
                                      </p:to>
                                    </p:set>
                                    <p:anim calcmode="lin" valueType="num">
                                      <p:cBhvr additive="base">
                                        <p:cTn id="102" dur="500" fill="hold"/>
                                        <p:tgtEl>
                                          <p:spTgt spid="196">
                                            <p:txEl>
                                              <p:pRg st="1" end="1"/>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90">
                                            <p:txEl>
                                              <p:pRg st="1" end="1"/>
                                            </p:txEl>
                                          </p:spTgt>
                                        </p:tgtEl>
                                        <p:attrNameLst>
                                          <p:attrName>style.visibility</p:attrName>
                                        </p:attrNameLst>
                                      </p:cBhvr>
                                      <p:to>
                                        <p:strVal val="visible"/>
                                      </p:to>
                                    </p:set>
                                    <p:anim calcmode="lin" valueType="num">
                                      <p:cBhvr additive="base">
                                        <p:cTn id="108" dur="500" fill="hold"/>
                                        <p:tgtEl>
                                          <p:spTgt spid="90">
                                            <p:txEl>
                                              <p:pRg st="1" end="1"/>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237"/>
                                        </p:tgtEl>
                                        <p:attrNameLst>
                                          <p:attrName>style.visibility</p:attrName>
                                        </p:attrNameLst>
                                      </p:cBhvr>
                                      <p:to>
                                        <p:strVal val="visible"/>
                                      </p:to>
                                    </p:set>
                                    <p:animEffect transition="in" filter="wipe(down)">
                                      <p:cBhvr>
                                        <p:cTn id="114" dur="500"/>
                                        <p:tgtEl>
                                          <p:spTgt spid="237"/>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247"/>
                                        </p:tgtEl>
                                        <p:attrNameLst>
                                          <p:attrName>style.visibility</p:attrName>
                                        </p:attrNameLst>
                                      </p:cBhvr>
                                      <p:to>
                                        <p:strVal val="visible"/>
                                      </p:to>
                                    </p:set>
                                    <p:animEffect transition="in" filter="wipe(left)">
                                      <p:cBhvr>
                                        <p:cTn id="119" dur="500"/>
                                        <p:tgtEl>
                                          <p:spTgt spid="247"/>
                                        </p:tgtEl>
                                      </p:cBhvr>
                                    </p:animEffect>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nodeType="clickEffect">
                                  <p:stCondLst>
                                    <p:cond delay="0"/>
                                  </p:stCondLst>
                                  <p:childTnLst>
                                    <p:set>
                                      <p:cBhvr>
                                        <p:cTn id="123" dur="1" fill="hold">
                                          <p:stCondLst>
                                            <p:cond delay="0"/>
                                          </p:stCondLst>
                                        </p:cTn>
                                        <p:tgtEl>
                                          <p:spTgt spid="198">
                                            <p:txEl>
                                              <p:pRg st="1" end="1"/>
                                            </p:txEl>
                                          </p:spTgt>
                                        </p:tgtEl>
                                        <p:attrNameLst>
                                          <p:attrName>style.visibility</p:attrName>
                                        </p:attrNameLst>
                                      </p:cBhvr>
                                      <p:to>
                                        <p:strVal val="visible"/>
                                      </p:to>
                                    </p:set>
                                    <p:anim calcmode="lin" valueType="num">
                                      <p:cBhvr additive="base">
                                        <p:cTn id="124" dur="500" fill="hold"/>
                                        <p:tgtEl>
                                          <p:spTgt spid="198">
                                            <p:txEl>
                                              <p:pRg st="1" end="1"/>
                                            </p:txEl>
                                          </p:spTgt>
                                        </p:tgtEl>
                                        <p:attrNameLst>
                                          <p:attrName>ppt_x</p:attrName>
                                        </p:attrNameLst>
                                      </p:cBhvr>
                                      <p:tavLst>
                                        <p:tav tm="0">
                                          <p:val>
                                            <p:strVal val="#ppt_x"/>
                                          </p:val>
                                        </p:tav>
                                        <p:tav tm="100000">
                                          <p:val>
                                            <p:strVal val="#ppt_x"/>
                                          </p:val>
                                        </p:tav>
                                      </p:tavLst>
                                    </p:anim>
                                    <p:anim calcmode="lin" valueType="num">
                                      <p:cBhvr additive="base">
                                        <p:cTn id="125" dur="500" fill="hold"/>
                                        <p:tgtEl>
                                          <p:spTgt spid="1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11"/>
                                        </p:tgtEl>
                                        <p:attrNameLst>
                                          <p:attrName>style.visibility</p:attrName>
                                        </p:attrNameLst>
                                      </p:cBhvr>
                                      <p:to>
                                        <p:strVal val="visible"/>
                                      </p:to>
                                    </p:set>
                                    <p:animEffect transition="in" filter="wipe(down)">
                                      <p:cBhvr>
                                        <p:cTn id="130" dur="500"/>
                                        <p:tgtEl>
                                          <p:spTgt spid="11"/>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52"/>
                                        </p:tgtEl>
                                        <p:attrNameLst>
                                          <p:attrName>style.visibility</p:attrName>
                                        </p:attrNameLst>
                                      </p:cBhvr>
                                      <p:to>
                                        <p:strVal val="visible"/>
                                      </p:to>
                                    </p:set>
                                    <p:animEffect transition="in" filter="wipe(left)">
                                      <p:cBhvr>
                                        <p:cTn id="135" dur="500"/>
                                        <p:tgtEl>
                                          <p:spTgt spid="252"/>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260"/>
                                        </p:tgtEl>
                                        <p:attrNameLst>
                                          <p:attrName>style.visibility</p:attrName>
                                        </p:attrNameLst>
                                      </p:cBhvr>
                                      <p:to>
                                        <p:strVal val="visible"/>
                                      </p:to>
                                    </p:set>
                                    <p:animEffect transition="in" filter="wipe(left)">
                                      <p:cBhvr>
                                        <p:cTn id="140" dur="500"/>
                                        <p:tgtEl>
                                          <p:spTgt spid="260"/>
                                        </p:tgtEl>
                                      </p:cBhvr>
                                    </p:animEffect>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86">
                                            <p:txEl>
                                              <p:pRg st="1" end="1"/>
                                            </p:txEl>
                                          </p:spTgt>
                                        </p:tgtEl>
                                        <p:attrNameLst>
                                          <p:attrName>style.visibility</p:attrName>
                                        </p:attrNameLst>
                                      </p:cBhvr>
                                      <p:to>
                                        <p:strVal val="visible"/>
                                      </p:to>
                                    </p:set>
                                    <p:anim calcmode="lin" valueType="num">
                                      <p:cBhvr additive="base">
                                        <p:cTn id="145"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nodeType="clickEffect">
                                  <p:stCondLst>
                                    <p:cond delay="0"/>
                                  </p:stCondLst>
                                  <p:childTnLst>
                                    <p:set>
                                      <p:cBhvr>
                                        <p:cTn id="150" dur="1" fill="hold">
                                          <p:stCondLst>
                                            <p:cond delay="0"/>
                                          </p:stCondLst>
                                        </p:cTn>
                                        <p:tgtEl>
                                          <p:spTgt spid="261"/>
                                        </p:tgtEl>
                                        <p:attrNameLst>
                                          <p:attrName>style.visibility</p:attrName>
                                        </p:attrNameLst>
                                      </p:cBhvr>
                                      <p:to>
                                        <p:strVal val="visible"/>
                                      </p:to>
                                    </p:set>
                                    <p:animEffect transition="in" filter="wipe(down)">
                                      <p:cBhvr>
                                        <p:cTn id="151" dur="500"/>
                                        <p:tgtEl>
                                          <p:spTgt spid="261"/>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244"/>
                                        </p:tgtEl>
                                        <p:attrNameLst>
                                          <p:attrName>style.visibility</p:attrName>
                                        </p:attrNameLst>
                                      </p:cBhvr>
                                      <p:to>
                                        <p:strVal val="visible"/>
                                      </p:to>
                                    </p:set>
                                    <p:animEffect transition="in" filter="wipe(left)">
                                      <p:cBhvr>
                                        <p:cTn id="156" dur="500"/>
                                        <p:tgtEl>
                                          <p:spTgt spid="244"/>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nodeType="clickEffect">
                                  <p:stCondLst>
                                    <p:cond delay="0"/>
                                  </p:stCondLst>
                                  <p:childTnLst>
                                    <p:set>
                                      <p:cBhvr>
                                        <p:cTn id="160" dur="1" fill="hold">
                                          <p:stCondLst>
                                            <p:cond delay="0"/>
                                          </p:stCondLst>
                                        </p:cTn>
                                        <p:tgtEl>
                                          <p:spTgt spid="245"/>
                                        </p:tgtEl>
                                        <p:attrNameLst>
                                          <p:attrName>style.visibility</p:attrName>
                                        </p:attrNameLst>
                                      </p:cBhvr>
                                      <p:to>
                                        <p:strVal val="visible"/>
                                      </p:to>
                                    </p:set>
                                    <p:animEffect transition="in" filter="wipe(down)">
                                      <p:cBhvr>
                                        <p:cTn id="161" dur="500"/>
                                        <p:tgtEl>
                                          <p:spTgt spid="245"/>
                                        </p:tgtEl>
                                      </p:cBhvr>
                                    </p:animEffect>
                                  </p:childTnLst>
                                </p:cTn>
                              </p:par>
                              <p:par>
                                <p:cTn id="162" presetID="2" presetClass="entr" presetSubtype="4" fill="hold" nodeType="withEffect">
                                  <p:stCondLst>
                                    <p:cond delay="0"/>
                                  </p:stCondLst>
                                  <p:childTnLst>
                                    <p:set>
                                      <p:cBhvr>
                                        <p:cTn id="163" dur="1" fill="hold">
                                          <p:stCondLst>
                                            <p:cond delay="0"/>
                                          </p:stCondLst>
                                        </p:cTn>
                                        <p:tgtEl>
                                          <p:spTgt spid="159">
                                            <p:txEl>
                                              <p:pRg st="1" end="1"/>
                                            </p:txEl>
                                          </p:spTgt>
                                        </p:tgtEl>
                                        <p:attrNameLst>
                                          <p:attrName>style.visibility</p:attrName>
                                        </p:attrNameLst>
                                      </p:cBhvr>
                                      <p:to>
                                        <p:strVal val="visible"/>
                                      </p:to>
                                    </p:set>
                                    <p:anim calcmode="lin" valueType="num">
                                      <p:cBhvr additive="base">
                                        <p:cTn id="164" dur="500" fill="hold"/>
                                        <p:tgtEl>
                                          <p:spTgt spid="159">
                                            <p:txEl>
                                              <p:pRg st="1" end="1"/>
                                            </p:txEl>
                                          </p:spTgt>
                                        </p:tgtEl>
                                        <p:attrNameLst>
                                          <p:attrName>ppt_x</p:attrName>
                                        </p:attrNameLst>
                                      </p:cBhvr>
                                      <p:tavLst>
                                        <p:tav tm="0">
                                          <p:val>
                                            <p:strVal val="#ppt_x"/>
                                          </p:val>
                                        </p:tav>
                                        <p:tav tm="100000">
                                          <p:val>
                                            <p:strVal val="#ppt_x"/>
                                          </p:val>
                                        </p:tav>
                                      </p:tavLst>
                                    </p:anim>
                                    <p:anim calcmode="lin" valueType="num">
                                      <p:cBhvr additive="base">
                                        <p:cTn id="165" dur="500" fill="hold"/>
                                        <p:tgtEl>
                                          <p:spTgt spid="1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nodeType="clickEffect">
                                  <p:stCondLst>
                                    <p:cond delay="0"/>
                                  </p:stCondLst>
                                  <p:childTnLst>
                                    <p:set>
                                      <p:cBhvr>
                                        <p:cTn id="169" dur="1" fill="hold">
                                          <p:stCondLst>
                                            <p:cond delay="0"/>
                                          </p:stCondLst>
                                        </p:cTn>
                                        <p:tgtEl>
                                          <p:spTgt spid="5"/>
                                        </p:tgtEl>
                                        <p:attrNameLst>
                                          <p:attrName>style.visibility</p:attrName>
                                        </p:attrNameLst>
                                      </p:cBhvr>
                                      <p:to>
                                        <p:strVal val="visible"/>
                                      </p:to>
                                    </p:set>
                                    <p:animEffect transition="in" filter="wipe(left)">
                                      <p:cBhvr>
                                        <p:cTn id="170" dur="500"/>
                                        <p:tgtEl>
                                          <p:spTgt spid="5"/>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nodeType="clickEffect">
                                  <p:stCondLst>
                                    <p:cond delay="0"/>
                                  </p:stCondLst>
                                  <p:childTnLst>
                                    <p:set>
                                      <p:cBhvr>
                                        <p:cTn id="174" dur="1" fill="hold">
                                          <p:stCondLst>
                                            <p:cond delay="0"/>
                                          </p:stCondLst>
                                        </p:cTn>
                                        <p:tgtEl>
                                          <p:spTgt spid="274"/>
                                        </p:tgtEl>
                                        <p:attrNameLst>
                                          <p:attrName>style.visibility</p:attrName>
                                        </p:attrNameLst>
                                      </p:cBhvr>
                                      <p:to>
                                        <p:strVal val="visible"/>
                                      </p:to>
                                    </p:set>
                                    <p:animEffect transition="in" filter="wipe(down)">
                                      <p:cBhvr>
                                        <p:cTn id="175" dur="500"/>
                                        <p:tgtEl>
                                          <p:spTgt spid="274"/>
                                        </p:tgtEl>
                                      </p:cBhvr>
                                    </p:animEffect>
                                  </p:childTnLst>
                                </p:cTn>
                              </p:par>
                            </p:childTnLst>
                          </p:cTn>
                        </p:par>
                      </p:childTnLst>
                    </p:cTn>
                  </p:par>
                  <p:par>
                    <p:cTn id="176" fill="hold">
                      <p:stCondLst>
                        <p:cond delay="indefinite"/>
                      </p:stCondLst>
                      <p:childTnLst>
                        <p:par>
                          <p:cTn id="177" fill="hold">
                            <p:stCondLst>
                              <p:cond delay="0"/>
                            </p:stCondLst>
                            <p:childTnLst>
                              <p:par>
                                <p:cTn id="178" presetID="2" presetClass="entr" presetSubtype="4" fill="hold" nodeType="clickEffect">
                                  <p:stCondLst>
                                    <p:cond delay="0"/>
                                  </p:stCondLst>
                                  <p:childTnLst>
                                    <p:set>
                                      <p:cBhvr>
                                        <p:cTn id="179" dur="1" fill="hold">
                                          <p:stCondLst>
                                            <p:cond delay="0"/>
                                          </p:stCondLst>
                                        </p:cTn>
                                        <p:tgtEl>
                                          <p:spTgt spid="174">
                                            <p:txEl>
                                              <p:pRg st="1" end="1"/>
                                            </p:txEl>
                                          </p:spTgt>
                                        </p:tgtEl>
                                        <p:attrNameLst>
                                          <p:attrName>style.visibility</p:attrName>
                                        </p:attrNameLst>
                                      </p:cBhvr>
                                      <p:to>
                                        <p:strVal val="visible"/>
                                      </p:to>
                                    </p:set>
                                    <p:anim calcmode="lin" valueType="num">
                                      <p:cBhvr additive="base">
                                        <p:cTn id="180" dur="500" fill="hold"/>
                                        <p:tgtEl>
                                          <p:spTgt spid="174">
                                            <p:txEl>
                                              <p:pRg st="1" end="1"/>
                                            </p:txEl>
                                          </p:spTgt>
                                        </p:tgtEl>
                                        <p:attrNameLst>
                                          <p:attrName>ppt_x</p:attrName>
                                        </p:attrNameLst>
                                      </p:cBhvr>
                                      <p:tavLst>
                                        <p:tav tm="0">
                                          <p:val>
                                            <p:strVal val="#ppt_x"/>
                                          </p:val>
                                        </p:tav>
                                        <p:tav tm="100000">
                                          <p:val>
                                            <p:strVal val="#ppt_x"/>
                                          </p:val>
                                        </p:tav>
                                      </p:tavLst>
                                    </p:anim>
                                    <p:anim calcmode="lin" valueType="num">
                                      <p:cBhvr additive="base">
                                        <p:cTn id="181" dur="500" fill="hold"/>
                                        <p:tgtEl>
                                          <p:spTgt spid="17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矩形 18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标题 23"/>
          <p:cNvSpPr>
            <a:spLocks noGrp="1"/>
          </p:cNvSpPr>
          <p:nvPr>
            <p:ph type="title"/>
          </p:nvPr>
        </p:nvSpPr>
        <p:spPr/>
        <p:txBody>
          <a:bodyPr/>
          <a:lstStyle/>
          <a:p>
            <a:r>
              <a:rPr lang="en-US" altLang="zh-CN" dirty="0" err="1"/>
              <a:t>beq</a:t>
            </a:r>
            <a:r>
              <a:rPr lang="zh-CN" altLang="en-US" dirty="0"/>
              <a:t>指令的执行</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72</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67" name="组合 66"/>
          <p:cNvGrpSpPr/>
          <p:nvPr/>
        </p:nvGrpSpPr>
        <p:grpSpPr>
          <a:xfrm>
            <a:off x="8379901" y="2969895"/>
            <a:ext cx="835486" cy="998220"/>
            <a:chOff x="7950205" y="3160441"/>
            <a:chExt cx="679988" cy="998220"/>
          </a:xfrm>
        </p:grpSpPr>
        <p:grpSp>
          <p:nvGrpSpPr>
            <p:cNvPr id="58" name="组合 57"/>
            <p:cNvGrpSpPr/>
            <p:nvPr/>
          </p:nvGrpSpPr>
          <p:grpSpPr>
            <a:xfrm>
              <a:off x="7982529" y="3160441"/>
              <a:ext cx="574962" cy="998220"/>
              <a:chOff x="7982529" y="3160441"/>
              <a:chExt cx="574962" cy="998220"/>
            </a:xfrm>
          </p:grpSpPr>
          <p:sp>
            <p:nvSpPr>
              <p:cNvPr id="43" name="梯形 42"/>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等腰三角形 44"/>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47" name="直接连接符 46"/>
              <p:cNvCxnSpPr>
                <a:endCxn id="45"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5" name="直接连接符 54"/>
              <p:cNvCxnSpPr>
                <a:stCxn id="45" idx="2"/>
                <a:endCxn id="45"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5" idx="5"/>
                <a:endCxn id="45"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66" name="文本框 65"/>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6" name="文本框 75"/>
          <p:cNvSpPr txBox="1"/>
          <p:nvPr/>
        </p:nvSpPr>
        <p:spPr>
          <a:xfrm>
            <a:off x="5058596" y="5554287"/>
            <a:ext cx="138211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=0</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=Add</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90" name="文本框 89"/>
          <p:cNvSpPr txBox="1"/>
          <p:nvPr/>
        </p:nvSpPr>
        <p:spPr>
          <a:xfrm>
            <a:off x="7761246" y="5539717"/>
            <a:ext cx="63991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=1</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98" name="文本框 97"/>
          <p:cNvSpPr txBox="1"/>
          <p:nvPr/>
        </p:nvSpPr>
        <p:spPr>
          <a:xfrm>
            <a:off x="3795747" y="5552023"/>
            <a:ext cx="12085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=B</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48" name="直接箭头连接符 47"/>
          <p:cNvCxnSpPr>
            <a:endCxn id="304" idx="4"/>
          </p:cNvCxnSpPr>
          <p:nvPr/>
        </p:nvCxnSpPr>
        <p:spPr>
          <a:xfrm flipV="1">
            <a:off x="4846670" y="5375061"/>
            <a:ext cx="0" cy="1598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337402" y="5887947"/>
            <a:ext cx="13988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noProof="0" dirty="0">
                <a:solidFill>
                  <a:srgbClr val="FF0000"/>
                </a:solidFill>
                <a:latin typeface="Times New Roman" panose="02020603050405020304"/>
                <a:ea typeface="宋体" panose="02010600030101010101" pitchFamily="2" charset="-122"/>
              </a:rPr>
              <a:t>=Read</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74" name="文本框 173"/>
          <p:cNvSpPr txBox="1"/>
          <p:nvPr/>
        </p:nvSpPr>
        <p:spPr>
          <a:xfrm>
            <a:off x="10643897" y="5538078"/>
            <a:ext cx="110336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FF0000"/>
                </a:solidFill>
                <a:latin typeface="Times New Roman" panose="02020603050405020304"/>
                <a:ea typeface="宋体" panose="02010600030101010101" pitchFamily="2" charset="-122"/>
              </a:rPr>
              <a:t>=*</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文本框 193"/>
          <p:cNvSpPr txBox="1"/>
          <p:nvPr/>
        </p:nvSpPr>
        <p:spPr>
          <a:xfrm>
            <a:off x="6346411" y="5543751"/>
            <a:ext cx="79861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=0</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5" name="文本框 194"/>
          <p:cNvSpPr txBox="1"/>
          <p:nvPr/>
        </p:nvSpPr>
        <p:spPr>
          <a:xfrm>
            <a:off x="7084443" y="5543751"/>
            <a:ext cx="726481"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6" name="文本框 195"/>
          <p:cNvSpPr txBox="1"/>
          <p:nvPr/>
        </p:nvSpPr>
        <p:spPr>
          <a:xfrm>
            <a:off x="6750473" y="6026744"/>
            <a:ext cx="78418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=0/1</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sp>
        <p:nvSpPr>
          <p:cNvPr id="198" name="文本框 197"/>
          <p:cNvSpPr txBox="1"/>
          <p:nvPr/>
        </p:nvSpPr>
        <p:spPr>
          <a:xfrm>
            <a:off x="7893130" y="6035645"/>
            <a:ext cx="65434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Times New Roman" panose="02020603050405020304"/>
                <a:ea typeface="宋体" panose="02010600030101010101" pitchFamily="2" charset="-122"/>
              </a:rPr>
              <a:t>=1</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a:ea typeface="宋体" panose="02010600030101010101" pitchFamily="2" charset="-122"/>
            </a:endParaRPr>
          </a:p>
        </p:txBody>
      </p: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sp>
        <p:nvSpPr>
          <p:cNvPr id="207" name="文本框 206"/>
          <p:cNvSpPr txBox="1"/>
          <p:nvPr/>
        </p:nvSpPr>
        <p:spPr>
          <a:xfrm>
            <a:off x="734936" y="5550255"/>
            <a:ext cx="153655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lvl="0">
              <a:defRPr/>
            </a:pPr>
            <a:r>
              <a:rPr lang="en-US" altLang="zh-CN" sz="2400" b="1" dirty="0">
                <a:solidFill>
                  <a:srgbClr val="FF0000"/>
                </a:solidFill>
              </a:rPr>
              <a:t>=taken/</a:t>
            </a:r>
          </a:p>
          <a:p>
            <a:pPr lvl="0">
              <a:defRPr/>
            </a:pPr>
            <a:r>
              <a:rPr lang="en-US" altLang="zh-CN" sz="2400" b="1" dirty="0">
                <a:solidFill>
                  <a:srgbClr val="FF0000"/>
                </a:solidFill>
              </a:rPr>
              <a:t>not taken</a:t>
            </a:r>
          </a:p>
        </p:txBody>
      </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69" name="文本框 168"/>
          <p:cNvSpPr txBox="1"/>
          <p:nvPr/>
        </p:nvSpPr>
        <p:spPr>
          <a:xfrm>
            <a:off x="5378137" y="4833172"/>
            <a:ext cx="1552028"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r>
              <a:rPr lang="en-US" altLang="zh-CN" sz="2400" b="1" dirty="0">
                <a:solidFill>
                  <a:prstClr val="black"/>
                </a:solidFill>
                <a:latin typeface="Times New Roman" panose="02020603050405020304"/>
                <a:ea typeface="宋体" panose="02010600030101010101" pitchFamily="2" charset="-122"/>
              </a:rPr>
              <a:t>[31:0]</a:t>
            </a:r>
            <a:endParaRPr lang="zh-CN" altLang="en-US" sz="2400" b="1" dirty="0">
              <a:solidFill>
                <a:prstClr val="black"/>
              </a:solidFill>
              <a:latin typeface="Times New Roman" panose="02020603050405020304"/>
              <a:ea typeface="宋体" panose="02010600030101010101" pitchFamily="2" charset="-122"/>
            </a:endParaRPr>
          </a:p>
        </p:txBody>
      </p:sp>
      <p:sp>
        <p:nvSpPr>
          <p:cNvPr id="189" name="文本框 188"/>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1" name="直接连接符 170"/>
          <p:cNvCxnSpPr/>
          <p:nvPr/>
        </p:nvCxnSpPr>
        <p:spPr>
          <a:xfrm>
            <a:off x="1674886" y="3826516"/>
            <a:ext cx="0" cy="977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72" name="直接箭头连接符 171"/>
          <p:cNvCxnSpPr/>
          <p:nvPr/>
        </p:nvCxnSpPr>
        <p:spPr>
          <a:xfrm>
            <a:off x="1923560" y="317917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73" name="组合 172"/>
          <p:cNvGrpSpPr/>
          <p:nvPr/>
        </p:nvGrpSpPr>
        <p:grpSpPr>
          <a:xfrm>
            <a:off x="2043031" y="2483802"/>
            <a:ext cx="157663" cy="687003"/>
            <a:chOff x="2139696" y="2656398"/>
            <a:chExt cx="384242" cy="687003"/>
          </a:xfrm>
        </p:grpSpPr>
        <p:cxnSp>
          <p:nvCxnSpPr>
            <p:cNvPr id="185" name="直接连接符 184"/>
            <p:cNvCxnSpPr/>
            <p:nvPr/>
          </p:nvCxnSpPr>
          <p:spPr>
            <a:xfrm flipV="1">
              <a:off x="2139696" y="2656398"/>
              <a:ext cx="0" cy="68700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90" name="直接箭头连接符 189"/>
            <p:cNvCxnSpPr/>
            <p:nvPr/>
          </p:nvCxnSpPr>
          <p:spPr>
            <a:xfrm>
              <a:off x="2139696" y="2656398"/>
              <a:ext cx="38424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197" name="直接箭头连接符 196"/>
          <p:cNvCxnSpPr/>
          <p:nvPr/>
        </p:nvCxnSpPr>
        <p:spPr>
          <a:xfrm>
            <a:off x="3012021" y="3179170"/>
            <a:ext cx="0" cy="236331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1" name="直接箭头连接符 200"/>
          <p:cNvCxnSpPr/>
          <p:nvPr/>
        </p:nvCxnSpPr>
        <p:spPr>
          <a:xfrm>
            <a:off x="3013926" y="4839621"/>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03" name="组合 202"/>
          <p:cNvGrpSpPr/>
          <p:nvPr/>
        </p:nvGrpSpPr>
        <p:grpSpPr>
          <a:xfrm>
            <a:off x="373662" y="1366844"/>
            <a:ext cx="2809911" cy="2029403"/>
            <a:chOff x="371122" y="1492576"/>
            <a:chExt cx="2802843" cy="1818091"/>
          </a:xfrm>
        </p:grpSpPr>
        <p:cxnSp>
          <p:nvCxnSpPr>
            <p:cNvPr id="204" name="直接箭头连接符 203"/>
            <p:cNvCxnSpPr/>
            <p:nvPr/>
          </p:nvCxnSpPr>
          <p:spPr>
            <a:xfrm>
              <a:off x="2996265" y="2203630"/>
              <a:ext cx="173890"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5" name="直接连接符 204"/>
            <p:cNvCxnSpPr/>
            <p:nvPr/>
          </p:nvCxnSpPr>
          <p:spPr>
            <a:xfrm flipV="1">
              <a:off x="3173965" y="1493280"/>
              <a:ext cx="0" cy="71035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09" name="直接连接符 208"/>
            <p:cNvCxnSpPr/>
            <p:nvPr/>
          </p:nvCxnSpPr>
          <p:spPr>
            <a:xfrm>
              <a:off x="371122" y="1493608"/>
              <a:ext cx="2799033"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19" name="直接连接符 218"/>
            <p:cNvCxnSpPr/>
            <p:nvPr/>
          </p:nvCxnSpPr>
          <p:spPr>
            <a:xfrm flipV="1">
              <a:off x="374932" y="1492576"/>
              <a:ext cx="0" cy="18180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20" name="直接箭头连接符 219"/>
            <p:cNvCxnSpPr/>
            <p:nvPr/>
          </p:nvCxnSpPr>
          <p:spPr>
            <a:xfrm>
              <a:off x="371122" y="3301093"/>
              <a:ext cx="525502"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22" name="直接箭头连接符 221"/>
          <p:cNvCxnSpPr/>
          <p:nvPr/>
        </p:nvCxnSpPr>
        <p:spPr>
          <a:xfrm>
            <a:off x="3013926" y="3428925"/>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3" name="直接箭头连接符 222"/>
          <p:cNvCxnSpPr/>
          <p:nvPr/>
        </p:nvCxnSpPr>
        <p:spPr>
          <a:xfrm>
            <a:off x="3013926" y="3838396"/>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4" name="直接箭头连接符 223"/>
          <p:cNvCxnSpPr/>
          <p:nvPr/>
        </p:nvCxnSpPr>
        <p:spPr>
          <a:xfrm>
            <a:off x="2840666" y="3192324"/>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29" name="左右箭头 228"/>
          <p:cNvSpPr/>
          <p:nvPr/>
        </p:nvSpPr>
        <p:spPr>
          <a:xfrm>
            <a:off x="2283414" y="5986929"/>
            <a:ext cx="1322534" cy="164088"/>
          </a:xfrm>
          <a:prstGeom prst="leftRightArrow">
            <a:avLst/>
          </a:prstGeom>
          <a:solidFill>
            <a:srgbClr val="FF0000"/>
          </a:solid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230" name="直接箭头连接符 229"/>
          <p:cNvCxnSpPr/>
          <p:nvPr/>
        </p:nvCxnSpPr>
        <p:spPr>
          <a:xfrm>
            <a:off x="3011060" y="5517209"/>
            <a:ext cx="0" cy="528825"/>
          </a:xfrm>
          <a:prstGeom prst="straightConnector1">
            <a:avLst/>
          </a:prstGeom>
          <a:ln w="38100">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32" name="直接箭头连接符 231"/>
          <p:cNvCxnSpPr/>
          <p:nvPr/>
        </p:nvCxnSpPr>
        <p:spPr>
          <a:xfrm>
            <a:off x="1266142" y="3173688"/>
            <a:ext cx="17950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5" name="直接箭头连接符 234"/>
          <p:cNvCxnSpPr/>
          <p:nvPr/>
        </p:nvCxnSpPr>
        <p:spPr>
          <a:xfrm flipV="1">
            <a:off x="1094210" y="3515610"/>
            <a:ext cx="0" cy="201925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6" name="直接连接符 235"/>
          <p:cNvCxnSpPr/>
          <p:nvPr/>
        </p:nvCxnSpPr>
        <p:spPr>
          <a:xfrm flipV="1">
            <a:off x="5354324" y="4293957"/>
            <a:ext cx="0" cy="1244086"/>
          </a:xfrm>
          <a:prstGeom prst="line">
            <a:avLst/>
          </a:prstGeom>
          <a:ln w="38100">
            <a:solidFill>
              <a:srgbClr val="FF0000"/>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37" name="直接箭头连接符 236"/>
          <p:cNvCxnSpPr/>
          <p:nvPr/>
        </p:nvCxnSpPr>
        <p:spPr>
          <a:xfrm flipV="1">
            <a:off x="7917591" y="4475313"/>
            <a:ext cx="0" cy="1066372"/>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7" name="直接箭头连接符 246"/>
          <p:cNvCxnSpPr/>
          <p:nvPr/>
        </p:nvCxnSpPr>
        <p:spPr>
          <a:xfrm>
            <a:off x="8090883" y="3865896"/>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11" name="组合 10"/>
          <p:cNvGrpSpPr/>
          <p:nvPr/>
        </p:nvGrpSpPr>
        <p:grpSpPr>
          <a:xfrm>
            <a:off x="7924481" y="3322358"/>
            <a:ext cx="280125" cy="2220767"/>
            <a:chOff x="7924481" y="3322358"/>
            <a:chExt cx="280125" cy="2220767"/>
          </a:xfrm>
        </p:grpSpPr>
        <p:cxnSp>
          <p:nvCxnSpPr>
            <p:cNvPr id="249" name="直接箭头连接符 248"/>
            <p:cNvCxnSpPr/>
            <p:nvPr/>
          </p:nvCxnSpPr>
          <p:spPr>
            <a:xfrm flipV="1">
              <a:off x="8204606" y="3491165"/>
              <a:ext cx="0" cy="205196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0" name="直接连接符 249"/>
            <p:cNvCxnSpPr/>
            <p:nvPr/>
          </p:nvCxnSpPr>
          <p:spPr>
            <a:xfrm flipH="1">
              <a:off x="7924481" y="3491165"/>
              <a:ext cx="280125"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51" name="直接箭头连接符 250"/>
            <p:cNvCxnSpPr/>
            <p:nvPr/>
          </p:nvCxnSpPr>
          <p:spPr>
            <a:xfrm flipV="1">
              <a:off x="7924481" y="3322358"/>
              <a:ext cx="0" cy="16880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60" name="直接箭头连接符 259"/>
          <p:cNvCxnSpPr/>
          <p:nvPr/>
        </p:nvCxnSpPr>
        <p:spPr>
          <a:xfrm>
            <a:off x="8090699" y="3127310"/>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1" name="直接箭头连接符 260"/>
          <p:cNvCxnSpPr/>
          <p:nvPr/>
        </p:nvCxnSpPr>
        <p:spPr>
          <a:xfrm flipV="1">
            <a:off x="8786550" y="3831760"/>
            <a:ext cx="0" cy="1709235"/>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74" name="直接连接符 273"/>
          <p:cNvCxnSpPr/>
          <p:nvPr/>
        </p:nvCxnSpPr>
        <p:spPr>
          <a:xfrm>
            <a:off x="1675277" y="3826516"/>
            <a:ext cx="0" cy="181604"/>
          </a:xfrm>
          <a:prstGeom prst="line">
            <a:avLst/>
          </a:prstGeom>
          <a:ln w="38100">
            <a:solidFill>
              <a:schemeClr val="accent1"/>
            </a:solidFill>
          </a:ln>
        </p:spPr>
        <p:style>
          <a:lnRef idx="3">
            <a:schemeClr val="dk1"/>
          </a:lnRef>
          <a:fillRef idx="0">
            <a:schemeClr val="dk1"/>
          </a:fillRef>
          <a:effectRef idx="2">
            <a:schemeClr val="dk1"/>
          </a:effectRef>
          <a:fontRef idx="minor">
            <a:schemeClr val="tx1"/>
          </a:fontRef>
        </p:style>
      </p:cxnSp>
      <p:cxnSp>
        <p:nvCxnSpPr>
          <p:cNvPr id="225" name="直接箭头连接符 224"/>
          <p:cNvCxnSpPr>
            <a:endCxn id="304" idx="4"/>
          </p:cNvCxnSpPr>
          <p:nvPr/>
        </p:nvCxnSpPr>
        <p:spPr>
          <a:xfrm flipV="1">
            <a:off x="4846670" y="5375061"/>
            <a:ext cx="0" cy="16662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21" name="组合 220"/>
          <p:cNvGrpSpPr/>
          <p:nvPr/>
        </p:nvGrpSpPr>
        <p:grpSpPr>
          <a:xfrm>
            <a:off x="2040469" y="2105952"/>
            <a:ext cx="5693209" cy="625172"/>
            <a:chOff x="2037061" y="2103194"/>
            <a:chExt cx="5693209" cy="625172"/>
          </a:xfrm>
        </p:grpSpPr>
        <p:cxnSp>
          <p:nvCxnSpPr>
            <p:cNvPr id="238" name="直接连接符 237"/>
            <p:cNvCxnSpPr/>
            <p:nvPr/>
          </p:nvCxnSpPr>
          <p:spPr>
            <a:xfrm>
              <a:off x="2037061" y="2728366"/>
              <a:ext cx="1311779"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39" name="直接连接符 238"/>
            <p:cNvCxnSpPr/>
            <p:nvPr/>
          </p:nvCxnSpPr>
          <p:spPr>
            <a:xfrm flipV="1">
              <a:off x="3351862" y="2103194"/>
              <a:ext cx="0" cy="62517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1" name="直接连接符 240"/>
            <p:cNvCxnSpPr/>
            <p:nvPr/>
          </p:nvCxnSpPr>
          <p:spPr>
            <a:xfrm>
              <a:off x="3348840" y="2103194"/>
              <a:ext cx="425689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42" name="直接箭头连接符 241"/>
            <p:cNvCxnSpPr/>
            <p:nvPr/>
          </p:nvCxnSpPr>
          <p:spPr>
            <a:xfrm>
              <a:off x="7603840" y="2646009"/>
              <a:ext cx="126430"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3" name="直接连接符 242"/>
            <p:cNvCxnSpPr/>
            <p:nvPr/>
          </p:nvCxnSpPr>
          <p:spPr>
            <a:xfrm>
              <a:off x="7603840" y="2103194"/>
              <a:ext cx="0" cy="542815"/>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grpSp>
        <p:nvGrpSpPr>
          <p:cNvPr id="246" name="组合 245"/>
          <p:cNvGrpSpPr/>
          <p:nvPr/>
        </p:nvGrpSpPr>
        <p:grpSpPr>
          <a:xfrm>
            <a:off x="639968" y="1592543"/>
            <a:ext cx="8592878" cy="1870285"/>
            <a:chOff x="4023171" y="1813168"/>
            <a:chExt cx="5085302" cy="1657634"/>
          </a:xfrm>
        </p:grpSpPr>
        <p:cxnSp>
          <p:nvCxnSpPr>
            <p:cNvPr id="248" name="直接连接符 247"/>
            <p:cNvCxnSpPr/>
            <p:nvPr/>
          </p:nvCxnSpPr>
          <p:spPr>
            <a:xfrm flipV="1">
              <a:off x="9108473" y="1813168"/>
              <a:ext cx="0" cy="1657634"/>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2" name="直接连接符 261"/>
            <p:cNvCxnSpPr/>
            <p:nvPr/>
          </p:nvCxnSpPr>
          <p:spPr>
            <a:xfrm>
              <a:off x="4023171" y="1813539"/>
              <a:ext cx="5084774"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3" name="直接连接符 262"/>
            <p:cNvCxnSpPr/>
            <p:nvPr/>
          </p:nvCxnSpPr>
          <p:spPr>
            <a:xfrm flipV="1">
              <a:off x="4023171" y="1813169"/>
              <a:ext cx="0" cy="111496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64" name="直接箭头连接符 263"/>
            <p:cNvCxnSpPr/>
            <p:nvPr/>
          </p:nvCxnSpPr>
          <p:spPr>
            <a:xfrm>
              <a:off x="4023171" y="2933445"/>
              <a:ext cx="15736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265" name="直接箭头连接符 264"/>
          <p:cNvCxnSpPr/>
          <p:nvPr/>
        </p:nvCxnSpPr>
        <p:spPr>
          <a:xfrm>
            <a:off x="9123504" y="3462828"/>
            <a:ext cx="111882"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67" name="直接箭头连接符 266"/>
          <p:cNvCxnSpPr/>
          <p:nvPr/>
        </p:nvCxnSpPr>
        <p:spPr>
          <a:xfrm flipV="1">
            <a:off x="6924730" y="3918499"/>
            <a:ext cx="0" cy="1625091"/>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8" name="直接箭头连接符 267"/>
          <p:cNvCxnSpPr/>
          <p:nvPr/>
        </p:nvCxnSpPr>
        <p:spPr>
          <a:xfrm>
            <a:off x="6461631" y="3269486"/>
            <a:ext cx="30107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9" name="直接箭头连接符 268"/>
          <p:cNvCxnSpPr/>
          <p:nvPr/>
        </p:nvCxnSpPr>
        <p:spPr>
          <a:xfrm>
            <a:off x="6461631" y="3694188"/>
            <a:ext cx="30821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70" name="直接箭头连接符 269"/>
          <p:cNvCxnSpPr/>
          <p:nvPr/>
        </p:nvCxnSpPr>
        <p:spPr>
          <a:xfrm>
            <a:off x="7136873" y="3830103"/>
            <a:ext cx="0" cy="171348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76" name="组合 275"/>
          <p:cNvGrpSpPr/>
          <p:nvPr/>
        </p:nvGrpSpPr>
        <p:grpSpPr>
          <a:xfrm>
            <a:off x="4647380" y="2244349"/>
            <a:ext cx="2097287" cy="2152479"/>
            <a:chOff x="5147404" y="2415711"/>
            <a:chExt cx="1949822" cy="2152479"/>
          </a:xfrm>
        </p:grpSpPr>
        <p:grpSp>
          <p:nvGrpSpPr>
            <p:cNvPr id="277" name="组合 276"/>
            <p:cNvGrpSpPr/>
            <p:nvPr/>
          </p:nvGrpSpPr>
          <p:grpSpPr>
            <a:xfrm>
              <a:off x="5147404" y="2415711"/>
              <a:ext cx="1949822" cy="2054688"/>
              <a:chOff x="5147404" y="2415711"/>
              <a:chExt cx="1949822" cy="2054688"/>
            </a:xfrm>
          </p:grpSpPr>
          <p:grpSp>
            <p:nvGrpSpPr>
              <p:cNvPr id="279" name="组合 278"/>
              <p:cNvGrpSpPr/>
              <p:nvPr/>
            </p:nvGrpSpPr>
            <p:grpSpPr>
              <a:xfrm>
                <a:off x="5147404" y="2415711"/>
                <a:ext cx="1949822" cy="2054688"/>
                <a:chOff x="9255806" y="2351056"/>
                <a:chExt cx="1949822" cy="2054688"/>
              </a:xfrm>
            </p:grpSpPr>
            <p:sp>
              <p:nvSpPr>
                <p:cNvPr id="281" name="矩形 280"/>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2" name="文本框 281"/>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9" name="文本框 288"/>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0" name="文本框 289"/>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1" name="文本框 290"/>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2" name="文本框 291"/>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93" name="文本框 292"/>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80" name="等腰三角形 279"/>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78" name="直接连接符 277"/>
            <p:cNvCxnSpPr>
              <a:stCxn id="280"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98" name="肘形连接符 297"/>
          <p:cNvCxnSpPr>
            <a:stCxn id="304"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grpSp>
        <p:nvGrpSpPr>
          <p:cNvPr id="299" name="组合 298"/>
          <p:cNvGrpSpPr/>
          <p:nvPr/>
        </p:nvGrpSpPr>
        <p:grpSpPr>
          <a:xfrm>
            <a:off x="4431702" y="4415155"/>
            <a:ext cx="841756" cy="959906"/>
            <a:chOff x="4355926" y="4364678"/>
            <a:chExt cx="841756" cy="977525"/>
          </a:xfrm>
        </p:grpSpPr>
        <p:sp>
          <p:nvSpPr>
            <p:cNvPr id="301" name="文本框 300"/>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04" name="椭圆 303"/>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227" name="肘形连接符 226"/>
          <p:cNvCxnSpPr>
            <a:stCxn id="304" idx="6"/>
          </p:cNvCxnSpPr>
          <p:nvPr/>
        </p:nvCxnSpPr>
        <p:spPr>
          <a:xfrm flipV="1">
            <a:off x="5229927" y="4186496"/>
            <a:ext cx="2498366" cy="708612"/>
          </a:xfrm>
          <a:prstGeom prst="bentConnector3">
            <a:avLst>
              <a:gd name="adj1" fmla="val 92802"/>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44" name="文本框 243"/>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down)">
                                      <p:cBhvr>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2"/>
                                        </p:tgtEl>
                                        <p:attrNameLst>
                                          <p:attrName>style.visibility</p:attrName>
                                        </p:attrNameLst>
                                      </p:cBhvr>
                                      <p:to>
                                        <p:strVal val="visible"/>
                                      </p:to>
                                    </p:set>
                                    <p:animEffect transition="in" filter="wipe(left)">
                                      <p:cBhvr>
                                        <p:cTn id="12" dur="500"/>
                                        <p:tgtEl>
                                          <p:spTgt spid="172"/>
                                        </p:tgtEl>
                                      </p:cBhvr>
                                    </p:animEffect>
                                  </p:childTnLst>
                                </p:cTn>
                              </p:par>
                              <p:par>
                                <p:cTn id="13" presetID="22" presetClass="entr" presetSubtype="8" fill="hold" nodeType="withEffect">
                                  <p:stCondLst>
                                    <p:cond delay="0"/>
                                  </p:stCondLst>
                                  <p:childTnLst>
                                    <p:set>
                                      <p:cBhvr>
                                        <p:cTn id="14" dur="1" fill="hold">
                                          <p:stCondLst>
                                            <p:cond delay="0"/>
                                          </p:stCondLst>
                                        </p:cTn>
                                        <p:tgtEl>
                                          <p:spTgt spid="173"/>
                                        </p:tgtEl>
                                        <p:attrNameLst>
                                          <p:attrName>style.visibility</p:attrName>
                                        </p:attrNameLst>
                                      </p:cBhvr>
                                      <p:to>
                                        <p:strVal val="visible"/>
                                      </p:to>
                                    </p:set>
                                    <p:animEffect transition="in" filter="wipe(left)">
                                      <p:cBhvr>
                                        <p:cTn id="15" dur="500"/>
                                        <p:tgtEl>
                                          <p:spTgt spid="17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4"/>
                                        </p:tgtEl>
                                        <p:attrNameLst>
                                          <p:attrName>style.visibility</p:attrName>
                                        </p:attrNameLst>
                                      </p:cBhvr>
                                      <p:to>
                                        <p:strVal val="visible"/>
                                      </p:to>
                                    </p:set>
                                    <p:animEffect transition="in" filter="wipe(left)">
                                      <p:cBhvr>
                                        <p:cTn id="20" dur="500"/>
                                        <p:tgtEl>
                                          <p:spTgt spid="224"/>
                                        </p:tgtEl>
                                      </p:cBhvr>
                                    </p:animEffect>
                                  </p:childTnLst>
                                </p:cTn>
                              </p:par>
                              <p:par>
                                <p:cTn id="21" presetID="22" presetClass="entr" presetSubtype="8" fill="hold" nodeType="withEffect">
                                  <p:stCondLst>
                                    <p:cond delay="0"/>
                                  </p:stCondLst>
                                  <p:childTnLst>
                                    <p:set>
                                      <p:cBhvr>
                                        <p:cTn id="22" dur="1" fill="hold">
                                          <p:stCondLst>
                                            <p:cond delay="0"/>
                                          </p:stCondLst>
                                        </p:cTn>
                                        <p:tgtEl>
                                          <p:spTgt spid="197"/>
                                        </p:tgtEl>
                                        <p:attrNameLst>
                                          <p:attrName>style.visibility</p:attrName>
                                        </p:attrNameLst>
                                      </p:cBhvr>
                                      <p:to>
                                        <p:strVal val="visible"/>
                                      </p:to>
                                    </p:set>
                                    <p:animEffect transition="in" filter="wipe(left)">
                                      <p:cBhvr>
                                        <p:cTn id="23" dur="500"/>
                                        <p:tgtEl>
                                          <p:spTgt spid="197"/>
                                        </p:tgtEl>
                                      </p:cBhvr>
                                    </p:animEffect>
                                  </p:childTnLst>
                                </p:cTn>
                              </p:par>
                              <p:par>
                                <p:cTn id="24" presetID="22" presetClass="entr" presetSubtype="8" fill="hold" nodeType="withEffect">
                                  <p:stCondLst>
                                    <p:cond delay="0"/>
                                  </p:stCondLst>
                                  <p:childTnLst>
                                    <p:set>
                                      <p:cBhvr>
                                        <p:cTn id="25" dur="1" fill="hold">
                                          <p:stCondLst>
                                            <p:cond delay="0"/>
                                          </p:stCondLst>
                                        </p:cTn>
                                        <p:tgtEl>
                                          <p:spTgt spid="222"/>
                                        </p:tgtEl>
                                        <p:attrNameLst>
                                          <p:attrName>style.visibility</p:attrName>
                                        </p:attrNameLst>
                                      </p:cBhvr>
                                      <p:to>
                                        <p:strVal val="visible"/>
                                      </p:to>
                                    </p:set>
                                    <p:animEffect transition="in" filter="wipe(left)">
                                      <p:cBhvr>
                                        <p:cTn id="26" dur="500"/>
                                        <p:tgtEl>
                                          <p:spTgt spid="222"/>
                                        </p:tgtEl>
                                      </p:cBhvr>
                                    </p:animEffect>
                                  </p:childTnLst>
                                </p:cTn>
                              </p:par>
                              <p:par>
                                <p:cTn id="27" presetID="22" presetClass="entr" presetSubtype="8" fill="hold" nodeType="withEffect">
                                  <p:stCondLst>
                                    <p:cond delay="0"/>
                                  </p:stCondLst>
                                  <p:childTnLst>
                                    <p:set>
                                      <p:cBhvr>
                                        <p:cTn id="28" dur="1" fill="hold">
                                          <p:stCondLst>
                                            <p:cond delay="0"/>
                                          </p:stCondLst>
                                        </p:cTn>
                                        <p:tgtEl>
                                          <p:spTgt spid="223"/>
                                        </p:tgtEl>
                                        <p:attrNameLst>
                                          <p:attrName>style.visibility</p:attrName>
                                        </p:attrNameLst>
                                      </p:cBhvr>
                                      <p:to>
                                        <p:strVal val="visible"/>
                                      </p:to>
                                    </p:set>
                                    <p:animEffect transition="in" filter="wipe(left)">
                                      <p:cBhvr>
                                        <p:cTn id="29" dur="500"/>
                                        <p:tgtEl>
                                          <p:spTgt spid="223"/>
                                        </p:tgtEl>
                                      </p:cBhvr>
                                    </p:animEffect>
                                  </p:childTnLst>
                                </p:cTn>
                              </p:par>
                              <p:par>
                                <p:cTn id="30" presetID="22" presetClass="entr" presetSubtype="8" fill="hold" nodeType="withEffect">
                                  <p:stCondLst>
                                    <p:cond delay="0"/>
                                  </p:stCondLst>
                                  <p:childTnLst>
                                    <p:set>
                                      <p:cBhvr>
                                        <p:cTn id="31" dur="1" fill="hold">
                                          <p:stCondLst>
                                            <p:cond delay="0"/>
                                          </p:stCondLst>
                                        </p:cTn>
                                        <p:tgtEl>
                                          <p:spTgt spid="201"/>
                                        </p:tgtEl>
                                        <p:attrNameLst>
                                          <p:attrName>style.visibility</p:attrName>
                                        </p:attrNameLst>
                                      </p:cBhvr>
                                      <p:to>
                                        <p:strVal val="visible"/>
                                      </p:to>
                                    </p:set>
                                    <p:animEffect transition="in" filter="wipe(left)">
                                      <p:cBhvr>
                                        <p:cTn id="32" dur="500"/>
                                        <p:tgtEl>
                                          <p:spTgt spid="2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03"/>
                                        </p:tgtEl>
                                        <p:attrNameLst>
                                          <p:attrName>style.visibility</p:attrName>
                                        </p:attrNameLst>
                                      </p:cBhvr>
                                      <p:to>
                                        <p:strVal val="visible"/>
                                      </p:to>
                                    </p:set>
                                    <p:animEffect transition="in" filter="wipe(right)">
                                      <p:cBhvr>
                                        <p:cTn id="37" dur="500"/>
                                        <p:tgtEl>
                                          <p:spTgt spid="2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30"/>
                                        </p:tgtEl>
                                        <p:attrNameLst>
                                          <p:attrName>style.visibility</p:attrName>
                                        </p:attrNameLst>
                                      </p:cBhvr>
                                      <p:to>
                                        <p:strVal val="visible"/>
                                      </p:to>
                                    </p:set>
                                    <p:animEffect transition="in" filter="wipe(up)">
                                      <p:cBhvr>
                                        <p:cTn id="42" dur="500"/>
                                        <p:tgtEl>
                                          <p:spTgt spid="230"/>
                                        </p:tgtEl>
                                      </p:cBhvr>
                                    </p:animEffect>
                                  </p:childTnLst>
                                </p:cTn>
                              </p:par>
                            </p:childTnLst>
                          </p:cTn>
                        </p:par>
                        <p:par>
                          <p:cTn id="43" fill="hold">
                            <p:stCondLst>
                              <p:cond delay="500"/>
                            </p:stCondLst>
                            <p:childTnLst>
                              <p:par>
                                <p:cTn id="44" presetID="16" presetClass="entr" presetSubtype="37" fill="hold" grpId="0" nodeType="afterEffect">
                                  <p:stCondLst>
                                    <p:cond delay="0"/>
                                  </p:stCondLst>
                                  <p:childTnLst>
                                    <p:set>
                                      <p:cBhvr>
                                        <p:cTn id="45" dur="1" fill="hold">
                                          <p:stCondLst>
                                            <p:cond delay="0"/>
                                          </p:stCondLst>
                                        </p:cTn>
                                        <p:tgtEl>
                                          <p:spTgt spid="229"/>
                                        </p:tgtEl>
                                        <p:attrNameLst>
                                          <p:attrName>style.visibility</p:attrName>
                                        </p:attrNameLst>
                                      </p:cBhvr>
                                      <p:to>
                                        <p:strVal val="visible"/>
                                      </p:to>
                                    </p:set>
                                    <p:animEffect transition="in" filter="barn(outVertical)">
                                      <p:cBhvr>
                                        <p:cTn id="46" dur="500"/>
                                        <p:tgtEl>
                                          <p:spTgt spid="229"/>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8">
                                            <p:txEl>
                                              <p:pRg st="1" end="1"/>
                                            </p:txEl>
                                          </p:spTgt>
                                        </p:tgtEl>
                                        <p:attrNameLst>
                                          <p:attrName>style.visibility</p:attrName>
                                        </p:attrNameLst>
                                      </p:cBhvr>
                                      <p:to>
                                        <p:strVal val="visible"/>
                                      </p:to>
                                    </p:set>
                                    <p:anim calcmode="lin" valueType="num">
                                      <p:cBhvr additive="base">
                                        <p:cTn id="51" dur="500" fill="hold"/>
                                        <p:tgtEl>
                                          <p:spTgt spid="98">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25"/>
                                        </p:tgtEl>
                                        <p:attrNameLst>
                                          <p:attrName>style.visibility</p:attrName>
                                        </p:attrNameLst>
                                      </p:cBhvr>
                                      <p:to>
                                        <p:strVal val="visible"/>
                                      </p:to>
                                    </p:set>
                                    <p:animEffect transition="in" filter="wipe(down)">
                                      <p:cBhvr>
                                        <p:cTn id="57" dur="500"/>
                                        <p:tgtEl>
                                          <p:spTgt spid="22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7"/>
                                        </p:tgtEl>
                                        <p:attrNameLst>
                                          <p:attrName>style.visibility</p:attrName>
                                        </p:attrNameLst>
                                      </p:cBhvr>
                                      <p:to>
                                        <p:strVal val="visible"/>
                                      </p:to>
                                    </p:set>
                                    <p:animEffect transition="in" filter="wipe(left)">
                                      <p:cBhvr>
                                        <p:cTn id="62" dur="500"/>
                                        <p:tgtEl>
                                          <p:spTgt spid="227"/>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6">
                                            <p:txEl>
                                              <p:pRg st="1" end="1"/>
                                            </p:txEl>
                                          </p:spTgt>
                                        </p:tgtEl>
                                        <p:attrNameLst>
                                          <p:attrName>style.visibility</p:attrName>
                                        </p:attrNameLst>
                                      </p:cBhvr>
                                      <p:to>
                                        <p:strVal val="visible"/>
                                      </p:to>
                                    </p:set>
                                    <p:anim calcmode="lin" valueType="num">
                                      <p:cBhvr additive="base">
                                        <p:cTn id="67" dur="500" fill="hold"/>
                                        <p:tgtEl>
                                          <p:spTgt spid="76">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36"/>
                                        </p:tgtEl>
                                        <p:attrNameLst>
                                          <p:attrName>style.visibility</p:attrName>
                                        </p:attrNameLst>
                                      </p:cBhvr>
                                      <p:to>
                                        <p:strVal val="visible"/>
                                      </p:to>
                                    </p:set>
                                    <p:animEffect transition="in" filter="wipe(down)">
                                      <p:cBhvr>
                                        <p:cTn id="73" dur="500"/>
                                        <p:tgtEl>
                                          <p:spTgt spid="236"/>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90">
                                            <p:txEl>
                                              <p:pRg st="1" end="1"/>
                                            </p:txEl>
                                          </p:spTgt>
                                        </p:tgtEl>
                                        <p:attrNameLst>
                                          <p:attrName>style.visibility</p:attrName>
                                        </p:attrNameLst>
                                      </p:cBhvr>
                                      <p:to>
                                        <p:strVal val="visible"/>
                                      </p:to>
                                    </p:set>
                                    <p:anim calcmode="lin" valueType="num">
                                      <p:cBhvr additive="base">
                                        <p:cTn id="78" dur="500" fill="hold"/>
                                        <p:tgtEl>
                                          <p:spTgt spid="90">
                                            <p:txEl>
                                              <p:pRg st="1" end="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37"/>
                                        </p:tgtEl>
                                        <p:attrNameLst>
                                          <p:attrName>style.visibility</p:attrName>
                                        </p:attrNameLst>
                                      </p:cBhvr>
                                      <p:to>
                                        <p:strVal val="visible"/>
                                      </p:to>
                                    </p:set>
                                    <p:animEffect transition="in" filter="wipe(down)">
                                      <p:cBhvr>
                                        <p:cTn id="84" dur="500"/>
                                        <p:tgtEl>
                                          <p:spTgt spid="23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247"/>
                                        </p:tgtEl>
                                        <p:attrNameLst>
                                          <p:attrName>style.visibility</p:attrName>
                                        </p:attrNameLst>
                                      </p:cBhvr>
                                      <p:to>
                                        <p:strVal val="visible"/>
                                      </p:to>
                                    </p:set>
                                    <p:animEffect transition="in" filter="wipe(left)">
                                      <p:cBhvr>
                                        <p:cTn id="89" dur="500"/>
                                        <p:tgtEl>
                                          <p:spTgt spid="247"/>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198">
                                            <p:txEl>
                                              <p:pRg st="1" end="1"/>
                                            </p:txEl>
                                          </p:spTgt>
                                        </p:tgtEl>
                                        <p:attrNameLst>
                                          <p:attrName>style.visibility</p:attrName>
                                        </p:attrNameLst>
                                      </p:cBhvr>
                                      <p:to>
                                        <p:strVal val="visible"/>
                                      </p:to>
                                    </p:set>
                                    <p:anim calcmode="lin" valueType="num">
                                      <p:cBhvr additive="base">
                                        <p:cTn id="94" dur="500" fill="hold"/>
                                        <p:tgtEl>
                                          <p:spTgt spid="198">
                                            <p:txEl>
                                              <p:pRg st="1" end="1"/>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1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wipe(down)">
                                      <p:cBhvr>
                                        <p:cTn id="100" dur="500"/>
                                        <p:tgtEl>
                                          <p:spTgt spid="1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221"/>
                                        </p:tgtEl>
                                        <p:attrNameLst>
                                          <p:attrName>style.visibility</p:attrName>
                                        </p:attrNameLst>
                                      </p:cBhvr>
                                      <p:to>
                                        <p:strVal val="visible"/>
                                      </p:to>
                                    </p:set>
                                    <p:animEffect transition="in" filter="wipe(left)">
                                      <p:cBhvr>
                                        <p:cTn id="105" dur="500"/>
                                        <p:tgtEl>
                                          <p:spTgt spid="22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260"/>
                                        </p:tgtEl>
                                        <p:attrNameLst>
                                          <p:attrName>style.visibility</p:attrName>
                                        </p:attrNameLst>
                                      </p:cBhvr>
                                      <p:to>
                                        <p:strVal val="visible"/>
                                      </p:to>
                                    </p:set>
                                    <p:animEffect transition="in" filter="wipe(left)">
                                      <p:cBhvr>
                                        <p:cTn id="110" dur="500"/>
                                        <p:tgtEl>
                                          <p:spTgt spid="260"/>
                                        </p:tgtEl>
                                      </p:cBhvr>
                                    </p:animEffec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86">
                                            <p:txEl>
                                              <p:pRg st="1" end="1"/>
                                            </p:txEl>
                                          </p:spTgt>
                                        </p:tgtEl>
                                        <p:attrNameLst>
                                          <p:attrName>style.visibility</p:attrName>
                                        </p:attrNameLst>
                                      </p:cBhvr>
                                      <p:to>
                                        <p:strVal val="visible"/>
                                      </p:to>
                                    </p:set>
                                    <p:anim calcmode="lin" valueType="num">
                                      <p:cBhvr additive="base">
                                        <p:cTn id="115"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nodeType="clickEffect">
                                  <p:stCondLst>
                                    <p:cond delay="0"/>
                                  </p:stCondLst>
                                  <p:childTnLst>
                                    <p:set>
                                      <p:cBhvr>
                                        <p:cTn id="120" dur="1" fill="hold">
                                          <p:stCondLst>
                                            <p:cond delay="0"/>
                                          </p:stCondLst>
                                        </p:cTn>
                                        <p:tgtEl>
                                          <p:spTgt spid="261"/>
                                        </p:tgtEl>
                                        <p:attrNameLst>
                                          <p:attrName>style.visibility</p:attrName>
                                        </p:attrNameLst>
                                      </p:cBhvr>
                                      <p:to>
                                        <p:strVal val="visible"/>
                                      </p:to>
                                    </p:set>
                                    <p:animEffect transition="in" filter="wipe(down)">
                                      <p:cBhvr>
                                        <p:cTn id="121" dur="500"/>
                                        <p:tgtEl>
                                          <p:spTgt spid="261"/>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265"/>
                                        </p:tgtEl>
                                        <p:attrNameLst>
                                          <p:attrName>style.visibility</p:attrName>
                                        </p:attrNameLst>
                                      </p:cBhvr>
                                      <p:to>
                                        <p:strVal val="visible"/>
                                      </p:to>
                                    </p:set>
                                    <p:animEffect transition="in" filter="wipe(left)">
                                      <p:cBhvr>
                                        <p:cTn id="126" dur="500"/>
                                        <p:tgtEl>
                                          <p:spTgt spid="265"/>
                                        </p:tgtEl>
                                      </p:cBhvr>
                                    </p:animEffect>
                                  </p:childTnLst>
                                </p:cTn>
                              </p:par>
                            </p:childTnLst>
                          </p:cTn>
                        </p:par>
                        <p:par>
                          <p:cTn id="127" fill="hold">
                            <p:stCondLst>
                              <p:cond delay="500"/>
                            </p:stCondLst>
                            <p:childTnLst>
                              <p:par>
                                <p:cTn id="128" presetID="22" presetClass="entr" presetSubtype="2" fill="hold" nodeType="afterEffect">
                                  <p:stCondLst>
                                    <p:cond delay="0"/>
                                  </p:stCondLst>
                                  <p:childTnLst>
                                    <p:set>
                                      <p:cBhvr>
                                        <p:cTn id="129" dur="1" fill="hold">
                                          <p:stCondLst>
                                            <p:cond delay="0"/>
                                          </p:stCondLst>
                                        </p:cTn>
                                        <p:tgtEl>
                                          <p:spTgt spid="246"/>
                                        </p:tgtEl>
                                        <p:attrNameLst>
                                          <p:attrName>style.visibility</p:attrName>
                                        </p:attrNameLst>
                                      </p:cBhvr>
                                      <p:to>
                                        <p:strVal val="visible"/>
                                      </p:to>
                                    </p:set>
                                    <p:animEffect transition="in" filter="wipe(right)">
                                      <p:cBhvr>
                                        <p:cTn id="130" dur="500"/>
                                        <p:tgtEl>
                                          <p:spTgt spid="246"/>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159">
                                            <p:txEl>
                                              <p:pRg st="1" end="1"/>
                                            </p:txEl>
                                          </p:spTgt>
                                        </p:tgtEl>
                                        <p:attrNameLst>
                                          <p:attrName>style.visibility</p:attrName>
                                        </p:attrNameLst>
                                      </p:cBhvr>
                                      <p:to>
                                        <p:strVal val="visible"/>
                                      </p:to>
                                    </p:set>
                                    <p:anim calcmode="lin" valueType="num">
                                      <p:cBhvr additive="base">
                                        <p:cTn id="135" dur="500" fill="hold"/>
                                        <p:tgtEl>
                                          <p:spTgt spid="159">
                                            <p:txEl>
                                              <p:pRg st="1" end="1"/>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1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174">
                                            <p:txEl>
                                              <p:pRg st="1" end="1"/>
                                            </p:txEl>
                                          </p:spTgt>
                                        </p:tgtEl>
                                        <p:attrNameLst>
                                          <p:attrName>style.visibility</p:attrName>
                                        </p:attrNameLst>
                                      </p:cBhvr>
                                      <p:to>
                                        <p:strVal val="visible"/>
                                      </p:to>
                                    </p:set>
                                    <p:anim calcmode="lin" valueType="num">
                                      <p:cBhvr additive="base">
                                        <p:cTn id="141" dur="500" fill="hold"/>
                                        <p:tgtEl>
                                          <p:spTgt spid="174">
                                            <p:txEl>
                                              <p:pRg st="1" end="1"/>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1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194">
                                            <p:txEl>
                                              <p:pRg st="1" end="1"/>
                                            </p:txEl>
                                          </p:spTgt>
                                        </p:tgtEl>
                                        <p:attrNameLst>
                                          <p:attrName>style.visibility</p:attrName>
                                        </p:attrNameLst>
                                      </p:cBhvr>
                                      <p:to>
                                        <p:strVal val="visible"/>
                                      </p:to>
                                    </p:set>
                                    <p:anim calcmode="lin" valueType="num">
                                      <p:cBhvr additive="base">
                                        <p:cTn id="147" dur="500" fill="hold"/>
                                        <p:tgtEl>
                                          <p:spTgt spid="194">
                                            <p:txEl>
                                              <p:pRg st="1" end="1"/>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1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267"/>
                                        </p:tgtEl>
                                        <p:attrNameLst>
                                          <p:attrName>style.visibility</p:attrName>
                                        </p:attrNameLst>
                                      </p:cBhvr>
                                      <p:to>
                                        <p:strVal val="visible"/>
                                      </p:to>
                                    </p:set>
                                    <p:animEffect transition="in" filter="wipe(down)">
                                      <p:cBhvr>
                                        <p:cTn id="153" dur="500"/>
                                        <p:tgtEl>
                                          <p:spTgt spid="267"/>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268"/>
                                        </p:tgtEl>
                                        <p:attrNameLst>
                                          <p:attrName>style.visibility</p:attrName>
                                        </p:attrNameLst>
                                      </p:cBhvr>
                                      <p:to>
                                        <p:strVal val="visible"/>
                                      </p:to>
                                    </p:set>
                                    <p:animEffect transition="in" filter="wipe(left)">
                                      <p:cBhvr>
                                        <p:cTn id="158" dur="500"/>
                                        <p:tgtEl>
                                          <p:spTgt spid="268"/>
                                        </p:tgtEl>
                                      </p:cBhvr>
                                    </p:animEffect>
                                  </p:childTnLst>
                                </p:cTn>
                              </p:par>
                              <p:par>
                                <p:cTn id="159" presetID="22" presetClass="entr" presetSubtype="8" fill="hold" nodeType="withEffect">
                                  <p:stCondLst>
                                    <p:cond delay="0"/>
                                  </p:stCondLst>
                                  <p:childTnLst>
                                    <p:set>
                                      <p:cBhvr>
                                        <p:cTn id="160" dur="1" fill="hold">
                                          <p:stCondLst>
                                            <p:cond delay="0"/>
                                          </p:stCondLst>
                                        </p:cTn>
                                        <p:tgtEl>
                                          <p:spTgt spid="269"/>
                                        </p:tgtEl>
                                        <p:attrNameLst>
                                          <p:attrName>style.visibility</p:attrName>
                                        </p:attrNameLst>
                                      </p:cBhvr>
                                      <p:to>
                                        <p:strVal val="visible"/>
                                      </p:to>
                                    </p:set>
                                    <p:animEffect transition="in" filter="wipe(left)">
                                      <p:cBhvr>
                                        <p:cTn id="161" dur="500"/>
                                        <p:tgtEl>
                                          <p:spTgt spid="269"/>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1" fill="hold" nodeType="clickEffect">
                                  <p:stCondLst>
                                    <p:cond delay="0"/>
                                  </p:stCondLst>
                                  <p:childTnLst>
                                    <p:set>
                                      <p:cBhvr>
                                        <p:cTn id="165" dur="1" fill="hold">
                                          <p:stCondLst>
                                            <p:cond delay="0"/>
                                          </p:stCondLst>
                                        </p:cTn>
                                        <p:tgtEl>
                                          <p:spTgt spid="270"/>
                                        </p:tgtEl>
                                        <p:attrNameLst>
                                          <p:attrName>style.visibility</p:attrName>
                                        </p:attrNameLst>
                                      </p:cBhvr>
                                      <p:to>
                                        <p:strVal val="visible"/>
                                      </p:to>
                                    </p:set>
                                    <p:animEffect transition="in" filter="wipe(up)">
                                      <p:cBhvr>
                                        <p:cTn id="166" dur="500"/>
                                        <p:tgtEl>
                                          <p:spTgt spid="270"/>
                                        </p:tgtEl>
                                      </p:cBhvr>
                                    </p:animEffect>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196">
                                            <p:txEl>
                                              <p:pRg st="1" end="1"/>
                                            </p:txEl>
                                          </p:spTgt>
                                        </p:tgtEl>
                                        <p:attrNameLst>
                                          <p:attrName>style.visibility</p:attrName>
                                        </p:attrNameLst>
                                      </p:cBhvr>
                                      <p:to>
                                        <p:strVal val="visible"/>
                                      </p:to>
                                    </p:set>
                                    <p:anim calcmode="lin" valueType="num">
                                      <p:cBhvr additive="base">
                                        <p:cTn id="171" dur="500" fill="hold"/>
                                        <p:tgtEl>
                                          <p:spTgt spid="196">
                                            <p:txEl>
                                              <p:pRg st="1" end="1"/>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nodeType="clickEffect">
                                  <p:stCondLst>
                                    <p:cond delay="0"/>
                                  </p:stCondLst>
                                  <p:childTnLst>
                                    <p:set>
                                      <p:cBhvr>
                                        <p:cTn id="176" dur="1" fill="hold">
                                          <p:stCondLst>
                                            <p:cond delay="0"/>
                                          </p:stCondLst>
                                        </p:cTn>
                                        <p:tgtEl>
                                          <p:spTgt spid="195">
                                            <p:txEl>
                                              <p:pRg st="1" end="1"/>
                                            </p:txEl>
                                          </p:spTgt>
                                        </p:tgtEl>
                                        <p:attrNameLst>
                                          <p:attrName>style.visibility</p:attrName>
                                        </p:attrNameLst>
                                      </p:cBhvr>
                                      <p:to>
                                        <p:strVal val="visible"/>
                                      </p:to>
                                    </p:set>
                                    <p:anim calcmode="lin" valueType="num">
                                      <p:cBhvr additive="base">
                                        <p:cTn id="177" dur="500" fill="hold"/>
                                        <p:tgtEl>
                                          <p:spTgt spid="195">
                                            <p:txEl>
                                              <p:pRg st="1" end="1"/>
                                            </p:txEl>
                                          </p:spTgt>
                                        </p:tgtEl>
                                        <p:attrNameLst>
                                          <p:attrName>ppt_x</p:attrName>
                                        </p:attrNameLst>
                                      </p:cBhvr>
                                      <p:tavLst>
                                        <p:tav tm="0">
                                          <p:val>
                                            <p:strVal val="#ppt_x"/>
                                          </p:val>
                                        </p:tav>
                                        <p:tav tm="100000">
                                          <p:val>
                                            <p:strVal val="#ppt_x"/>
                                          </p:val>
                                        </p:tav>
                                      </p:tavLst>
                                    </p:anim>
                                    <p:anim calcmode="lin" valueType="num">
                                      <p:cBhvr additive="base">
                                        <p:cTn id="178" dur="500" fill="hold"/>
                                        <p:tgtEl>
                                          <p:spTgt spid="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nodeType="clickEffect">
                                  <p:stCondLst>
                                    <p:cond delay="0"/>
                                  </p:stCondLst>
                                  <p:childTnLst>
                                    <p:set>
                                      <p:cBhvr>
                                        <p:cTn id="182" dur="1" fill="hold">
                                          <p:stCondLst>
                                            <p:cond delay="0"/>
                                          </p:stCondLst>
                                        </p:cTn>
                                        <p:tgtEl>
                                          <p:spTgt spid="207">
                                            <p:txEl>
                                              <p:pRg st="1" end="1"/>
                                            </p:txEl>
                                          </p:spTgt>
                                        </p:tgtEl>
                                        <p:attrNameLst>
                                          <p:attrName>style.visibility</p:attrName>
                                        </p:attrNameLst>
                                      </p:cBhvr>
                                      <p:to>
                                        <p:strVal val="visible"/>
                                      </p:to>
                                    </p:set>
                                    <p:anim calcmode="lin" valueType="num">
                                      <p:cBhvr additive="base">
                                        <p:cTn id="183" dur="500" fill="hold"/>
                                        <p:tgtEl>
                                          <p:spTgt spid="207">
                                            <p:txEl>
                                              <p:pRg st="1" end="1"/>
                                            </p:txEl>
                                          </p:spTgt>
                                        </p:tgtEl>
                                        <p:attrNameLst>
                                          <p:attrName>ppt_x</p:attrName>
                                        </p:attrNameLst>
                                      </p:cBhvr>
                                      <p:tavLst>
                                        <p:tav tm="0">
                                          <p:val>
                                            <p:strVal val="#ppt_x"/>
                                          </p:val>
                                        </p:tav>
                                        <p:tav tm="100000">
                                          <p:val>
                                            <p:strVal val="#ppt_x"/>
                                          </p:val>
                                        </p:tav>
                                      </p:tavLst>
                                    </p:anim>
                                    <p:anim calcmode="lin" valueType="num">
                                      <p:cBhvr additive="base">
                                        <p:cTn id="184" dur="500" fill="hold"/>
                                        <p:tgtEl>
                                          <p:spTgt spid="207">
                                            <p:txEl>
                                              <p:pRg st="1" end="1"/>
                                            </p:txEl>
                                          </p:spTgt>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207">
                                            <p:txEl>
                                              <p:pRg st="2" end="2"/>
                                            </p:txEl>
                                          </p:spTgt>
                                        </p:tgtEl>
                                        <p:attrNameLst>
                                          <p:attrName>style.visibility</p:attrName>
                                        </p:attrNameLst>
                                      </p:cBhvr>
                                      <p:to>
                                        <p:strVal val="visible"/>
                                      </p:to>
                                    </p:set>
                                    <p:anim calcmode="lin" valueType="num">
                                      <p:cBhvr additive="base">
                                        <p:cTn id="187" dur="500" fill="hold"/>
                                        <p:tgtEl>
                                          <p:spTgt spid="207">
                                            <p:txEl>
                                              <p:pRg st="2" end="2"/>
                                            </p:txEl>
                                          </p:spTgt>
                                        </p:tgtEl>
                                        <p:attrNameLst>
                                          <p:attrName>ppt_x</p:attrName>
                                        </p:attrNameLst>
                                      </p:cBhvr>
                                      <p:tavLst>
                                        <p:tav tm="0">
                                          <p:val>
                                            <p:strVal val="#ppt_x"/>
                                          </p:val>
                                        </p:tav>
                                        <p:tav tm="100000">
                                          <p:val>
                                            <p:strVal val="#ppt_x"/>
                                          </p:val>
                                        </p:tav>
                                      </p:tavLst>
                                    </p:anim>
                                    <p:anim calcmode="lin" valueType="num">
                                      <p:cBhvr additive="base">
                                        <p:cTn id="188" dur="500" fill="hold"/>
                                        <p:tgtEl>
                                          <p:spTgt spid="2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2" presetClass="entr" presetSubtype="4" fill="hold" nodeType="clickEffect">
                                  <p:stCondLst>
                                    <p:cond delay="0"/>
                                  </p:stCondLst>
                                  <p:childTnLst>
                                    <p:set>
                                      <p:cBhvr>
                                        <p:cTn id="192" dur="1" fill="hold">
                                          <p:stCondLst>
                                            <p:cond delay="0"/>
                                          </p:stCondLst>
                                        </p:cTn>
                                        <p:tgtEl>
                                          <p:spTgt spid="235"/>
                                        </p:tgtEl>
                                        <p:attrNameLst>
                                          <p:attrName>style.visibility</p:attrName>
                                        </p:attrNameLst>
                                      </p:cBhvr>
                                      <p:to>
                                        <p:strVal val="visible"/>
                                      </p:to>
                                    </p:set>
                                    <p:animEffect transition="in" filter="wipe(down)">
                                      <p:cBhvr>
                                        <p:cTn id="193" dur="500"/>
                                        <p:tgtEl>
                                          <p:spTgt spid="235"/>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nodeType="clickEffect">
                                  <p:stCondLst>
                                    <p:cond delay="0"/>
                                  </p:stCondLst>
                                  <p:childTnLst>
                                    <p:set>
                                      <p:cBhvr>
                                        <p:cTn id="197" dur="1" fill="hold">
                                          <p:stCondLst>
                                            <p:cond delay="0"/>
                                          </p:stCondLst>
                                        </p:cTn>
                                        <p:tgtEl>
                                          <p:spTgt spid="232"/>
                                        </p:tgtEl>
                                        <p:attrNameLst>
                                          <p:attrName>style.visibility</p:attrName>
                                        </p:attrNameLst>
                                      </p:cBhvr>
                                      <p:to>
                                        <p:strVal val="visible"/>
                                      </p:to>
                                    </p:set>
                                    <p:animEffect transition="in" filter="wipe(left)">
                                      <p:cBhvr>
                                        <p:cTn id="198" dur="500"/>
                                        <p:tgtEl>
                                          <p:spTgt spid="232"/>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274"/>
                                        </p:tgtEl>
                                        <p:attrNameLst>
                                          <p:attrName>style.visibility</p:attrName>
                                        </p:attrNameLst>
                                      </p:cBhvr>
                                      <p:to>
                                        <p:strVal val="visible"/>
                                      </p:to>
                                    </p:set>
                                    <p:animEffect transition="in" filter="wipe(down)">
                                      <p:cBhvr>
                                        <p:cTn id="203" dur="500"/>
                                        <p:tgtEl>
                                          <p:spTgt spid="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组合 288"/>
          <p:cNvGrpSpPr/>
          <p:nvPr/>
        </p:nvGrpSpPr>
        <p:grpSpPr>
          <a:xfrm>
            <a:off x="4431702" y="4415155"/>
            <a:ext cx="841756" cy="959906"/>
            <a:chOff x="4355926" y="4364678"/>
            <a:chExt cx="841756" cy="977525"/>
          </a:xfrm>
        </p:grpSpPr>
        <p:sp>
          <p:nvSpPr>
            <p:cNvPr id="291" name="椭圆 290"/>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90" name="文本框 289"/>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88" name="矩形 18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标题 23"/>
          <p:cNvSpPr>
            <a:spLocks noGrp="1"/>
          </p:cNvSpPr>
          <p:nvPr>
            <p:ph type="title"/>
          </p:nvPr>
        </p:nvSpPr>
        <p:spPr/>
        <p:txBody>
          <a:bodyPr/>
          <a:lstStyle/>
          <a:p>
            <a:r>
              <a:rPr lang="zh-CN" altLang="en-US" dirty="0"/>
              <a:t>关键路径</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73</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67" name="组合 66"/>
          <p:cNvGrpSpPr/>
          <p:nvPr/>
        </p:nvGrpSpPr>
        <p:grpSpPr>
          <a:xfrm>
            <a:off x="8379901" y="2969895"/>
            <a:ext cx="835486" cy="998220"/>
            <a:chOff x="7950205" y="3160441"/>
            <a:chExt cx="679988" cy="998220"/>
          </a:xfrm>
        </p:grpSpPr>
        <p:grpSp>
          <p:nvGrpSpPr>
            <p:cNvPr id="58" name="组合 57"/>
            <p:cNvGrpSpPr/>
            <p:nvPr/>
          </p:nvGrpSpPr>
          <p:grpSpPr>
            <a:xfrm>
              <a:off x="7982529" y="3160441"/>
              <a:ext cx="574962" cy="998220"/>
              <a:chOff x="7982529" y="3160441"/>
              <a:chExt cx="574962" cy="998220"/>
            </a:xfrm>
          </p:grpSpPr>
          <p:sp>
            <p:nvSpPr>
              <p:cNvPr id="43" name="梯形 42"/>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等腰三角形 44"/>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47" name="直接连接符 46"/>
              <p:cNvCxnSpPr>
                <a:endCxn id="45"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5" name="直接连接符 54"/>
              <p:cNvCxnSpPr>
                <a:stCxn id="45" idx="2"/>
                <a:endCxn id="45"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5" idx="5"/>
                <a:endCxn id="45"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66" name="文本框 65"/>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6" name="文本框 75"/>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0" name="文本框 89"/>
          <p:cNvSpPr txBox="1"/>
          <p:nvPr/>
        </p:nvSpPr>
        <p:spPr>
          <a:xfrm>
            <a:off x="7761246" y="5539717"/>
            <a:ext cx="63991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98" name="文本框 97"/>
          <p:cNvSpPr txBox="1"/>
          <p:nvPr/>
        </p:nvSpPr>
        <p:spPr>
          <a:xfrm>
            <a:off x="3795747" y="5552023"/>
            <a:ext cx="12085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337402" y="5887947"/>
            <a:ext cx="13988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4" name="文本框 173"/>
          <p:cNvSpPr txBox="1"/>
          <p:nvPr/>
        </p:nvSpPr>
        <p:spPr>
          <a:xfrm>
            <a:off x="10643897" y="5538078"/>
            <a:ext cx="11033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文本框 193"/>
          <p:cNvSpPr txBox="1"/>
          <p:nvPr/>
        </p:nvSpPr>
        <p:spPr>
          <a:xfrm>
            <a:off x="6346411" y="5543751"/>
            <a:ext cx="79861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5" name="文本框 194"/>
          <p:cNvSpPr txBox="1"/>
          <p:nvPr/>
        </p:nvSpPr>
        <p:spPr>
          <a:xfrm>
            <a:off x="7084443" y="5543751"/>
            <a:ext cx="72648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6" name="文本框 195"/>
          <p:cNvSpPr txBox="1"/>
          <p:nvPr/>
        </p:nvSpPr>
        <p:spPr>
          <a:xfrm>
            <a:off x="6750473" y="6026744"/>
            <a:ext cx="78418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8" name="文本框 197"/>
          <p:cNvSpPr txBox="1"/>
          <p:nvPr/>
        </p:nvSpPr>
        <p:spPr>
          <a:xfrm>
            <a:off x="7893130" y="6035645"/>
            <a:ext cx="654345"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sp>
        <p:nvSpPr>
          <p:cNvPr id="207" name="文本框 206"/>
          <p:cNvSpPr txBox="1"/>
          <p:nvPr/>
        </p:nvSpPr>
        <p:spPr>
          <a:xfrm>
            <a:off x="734936" y="5550255"/>
            <a:ext cx="11327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69" name="文本框 168"/>
          <p:cNvSpPr txBox="1"/>
          <p:nvPr/>
        </p:nvSpPr>
        <p:spPr>
          <a:xfrm>
            <a:off x="5378137" y="4833172"/>
            <a:ext cx="1552028"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r>
              <a:rPr lang="en-US" altLang="zh-CN" sz="2400" b="1" dirty="0">
                <a:solidFill>
                  <a:prstClr val="black"/>
                </a:solidFill>
                <a:latin typeface="Times New Roman" panose="02020603050405020304"/>
                <a:ea typeface="宋体" panose="02010600030101010101" pitchFamily="2" charset="-122"/>
              </a:rPr>
              <a:t>[31:0]</a:t>
            </a:r>
            <a:endParaRPr lang="zh-CN" altLang="en-US" sz="2400" b="1" dirty="0">
              <a:solidFill>
                <a:prstClr val="black"/>
              </a:solidFill>
              <a:latin typeface="Times New Roman" panose="02020603050405020304"/>
              <a:ea typeface="宋体" panose="02010600030101010101" pitchFamily="2" charset="-122"/>
            </a:endParaRPr>
          </a:p>
        </p:txBody>
      </p:sp>
      <p:sp>
        <p:nvSpPr>
          <p:cNvPr id="189" name="文本框 188"/>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1" name="直接连接符 170"/>
          <p:cNvCxnSpPr/>
          <p:nvPr/>
        </p:nvCxnSpPr>
        <p:spPr>
          <a:xfrm>
            <a:off x="1674886" y="3826516"/>
            <a:ext cx="0" cy="977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72" name="直接箭头连接符 171"/>
          <p:cNvCxnSpPr/>
          <p:nvPr/>
        </p:nvCxnSpPr>
        <p:spPr>
          <a:xfrm>
            <a:off x="1923560" y="317917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3" name="直接箭头连接符 172"/>
          <p:cNvCxnSpPr/>
          <p:nvPr/>
        </p:nvCxnSpPr>
        <p:spPr>
          <a:xfrm>
            <a:off x="3012021" y="3179170"/>
            <a:ext cx="0" cy="236331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5" name="直接箭头连接符 184"/>
          <p:cNvCxnSpPr/>
          <p:nvPr/>
        </p:nvCxnSpPr>
        <p:spPr>
          <a:xfrm>
            <a:off x="3013926" y="4841526"/>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0" name="直接箭头连接符 189"/>
          <p:cNvCxnSpPr/>
          <p:nvPr/>
        </p:nvCxnSpPr>
        <p:spPr>
          <a:xfrm>
            <a:off x="3013926" y="3428925"/>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7" name="直接箭头连接符 196"/>
          <p:cNvCxnSpPr/>
          <p:nvPr/>
        </p:nvCxnSpPr>
        <p:spPr>
          <a:xfrm>
            <a:off x="2840666" y="3192324"/>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201" name="组合 200"/>
          <p:cNvGrpSpPr/>
          <p:nvPr/>
        </p:nvGrpSpPr>
        <p:grpSpPr>
          <a:xfrm>
            <a:off x="6458301" y="2757555"/>
            <a:ext cx="1268593" cy="507740"/>
            <a:chOff x="6458301" y="2757684"/>
            <a:chExt cx="1268593" cy="507740"/>
          </a:xfrm>
        </p:grpSpPr>
        <p:cxnSp>
          <p:nvCxnSpPr>
            <p:cNvPr id="203" name="直接连接符 202"/>
            <p:cNvCxnSpPr/>
            <p:nvPr/>
          </p:nvCxnSpPr>
          <p:spPr>
            <a:xfrm flipV="1">
              <a:off x="6580657" y="2757684"/>
              <a:ext cx="0" cy="50774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04" name="直接连接符 203"/>
            <p:cNvCxnSpPr/>
            <p:nvPr/>
          </p:nvCxnSpPr>
          <p:spPr>
            <a:xfrm>
              <a:off x="6580657" y="2765756"/>
              <a:ext cx="961862"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05" name="直接箭头连接符 204"/>
            <p:cNvCxnSpPr/>
            <p:nvPr/>
          </p:nvCxnSpPr>
          <p:spPr>
            <a:xfrm>
              <a:off x="7542519" y="3110165"/>
              <a:ext cx="18437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9" name="直接连接符 208"/>
            <p:cNvCxnSpPr/>
            <p:nvPr/>
          </p:nvCxnSpPr>
          <p:spPr>
            <a:xfrm flipV="1">
              <a:off x="7542519" y="2757684"/>
              <a:ext cx="0" cy="35749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19" name="直接连接符 218"/>
            <p:cNvCxnSpPr/>
            <p:nvPr/>
          </p:nvCxnSpPr>
          <p:spPr>
            <a:xfrm>
              <a:off x="6458301" y="3265424"/>
              <a:ext cx="126166"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21" name="直接箭头连接符 220"/>
          <p:cNvCxnSpPr/>
          <p:nvPr/>
        </p:nvCxnSpPr>
        <p:spPr>
          <a:xfrm>
            <a:off x="8090699" y="3865896"/>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2" name="直接箭头连接符 221"/>
          <p:cNvCxnSpPr/>
          <p:nvPr/>
        </p:nvCxnSpPr>
        <p:spPr>
          <a:xfrm>
            <a:off x="8090515" y="3127310"/>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23" name="组合 222"/>
          <p:cNvGrpSpPr/>
          <p:nvPr/>
        </p:nvGrpSpPr>
        <p:grpSpPr>
          <a:xfrm>
            <a:off x="9134476" y="2386625"/>
            <a:ext cx="1534999" cy="1076173"/>
            <a:chOff x="2108735" y="2665261"/>
            <a:chExt cx="368382" cy="678139"/>
          </a:xfrm>
        </p:grpSpPr>
        <p:cxnSp>
          <p:nvCxnSpPr>
            <p:cNvPr id="224" name="直接连接符 223"/>
            <p:cNvCxnSpPr/>
            <p:nvPr/>
          </p:nvCxnSpPr>
          <p:spPr>
            <a:xfrm flipV="1">
              <a:off x="2130666" y="2665261"/>
              <a:ext cx="0" cy="67813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25" name="直接箭头连接符 224"/>
            <p:cNvCxnSpPr/>
            <p:nvPr/>
          </p:nvCxnSpPr>
          <p:spPr>
            <a:xfrm>
              <a:off x="2130666" y="2668038"/>
              <a:ext cx="34645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7" name="直接箭头连接符 226"/>
            <p:cNvCxnSpPr/>
            <p:nvPr/>
          </p:nvCxnSpPr>
          <p:spPr>
            <a:xfrm>
              <a:off x="2108735" y="3343400"/>
              <a:ext cx="25258"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229" name="组合 228"/>
          <p:cNvGrpSpPr/>
          <p:nvPr/>
        </p:nvGrpSpPr>
        <p:grpSpPr>
          <a:xfrm>
            <a:off x="4463928" y="1734280"/>
            <a:ext cx="6745271" cy="683397"/>
            <a:chOff x="5118435" y="1810320"/>
            <a:chExt cx="3915664" cy="608430"/>
          </a:xfrm>
        </p:grpSpPr>
        <p:cxnSp>
          <p:nvCxnSpPr>
            <p:cNvPr id="230" name="直接箭头连接符 229"/>
            <p:cNvCxnSpPr/>
            <p:nvPr/>
          </p:nvCxnSpPr>
          <p:spPr>
            <a:xfrm>
              <a:off x="8935427" y="2398269"/>
              <a:ext cx="98276"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2" name="直接连接符 231"/>
            <p:cNvCxnSpPr/>
            <p:nvPr/>
          </p:nvCxnSpPr>
          <p:spPr>
            <a:xfrm flipV="1">
              <a:off x="9034099" y="1810320"/>
              <a:ext cx="0" cy="58794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35" name="直接连接符 234"/>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36" name="直接连接符 235"/>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37" name="直接箭头连接符 236"/>
            <p:cNvCxnSpPr/>
            <p:nvPr/>
          </p:nvCxnSpPr>
          <p:spPr>
            <a:xfrm>
              <a:off x="5118435" y="2418750"/>
              <a:ext cx="14658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5" name="直接连接符 4"/>
          <p:cNvCxnSpPr/>
          <p:nvPr/>
        </p:nvCxnSpPr>
        <p:spPr>
          <a:xfrm flipV="1">
            <a:off x="1669727" y="3186025"/>
            <a:ext cx="238829" cy="627893"/>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9" name="直接连接符 238"/>
          <p:cNvCxnSpPr/>
          <p:nvPr/>
        </p:nvCxnSpPr>
        <p:spPr>
          <a:xfrm flipV="1">
            <a:off x="4707395" y="3266036"/>
            <a:ext cx="1743287" cy="161512"/>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1" name="直接连接符 240"/>
          <p:cNvCxnSpPr/>
          <p:nvPr/>
        </p:nvCxnSpPr>
        <p:spPr>
          <a:xfrm>
            <a:off x="4444208" y="4839527"/>
            <a:ext cx="792637" cy="56323"/>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2" name="直接连接符 241"/>
          <p:cNvCxnSpPr/>
          <p:nvPr/>
        </p:nvCxnSpPr>
        <p:spPr>
          <a:xfrm flipV="1">
            <a:off x="7718817" y="3866873"/>
            <a:ext cx="371698" cy="317689"/>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3" name="直接连接符 242"/>
          <p:cNvCxnSpPr/>
          <p:nvPr/>
        </p:nvCxnSpPr>
        <p:spPr>
          <a:xfrm>
            <a:off x="7711443" y="3111708"/>
            <a:ext cx="382401" cy="14500"/>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5" name="直接连接符 244"/>
          <p:cNvCxnSpPr/>
          <p:nvPr/>
        </p:nvCxnSpPr>
        <p:spPr>
          <a:xfrm>
            <a:off x="8400323" y="3135205"/>
            <a:ext cx="735425" cy="329389"/>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9" name="直接连接符 248"/>
          <p:cNvCxnSpPr/>
          <p:nvPr/>
        </p:nvCxnSpPr>
        <p:spPr>
          <a:xfrm flipV="1">
            <a:off x="8405817" y="3467493"/>
            <a:ext cx="728245" cy="390296"/>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2" name="直接连接符 251"/>
          <p:cNvCxnSpPr/>
          <p:nvPr/>
        </p:nvCxnSpPr>
        <p:spPr>
          <a:xfrm>
            <a:off x="10632905" y="2393857"/>
            <a:ext cx="416560" cy="0"/>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7" name="直接连接符 256"/>
          <p:cNvCxnSpPr>
            <a:endCxn id="30" idx="3"/>
          </p:cNvCxnSpPr>
          <p:nvPr/>
        </p:nvCxnSpPr>
        <p:spPr>
          <a:xfrm>
            <a:off x="4708907" y="2418699"/>
            <a:ext cx="1241304" cy="1880338"/>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9" name="直接连接符 258"/>
          <p:cNvCxnSpPr/>
          <p:nvPr/>
        </p:nvCxnSpPr>
        <p:spPr>
          <a:xfrm>
            <a:off x="2193832" y="3181612"/>
            <a:ext cx="659858" cy="11168"/>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63" name="矩形 262"/>
              <p:cNvSpPr/>
              <p:nvPr/>
            </p:nvSpPr>
            <p:spPr>
              <a:xfrm>
                <a:off x="830108" y="5670966"/>
                <a:ext cx="1593051" cy="896784"/>
              </a:xfrm>
              <a:prstGeom prst="rect">
                <a:avLst/>
              </a:prstGeom>
              <a:solidFill>
                <a:schemeClr val="bg1"/>
              </a:solidFill>
            </p:spPr>
            <p:txBody>
              <a:bodyPr wrap="square">
                <a:spAutoFit/>
              </a:bodyPr>
              <a:lstStyle/>
              <a:p>
                <a:pPr lvl="0">
                  <a:lnSpc>
                    <a:spcPct val="150000"/>
                  </a:lnSpc>
                  <a:spcBef>
                    <a:spcPts val="1000"/>
                  </a:spcBef>
                  <a:buClr>
                    <a:srgbClr val="ED7D31"/>
                  </a:buClr>
                </a:pPr>
                <a14:m>
                  <m:oMathPara xmlns:m="http://schemas.openxmlformats.org/officeDocument/2006/math">
                    <m:oMathParaPr>
                      <m:jc m:val="left"/>
                    </m:oMathParaPr>
                    <m:oMath xmlns:m="http://schemas.openxmlformats.org/officeDocument/2006/math">
                      <m:sSub>
                        <m:sSubPr>
                          <m:ctrlPr>
                            <a:rPr lang="en-US" altLang="zh-CN" sz="3200" i="1">
                              <a:solidFill>
                                <a:srgbClr val="FF0000"/>
                              </a:solidFill>
                              <a:latin typeface="Cambria Math" panose="02040503050406030204" pitchFamily="18" charset="0"/>
                            </a:rPr>
                          </m:ctrlPr>
                        </m:sSubPr>
                        <m:e>
                          <m:r>
                            <m:rPr>
                              <m:sty m:val="p"/>
                            </m:rPr>
                            <a:rPr lang="en-US" altLang="zh-CN" sz="3200">
                              <a:solidFill>
                                <a:srgbClr val="FF0000"/>
                              </a:solidFill>
                              <a:latin typeface="Cambria Math" panose="02040503050406030204" pitchFamily="18" charset="0"/>
                            </a:rPr>
                            <m:t>t</m:t>
                          </m:r>
                        </m:e>
                        <m:sub>
                          <m:r>
                            <m:rPr>
                              <m:sty m:val="p"/>
                            </m:rPr>
                            <a:rPr lang="en-US" altLang="zh-CN" sz="3200">
                              <a:solidFill>
                                <a:srgbClr val="FF0000"/>
                              </a:solidFill>
                              <a:latin typeface="Cambria Math" panose="02040503050406030204" pitchFamily="18" charset="0"/>
                            </a:rPr>
                            <m:t>clk</m:t>
                          </m:r>
                          <m:r>
                            <a:rPr lang="en-US" altLang="zh-CN" sz="3200">
                              <a:solidFill>
                                <a:srgbClr val="FF0000"/>
                              </a:solidFill>
                              <a:latin typeface="Cambria Math" panose="02040503050406030204" pitchFamily="18" charset="0"/>
                            </a:rPr>
                            <m:t>−</m:t>
                          </m:r>
                          <m:r>
                            <m:rPr>
                              <m:sty m:val="p"/>
                            </m:rPr>
                            <a:rPr lang="en-US" altLang="zh-CN" sz="3200">
                              <a:solidFill>
                                <a:srgbClr val="FF0000"/>
                              </a:solidFill>
                              <a:latin typeface="Cambria Math" panose="02040503050406030204" pitchFamily="18" charset="0"/>
                            </a:rPr>
                            <m:t>q</m:t>
                          </m:r>
                        </m:sub>
                      </m:sSub>
                      <m:r>
                        <a:rPr lang="en-US" altLang="zh-CN" sz="3200">
                          <a:solidFill>
                            <a:srgbClr val="FF0000"/>
                          </a:solidFill>
                          <a:latin typeface="Cambria Math" panose="02040503050406030204" pitchFamily="18" charset="0"/>
                        </a:rPr>
                        <m:t>+</m:t>
                      </m:r>
                    </m:oMath>
                  </m:oMathPara>
                </a14:m>
                <a:endParaRPr lang="en-US" altLang="zh-CN" sz="3200" dirty="0">
                  <a:solidFill>
                    <a:srgbClr val="FF0000"/>
                  </a:solidFill>
                </a:endParaRPr>
              </a:p>
            </p:txBody>
          </p:sp>
        </mc:Choice>
        <mc:Fallback xmlns="">
          <p:sp>
            <p:nvSpPr>
              <p:cNvPr id="263" name="矩形 262"/>
              <p:cNvSpPr>
                <a:spLocks noRot="1" noChangeAspect="1" noMove="1" noResize="1" noEditPoints="1" noAdjustHandles="1" noChangeArrowheads="1" noChangeShapeType="1" noTextEdit="1"/>
              </p:cNvSpPr>
              <p:nvPr/>
            </p:nvSpPr>
            <p:spPr>
              <a:xfrm>
                <a:off x="830108" y="5670966"/>
                <a:ext cx="1593051" cy="896784"/>
              </a:xfrm>
              <a:prstGeom prst="rect">
                <a:avLst/>
              </a:prstGeom>
              <a:blipFill rotWithShape="1">
                <a:blip r:embed="rId3"/>
                <a:stretch>
                  <a:fillRect l="-10" t="-46" r="40" b="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4" name="矩形 263"/>
              <p:cNvSpPr/>
              <p:nvPr/>
            </p:nvSpPr>
            <p:spPr>
              <a:xfrm>
                <a:off x="2298902" y="5678185"/>
                <a:ext cx="1610158" cy="830997"/>
              </a:xfrm>
              <a:prstGeom prst="rect">
                <a:avLst/>
              </a:prstGeom>
              <a:solidFill>
                <a:schemeClr val="bg1"/>
              </a:solidFill>
            </p:spPr>
            <p:txBody>
              <a:bodyPr wrap="square">
                <a:spAutoFit/>
              </a:bodyPr>
              <a:lstStyle/>
              <a:p>
                <a:pPr lvl="0">
                  <a:lnSpc>
                    <a:spcPct val="150000"/>
                  </a:lnSpc>
                  <a:spcBef>
                    <a:spcPts val="1000"/>
                  </a:spcBef>
                  <a:buClr>
                    <a:srgbClr val="ED7D31"/>
                  </a:buClr>
                </a:pPr>
                <a14:m>
                  <m:oMathPara xmlns:m="http://schemas.openxmlformats.org/officeDocument/2006/math">
                    <m:oMathParaPr>
                      <m:jc m:val="left"/>
                    </m:oMathParaPr>
                    <m:oMath xmlns:m="http://schemas.openxmlformats.org/officeDocument/2006/math">
                      <m:sSub>
                        <m:sSubPr>
                          <m:ctrlPr>
                            <a:rPr lang="en-US" altLang="zh-CN" sz="3200" i="1">
                              <a:solidFill>
                                <a:srgbClr val="FF0000"/>
                              </a:solidFill>
                              <a:latin typeface="Cambria Math" panose="02040503050406030204" pitchFamily="18" charset="0"/>
                            </a:rPr>
                          </m:ctrlPr>
                        </m:sSubPr>
                        <m:e>
                          <m:r>
                            <m:rPr>
                              <m:sty m:val="p"/>
                            </m:rPr>
                            <a:rPr lang="en-US" altLang="zh-CN" sz="3200">
                              <a:solidFill>
                                <a:srgbClr val="FF0000"/>
                              </a:solidFill>
                              <a:latin typeface="Cambria Math" panose="02040503050406030204" pitchFamily="18" charset="0"/>
                            </a:rPr>
                            <m:t>t</m:t>
                          </m:r>
                        </m:e>
                        <m:sub>
                          <m:r>
                            <m:rPr>
                              <m:sty m:val="p"/>
                            </m:rPr>
                            <a:rPr lang="en-US" altLang="zh-CN" sz="3200">
                              <a:solidFill>
                                <a:srgbClr val="FF0000"/>
                              </a:solidFill>
                              <a:latin typeface="Cambria Math" panose="02040503050406030204" pitchFamily="18" charset="0"/>
                            </a:rPr>
                            <m:t>IMEM</m:t>
                          </m:r>
                        </m:sub>
                      </m:sSub>
                      <m:r>
                        <a:rPr lang="en-US" altLang="zh-CN" sz="3200">
                          <a:solidFill>
                            <a:srgbClr val="FF0000"/>
                          </a:solidFill>
                          <a:latin typeface="Cambria Math" panose="02040503050406030204" pitchFamily="18" charset="0"/>
                        </a:rPr>
                        <m:t>+</m:t>
                      </m:r>
                    </m:oMath>
                  </m:oMathPara>
                </a14:m>
                <a:endParaRPr lang="zh-CN" altLang="en-US" sz="3200" dirty="0">
                  <a:solidFill>
                    <a:srgbClr val="FF0000"/>
                  </a:solidFill>
                </a:endParaRPr>
              </a:p>
            </p:txBody>
          </p:sp>
        </mc:Choice>
        <mc:Fallback xmlns="">
          <p:sp>
            <p:nvSpPr>
              <p:cNvPr id="264" name="矩形 263"/>
              <p:cNvSpPr>
                <a:spLocks noRot="1" noChangeAspect="1" noMove="1" noResize="1" noEditPoints="1" noAdjustHandles="1" noChangeArrowheads="1" noChangeShapeType="1" noTextEdit="1"/>
              </p:cNvSpPr>
              <p:nvPr/>
            </p:nvSpPr>
            <p:spPr>
              <a:xfrm>
                <a:off x="2298902" y="5678185"/>
                <a:ext cx="1610158" cy="830997"/>
              </a:xfrm>
              <a:prstGeom prst="rect">
                <a:avLst/>
              </a:prstGeom>
              <a:blipFill rotWithShape="1">
                <a:blip r:embed="rId4"/>
                <a:stretch>
                  <a:fillRect l="-13" t="-2" b="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5" name="矩形 264"/>
              <p:cNvSpPr/>
              <p:nvPr/>
            </p:nvSpPr>
            <p:spPr>
              <a:xfrm>
                <a:off x="3891953" y="5626329"/>
                <a:ext cx="3650566" cy="951927"/>
              </a:xfrm>
              <a:prstGeom prst="rect">
                <a:avLst/>
              </a:prstGeom>
              <a:solidFill>
                <a:schemeClr val="bg1"/>
              </a:solidFill>
            </p:spPr>
            <p:txBody>
              <a:bodyPr wrap="square">
                <a:spAutoFit/>
              </a:bodyPr>
              <a:lstStyle/>
              <a:p>
                <a:pPr lvl="0">
                  <a:lnSpc>
                    <a:spcPct val="150000"/>
                  </a:lnSpc>
                  <a:spcBef>
                    <a:spcPts val="1000"/>
                  </a:spcBef>
                  <a:buClr>
                    <a:srgbClr val="ED7D31"/>
                  </a:buClr>
                </a:pPr>
                <a14:m>
                  <m:oMathPara xmlns:m="http://schemas.openxmlformats.org/officeDocument/2006/math">
                    <m:oMathParaPr>
                      <m:jc m:val="left"/>
                    </m:oMathParaPr>
                    <m:oMath xmlns:m="http://schemas.openxmlformats.org/officeDocument/2006/math">
                      <m:r>
                        <m:rPr>
                          <m:sty m:val="p"/>
                        </m:rPr>
                        <a:rPr lang="en-US" altLang="zh-CN" sz="3200">
                          <a:solidFill>
                            <a:srgbClr val="FF0000"/>
                          </a:solidFill>
                          <a:latin typeface="Cambria Math" panose="02040503050406030204" pitchFamily="18" charset="0"/>
                        </a:rPr>
                        <m:t>max</m:t>
                      </m:r>
                      <m:d>
                        <m:dPr>
                          <m:begChr m:val="{"/>
                          <m:endChr m:val="}"/>
                          <m:ctrlPr>
                            <a:rPr lang="en-US" altLang="zh-CN" sz="3200" i="1">
                              <a:solidFill>
                                <a:srgbClr val="FF0000"/>
                              </a:solidFill>
                              <a:latin typeface="Cambria Math" panose="02040503050406030204" pitchFamily="18" charset="0"/>
                            </a:rPr>
                          </m:ctrlPr>
                        </m:dPr>
                        <m:e>
                          <m:sSub>
                            <m:sSubPr>
                              <m:ctrlPr>
                                <a:rPr lang="en-US" altLang="zh-CN" sz="3200" i="1">
                                  <a:solidFill>
                                    <a:srgbClr val="FF0000"/>
                                  </a:solidFill>
                                  <a:latin typeface="Cambria Math" panose="02040503050406030204" pitchFamily="18" charset="0"/>
                                </a:rPr>
                              </m:ctrlPr>
                            </m:sSubPr>
                            <m:e>
                              <m:r>
                                <m:rPr>
                                  <m:sty m:val="p"/>
                                </m:rPr>
                                <a:rPr lang="en-US" altLang="zh-CN" sz="3200">
                                  <a:solidFill>
                                    <a:srgbClr val="FF0000"/>
                                  </a:solidFill>
                                  <a:latin typeface="Cambria Math" panose="02040503050406030204" pitchFamily="18" charset="0"/>
                                </a:rPr>
                                <m:t>t</m:t>
                              </m:r>
                            </m:e>
                            <m:sub>
                              <m:r>
                                <m:rPr>
                                  <m:sty m:val="p"/>
                                </m:rPr>
                                <a:rPr lang="en-US" altLang="zh-CN" sz="3200">
                                  <a:solidFill>
                                    <a:srgbClr val="FF0000"/>
                                  </a:solidFill>
                                  <a:latin typeface="Cambria Math" panose="02040503050406030204" pitchFamily="18" charset="0"/>
                                </a:rPr>
                                <m:t>Reg</m:t>
                              </m:r>
                            </m:sub>
                          </m:sSub>
                          <m:r>
                            <a:rPr lang="en-US" altLang="zh-CN" sz="3200">
                              <a:solidFill>
                                <a:srgbClr val="FF0000"/>
                              </a:solidFill>
                              <a:latin typeface="Cambria Math" panose="02040503050406030204" pitchFamily="18" charset="0"/>
                            </a:rPr>
                            <m:t>+</m:t>
                          </m:r>
                          <m:sSub>
                            <m:sSubPr>
                              <m:ctrlPr>
                                <a:rPr lang="en-US" altLang="zh-CN" sz="3200" i="1">
                                  <a:solidFill>
                                    <a:srgbClr val="FF0000"/>
                                  </a:solidFill>
                                  <a:latin typeface="Cambria Math" panose="02040503050406030204" pitchFamily="18" charset="0"/>
                                </a:rPr>
                              </m:ctrlPr>
                            </m:sSubPr>
                            <m:e>
                              <m:r>
                                <m:rPr>
                                  <m:sty m:val="p"/>
                                </m:rPr>
                                <a:rPr lang="en-US" altLang="zh-CN" sz="3200">
                                  <a:solidFill>
                                    <a:srgbClr val="FF0000"/>
                                  </a:solidFill>
                                  <a:latin typeface="Cambria Math" panose="02040503050406030204" pitchFamily="18" charset="0"/>
                                </a:rPr>
                                <m:t>t</m:t>
                              </m:r>
                            </m:e>
                            <m:sub>
                              <m:r>
                                <m:rPr>
                                  <m:sty m:val="p"/>
                                </m:rPr>
                                <a:rPr lang="en-US" altLang="zh-CN" sz="3200">
                                  <a:solidFill>
                                    <a:srgbClr val="FF0000"/>
                                  </a:solidFill>
                                  <a:latin typeface="Cambria Math" panose="02040503050406030204" pitchFamily="18" charset="0"/>
                                </a:rPr>
                                <m:t>Imm</m:t>
                              </m:r>
                            </m:sub>
                          </m:sSub>
                        </m:e>
                      </m:d>
                      <m:r>
                        <a:rPr lang="en-US" altLang="zh-CN" sz="3200">
                          <a:solidFill>
                            <a:srgbClr val="FF0000"/>
                          </a:solidFill>
                          <a:latin typeface="Cambria Math" panose="02040503050406030204" pitchFamily="18" charset="0"/>
                        </a:rPr>
                        <m:t>+</m:t>
                      </m:r>
                    </m:oMath>
                  </m:oMathPara>
                </a14:m>
                <a:endParaRPr lang="zh-CN" altLang="en-US" sz="3200" dirty="0">
                  <a:solidFill>
                    <a:srgbClr val="FF0000"/>
                  </a:solidFill>
                </a:endParaRPr>
              </a:p>
            </p:txBody>
          </p:sp>
        </mc:Choice>
        <mc:Fallback xmlns="">
          <p:sp>
            <p:nvSpPr>
              <p:cNvPr id="265" name="矩形 264"/>
              <p:cNvSpPr>
                <a:spLocks noRot="1" noChangeAspect="1" noMove="1" noResize="1" noEditPoints="1" noAdjustHandles="1" noChangeArrowheads="1" noChangeShapeType="1" noTextEdit="1"/>
              </p:cNvSpPr>
              <p:nvPr/>
            </p:nvSpPr>
            <p:spPr>
              <a:xfrm>
                <a:off x="3891953" y="5626329"/>
                <a:ext cx="3650566" cy="951927"/>
              </a:xfrm>
              <a:prstGeom prst="rect">
                <a:avLst/>
              </a:prstGeom>
              <a:blipFill rotWithShape="1">
                <a:blip r:embed="rId5"/>
                <a:stretch>
                  <a:fillRect l="-1" t="-24" r="17" b="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7" name="矩形 266"/>
              <p:cNvSpPr/>
              <p:nvPr/>
            </p:nvSpPr>
            <p:spPr>
              <a:xfrm>
                <a:off x="7542519" y="5647701"/>
                <a:ext cx="1350021" cy="830997"/>
              </a:xfrm>
              <a:prstGeom prst="rect">
                <a:avLst/>
              </a:prstGeom>
              <a:solidFill>
                <a:schemeClr val="bg1"/>
              </a:solidFill>
            </p:spPr>
            <p:txBody>
              <a:bodyPr wrap="square">
                <a:spAutoFit/>
              </a:bodyPr>
              <a:lstStyle/>
              <a:p>
                <a:pPr lvl="0">
                  <a:lnSpc>
                    <a:spcPct val="150000"/>
                  </a:lnSpc>
                  <a:spcBef>
                    <a:spcPts val="1000"/>
                  </a:spcBef>
                  <a:buClr>
                    <a:srgbClr val="ED7D31"/>
                  </a:buClr>
                </a:pPr>
                <a14:m>
                  <m:oMathPara xmlns:m="http://schemas.openxmlformats.org/officeDocument/2006/math">
                    <m:oMathParaPr>
                      <m:jc m:val="left"/>
                    </m:oMathParaPr>
                    <m:oMath xmlns:m="http://schemas.openxmlformats.org/officeDocument/2006/math">
                      <m:sSub>
                        <m:sSubPr>
                          <m:ctrlPr>
                            <a:rPr lang="en-US" altLang="zh-CN" sz="3200" i="1">
                              <a:solidFill>
                                <a:srgbClr val="FF0000"/>
                              </a:solidFill>
                              <a:latin typeface="Cambria Math" panose="02040503050406030204" pitchFamily="18" charset="0"/>
                            </a:rPr>
                          </m:ctrlPr>
                        </m:sSubPr>
                        <m:e>
                          <m:r>
                            <m:rPr>
                              <m:sty m:val="p"/>
                            </m:rPr>
                            <a:rPr lang="en-US" altLang="zh-CN" sz="3200">
                              <a:solidFill>
                                <a:srgbClr val="FF0000"/>
                              </a:solidFill>
                              <a:latin typeface="Cambria Math" panose="02040503050406030204" pitchFamily="18" charset="0"/>
                            </a:rPr>
                            <m:t>t</m:t>
                          </m:r>
                        </m:e>
                        <m:sub>
                          <m:r>
                            <m:rPr>
                              <m:sty m:val="p"/>
                            </m:rPr>
                            <a:rPr lang="en-US" altLang="zh-CN" sz="3200">
                              <a:solidFill>
                                <a:srgbClr val="FF0000"/>
                              </a:solidFill>
                              <a:latin typeface="Cambria Math" panose="02040503050406030204" pitchFamily="18" charset="0"/>
                            </a:rPr>
                            <m:t>ALU</m:t>
                          </m:r>
                        </m:sub>
                      </m:sSub>
                      <m:r>
                        <a:rPr lang="en-US" altLang="zh-CN" sz="3200" i="1">
                          <a:solidFill>
                            <a:srgbClr val="FF0000"/>
                          </a:solidFill>
                          <a:latin typeface="Cambria Math" panose="02040503050406030204" pitchFamily="18" charset="0"/>
                        </a:rPr>
                        <m:t>+</m:t>
                      </m:r>
                    </m:oMath>
                  </m:oMathPara>
                </a14:m>
                <a:endParaRPr lang="zh-CN" altLang="en-US" sz="3200" dirty="0">
                  <a:solidFill>
                    <a:srgbClr val="FF0000"/>
                  </a:solidFill>
                </a:endParaRPr>
              </a:p>
            </p:txBody>
          </p:sp>
        </mc:Choice>
        <mc:Fallback xmlns="">
          <p:sp>
            <p:nvSpPr>
              <p:cNvPr id="267" name="矩形 266"/>
              <p:cNvSpPr>
                <a:spLocks noRot="1" noChangeAspect="1" noMove="1" noResize="1" noEditPoints="1" noAdjustHandles="1" noChangeArrowheads="1" noChangeShapeType="1" noTextEdit="1"/>
              </p:cNvSpPr>
              <p:nvPr/>
            </p:nvSpPr>
            <p:spPr>
              <a:xfrm>
                <a:off x="7542519" y="5647701"/>
                <a:ext cx="1350021" cy="830997"/>
              </a:xfrm>
              <a:prstGeom prst="rect">
                <a:avLst/>
              </a:prstGeom>
              <a:blipFill rotWithShape="1">
                <a:blip r:embed="rId6"/>
                <a:stretch>
                  <a:fillRect l="-46" t="-1" b="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8" name="矩形 267"/>
              <p:cNvSpPr/>
              <p:nvPr/>
            </p:nvSpPr>
            <p:spPr>
              <a:xfrm>
                <a:off x="8892540" y="5648475"/>
                <a:ext cx="1630680" cy="830997"/>
              </a:xfrm>
              <a:prstGeom prst="rect">
                <a:avLst/>
              </a:prstGeom>
              <a:solidFill>
                <a:schemeClr val="bg1"/>
              </a:solidFill>
            </p:spPr>
            <p:txBody>
              <a:bodyPr wrap="square">
                <a:spAutoFit/>
              </a:bodyPr>
              <a:lstStyle/>
              <a:p>
                <a:pPr lvl="0">
                  <a:lnSpc>
                    <a:spcPct val="150000"/>
                  </a:lnSpc>
                  <a:spcBef>
                    <a:spcPts val="1000"/>
                  </a:spcBef>
                  <a:buClr>
                    <a:srgbClr val="ED7D31"/>
                  </a:buClr>
                </a:pPr>
                <a14:m>
                  <m:oMathPara xmlns:m="http://schemas.openxmlformats.org/officeDocument/2006/math">
                    <m:oMathParaPr>
                      <m:jc m:val="left"/>
                    </m:oMathParaPr>
                    <m:oMath xmlns:m="http://schemas.openxmlformats.org/officeDocument/2006/math">
                      <m:sSub>
                        <m:sSubPr>
                          <m:ctrlPr>
                            <a:rPr lang="en-US" altLang="zh-CN" sz="3200" i="1">
                              <a:solidFill>
                                <a:srgbClr val="FF0000"/>
                              </a:solidFill>
                              <a:latin typeface="Cambria Math" panose="02040503050406030204" pitchFamily="18" charset="0"/>
                            </a:rPr>
                          </m:ctrlPr>
                        </m:sSubPr>
                        <m:e>
                          <m:r>
                            <a:rPr lang="en-US" altLang="zh-CN" sz="3200">
                              <a:solidFill>
                                <a:srgbClr val="FF0000"/>
                              </a:solidFill>
                              <a:latin typeface="Cambria Math" panose="02040503050406030204" pitchFamily="18" charset="0"/>
                            </a:rPr>
                            <m:t>2</m:t>
                          </m:r>
                          <m:r>
                            <m:rPr>
                              <m:sty m:val="p"/>
                            </m:rPr>
                            <a:rPr lang="en-US" altLang="zh-CN" sz="3200">
                              <a:solidFill>
                                <a:srgbClr val="FF0000"/>
                              </a:solidFill>
                              <a:latin typeface="Cambria Math" panose="02040503050406030204" pitchFamily="18" charset="0"/>
                            </a:rPr>
                            <m:t>t</m:t>
                          </m:r>
                        </m:e>
                        <m:sub>
                          <m:r>
                            <m:rPr>
                              <m:sty m:val="p"/>
                            </m:rPr>
                            <a:rPr lang="en-US" altLang="zh-CN" sz="3200">
                              <a:solidFill>
                                <a:srgbClr val="FF0000"/>
                              </a:solidFill>
                              <a:latin typeface="Cambria Math" panose="02040503050406030204" pitchFamily="18" charset="0"/>
                            </a:rPr>
                            <m:t>mux</m:t>
                          </m:r>
                        </m:sub>
                      </m:sSub>
                      <m:r>
                        <a:rPr lang="en-US" altLang="zh-CN" sz="3200" i="1">
                          <a:solidFill>
                            <a:srgbClr val="FF0000"/>
                          </a:solidFill>
                          <a:latin typeface="Cambria Math" panose="02040503050406030204" pitchFamily="18" charset="0"/>
                        </a:rPr>
                        <m:t>+</m:t>
                      </m:r>
                    </m:oMath>
                  </m:oMathPara>
                </a14:m>
                <a:endParaRPr lang="zh-CN" altLang="en-US" sz="3200" dirty="0">
                  <a:solidFill>
                    <a:srgbClr val="FF0000"/>
                  </a:solidFill>
                </a:endParaRPr>
              </a:p>
            </p:txBody>
          </p:sp>
        </mc:Choice>
        <mc:Fallback xmlns="">
          <p:sp>
            <p:nvSpPr>
              <p:cNvPr id="268" name="矩形 267"/>
              <p:cNvSpPr>
                <a:spLocks noRot="1" noChangeAspect="1" noMove="1" noResize="1" noEditPoints="1" noAdjustHandles="1" noChangeArrowheads="1" noChangeShapeType="1" noTextEdit="1"/>
              </p:cNvSpPr>
              <p:nvPr/>
            </p:nvSpPr>
            <p:spPr>
              <a:xfrm>
                <a:off x="8892540" y="5648475"/>
                <a:ext cx="1630680" cy="830997"/>
              </a:xfrm>
              <a:prstGeom prst="rect">
                <a:avLst/>
              </a:prstGeom>
              <a:blipFill rotWithShape="1">
                <a:blip r:embed="rId7"/>
                <a:stretch>
                  <a:fillRect t="-18" b="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9" name="矩形 268"/>
              <p:cNvSpPr/>
              <p:nvPr/>
            </p:nvSpPr>
            <p:spPr>
              <a:xfrm>
                <a:off x="10523220" y="5648106"/>
                <a:ext cx="1120001" cy="896784"/>
              </a:xfrm>
              <a:prstGeom prst="rect">
                <a:avLst/>
              </a:prstGeom>
              <a:solidFill>
                <a:schemeClr val="bg1"/>
              </a:solidFill>
            </p:spPr>
            <p:txBody>
              <a:bodyPr wrap="square">
                <a:spAutoFit/>
              </a:bodyPr>
              <a:lstStyle/>
              <a:p>
                <a:pPr lvl="0">
                  <a:lnSpc>
                    <a:spcPct val="150000"/>
                  </a:lnSpc>
                  <a:spcBef>
                    <a:spcPts val="1000"/>
                  </a:spcBef>
                  <a:buClr>
                    <a:srgbClr val="ED7D31"/>
                  </a:buClr>
                </a:pPr>
                <a14:m>
                  <m:oMathPara xmlns:m="http://schemas.openxmlformats.org/officeDocument/2006/math">
                    <m:oMathParaPr>
                      <m:jc m:val="left"/>
                    </m:oMathParaPr>
                    <m:oMath xmlns:m="http://schemas.openxmlformats.org/officeDocument/2006/math">
                      <m:sSub>
                        <m:sSubPr>
                          <m:ctrlPr>
                            <a:rPr lang="en-US" altLang="zh-CN" sz="3200" i="1">
                              <a:solidFill>
                                <a:srgbClr val="FF0000"/>
                              </a:solidFill>
                              <a:latin typeface="Cambria Math" panose="02040503050406030204" pitchFamily="18" charset="0"/>
                            </a:rPr>
                          </m:ctrlPr>
                        </m:sSubPr>
                        <m:e>
                          <m:r>
                            <m:rPr>
                              <m:sty m:val="p"/>
                            </m:rPr>
                            <a:rPr lang="en-US" altLang="zh-CN" sz="3200">
                              <a:solidFill>
                                <a:srgbClr val="FF0000"/>
                              </a:solidFill>
                              <a:latin typeface="Cambria Math" panose="02040503050406030204" pitchFamily="18" charset="0"/>
                            </a:rPr>
                            <m:t>t</m:t>
                          </m:r>
                        </m:e>
                        <m:sub>
                          <m:r>
                            <m:rPr>
                              <m:sty m:val="p"/>
                            </m:rPr>
                            <a:rPr lang="en-US" altLang="zh-CN" sz="3200">
                              <a:solidFill>
                                <a:srgbClr val="FF0000"/>
                              </a:solidFill>
                              <a:latin typeface="Cambria Math" panose="02040503050406030204" pitchFamily="18" charset="0"/>
                            </a:rPr>
                            <m:t>Setup</m:t>
                          </m:r>
                        </m:sub>
                      </m:sSub>
                    </m:oMath>
                  </m:oMathPara>
                </a14:m>
                <a:endParaRPr lang="zh-CN" altLang="en-US" sz="3200" dirty="0">
                  <a:solidFill>
                    <a:srgbClr val="FF0000"/>
                  </a:solidFill>
                </a:endParaRPr>
              </a:p>
            </p:txBody>
          </p:sp>
        </mc:Choice>
        <mc:Fallback xmlns="">
          <p:sp>
            <p:nvSpPr>
              <p:cNvPr id="269" name="矩形 268"/>
              <p:cNvSpPr>
                <a:spLocks noRot="1" noChangeAspect="1" noMove="1" noResize="1" noEditPoints="1" noAdjustHandles="1" noChangeArrowheads="1" noChangeShapeType="1" noTextEdit="1"/>
              </p:cNvSpPr>
              <p:nvPr/>
            </p:nvSpPr>
            <p:spPr>
              <a:xfrm>
                <a:off x="10523220" y="5648106"/>
                <a:ext cx="1120001" cy="896784"/>
              </a:xfrm>
              <a:prstGeom prst="rect">
                <a:avLst/>
              </a:prstGeom>
              <a:blipFill rotWithShape="1">
                <a:blip r:embed="rId8"/>
                <a:stretch>
                  <a:fillRect t="-46" r="44" b="65"/>
                </a:stretch>
              </a:blipFill>
            </p:spPr>
            <p:txBody>
              <a:bodyPr/>
              <a:lstStyle/>
              <a:p>
                <a:r>
                  <a:rPr lang="zh-CN" altLang="en-US">
                    <a:noFill/>
                  </a:rPr>
                  <a:t> </a:t>
                </a:r>
              </a:p>
            </p:txBody>
          </p:sp>
        </mc:Fallback>
      </mc:AlternateContent>
      <p:grpSp>
        <p:nvGrpSpPr>
          <p:cNvPr id="262" name="组合 261"/>
          <p:cNvGrpSpPr/>
          <p:nvPr/>
        </p:nvGrpSpPr>
        <p:grpSpPr>
          <a:xfrm>
            <a:off x="4647380" y="2244349"/>
            <a:ext cx="2097287" cy="2152479"/>
            <a:chOff x="5147404" y="2415711"/>
            <a:chExt cx="1949822" cy="2152479"/>
          </a:xfrm>
        </p:grpSpPr>
        <p:grpSp>
          <p:nvGrpSpPr>
            <p:cNvPr id="270" name="组合 269"/>
            <p:cNvGrpSpPr/>
            <p:nvPr/>
          </p:nvGrpSpPr>
          <p:grpSpPr>
            <a:xfrm>
              <a:off x="5147404" y="2415711"/>
              <a:ext cx="1949822" cy="2054688"/>
              <a:chOff x="5147404" y="2415711"/>
              <a:chExt cx="1949822" cy="2054688"/>
            </a:xfrm>
          </p:grpSpPr>
          <p:grpSp>
            <p:nvGrpSpPr>
              <p:cNvPr id="272" name="组合 271"/>
              <p:cNvGrpSpPr/>
              <p:nvPr/>
            </p:nvGrpSpPr>
            <p:grpSpPr>
              <a:xfrm>
                <a:off x="5147404" y="2415711"/>
                <a:ext cx="1949822" cy="2054688"/>
                <a:chOff x="9255806" y="2351056"/>
                <a:chExt cx="1949822" cy="2054688"/>
              </a:xfrm>
            </p:grpSpPr>
            <p:sp>
              <p:nvSpPr>
                <p:cNvPr id="274" name="矩形 273"/>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5" name="文本框 274"/>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6" name="文本框 275"/>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7" name="文本框 276"/>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8" name="文本框 277"/>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9" name="文本框 278"/>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0" name="文本框 279"/>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73" name="等腰三角形 272"/>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71" name="直接连接符 270"/>
            <p:cNvCxnSpPr>
              <a:stCxn id="273"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81" name="直接箭头连接符 280"/>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2" name="肘形连接符 281"/>
          <p:cNvCxnSpPr>
            <a:stCxn id="291"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cxnSp>
        <p:nvCxnSpPr>
          <p:cNvPr id="220" name="肘形连接符 219"/>
          <p:cNvCxnSpPr/>
          <p:nvPr/>
        </p:nvCxnSpPr>
        <p:spPr>
          <a:xfrm flipV="1">
            <a:off x="5231130" y="4186496"/>
            <a:ext cx="2497163" cy="705544"/>
          </a:xfrm>
          <a:prstGeom prst="bentConnector3">
            <a:avLst>
              <a:gd name="adj1" fmla="val 92949"/>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38" name="文本框 237"/>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down)">
                                      <p:cBhvr>
                                        <p:cTn id="7" dur="500"/>
                                        <p:tgtEl>
                                          <p:spTgt spid="17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2"/>
                                        </p:tgtEl>
                                        <p:attrNameLst>
                                          <p:attrName>style.visibility</p:attrName>
                                        </p:attrNameLst>
                                      </p:cBhvr>
                                      <p:to>
                                        <p:strVal val="visible"/>
                                      </p:to>
                                    </p:set>
                                    <p:animEffect transition="in" filter="wipe(left)">
                                      <p:cBhvr>
                                        <p:cTn id="16" dur="500"/>
                                        <p:tgtEl>
                                          <p:spTgt spid="17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59"/>
                                        </p:tgtEl>
                                        <p:attrNameLst>
                                          <p:attrName>style.visibility</p:attrName>
                                        </p:attrNameLst>
                                      </p:cBhvr>
                                      <p:to>
                                        <p:strVal val="visible"/>
                                      </p:to>
                                    </p:set>
                                    <p:animEffect transition="in" filter="wipe(left)">
                                      <p:cBhvr>
                                        <p:cTn id="20" dur="500"/>
                                        <p:tgtEl>
                                          <p:spTgt spid="25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97"/>
                                        </p:tgtEl>
                                        <p:attrNameLst>
                                          <p:attrName>style.visibility</p:attrName>
                                        </p:attrNameLst>
                                      </p:cBhvr>
                                      <p:to>
                                        <p:strVal val="visible"/>
                                      </p:to>
                                    </p:set>
                                    <p:animEffect transition="in" filter="wipe(left)">
                                      <p:cBhvr>
                                        <p:cTn id="25" dur="500"/>
                                        <p:tgtEl>
                                          <p:spTgt spid="197"/>
                                        </p:tgtEl>
                                      </p:cBhvr>
                                    </p:animEffect>
                                  </p:childTnLst>
                                </p:cTn>
                              </p:par>
                              <p:par>
                                <p:cTn id="26" presetID="22" presetClass="entr" presetSubtype="8" fill="hold" nodeType="withEffect">
                                  <p:stCondLst>
                                    <p:cond delay="0"/>
                                  </p:stCondLst>
                                  <p:childTnLst>
                                    <p:set>
                                      <p:cBhvr>
                                        <p:cTn id="27" dur="1" fill="hold">
                                          <p:stCondLst>
                                            <p:cond delay="0"/>
                                          </p:stCondLst>
                                        </p:cTn>
                                        <p:tgtEl>
                                          <p:spTgt spid="173"/>
                                        </p:tgtEl>
                                        <p:attrNameLst>
                                          <p:attrName>style.visibility</p:attrName>
                                        </p:attrNameLst>
                                      </p:cBhvr>
                                      <p:to>
                                        <p:strVal val="visible"/>
                                      </p:to>
                                    </p:set>
                                    <p:animEffect transition="in" filter="wipe(left)">
                                      <p:cBhvr>
                                        <p:cTn id="28" dur="500"/>
                                        <p:tgtEl>
                                          <p:spTgt spid="173"/>
                                        </p:tgtEl>
                                      </p:cBhvr>
                                    </p:animEffect>
                                  </p:childTnLst>
                                </p:cTn>
                              </p:par>
                              <p:par>
                                <p:cTn id="29" presetID="22" presetClass="entr" presetSubtype="8" fill="hold" nodeType="withEffect">
                                  <p:stCondLst>
                                    <p:cond delay="0"/>
                                  </p:stCondLst>
                                  <p:childTnLst>
                                    <p:set>
                                      <p:cBhvr>
                                        <p:cTn id="30" dur="1" fill="hold">
                                          <p:stCondLst>
                                            <p:cond delay="0"/>
                                          </p:stCondLst>
                                        </p:cTn>
                                        <p:tgtEl>
                                          <p:spTgt spid="190"/>
                                        </p:tgtEl>
                                        <p:attrNameLst>
                                          <p:attrName>style.visibility</p:attrName>
                                        </p:attrNameLst>
                                      </p:cBhvr>
                                      <p:to>
                                        <p:strVal val="visible"/>
                                      </p:to>
                                    </p:set>
                                    <p:animEffect transition="in" filter="wipe(left)">
                                      <p:cBhvr>
                                        <p:cTn id="31" dur="500"/>
                                        <p:tgtEl>
                                          <p:spTgt spid="190"/>
                                        </p:tgtEl>
                                      </p:cBhvr>
                                    </p:animEffect>
                                  </p:childTnLst>
                                </p:cTn>
                              </p:par>
                              <p:par>
                                <p:cTn id="32" presetID="22" presetClass="entr" presetSubtype="8" fill="hold" nodeType="withEffect">
                                  <p:stCondLst>
                                    <p:cond delay="0"/>
                                  </p:stCondLst>
                                  <p:childTnLst>
                                    <p:set>
                                      <p:cBhvr>
                                        <p:cTn id="33" dur="1" fill="hold">
                                          <p:stCondLst>
                                            <p:cond delay="0"/>
                                          </p:stCondLst>
                                        </p:cTn>
                                        <p:tgtEl>
                                          <p:spTgt spid="185"/>
                                        </p:tgtEl>
                                        <p:attrNameLst>
                                          <p:attrName>style.visibility</p:attrName>
                                        </p:attrNameLst>
                                      </p:cBhvr>
                                      <p:to>
                                        <p:strVal val="visible"/>
                                      </p:to>
                                    </p:set>
                                    <p:animEffect transition="in" filter="wipe(left)">
                                      <p:cBhvr>
                                        <p:cTn id="34" dur="500"/>
                                        <p:tgtEl>
                                          <p:spTgt spid="18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41"/>
                                        </p:tgtEl>
                                        <p:attrNameLst>
                                          <p:attrName>style.visibility</p:attrName>
                                        </p:attrNameLst>
                                      </p:cBhvr>
                                      <p:to>
                                        <p:strVal val="visible"/>
                                      </p:to>
                                    </p:set>
                                    <p:animEffect transition="in" filter="wipe(left)">
                                      <p:cBhvr>
                                        <p:cTn id="39" dur="500"/>
                                        <p:tgtEl>
                                          <p:spTgt spid="241"/>
                                        </p:tgtEl>
                                      </p:cBhvr>
                                    </p:animEffect>
                                  </p:childTnLst>
                                </p:cTn>
                              </p:par>
                              <p:par>
                                <p:cTn id="40" presetID="22" presetClass="entr" presetSubtype="8" fill="hold" nodeType="withEffect">
                                  <p:stCondLst>
                                    <p:cond delay="0"/>
                                  </p:stCondLst>
                                  <p:childTnLst>
                                    <p:set>
                                      <p:cBhvr>
                                        <p:cTn id="41" dur="1" fill="hold">
                                          <p:stCondLst>
                                            <p:cond delay="0"/>
                                          </p:stCondLst>
                                        </p:cTn>
                                        <p:tgtEl>
                                          <p:spTgt spid="239"/>
                                        </p:tgtEl>
                                        <p:attrNameLst>
                                          <p:attrName>style.visibility</p:attrName>
                                        </p:attrNameLst>
                                      </p:cBhvr>
                                      <p:to>
                                        <p:strVal val="visible"/>
                                      </p:to>
                                    </p:set>
                                    <p:animEffect transition="in" filter="wipe(left)">
                                      <p:cBhvr>
                                        <p:cTn id="42" dur="500"/>
                                        <p:tgtEl>
                                          <p:spTgt spid="2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1"/>
                                        </p:tgtEl>
                                        <p:attrNameLst>
                                          <p:attrName>style.visibility</p:attrName>
                                        </p:attrNameLst>
                                      </p:cBhvr>
                                      <p:to>
                                        <p:strVal val="visible"/>
                                      </p:to>
                                    </p:set>
                                    <p:animEffect transition="in" filter="wipe(left)">
                                      <p:cBhvr>
                                        <p:cTn id="47" dur="500"/>
                                        <p:tgtEl>
                                          <p:spTgt spid="201"/>
                                        </p:tgtEl>
                                      </p:cBhvr>
                                    </p:animEffect>
                                  </p:childTnLst>
                                </p:cTn>
                              </p:par>
                              <p:par>
                                <p:cTn id="48" presetID="22" presetClass="entr" presetSubtype="8" fill="hold" nodeType="withEffect">
                                  <p:stCondLst>
                                    <p:cond delay="0"/>
                                  </p:stCondLst>
                                  <p:childTnLst>
                                    <p:set>
                                      <p:cBhvr>
                                        <p:cTn id="49" dur="1" fill="hold">
                                          <p:stCondLst>
                                            <p:cond delay="0"/>
                                          </p:stCondLst>
                                        </p:cTn>
                                        <p:tgtEl>
                                          <p:spTgt spid="220"/>
                                        </p:tgtEl>
                                        <p:attrNameLst>
                                          <p:attrName>style.visibility</p:attrName>
                                        </p:attrNameLst>
                                      </p:cBhvr>
                                      <p:to>
                                        <p:strVal val="visible"/>
                                      </p:to>
                                    </p:set>
                                    <p:animEffect transition="in" filter="wipe(left)">
                                      <p:cBhvr>
                                        <p:cTn id="50" dur="500"/>
                                        <p:tgtEl>
                                          <p:spTgt spid="22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43"/>
                                        </p:tgtEl>
                                        <p:attrNameLst>
                                          <p:attrName>style.visibility</p:attrName>
                                        </p:attrNameLst>
                                      </p:cBhvr>
                                      <p:to>
                                        <p:strVal val="visible"/>
                                      </p:to>
                                    </p:set>
                                    <p:animEffect transition="in" filter="wipe(left)">
                                      <p:cBhvr>
                                        <p:cTn id="55" dur="500"/>
                                        <p:tgtEl>
                                          <p:spTgt spid="243"/>
                                        </p:tgtEl>
                                      </p:cBhvr>
                                    </p:animEffect>
                                  </p:childTnLst>
                                </p:cTn>
                              </p:par>
                              <p:par>
                                <p:cTn id="56" presetID="22" presetClass="entr" presetSubtype="8" fill="hold" nodeType="withEffect">
                                  <p:stCondLst>
                                    <p:cond delay="0"/>
                                  </p:stCondLst>
                                  <p:childTnLst>
                                    <p:set>
                                      <p:cBhvr>
                                        <p:cTn id="57" dur="1" fill="hold">
                                          <p:stCondLst>
                                            <p:cond delay="0"/>
                                          </p:stCondLst>
                                        </p:cTn>
                                        <p:tgtEl>
                                          <p:spTgt spid="242"/>
                                        </p:tgtEl>
                                        <p:attrNameLst>
                                          <p:attrName>style.visibility</p:attrName>
                                        </p:attrNameLst>
                                      </p:cBhvr>
                                      <p:to>
                                        <p:strVal val="visible"/>
                                      </p:to>
                                    </p:set>
                                    <p:animEffect transition="in" filter="wipe(left)">
                                      <p:cBhvr>
                                        <p:cTn id="58" dur="500"/>
                                        <p:tgtEl>
                                          <p:spTgt spid="24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21"/>
                                        </p:tgtEl>
                                        <p:attrNameLst>
                                          <p:attrName>style.visibility</p:attrName>
                                        </p:attrNameLst>
                                      </p:cBhvr>
                                      <p:to>
                                        <p:strVal val="visible"/>
                                      </p:to>
                                    </p:set>
                                    <p:animEffect transition="in" filter="wipe(left)">
                                      <p:cBhvr>
                                        <p:cTn id="63" dur="500"/>
                                        <p:tgtEl>
                                          <p:spTgt spid="221"/>
                                        </p:tgtEl>
                                      </p:cBhvr>
                                    </p:animEffect>
                                  </p:childTnLst>
                                </p:cTn>
                              </p:par>
                              <p:par>
                                <p:cTn id="64" presetID="22" presetClass="entr" presetSubtype="8" fill="hold" nodeType="withEffect">
                                  <p:stCondLst>
                                    <p:cond delay="0"/>
                                  </p:stCondLst>
                                  <p:childTnLst>
                                    <p:set>
                                      <p:cBhvr>
                                        <p:cTn id="65" dur="1" fill="hold">
                                          <p:stCondLst>
                                            <p:cond delay="0"/>
                                          </p:stCondLst>
                                        </p:cTn>
                                        <p:tgtEl>
                                          <p:spTgt spid="222"/>
                                        </p:tgtEl>
                                        <p:attrNameLst>
                                          <p:attrName>style.visibility</p:attrName>
                                        </p:attrNameLst>
                                      </p:cBhvr>
                                      <p:to>
                                        <p:strVal val="visible"/>
                                      </p:to>
                                    </p:set>
                                    <p:animEffect transition="in" filter="wipe(left)">
                                      <p:cBhvr>
                                        <p:cTn id="66" dur="500"/>
                                        <p:tgtEl>
                                          <p:spTgt spid="22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45"/>
                                        </p:tgtEl>
                                        <p:attrNameLst>
                                          <p:attrName>style.visibility</p:attrName>
                                        </p:attrNameLst>
                                      </p:cBhvr>
                                      <p:to>
                                        <p:strVal val="visible"/>
                                      </p:to>
                                    </p:set>
                                    <p:animEffect transition="in" filter="wipe(left)">
                                      <p:cBhvr>
                                        <p:cTn id="71" dur="500"/>
                                        <p:tgtEl>
                                          <p:spTgt spid="245"/>
                                        </p:tgtEl>
                                      </p:cBhvr>
                                    </p:animEffect>
                                  </p:childTnLst>
                                </p:cTn>
                              </p:par>
                              <p:par>
                                <p:cTn id="72" presetID="22" presetClass="entr" presetSubtype="8" fill="hold" nodeType="withEffect">
                                  <p:stCondLst>
                                    <p:cond delay="0"/>
                                  </p:stCondLst>
                                  <p:childTnLst>
                                    <p:set>
                                      <p:cBhvr>
                                        <p:cTn id="73" dur="1" fill="hold">
                                          <p:stCondLst>
                                            <p:cond delay="0"/>
                                          </p:stCondLst>
                                        </p:cTn>
                                        <p:tgtEl>
                                          <p:spTgt spid="249"/>
                                        </p:tgtEl>
                                        <p:attrNameLst>
                                          <p:attrName>style.visibility</p:attrName>
                                        </p:attrNameLst>
                                      </p:cBhvr>
                                      <p:to>
                                        <p:strVal val="visible"/>
                                      </p:to>
                                    </p:set>
                                    <p:animEffect transition="in" filter="wipe(left)">
                                      <p:cBhvr>
                                        <p:cTn id="74" dur="500"/>
                                        <p:tgtEl>
                                          <p:spTgt spid="24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23"/>
                                        </p:tgtEl>
                                        <p:attrNameLst>
                                          <p:attrName>style.visibility</p:attrName>
                                        </p:attrNameLst>
                                      </p:cBhvr>
                                      <p:to>
                                        <p:strVal val="visible"/>
                                      </p:to>
                                    </p:set>
                                    <p:animEffect transition="in" filter="wipe(left)">
                                      <p:cBhvr>
                                        <p:cTn id="79" dur="500"/>
                                        <p:tgtEl>
                                          <p:spTgt spid="22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52"/>
                                        </p:tgtEl>
                                        <p:attrNameLst>
                                          <p:attrName>style.visibility</p:attrName>
                                        </p:attrNameLst>
                                      </p:cBhvr>
                                      <p:to>
                                        <p:strVal val="visible"/>
                                      </p:to>
                                    </p:set>
                                    <p:animEffect transition="in" filter="wipe(left)">
                                      <p:cBhvr>
                                        <p:cTn id="84" dur="500"/>
                                        <p:tgtEl>
                                          <p:spTgt spid="25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nodeType="clickEffect">
                                  <p:stCondLst>
                                    <p:cond delay="0"/>
                                  </p:stCondLst>
                                  <p:childTnLst>
                                    <p:set>
                                      <p:cBhvr>
                                        <p:cTn id="88" dur="1" fill="hold">
                                          <p:stCondLst>
                                            <p:cond delay="0"/>
                                          </p:stCondLst>
                                        </p:cTn>
                                        <p:tgtEl>
                                          <p:spTgt spid="229"/>
                                        </p:tgtEl>
                                        <p:attrNameLst>
                                          <p:attrName>style.visibility</p:attrName>
                                        </p:attrNameLst>
                                      </p:cBhvr>
                                      <p:to>
                                        <p:strVal val="visible"/>
                                      </p:to>
                                    </p:set>
                                    <p:animEffect transition="in" filter="wipe(right)">
                                      <p:cBhvr>
                                        <p:cTn id="89" dur="500"/>
                                        <p:tgtEl>
                                          <p:spTgt spid="22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257"/>
                                        </p:tgtEl>
                                        <p:attrNameLst>
                                          <p:attrName>style.visibility</p:attrName>
                                        </p:attrNameLst>
                                      </p:cBhvr>
                                      <p:to>
                                        <p:strVal val="visible"/>
                                      </p:to>
                                    </p:set>
                                    <p:animEffect transition="in" filter="wipe(up)">
                                      <p:cBhvr>
                                        <p:cTn id="94" dur="500"/>
                                        <p:tgtEl>
                                          <p:spTgt spid="257"/>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63"/>
                                        </p:tgtEl>
                                        <p:attrNameLst>
                                          <p:attrName>style.visibility</p:attrName>
                                        </p:attrNameLst>
                                      </p:cBhvr>
                                      <p:to>
                                        <p:strVal val="visible"/>
                                      </p:to>
                                    </p:set>
                                    <p:anim calcmode="lin" valueType="num">
                                      <p:cBhvr additive="base">
                                        <p:cTn id="99" dur="500" fill="hold"/>
                                        <p:tgtEl>
                                          <p:spTgt spid="263"/>
                                        </p:tgtEl>
                                        <p:attrNameLst>
                                          <p:attrName>ppt_x</p:attrName>
                                        </p:attrNameLst>
                                      </p:cBhvr>
                                      <p:tavLst>
                                        <p:tav tm="0">
                                          <p:val>
                                            <p:strVal val="#ppt_x"/>
                                          </p:val>
                                        </p:tav>
                                        <p:tav tm="100000">
                                          <p:val>
                                            <p:strVal val="#ppt_x"/>
                                          </p:val>
                                        </p:tav>
                                      </p:tavLst>
                                    </p:anim>
                                    <p:anim calcmode="lin" valueType="num">
                                      <p:cBhvr additive="base">
                                        <p:cTn id="100" dur="500" fill="hold"/>
                                        <p:tgtEl>
                                          <p:spTgt spid="263"/>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264"/>
                                        </p:tgtEl>
                                        <p:attrNameLst>
                                          <p:attrName>style.visibility</p:attrName>
                                        </p:attrNameLst>
                                      </p:cBhvr>
                                      <p:to>
                                        <p:strVal val="visible"/>
                                      </p:to>
                                    </p:set>
                                    <p:anim calcmode="lin" valueType="num">
                                      <p:cBhvr additive="base">
                                        <p:cTn id="105" dur="500" fill="hold"/>
                                        <p:tgtEl>
                                          <p:spTgt spid="264"/>
                                        </p:tgtEl>
                                        <p:attrNameLst>
                                          <p:attrName>ppt_x</p:attrName>
                                        </p:attrNameLst>
                                      </p:cBhvr>
                                      <p:tavLst>
                                        <p:tav tm="0">
                                          <p:val>
                                            <p:strVal val="#ppt_x"/>
                                          </p:val>
                                        </p:tav>
                                        <p:tav tm="100000">
                                          <p:val>
                                            <p:strVal val="#ppt_x"/>
                                          </p:val>
                                        </p:tav>
                                      </p:tavLst>
                                    </p:anim>
                                    <p:anim calcmode="lin" valueType="num">
                                      <p:cBhvr additive="base">
                                        <p:cTn id="106" dur="500" fill="hold"/>
                                        <p:tgtEl>
                                          <p:spTgt spid="264"/>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265"/>
                                        </p:tgtEl>
                                        <p:attrNameLst>
                                          <p:attrName>style.visibility</p:attrName>
                                        </p:attrNameLst>
                                      </p:cBhvr>
                                      <p:to>
                                        <p:strVal val="visible"/>
                                      </p:to>
                                    </p:set>
                                    <p:anim calcmode="lin" valueType="num">
                                      <p:cBhvr additive="base">
                                        <p:cTn id="111" dur="500" fill="hold"/>
                                        <p:tgtEl>
                                          <p:spTgt spid="265"/>
                                        </p:tgtEl>
                                        <p:attrNameLst>
                                          <p:attrName>ppt_x</p:attrName>
                                        </p:attrNameLst>
                                      </p:cBhvr>
                                      <p:tavLst>
                                        <p:tav tm="0">
                                          <p:val>
                                            <p:strVal val="#ppt_x"/>
                                          </p:val>
                                        </p:tav>
                                        <p:tav tm="100000">
                                          <p:val>
                                            <p:strVal val="#ppt_x"/>
                                          </p:val>
                                        </p:tav>
                                      </p:tavLst>
                                    </p:anim>
                                    <p:anim calcmode="lin" valueType="num">
                                      <p:cBhvr additive="base">
                                        <p:cTn id="112" dur="500" fill="hold"/>
                                        <p:tgtEl>
                                          <p:spTgt spid="265"/>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267"/>
                                        </p:tgtEl>
                                        <p:attrNameLst>
                                          <p:attrName>style.visibility</p:attrName>
                                        </p:attrNameLst>
                                      </p:cBhvr>
                                      <p:to>
                                        <p:strVal val="visible"/>
                                      </p:to>
                                    </p:set>
                                    <p:anim calcmode="lin" valueType="num">
                                      <p:cBhvr additive="base">
                                        <p:cTn id="117" dur="500" fill="hold"/>
                                        <p:tgtEl>
                                          <p:spTgt spid="267"/>
                                        </p:tgtEl>
                                        <p:attrNameLst>
                                          <p:attrName>ppt_x</p:attrName>
                                        </p:attrNameLst>
                                      </p:cBhvr>
                                      <p:tavLst>
                                        <p:tav tm="0">
                                          <p:val>
                                            <p:strVal val="#ppt_x"/>
                                          </p:val>
                                        </p:tav>
                                        <p:tav tm="100000">
                                          <p:val>
                                            <p:strVal val="#ppt_x"/>
                                          </p:val>
                                        </p:tav>
                                      </p:tavLst>
                                    </p:anim>
                                    <p:anim calcmode="lin" valueType="num">
                                      <p:cBhvr additive="base">
                                        <p:cTn id="118" dur="500" fill="hold"/>
                                        <p:tgtEl>
                                          <p:spTgt spid="267"/>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268"/>
                                        </p:tgtEl>
                                        <p:attrNameLst>
                                          <p:attrName>style.visibility</p:attrName>
                                        </p:attrNameLst>
                                      </p:cBhvr>
                                      <p:to>
                                        <p:strVal val="visible"/>
                                      </p:to>
                                    </p:set>
                                    <p:anim calcmode="lin" valueType="num">
                                      <p:cBhvr additive="base">
                                        <p:cTn id="123" dur="500" fill="hold"/>
                                        <p:tgtEl>
                                          <p:spTgt spid="268"/>
                                        </p:tgtEl>
                                        <p:attrNameLst>
                                          <p:attrName>ppt_x</p:attrName>
                                        </p:attrNameLst>
                                      </p:cBhvr>
                                      <p:tavLst>
                                        <p:tav tm="0">
                                          <p:val>
                                            <p:strVal val="#ppt_x"/>
                                          </p:val>
                                        </p:tav>
                                        <p:tav tm="100000">
                                          <p:val>
                                            <p:strVal val="#ppt_x"/>
                                          </p:val>
                                        </p:tav>
                                      </p:tavLst>
                                    </p:anim>
                                    <p:anim calcmode="lin" valueType="num">
                                      <p:cBhvr additive="base">
                                        <p:cTn id="124" dur="500" fill="hold"/>
                                        <p:tgtEl>
                                          <p:spTgt spid="268"/>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269"/>
                                        </p:tgtEl>
                                        <p:attrNameLst>
                                          <p:attrName>style.visibility</p:attrName>
                                        </p:attrNameLst>
                                      </p:cBhvr>
                                      <p:to>
                                        <p:strVal val="visible"/>
                                      </p:to>
                                    </p:set>
                                    <p:anim calcmode="lin" valueType="num">
                                      <p:cBhvr additive="base">
                                        <p:cTn id="129" dur="500" fill="hold"/>
                                        <p:tgtEl>
                                          <p:spTgt spid="269"/>
                                        </p:tgtEl>
                                        <p:attrNameLst>
                                          <p:attrName>ppt_x</p:attrName>
                                        </p:attrNameLst>
                                      </p:cBhvr>
                                      <p:tavLst>
                                        <p:tav tm="0">
                                          <p:val>
                                            <p:strVal val="#ppt_x"/>
                                          </p:val>
                                        </p:tav>
                                        <p:tav tm="100000">
                                          <p:val>
                                            <p:strVal val="#ppt_x"/>
                                          </p:val>
                                        </p:tav>
                                      </p:tavLst>
                                    </p:anim>
                                    <p:anim calcmode="lin" valueType="num">
                                      <p:cBhvr additive="base">
                                        <p:cTn id="130" dur="500" fill="hold"/>
                                        <p:tgtEl>
                                          <p:spTgt spid="2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animBg="1"/>
      <p:bldP spid="264" grpId="0" animBg="1"/>
      <p:bldP spid="265" grpId="0" animBg="1"/>
      <p:bldP spid="267" grpId="0" animBg="1"/>
      <p:bldP spid="268" grpId="0" animBg="1"/>
      <p:bldP spid="26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组合 288"/>
          <p:cNvGrpSpPr/>
          <p:nvPr/>
        </p:nvGrpSpPr>
        <p:grpSpPr>
          <a:xfrm>
            <a:off x="4431702" y="4415155"/>
            <a:ext cx="841756" cy="959906"/>
            <a:chOff x="4355926" y="4364678"/>
            <a:chExt cx="841756" cy="977525"/>
          </a:xfrm>
        </p:grpSpPr>
        <p:sp>
          <p:nvSpPr>
            <p:cNvPr id="291" name="椭圆 290"/>
            <p:cNvSpPr/>
            <p:nvPr/>
          </p:nvSpPr>
          <p:spPr>
            <a:xfrm>
              <a:off x="4387637" y="4364678"/>
              <a:ext cx="766514" cy="97752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90" name="文本框 289"/>
            <p:cNvSpPr txBox="1"/>
            <p:nvPr/>
          </p:nvSpPr>
          <p:spPr>
            <a:xfrm>
              <a:off x="4355926" y="4449339"/>
              <a:ext cx="841756"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Gen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88" name="矩形 187"/>
          <p:cNvSpPr/>
          <p:nvPr/>
        </p:nvSpPr>
        <p:spPr>
          <a:xfrm>
            <a:off x="735565" y="5538077"/>
            <a:ext cx="11023619" cy="11525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4" name="标题 23"/>
          <p:cNvSpPr>
            <a:spLocks noGrp="1"/>
          </p:cNvSpPr>
          <p:nvPr>
            <p:ph type="title"/>
          </p:nvPr>
        </p:nvSpPr>
        <p:spPr/>
        <p:txBody>
          <a:bodyPr/>
          <a:lstStyle/>
          <a:p>
            <a:r>
              <a:rPr lang="zh-CN" altLang="en-US" dirty="0"/>
              <a:t>关键路径</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E8E787-E6FE-45D8-9039-788B45E44EE7}" type="slidenum">
              <a:rPr kumimoji="0" lang="zh-CN" altLang="en-US" sz="1200" b="0" i="0" u="none" strike="noStrike" kern="1200" cap="none" spc="0" normalizeH="0" baseline="0" noProof="0" smtClean="0">
                <a:ln>
                  <a:noFill/>
                </a:ln>
                <a:solidFill>
                  <a:prstClr val="black"/>
                </a:solidFill>
                <a:effectLst/>
                <a:uLnTx/>
                <a:uFillTx/>
                <a:latin typeface="Times New Roman" panose="02020603050405020304"/>
                <a:ea typeface="宋体" panose="02010600030101010101" pitchFamily="2" charset="-122"/>
                <a:cs typeface="+mn-cs"/>
              </a:rPr>
              <a:t>74</a:t>
            </a:fld>
            <a:endParaRPr kumimoji="0" lang="zh-CN" altLang="en-US" sz="12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9" name="组合 28"/>
          <p:cNvGrpSpPr/>
          <p:nvPr/>
        </p:nvGrpSpPr>
        <p:grpSpPr>
          <a:xfrm>
            <a:off x="2219388" y="2896587"/>
            <a:ext cx="683427" cy="572486"/>
            <a:chOff x="2783611" y="3269059"/>
            <a:chExt cx="1312233" cy="1016861"/>
          </a:xfrm>
        </p:grpSpPr>
        <p:sp>
          <p:nvSpPr>
            <p:cNvPr id="25" name="矩形 24"/>
            <p:cNvSpPr/>
            <p:nvPr/>
          </p:nvSpPr>
          <p:spPr>
            <a:xfrm>
              <a:off x="2798619" y="3269059"/>
              <a:ext cx="1173018" cy="1016861"/>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6" name="文本框 25"/>
            <p:cNvSpPr txBox="1"/>
            <p:nvPr/>
          </p:nvSpPr>
          <p:spPr>
            <a:xfrm>
              <a:off x="2783611" y="3323198"/>
              <a:ext cx="1312233" cy="929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41" name="组合 40"/>
          <p:cNvGrpSpPr/>
          <p:nvPr/>
        </p:nvGrpSpPr>
        <p:grpSpPr>
          <a:xfrm>
            <a:off x="1357191" y="2636200"/>
            <a:ext cx="718387" cy="1680239"/>
            <a:chOff x="1865175" y="2955247"/>
            <a:chExt cx="718387" cy="1680239"/>
          </a:xfrm>
        </p:grpSpPr>
        <p:grpSp>
          <p:nvGrpSpPr>
            <p:cNvPr id="35" name="组合 34"/>
            <p:cNvGrpSpPr/>
            <p:nvPr/>
          </p:nvGrpSpPr>
          <p:grpSpPr>
            <a:xfrm>
              <a:off x="1865175" y="2955247"/>
              <a:ext cx="663964" cy="1184017"/>
              <a:chOff x="1517531" y="2419923"/>
              <a:chExt cx="718979" cy="1819566"/>
            </a:xfrm>
          </p:grpSpPr>
          <p:sp>
            <p:nvSpPr>
              <p:cNvPr id="32" name="矩形 31"/>
              <p:cNvSpPr/>
              <p:nvPr/>
            </p:nvSpPr>
            <p:spPr>
              <a:xfrm>
                <a:off x="1607127" y="2419923"/>
                <a:ext cx="517237" cy="18195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3" name="文本框 32"/>
              <p:cNvSpPr txBox="1"/>
              <p:nvPr/>
            </p:nvSpPr>
            <p:spPr>
              <a:xfrm>
                <a:off x="1517531" y="2872026"/>
                <a:ext cx="718979" cy="80407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34" name="等腰三角形 33"/>
              <p:cNvSpPr/>
              <p:nvPr/>
            </p:nvSpPr>
            <p:spPr>
              <a:xfrm>
                <a:off x="1822602" y="4084639"/>
                <a:ext cx="86285" cy="154850"/>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38" name="直接连接符 37"/>
            <p:cNvCxnSpPr/>
            <p:nvPr/>
          </p:nvCxnSpPr>
          <p:spPr>
            <a:xfrm>
              <a:off x="2182870" y="4139264"/>
              <a:ext cx="0" cy="97791"/>
            </a:xfrm>
            <a:prstGeom prst="line">
              <a:avLst/>
            </a:prstGeom>
          </p:spPr>
          <p:style>
            <a:lnRef idx="3">
              <a:schemeClr val="dk1"/>
            </a:lnRef>
            <a:fillRef idx="0">
              <a:schemeClr val="dk1"/>
            </a:fillRef>
            <a:effectRef idx="2">
              <a:schemeClr val="dk1"/>
            </a:effectRef>
            <a:fontRef idx="minor">
              <a:schemeClr val="tx1"/>
            </a:fontRef>
          </p:style>
        </p:cxnSp>
        <p:sp>
          <p:nvSpPr>
            <p:cNvPr id="39" name="文本框 38"/>
            <p:cNvSpPr txBox="1"/>
            <p:nvPr/>
          </p:nvSpPr>
          <p:spPr>
            <a:xfrm>
              <a:off x="1947915" y="4173821"/>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67" name="组合 66"/>
          <p:cNvGrpSpPr/>
          <p:nvPr/>
        </p:nvGrpSpPr>
        <p:grpSpPr>
          <a:xfrm>
            <a:off x="8379901" y="2969895"/>
            <a:ext cx="835486" cy="998220"/>
            <a:chOff x="7950205" y="3160441"/>
            <a:chExt cx="679988" cy="998220"/>
          </a:xfrm>
        </p:grpSpPr>
        <p:grpSp>
          <p:nvGrpSpPr>
            <p:cNvPr id="58" name="组合 57"/>
            <p:cNvGrpSpPr/>
            <p:nvPr/>
          </p:nvGrpSpPr>
          <p:grpSpPr>
            <a:xfrm>
              <a:off x="7982529" y="3160441"/>
              <a:ext cx="574962" cy="998220"/>
              <a:chOff x="7982529" y="3160441"/>
              <a:chExt cx="574962" cy="998220"/>
            </a:xfrm>
          </p:grpSpPr>
          <p:sp>
            <p:nvSpPr>
              <p:cNvPr id="43" name="梯形 42"/>
              <p:cNvSpPr/>
              <p:nvPr/>
            </p:nvSpPr>
            <p:spPr>
              <a:xfrm rot="5400000">
                <a:off x="7770900" y="3372070"/>
                <a:ext cx="998220" cy="574962"/>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5" name="等腰三角形 44"/>
              <p:cNvSpPr/>
              <p:nvPr/>
            </p:nvSpPr>
            <p:spPr>
              <a:xfrm rot="5400000">
                <a:off x="7950289" y="3629810"/>
                <a:ext cx="149047" cy="82492"/>
              </a:xfrm>
              <a:prstGeom prst="triangle">
                <a:avLst>
                  <a:gd name="adj" fmla="val 47444"/>
                </a:avLst>
              </a:prstGeom>
              <a:solidFill>
                <a:schemeClr val="bg1"/>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47" name="直接连接符 46"/>
              <p:cNvCxnSpPr>
                <a:endCxn id="45" idx="4"/>
              </p:cNvCxnSpPr>
              <p:nvPr/>
            </p:nvCxnSpPr>
            <p:spPr>
              <a:xfrm>
                <a:off x="7983567" y="3596533"/>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5" name="直接连接符 54"/>
              <p:cNvCxnSpPr>
                <a:stCxn id="45" idx="2"/>
                <a:endCxn id="45" idx="1"/>
              </p:cNvCxnSpPr>
              <p:nvPr/>
            </p:nvCxnSpPr>
            <p:spPr>
              <a:xfrm>
                <a:off x="7983574" y="3596533"/>
                <a:ext cx="41246" cy="3535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45" idx="5"/>
                <a:endCxn id="45" idx="4"/>
              </p:cNvCxnSpPr>
              <p:nvPr/>
            </p:nvCxnSpPr>
            <p:spPr>
              <a:xfrm flipH="1">
                <a:off x="7983574" y="3706413"/>
                <a:ext cx="41246" cy="39167"/>
              </a:xfrm>
              <a:prstGeom prst="line">
                <a:avLst/>
              </a:prstGeom>
            </p:spPr>
            <p:style>
              <a:lnRef idx="2">
                <a:schemeClr val="dk1"/>
              </a:lnRef>
              <a:fillRef idx="0">
                <a:schemeClr val="dk1"/>
              </a:fillRef>
              <a:effectRef idx="1">
                <a:schemeClr val="dk1"/>
              </a:effectRef>
              <a:fontRef idx="minor">
                <a:schemeClr val="tx1"/>
              </a:fontRef>
            </p:style>
          </p:cxnSp>
        </p:grpSp>
        <p:sp>
          <p:nvSpPr>
            <p:cNvPr id="66" name="文本框 65"/>
            <p:cNvSpPr txBox="1"/>
            <p:nvPr/>
          </p:nvSpPr>
          <p:spPr>
            <a:xfrm>
              <a:off x="7950205" y="3439616"/>
              <a:ext cx="67998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ALU</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72" name="组合 71"/>
          <p:cNvGrpSpPr/>
          <p:nvPr/>
        </p:nvGrpSpPr>
        <p:grpSpPr>
          <a:xfrm>
            <a:off x="1567939" y="1567603"/>
            <a:ext cx="1514235" cy="1097721"/>
            <a:chOff x="2298862" y="1857526"/>
            <a:chExt cx="1514235" cy="1097721"/>
          </a:xfrm>
        </p:grpSpPr>
        <p:grpSp>
          <p:nvGrpSpPr>
            <p:cNvPr id="68" name="组合 67"/>
            <p:cNvGrpSpPr/>
            <p:nvPr/>
          </p:nvGrpSpPr>
          <p:grpSpPr>
            <a:xfrm>
              <a:off x="2929286" y="1957027"/>
              <a:ext cx="883811" cy="998220"/>
              <a:chOff x="2929286" y="1957027"/>
              <a:chExt cx="883811" cy="998220"/>
            </a:xfrm>
          </p:grpSpPr>
          <p:grpSp>
            <p:nvGrpSpPr>
              <p:cNvPr id="59" name="组合 58"/>
              <p:cNvGrpSpPr/>
              <p:nvPr/>
            </p:nvGrpSpPr>
            <p:grpSpPr>
              <a:xfrm>
                <a:off x="2929286" y="1957027"/>
                <a:ext cx="801957" cy="998220"/>
                <a:chOff x="7982528" y="3160441"/>
                <a:chExt cx="801957" cy="998220"/>
              </a:xfrm>
            </p:grpSpPr>
            <p:sp>
              <p:nvSpPr>
                <p:cNvPr id="60" name="梯形 59"/>
                <p:cNvSpPr/>
                <p:nvPr/>
              </p:nvSpPr>
              <p:spPr>
                <a:xfrm rot="5400000">
                  <a:off x="7884397" y="3258572"/>
                  <a:ext cx="998220" cy="801957"/>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61" name="等腰三角形 60"/>
                <p:cNvSpPr/>
                <p:nvPr/>
              </p:nvSpPr>
              <p:spPr>
                <a:xfrm rot="5400000">
                  <a:off x="7972250" y="3606810"/>
                  <a:ext cx="149047" cy="128489"/>
                </a:xfrm>
                <a:prstGeom prst="triangl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62" name="直接连接符 61"/>
                <p:cNvCxnSpPr>
                  <a:stCxn id="61" idx="2"/>
                  <a:endCxn id="61" idx="4"/>
                </p:cNvCxnSpPr>
                <p:nvPr/>
              </p:nvCxnSpPr>
              <p:spPr>
                <a:xfrm>
                  <a:off x="7982529" y="3596531"/>
                  <a:ext cx="0" cy="149047"/>
                </a:xfrm>
                <a:prstGeom prst="line">
                  <a:avLst/>
                </a:prstGeom>
                <a:ln w="19050">
                  <a:solidFill>
                    <a:schemeClr val="bg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3" name="直接连接符 62"/>
                <p:cNvCxnSpPr>
                  <a:stCxn id="61" idx="2"/>
                  <a:endCxn id="61" idx="0"/>
                </p:cNvCxnSpPr>
                <p:nvPr/>
              </p:nvCxnSpPr>
              <p:spPr>
                <a:xfrm>
                  <a:off x="7982529" y="3596531"/>
                  <a:ext cx="128489" cy="74524"/>
                </a:xfrm>
                <a:prstGeom prst="line">
                  <a:avLst/>
                </a:prstGeom>
                <a:ln w="19050"/>
              </p:spPr>
              <p:style>
                <a:lnRef idx="2">
                  <a:schemeClr val="dk1"/>
                </a:lnRef>
                <a:fillRef idx="0">
                  <a:schemeClr val="dk1"/>
                </a:fillRef>
                <a:effectRef idx="1">
                  <a:schemeClr val="dk1"/>
                </a:effectRef>
                <a:fontRef idx="minor">
                  <a:schemeClr val="tx1"/>
                </a:fontRef>
              </p:style>
            </p:cxnSp>
            <p:cxnSp>
              <p:nvCxnSpPr>
                <p:cNvPr id="64" name="直接连接符 63"/>
                <p:cNvCxnSpPr>
                  <a:stCxn id="61" idx="0"/>
                  <a:endCxn id="61" idx="4"/>
                </p:cNvCxnSpPr>
                <p:nvPr/>
              </p:nvCxnSpPr>
              <p:spPr>
                <a:xfrm flipH="1">
                  <a:off x="7982529" y="3671055"/>
                  <a:ext cx="128489" cy="74523"/>
                </a:xfrm>
                <a:prstGeom prst="line">
                  <a:avLst/>
                </a:prstGeom>
                <a:ln w="19050"/>
              </p:spPr>
              <p:style>
                <a:lnRef idx="2">
                  <a:schemeClr val="dk1"/>
                </a:lnRef>
                <a:fillRef idx="0">
                  <a:schemeClr val="dk1"/>
                </a:fillRef>
                <a:effectRef idx="1">
                  <a:schemeClr val="dk1"/>
                </a:effectRef>
                <a:fontRef idx="minor">
                  <a:schemeClr val="tx1"/>
                </a:fontRef>
              </p:style>
            </p:cxnSp>
          </p:grpSp>
          <p:sp>
            <p:nvSpPr>
              <p:cNvPr id="65" name="文本框 64"/>
              <p:cNvSpPr txBox="1"/>
              <p:nvPr/>
            </p:nvSpPr>
            <p:spPr>
              <a:xfrm>
                <a:off x="2967994" y="2175269"/>
                <a:ext cx="845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Add</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70" name="直接连接符 69"/>
            <p:cNvCxnSpPr/>
            <p:nvPr/>
          </p:nvCxnSpPr>
          <p:spPr>
            <a:xfrm flipH="1">
              <a:off x="2796540" y="2143125"/>
              <a:ext cx="132747" cy="0"/>
            </a:xfrm>
            <a:prstGeom prst="line">
              <a:avLst/>
            </a:prstGeom>
          </p:spPr>
          <p:style>
            <a:lnRef idx="3">
              <a:schemeClr val="dk1"/>
            </a:lnRef>
            <a:fillRef idx="0">
              <a:schemeClr val="dk1"/>
            </a:fillRef>
            <a:effectRef idx="2">
              <a:schemeClr val="dk1"/>
            </a:effectRef>
            <a:fontRef idx="minor">
              <a:schemeClr val="tx1"/>
            </a:fontRef>
          </p:style>
        </p:cxnSp>
        <p:sp>
          <p:nvSpPr>
            <p:cNvPr id="71" name="文本框 70"/>
            <p:cNvSpPr txBox="1"/>
            <p:nvPr/>
          </p:nvSpPr>
          <p:spPr>
            <a:xfrm>
              <a:off x="2298862" y="1857526"/>
              <a:ext cx="5661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+4</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76" name="文本框 75"/>
          <p:cNvSpPr txBox="1"/>
          <p:nvPr/>
        </p:nvSpPr>
        <p:spPr>
          <a:xfrm>
            <a:off x="5058596" y="5554287"/>
            <a:ext cx="13821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RegWEn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80" name="直接连接符 79"/>
          <p:cNvCxnSpPr/>
          <p:nvPr/>
        </p:nvCxnSpPr>
        <p:spPr>
          <a:xfrm flipV="1">
            <a:off x="5354324" y="4299037"/>
            <a:ext cx="0" cy="1244086"/>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p:nvPr/>
        </p:nvCxnSpPr>
        <p:spPr>
          <a:xfrm>
            <a:off x="1917590" y="3176594"/>
            <a:ext cx="3010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2" name="组合 101"/>
          <p:cNvGrpSpPr/>
          <p:nvPr/>
        </p:nvGrpSpPr>
        <p:grpSpPr>
          <a:xfrm>
            <a:off x="2037061" y="2485036"/>
            <a:ext cx="157663" cy="687003"/>
            <a:chOff x="2139696" y="2656398"/>
            <a:chExt cx="384242" cy="687003"/>
          </a:xfrm>
        </p:grpSpPr>
        <p:cxnSp>
          <p:nvCxnSpPr>
            <p:cNvPr id="93" name="直接连接符 92"/>
            <p:cNvCxnSpPr/>
            <p:nvPr/>
          </p:nvCxnSpPr>
          <p:spPr>
            <a:xfrm flipV="1">
              <a:off x="2139696" y="2656398"/>
              <a:ext cx="0" cy="687003"/>
            </a:xfrm>
            <a:prstGeom prst="line">
              <a:avLst/>
            </a:prstGeom>
          </p:spPr>
          <p:style>
            <a:lnRef idx="3">
              <a:schemeClr val="dk1"/>
            </a:lnRef>
            <a:fillRef idx="0">
              <a:schemeClr val="dk1"/>
            </a:fillRef>
            <a:effectRef idx="2">
              <a:schemeClr val="dk1"/>
            </a:effectRef>
            <a:fontRef idx="minor">
              <a:schemeClr val="tx1"/>
            </a:fontRef>
          </p:style>
        </p:cxnSp>
        <p:cxnSp>
          <p:nvCxnSpPr>
            <p:cNvPr id="99" name="直接箭头连接符 98"/>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20" name="直接箭头连接符 119"/>
          <p:cNvCxnSpPr/>
          <p:nvPr/>
        </p:nvCxnSpPr>
        <p:spPr>
          <a:xfrm>
            <a:off x="1260427" y="3172040"/>
            <a:ext cx="1795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文本框 125"/>
          <p:cNvSpPr txBox="1"/>
          <p:nvPr/>
        </p:nvSpPr>
        <p:spPr>
          <a:xfrm>
            <a:off x="20616" y="3341931"/>
            <a:ext cx="92365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PC+4</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 name="文本框 162"/>
          <p:cNvSpPr txBox="1"/>
          <p:nvPr/>
        </p:nvSpPr>
        <p:spPr>
          <a:xfrm>
            <a:off x="3350022" y="2563097"/>
            <a:ext cx="14164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4" name="文本框 163"/>
          <p:cNvSpPr txBox="1"/>
          <p:nvPr/>
        </p:nvSpPr>
        <p:spPr>
          <a:xfrm>
            <a:off x="3085576" y="3002913"/>
            <a:ext cx="1478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inst[19:15]</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5" name="文本框 164"/>
          <p:cNvSpPr txBox="1"/>
          <p:nvPr/>
        </p:nvSpPr>
        <p:spPr>
          <a:xfrm>
            <a:off x="3092966" y="3404428"/>
            <a:ext cx="14778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inst[24:20]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0" name="直接箭头连接符 169"/>
          <p:cNvCxnSpPr/>
          <p:nvPr/>
        </p:nvCxnSpPr>
        <p:spPr>
          <a:xfrm>
            <a:off x="3011386" y="3000468"/>
            <a:ext cx="0" cy="254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7" name="文本框 176"/>
          <p:cNvSpPr txBox="1"/>
          <p:nvPr/>
        </p:nvSpPr>
        <p:spPr>
          <a:xfrm>
            <a:off x="2153217" y="5549305"/>
            <a:ext cx="14334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inst[31:0]</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86" name="文本框 85"/>
          <p:cNvSpPr txBox="1"/>
          <p:nvPr/>
        </p:nvSpPr>
        <p:spPr>
          <a:xfrm>
            <a:off x="8444220" y="5540205"/>
            <a:ext cx="12337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ALUSel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90" name="文本框 89"/>
          <p:cNvSpPr txBox="1"/>
          <p:nvPr/>
        </p:nvSpPr>
        <p:spPr>
          <a:xfrm>
            <a:off x="7761246" y="5539717"/>
            <a:ext cx="63991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Bsel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sp>
        <p:nvSpPr>
          <p:cNvPr id="98" name="文本框 97"/>
          <p:cNvSpPr txBox="1"/>
          <p:nvPr/>
        </p:nvSpPr>
        <p:spPr>
          <a:xfrm>
            <a:off x="3795747" y="5552023"/>
            <a:ext cx="12085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ImmSel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77" name="直接箭头连接符 76"/>
          <p:cNvCxnSpPr/>
          <p:nvPr/>
        </p:nvCxnSpPr>
        <p:spPr>
          <a:xfrm>
            <a:off x="3011386" y="4842161"/>
            <a:ext cx="1450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48" name="组合 147"/>
          <p:cNvGrpSpPr/>
          <p:nvPr/>
        </p:nvGrpSpPr>
        <p:grpSpPr>
          <a:xfrm>
            <a:off x="10308452" y="2734455"/>
            <a:ext cx="361020" cy="858265"/>
            <a:chOff x="2139696" y="2656398"/>
            <a:chExt cx="384242" cy="448439"/>
          </a:xfrm>
        </p:grpSpPr>
        <p:cxnSp>
          <p:nvCxnSpPr>
            <p:cNvPr id="149" name="直接连接符 148"/>
            <p:cNvCxnSpPr/>
            <p:nvPr/>
          </p:nvCxnSpPr>
          <p:spPr>
            <a:xfrm flipV="1">
              <a:off x="2139696" y="2656401"/>
              <a:ext cx="0" cy="448436"/>
            </a:xfrm>
            <a:prstGeom prst="line">
              <a:avLst/>
            </a:prstGeom>
          </p:spPr>
          <p:style>
            <a:lnRef idx="3">
              <a:schemeClr val="dk1"/>
            </a:lnRef>
            <a:fillRef idx="0">
              <a:schemeClr val="dk1"/>
            </a:fillRef>
            <a:effectRef idx="2">
              <a:schemeClr val="dk1"/>
            </a:effectRef>
            <a:fontRef idx="minor">
              <a:schemeClr val="tx1"/>
            </a:fontRef>
          </p:style>
        </p:cxnSp>
        <p:cxnSp>
          <p:nvCxnSpPr>
            <p:cNvPr id="150" name="直接箭头连接符 149"/>
            <p:cNvCxnSpPr/>
            <p:nvPr/>
          </p:nvCxnSpPr>
          <p:spPr>
            <a:xfrm>
              <a:off x="2139696" y="2656398"/>
              <a:ext cx="384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151" name="直接箭头连接符 150"/>
          <p:cNvCxnSpPr/>
          <p:nvPr/>
        </p:nvCxnSpPr>
        <p:spPr>
          <a:xfrm>
            <a:off x="10133605" y="3592722"/>
            <a:ext cx="18002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4" name="直接箭头连接符 153"/>
          <p:cNvCxnSpPr/>
          <p:nvPr/>
        </p:nvCxnSpPr>
        <p:spPr>
          <a:xfrm flipV="1">
            <a:off x="9653759" y="3891319"/>
            <a:ext cx="0" cy="164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9" name="组合 88"/>
          <p:cNvGrpSpPr/>
          <p:nvPr/>
        </p:nvGrpSpPr>
        <p:grpSpPr>
          <a:xfrm>
            <a:off x="9357656" y="3291350"/>
            <a:ext cx="1058857" cy="1042636"/>
            <a:chOff x="9538034" y="2758187"/>
            <a:chExt cx="1593664" cy="2928905"/>
          </a:xfrm>
        </p:grpSpPr>
        <p:grpSp>
          <p:nvGrpSpPr>
            <p:cNvPr id="122" name="组合 121"/>
            <p:cNvGrpSpPr/>
            <p:nvPr/>
          </p:nvGrpSpPr>
          <p:grpSpPr>
            <a:xfrm>
              <a:off x="9538034" y="2758187"/>
              <a:ext cx="1175029" cy="1705656"/>
              <a:chOff x="2797373" y="3222556"/>
              <a:chExt cx="1175029" cy="1240517"/>
            </a:xfrm>
          </p:grpSpPr>
          <p:sp>
            <p:nvSpPr>
              <p:cNvPr id="123" name="矩形 122"/>
              <p:cNvSpPr/>
              <p:nvPr/>
            </p:nvSpPr>
            <p:spPr>
              <a:xfrm>
                <a:off x="2798619" y="3269058"/>
                <a:ext cx="1173018" cy="11940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24" name="文本框 123"/>
              <p:cNvSpPr txBox="1"/>
              <p:nvPr/>
            </p:nvSpPr>
            <p:spPr>
              <a:xfrm>
                <a:off x="2797373" y="3222556"/>
                <a:ext cx="1175029" cy="10689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DM</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55" name="等腰三角形 154"/>
            <p:cNvSpPr/>
            <p:nvPr/>
          </p:nvSpPr>
          <p:spPr>
            <a:xfrm>
              <a:off x="10441036" y="4198699"/>
              <a:ext cx="150809" cy="265146"/>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56" name="文本框 155"/>
            <p:cNvSpPr txBox="1"/>
            <p:nvPr/>
          </p:nvSpPr>
          <p:spPr>
            <a:xfrm>
              <a:off x="10153497" y="4390213"/>
              <a:ext cx="978201" cy="1296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58" name="直接连接符 157"/>
            <p:cNvCxnSpPr/>
            <p:nvPr/>
          </p:nvCxnSpPr>
          <p:spPr>
            <a:xfrm>
              <a:off x="10515851" y="4469060"/>
              <a:ext cx="0" cy="190251"/>
            </a:xfrm>
            <a:prstGeom prst="line">
              <a:avLst/>
            </a:prstGeom>
          </p:spPr>
          <p:style>
            <a:lnRef idx="3">
              <a:schemeClr val="dk1"/>
            </a:lnRef>
            <a:fillRef idx="0">
              <a:schemeClr val="dk1"/>
            </a:fillRef>
            <a:effectRef idx="2">
              <a:schemeClr val="dk1"/>
            </a:effectRef>
            <a:fontRef idx="minor">
              <a:schemeClr val="tx1"/>
            </a:fontRef>
          </p:style>
        </p:cxnSp>
      </p:grpSp>
      <p:sp>
        <p:nvSpPr>
          <p:cNvPr id="159" name="文本框 158"/>
          <p:cNvSpPr txBox="1"/>
          <p:nvPr/>
        </p:nvSpPr>
        <p:spPr>
          <a:xfrm>
            <a:off x="9337402" y="5887947"/>
            <a:ext cx="13988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MemRW</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74" name="文本框 173"/>
          <p:cNvSpPr txBox="1"/>
          <p:nvPr/>
        </p:nvSpPr>
        <p:spPr>
          <a:xfrm>
            <a:off x="10643897" y="5538078"/>
            <a:ext cx="11033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5" name="直接箭头连接符 174"/>
          <p:cNvCxnSpPr/>
          <p:nvPr/>
        </p:nvCxnSpPr>
        <p:spPr>
          <a:xfrm flipV="1">
            <a:off x="10903064" y="2802539"/>
            <a:ext cx="0" cy="274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6" name="组合 175"/>
          <p:cNvGrpSpPr/>
          <p:nvPr/>
        </p:nvGrpSpPr>
        <p:grpSpPr>
          <a:xfrm>
            <a:off x="4461832" y="1734672"/>
            <a:ext cx="6745271" cy="683397"/>
            <a:chOff x="5118435" y="1810320"/>
            <a:chExt cx="3915664" cy="608430"/>
          </a:xfrm>
        </p:grpSpPr>
        <p:cxnSp>
          <p:nvCxnSpPr>
            <p:cNvPr id="178" name="直接箭头连接符 177"/>
            <p:cNvCxnSpPr/>
            <p:nvPr/>
          </p:nvCxnSpPr>
          <p:spPr>
            <a:xfrm>
              <a:off x="8935427" y="2398269"/>
              <a:ext cx="98276"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直接连接符 178"/>
            <p:cNvCxnSpPr/>
            <p:nvPr/>
          </p:nvCxnSpPr>
          <p:spPr>
            <a:xfrm flipV="1">
              <a:off x="9034099" y="1810320"/>
              <a:ext cx="0" cy="587949"/>
            </a:xfrm>
            <a:prstGeom prst="line">
              <a:avLst/>
            </a:prstGeom>
          </p:spPr>
          <p:style>
            <a:lnRef idx="3">
              <a:schemeClr val="dk1"/>
            </a:lnRef>
            <a:fillRef idx="0">
              <a:schemeClr val="dk1"/>
            </a:fillRef>
            <a:effectRef idx="2">
              <a:schemeClr val="dk1"/>
            </a:effectRef>
            <a:fontRef idx="minor">
              <a:schemeClr val="tx1"/>
            </a:fontRef>
          </p:style>
        </p:cxnSp>
        <p:cxnSp>
          <p:nvCxnSpPr>
            <p:cNvPr id="180" name="直接连接符 179"/>
            <p:cNvCxnSpPr/>
            <p:nvPr/>
          </p:nvCxnSpPr>
          <p:spPr>
            <a:xfrm>
              <a:off x="5118435" y="1813539"/>
              <a:ext cx="3915268" cy="0"/>
            </a:xfrm>
            <a:prstGeom prst="line">
              <a:avLst/>
            </a:prstGeom>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a:xfrm flipV="1">
              <a:off x="5118435" y="1813167"/>
              <a:ext cx="3810" cy="605583"/>
            </a:xfrm>
            <a:prstGeom prst="line">
              <a:avLst/>
            </a:prstGeom>
          </p:spPr>
          <p:style>
            <a:lnRef idx="3">
              <a:schemeClr val="dk1"/>
            </a:lnRef>
            <a:fillRef idx="0">
              <a:schemeClr val="dk1"/>
            </a:fillRef>
            <a:effectRef idx="2">
              <a:schemeClr val="dk1"/>
            </a:effectRef>
            <a:fontRef idx="minor">
              <a:schemeClr val="tx1"/>
            </a:fontRef>
          </p:style>
        </p:cxnSp>
        <p:cxnSp>
          <p:nvCxnSpPr>
            <p:cNvPr id="182" name="直接箭头连接符 181"/>
            <p:cNvCxnSpPr/>
            <p:nvPr/>
          </p:nvCxnSpPr>
          <p:spPr>
            <a:xfrm>
              <a:off x="5118435" y="2418750"/>
              <a:ext cx="14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83" name="文本框 182"/>
          <p:cNvSpPr txBox="1"/>
          <p:nvPr/>
        </p:nvSpPr>
        <p:spPr>
          <a:xfrm>
            <a:off x="10613801" y="1489342"/>
            <a:ext cx="1847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84" name="文本框 183"/>
          <p:cNvSpPr txBox="1"/>
          <p:nvPr/>
        </p:nvSpPr>
        <p:spPr>
          <a:xfrm>
            <a:off x="11049465" y="2321222"/>
            <a:ext cx="6447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wb</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142" name="组合 141"/>
          <p:cNvGrpSpPr/>
          <p:nvPr/>
        </p:nvGrpSpPr>
        <p:grpSpPr>
          <a:xfrm>
            <a:off x="6657557" y="2921158"/>
            <a:ext cx="997388" cy="1053768"/>
            <a:chOff x="4411035" y="3842519"/>
            <a:chExt cx="755715" cy="1053768"/>
          </a:xfrm>
        </p:grpSpPr>
        <p:sp>
          <p:nvSpPr>
            <p:cNvPr id="166" name="梯形 165"/>
            <p:cNvSpPr/>
            <p:nvPr/>
          </p:nvSpPr>
          <p:spPr>
            <a:xfrm rot="5400000">
              <a:off x="4276044" y="4051776"/>
              <a:ext cx="1053768" cy="63525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7" name="文本框 166"/>
            <p:cNvSpPr txBox="1"/>
            <p:nvPr/>
          </p:nvSpPr>
          <p:spPr>
            <a:xfrm>
              <a:off x="4411035" y="4008982"/>
              <a:ext cx="75571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Branch</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Comp</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186" name="直接箭头连接符 185"/>
          <p:cNvCxnSpPr/>
          <p:nvPr/>
        </p:nvCxnSpPr>
        <p:spPr>
          <a:xfrm>
            <a:off x="6454494" y="3265423"/>
            <a:ext cx="301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接箭头连接符 186"/>
          <p:cNvCxnSpPr/>
          <p:nvPr/>
        </p:nvCxnSpPr>
        <p:spPr>
          <a:xfrm>
            <a:off x="6454494" y="3690125"/>
            <a:ext cx="3082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1" name="直接箭头连接符 190"/>
          <p:cNvCxnSpPr/>
          <p:nvPr/>
        </p:nvCxnSpPr>
        <p:spPr>
          <a:xfrm>
            <a:off x="7136873" y="3829635"/>
            <a:ext cx="0" cy="171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直接箭头连接符 191"/>
          <p:cNvCxnSpPr/>
          <p:nvPr/>
        </p:nvCxnSpPr>
        <p:spPr>
          <a:xfrm>
            <a:off x="7334993" y="3737750"/>
            <a:ext cx="0" cy="1805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3" name="直接箭头连接符 192"/>
          <p:cNvCxnSpPr/>
          <p:nvPr/>
        </p:nvCxnSpPr>
        <p:spPr>
          <a:xfrm flipV="1">
            <a:off x="6924730" y="3918031"/>
            <a:ext cx="0" cy="1625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文本框 193"/>
          <p:cNvSpPr txBox="1"/>
          <p:nvPr/>
        </p:nvSpPr>
        <p:spPr>
          <a:xfrm>
            <a:off x="6346411" y="5543751"/>
            <a:ext cx="79861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BrUn</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5" name="文本框 194"/>
          <p:cNvSpPr txBox="1"/>
          <p:nvPr/>
        </p:nvSpPr>
        <p:spPr>
          <a:xfrm>
            <a:off x="7084443" y="5543751"/>
            <a:ext cx="72648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BrLt</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6" name="文本框 195"/>
          <p:cNvSpPr txBox="1"/>
          <p:nvPr/>
        </p:nvSpPr>
        <p:spPr>
          <a:xfrm>
            <a:off x="6750473" y="6026744"/>
            <a:ext cx="78418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BrEq</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198" name="文本框 197"/>
          <p:cNvSpPr txBox="1"/>
          <p:nvPr/>
        </p:nvSpPr>
        <p:spPr>
          <a:xfrm>
            <a:off x="7893130" y="6035645"/>
            <a:ext cx="654345"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rPr>
              <a:t>Asel</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endParaRPr>
          </a:p>
        </p:txBody>
      </p:sp>
      <p:grpSp>
        <p:nvGrpSpPr>
          <p:cNvPr id="228" name="组合 227"/>
          <p:cNvGrpSpPr/>
          <p:nvPr/>
        </p:nvGrpSpPr>
        <p:grpSpPr>
          <a:xfrm>
            <a:off x="6580657" y="2757684"/>
            <a:ext cx="1146237" cy="507740"/>
            <a:chOff x="6580657" y="2757684"/>
            <a:chExt cx="1146237" cy="507740"/>
          </a:xfrm>
        </p:grpSpPr>
        <p:cxnSp>
          <p:nvCxnSpPr>
            <p:cNvPr id="108" name="直接连接符 107"/>
            <p:cNvCxnSpPr/>
            <p:nvPr/>
          </p:nvCxnSpPr>
          <p:spPr>
            <a:xfrm flipV="1">
              <a:off x="6580657" y="2757684"/>
              <a:ext cx="0" cy="50774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6580657" y="2765756"/>
              <a:ext cx="961862" cy="0"/>
            </a:xfrm>
            <a:prstGeom prst="line">
              <a:avLst/>
            </a:prstGeom>
          </p:spPr>
          <p:style>
            <a:lnRef idx="3">
              <a:schemeClr val="dk1"/>
            </a:lnRef>
            <a:fillRef idx="0">
              <a:schemeClr val="dk1"/>
            </a:fillRef>
            <a:effectRef idx="2">
              <a:schemeClr val="dk1"/>
            </a:effectRef>
            <a:fontRef idx="minor">
              <a:schemeClr val="tx1"/>
            </a:fontRef>
          </p:style>
        </p:cxnSp>
        <p:cxnSp>
          <p:nvCxnSpPr>
            <p:cNvPr id="199" name="直接箭头连接符 198"/>
            <p:cNvCxnSpPr/>
            <p:nvPr/>
          </p:nvCxnSpPr>
          <p:spPr>
            <a:xfrm>
              <a:off x="7542519" y="3110165"/>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接连接符 118"/>
            <p:cNvCxnSpPr/>
            <p:nvPr/>
          </p:nvCxnSpPr>
          <p:spPr>
            <a:xfrm flipV="1">
              <a:off x="7542519" y="2757684"/>
              <a:ext cx="0" cy="357492"/>
            </a:xfrm>
            <a:prstGeom prst="line">
              <a:avLst/>
            </a:prstGeom>
          </p:spPr>
          <p:style>
            <a:lnRef idx="3">
              <a:schemeClr val="dk1"/>
            </a:lnRef>
            <a:fillRef idx="0">
              <a:schemeClr val="dk1"/>
            </a:fillRef>
            <a:effectRef idx="2">
              <a:schemeClr val="dk1"/>
            </a:effectRef>
            <a:fontRef idx="minor">
              <a:schemeClr val="tx1"/>
            </a:fontRef>
          </p:style>
        </p:cxnSp>
      </p:grpSp>
      <p:sp>
        <p:nvSpPr>
          <p:cNvPr id="207" name="文本框 206"/>
          <p:cNvSpPr txBox="1"/>
          <p:nvPr/>
        </p:nvSpPr>
        <p:spPr>
          <a:xfrm>
            <a:off x="734936" y="5550255"/>
            <a:ext cx="11327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PCSel</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nvGrpSpPr>
          <p:cNvPr id="217" name="组合 216"/>
          <p:cNvGrpSpPr/>
          <p:nvPr/>
        </p:nvGrpSpPr>
        <p:grpSpPr>
          <a:xfrm>
            <a:off x="371122" y="1367479"/>
            <a:ext cx="2809911" cy="2029403"/>
            <a:chOff x="371122" y="1492576"/>
            <a:chExt cx="2802843" cy="1818091"/>
          </a:xfrm>
        </p:grpSpPr>
        <p:cxnSp>
          <p:nvCxnSpPr>
            <p:cNvPr id="111" name="直接箭头连接符 110"/>
            <p:cNvCxnSpPr/>
            <p:nvPr/>
          </p:nvCxnSpPr>
          <p:spPr>
            <a:xfrm>
              <a:off x="2996265" y="2203630"/>
              <a:ext cx="173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4" name="直接连接符 113"/>
            <p:cNvCxnSpPr/>
            <p:nvPr/>
          </p:nvCxnSpPr>
          <p:spPr>
            <a:xfrm flipV="1">
              <a:off x="3173965" y="1493280"/>
              <a:ext cx="0" cy="710350"/>
            </a:xfrm>
            <a:prstGeom prst="line">
              <a:avLst/>
            </a:prstGeom>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371122" y="1493608"/>
              <a:ext cx="2799033" cy="0"/>
            </a:xfrm>
            <a:prstGeom prst="line">
              <a:avLst/>
            </a:prstGeom>
          </p:spPr>
          <p:style>
            <a:lnRef idx="3">
              <a:schemeClr val="dk1"/>
            </a:lnRef>
            <a:fillRef idx="0">
              <a:schemeClr val="dk1"/>
            </a:fillRef>
            <a:effectRef idx="2">
              <a:schemeClr val="dk1"/>
            </a:effectRef>
            <a:fontRef idx="minor">
              <a:schemeClr val="tx1"/>
            </a:fontRef>
          </p:style>
        </p:cxnSp>
        <p:cxnSp>
          <p:nvCxnSpPr>
            <p:cNvPr id="118" name="直接连接符 117"/>
            <p:cNvCxnSpPr/>
            <p:nvPr/>
          </p:nvCxnSpPr>
          <p:spPr>
            <a:xfrm flipV="1">
              <a:off x="374932" y="1492576"/>
              <a:ext cx="0" cy="1818091"/>
            </a:xfrm>
            <a:prstGeom prst="line">
              <a:avLst/>
            </a:prstGeom>
          </p:spPr>
          <p:style>
            <a:lnRef idx="3">
              <a:schemeClr val="dk1"/>
            </a:lnRef>
            <a:fillRef idx="0">
              <a:schemeClr val="dk1"/>
            </a:fillRef>
            <a:effectRef idx="2">
              <a:schemeClr val="dk1"/>
            </a:effectRef>
            <a:fontRef idx="minor">
              <a:schemeClr val="tx1"/>
            </a:fontRef>
          </p:style>
        </p:cxnSp>
        <p:cxnSp>
          <p:nvCxnSpPr>
            <p:cNvPr id="208" name="直接箭头连接符 207"/>
            <p:cNvCxnSpPr/>
            <p:nvPr/>
          </p:nvCxnSpPr>
          <p:spPr>
            <a:xfrm>
              <a:off x="371122" y="3301093"/>
              <a:ext cx="5255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11" name="组合 210"/>
          <p:cNvGrpSpPr/>
          <p:nvPr/>
        </p:nvGrpSpPr>
        <p:grpSpPr>
          <a:xfrm>
            <a:off x="633872" y="1586447"/>
            <a:ext cx="8592878" cy="1263993"/>
            <a:chOff x="4023171" y="1813168"/>
            <a:chExt cx="5085302" cy="1120277"/>
          </a:xfrm>
        </p:grpSpPr>
        <p:cxnSp>
          <p:nvCxnSpPr>
            <p:cNvPr id="213" name="直接连接符 212"/>
            <p:cNvCxnSpPr/>
            <p:nvPr/>
          </p:nvCxnSpPr>
          <p:spPr>
            <a:xfrm flipV="1">
              <a:off x="9108473" y="1813168"/>
              <a:ext cx="0" cy="957800"/>
            </a:xfrm>
            <a:prstGeom prst="line">
              <a:avLst/>
            </a:prstGeom>
          </p:spPr>
          <p:style>
            <a:lnRef idx="3">
              <a:schemeClr val="dk1"/>
            </a:lnRef>
            <a:fillRef idx="0">
              <a:schemeClr val="dk1"/>
            </a:fillRef>
            <a:effectRef idx="2">
              <a:schemeClr val="dk1"/>
            </a:effectRef>
            <a:fontRef idx="minor">
              <a:schemeClr val="tx1"/>
            </a:fontRef>
          </p:style>
        </p:cxnSp>
        <p:cxnSp>
          <p:nvCxnSpPr>
            <p:cNvPr id="214" name="直接连接符 213"/>
            <p:cNvCxnSpPr/>
            <p:nvPr/>
          </p:nvCxnSpPr>
          <p:spPr>
            <a:xfrm>
              <a:off x="4023171" y="1813539"/>
              <a:ext cx="5084774" cy="0"/>
            </a:xfrm>
            <a:prstGeom prst="line">
              <a:avLst/>
            </a:prstGeom>
          </p:spPr>
          <p:style>
            <a:lnRef idx="3">
              <a:schemeClr val="dk1"/>
            </a:lnRef>
            <a:fillRef idx="0">
              <a:schemeClr val="dk1"/>
            </a:fillRef>
            <a:effectRef idx="2">
              <a:schemeClr val="dk1"/>
            </a:effectRef>
            <a:fontRef idx="minor">
              <a:schemeClr val="tx1"/>
            </a:fontRef>
          </p:style>
        </p:cxnSp>
        <p:cxnSp>
          <p:nvCxnSpPr>
            <p:cNvPr id="215" name="直接连接符 214"/>
            <p:cNvCxnSpPr/>
            <p:nvPr/>
          </p:nvCxnSpPr>
          <p:spPr>
            <a:xfrm flipV="1">
              <a:off x="4023171" y="1813169"/>
              <a:ext cx="0" cy="1114960"/>
            </a:xfrm>
            <a:prstGeom prst="line">
              <a:avLst/>
            </a:prstGeom>
          </p:spPr>
          <p:style>
            <a:lnRef idx="3">
              <a:schemeClr val="dk1"/>
            </a:lnRef>
            <a:fillRef idx="0">
              <a:schemeClr val="dk1"/>
            </a:fillRef>
            <a:effectRef idx="2">
              <a:schemeClr val="dk1"/>
            </a:effectRef>
            <a:fontRef idx="minor">
              <a:schemeClr val="tx1"/>
            </a:fontRef>
          </p:style>
        </p:cxnSp>
        <p:cxnSp>
          <p:nvCxnSpPr>
            <p:cNvPr id="216" name="直接箭头连接符 215"/>
            <p:cNvCxnSpPr/>
            <p:nvPr/>
          </p:nvCxnSpPr>
          <p:spPr>
            <a:xfrm>
              <a:off x="4023171" y="2933445"/>
              <a:ext cx="15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 name="组合 5"/>
          <p:cNvGrpSpPr/>
          <p:nvPr/>
        </p:nvGrpSpPr>
        <p:grpSpPr>
          <a:xfrm>
            <a:off x="2037061" y="2103194"/>
            <a:ext cx="5693209" cy="625172"/>
            <a:chOff x="2037061" y="2103194"/>
            <a:chExt cx="5693209" cy="625172"/>
          </a:xfrm>
        </p:grpSpPr>
        <p:cxnSp>
          <p:nvCxnSpPr>
            <p:cNvPr id="226" name="直接连接符 225"/>
            <p:cNvCxnSpPr/>
            <p:nvPr/>
          </p:nvCxnSpPr>
          <p:spPr>
            <a:xfrm>
              <a:off x="2037061" y="2728366"/>
              <a:ext cx="1311779" cy="0"/>
            </a:xfrm>
            <a:prstGeom prst="line">
              <a:avLst/>
            </a:prstGeom>
          </p:spPr>
          <p:style>
            <a:lnRef idx="3">
              <a:schemeClr val="dk1"/>
            </a:lnRef>
            <a:fillRef idx="0">
              <a:schemeClr val="dk1"/>
            </a:fillRef>
            <a:effectRef idx="2">
              <a:schemeClr val="dk1"/>
            </a:effectRef>
            <a:fontRef idx="minor">
              <a:schemeClr val="tx1"/>
            </a:fontRef>
          </p:style>
        </p:cxnSp>
        <p:cxnSp>
          <p:nvCxnSpPr>
            <p:cNvPr id="231" name="直接连接符 230"/>
            <p:cNvCxnSpPr/>
            <p:nvPr/>
          </p:nvCxnSpPr>
          <p:spPr>
            <a:xfrm flipV="1">
              <a:off x="3351862" y="2103194"/>
              <a:ext cx="0" cy="625172"/>
            </a:xfrm>
            <a:prstGeom prst="line">
              <a:avLst/>
            </a:prstGeom>
          </p:spPr>
          <p:style>
            <a:lnRef idx="3">
              <a:schemeClr val="dk1"/>
            </a:lnRef>
            <a:fillRef idx="0">
              <a:schemeClr val="dk1"/>
            </a:fillRef>
            <a:effectRef idx="2">
              <a:schemeClr val="dk1"/>
            </a:effectRef>
            <a:fontRef idx="minor">
              <a:schemeClr val="tx1"/>
            </a:fontRef>
          </p:style>
        </p:cxnSp>
        <p:cxnSp>
          <p:nvCxnSpPr>
            <p:cNvPr id="233" name="直接连接符 232"/>
            <p:cNvCxnSpPr/>
            <p:nvPr/>
          </p:nvCxnSpPr>
          <p:spPr>
            <a:xfrm>
              <a:off x="3348840" y="2103194"/>
              <a:ext cx="4256894" cy="0"/>
            </a:xfrm>
            <a:prstGeom prst="line">
              <a:avLst/>
            </a:prstGeom>
          </p:spPr>
          <p:style>
            <a:lnRef idx="3">
              <a:schemeClr val="dk1"/>
            </a:lnRef>
            <a:fillRef idx="0">
              <a:schemeClr val="dk1"/>
            </a:fillRef>
            <a:effectRef idx="2">
              <a:schemeClr val="dk1"/>
            </a:effectRef>
            <a:fontRef idx="minor">
              <a:schemeClr val="tx1"/>
            </a:fontRef>
          </p:style>
        </p:cxnSp>
        <p:cxnSp>
          <p:nvCxnSpPr>
            <p:cNvPr id="234" name="直接箭头连接符 233"/>
            <p:cNvCxnSpPr/>
            <p:nvPr/>
          </p:nvCxnSpPr>
          <p:spPr>
            <a:xfrm>
              <a:off x="7603840" y="2646009"/>
              <a:ext cx="1264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0" name="直接连接符 239"/>
            <p:cNvCxnSpPr/>
            <p:nvPr/>
          </p:nvCxnSpPr>
          <p:spPr>
            <a:xfrm>
              <a:off x="7603840" y="2103194"/>
              <a:ext cx="0" cy="542815"/>
            </a:xfrm>
            <a:prstGeom prst="line">
              <a:avLst/>
            </a:prstGeom>
          </p:spPr>
          <p:style>
            <a:lnRef idx="3">
              <a:schemeClr val="dk1"/>
            </a:lnRef>
            <a:fillRef idx="0">
              <a:schemeClr val="dk1"/>
            </a:fillRef>
            <a:effectRef idx="2">
              <a:schemeClr val="dk1"/>
            </a:effectRef>
            <a:fontRef idx="minor">
              <a:schemeClr val="tx1"/>
            </a:fontRef>
          </p:style>
        </p:cxnSp>
      </p:grpSp>
      <p:cxnSp>
        <p:nvCxnSpPr>
          <p:cNvPr id="200" name="直接箭头连接符 199"/>
          <p:cNvCxnSpPr/>
          <p:nvPr/>
        </p:nvCxnSpPr>
        <p:spPr>
          <a:xfrm flipV="1">
            <a:off x="1094210" y="3515867"/>
            <a:ext cx="0" cy="201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6" name="组合 205"/>
          <p:cNvGrpSpPr/>
          <p:nvPr/>
        </p:nvGrpSpPr>
        <p:grpSpPr>
          <a:xfrm>
            <a:off x="3169854" y="1361635"/>
            <a:ext cx="7499612" cy="717358"/>
            <a:chOff x="6580657" y="2760226"/>
            <a:chExt cx="1196311" cy="601471"/>
          </a:xfrm>
        </p:grpSpPr>
        <p:cxnSp>
          <p:nvCxnSpPr>
            <p:cNvPr id="210" name="直接连接符 209"/>
            <p:cNvCxnSpPr/>
            <p:nvPr/>
          </p:nvCxnSpPr>
          <p:spPr>
            <a:xfrm>
              <a:off x="6580657" y="2765756"/>
              <a:ext cx="1011100" cy="0"/>
            </a:xfrm>
            <a:prstGeom prst="line">
              <a:avLst/>
            </a:prstGeom>
          </p:spPr>
          <p:style>
            <a:lnRef idx="3">
              <a:schemeClr val="dk1"/>
            </a:lnRef>
            <a:fillRef idx="0">
              <a:schemeClr val="dk1"/>
            </a:fillRef>
            <a:effectRef idx="2">
              <a:schemeClr val="dk1"/>
            </a:effectRef>
            <a:fontRef idx="minor">
              <a:schemeClr val="tx1"/>
            </a:fontRef>
          </p:style>
        </p:cxnSp>
        <p:cxnSp>
          <p:nvCxnSpPr>
            <p:cNvPr id="212" name="直接箭头连接符 211"/>
            <p:cNvCxnSpPr/>
            <p:nvPr/>
          </p:nvCxnSpPr>
          <p:spPr>
            <a:xfrm>
              <a:off x="7592593" y="3361697"/>
              <a:ext cx="184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直接连接符 217"/>
            <p:cNvCxnSpPr/>
            <p:nvPr/>
          </p:nvCxnSpPr>
          <p:spPr>
            <a:xfrm flipV="1">
              <a:off x="7591757" y="2760226"/>
              <a:ext cx="0" cy="601471"/>
            </a:xfrm>
            <a:prstGeom prst="line">
              <a:avLst/>
            </a:prstGeom>
          </p:spPr>
          <p:style>
            <a:lnRef idx="3">
              <a:schemeClr val="dk1"/>
            </a:lnRef>
            <a:fillRef idx="0">
              <a:schemeClr val="dk1"/>
            </a:fillRef>
            <a:effectRef idx="2">
              <a:schemeClr val="dk1"/>
            </a:effectRef>
            <a:fontRef idx="minor">
              <a:schemeClr val="tx1"/>
            </a:fontRef>
          </p:style>
        </p:cxnSp>
      </p:grpSp>
      <p:cxnSp>
        <p:nvCxnSpPr>
          <p:cNvPr id="51" name="直接箭头连接符 50"/>
          <p:cNvCxnSpPr/>
          <p:nvPr/>
        </p:nvCxnSpPr>
        <p:spPr>
          <a:xfrm>
            <a:off x="3011386" y="3000468"/>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3011386" y="3431465"/>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p:nvPr/>
        </p:nvCxnSpPr>
        <p:spPr>
          <a:xfrm>
            <a:off x="3011386" y="3840936"/>
            <a:ext cx="17033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6" name="文本框 255"/>
          <p:cNvSpPr txBox="1"/>
          <p:nvPr/>
        </p:nvSpPr>
        <p:spPr>
          <a:xfrm>
            <a:off x="5660046" y="4303250"/>
            <a:ext cx="6356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clk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258" name="直接箭头连接符 257"/>
          <p:cNvCxnSpPr/>
          <p:nvPr/>
        </p:nvCxnSpPr>
        <p:spPr>
          <a:xfrm>
            <a:off x="2838126" y="3194864"/>
            <a:ext cx="162195"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3" name="直接箭头连接符 282"/>
          <p:cNvCxnSpPr/>
          <p:nvPr/>
        </p:nvCxnSpPr>
        <p:spPr>
          <a:xfrm>
            <a:off x="9126052" y="3462829"/>
            <a:ext cx="2324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4" name="组合 283"/>
          <p:cNvGrpSpPr/>
          <p:nvPr/>
        </p:nvGrpSpPr>
        <p:grpSpPr>
          <a:xfrm>
            <a:off x="6580657" y="3690125"/>
            <a:ext cx="2777826" cy="998379"/>
            <a:chOff x="6676649" y="3690125"/>
            <a:chExt cx="2681142" cy="998379"/>
          </a:xfrm>
        </p:grpSpPr>
        <p:cxnSp>
          <p:nvCxnSpPr>
            <p:cNvPr id="285" name="直接连接符 284"/>
            <p:cNvCxnSpPr/>
            <p:nvPr/>
          </p:nvCxnSpPr>
          <p:spPr>
            <a:xfrm>
              <a:off x="6676649" y="3690125"/>
              <a:ext cx="0" cy="998379"/>
            </a:xfrm>
            <a:prstGeom prst="line">
              <a:avLst/>
            </a:prstGeom>
          </p:spPr>
          <p:style>
            <a:lnRef idx="3">
              <a:schemeClr val="dk1"/>
            </a:lnRef>
            <a:fillRef idx="0">
              <a:schemeClr val="dk1"/>
            </a:fillRef>
            <a:effectRef idx="2">
              <a:schemeClr val="dk1"/>
            </a:effectRef>
            <a:fontRef idx="minor">
              <a:schemeClr val="tx1"/>
            </a:fontRef>
          </p:style>
        </p:cxnSp>
        <p:cxnSp>
          <p:nvCxnSpPr>
            <p:cNvPr id="286" name="直接连接符 285"/>
            <p:cNvCxnSpPr/>
            <p:nvPr/>
          </p:nvCxnSpPr>
          <p:spPr>
            <a:xfrm>
              <a:off x="6676649" y="4688504"/>
              <a:ext cx="2451890" cy="0"/>
            </a:xfrm>
            <a:prstGeom prst="line">
              <a:avLst/>
            </a:prstGeom>
          </p:spPr>
          <p:style>
            <a:lnRef idx="3">
              <a:schemeClr val="dk1"/>
            </a:lnRef>
            <a:fillRef idx="0">
              <a:schemeClr val="dk1"/>
            </a:fillRef>
            <a:effectRef idx="2">
              <a:schemeClr val="dk1"/>
            </a:effectRef>
            <a:fontRef idx="minor">
              <a:schemeClr val="tx1"/>
            </a:fontRef>
          </p:style>
        </p:cxnSp>
        <p:cxnSp>
          <p:nvCxnSpPr>
            <p:cNvPr id="287" name="直接连接符 286"/>
            <p:cNvCxnSpPr/>
            <p:nvPr/>
          </p:nvCxnSpPr>
          <p:spPr>
            <a:xfrm>
              <a:off x="9128539" y="3768977"/>
              <a:ext cx="0" cy="919527"/>
            </a:xfrm>
            <a:prstGeom prst="line">
              <a:avLst/>
            </a:prstGeom>
          </p:spPr>
          <p:style>
            <a:lnRef idx="3">
              <a:schemeClr val="dk1"/>
            </a:lnRef>
            <a:fillRef idx="0">
              <a:schemeClr val="dk1"/>
            </a:fillRef>
            <a:effectRef idx="2">
              <a:schemeClr val="dk1"/>
            </a:effectRef>
            <a:fontRef idx="minor">
              <a:schemeClr val="tx1"/>
            </a:fontRef>
          </p:style>
        </p:cxnSp>
        <p:cxnSp>
          <p:nvCxnSpPr>
            <p:cNvPr id="288" name="直接箭头连接符 287"/>
            <p:cNvCxnSpPr/>
            <p:nvPr/>
          </p:nvCxnSpPr>
          <p:spPr>
            <a:xfrm>
              <a:off x="9128539" y="3768977"/>
              <a:ext cx="229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95" name="组合 294"/>
          <p:cNvGrpSpPr/>
          <p:nvPr/>
        </p:nvGrpSpPr>
        <p:grpSpPr>
          <a:xfrm>
            <a:off x="7448757" y="3826516"/>
            <a:ext cx="282727" cy="861986"/>
            <a:chOff x="2132124" y="2656398"/>
            <a:chExt cx="493131" cy="1114049"/>
          </a:xfrm>
        </p:grpSpPr>
        <p:cxnSp>
          <p:nvCxnSpPr>
            <p:cNvPr id="296" name="直接连接符 295"/>
            <p:cNvCxnSpPr/>
            <p:nvPr/>
          </p:nvCxnSpPr>
          <p:spPr>
            <a:xfrm flipV="1">
              <a:off x="2132124" y="2656399"/>
              <a:ext cx="0" cy="1114048"/>
            </a:xfrm>
            <a:prstGeom prst="line">
              <a:avLst/>
            </a:prstGeom>
          </p:spPr>
          <p:style>
            <a:lnRef idx="3">
              <a:schemeClr val="dk1"/>
            </a:lnRef>
            <a:fillRef idx="0">
              <a:schemeClr val="dk1"/>
            </a:fillRef>
            <a:effectRef idx="2">
              <a:schemeClr val="dk1"/>
            </a:effectRef>
            <a:fontRef idx="minor">
              <a:schemeClr val="tx1"/>
            </a:fontRef>
          </p:style>
        </p:cxnSp>
        <p:cxnSp>
          <p:nvCxnSpPr>
            <p:cNvPr id="297" name="直接箭头连接符 296"/>
            <p:cNvCxnSpPr/>
            <p:nvPr/>
          </p:nvCxnSpPr>
          <p:spPr>
            <a:xfrm>
              <a:off x="2132124" y="2656398"/>
              <a:ext cx="4931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00" name="直接箭头连接符 299"/>
          <p:cNvCxnSpPr/>
          <p:nvPr/>
        </p:nvCxnSpPr>
        <p:spPr>
          <a:xfrm>
            <a:off x="8090699" y="3127310"/>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直接箭头连接符 301"/>
          <p:cNvCxnSpPr/>
          <p:nvPr/>
        </p:nvCxnSpPr>
        <p:spPr>
          <a:xfrm>
            <a:off x="8090699" y="3865896"/>
            <a:ext cx="3289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3" name="直接箭头连接符 302"/>
          <p:cNvCxnSpPr/>
          <p:nvPr/>
        </p:nvCxnSpPr>
        <p:spPr>
          <a:xfrm flipV="1">
            <a:off x="7917545" y="4476750"/>
            <a:ext cx="0" cy="1066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5" name="直接箭头连接符 304"/>
          <p:cNvCxnSpPr/>
          <p:nvPr/>
        </p:nvCxnSpPr>
        <p:spPr>
          <a:xfrm flipV="1">
            <a:off x="8204606" y="3491165"/>
            <a:ext cx="0" cy="205196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6" name="直接连接符 305"/>
          <p:cNvCxnSpPr/>
          <p:nvPr/>
        </p:nvCxnSpPr>
        <p:spPr>
          <a:xfrm flipH="1">
            <a:off x="7924481" y="3491165"/>
            <a:ext cx="280125" cy="0"/>
          </a:xfrm>
          <a:prstGeom prst="line">
            <a:avLst/>
          </a:prstGeom>
        </p:spPr>
        <p:style>
          <a:lnRef idx="3">
            <a:schemeClr val="dk1"/>
          </a:lnRef>
          <a:fillRef idx="0">
            <a:schemeClr val="dk1"/>
          </a:fillRef>
          <a:effectRef idx="2">
            <a:schemeClr val="dk1"/>
          </a:effectRef>
          <a:fontRef idx="minor">
            <a:schemeClr val="tx1"/>
          </a:fontRef>
        </p:style>
      </p:cxnSp>
      <p:cxnSp>
        <p:nvCxnSpPr>
          <p:cNvPr id="307" name="直接箭头连接符 306"/>
          <p:cNvCxnSpPr/>
          <p:nvPr/>
        </p:nvCxnSpPr>
        <p:spPr>
          <a:xfrm flipV="1">
            <a:off x="7924481" y="3322358"/>
            <a:ext cx="0" cy="16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2" name="直接箭头连接符 311"/>
          <p:cNvCxnSpPr/>
          <p:nvPr/>
        </p:nvCxnSpPr>
        <p:spPr>
          <a:xfrm flipV="1">
            <a:off x="8786550" y="3833887"/>
            <a:ext cx="0" cy="170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5" name="组合 314"/>
          <p:cNvGrpSpPr/>
          <p:nvPr/>
        </p:nvGrpSpPr>
        <p:grpSpPr>
          <a:xfrm>
            <a:off x="9225858" y="2386656"/>
            <a:ext cx="1443615" cy="1076173"/>
            <a:chOff x="2130666" y="2665261"/>
            <a:chExt cx="346451" cy="678139"/>
          </a:xfrm>
        </p:grpSpPr>
        <p:cxnSp>
          <p:nvCxnSpPr>
            <p:cNvPr id="316" name="直接连接符 315"/>
            <p:cNvCxnSpPr/>
            <p:nvPr/>
          </p:nvCxnSpPr>
          <p:spPr>
            <a:xfrm flipV="1">
              <a:off x="2130666" y="2665261"/>
              <a:ext cx="0" cy="678139"/>
            </a:xfrm>
            <a:prstGeom prst="line">
              <a:avLst/>
            </a:prstGeom>
          </p:spPr>
          <p:style>
            <a:lnRef idx="3">
              <a:schemeClr val="dk1"/>
            </a:lnRef>
            <a:fillRef idx="0">
              <a:schemeClr val="dk1"/>
            </a:fillRef>
            <a:effectRef idx="2">
              <a:schemeClr val="dk1"/>
            </a:effectRef>
            <a:fontRef idx="minor">
              <a:schemeClr val="tx1"/>
            </a:fontRef>
          </p:style>
        </p:cxnSp>
        <p:cxnSp>
          <p:nvCxnSpPr>
            <p:cNvPr id="317" name="直接箭头连接符 316"/>
            <p:cNvCxnSpPr/>
            <p:nvPr/>
          </p:nvCxnSpPr>
          <p:spPr>
            <a:xfrm>
              <a:off x="2130666" y="2668038"/>
              <a:ext cx="3464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12" name="组合 111"/>
          <p:cNvGrpSpPr/>
          <p:nvPr/>
        </p:nvGrpSpPr>
        <p:grpSpPr>
          <a:xfrm>
            <a:off x="830110" y="2585085"/>
            <a:ext cx="474810" cy="1013447"/>
            <a:chOff x="830110" y="2585085"/>
            <a:chExt cx="474810" cy="1013447"/>
          </a:xfrm>
        </p:grpSpPr>
        <p:sp>
          <p:nvSpPr>
            <p:cNvPr id="202" name="梯形 20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0" name="文本框 99"/>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1" name="组合 320"/>
          <p:cNvGrpSpPr/>
          <p:nvPr/>
        </p:nvGrpSpPr>
        <p:grpSpPr>
          <a:xfrm>
            <a:off x="10603371" y="1873912"/>
            <a:ext cx="474810" cy="1013447"/>
            <a:chOff x="830110" y="2585085"/>
            <a:chExt cx="474810" cy="1013447"/>
          </a:xfrm>
        </p:grpSpPr>
        <p:sp>
          <p:nvSpPr>
            <p:cNvPr id="322" name="梯形 321"/>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3" name="文本框 322"/>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4" name="组合 323"/>
          <p:cNvGrpSpPr/>
          <p:nvPr/>
        </p:nvGrpSpPr>
        <p:grpSpPr>
          <a:xfrm>
            <a:off x="7656756" y="2389400"/>
            <a:ext cx="474810" cy="1013447"/>
            <a:chOff x="830110" y="2585085"/>
            <a:chExt cx="474810" cy="1013447"/>
          </a:xfrm>
        </p:grpSpPr>
        <p:sp>
          <p:nvSpPr>
            <p:cNvPr id="325" name="梯形 324"/>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6" name="文本框 325"/>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grpSp>
        <p:nvGrpSpPr>
          <p:cNvPr id="327" name="组合 326"/>
          <p:cNvGrpSpPr/>
          <p:nvPr/>
        </p:nvGrpSpPr>
        <p:grpSpPr>
          <a:xfrm>
            <a:off x="7656756" y="3548514"/>
            <a:ext cx="474810" cy="1013447"/>
            <a:chOff x="830110" y="2585085"/>
            <a:chExt cx="474810" cy="1013447"/>
          </a:xfrm>
        </p:grpSpPr>
        <p:sp>
          <p:nvSpPr>
            <p:cNvPr id="328" name="梯形 327"/>
            <p:cNvSpPr/>
            <p:nvPr/>
          </p:nvSpPr>
          <p:spPr>
            <a:xfrm rot="5400000">
              <a:off x="571802" y="2909907"/>
              <a:ext cx="1013447" cy="363803"/>
            </a:xfrm>
            <a:prstGeom prst="trapezoid">
              <a:avLst>
                <a:gd name="adj" fmla="val 39137"/>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329" name="文本框 328"/>
            <p:cNvSpPr txBox="1"/>
            <p:nvPr/>
          </p:nvSpPr>
          <p:spPr>
            <a:xfrm>
              <a:off x="830110" y="2722930"/>
              <a:ext cx="474810" cy="861774"/>
            </a:xfrm>
            <a:prstGeom prst="rect">
              <a:avLst/>
            </a:prstGeom>
            <a:noFill/>
          </p:spPr>
          <p:txBody>
            <a:bodyPr vert="horz" wrap="none" rtlCol="0">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M</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U</a:t>
              </a:r>
            </a:p>
            <a:p>
              <a:pPr marL="0" marR="0" lvl="0" indent="0" algn="ctr" defTabSz="914400" rtl="0" eaLnBrk="1" fontAlgn="auto" latinLnBrk="0" hangingPunct="1">
                <a:lnSpc>
                  <a:spcPts val="2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X</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169" name="文本框 168"/>
          <p:cNvSpPr txBox="1"/>
          <p:nvPr/>
        </p:nvSpPr>
        <p:spPr>
          <a:xfrm>
            <a:off x="5378137" y="4833172"/>
            <a:ext cx="1552028" cy="461665"/>
          </a:xfrm>
          <a:prstGeom prst="rect">
            <a:avLst/>
          </a:prstGeom>
          <a:noFill/>
        </p:spPr>
        <p:txBody>
          <a:bodyPr wrap="none" rtlCol="0">
            <a:spAutoFit/>
          </a:bodyPr>
          <a:lstStyle/>
          <a:p>
            <a:r>
              <a:rPr lang="en-US" altLang="zh-CN" sz="2400" b="1" dirty="0" err="1">
                <a:solidFill>
                  <a:prstClr val="black"/>
                </a:solidFill>
                <a:latin typeface="Times New Roman" panose="02020603050405020304"/>
                <a:ea typeface="宋体" panose="02010600030101010101" pitchFamily="2" charset="-122"/>
              </a:rPr>
              <a:t>imm</a:t>
            </a:r>
            <a:r>
              <a:rPr lang="en-US" altLang="zh-CN" sz="2400" b="1" dirty="0">
                <a:solidFill>
                  <a:prstClr val="black"/>
                </a:solidFill>
                <a:latin typeface="Times New Roman" panose="02020603050405020304"/>
                <a:ea typeface="宋体" panose="02010600030101010101" pitchFamily="2" charset="-122"/>
              </a:rPr>
              <a:t>[31:0]</a:t>
            </a:r>
            <a:endParaRPr lang="zh-CN" altLang="en-US" sz="2400" b="1" dirty="0">
              <a:solidFill>
                <a:prstClr val="black"/>
              </a:solidFill>
              <a:latin typeface="Times New Roman" panose="02020603050405020304"/>
              <a:ea typeface="宋体" panose="02010600030101010101" pitchFamily="2" charset="-122"/>
            </a:endParaRPr>
          </a:p>
        </p:txBody>
      </p:sp>
      <p:sp>
        <p:nvSpPr>
          <p:cNvPr id="189" name="文本框 188"/>
          <p:cNvSpPr txBox="1"/>
          <p:nvPr/>
        </p:nvSpPr>
        <p:spPr>
          <a:xfrm>
            <a:off x="1926251" y="6068974"/>
            <a:ext cx="17934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Control logic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cxnSp>
        <p:nvCxnSpPr>
          <p:cNvPr id="171" name="直接连接符 170"/>
          <p:cNvCxnSpPr/>
          <p:nvPr/>
        </p:nvCxnSpPr>
        <p:spPr>
          <a:xfrm>
            <a:off x="1674886" y="3826516"/>
            <a:ext cx="0" cy="9779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72" name="直接箭头连接符 171"/>
          <p:cNvCxnSpPr/>
          <p:nvPr/>
        </p:nvCxnSpPr>
        <p:spPr>
          <a:xfrm>
            <a:off x="1923560" y="3179170"/>
            <a:ext cx="301083"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3" name="直接箭头连接符 172"/>
          <p:cNvCxnSpPr/>
          <p:nvPr/>
        </p:nvCxnSpPr>
        <p:spPr>
          <a:xfrm>
            <a:off x="3012021" y="3179170"/>
            <a:ext cx="0" cy="236331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5" name="直接箭头连接符 184"/>
          <p:cNvCxnSpPr/>
          <p:nvPr/>
        </p:nvCxnSpPr>
        <p:spPr>
          <a:xfrm>
            <a:off x="3013926" y="4841526"/>
            <a:ext cx="1450446"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0" name="直接箭头连接符 189"/>
          <p:cNvCxnSpPr/>
          <p:nvPr/>
        </p:nvCxnSpPr>
        <p:spPr>
          <a:xfrm>
            <a:off x="3013926" y="3428925"/>
            <a:ext cx="170339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7" name="直接箭头连接符 196"/>
          <p:cNvCxnSpPr/>
          <p:nvPr/>
        </p:nvCxnSpPr>
        <p:spPr>
          <a:xfrm>
            <a:off x="2840666" y="3192324"/>
            <a:ext cx="162195"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201" name="组合 200"/>
          <p:cNvGrpSpPr/>
          <p:nvPr/>
        </p:nvGrpSpPr>
        <p:grpSpPr>
          <a:xfrm>
            <a:off x="6458301" y="2757555"/>
            <a:ext cx="1268593" cy="507740"/>
            <a:chOff x="6458301" y="2757684"/>
            <a:chExt cx="1268593" cy="507740"/>
          </a:xfrm>
        </p:grpSpPr>
        <p:cxnSp>
          <p:nvCxnSpPr>
            <p:cNvPr id="203" name="直接连接符 202"/>
            <p:cNvCxnSpPr/>
            <p:nvPr/>
          </p:nvCxnSpPr>
          <p:spPr>
            <a:xfrm flipV="1">
              <a:off x="6580657" y="2757684"/>
              <a:ext cx="0" cy="50774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04" name="直接连接符 203"/>
            <p:cNvCxnSpPr/>
            <p:nvPr/>
          </p:nvCxnSpPr>
          <p:spPr>
            <a:xfrm>
              <a:off x="6580657" y="2765756"/>
              <a:ext cx="961862"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05" name="直接箭头连接符 204"/>
            <p:cNvCxnSpPr/>
            <p:nvPr/>
          </p:nvCxnSpPr>
          <p:spPr>
            <a:xfrm>
              <a:off x="7542519" y="3110165"/>
              <a:ext cx="184375"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9" name="直接连接符 208"/>
            <p:cNvCxnSpPr/>
            <p:nvPr/>
          </p:nvCxnSpPr>
          <p:spPr>
            <a:xfrm flipV="1">
              <a:off x="7542519" y="2757684"/>
              <a:ext cx="0" cy="35749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19" name="直接连接符 218"/>
            <p:cNvCxnSpPr/>
            <p:nvPr/>
          </p:nvCxnSpPr>
          <p:spPr>
            <a:xfrm>
              <a:off x="6458301" y="3265424"/>
              <a:ext cx="126166"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cxnSp>
        <p:nvCxnSpPr>
          <p:cNvPr id="221" name="直接箭头连接符 220"/>
          <p:cNvCxnSpPr/>
          <p:nvPr/>
        </p:nvCxnSpPr>
        <p:spPr>
          <a:xfrm>
            <a:off x="8090699" y="3865896"/>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2" name="直接箭头连接符 221"/>
          <p:cNvCxnSpPr/>
          <p:nvPr/>
        </p:nvCxnSpPr>
        <p:spPr>
          <a:xfrm>
            <a:off x="8090515" y="3127310"/>
            <a:ext cx="32891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23" name="组合 222"/>
          <p:cNvGrpSpPr/>
          <p:nvPr/>
        </p:nvGrpSpPr>
        <p:grpSpPr>
          <a:xfrm>
            <a:off x="9134476" y="2386625"/>
            <a:ext cx="1534999" cy="1076173"/>
            <a:chOff x="2108735" y="2665261"/>
            <a:chExt cx="368382" cy="678139"/>
          </a:xfrm>
        </p:grpSpPr>
        <p:cxnSp>
          <p:nvCxnSpPr>
            <p:cNvPr id="224" name="直接连接符 223"/>
            <p:cNvCxnSpPr/>
            <p:nvPr/>
          </p:nvCxnSpPr>
          <p:spPr>
            <a:xfrm flipV="1">
              <a:off x="2130666" y="2665261"/>
              <a:ext cx="0" cy="67813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25" name="直接箭头连接符 224"/>
            <p:cNvCxnSpPr/>
            <p:nvPr/>
          </p:nvCxnSpPr>
          <p:spPr>
            <a:xfrm>
              <a:off x="2130666" y="2668038"/>
              <a:ext cx="346451"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7" name="直接箭头连接符 226"/>
            <p:cNvCxnSpPr/>
            <p:nvPr/>
          </p:nvCxnSpPr>
          <p:spPr>
            <a:xfrm>
              <a:off x="2108735" y="3343400"/>
              <a:ext cx="25258"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229" name="组合 228"/>
          <p:cNvGrpSpPr/>
          <p:nvPr/>
        </p:nvGrpSpPr>
        <p:grpSpPr>
          <a:xfrm>
            <a:off x="4463928" y="1734280"/>
            <a:ext cx="6745271" cy="683397"/>
            <a:chOff x="5118435" y="1810320"/>
            <a:chExt cx="3915664" cy="608430"/>
          </a:xfrm>
        </p:grpSpPr>
        <p:cxnSp>
          <p:nvCxnSpPr>
            <p:cNvPr id="230" name="直接箭头连接符 229"/>
            <p:cNvCxnSpPr/>
            <p:nvPr/>
          </p:nvCxnSpPr>
          <p:spPr>
            <a:xfrm>
              <a:off x="8935427" y="2398269"/>
              <a:ext cx="98276" cy="0"/>
            </a:xfrm>
            <a:prstGeom prst="straightConnector1">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2" name="直接连接符 231"/>
            <p:cNvCxnSpPr/>
            <p:nvPr/>
          </p:nvCxnSpPr>
          <p:spPr>
            <a:xfrm flipV="1">
              <a:off x="9034099" y="1810320"/>
              <a:ext cx="0" cy="58794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35" name="直接连接符 234"/>
            <p:cNvCxnSpPr/>
            <p:nvPr/>
          </p:nvCxnSpPr>
          <p:spPr>
            <a:xfrm>
              <a:off x="5118435" y="1813539"/>
              <a:ext cx="3915268"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36" name="直接连接符 235"/>
            <p:cNvCxnSpPr/>
            <p:nvPr/>
          </p:nvCxnSpPr>
          <p:spPr>
            <a:xfrm flipV="1">
              <a:off x="5118435" y="1813167"/>
              <a:ext cx="3810" cy="605583"/>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237" name="直接箭头连接符 236"/>
            <p:cNvCxnSpPr/>
            <p:nvPr/>
          </p:nvCxnSpPr>
          <p:spPr>
            <a:xfrm>
              <a:off x="5118435" y="2418750"/>
              <a:ext cx="146584" cy="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5" name="直接连接符 4"/>
          <p:cNvCxnSpPr/>
          <p:nvPr/>
        </p:nvCxnSpPr>
        <p:spPr>
          <a:xfrm flipV="1">
            <a:off x="1669727" y="3186025"/>
            <a:ext cx="238829" cy="627893"/>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9" name="直接连接符 238"/>
          <p:cNvCxnSpPr/>
          <p:nvPr/>
        </p:nvCxnSpPr>
        <p:spPr>
          <a:xfrm flipV="1">
            <a:off x="4707395" y="3266036"/>
            <a:ext cx="1743287" cy="161512"/>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1" name="直接连接符 240"/>
          <p:cNvCxnSpPr/>
          <p:nvPr/>
        </p:nvCxnSpPr>
        <p:spPr>
          <a:xfrm>
            <a:off x="4444208" y="4839527"/>
            <a:ext cx="792637" cy="56323"/>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2" name="直接连接符 241"/>
          <p:cNvCxnSpPr/>
          <p:nvPr/>
        </p:nvCxnSpPr>
        <p:spPr>
          <a:xfrm flipV="1">
            <a:off x="7718817" y="3866873"/>
            <a:ext cx="371698" cy="317689"/>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3" name="直接连接符 242"/>
          <p:cNvCxnSpPr/>
          <p:nvPr/>
        </p:nvCxnSpPr>
        <p:spPr>
          <a:xfrm>
            <a:off x="7711443" y="3111708"/>
            <a:ext cx="382401" cy="14500"/>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5" name="直接连接符 244"/>
          <p:cNvCxnSpPr/>
          <p:nvPr/>
        </p:nvCxnSpPr>
        <p:spPr>
          <a:xfrm>
            <a:off x="8400323" y="3135205"/>
            <a:ext cx="735425" cy="329389"/>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9" name="直接连接符 248"/>
          <p:cNvCxnSpPr/>
          <p:nvPr/>
        </p:nvCxnSpPr>
        <p:spPr>
          <a:xfrm flipV="1">
            <a:off x="8405817" y="3467493"/>
            <a:ext cx="728245" cy="390296"/>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2" name="直接连接符 251"/>
          <p:cNvCxnSpPr/>
          <p:nvPr/>
        </p:nvCxnSpPr>
        <p:spPr>
          <a:xfrm>
            <a:off x="10632905" y="2393857"/>
            <a:ext cx="416560" cy="0"/>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7" name="直接连接符 256"/>
          <p:cNvCxnSpPr>
            <a:endCxn id="30" idx="3"/>
          </p:cNvCxnSpPr>
          <p:nvPr/>
        </p:nvCxnSpPr>
        <p:spPr>
          <a:xfrm>
            <a:off x="4708907" y="2418699"/>
            <a:ext cx="1241304" cy="1880338"/>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9" name="直接连接符 258"/>
          <p:cNvCxnSpPr/>
          <p:nvPr/>
        </p:nvCxnSpPr>
        <p:spPr>
          <a:xfrm>
            <a:off x="2193832" y="3181612"/>
            <a:ext cx="659858" cy="11168"/>
          </a:xfrm>
          <a:prstGeom prst="line">
            <a:avLst/>
          </a:prstGeom>
          <a:ln w="38100">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63" name="矩形 262"/>
              <p:cNvSpPr/>
              <p:nvPr/>
            </p:nvSpPr>
            <p:spPr>
              <a:xfrm>
                <a:off x="830108" y="5670966"/>
                <a:ext cx="1593051" cy="896784"/>
              </a:xfrm>
              <a:prstGeom prst="rect">
                <a:avLst/>
              </a:prstGeom>
              <a:solidFill>
                <a:schemeClr val="bg1"/>
              </a:solidFill>
            </p:spPr>
            <p:txBody>
              <a:bodyPr wrap="square">
                <a:spAutoFit/>
              </a:bodyPr>
              <a:lstStyle/>
              <a:p>
                <a:pPr lvl="0">
                  <a:lnSpc>
                    <a:spcPct val="150000"/>
                  </a:lnSpc>
                  <a:spcBef>
                    <a:spcPts val="1000"/>
                  </a:spcBef>
                  <a:buClr>
                    <a:srgbClr val="ED7D31"/>
                  </a:buClr>
                </a:pPr>
                <a14:m>
                  <m:oMathPara xmlns:m="http://schemas.openxmlformats.org/officeDocument/2006/math">
                    <m:oMathParaPr>
                      <m:jc m:val="left"/>
                    </m:oMathParaPr>
                    <m:oMath xmlns:m="http://schemas.openxmlformats.org/officeDocument/2006/math">
                      <m:sSub>
                        <m:sSubPr>
                          <m:ctrlPr>
                            <a:rPr lang="en-US" altLang="zh-CN" sz="3200" i="1">
                              <a:solidFill>
                                <a:srgbClr val="FF0000"/>
                              </a:solidFill>
                              <a:latin typeface="Cambria Math" panose="02040503050406030204" pitchFamily="18" charset="0"/>
                            </a:rPr>
                          </m:ctrlPr>
                        </m:sSubPr>
                        <m:e>
                          <m:r>
                            <m:rPr>
                              <m:sty m:val="p"/>
                            </m:rPr>
                            <a:rPr lang="en-US" altLang="zh-CN" sz="3200">
                              <a:solidFill>
                                <a:srgbClr val="FF0000"/>
                              </a:solidFill>
                              <a:latin typeface="Cambria Math" panose="02040503050406030204" pitchFamily="18" charset="0"/>
                            </a:rPr>
                            <m:t>t</m:t>
                          </m:r>
                        </m:e>
                        <m:sub>
                          <m:r>
                            <m:rPr>
                              <m:sty m:val="p"/>
                            </m:rPr>
                            <a:rPr lang="en-US" altLang="zh-CN" sz="3200">
                              <a:solidFill>
                                <a:srgbClr val="FF0000"/>
                              </a:solidFill>
                              <a:latin typeface="Cambria Math" panose="02040503050406030204" pitchFamily="18" charset="0"/>
                            </a:rPr>
                            <m:t>clk</m:t>
                          </m:r>
                          <m:r>
                            <a:rPr lang="en-US" altLang="zh-CN" sz="3200">
                              <a:solidFill>
                                <a:srgbClr val="FF0000"/>
                              </a:solidFill>
                              <a:latin typeface="Cambria Math" panose="02040503050406030204" pitchFamily="18" charset="0"/>
                            </a:rPr>
                            <m:t>−</m:t>
                          </m:r>
                          <m:r>
                            <m:rPr>
                              <m:sty m:val="p"/>
                            </m:rPr>
                            <a:rPr lang="en-US" altLang="zh-CN" sz="3200">
                              <a:solidFill>
                                <a:srgbClr val="FF0000"/>
                              </a:solidFill>
                              <a:latin typeface="Cambria Math" panose="02040503050406030204" pitchFamily="18" charset="0"/>
                            </a:rPr>
                            <m:t>q</m:t>
                          </m:r>
                        </m:sub>
                      </m:sSub>
                      <m:r>
                        <a:rPr lang="en-US" altLang="zh-CN" sz="3200">
                          <a:solidFill>
                            <a:srgbClr val="FF0000"/>
                          </a:solidFill>
                          <a:latin typeface="Cambria Math" panose="02040503050406030204" pitchFamily="18" charset="0"/>
                        </a:rPr>
                        <m:t>+</m:t>
                      </m:r>
                    </m:oMath>
                  </m:oMathPara>
                </a14:m>
                <a:endParaRPr lang="en-US" altLang="zh-CN" sz="3200" dirty="0">
                  <a:solidFill>
                    <a:srgbClr val="FF0000"/>
                  </a:solidFill>
                </a:endParaRPr>
              </a:p>
            </p:txBody>
          </p:sp>
        </mc:Choice>
        <mc:Fallback xmlns="">
          <p:sp>
            <p:nvSpPr>
              <p:cNvPr id="263" name="矩形 262"/>
              <p:cNvSpPr>
                <a:spLocks noRot="1" noChangeAspect="1" noMove="1" noResize="1" noEditPoints="1" noAdjustHandles="1" noChangeArrowheads="1" noChangeShapeType="1" noTextEdit="1"/>
              </p:cNvSpPr>
              <p:nvPr/>
            </p:nvSpPr>
            <p:spPr>
              <a:xfrm>
                <a:off x="830108" y="5670966"/>
                <a:ext cx="1593051" cy="896784"/>
              </a:xfrm>
              <a:prstGeom prst="rect">
                <a:avLst/>
              </a:prstGeom>
              <a:blipFill rotWithShape="1">
                <a:blip r:embed="rId3"/>
                <a:stretch>
                  <a:fillRect l="-10" t="-46" r="40" b="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4" name="矩形 263"/>
              <p:cNvSpPr/>
              <p:nvPr/>
            </p:nvSpPr>
            <p:spPr>
              <a:xfrm>
                <a:off x="2298902" y="5678185"/>
                <a:ext cx="1610158" cy="830997"/>
              </a:xfrm>
              <a:prstGeom prst="rect">
                <a:avLst/>
              </a:prstGeom>
              <a:solidFill>
                <a:schemeClr val="bg1"/>
              </a:solidFill>
            </p:spPr>
            <p:txBody>
              <a:bodyPr wrap="square">
                <a:spAutoFit/>
              </a:bodyPr>
              <a:lstStyle/>
              <a:p>
                <a:pPr lvl="0">
                  <a:lnSpc>
                    <a:spcPct val="150000"/>
                  </a:lnSpc>
                  <a:spcBef>
                    <a:spcPts val="1000"/>
                  </a:spcBef>
                  <a:buClr>
                    <a:srgbClr val="ED7D31"/>
                  </a:buClr>
                </a:pPr>
                <a14:m>
                  <m:oMathPara xmlns:m="http://schemas.openxmlformats.org/officeDocument/2006/math">
                    <m:oMathParaPr>
                      <m:jc m:val="left"/>
                    </m:oMathParaPr>
                    <m:oMath xmlns:m="http://schemas.openxmlformats.org/officeDocument/2006/math">
                      <m:sSub>
                        <m:sSubPr>
                          <m:ctrlPr>
                            <a:rPr lang="en-US" altLang="zh-CN" sz="3200" i="1">
                              <a:solidFill>
                                <a:srgbClr val="FF0000"/>
                              </a:solidFill>
                              <a:latin typeface="Cambria Math" panose="02040503050406030204" pitchFamily="18" charset="0"/>
                            </a:rPr>
                          </m:ctrlPr>
                        </m:sSubPr>
                        <m:e>
                          <m:r>
                            <m:rPr>
                              <m:sty m:val="p"/>
                            </m:rPr>
                            <a:rPr lang="en-US" altLang="zh-CN" sz="3200">
                              <a:solidFill>
                                <a:srgbClr val="FF0000"/>
                              </a:solidFill>
                              <a:latin typeface="Cambria Math" panose="02040503050406030204" pitchFamily="18" charset="0"/>
                            </a:rPr>
                            <m:t>t</m:t>
                          </m:r>
                        </m:e>
                        <m:sub>
                          <m:r>
                            <m:rPr>
                              <m:sty m:val="p"/>
                            </m:rPr>
                            <a:rPr lang="en-US" altLang="zh-CN" sz="3200">
                              <a:solidFill>
                                <a:srgbClr val="FF0000"/>
                              </a:solidFill>
                              <a:latin typeface="Cambria Math" panose="02040503050406030204" pitchFamily="18" charset="0"/>
                            </a:rPr>
                            <m:t>IMEM</m:t>
                          </m:r>
                        </m:sub>
                      </m:sSub>
                      <m:r>
                        <a:rPr lang="en-US" altLang="zh-CN" sz="3200">
                          <a:solidFill>
                            <a:srgbClr val="FF0000"/>
                          </a:solidFill>
                          <a:latin typeface="Cambria Math" panose="02040503050406030204" pitchFamily="18" charset="0"/>
                        </a:rPr>
                        <m:t>+</m:t>
                      </m:r>
                    </m:oMath>
                  </m:oMathPara>
                </a14:m>
                <a:endParaRPr lang="zh-CN" altLang="en-US" sz="3200" dirty="0">
                  <a:solidFill>
                    <a:srgbClr val="FF0000"/>
                  </a:solidFill>
                </a:endParaRPr>
              </a:p>
            </p:txBody>
          </p:sp>
        </mc:Choice>
        <mc:Fallback xmlns="">
          <p:sp>
            <p:nvSpPr>
              <p:cNvPr id="264" name="矩形 263"/>
              <p:cNvSpPr>
                <a:spLocks noRot="1" noChangeAspect="1" noMove="1" noResize="1" noEditPoints="1" noAdjustHandles="1" noChangeArrowheads="1" noChangeShapeType="1" noTextEdit="1"/>
              </p:cNvSpPr>
              <p:nvPr/>
            </p:nvSpPr>
            <p:spPr>
              <a:xfrm>
                <a:off x="2298902" y="5678185"/>
                <a:ext cx="1610158" cy="830997"/>
              </a:xfrm>
              <a:prstGeom prst="rect">
                <a:avLst/>
              </a:prstGeom>
              <a:blipFill rotWithShape="1">
                <a:blip r:embed="rId4"/>
                <a:stretch>
                  <a:fillRect l="-13" t="-2"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5" name="矩形 264"/>
              <p:cNvSpPr/>
              <p:nvPr/>
            </p:nvSpPr>
            <p:spPr>
              <a:xfrm>
                <a:off x="3891953" y="5626329"/>
                <a:ext cx="3650566" cy="951927"/>
              </a:xfrm>
              <a:prstGeom prst="rect">
                <a:avLst/>
              </a:prstGeom>
              <a:solidFill>
                <a:schemeClr val="bg1"/>
              </a:solidFill>
            </p:spPr>
            <p:txBody>
              <a:bodyPr wrap="square">
                <a:spAutoFit/>
              </a:bodyPr>
              <a:lstStyle/>
              <a:p>
                <a:pPr lvl="0">
                  <a:lnSpc>
                    <a:spcPct val="150000"/>
                  </a:lnSpc>
                  <a:spcBef>
                    <a:spcPts val="1000"/>
                  </a:spcBef>
                  <a:buClr>
                    <a:srgbClr val="ED7D31"/>
                  </a:buClr>
                </a:pPr>
                <a14:m>
                  <m:oMathPara xmlns:m="http://schemas.openxmlformats.org/officeDocument/2006/math">
                    <m:oMathParaPr>
                      <m:jc m:val="left"/>
                    </m:oMathParaPr>
                    <m:oMath xmlns:m="http://schemas.openxmlformats.org/officeDocument/2006/math">
                      <m:r>
                        <m:rPr>
                          <m:sty m:val="p"/>
                        </m:rPr>
                        <a:rPr lang="en-US" altLang="zh-CN" sz="3200">
                          <a:solidFill>
                            <a:srgbClr val="FF0000"/>
                          </a:solidFill>
                          <a:latin typeface="Cambria Math" panose="02040503050406030204" pitchFamily="18" charset="0"/>
                        </a:rPr>
                        <m:t>max</m:t>
                      </m:r>
                      <m:d>
                        <m:dPr>
                          <m:begChr m:val="{"/>
                          <m:endChr m:val="}"/>
                          <m:ctrlPr>
                            <a:rPr lang="en-US" altLang="zh-CN" sz="3200" i="1">
                              <a:solidFill>
                                <a:srgbClr val="FF0000"/>
                              </a:solidFill>
                              <a:latin typeface="Cambria Math" panose="02040503050406030204" pitchFamily="18" charset="0"/>
                            </a:rPr>
                          </m:ctrlPr>
                        </m:dPr>
                        <m:e>
                          <m:sSub>
                            <m:sSubPr>
                              <m:ctrlPr>
                                <a:rPr lang="en-US" altLang="zh-CN" sz="3200" i="1">
                                  <a:solidFill>
                                    <a:srgbClr val="FF0000"/>
                                  </a:solidFill>
                                  <a:latin typeface="Cambria Math" panose="02040503050406030204" pitchFamily="18" charset="0"/>
                                </a:rPr>
                              </m:ctrlPr>
                            </m:sSubPr>
                            <m:e>
                              <m:r>
                                <m:rPr>
                                  <m:sty m:val="p"/>
                                </m:rPr>
                                <a:rPr lang="en-US" altLang="zh-CN" sz="3200">
                                  <a:solidFill>
                                    <a:srgbClr val="FF0000"/>
                                  </a:solidFill>
                                  <a:latin typeface="Cambria Math" panose="02040503050406030204" pitchFamily="18" charset="0"/>
                                </a:rPr>
                                <m:t>t</m:t>
                              </m:r>
                            </m:e>
                            <m:sub>
                              <m:r>
                                <m:rPr>
                                  <m:sty m:val="p"/>
                                </m:rPr>
                                <a:rPr lang="en-US" altLang="zh-CN" sz="3200">
                                  <a:solidFill>
                                    <a:srgbClr val="FF0000"/>
                                  </a:solidFill>
                                  <a:latin typeface="Cambria Math" panose="02040503050406030204" pitchFamily="18" charset="0"/>
                                </a:rPr>
                                <m:t>Reg</m:t>
                              </m:r>
                            </m:sub>
                          </m:sSub>
                          <m:r>
                            <a:rPr lang="zh-CN" altLang="en-US" sz="3200" i="1">
                              <a:solidFill>
                                <a:srgbClr val="FF0000"/>
                              </a:solidFill>
                              <a:latin typeface="Cambria Math" panose="02040503050406030204" pitchFamily="18" charset="0"/>
                            </a:rPr>
                            <m:t>，</m:t>
                          </m:r>
                          <m:sSub>
                            <m:sSubPr>
                              <m:ctrlPr>
                                <a:rPr lang="en-US" altLang="zh-CN" sz="3200" i="1">
                                  <a:solidFill>
                                    <a:srgbClr val="FF0000"/>
                                  </a:solidFill>
                                  <a:latin typeface="Cambria Math" panose="02040503050406030204" pitchFamily="18" charset="0"/>
                                </a:rPr>
                              </m:ctrlPr>
                            </m:sSubPr>
                            <m:e>
                              <m:r>
                                <m:rPr>
                                  <m:sty m:val="p"/>
                                </m:rPr>
                                <a:rPr lang="en-US" altLang="zh-CN" sz="3200">
                                  <a:solidFill>
                                    <a:srgbClr val="FF0000"/>
                                  </a:solidFill>
                                  <a:latin typeface="Cambria Math" panose="02040503050406030204" pitchFamily="18" charset="0"/>
                                </a:rPr>
                                <m:t>t</m:t>
                              </m:r>
                            </m:e>
                            <m:sub>
                              <m:r>
                                <m:rPr>
                                  <m:sty m:val="p"/>
                                </m:rPr>
                                <a:rPr lang="en-US" altLang="zh-CN" sz="3200">
                                  <a:solidFill>
                                    <a:srgbClr val="FF0000"/>
                                  </a:solidFill>
                                  <a:latin typeface="Cambria Math" panose="02040503050406030204" pitchFamily="18" charset="0"/>
                                </a:rPr>
                                <m:t>Imm</m:t>
                              </m:r>
                            </m:sub>
                          </m:sSub>
                        </m:e>
                      </m:d>
                      <m:r>
                        <a:rPr lang="en-US" altLang="zh-CN" sz="3200">
                          <a:solidFill>
                            <a:srgbClr val="FF0000"/>
                          </a:solidFill>
                          <a:latin typeface="Cambria Math" panose="02040503050406030204" pitchFamily="18" charset="0"/>
                        </a:rPr>
                        <m:t>+</m:t>
                      </m:r>
                    </m:oMath>
                  </m:oMathPara>
                </a14:m>
                <a:endParaRPr lang="zh-CN" altLang="en-US" sz="3200" dirty="0">
                  <a:solidFill>
                    <a:srgbClr val="FF0000"/>
                  </a:solidFill>
                </a:endParaRPr>
              </a:p>
            </p:txBody>
          </p:sp>
        </mc:Choice>
        <mc:Fallback>
          <p:sp>
            <p:nvSpPr>
              <p:cNvPr id="265" name="矩形 264"/>
              <p:cNvSpPr>
                <a:spLocks noRot="1" noChangeAspect="1" noMove="1" noResize="1" noEditPoints="1" noAdjustHandles="1" noChangeArrowheads="1" noChangeShapeType="1" noTextEdit="1"/>
              </p:cNvSpPr>
              <p:nvPr/>
            </p:nvSpPr>
            <p:spPr>
              <a:xfrm>
                <a:off x="3891953" y="5626329"/>
                <a:ext cx="3650566" cy="95192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7" name="矩形 266"/>
              <p:cNvSpPr/>
              <p:nvPr/>
            </p:nvSpPr>
            <p:spPr>
              <a:xfrm>
                <a:off x="7542519" y="5647701"/>
                <a:ext cx="1350021" cy="830997"/>
              </a:xfrm>
              <a:prstGeom prst="rect">
                <a:avLst/>
              </a:prstGeom>
              <a:solidFill>
                <a:schemeClr val="bg1"/>
              </a:solidFill>
            </p:spPr>
            <p:txBody>
              <a:bodyPr wrap="square">
                <a:spAutoFit/>
              </a:bodyPr>
              <a:lstStyle/>
              <a:p>
                <a:pPr lvl="0">
                  <a:lnSpc>
                    <a:spcPct val="150000"/>
                  </a:lnSpc>
                  <a:spcBef>
                    <a:spcPts val="1000"/>
                  </a:spcBef>
                  <a:buClr>
                    <a:srgbClr val="ED7D31"/>
                  </a:buClr>
                </a:pPr>
                <a14:m>
                  <m:oMathPara xmlns:m="http://schemas.openxmlformats.org/officeDocument/2006/math">
                    <m:oMathParaPr>
                      <m:jc m:val="left"/>
                    </m:oMathParaPr>
                    <m:oMath xmlns:m="http://schemas.openxmlformats.org/officeDocument/2006/math">
                      <m:sSub>
                        <m:sSubPr>
                          <m:ctrlPr>
                            <a:rPr lang="en-US" altLang="zh-CN" sz="3200" i="1">
                              <a:solidFill>
                                <a:srgbClr val="FF0000"/>
                              </a:solidFill>
                              <a:latin typeface="Cambria Math" panose="02040503050406030204" pitchFamily="18" charset="0"/>
                            </a:rPr>
                          </m:ctrlPr>
                        </m:sSubPr>
                        <m:e>
                          <m:r>
                            <m:rPr>
                              <m:sty m:val="p"/>
                            </m:rPr>
                            <a:rPr lang="en-US" altLang="zh-CN" sz="3200">
                              <a:solidFill>
                                <a:srgbClr val="FF0000"/>
                              </a:solidFill>
                              <a:latin typeface="Cambria Math" panose="02040503050406030204" pitchFamily="18" charset="0"/>
                            </a:rPr>
                            <m:t>t</m:t>
                          </m:r>
                        </m:e>
                        <m:sub>
                          <m:r>
                            <m:rPr>
                              <m:sty m:val="p"/>
                            </m:rPr>
                            <a:rPr lang="en-US" altLang="zh-CN" sz="3200">
                              <a:solidFill>
                                <a:srgbClr val="FF0000"/>
                              </a:solidFill>
                              <a:latin typeface="Cambria Math" panose="02040503050406030204" pitchFamily="18" charset="0"/>
                            </a:rPr>
                            <m:t>ALU</m:t>
                          </m:r>
                        </m:sub>
                      </m:sSub>
                      <m:r>
                        <a:rPr lang="en-US" altLang="zh-CN" sz="3200" i="1">
                          <a:solidFill>
                            <a:srgbClr val="FF0000"/>
                          </a:solidFill>
                          <a:latin typeface="Cambria Math" panose="02040503050406030204" pitchFamily="18" charset="0"/>
                        </a:rPr>
                        <m:t>+</m:t>
                      </m:r>
                    </m:oMath>
                  </m:oMathPara>
                </a14:m>
                <a:endParaRPr lang="zh-CN" altLang="en-US" sz="3200" dirty="0">
                  <a:solidFill>
                    <a:srgbClr val="FF0000"/>
                  </a:solidFill>
                </a:endParaRPr>
              </a:p>
            </p:txBody>
          </p:sp>
        </mc:Choice>
        <mc:Fallback xmlns="">
          <p:sp>
            <p:nvSpPr>
              <p:cNvPr id="267" name="矩形 266"/>
              <p:cNvSpPr>
                <a:spLocks noRot="1" noChangeAspect="1" noMove="1" noResize="1" noEditPoints="1" noAdjustHandles="1" noChangeArrowheads="1" noChangeShapeType="1" noTextEdit="1"/>
              </p:cNvSpPr>
              <p:nvPr/>
            </p:nvSpPr>
            <p:spPr>
              <a:xfrm>
                <a:off x="7542519" y="5647701"/>
                <a:ext cx="1350021" cy="830997"/>
              </a:xfrm>
              <a:prstGeom prst="rect">
                <a:avLst/>
              </a:prstGeom>
              <a:blipFill rotWithShape="1">
                <a:blip r:embed="rId6"/>
                <a:stretch>
                  <a:fillRect l="-46" t="-1" b="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8" name="矩形 267"/>
              <p:cNvSpPr/>
              <p:nvPr/>
            </p:nvSpPr>
            <p:spPr>
              <a:xfrm>
                <a:off x="8892540" y="5648475"/>
                <a:ext cx="1630680" cy="830997"/>
              </a:xfrm>
              <a:prstGeom prst="rect">
                <a:avLst/>
              </a:prstGeom>
              <a:solidFill>
                <a:schemeClr val="bg1"/>
              </a:solidFill>
            </p:spPr>
            <p:txBody>
              <a:bodyPr wrap="square">
                <a:spAutoFit/>
              </a:bodyPr>
              <a:lstStyle/>
              <a:p>
                <a:pPr lvl="0">
                  <a:lnSpc>
                    <a:spcPct val="150000"/>
                  </a:lnSpc>
                  <a:spcBef>
                    <a:spcPts val="1000"/>
                  </a:spcBef>
                  <a:buClr>
                    <a:srgbClr val="ED7D31"/>
                  </a:buClr>
                </a:pPr>
                <a14:m>
                  <m:oMathPara xmlns:m="http://schemas.openxmlformats.org/officeDocument/2006/math">
                    <m:oMathParaPr>
                      <m:jc m:val="left"/>
                    </m:oMathParaPr>
                    <m:oMath xmlns:m="http://schemas.openxmlformats.org/officeDocument/2006/math">
                      <m:sSub>
                        <m:sSubPr>
                          <m:ctrlPr>
                            <a:rPr lang="en-US" altLang="zh-CN" sz="3200" i="1">
                              <a:solidFill>
                                <a:srgbClr val="FF0000"/>
                              </a:solidFill>
                              <a:latin typeface="Cambria Math" panose="02040503050406030204" pitchFamily="18" charset="0"/>
                            </a:rPr>
                          </m:ctrlPr>
                        </m:sSubPr>
                        <m:e>
                          <m:r>
                            <a:rPr lang="en-US" altLang="zh-CN" sz="3200">
                              <a:solidFill>
                                <a:srgbClr val="FF0000"/>
                              </a:solidFill>
                              <a:latin typeface="Cambria Math" panose="02040503050406030204" pitchFamily="18" charset="0"/>
                            </a:rPr>
                            <m:t>2</m:t>
                          </m:r>
                          <m:r>
                            <m:rPr>
                              <m:sty m:val="p"/>
                            </m:rPr>
                            <a:rPr lang="en-US" altLang="zh-CN" sz="3200">
                              <a:solidFill>
                                <a:srgbClr val="FF0000"/>
                              </a:solidFill>
                              <a:latin typeface="Cambria Math" panose="02040503050406030204" pitchFamily="18" charset="0"/>
                            </a:rPr>
                            <m:t>t</m:t>
                          </m:r>
                        </m:e>
                        <m:sub>
                          <m:r>
                            <m:rPr>
                              <m:sty m:val="p"/>
                            </m:rPr>
                            <a:rPr lang="en-US" altLang="zh-CN" sz="3200">
                              <a:solidFill>
                                <a:srgbClr val="FF0000"/>
                              </a:solidFill>
                              <a:latin typeface="Cambria Math" panose="02040503050406030204" pitchFamily="18" charset="0"/>
                            </a:rPr>
                            <m:t>mux</m:t>
                          </m:r>
                        </m:sub>
                      </m:sSub>
                      <m:r>
                        <a:rPr lang="en-US" altLang="zh-CN" sz="3200" i="1">
                          <a:solidFill>
                            <a:srgbClr val="FF0000"/>
                          </a:solidFill>
                          <a:latin typeface="Cambria Math" panose="02040503050406030204" pitchFamily="18" charset="0"/>
                        </a:rPr>
                        <m:t>+</m:t>
                      </m:r>
                    </m:oMath>
                  </m:oMathPara>
                </a14:m>
                <a:endParaRPr lang="zh-CN" altLang="en-US" sz="3200" dirty="0">
                  <a:solidFill>
                    <a:srgbClr val="FF0000"/>
                  </a:solidFill>
                </a:endParaRPr>
              </a:p>
            </p:txBody>
          </p:sp>
        </mc:Choice>
        <mc:Fallback xmlns="">
          <p:sp>
            <p:nvSpPr>
              <p:cNvPr id="268" name="矩形 267"/>
              <p:cNvSpPr>
                <a:spLocks noRot="1" noChangeAspect="1" noMove="1" noResize="1" noEditPoints="1" noAdjustHandles="1" noChangeArrowheads="1" noChangeShapeType="1" noTextEdit="1"/>
              </p:cNvSpPr>
              <p:nvPr/>
            </p:nvSpPr>
            <p:spPr>
              <a:xfrm>
                <a:off x="8892540" y="5648475"/>
                <a:ext cx="1630680" cy="830997"/>
              </a:xfrm>
              <a:prstGeom prst="rect">
                <a:avLst/>
              </a:prstGeom>
              <a:blipFill rotWithShape="1">
                <a:blip r:embed="rId7"/>
                <a:stretch>
                  <a:fillRect t="-18" b="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9" name="矩形 268"/>
              <p:cNvSpPr/>
              <p:nvPr/>
            </p:nvSpPr>
            <p:spPr>
              <a:xfrm>
                <a:off x="10523220" y="5648106"/>
                <a:ext cx="1120001" cy="896784"/>
              </a:xfrm>
              <a:prstGeom prst="rect">
                <a:avLst/>
              </a:prstGeom>
              <a:solidFill>
                <a:schemeClr val="bg1"/>
              </a:solidFill>
            </p:spPr>
            <p:txBody>
              <a:bodyPr wrap="square">
                <a:spAutoFit/>
              </a:bodyPr>
              <a:lstStyle/>
              <a:p>
                <a:pPr lvl="0">
                  <a:lnSpc>
                    <a:spcPct val="150000"/>
                  </a:lnSpc>
                  <a:spcBef>
                    <a:spcPts val="1000"/>
                  </a:spcBef>
                  <a:buClr>
                    <a:srgbClr val="ED7D31"/>
                  </a:buClr>
                </a:pPr>
                <a14:m>
                  <m:oMathPara xmlns:m="http://schemas.openxmlformats.org/officeDocument/2006/math">
                    <m:oMathParaPr>
                      <m:jc m:val="left"/>
                    </m:oMathParaPr>
                    <m:oMath xmlns:m="http://schemas.openxmlformats.org/officeDocument/2006/math">
                      <m:sSub>
                        <m:sSubPr>
                          <m:ctrlPr>
                            <a:rPr lang="en-US" altLang="zh-CN" sz="3200" i="1">
                              <a:solidFill>
                                <a:srgbClr val="FF0000"/>
                              </a:solidFill>
                              <a:latin typeface="Cambria Math" panose="02040503050406030204" pitchFamily="18" charset="0"/>
                            </a:rPr>
                          </m:ctrlPr>
                        </m:sSubPr>
                        <m:e>
                          <m:r>
                            <m:rPr>
                              <m:sty m:val="p"/>
                            </m:rPr>
                            <a:rPr lang="en-US" altLang="zh-CN" sz="3200">
                              <a:solidFill>
                                <a:srgbClr val="FF0000"/>
                              </a:solidFill>
                              <a:latin typeface="Cambria Math" panose="02040503050406030204" pitchFamily="18" charset="0"/>
                            </a:rPr>
                            <m:t>t</m:t>
                          </m:r>
                        </m:e>
                        <m:sub>
                          <m:r>
                            <m:rPr>
                              <m:sty m:val="p"/>
                            </m:rPr>
                            <a:rPr lang="en-US" altLang="zh-CN" sz="3200">
                              <a:solidFill>
                                <a:srgbClr val="FF0000"/>
                              </a:solidFill>
                              <a:latin typeface="Cambria Math" panose="02040503050406030204" pitchFamily="18" charset="0"/>
                            </a:rPr>
                            <m:t>Setup</m:t>
                          </m:r>
                        </m:sub>
                      </m:sSub>
                    </m:oMath>
                  </m:oMathPara>
                </a14:m>
                <a:endParaRPr lang="zh-CN" altLang="en-US" sz="3200" dirty="0">
                  <a:solidFill>
                    <a:srgbClr val="FF0000"/>
                  </a:solidFill>
                </a:endParaRPr>
              </a:p>
            </p:txBody>
          </p:sp>
        </mc:Choice>
        <mc:Fallback xmlns="">
          <p:sp>
            <p:nvSpPr>
              <p:cNvPr id="269" name="矩形 268"/>
              <p:cNvSpPr>
                <a:spLocks noRot="1" noChangeAspect="1" noMove="1" noResize="1" noEditPoints="1" noAdjustHandles="1" noChangeArrowheads="1" noChangeShapeType="1" noTextEdit="1"/>
              </p:cNvSpPr>
              <p:nvPr/>
            </p:nvSpPr>
            <p:spPr>
              <a:xfrm>
                <a:off x="10523220" y="5648106"/>
                <a:ext cx="1120001" cy="896784"/>
              </a:xfrm>
              <a:prstGeom prst="rect">
                <a:avLst/>
              </a:prstGeom>
              <a:blipFill rotWithShape="1">
                <a:blip r:embed="rId8"/>
                <a:stretch>
                  <a:fillRect t="-46" r="44" b="65"/>
                </a:stretch>
              </a:blipFill>
            </p:spPr>
            <p:txBody>
              <a:bodyPr/>
              <a:lstStyle/>
              <a:p>
                <a:r>
                  <a:rPr lang="zh-CN" altLang="en-US">
                    <a:noFill/>
                  </a:rPr>
                  <a:t> </a:t>
                </a:r>
              </a:p>
            </p:txBody>
          </p:sp>
        </mc:Fallback>
      </mc:AlternateContent>
      <p:grpSp>
        <p:nvGrpSpPr>
          <p:cNvPr id="262" name="组合 261"/>
          <p:cNvGrpSpPr/>
          <p:nvPr/>
        </p:nvGrpSpPr>
        <p:grpSpPr>
          <a:xfrm>
            <a:off x="4647380" y="2244349"/>
            <a:ext cx="2097287" cy="2152479"/>
            <a:chOff x="5147404" y="2415711"/>
            <a:chExt cx="1949822" cy="2152479"/>
          </a:xfrm>
        </p:grpSpPr>
        <p:grpSp>
          <p:nvGrpSpPr>
            <p:cNvPr id="270" name="组合 269"/>
            <p:cNvGrpSpPr/>
            <p:nvPr/>
          </p:nvGrpSpPr>
          <p:grpSpPr>
            <a:xfrm>
              <a:off x="5147404" y="2415711"/>
              <a:ext cx="1949822" cy="2054688"/>
              <a:chOff x="5147404" y="2415711"/>
              <a:chExt cx="1949822" cy="2054688"/>
            </a:xfrm>
          </p:grpSpPr>
          <p:grpSp>
            <p:nvGrpSpPr>
              <p:cNvPr id="272" name="组合 271"/>
              <p:cNvGrpSpPr/>
              <p:nvPr/>
            </p:nvGrpSpPr>
            <p:grpSpPr>
              <a:xfrm>
                <a:off x="5147404" y="2415711"/>
                <a:ext cx="1949822" cy="2054688"/>
                <a:chOff x="9255806" y="2351056"/>
                <a:chExt cx="1949822" cy="2054688"/>
              </a:xfrm>
            </p:grpSpPr>
            <p:sp>
              <p:nvSpPr>
                <p:cNvPr id="274" name="矩形 273"/>
                <p:cNvSpPr/>
                <p:nvPr/>
              </p:nvSpPr>
              <p:spPr>
                <a:xfrm>
                  <a:off x="9318462" y="2355269"/>
                  <a:ext cx="1617393" cy="205047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5" name="文本框 274"/>
                <p:cNvSpPr txBox="1"/>
                <p:nvPr/>
              </p:nvSpPr>
              <p:spPr>
                <a:xfrm>
                  <a:off x="9318059" y="2351056"/>
                  <a:ext cx="1172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DataW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6" name="文本框 275"/>
                <p:cNvSpPr txBox="1"/>
                <p:nvPr/>
              </p:nvSpPr>
              <p:spPr>
                <a:xfrm>
                  <a:off x="9259309" y="2886104"/>
                  <a:ext cx="12178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a:ea typeface="宋体" panose="02010600030101010101" pitchFamily="2" charset="-122"/>
                      <a:cs typeface="+mn-cs"/>
                    </a:rPr>
                    <a:t>RegW</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7" name="文本框 276"/>
                <p:cNvSpPr txBox="1"/>
                <p:nvPr/>
              </p:nvSpPr>
              <p:spPr>
                <a:xfrm>
                  <a:off x="9255806" y="3302449"/>
                  <a:ext cx="118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Reg1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8" name="文本框 277"/>
                <p:cNvSpPr txBox="1"/>
                <p:nvPr/>
              </p:nvSpPr>
              <p:spPr>
                <a:xfrm>
                  <a:off x="9270218" y="3738336"/>
                  <a:ext cx="11854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black"/>
                      </a:solidFill>
                      <a:latin typeface="Times New Roman" panose="02020603050405020304"/>
                      <a:ea typeface="宋体" panose="02010600030101010101" pitchFamily="2" charset="-122"/>
                    </a:rPr>
                    <a:t>Reg2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79" name="文本框 278"/>
                <p:cNvSpPr txBox="1"/>
                <p:nvPr/>
              </p:nvSpPr>
              <p:spPr>
                <a:xfrm>
                  <a:off x="10050517" y="3107871"/>
                  <a:ext cx="1144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Data1</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sp>
              <p:nvSpPr>
                <p:cNvPr id="280" name="文本框 279"/>
                <p:cNvSpPr txBox="1"/>
                <p:nvPr/>
              </p:nvSpPr>
              <p:spPr>
                <a:xfrm>
                  <a:off x="10065185" y="3535507"/>
                  <a:ext cx="11404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Data2</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grpSp>
          <p:sp>
            <p:nvSpPr>
              <p:cNvPr id="273" name="等腰三角形 272"/>
              <p:cNvSpPr/>
              <p:nvPr/>
            </p:nvSpPr>
            <p:spPr>
              <a:xfrm>
                <a:off x="6312448" y="4358487"/>
                <a:ext cx="92364" cy="111912"/>
              </a:xfrm>
              <a:prstGeom prst="triangle">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grpSp>
        <p:cxnSp>
          <p:nvCxnSpPr>
            <p:cNvPr id="271" name="直接连接符 270"/>
            <p:cNvCxnSpPr>
              <a:stCxn id="273" idx="3"/>
            </p:cNvCxnSpPr>
            <p:nvPr/>
          </p:nvCxnSpPr>
          <p:spPr>
            <a:xfrm>
              <a:off x="6358630" y="4470399"/>
              <a:ext cx="0" cy="97791"/>
            </a:xfrm>
            <a:prstGeom prst="line">
              <a:avLst/>
            </a:prstGeom>
          </p:spPr>
          <p:style>
            <a:lnRef idx="3">
              <a:schemeClr val="dk1"/>
            </a:lnRef>
            <a:fillRef idx="0">
              <a:schemeClr val="dk1"/>
            </a:fillRef>
            <a:effectRef idx="2">
              <a:schemeClr val="dk1"/>
            </a:effectRef>
            <a:fontRef idx="minor">
              <a:schemeClr val="tx1"/>
            </a:fontRef>
          </p:style>
        </p:cxnSp>
      </p:grpSp>
      <p:cxnSp>
        <p:nvCxnSpPr>
          <p:cNvPr id="281" name="直接箭头连接符 280"/>
          <p:cNvCxnSpPr/>
          <p:nvPr/>
        </p:nvCxnSpPr>
        <p:spPr>
          <a:xfrm flipV="1">
            <a:off x="4846670" y="5375061"/>
            <a:ext cx="797" cy="168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2" name="肘形连接符 281"/>
          <p:cNvCxnSpPr>
            <a:stCxn id="291" idx="6"/>
          </p:cNvCxnSpPr>
          <p:nvPr/>
        </p:nvCxnSpPr>
        <p:spPr>
          <a:xfrm flipV="1">
            <a:off x="5229927" y="4187126"/>
            <a:ext cx="2496967" cy="707982"/>
          </a:xfrm>
          <a:prstGeom prst="bentConnector3">
            <a:avLst>
              <a:gd name="adj1" fmla="val 93064"/>
            </a:avLst>
          </a:prstGeom>
          <a:ln>
            <a:tailEnd type="triangle"/>
          </a:ln>
        </p:spPr>
        <p:style>
          <a:lnRef idx="3">
            <a:schemeClr val="dk1"/>
          </a:lnRef>
          <a:fillRef idx="0">
            <a:schemeClr val="dk1"/>
          </a:fillRef>
          <a:effectRef idx="2">
            <a:schemeClr val="dk1"/>
          </a:effectRef>
          <a:fontRef idx="minor">
            <a:schemeClr val="tx1"/>
          </a:fontRef>
        </p:style>
      </p:cxnSp>
      <p:cxnSp>
        <p:nvCxnSpPr>
          <p:cNvPr id="220" name="肘形连接符 219"/>
          <p:cNvCxnSpPr/>
          <p:nvPr/>
        </p:nvCxnSpPr>
        <p:spPr>
          <a:xfrm flipV="1">
            <a:off x="5231130" y="4186496"/>
            <a:ext cx="2497163" cy="705544"/>
          </a:xfrm>
          <a:prstGeom prst="bentConnector3">
            <a:avLst>
              <a:gd name="adj1" fmla="val 92949"/>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38" name="文本框 237"/>
          <p:cNvSpPr txBox="1"/>
          <p:nvPr/>
        </p:nvSpPr>
        <p:spPr>
          <a:xfrm>
            <a:off x="3021404" y="4377860"/>
            <a:ext cx="14264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inst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rPr>
              <a:t>[31:7]</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mn-cs"/>
            </a:endParaRPr>
          </a:p>
        </p:txBody>
      </p:sp>
      <p:pic>
        <p:nvPicPr>
          <p:cNvPr id="244" name="图片 2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1499" y="109965"/>
            <a:ext cx="3578249" cy="284826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指令时延</a:t>
            </a:r>
            <a:endParaRPr lang="zh-CN" altLang="en-US" dirty="0"/>
          </a:p>
        </p:txBody>
      </p:sp>
      <p:graphicFrame>
        <p:nvGraphicFramePr>
          <p:cNvPr id="8" name="内容占位符 7"/>
          <p:cNvGraphicFramePr>
            <a:graphicFrameLocks noGrp="1"/>
          </p:cNvGraphicFramePr>
          <p:nvPr>
            <p:ph idx="1"/>
          </p:nvPr>
        </p:nvGraphicFramePr>
        <p:xfrm>
          <a:off x="838200" y="4537041"/>
          <a:ext cx="10515600" cy="1554480"/>
        </p:xfrm>
        <a:graphic>
          <a:graphicData uri="http://schemas.openxmlformats.org/drawingml/2006/table">
            <a:tbl>
              <a:tblPr firstRow="1" bandRow="1">
                <a:tableStyleId>{69012ECD-51FC-41F1-AA8D-1B2483CD663E}</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1752600">
                  <a:extLst>
                    <a:ext uri="{9D8B030D-6E8A-4147-A177-3AD203B41FA5}">
                      <a16:colId xmlns:a16="http://schemas.microsoft.com/office/drawing/2014/main" val="20005"/>
                    </a:ext>
                  </a:extLst>
                </a:gridCol>
              </a:tblGrid>
              <a:tr h="370840">
                <a:tc>
                  <a:txBody>
                    <a:bodyPr/>
                    <a:lstStyle/>
                    <a:p>
                      <a:r>
                        <a:rPr lang="en-US" altLang="zh-CN" sz="2800" dirty="0"/>
                        <a:t>IF</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dirty="0"/>
                        <a:t>ID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dirty="0"/>
                        <a:t>EX</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dirty="0"/>
                        <a:t>MEM</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dirty="0"/>
                        <a:t>WB</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dirty="0"/>
                        <a:t>Total</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altLang="zh-CN" sz="2800" dirty="0"/>
                        <a:t>I-MEM</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dirty="0"/>
                        <a:t>Reg</a:t>
                      </a:r>
                      <a:r>
                        <a:rPr lang="en-US" altLang="zh-CN" sz="2800" baseline="0" dirty="0"/>
                        <a:t> Read</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dirty="0"/>
                        <a:t>ALU</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dirty="0"/>
                        <a:t>D-MEN</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dirty="0"/>
                        <a:t>Reg W</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sz="2800" dirty="0"/>
                        <a:t>200ps</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dirty="0"/>
                        <a:t>100ps</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dirty="0"/>
                        <a:t>200ps</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dirty="0"/>
                        <a:t>200ps</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dirty="0"/>
                        <a:t>100ps</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dirty="0"/>
                        <a:t>800ps</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灯片编号占位符 2"/>
          <p:cNvSpPr>
            <a:spLocks noGrp="1"/>
          </p:cNvSpPr>
          <p:nvPr>
            <p:ph type="sldNum" sz="quarter" idx="12"/>
          </p:nvPr>
        </p:nvSpPr>
        <p:spPr/>
        <p:txBody>
          <a:bodyPr/>
          <a:lstStyle/>
          <a:p>
            <a:fld id="{8EE8E787-E6FE-45D8-9039-788B45E44EE7}" type="slidenum">
              <a:rPr lang="zh-CN" altLang="en-US" smtClean="0"/>
              <a:t>75</a:t>
            </a:fld>
            <a:endParaRPr lang="zh-CN" altLang="en-US" dirty="0"/>
          </a:p>
        </p:txBody>
      </p:sp>
      <p:pic>
        <p:nvPicPr>
          <p:cNvPr id="6" name="图片 5"/>
          <p:cNvPicPr>
            <a:picLocks noChangeAspect="1"/>
          </p:cNvPicPr>
          <p:nvPr/>
        </p:nvPicPr>
        <p:blipFill>
          <a:blip r:embed="rId2"/>
          <a:stretch>
            <a:fillRect/>
          </a:stretch>
        </p:blipFill>
        <p:spPr>
          <a:xfrm>
            <a:off x="838200" y="1489254"/>
            <a:ext cx="10515600" cy="2782958"/>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指令时延</a:t>
            </a:r>
          </a:p>
        </p:txBody>
      </p:sp>
      <p:graphicFrame>
        <p:nvGraphicFramePr>
          <p:cNvPr id="5" name="内容占位符 4"/>
          <p:cNvGraphicFramePr>
            <a:graphicFrameLocks noGrp="1"/>
          </p:cNvGraphicFramePr>
          <p:nvPr>
            <p:ph idx="1"/>
          </p:nvPr>
        </p:nvGraphicFramePr>
        <p:xfrm>
          <a:off x="838200" y="1303338"/>
          <a:ext cx="10515600" cy="2743200"/>
        </p:xfrm>
        <a:graphic>
          <a:graphicData uri="http://schemas.openxmlformats.org/drawingml/2006/table">
            <a:tbl>
              <a:tblPr firstRow="1" bandRow="1">
                <a:tableStyleId>{69012ECD-51FC-41F1-AA8D-1B2483CD663E}</a:tableStyleId>
              </a:tblPr>
              <a:tblGrid>
                <a:gridCol w="862149">
                  <a:extLst>
                    <a:ext uri="{9D8B030D-6E8A-4147-A177-3AD203B41FA5}">
                      <a16:colId xmlns:a16="http://schemas.microsoft.com/office/drawing/2014/main" val="20000"/>
                    </a:ext>
                  </a:extLst>
                </a:gridCol>
                <a:gridCol w="1449977">
                  <a:extLst>
                    <a:ext uri="{9D8B030D-6E8A-4147-A177-3AD203B41FA5}">
                      <a16:colId xmlns:a16="http://schemas.microsoft.com/office/drawing/2014/main" val="20001"/>
                    </a:ext>
                  </a:extLst>
                </a:gridCol>
                <a:gridCol w="1528354">
                  <a:extLst>
                    <a:ext uri="{9D8B030D-6E8A-4147-A177-3AD203B41FA5}">
                      <a16:colId xmlns:a16="http://schemas.microsoft.com/office/drawing/2014/main" val="20002"/>
                    </a:ext>
                  </a:extLst>
                </a:gridCol>
                <a:gridCol w="1789611">
                  <a:extLst>
                    <a:ext uri="{9D8B030D-6E8A-4147-A177-3AD203B41FA5}">
                      <a16:colId xmlns:a16="http://schemas.microsoft.com/office/drawing/2014/main" val="20003"/>
                    </a:ext>
                  </a:extLst>
                </a:gridCol>
                <a:gridCol w="1881051">
                  <a:extLst>
                    <a:ext uri="{9D8B030D-6E8A-4147-A177-3AD203B41FA5}">
                      <a16:colId xmlns:a16="http://schemas.microsoft.com/office/drawing/2014/main" val="20004"/>
                    </a:ext>
                  </a:extLst>
                </a:gridCol>
                <a:gridCol w="1648098">
                  <a:extLst>
                    <a:ext uri="{9D8B030D-6E8A-4147-A177-3AD203B41FA5}">
                      <a16:colId xmlns:a16="http://schemas.microsoft.com/office/drawing/2014/main" val="20005"/>
                    </a:ext>
                  </a:extLst>
                </a:gridCol>
                <a:gridCol w="1356360">
                  <a:extLst>
                    <a:ext uri="{9D8B030D-6E8A-4147-A177-3AD203B41FA5}">
                      <a16:colId xmlns:a16="http://schemas.microsoft.com/office/drawing/2014/main" val="20006"/>
                    </a:ext>
                  </a:extLst>
                </a:gridCol>
              </a:tblGrid>
              <a:tr h="370840">
                <a:tc>
                  <a:txBody>
                    <a:bodyPr/>
                    <a:lstStyle/>
                    <a:p>
                      <a:pPr algn="ctr"/>
                      <a:r>
                        <a:rPr lang="en-US" altLang="zh-CN" sz="2400" dirty="0" err="1"/>
                        <a:t>Instr</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IF=200ps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ID=100ps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ALU=200ps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MEM=200ps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WB=100ps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Total</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sz="2400" dirty="0"/>
                        <a:t>add</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600ps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ltLang="zh-CN" sz="2400" dirty="0" err="1"/>
                        <a:t>beq</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500ps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sz="2400" dirty="0" err="1"/>
                        <a:t>jal</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500ps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sz="2400" dirty="0" err="1"/>
                        <a:t>lw</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800ps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sz="2400" dirty="0" err="1"/>
                        <a:t>sw</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X</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700ps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灯片编号占位符 2"/>
          <p:cNvSpPr>
            <a:spLocks noGrp="1"/>
          </p:cNvSpPr>
          <p:nvPr>
            <p:ph type="sldNum" sz="quarter" idx="12"/>
          </p:nvPr>
        </p:nvSpPr>
        <p:spPr/>
        <p:txBody>
          <a:bodyPr/>
          <a:lstStyle/>
          <a:p>
            <a:fld id="{8EE8E787-E6FE-45D8-9039-788B45E44EE7}" type="slidenum">
              <a:rPr lang="zh-CN" altLang="en-US" smtClean="0"/>
              <a:t>76</a:t>
            </a:fld>
            <a:endParaRPr lang="zh-CN" altLang="en-US" dirty="0"/>
          </a:p>
        </p:txBody>
      </p:sp>
      <mc:AlternateContent xmlns:mc="http://schemas.openxmlformats.org/markup-compatibility/2006" xmlns:a14="http://schemas.microsoft.com/office/drawing/2010/main">
        <mc:Choice Requires="a14">
          <p:sp>
            <p:nvSpPr>
              <p:cNvPr id="6" name="内容占位符 4"/>
              <p:cNvSpPr txBox="1"/>
              <p:nvPr/>
            </p:nvSpPr>
            <p:spPr>
              <a:xfrm>
                <a:off x="838200" y="4102397"/>
                <a:ext cx="4632960" cy="2253953"/>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Clr>
                    <a:schemeClr val="accent2"/>
                  </a:buClr>
                  <a:buFont typeface="Arial" panose="020B0604020202020204" pitchFamily="34" charset="0"/>
                  <a:buChar char="•"/>
                  <a:defRPr sz="3200" kern="1200" baseline="0">
                    <a:solidFill>
                      <a:schemeClr val="tx1"/>
                    </a:solidFill>
                    <a:latin typeface="+mn-lt"/>
                    <a:ea typeface="+mn-ea"/>
                    <a:cs typeface="+mn-cs"/>
                  </a:defRPr>
                </a:lvl1pPr>
                <a:lvl2pPr marL="685800" indent="-228600" algn="l" defTabSz="914400" rtl="0" eaLnBrk="1" latinLnBrk="0" hangingPunct="1">
                  <a:lnSpc>
                    <a:spcPct val="150000"/>
                  </a:lnSpc>
                  <a:spcBef>
                    <a:spcPts val="500"/>
                  </a:spcBef>
                  <a:buClr>
                    <a:schemeClr val="accent1"/>
                  </a:buClr>
                  <a:buFont typeface="Arial" panose="020B0604020202020204" pitchFamily="34" charset="0"/>
                  <a:buChar char="•"/>
                  <a:defRPr sz="2800" kern="1200" baseline="0">
                    <a:solidFill>
                      <a:schemeClr val="tx1"/>
                    </a:solidFill>
                    <a:latin typeface="+mn-lt"/>
                    <a:ea typeface="+mn-ea"/>
                    <a:cs typeface="+mn-cs"/>
                  </a:defRPr>
                </a:lvl2pPr>
                <a:lvl3pPr marL="1143000" indent="-228600" algn="l" defTabSz="914400" rtl="0" eaLnBrk="1" latinLnBrk="0" hangingPunct="1">
                  <a:lnSpc>
                    <a:spcPct val="150000"/>
                  </a:lnSpc>
                  <a:spcBef>
                    <a:spcPts val="500"/>
                  </a:spcBef>
                  <a:buClr>
                    <a:schemeClr val="accent6">
                      <a:lumMod val="75000"/>
                    </a:schemeClr>
                  </a:buClr>
                  <a:buFont typeface="Arial" panose="020B0604020202020204" pitchFamily="34" charset="0"/>
                  <a:buChar char="•"/>
                  <a:defRPr sz="2400" kern="1200" baseline="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最大时钟频率</a:t>
                </a:r>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f</m:t>
                        </m:r>
                      </m:e>
                      <m:sub>
                        <m:r>
                          <m:rPr>
                            <m:sty m:val="p"/>
                          </m:rPr>
                          <a:rPr lang="en-US" altLang="zh-CN" i="1" smtClean="0">
                            <a:latin typeface="Cambria Math" panose="02040503050406030204" pitchFamily="18" charset="0"/>
                          </a:rPr>
                          <m:t>max</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0" smtClean="0">
                            <a:latin typeface="Cambria Math" panose="02040503050406030204" pitchFamily="18" charset="0"/>
                          </a:rPr>
                          <m:t>800</m:t>
                        </m:r>
                        <m:r>
                          <m:rPr>
                            <m:sty m:val="p"/>
                          </m:rPr>
                          <a:rPr lang="en-US" altLang="zh-CN" b="0" i="0" smtClean="0">
                            <a:latin typeface="Cambria Math" panose="02040503050406030204" pitchFamily="18" charset="0"/>
                          </a:rPr>
                          <m:t>ps</m:t>
                        </m:r>
                      </m:den>
                    </m:f>
                    <m:r>
                      <a:rPr lang="en-US" altLang="zh-CN" b="0" i="0" smtClean="0">
                        <a:latin typeface="Cambria Math" panose="02040503050406030204" pitchFamily="18" charset="0"/>
                      </a:rPr>
                      <m:t>=1.25</m:t>
                    </m:r>
                    <m:r>
                      <m:rPr>
                        <m:sty m:val="p"/>
                      </m:rPr>
                      <a:rPr lang="en-US" altLang="zh-CN" b="0" i="0" smtClean="0">
                        <a:latin typeface="Cambria Math" panose="02040503050406030204" pitchFamily="18" charset="0"/>
                      </a:rPr>
                      <m:t>GHz</m:t>
                    </m:r>
                  </m:oMath>
                </a14:m>
                <a:endParaRPr lang="zh-CN" altLang="en-US" dirty="0"/>
              </a:p>
            </p:txBody>
          </p:sp>
        </mc:Choice>
        <mc:Fallback xmlns="">
          <p:sp>
            <p:nvSpPr>
              <p:cNvPr id="6" name="内容占位符 4"/>
              <p:cNvSpPr txBox="1">
                <a:spLocks noRot="1" noChangeAspect="1" noMove="1" noResize="1" noEditPoints="1" noAdjustHandles="1" noChangeArrowheads="1" noChangeShapeType="1" noTextEdit="1"/>
              </p:cNvSpPr>
              <p:nvPr/>
            </p:nvSpPr>
            <p:spPr>
              <a:xfrm>
                <a:off x="838200" y="4102397"/>
                <a:ext cx="4632960" cy="2253953"/>
              </a:xfrm>
              <a:prstGeom prst="rect">
                <a:avLst/>
              </a:prstGeom>
              <a:blipFill rotWithShape="1">
                <a:blip r:embed="rId3"/>
                <a:stretch>
                  <a:fillRect t="-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4"/>
              <p:cNvSpPr txBox="1"/>
              <p:nvPr/>
            </p:nvSpPr>
            <p:spPr>
              <a:xfrm>
                <a:off x="5471160" y="4102397"/>
                <a:ext cx="5882640" cy="2253953"/>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Clr>
                    <a:schemeClr val="accent2"/>
                  </a:buClr>
                  <a:buFont typeface="Arial" panose="020B0604020202020204" pitchFamily="34" charset="0"/>
                  <a:buChar char="•"/>
                  <a:defRPr sz="3200" kern="1200" baseline="0">
                    <a:solidFill>
                      <a:schemeClr val="tx1"/>
                    </a:solidFill>
                    <a:latin typeface="+mn-lt"/>
                    <a:ea typeface="+mn-ea"/>
                    <a:cs typeface="+mn-cs"/>
                  </a:defRPr>
                </a:lvl1pPr>
                <a:lvl2pPr marL="685800" indent="-228600" algn="l" defTabSz="914400" rtl="0" eaLnBrk="1" latinLnBrk="0" hangingPunct="1">
                  <a:lnSpc>
                    <a:spcPct val="150000"/>
                  </a:lnSpc>
                  <a:spcBef>
                    <a:spcPts val="500"/>
                  </a:spcBef>
                  <a:buClr>
                    <a:schemeClr val="accent1"/>
                  </a:buClr>
                  <a:buFont typeface="Arial" panose="020B0604020202020204" pitchFamily="34" charset="0"/>
                  <a:buChar char="•"/>
                  <a:defRPr sz="2800" kern="1200" baseline="0">
                    <a:solidFill>
                      <a:schemeClr val="tx1"/>
                    </a:solidFill>
                    <a:latin typeface="+mn-lt"/>
                    <a:ea typeface="+mn-ea"/>
                    <a:cs typeface="+mn-cs"/>
                  </a:defRPr>
                </a:lvl2pPr>
                <a:lvl3pPr marL="1143000" indent="-228600" algn="l" defTabSz="914400" rtl="0" eaLnBrk="1" latinLnBrk="0" hangingPunct="1">
                  <a:lnSpc>
                    <a:spcPct val="150000"/>
                  </a:lnSpc>
                  <a:spcBef>
                    <a:spcPts val="500"/>
                  </a:spcBef>
                  <a:buClr>
                    <a:schemeClr val="accent6">
                      <a:lumMod val="75000"/>
                    </a:schemeClr>
                  </a:buClr>
                  <a:buFont typeface="Arial" panose="020B0604020202020204" pitchFamily="34" charset="0"/>
                  <a:buChar char="•"/>
                  <a:defRPr sz="2400" kern="1200" baseline="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大多数区块大部分时间处于空闲状态</a:t>
                </a:r>
              </a:p>
              <a:p>
                <a:pPr lvl="1"/>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f</m:t>
                        </m:r>
                      </m:e>
                      <m:sub>
                        <m:r>
                          <m:rPr>
                            <m:sty m:val="p"/>
                          </m:rPr>
                          <a:rPr lang="en-US" altLang="zh-CN" i="1">
                            <a:latin typeface="Cambria Math" panose="02040503050406030204" pitchFamily="18" charset="0"/>
                          </a:rPr>
                          <m:t>max</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ALU</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200</m:t>
                        </m:r>
                        <m:r>
                          <m:rPr>
                            <m:sty m:val="p"/>
                          </m:rPr>
                          <a:rPr lang="en-US" altLang="zh-CN" b="0" i="0" smtClean="0">
                            <a:latin typeface="Cambria Math" panose="02040503050406030204" pitchFamily="18" charset="0"/>
                          </a:rPr>
                          <m:t>ps</m:t>
                        </m:r>
                      </m:den>
                    </m:f>
                    <m:r>
                      <a:rPr lang="en-US" altLang="zh-CN" b="0" i="1" smtClean="0">
                        <a:latin typeface="Cambria Math" panose="02040503050406030204" pitchFamily="18" charset="0"/>
                      </a:rPr>
                      <m:t>=</m:t>
                    </m:r>
                    <m:r>
                      <a:rPr lang="en-US" altLang="zh-CN" b="0" i="0" smtClean="0">
                        <a:latin typeface="Cambria Math" panose="02040503050406030204" pitchFamily="18" charset="0"/>
                      </a:rPr>
                      <m:t>5</m:t>
                    </m:r>
                    <m:r>
                      <m:rPr>
                        <m:sty m:val="p"/>
                      </m:rPr>
                      <a:rPr lang="en-US" altLang="zh-CN" b="0" i="0" smtClean="0">
                        <a:latin typeface="Cambria Math" panose="02040503050406030204" pitchFamily="18" charset="0"/>
                      </a:rPr>
                      <m:t>GHz</m:t>
                    </m:r>
                  </m:oMath>
                </a14:m>
                <a:endParaRPr lang="zh-CN" altLang="en-US" dirty="0"/>
              </a:p>
            </p:txBody>
          </p:sp>
        </mc:Choice>
        <mc:Fallback xmlns="">
          <p:sp>
            <p:nvSpPr>
              <p:cNvPr id="7" name="内容占位符 4"/>
              <p:cNvSpPr txBox="1">
                <a:spLocks noRot="1" noChangeAspect="1" noMove="1" noResize="1" noEditPoints="1" noAdjustHandles="1" noChangeArrowheads="1" noChangeShapeType="1" noTextEdit="1"/>
              </p:cNvSpPr>
              <p:nvPr/>
            </p:nvSpPr>
            <p:spPr>
              <a:xfrm>
                <a:off x="5471160" y="4102397"/>
                <a:ext cx="5882640" cy="2253953"/>
              </a:xfrm>
              <a:prstGeom prst="rect">
                <a:avLst/>
              </a:prstGeom>
              <a:blipFill rotWithShape="1">
                <a:blip r:embed="rId4"/>
                <a:stretch>
                  <a:fillRect t="-13" b="-1346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控制信号真值表</a:t>
            </a:r>
            <a:endParaRPr lang="zh-CN" altLang="en-US" dirty="0"/>
          </a:p>
        </p:txBody>
      </p:sp>
      <p:graphicFrame>
        <p:nvGraphicFramePr>
          <p:cNvPr id="6" name="内容占位符 5"/>
          <p:cNvGraphicFramePr>
            <a:graphicFrameLocks noGrp="1"/>
          </p:cNvGraphicFramePr>
          <p:nvPr>
            <p:ph idx="1"/>
          </p:nvPr>
        </p:nvGraphicFramePr>
        <p:xfrm>
          <a:off x="838200" y="998543"/>
          <a:ext cx="10548000" cy="5852160"/>
        </p:xfrm>
        <a:graphic>
          <a:graphicData uri="http://schemas.openxmlformats.org/drawingml/2006/table">
            <a:tbl>
              <a:tblPr firstRow="1" bandRow="1">
                <a:tableStyleId>{69012ECD-51FC-41F1-AA8D-1B2483CD663E}</a:tableStyleId>
              </a:tblPr>
              <a:tblGrid>
                <a:gridCol w="1070087">
                  <a:extLst>
                    <a:ext uri="{9D8B030D-6E8A-4147-A177-3AD203B41FA5}">
                      <a16:colId xmlns:a16="http://schemas.microsoft.com/office/drawing/2014/main" val="20000"/>
                    </a:ext>
                  </a:extLst>
                </a:gridCol>
                <a:gridCol w="718487">
                  <a:extLst>
                    <a:ext uri="{9D8B030D-6E8A-4147-A177-3AD203B41FA5}">
                      <a16:colId xmlns:a16="http://schemas.microsoft.com/office/drawing/2014/main" val="20001"/>
                    </a:ext>
                  </a:extLst>
                </a:gridCol>
                <a:gridCol w="687913">
                  <a:extLst>
                    <a:ext uri="{9D8B030D-6E8A-4147-A177-3AD203B41FA5}">
                      <a16:colId xmlns:a16="http://schemas.microsoft.com/office/drawing/2014/main" val="20002"/>
                    </a:ext>
                  </a:extLst>
                </a:gridCol>
                <a:gridCol w="805576">
                  <a:extLst>
                    <a:ext uri="{9D8B030D-6E8A-4147-A177-3AD203B41FA5}">
                      <a16:colId xmlns:a16="http://schemas.microsoft.com/office/drawing/2014/main" val="20003"/>
                    </a:ext>
                  </a:extLst>
                </a:gridCol>
                <a:gridCol w="982071">
                  <a:extLst>
                    <a:ext uri="{9D8B030D-6E8A-4147-A177-3AD203B41FA5}">
                      <a16:colId xmlns:a16="http://schemas.microsoft.com/office/drawing/2014/main" val="20004"/>
                    </a:ext>
                  </a:extLst>
                </a:gridCol>
                <a:gridCol w="741186">
                  <a:extLst>
                    <a:ext uri="{9D8B030D-6E8A-4147-A177-3AD203B41FA5}">
                      <a16:colId xmlns:a16="http://schemas.microsoft.com/office/drawing/2014/main" val="20005"/>
                    </a:ext>
                  </a:extLst>
                </a:gridCol>
                <a:gridCol w="667068">
                  <a:extLst>
                    <a:ext uri="{9D8B030D-6E8A-4147-A177-3AD203B41FA5}">
                      <a16:colId xmlns:a16="http://schemas.microsoft.com/office/drawing/2014/main" val="20006"/>
                    </a:ext>
                  </a:extLst>
                </a:gridCol>
                <a:gridCol w="630007">
                  <a:extLst>
                    <a:ext uri="{9D8B030D-6E8A-4147-A177-3AD203B41FA5}">
                      <a16:colId xmlns:a16="http://schemas.microsoft.com/office/drawing/2014/main" val="20007"/>
                    </a:ext>
                  </a:extLst>
                </a:gridCol>
                <a:gridCol w="972807">
                  <a:extLst>
                    <a:ext uri="{9D8B030D-6E8A-4147-A177-3AD203B41FA5}">
                      <a16:colId xmlns:a16="http://schemas.microsoft.com/office/drawing/2014/main" val="20008"/>
                    </a:ext>
                  </a:extLst>
                </a:gridCol>
                <a:gridCol w="1111778">
                  <a:extLst>
                    <a:ext uri="{9D8B030D-6E8A-4147-A177-3AD203B41FA5}">
                      <a16:colId xmlns:a16="http://schemas.microsoft.com/office/drawing/2014/main" val="20009"/>
                    </a:ext>
                  </a:extLst>
                </a:gridCol>
                <a:gridCol w="1074719">
                  <a:extLst>
                    <a:ext uri="{9D8B030D-6E8A-4147-A177-3AD203B41FA5}">
                      <a16:colId xmlns:a16="http://schemas.microsoft.com/office/drawing/2014/main" val="20010"/>
                    </a:ext>
                  </a:extLst>
                </a:gridCol>
                <a:gridCol w="1086301">
                  <a:extLst>
                    <a:ext uri="{9D8B030D-6E8A-4147-A177-3AD203B41FA5}">
                      <a16:colId xmlns:a16="http://schemas.microsoft.com/office/drawing/2014/main" val="20011"/>
                    </a:ext>
                  </a:extLst>
                </a:gridCol>
              </a:tblGrid>
              <a:tr h="364500">
                <a:tc>
                  <a:txBody>
                    <a:bodyPr/>
                    <a:lstStyle/>
                    <a:p>
                      <a:pPr algn="ctr"/>
                      <a:r>
                        <a:rPr lang="en-US" altLang="zh-CN" dirty="0"/>
                        <a:t>Inst[31:0]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BrEq</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BrLt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PCSel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ImmSel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BrUn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ASel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BSel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ALUSel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MemRW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RegWen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WBSel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4500">
                <a:tc>
                  <a:txBody>
                    <a:bodyPr/>
                    <a:lstStyle/>
                    <a:p>
                      <a:r>
                        <a:rPr lang="en-US" altLang="zh-CN" dirty="0"/>
                        <a:t>add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Read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ALU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4500">
                <a:tc>
                  <a:txBody>
                    <a:bodyPr/>
                    <a:lstStyle/>
                    <a:p>
                      <a:r>
                        <a:rPr lang="en-US" altLang="zh-CN" dirty="0"/>
                        <a:t>sub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Read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ALU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4500">
                <a:tc>
                  <a:txBody>
                    <a:bodyPr/>
                    <a:lstStyle/>
                    <a:p>
                      <a:r>
                        <a:rPr lang="en-US" altLang="zh-CN" dirty="0"/>
                        <a:t>(R-R Op)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(Op)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Read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ALU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4500">
                <a:tc>
                  <a:txBody>
                    <a:bodyPr/>
                    <a:lstStyle/>
                    <a:p>
                      <a:r>
                        <a:rPr lang="en-US" altLang="zh-CN" dirty="0" err="1"/>
                        <a:t>addi</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I</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Imm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Read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ALU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4500">
                <a:tc>
                  <a:txBody>
                    <a:bodyPr/>
                    <a:lstStyle/>
                    <a:p>
                      <a:r>
                        <a:rPr lang="en-US" altLang="zh-CN" dirty="0" err="1"/>
                        <a:t>lw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I</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Imm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Read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Mem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4500">
                <a:tc>
                  <a:txBody>
                    <a:bodyPr/>
                    <a:lstStyle/>
                    <a:p>
                      <a:r>
                        <a:rPr lang="en-US" altLang="zh-CN" dirty="0" err="1"/>
                        <a:t>sw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Imm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Write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4500">
                <a:tc>
                  <a:txBody>
                    <a:bodyPr/>
                    <a:lstStyle/>
                    <a:p>
                      <a:r>
                        <a:rPr lang="en-US" altLang="zh-CN" dirty="0" err="1"/>
                        <a:t>beq</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PC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Imm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Read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4500">
                <a:tc>
                  <a:txBody>
                    <a:bodyPr/>
                    <a:lstStyle/>
                    <a:p>
                      <a:r>
                        <a:rPr lang="en-US" altLang="zh-CN" dirty="0" err="1"/>
                        <a:t>beq</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ALU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PC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Imm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Read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4500">
                <a:tc>
                  <a:txBody>
                    <a:bodyPr/>
                    <a:lstStyle/>
                    <a:p>
                      <a:r>
                        <a:rPr lang="en-US" altLang="zh-CN" dirty="0" err="1"/>
                        <a:t>bne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ALU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PC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Imm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Read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4500">
                <a:tc>
                  <a:txBody>
                    <a:bodyPr/>
                    <a:lstStyle/>
                    <a:p>
                      <a:r>
                        <a:rPr lang="en-US" altLang="zh-CN" dirty="0" err="1"/>
                        <a:t>bne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PC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Imm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Read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64500">
                <a:tc>
                  <a:txBody>
                    <a:bodyPr/>
                    <a:lstStyle/>
                    <a:p>
                      <a:r>
                        <a:rPr lang="en-US" altLang="zh-CN" dirty="0" err="1"/>
                        <a:t>blt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ALU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PC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Imm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Read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64500">
                <a:tc>
                  <a:txBody>
                    <a:bodyPr/>
                    <a:lstStyle/>
                    <a:p>
                      <a:r>
                        <a:rPr lang="en-US" altLang="zh-CN" dirty="0" err="1"/>
                        <a:t>bltu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ALU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PC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Imm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Read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64500">
                <a:tc>
                  <a:txBody>
                    <a:bodyPr/>
                    <a:lstStyle/>
                    <a:p>
                      <a:r>
                        <a:rPr lang="en-US" altLang="zh-CN" dirty="0" err="1"/>
                        <a:t>jalr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ALU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I</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Imm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Read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PC+4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364500">
                <a:tc>
                  <a:txBody>
                    <a:bodyPr/>
                    <a:lstStyle/>
                    <a:p>
                      <a:r>
                        <a:rPr lang="en-US" altLang="zh-CN" dirty="0" err="1"/>
                        <a:t>jal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ALU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J</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PC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Imm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Read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PC+4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364500">
                <a:tc>
                  <a:txBody>
                    <a:bodyPr/>
                    <a:lstStyle/>
                    <a:p>
                      <a:r>
                        <a:rPr lang="en-US" altLang="zh-CN" dirty="0" err="1"/>
                        <a:t>auipc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PC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Imm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Read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ALU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3" name="灯片编号占位符 2"/>
          <p:cNvSpPr>
            <a:spLocks noGrp="1"/>
          </p:cNvSpPr>
          <p:nvPr>
            <p:ph type="sldNum" sz="quarter" idx="12"/>
          </p:nvPr>
        </p:nvSpPr>
        <p:spPr/>
        <p:txBody>
          <a:bodyPr/>
          <a:lstStyle/>
          <a:p>
            <a:fld id="{8EE8E787-E6FE-45D8-9039-788B45E44EE7}" type="slidenum">
              <a:rPr lang="zh-CN" altLang="en-US" smtClean="0"/>
              <a:t>77</a:t>
            </a:fld>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RISC V</a:t>
            </a:r>
            <a:r>
              <a:rPr lang="zh-CN" altLang="en-US"/>
              <a:t>控制器实现</a:t>
            </a:r>
            <a:endParaRPr lang="zh-CN" altLang="en-US" dirty="0"/>
          </a:p>
        </p:txBody>
      </p:sp>
      <p:sp>
        <p:nvSpPr>
          <p:cNvPr id="4" name="内容占位符 3"/>
          <p:cNvSpPr>
            <a:spLocks noGrp="1"/>
          </p:cNvSpPr>
          <p:nvPr>
            <p:ph idx="1"/>
          </p:nvPr>
        </p:nvSpPr>
        <p:spPr/>
        <p:txBody>
          <a:bodyPr/>
          <a:lstStyle/>
          <a:p>
            <a:pPr>
              <a:lnSpc>
                <a:spcPts val="4600"/>
              </a:lnSpc>
            </a:pPr>
            <a:r>
              <a:rPr lang="en-US" altLang="zh-CN" dirty="0"/>
              <a:t>ROM</a:t>
            </a:r>
          </a:p>
          <a:p>
            <a:pPr lvl="1">
              <a:lnSpc>
                <a:spcPts val="4600"/>
              </a:lnSpc>
            </a:pPr>
            <a:r>
              <a:rPr lang="zh-CN" altLang="en-US" dirty="0"/>
              <a:t>便于重新编程</a:t>
            </a:r>
            <a:endParaRPr lang="en-US" altLang="zh-CN" dirty="0"/>
          </a:p>
          <a:p>
            <a:pPr lvl="2">
              <a:lnSpc>
                <a:spcPts val="4600"/>
              </a:lnSpc>
            </a:pPr>
            <a:r>
              <a:rPr lang="zh-CN" altLang="en-US" dirty="0"/>
              <a:t>修正错误</a:t>
            </a:r>
            <a:endParaRPr lang="en-US" altLang="zh-CN" dirty="0"/>
          </a:p>
          <a:p>
            <a:pPr lvl="2">
              <a:lnSpc>
                <a:spcPts val="4600"/>
              </a:lnSpc>
            </a:pPr>
            <a:r>
              <a:rPr lang="zh-CN" altLang="en-US" dirty="0"/>
              <a:t>添加新的指令</a:t>
            </a:r>
            <a:endParaRPr lang="en-US" altLang="zh-CN" dirty="0"/>
          </a:p>
          <a:p>
            <a:pPr lvl="1">
              <a:lnSpc>
                <a:spcPts val="4600"/>
              </a:lnSpc>
            </a:pPr>
            <a:r>
              <a:rPr lang="zh-CN" altLang="en-US" dirty="0"/>
              <a:t>在人工设计控制逻辑时十分常用</a:t>
            </a:r>
            <a:endParaRPr lang="en-US" altLang="zh-CN" dirty="0"/>
          </a:p>
          <a:p>
            <a:pPr>
              <a:lnSpc>
                <a:spcPts val="4600"/>
              </a:lnSpc>
            </a:pPr>
            <a:r>
              <a:rPr lang="zh-CN" altLang="en-US" dirty="0"/>
              <a:t>组合逻辑</a:t>
            </a:r>
            <a:endParaRPr lang="en-US" altLang="zh-CN" dirty="0"/>
          </a:p>
          <a:p>
            <a:pPr lvl="1">
              <a:lnSpc>
                <a:spcPts val="4600"/>
              </a:lnSpc>
            </a:pPr>
            <a:r>
              <a:rPr lang="zh-CN" altLang="en-US" dirty="0"/>
              <a:t>现在很多的芯片设计者会使用逻辑综合工具，将控制器真值表实现为门级网表电路</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78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RISC-V </a:t>
            </a:r>
            <a:r>
              <a:rPr lang="zh-CN" altLang="en-US" dirty="0"/>
              <a:t>编码</a:t>
            </a:r>
          </a:p>
        </p:txBody>
      </p:sp>
      <p:sp>
        <p:nvSpPr>
          <p:cNvPr id="4" name="内容占位符 3"/>
          <p:cNvSpPr>
            <a:spLocks noGrp="1"/>
          </p:cNvSpPr>
          <p:nvPr>
            <p:ph idx="1"/>
          </p:nvPr>
        </p:nvSpPr>
        <p:spPr/>
        <p:txBody>
          <a:bodyPr/>
          <a:lstStyle/>
          <a:p>
            <a:r>
              <a:rPr lang="zh-CN" altLang="en-US" dirty="0"/>
              <a:t>从</a:t>
            </a:r>
            <a:r>
              <a:rPr lang="en-US" altLang="zh-CN" dirty="0"/>
              <a:t>RISC-V </a:t>
            </a:r>
            <a:r>
              <a:rPr lang="zh-CN" altLang="en-US" dirty="0"/>
              <a:t>指令集编码可以看出，实际上用来区分某条指令种类的编码只有</a:t>
            </a:r>
            <a:r>
              <a:rPr lang="en-US" altLang="zh-CN" dirty="0"/>
              <a:t>9</a:t>
            </a:r>
            <a:r>
              <a:rPr lang="zh-CN" altLang="en-US" dirty="0"/>
              <a:t>位</a:t>
            </a:r>
            <a:r>
              <a:rPr lang="en-US" altLang="zh-CN" dirty="0"/>
              <a:t>——</a:t>
            </a:r>
            <a:r>
              <a:rPr lang="en-US" altLang="zh-CN" dirty="0" err="1"/>
              <a:t>inst</a:t>
            </a:r>
            <a:r>
              <a:rPr lang="en-US" altLang="zh-CN" dirty="0"/>
              <a:t>[30]</a:t>
            </a:r>
            <a:r>
              <a:rPr lang="zh-CN" altLang="en-US" dirty="0"/>
              <a:t>、</a:t>
            </a:r>
            <a:r>
              <a:rPr lang="en-US" altLang="zh-CN" dirty="0"/>
              <a:t>inst[14:12]</a:t>
            </a:r>
            <a:r>
              <a:rPr lang="zh-CN" altLang="en-US" dirty="0"/>
              <a:t>、</a:t>
            </a:r>
            <a:r>
              <a:rPr lang="en-US" altLang="zh-CN" dirty="0"/>
              <a:t>inst[6:2]</a:t>
            </a:r>
            <a:endParaRPr lang="zh-CN" altLang="en-US" dirty="0"/>
          </a:p>
        </p:txBody>
      </p:sp>
      <p:sp>
        <p:nvSpPr>
          <p:cNvPr id="3" name="灯片编号占位符 2"/>
          <p:cNvSpPr>
            <a:spLocks noGrp="1"/>
          </p:cNvSpPr>
          <p:nvPr>
            <p:ph type="sldNum" sz="quarter" idx="12"/>
          </p:nvPr>
        </p:nvSpPr>
        <p:spPr/>
        <p:txBody>
          <a:bodyPr/>
          <a:lstStyle/>
          <a:p>
            <a:fld id="{8EE8E787-E6FE-45D8-9039-788B45E44EE7}" type="slidenum">
              <a:rPr lang="zh-CN" altLang="en-US" smtClean="0"/>
              <a:t>79</a:t>
            </a:fld>
            <a:endParaRPr lang="zh-CN" altLang="en-US" dirty="0"/>
          </a:p>
        </p:txBody>
      </p:sp>
      <p:grpSp>
        <p:nvGrpSpPr>
          <p:cNvPr id="6" name="组合 5"/>
          <p:cNvGrpSpPr/>
          <p:nvPr/>
        </p:nvGrpSpPr>
        <p:grpSpPr>
          <a:xfrm>
            <a:off x="988269" y="3711559"/>
            <a:ext cx="9755569" cy="504056"/>
            <a:chOff x="942438" y="2951313"/>
            <a:chExt cx="7577570" cy="504056"/>
          </a:xfrm>
        </p:grpSpPr>
        <p:sp>
          <p:nvSpPr>
            <p:cNvPr id="7" name="Rectangle 4"/>
            <p:cNvSpPr/>
            <p:nvPr/>
          </p:nvSpPr>
          <p:spPr bwMode="auto">
            <a:xfrm>
              <a:off x="1607240" y="2951313"/>
              <a:ext cx="2304256"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err="1">
                  <a:solidFill>
                    <a:schemeClr val="tx1"/>
                  </a:solidFill>
                  <a:ea typeface="宋体" panose="02010600030101010101" pitchFamily="2" charset="-122"/>
                </a:rPr>
                <a:t>imm</a:t>
              </a:r>
              <a:r>
                <a:rPr lang="en-US" sz="2000" dirty="0">
                  <a:solidFill>
                    <a:schemeClr val="tx1"/>
                  </a:solidFill>
                  <a:ea typeface="宋体" panose="02010600030101010101" pitchFamily="2" charset="-122"/>
                </a:rPr>
                <a:t>[11:0]</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8" name="Rectangle 6"/>
            <p:cNvSpPr/>
            <p:nvPr/>
          </p:nvSpPr>
          <p:spPr bwMode="auto">
            <a:xfrm>
              <a:off x="3911496" y="295131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a:solidFill>
                    <a:schemeClr val="tx1"/>
                  </a:solidFill>
                  <a:ea typeface="宋体" panose="02010600030101010101" pitchFamily="2" charset="-122"/>
                </a:rPr>
                <a:t>rs1</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9" name="Rectangle 7"/>
            <p:cNvSpPr/>
            <p:nvPr/>
          </p:nvSpPr>
          <p:spPr bwMode="auto">
            <a:xfrm>
              <a:off x="5063624" y="295131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a:solidFill>
                    <a:schemeClr val="tx1"/>
                  </a:solidFill>
                  <a:ea typeface="宋体" panose="02010600030101010101" pitchFamily="2" charset="-122"/>
                </a:rPr>
                <a:t>funct3</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10" name="Rectangle 8"/>
            <p:cNvSpPr/>
            <p:nvPr/>
          </p:nvSpPr>
          <p:spPr bwMode="auto">
            <a:xfrm>
              <a:off x="6215752" y="295131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err="1">
                  <a:solidFill>
                    <a:schemeClr val="tx1"/>
                  </a:solidFill>
                  <a:ea typeface="宋体" panose="02010600030101010101" pitchFamily="2" charset="-122"/>
                </a:rPr>
                <a:t>rd</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11" name="Rectangle 9"/>
            <p:cNvSpPr/>
            <p:nvPr/>
          </p:nvSpPr>
          <p:spPr bwMode="auto">
            <a:xfrm>
              <a:off x="7367880" y="295131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a:solidFill>
                    <a:schemeClr val="tx1"/>
                  </a:solidFill>
                  <a:ea typeface="宋体" panose="02010600030101010101" pitchFamily="2" charset="-122"/>
                </a:rPr>
                <a:t>opcode</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12" name="TextBox 23"/>
            <p:cNvSpPr txBox="1"/>
            <p:nvPr/>
          </p:nvSpPr>
          <p:spPr>
            <a:xfrm>
              <a:off x="942438" y="3018675"/>
              <a:ext cx="470905" cy="400110"/>
            </a:xfrm>
            <a:prstGeom prst="rect">
              <a:avLst/>
            </a:prstGeom>
            <a:noFill/>
          </p:spPr>
          <p:txBody>
            <a:bodyPr wrap="none" rtlCol="0">
              <a:spAutoFit/>
            </a:bodyPr>
            <a:lstStyle/>
            <a:p>
              <a:r>
                <a:rPr lang="en-US" altLang="zh-CN" sz="2000" dirty="0"/>
                <a:t>I </a:t>
              </a:r>
              <a:r>
                <a:rPr lang="zh-CN" altLang="en-US" sz="2000" dirty="0"/>
                <a:t>型</a:t>
              </a:r>
              <a:endParaRPr lang="en-US" sz="2000" dirty="0"/>
            </a:p>
          </p:txBody>
        </p:sp>
      </p:grpSp>
      <p:grpSp>
        <p:nvGrpSpPr>
          <p:cNvPr id="13" name="组合 12"/>
          <p:cNvGrpSpPr/>
          <p:nvPr/>
        </p:nvGrpSpPr>
        <p:grpSpPr>
          <a:xfrm>
            <a:off x="926333" y="3068509"/>
            <a:ext cx="9817506" cy="504056"/>
            <a:chOff x="894328" y="2308263"/>
            <a:chExt cx="7625680" cy="504056"/>
          </a:xfrm>
        </p:grpSpPr>
        <p:sp>
          <p:nvSpPr>
            <p:cNvPr id="14" name="TextBox 22"/>
            <p:cNvSpPr txBox="1"/>
            <p:nvPr/>
          </p:nvSpPr>
          <p:spPr>
            <a:xfrm>
              <a:off x="894328" y="2385510"/>
              <a:ext cx="538142" cy="400110"/>
            </a:xfrm>
            <a:prstGeom prst="rect">
              <a:avLst/>
            </a:prstGeom>
            <a:noFill/>
          </p:spPr>
          <p:txBody>
            <a:bodyPr wrap="none" rtlCol="0">
              <a:spAutoFit/>
            </a:bodyPr>
            <a:lstStyle/>
            <a:p>
              <a:r>
                <a:rPr lang="en-US" altLang="zh-CN" sz="2000" dirty="0"/>
                <a:t>R </a:t>
              </a:r>
              <a:r>
                <a:rPr lang="zh-CN" altLang="en-US" sz="2000" dirty="0"/>
                <a:t>型</a:t>
              </a:r>
              <a:endParaRPr lang="en-US" sz="2000" dirty="0"/>
            </a:p>
          </p:txBody>
        </p:sp>
        <p:sp>
          <p:nvSpPr>
            <p:cNvPr id="15" name="Rectangle 4"/>
            <p:cNvSpPr/>
            <p:nvPr/>
          </p:nvSpPr>
          <p:spPr bwMode="auto">
            <a:xfrm>
              <a:off x="1607240" y="230826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a:solidFill>
                    <a:schemeClr val="tx1"/>
                  </a:solidFill>
                  <a:ea typeface="宋体" panose="02010600030101010101" pitchFamily="2" charset="-122"/>
                </a:rPr>
                <a:t>funct7</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16" name="Rectangle 5"/>
            <p:cNvSpPr/>
            <p:nvPr/>
          </p:nvSpPr>
          <p:spPr bwMode="auto">
            <a:xfrm>
              <a:off x="2759368" y="230826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a:solidFill>
                    <a:schemeClr val="tx1"/>
                  </a:solidFill>
                  <a:ea typeface="宋体" panose="02010600030101010101" pitchFamily="2" charset="-122"/>
                </a:rPr>
                <a:t>rs2</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17" name="Rectangle 6"/>
            <p:cNvSpPr/>
            <p:nvPr/>
          </p:nvSpPr>
          <p:spPr bwMode="auto">
            <a:xfrm>
              <a:off x="3911496" y="230826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a:solidFill>
                    <a:schemeClr val="tx1"/>
                  </a:solidFill>
                  <a:ea typeface="宋体" panose="02010600030101010101" pitchFamily="2" charset="-122"/>
                </a:rPr>
                <a:t>rs1</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18" name="Rectangle 7"/>
            <p:cNvSpPr/>
            <p:nvPr/>
          </p:nvSpPr>
          <p:spPr bwMode="auto">
            <a:xfrm>
              <a:off x="5063624" y="230826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a:solidFill>
                    <a:schemeClr val="tx1"/>
                  </a:solidFill>
                  <a:ea typeface="宋体" panose="02010600030101010101" pitchFamily="2" charset="-122"/>
                </a:rPr>
                <a:t>funct3</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19" name="Rectangle 8"/>
            <p:cNvSpPr/>
            <p:nvPr/>
          </p:nvSpPr>
          <p:spPr bwMode="auto">
            <a:xfrm>
              <a:off x="6215752" y="230826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err="1">
                  <a:solidFill>
                    <a:schemeClr val="tx1"/>
                  </a:solidFill>
                  <a:ea typeface="宋体" panose="02010600030101010101" pitchFamily="2" charset="-122"/>
                </a:rPr>
                <a:t>rd</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20" name="Rectangle 9"/>
            <p:cNvSpPr/>
            <p:nvPr/>
          </p:nvSpPr>
          <p:spPr bwMode="auto">
            <a:xfrm>
              <a:off x="7367880" y="2308263"/>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a:solidFill>
                    <a:schemeClr val="tx1"/>
                  </a:solidFill>
                  <a:ea typeface="宋体" panose="02010600030101010101" pitchFamily="2" charset="-122"/>
                </a:rPr>
                <a:t>opcode</a:t>
              </a:r>
              <a:endParaRPr kumimoji="0" lang="en-US" sz="2000" i="0" u="none" strike="noStrike" cap="none" normalizeH="0" baseline="0" dirty="0">
                <a:ln>
                  <a:noFill/>
                </a:ln>
                <a:solidFill>
                  <a:schemeClr val="tx1"/>
                </a:solidFill>
                <a:effectLst/>
                <a:ea typeface="宋体" panose="02010600030101010101" pitchFamily="2" charset="-122"/>
              </a:endParaRPr>
            </a:p>
          </p:txBody>
        </p:sp>
      </p:grpSp>
      <p:grpSp>
        <p:nvGrpSpPr>
          <p:cNvPr id="21" name="组合 20"/>
          <p:cNvGrpSpPr/>
          <p:nvPr/>
        </p:nvGrpSpPr>
        <p:grpSpPr>
          <a:xfrm>
            <a:off x="907361" y="6175216"/>
            <a:ext cx="9836477" cy="505308"/>
            <a:chOff x="879593" y="5414970"/>
            <a:chExt cx="7640415" cy="505308"/>
          </a:xfrm>
        </p:grpSpPr>
        <p:sp>
          <p:nvSpPr>
            <p:cNvPr id="22" name="Rectangle 21"/>
            <p:cNvSpPr/>
            <p:nvPr/>
          </p:nvSpPr>
          <p:spPr bwMode="auto">
            <a:xfrm>
              <a:off x="1607240" y="5414970"/>
              <a:ext cx="4608512"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000" dirty="0" err="1">
                  <a:solidFill>
                    <a:schemeClr val="tx1"/>
                  </a:solidFill>
                  <a:ea typeface="宋体" panose="02010600030101010101" pitchFamily="2" charset="-122"/>
                </a:rPr>
                <a:t>Imm</a:t>
              </a:r>
              <a:r>
                <a:rPr lang="en-US" altLang="zh-CN" sz="2000" dirty="0">
                  <a:solidFill>
                    <a:schemeClr val="tx1"/>
                  </a:solidFill>
                  <a:ea typeface="宋体" panose="02010600030101010101" pitchFamily="2" charset="-122"/>
                </a:rPr>
                <a:t>[31:12]</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23" name="TextBox 24"/>
            <p:cNvSpPr txBox="1"/>
            <p:nvPr/>
          </p:nvSpPr>
          <p:spPr>
            <a:xfrm>
              <a:off x="879593" y="5461894"/>
              <a:ext cx="536896" cy="400110"/>
            </a:xfrm>
            <a:prstGeom prst="rect">
              <a:avLst/>
            </a:prstGeom>
            <a:noFill/>
          </p:spPr>
          <p:txBody>
            <a:bodyPr wrap="none" rtlCol="0">
              <a:spAutoFit/>
            </a:bodyPr>
            <a:lstStyle/>
            <a:p>
              <a:r>
                <a:rPr lang="en-US" altLang="zh-CN" sz="2000" dirty="0"/>
                <a:t>U </a:t>
              </a:r>
              <a:r>
                <a:rPr lang="zh-CN" altLang="en-US" sz="2000" dirty="0"/>
                <a:t>型</a:t>
              </a:r>
              <a:endParaRPr lang="en-US" sz="2000" dirty="0"/>
            </a:p>
          </p:txBody>
        </p:sp>
        <p:sp>
          <p:nvSpPr>
            <p:cNvPr id="24" name="Rectangle 8"/>
            <p:cNvSpPr/>
            <p:nvPr/>
          </p:nvSpPr>
          <p:spPr bwMode="auto">
            <a:xfrm>
              <a:off x="6215752" y="5416222"/>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err="1">
                  <a:solidFill>
                    <a:schemeClr val="tx1"/>
                  </a:solidFill>
                  <a:ea typeface="宋体" panose="02010600030101010101" pitchFamily="2" charset="-122"/>
                </a:rPr>
                <a:t>rd</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25" name="Rectangle 9"/>
            <p:cNvSpPr/>
            <p:nvPr/>
          </p:nvSpPr>
          <p:spPr bwMode="auto">
            <a:xfrm>
              <a:off x="7367880" y="5416222"/>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a:solidFill>
                    <a:schemeClr val="tx1"/>
                  </a:solidFill>
                  <a:ea typeface="宋体" panose="02010600030101010101" pitchFamily="2" charset="-122"/>
                </a:rPr>
                <a:t>opcode</a:t>
              </a:r>
              <a:endParaRPr kumimoji="0" lang="en-US" sz="2000" i="0" u="none" strike="noStrike" cap="none" normalizeH="0" baseline="0" dirty="0">
                <a:ln>
                  <a:noFill/>
                </a:ln>
                <a:solidFill>
                  <a:schemeClr val="tx1"/>
                </a:solidFill>
                <a:effectLst/>
                <a:ea typeface="宋体" panose="02010600030101010101" pitchFamily="2" charset="-122"/>
              </a:endParaRPr>
            </a:p>
          </p:txBody>
        </p:sp>
      </p:grpSp>
      <p:grpSp>
        <p:nvGrpSpPr>
          <p:cNvPr id="26" name="组合 25"/>
          <p:cNvGrpSpPr/>
          <p:nvPr/>
        </p:nvGrpSpPr>
        <p:grpSpPr>
          <a:xfrm>
            <a:off x="923384" y="4325658"/>
            <a:ext cx="9830714" cy="504056"/>
            <a:chOff x="894328" y="3565412"/>
            <a:chExt cx="7635939" cy="504056"/>
          </a:xfrm>
        </p:grpSpPr>
        <p:sp>
          <p:nvSpPr>
            <p:cNvPr id="27" name="Rectangle 4"/>
            <p:cNvSpPr/>
            <p:nvPr/>
          </p:nvSpPr>
          <p:spPr bwMode="auto">
            <a:xfrm>
              <a:off x="1617499" y="3565412"/>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err="1">
                  <a:solidFill>
                    <a:schemeClr val="tx1"/>
                  </a:solidFill>
                  <a:ea typeface="宋体" panose="02010600030101010101" pitchFamily="2" charset="-122"/>
                </a:rPr>
                <a:t>Imm</a:t>
              </a:r>
              <a:r>
                <a:rPr lang="en-US" sz="2000" dirty="0">
                  <a:solidFill>
                    <a:schemeClr val="tx1"/>
                  </a:solidFill>
                  <a:ea typeface="宋体" panose="02010600030101010101" pitchFamily="2" charset="-122"/>
                </a:rPr>
                <a:t>[11:5]</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28" name="Rectangle 5"/>
            <p:cNvSpPr/>
            <p:nvPr/>
          </p:nvSpPr>
          <p:spPr bwMode="auto">
            <a:xfrm>
              <a:off x="2769627" y="3565412"/>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a:solidFill>
                    <a:schemeClr val="tx1"/>
                  </a:solidFill>
                  <a:ea typeface="宋体" panose="02010600030101010101" pitchFamily="2" charset="-122"/>
                </a:rPr>
                <a:t>rs2</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29" name="Rectangle 6"/>
            <p:cNvSpPr/>
            <p:nvPr/>
          </p:nvSpPr>
          <p:spPr bwMode="auto">
            <a:xfrm>
              <a:off x="3921755" y="3565412"/>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a:solidFill>
                    <a:schemeClr val="tx1"/>
                  </a:solidFill>
                  <a:ea typeface="宋体" panose="02010600030101010101" pitchFamily="2" charset="-122"/>
                </a:rPr>
                <a:t>rs1</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30" name="Rectangle 7"/>
            <p:cNvSpPr/>
            <p:nvPr/>
          </p:nvSpPr>
          <p:spPr bwMode="auto">
            <a:xfrm>
              <a:off x="5073883" y="3565412"/>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algn="ctr" fontAlgn="base">
                <a:spcBef>
                  <a:spcPct val="0"/>
                </a:spcBef>
                <a:spcAft>
                  <a:spcPct val="0"/>
                </a:spcAft>
              </a:pPr>
              <a:r>
                <a:rPr lang="en-US" altLang="zh-CN" sz="2000" dirty="0">
                  <a:solidFill>
                    <a:schemeClr val="tx1"/>
                  </a:solidFill>
                  <a:ea typeface="宋体" panose="02010600030101010101" pitchFamily="2" charset="-122"/>
                </a:rPr>
                <a:t>funct3</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31" name="Rectangle 8"/>
            <p:cNvSpPr/>
            <p:nvPr/>
          </p:nvSpPr>
          <p:spPr bwMode="auto">
            <a:xfrm>
              <a:off x="6226011" y="3565412"/>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err="1">
                  <a:solidFill>
                    <a:schemeClr val="tx1"/>
                  </a:solidFill>
                  <a:ea typeface="宋体" panose="02010600030101010101" pitchFamily="2" charset="-122"/>
                </a:rPr>
                <a:t>imm</a:t>
              </a:r>
              <a:r>
                <a:rPr lang="en-US" sz="2000" dirty="0">
                  <a:solidFill>
                    <a:schemeClr val="tx1"/>
                  </a:solidFill>
                  <a:ea typeface="宋体" panose="02010600030101010101" pitchFamily="2" charset="-122"/>
                </a:rPr>
                <a:t>[4:0]</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32" name="Rectangle 9"/>
            <p:cNvSpPr/>
            <p:nvPr/>
          </p:nvSpPr>
          <p:spPr bwMode="auto">
            <a:xfrm>
              <a:off x="7378139" y="3565412"/>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a:solidFill>
                    <a:schemeClr val="tx1"/>
                  </a:solidFill>
                  <a:ea typeface="宋体" panose="02010600030101010101" pitchFamily="2" charset="-122"/>
                </a:rPr>
                <a:t>opcode</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33" name="TextBox 23"/>
            <p:cNvSpPr txBox="1"/>
            <p:nvPr/>
          </p:nvSpPr>
          <p:spPr>
            <a:xfrm>
              <a:off x="894328" y="3651840"/>
              <a:ext cx="503278" cy="400110"/>
            </a:xfrm>
            <a:prstGeom prst="rect">
              <a:avLst/>
            </a:prstGeom>
            <a:noFill/>
          </p:spPr>
          <p:txBody>
            <a:bodyPr wrap="none" rtlCol="0">
              <a:spAutoFit/>
            </a:bodyPr>
            <a:lstStyle/>
            <a:p>
              <a:r>
                <a:rPr lang="en-US" altLang="zh-CN" sz="2000" dirty="0"/>
                <a:t>S </a:t>
              </a:r>
              <a:r>
                <a:rPr lang="zh-CN" altLang="en-US" sz="2000" dirty="0"/>
                <a:t>型</a:t>
              </a:r>
              <a:endParaRPr lang="en-US" sz="2000" dirty="0"/>
            </a:p>
          </p:txBody>
        </p:sp>
      </p:grpSp>
      <p:grpSp>
        <p:nvGrpSpPr>
          <p:cNvPr id="34" name="组合 33"/>
          <p:cNvGrpSpPr/>
          <p:nvPr/>
        </p:nvGrpSpPr>
        <p:grpSpPr>
          <a:xfrm>
            <a:off x="517236" y="4939757"/>
            <a:ext cx="10226603" cy="504056"/>
            <a:chOff x="576565" y="4179511"/>
            <a:chExt cx="7943443" cy="504056"/>
          </a:xfrm>
        </p:grpSpPr>
        <p:sp>
          <p:nvSpPr>
            <p:cNvPr id="35" name="Rectangle 4"/>
            <p:cNvSpPr/>
            <p:nvPr/>
          </p:nvSpPr>
          <p:spPr bwMode="auto">
            <a:xfrm>
              <a:off x="1607240" y="4179511"/>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err="1">
                  <a:solidFill>
                    <a:schemeClr val="tx1"/>
                  </a:solidFill>
                  <a:ea typeface="宋体" panose="02010600030101010101" pitchFamily="2" charset="-122"/>
                </a:rPr>
                <a:t>Imm</a:t>
              </a:r>
              <a:r>
                <a:rPr lang="en-US" sz="2000" dirty="0">
                  <a:solidFill>
                    <a:schemeClr val="tx1"/>
                  </a:solidFill>
                  <a:ea typeface="宋体" panose="02010600030101010101" pitchFamily="2" charset="-122"/>
                </a:rPr>
                <a:t>[12,10:5]</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36" name="Rectangle 5"/>
            <p:cNvSpPr/>
            <p:nvPr/>
          </p:nvSpPr>
          <p:spPr bwMode="auto">
            <a:xfrm>
              <a:off x="2759368" y="4179511"/>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a:solidFill>
                    <a:schemeClr val="tx1"/>
                  </a:solidFill>
                  <a:ea typeface="宋体" panose="02010600030101010101" pitchFamily="2" charset="-122"/>
                </a:rPr>
                <a:t>rs2</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37" name="Rectangle 6"/>
            <p:cNvSpPr/>
            <p:nvPr/>
          </p:nvSpPr>
          <p:spPr bwMode="auto">
            <a:xfrm>
              <a:off x="3911496" y="4179511"/>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a:solidFill>
                    <a:schemeClr val="tx1"/>
                  </a:solidFill>
                  <a:ea typeface="宋体" panose="02010600030101010101" pitchFamily="2" charset="-122"/>
                </a:rPr>
                <a:t>rs1</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38" name="Rectangle 7"/>
            <p:cNvSpPr/>
            <p:nvPr/>
          </p:nvSpPr>
          <p:spPr bwMode="auto">
            <a:xfrm>
              <a:off x="5063624" y="4179511"/>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algn="ctr" fontAlgn="base">
                <a:spcBef>
                  <a:spcPct val="0"/>
                </a:spcBef>
                <a:spcAft>
                  <a:spcPct val="0"/>
                </a:spcAft>
              </a:pPr>
              <a:r>
                <a:rPr lang="en-US" altLang="zh-CN" sz="2000" dirty="0">
                  <a:solidFill>
                    <a:schemeClr val="tx1"/>
                  </a:solidFill>
                  <a:ea typeface="宋体" panose="02010600030101010101" pitchFamily="2" charset="-122"/>
                </a:rPr>
                <a:t>funct3</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39" name="Rectangle 8"/>
            <p:cNvSpPr/>
            <p:nvPr/>
          </p:nvSpPr>
          <p:spPr bwMode="auto">
            <a:xfrm>
              <a:off x="6215752" y="4179511"/>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err="1">
                  <a:solidFill>
                    <a:schemeClr val="tx1"/>
                  </a:solidFill>
                  <a:ea typeface="宋体" panose="02010600030101010101" pitchFamily="2" charset="-122"/>
                </a:rPr>
                <a:t>imm</a:t>
              </a:r>
              <a:r>
                <a:rPr lang="en-US" sz="2000" dirty="0">
                  <a:solidFill>
                    <a:schemeClr val="tx1"/>
                  </a:solidFill>
                  <a:ea typeface="宋体" panose="02010600030101010101" pitchFamily="2" charset="-122"/>
                </a:rPr>
                <a:t>[4:1,11]</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40" name="Rectangle 9"/>
            <p:cNvSpPr/>
            <p:nvPr/>
          </p:nvSpPr>
          <p:spPr bwMode="auto">
            <a:xfrm>
              <a:off x="7367880" y="4179511"/>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a:solidFill>
                    <a:schemeClr val="tx1"/>
                  </a:solidFill>
                  <a:ea typeface="宋体" panose="02010600030101010101" pitchFamily="2" charset="-122"/>
                </a:rPr>
                <a:t>opcode</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41" name="TextBox 23"/>
            <p:cNvSpPr txBox="1"/>
            <p:nvPr/>
          </p:nvSpPr>
          <p:spPr>
            <a:xfrm>
              <a:off x="576565" y="4269372"/>
              <a:ext cx="924129" cy="400110"/>
            </a:xfrm>
            <a:prstGeom prst="rect">
              <a:avLst/>
            </a:prstGeom>
            <a:noFill/>
          </p:spPr>
          <p:txBody>
            <a:bodyPr wrap="none" rtlCol="0">
              <a:spAutoFit/>
            </a:bodyPr>
            <a:lstStyle/>
            <a:p>
              <a:r>
                <a:rPr lang="en-US" altLang="zh-CN" sz="2000" dirty="0"/>
                <a:t>SB / B </a:t>
              </a:r>
              <a:r>
                <a:rPr lang="zh-CN" altLang="en-US" sz="2000" dirty="0"/>
                <a:t>型</a:t>
              </a:r>
              <a:endParaRPr lang="en-US" sz="2000" dirty="0"/>
            </a:p>
          </p:txBody>
        </p:sp>
      </p:grpSp>
      <p:grpSp>
        <p:nvGrpSpPr>
          <p:cNvPr id="42" name="组合 41"/>
          <p:cNvGrpSpPr/>
          <p:nvPr/>
        </p:nvGrpSpPr>
        <p:grpSpPr>
          <a:xfrm>
            <a:off x="575955" y="5546509"/>
            <a:ext cx="10167884" cy="505308"/>
            <a:chOff x="622175" y="4786263"/>
            <a:chExt cx="7897833" cy="505308"/>
          </a:xfrm>
        </p:grpSpPr>
        <p:sp>
          <p:nvSpPr>
            <p:cNvPr id="43" name="Rectangle 21"/>
            <p:cNvSpPr/>
            <p:nvPr/>
          </p:nvSpPr>
          <p:spPr bwMode="auto">
            <a:xfrm>
              <a:off x="1607240" y="4786263"/>
              <a:ext cx="4608512"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000" dirty="0" err="1">
                  <a:solidFill>
                    <a:schemeClr val="tx1"/>
                  </a:solidFill>
                  <a:ea typeface="宋体" panose="02010600030101010101" pitchFamily="2" charset="-122"/>
                </a:rPr>
                <a:t>Imm</a:t>
              </a:r>
              <a:r>
                <a:rPr lang="en-US" altLang="zh-CN" sz="2000" dirty="0">
                  <a:solidFill>
                    <a:schemeClr val="tx1"/>
                  </a:solidFill>
                  <a:ea typeface="宋体" panose="02010600030101010101" pitchFamily="2" charset="-122"/>
                </a:rPr>
                <a:t>[20,10:1,11,19:12]</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44" name="TextBox 24"/>
            <p:cNvSpPr txBox="1"/>
            <p:nvPr/>
          </p:nvSpPr>
          <p:spPr>
            <a:xfrm>
              <a:off x="622175" y="4853625"/>
              <a:ext cx="845687" cy="400110"/>
            </a:xfrm>
            <a:prstGeom prst="rect">
              <a:avLst/>
            </a:prstGeom>
            <a:noFill/>
          </p:spPr>
          <p:txBody>
            <a:bodyPr wrap="none" rtlCol="0">
              <a:spAutoFit/>
            </a:bodyPr>
            <a:lstStyle/>
            <a:p>
              <a:r>
                <a:rPr lang="en-US" altLang="zh-CN" sz="2000" dirty="0"/>
                <a:t>UJ / J </a:t>
              </a:r>
              <a:r>
                <a:rPr lang="zh-CN" altLang="en-US" sz="2000" dirty="0"/>
                <a:t>型</a:t>
              </a:r>
              <a:endParaRPr lang="en-US" sz="2000" dirty="0"/>
            </a:p>
          </p:txBody>
        </p:sp>
        <p:sp>
          <p:nvSpPr>
            <p:cNvPr id="45" name="Rectangle 8"/>
            <p:cNvSpPr/>
            <p:nvPr/>
          </p:nvSpPr>
          <p:spPr bwMode="auto">
            <a:xfrm>
              <a:off x="6215752" y="4787515"/>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err="1">
                  <a:solidFill>
                    <a:schemeClr val="tx1"/>
                  </a:solidFill>
                  <a:ea typeface="宋体" panose="02010600030101010101" pitchFamily="2" charset="-122"/>
                </a:rPr>
                <a:t>rd</a:t>
              </a:r>
              <a:endParaRPr kumimoji="0" lang="en-US" sz="2000" i="0" u="none" strike="noStrike" cap="none" normalizeH="0" baseline="0" dirty="0">
                <a:ln>
                  <a:noFill/>
                </a:ln>
                <a:solidFill>
                  <a:schemeClr val="tx1"/>
                </a:solidFill>
                <a:effectLst/>
                <a:ea typeface="宋体" panose="02010600030101010101" pitchFamily="2" charset="-122"/>
              </a:endParaRPr>
            </a:p>
          </p:txBody>
        </p:sp>
        <p:sp>
          <p:nvSpPr>
            <p:cNvPr id="46" name="Rectangle 9"/>
            <p:cNvSpPr/>
            <p:nvPr/>
          </p:nvSpPr>
          <p:spPr bwMode="auto">
            <a:xfrm>
              <a:off x="7367880" y="4787515"/>
              <a:ext cx="1152128"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2000" dirty="0">
                  <a:solidFill>
                    <a:schemeClr val="tx1"/>
                  </a:solidFill>
                  <a:ea typeface="宋体" panose="02010600030101010101" pitchFamily="2" charset="-122"/>
                </a:rPr>
                <a:t>opcode</a:t>
              </a:r>
              <a:endParaRPr kumimoji="0" lang="en-US" sz="2000" i="0" u="none" strike="noStrike" cap="none" normalizeH="0" baseline="0" dirty="0">
                <a:ln>
                  <a:noFill/>
                </a:ln>
                <a:solidFill>
                  <a:schemeClr val="tx1"/>
                </a:solidFill>
                <a:effectLst/>
                <a:ea typeface="宋体" panose="02010600030101010101" pitchFamily="2"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13029" y="1080770"/>
            <a:ext cx="10004425" cy="5689600"/>
            <a:chOff x="320649" y="1066165"/>
            <a:chExt cx="10004425" cy="5689600"/>
          </a:xfrm>
        </p:grpSpPr>
        <p:pic>
          <p:nvPicPr>
            <p:cNvPr id="5" name="图片 4"/>
            <p:cNvPicPr>
              <a:picLocks noChangeAspect="1"/>
            </p:cNvPicPr>
            <p:nvPr/>
          </p:nvPicPr>
          <p:blipFill>
            <a:blip r:embed="rId2"/>
            <a:stretch>
              <a:fillRect/>
            </a:stretch>
          </p:blipFill>
          <p:spPr>
            <a:xfrm>
              <a:off x="320649" y="1066165"/>
              <a:ext cx="10004425" cy="5689600"/>
            </a:xfrm>
            <a:prstGeom prst="rect">
              <a:avLst/>
            </a:prstGeom>
          </p:spPr>
        </p:pic>
        <p:sp>
          <p:nvSpPr>
            <p:cNvPr id="3" name="文本框 2"/>
            <p:cNvSpPr txBox="1"/>
            <p:nvPr/>
          </p:nvSpPr>
          <p:spPr>
            <a:xfrm>
              <a:off x="4830418" y="2177650"/>
              <a:ext cx="492443" cy="820738"/>
            </a:xfrm>
            <a:prstGeom prst="rect">
              <a:avLst/>
            </a:prstGeom>
            <a:solidFill>
              <a:schemeClr val="bg1"/>
            </a:solidFill>
            <a:ln>
              <a:solidFill>
                <a:schemeClr val="bg1"/>
              </a:solidFill>
            </a:ln>
          </p:spPr>
          <p:txBody>
            <a:bodyPr vert="vert270" wrap="none" lIns="0" tIns="0" rIns="0" bIns="0" rtlCol="0" anchor="ctr" anchorCtr="1">
              <a:spAutoFit/>
            </a:bodyPr>
            <a:lstStyle/>
            <a:p>
              <a:r>
                <a:rPr lang="en-US" altLang="zh-CN" sz="3200" dirty="0">
                  <a:latin typeface="黑体" panose="02010609060101010101" pitchFamily="49" charset="-122"/>
                  <a:ea typeface="黑体" panose="02010609060101010101" pitchFamily="49" charset="-122"/>
                </a:rPr>
                <a:t>RegF</a:t>
              </a:r>
              <a:endParaRPr lang="zh-CN" altLang="en-US" sz="3200" dirty="0">
                <a:latin typeface="黑体" panose="02010609060101010101" pitchFamily="49" charset="-122"/>
                <a:ea typeface="黑体" panose="02010609060101010101" pitchFamily="49" charset="-122"/>
              </a:endParaRPr>
            </a:p>
          </p:txBody>
        </p:sp>
      </p:grpSp>
      <p:sp>
        <p:nvSpPr>
          <p:cNvPr id="2" name="标题 1"/>
          <p:cNvSpPr>
            <a:spLocks noGrp="1"/>
          </p:cNvSpPr>
          <p:nvPr>
            <p:ph type="title"/>
          </p:nvPr>
        </p:nvSpPr>
        <p:spPr/>
        <p:txBody>
          <a:bodyPr/>
          <a:lstStyle/>
          <a:p>
            <a:r>
              <a:rPr lang="zh-CN" altLang="en-US" dirty="0"/>
              <a:t>指令执行示意图</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8</a:t>
            </a:fld>
            <a:endParaRPr lang="zh-CN" altLang="en-US" dirty="0"/>
          </a:p>
        </p:txBody>
      </p:sp>
      <p:sp>
        <p:nvSpPr>
          <p:cNvPr id="6" name="文本框 5"/>
          <p:cNvSpPr txBox="1"/>
          <p:nvPr/>
        </p:nvSpPr>
        <p:spPr>
          <a:xfrm>
            <a:off x="9026939" y="2848317"/>
            <a:ext cx="3028536" cy="21544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nchor="ctr" anchorCtr="1">
            <a:spAutoFit/>
          </a:bodyPr>
          <a:lstStyle/>
          <a:p>
            <a:r>
              <a:rPr lang="zh-CN" altLang="en-US" sz="2800" dirty="0">
                <a:solidFill>
                  <a:schemeClr val="tx1"/>
                </a:solidFill>
              </a:rPr>
              <a:t>程序计数器</a:t>
            </a:r>
            <a:r>
              <a:rPr lang="en-US" altLang="zh-CN" sz="2800" dirty="0">
                <a:solidFill>
                  <a:schemeClr val="tx1"/>
                </a:solidFill>
              </a:rPr>
              <a:t>PC</a:t>
            </a:r>
          </a:p>
          <a:p>
            <a:r>
              <a:rPr lang="zh-CN" altLang="en-US" sz="2800" dirty="0">
                <a:solidFill>
                  <a:schemeClr val="tx1"/>
                </a:solidFill>
              </a:rPr>
              <a:t>指令储存器</a:t>
            </a:r>
            <a:r>
              <a:rPr lang="en-US" altLang="zh-CN" sz="2800" dirty="0">
                <a:solidFill>
                  <a:schemeClr val="tx1"/>
                </a:solidFill>
              </a:rPr>
              <a:t>IMEM</a:t>
            </a:r>
          </a:p>
          <a:p>
            <a:r>
              <a:rPr lang="zh-CN" altLang="en-US" sz="2800" dirty="0">
                <a:solidFill>
                  <a:schemeClr val="tx1"/>
                </a:solidFill>
              </a:rPr>
              <a:t>寄存器堆</a:t>
            </a:r>
            <a:r>
              <a:rPr lang="en-US" altLang="zh-CN" sz="2800" dirty="0">
                <a:solidFill>
                  <a:schemeClr val="tx1"/>
                </a:solidFill>
              </a:rPr>
              <a:t>RegF</a:t>
            </a:r>
          </a:p>
          <a:p>
            <a:r>
              <a:rPr lang="zh-CN" altLang="en-US" sz="2800" dirty="0">
                <a:solidFill>
                  <a:schemeClr val="tx1"/>
                </a:solidFill>
              </a:rPr>
              <a:t>算术逻辑单元</a:t>
            </a:r>
            <a:r>
              <a:rPr lang="en-US" altLang="zh-CN" sz="2800" dirty="0">
                <a:solidFill>
                  <a:schemeClr val="tx1"/>
                </a:solidFill>
              </a:rPr>
              <a:t>ALU</a:t>
            </a:r>
          </a:p>
          <a:p>
            <a:r>
              <a:rPr lang="zh-CN" altLang="en-US" sz="2800" dirty="0">
                <a:solidFill>
                  <a:schemeClr val="tx1"/>
                </a:solidFill>
              </a:rPr>
              <a:t>数据存储器</a:t>
            </a:r>
            <a:r>
              <a:rPr lang="en-US" altLang="zh-CN" sz="2800" dirty="0">
                <a:solidFill>
                  <a:schemeClr val="tx1"/>
                </a:solidFill>
              </a:rPr>
              <a:t>DMEM</a:t>
            </a:r>
            <a:endParaRPr lang="zh-CN" altLang="en-US" sz="2800" dirty="0">
              <a:solidFill>
                <a:schemeClr val="tx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组合逻辑控制</a:t>
            </a:r>
            <a:r>
              <a:rPr lang="en-US" altLang="zh-CN" dirty="0"/>
              <a:t>——</a:t>
            </a:r>
            <a:r>
              <a:rPr lang="zh-CN" altLang="en-US" dirty="0"/>
              <a:t>例子</a:t>
            </a:r>
          </a:p>
        </p:txBody>
      </p:sp>
      <p:sp>
        <p:nvSpPr>
          <p:cNvPr id="4" name="内容占位符 3"/>
          <p:cNvSpPr>
            <a:spLocks noGrp="1"/>
          </p:cNvSpPr>
          <p:nvPr>
            <p:ph idx="1"/>
          </p:nvPr>
        </p:nvSpPr>
        <p:spPr/>
        <p:txBody>
          <a:bodyPr/>
          <a:lstStyle/>
          <a:p>
            <a:pPr>
              <a:lnSpc>
                <a:spcPct val="120000"/>
              </a:lnSpc>
            </a:pPr>
            <a:endParaRPr lang="en-US" altLang="zh-CN" dirty="0"/>
          </a:p>
          <a:p>
            <a:pPr>
              <a:lnSpc>
                <a:spcPct val="120000"/>
              </a:lnSpc>
            </a:pPr>
            <a:endParaRPr lang="en-US" altLang="zh-CN" dirty="0"/>
          </a:p>
          <a:p>
            <a:pPr>
              <a:lnSpc>
                <a:spcPct val="120000"/>
              </a:lnSpc>
            </a:pPr>
            <a:endParaRPr lang="en-US" altLang="zh-CN" dirty="0"/>
          </a:p>
          <a:p>
            <a:pPr>
              <a:lnSpc>
                <a:spcPct val="120000"/>
              </a:lnSpc>
            </a:pPr>
            <a:endParaRPr lang="en-US" altLang="zh-CN" dirty="0"/>
          </a:p>
          <a:p>
            <a:pPr>
              <a:lnSpc>
                <a:spcPct val="120000"/>
              </a:lnSpc>
            </a:pPr>
            <a:endParaRPr lang="en-US" altLang="zh-CN" dirty="0"/>
          </a:p>
          <a:p>
            <a:endParaRPr lang="en-US" altLang="zh-CN" dirty="0"/>
          </a:p>
          <a:p>
            <a:r>
              <a:rPr lang="en-US" altLang="zh-CN" dirty="0" err="1"/>
              <a:t>BrUn</a:t>
            </a:r>
            <a:r>
              <a:rPr lang="en-US" altLang="zh-CN" dirty="0"/>
              <a:t> = </a:t>
            </a:r>
            <a:r>
              <a:rPr lang="en-US" altLang="zh-CN" dirty="0" err="1"/>
              <a:t>Inst</a:t>
            </a:r>
            <a:r>
              <a:rPr lang="en-US" altLang="zh-CN" dirty="0"/>
              <a:t>[14] · Inst[13] · Branch</a:t>
            </a:r>
            <a:endParaRPr lang="zh-CN" altLang="en-US" dirty="0"/>
          </a:p>
        </p:txBody>
      </p:sp>
      <p:sp>
        <p:nvSpPr>
          <p:cNvPr id="3" name="灯片编号占位符 2"/>
          <p:cNvSpPr>
            <a:spLocks noGrp="1"/>
          </p:cNvSpPr>
          <p:nvPr>
            <p:ph type="sldNum" sz="quarter" idx="12"/>
          </p:nvPr>
        </p:nvSpPr>
        <p:spPr/>
        <p:txBody>
          <a:bodyPr/>
          <a:lstStyle/>
          <a:p>
            <a:fld id="{8EE8E787-E6FE-45D8-9039-788B45E44EE7}" type="slidenum">
              <a:rPr lang="zh-CN" altLang="en-US" smtClean="0"/>
              <a:t>80</a:t>
            </a:fld>
            <a:endParaRPr lang="zh-CN" altLang="en-US" dirty="0"/>
          </a:p>
        </p:txBody>
      </p:sp>
      <p:graphicFrame>
        <p:nvGraphicFramePr>
          <p:cNvPr id="6" name="表格 5"/>
          <p:cNvGraphicFramePr>
            <a:graphicFrameLocks noGrp="1"/>
          </p:cNvGraphicFramePr>
          <p:nvPr>
            <p:custDataLst>
              <p:tags r:id="rId1"/>
            </p:custDataLst>
          </p:nvPr>
        </p:nvGraphicFramePr>
        <p:xfrm>
          <a:off x="838201" y="2068908"/>
          <a:ext cx="10515601" cy="3664095"/>
        </p:xfrm>
        <a:graphic>
          <a:graphicData uri="http://schemas.openxmlformats.org/drawingml/2006/table">
            <a:tbl>
              <a:tblPr bandRow="1">
                <a:tableStyleId>{69012ECD-51FC-41F1-AA8D-1B2483CD663E}</a:tableStyleId>
              </a:tblPr>
              <a:tblGrid>
                <a:gridCol w="2646349">
                  <a:extLst>
                    <a:ext uri="{9D8B030D-6E8A-4147-A177-3AD203B41FA5}">
                      <a16:colId xmlns:a16="http://schemas.microsoft.com/office/drawing/2014/main" val="20000"/>
                    </a:ext>
                  </a:extLst>
                </a:gridCol>
                <a:gridCol w="731850">
                  <a:extLst>
                    <a:ext uri="{9D8B030D-6E8A-4147-A177-3AD203B41FA5}">
                      <a16:colId xmlns:a16="http://schemas.microsoft.com/office/drawing/2014/main" val="20001"/>
                    </a:ext>
                  </a:extLst>
                </a:gridCol>
                <a:gridCol w="741680">
                  <a:extLst>
                    <a:ext uri="{9D8B030D-6E8A-4147-A177-3AD203B41FA5}">
                      <a16:colId xmlns:a16="http://schemas.microsoft.com/office/drawing/2014/main" val="20002"/>
                    </a:ext>
                  </a:extLst>
                </a:gridCol>
                <a:gridCol w="1198880">
                  <a:extLst>
                    <a:ext uri="{9D8B030D-6E8A-4147-A177-3AD203B41FA5}">
                      <a16:colId xmlns:a16="http://schemas.microsoft.com/office/drawing/2014/main" val="20003"/>
                    </a:ext>
                  </a:extLst>
                </a:gridCol>
                <a:gridCol w="2184400">
                  <a:extLst>
                    <a:ext uri="{9D8B030D-6E8A-4147-A177-3AD203B41FA5}">
                      <a16:colId xmlns:a16="http://schemas.microsoft.com/office/drawing/2014/main" val="20004"/>
                    </a:ext>
                  </a:extLst>
                </a:gridCol>
                <a:gridCol w="1676541">
                  <a:extLst>
                    <a:ext uri="{9D8B030D-6E8A-4147-A177-3AD203B41FA5}">
                      <a16:colId xmlns:a16="http://schemas.microsoft.com/office/drawing/2014/main" val="20005"/>
                    </a:ext>
                  </a:extLst>
                </a:gridCol>
                <a:gridCol w="1335901">
                  <a:extLst>
                    <a:ext uri="{9D8B030D-6E8A-4147-A177-3AD203B41FA5}">
                      <a16:colId xmlns:a16="http://schemas.microsoft.com/office/drawing/2014/main" val="20006"/>
                    </a:ext>
                  </a:extLst>
                </a:gridCol>
              </a:tblGrid>
              <a:tr h="610870">
                <a:tc>
                  <a:txBody>
                    <a:bodyPr/>
                    <a:lstStyle/>
                    <a:p>
                      <a:pPr algn="ctr"/>
                      <a:r>
                        <a:rPr lang="en-US" altLang="zh-CN" sz="3200" dirty="0" err="1"/>
                        <a:t>imm</a:t>
                      </a:r>
                      <a:r>
                        <a:rPr lang="en-US" altLang="zh-CN" sz="3200" dirty="0"/>
                        <a:t>[12|10:5]</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rs2</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rs1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solidFill>
                            <a:srgbClr val="FF0000"/>
                          </a:solidFill>
                        </a:rPr>
                        <a:t>000</a:t>
                      </a:r>
                      <a:endParaRPr lang="zh-CN" altLang="en-US" sz="3200" dirty="0">
                        <a:solidFill>
                          <a:srgbClr val="FF0000"/>
                        </a:solidFill>
                      </a:endParaRPr>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err="1"/>
                        <a:t>imm</a:t>
                      </a:r>
                      <a:r>
                        <a:rPr lang="en-US" altLang="zh-CN" sz="3200" dirty="0"/>
                        <a:t>[4:1|11]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solidFill>
                            <a:srgbClr val="FF0000"/>
                          </a:solidFill>
                        </a:rPr>
                        <a:t>11000</a:t>
                      </a:r>
                      <a:r>
                        <a:rPr lang="en-US" altLang="zh-CN" sz="3200" dirty="0"/>
                        <a:t>11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BEQ</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610645">
                <a:tc>
                  <a:txBody>
                    <a:bodyPr/>
                    <a:lstStyle/>
                    <a:p>
                      <a:pPr algn="ctr"/>
                      <a:r>
                        <a:rPr lang="en-US" altLang="zh-CN" sz="3200" dirty="0" err="1"/>
                        <a:t>imm</a:t>
                      </a:r>
                      <a:r>
                        <a:rPr lang="en-US" altLang="zh-CN" sz="3200" dirty="0"/>
                        <a:t>[12|10:5]</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rs2</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dirty="0"/>
                        <a:t>rs1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solidFill>
                            <a:srgbClr val="FF0000"/>
                          </a:solidFill>
                        </a:rPr>
                        <a:t>001</a:t>
                      </a:r>
                      <a:endParaRPr lang="zh-CN" altLang="en-US" sz="3200" dirty="0">
                        <a:solidFill>
                          <a:srgbClr val="FF0000"/>
                        </a:solidFill>
                      </a:endParaRPr>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err="1"/>
                        <a:t>imm</a:t>
                      </a:r>
                      <a:r>
                        <a:rPr lang="en-US" altLang="zh-CN" sz="3200" dirty="0"/>
                        <a:t>[4:1|11]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dirty="0">
                          <a:solidFill>
                            <a:srgbClr val="FF0000"/>
                          </a:solidFill>
                        </a:rPr>
                        <a:t>11000</a:t>
                      </a:r>
                      <a:r>
                        <a:rPr lang="en-US" altLang="zh-CN" sz="3200" dirty="0"/>
                        <a:t>11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BNE</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610645">
                <a:tc>
                  <a:txBody>
                    <a:bodyPr/>
                    <a:lstStyle/>
                    <a:p>
                      <a:pPr algn="ctr"/>
                      <a:r>
                        <a:rPr lang="en-US" altLang="zh-CN" sz="3200" dirty="0" err="1"/>
                        <a:t>imm</a:t>
                      </a:r>
                      <a:r>
                        <a:rPr lang="en-US" altLang="zh-CN" sz="3200" dirty="0"/>
                        <a:t>[12|10:5]</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rs2</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rs1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solidFill>
                            <a:srgbClr val="FF0000"/>
                          </a:solidFill>
                        </a:rPr>
                        <a:t>100</a:t>
                      </a:r>
                      <a:endParaRPr lang="zh-CN" altLang="en-US" sz="3200" dirty="0">
                        <a:solidFill>
                          <a:srgbClr val="FF0000"/>
                        </a:solidFill>
                      </a:endParaRPr>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err="1"/>
                        <a:t>imm</a:t>
                      </a:r>
                      <a:r>
                        <a:rPr lang="en-US" altLang="zh-CN" sz="3200" dirty="0"/>
                        <a:t>[4:1|11]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solidFill>
                            <a:srgbClr val="FF0000"/>
                          </a:solidFill>
                        </a:rPr>
                        <a:t>11000</a:t>
                      </a:r>
                      <a:r>
                        <a:rPr lang="en-US" altLang="zh-CN" sz="3200" dirty="0"/>
                        <a:t>11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BLT</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610645">
                <a:tc>
                  <a:txBody>
                    <a:bodyPr/>
                    <a:lstStyle/>
                    <a:p>
                      <a:pPr algn="ctr"/>
                      <a:r>
                        <a:rPr lang="en-US" altLang="zh-CN" sz="3200" dirty="0" err="1"/>
                        <a:t>imm</a:t>
                      </a:r>
                      <a:r>
                        <a:rPr lang="en-US" altLang="zh-CN" sz="3200" dirty="0"/>
                        <a:t>[12|10:5]</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rs2</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rs1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solidFill>
                            <a:srgbClr val="FF0000"/>
                          </a:solidFill>
                        </a:rPr>
                        <a:t>101</a:t>
                      </a:r>
                      <a:endParaRPr lang="zh-CN" altLang="en-US" sz="3200" dirty="0">
                        <a:solidFill>
                          <a:srgbClr val="FF0000"/>
                        </a:solidFill>
                      </a:endParaRPr>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err="1"/>
                        <a:t>imm</a:t>
                      </a:r>
                      <a:r>
                        <a:rPr lang="en-US" altLang="zh-CN" sz="3200" dirty="0"/>
                        <a:t>[4:1|11]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dirty="0">
                          <a:solidFill>
                            <a:srgbClr val="FF0000"/>
                          </a:solidFill>
                        </a:rPr>
                        <a:t>11000</a:t>
                      </a:r>
                      <a:r>
                        <a:rPr lang="en-US" altLang="zh-CN" sz="3200" dirty="0"/>
                        <a:t>11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BGE</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610645">
                <a:tc>
                  <a:txBody>
                    <a:bodyPr/>
                    <a:lstStyle/>
                    <a:p>
                      <a:pPr algn="ctr"/>
                      <a:r>
                        <a:rPr lang="en-US" altLang="zh-CN" sz="3200" dirty="0" err="1"/>
                        <a:t>imm</a:t>
                      </a:r>
                      <a:r>
                        <a:rPr lang="en-US" altLang="zh-CN" sz="3200" dirty="0"/>
                        <a:t>[12|10:5]</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rs2</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rs1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solidFill>
                            <a:srgbClr val="FF0000"/>
                          </a:solidFill>
                        </a:rPr>
                        <a:t>110</a:t>
                      </a:r>
                      <a:endParaRPr lang="zh-CN" altLang="en-US" sz="3200" dirty="0">
                        <a:solidFill>
                          <a:srgbClr val="FF0000"/>
                        </a:solidFill>
                      </a:endParaRPr>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err="1"/>
                        <a:t>imm</a:t>
                      </a:r>
                      <a:r>
                        <a:rPr lang="en-US" altLang="zh-CN" sz="3200" dirty="0"/>
                        <a:t>[4:1|11]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dirty="0">
                          <a:solidFill>
                            <a:srgbClr val="FF0000"/>
                          </a:solidFill>
                        </a:rPr>
                        <a:t>11000</a:t>
                      </a:r>
                      <a:r>
                        <a:rPr lang="en-US" altLang="zh-CN" sz="3200" dirty="0"/>
                        <a:t>11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BLTU</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610645">
                <a:tc>
                  <a:txBody>
                    <a:bodyPr/>
                    <a:lstStyle/>
                    <a:p>
                      <a:pPr algn="ctr"/>
                      <a:r>
                        <a:rPr lang="en-US" altLang="zh-CN" sz="3200" dirty="0" err="1"/>
                        <a:t>imm</a:t>
                      </a:r>
                      <a:r>
                        <a:rPr lang="en-US" altLang="zh-CN" sz="3200" dirty="0"/>
                        <a:t>[12|10:5]</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rs2</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rs1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solidFill>
                            <a:srgbClr val="FF0000"/>
                          </a:solidFill>
                        </a:rPr>
                        <a:t>111</a:t>
                      </a:r>
                      <a:endParaRPr lang="zh-CN" altLang="en-US" sz="3200" dirty="0">
                        <a:solidFill>
                          <a:srgbClr val="FF0000"/>
                        </a:solidFill>
                      </a:endParaRPr>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err="1"/>
                        <a:t>imm</a:t>
                      </a:r>
                      <a:r>
                        <a:rPr lang="en-US" altLang="zh-CN" sz="3200" dirty="0"/>
                        <a:t>[4:1|11]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dirty="0">
                          <a:solidFill>
                            <a:srgbClr val="FF0000"/>
                          </a:solidFill>
                        </a:rPr>
                        <a:t>11000</a:t>
                      </a:r>
                      <a:r>
                        <a:rPr lang="en-US" altLang="zh-CN" sz="3200" dirty="0"/>
                        <a:t>11</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3200" dirty="0"/>
                        <a:t>BGEU</a:t>
                      </a:r>
                      <a:endParaRPr lang="zh-CN" altLang="en-US" sz="3200" dirty="0"/>
                    </a:p>
                  </a:txBody>
                  <a:tcPr marL="107761" marR="107761" marT="53880" marB="538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矩形 7"/>
          <p:cNvSpPr/>
          <p:nvPr/>
        </p:nvSpPr>
        <p:spPr>
          <a:xfrm>
            <a:off x="4573481" y="1198305"/>
            <a:ext cx="1988820" cy="583565"/>
          </a:xfrm>
          <a:prstGeom prst="rect">
            <a:avLst/>
          </a:prstGeom>
        </p:spPr>
        <p:txBody>
          <a:bodyPr wrap="none">
            <a:spAutoFit/>
          </a:bodyPr>
          <a:lstStyle/>
          <a:p>
            <a:r>
              <a:rPr lang="en-US" altLang="zh-CN" sz="3200" dirty="0" err="1">
                <a:solidFill>
                  <a:prstClr val="black"/>
                </a:solidFill>
              </a:rPr>
              <a:t>Inst</a:t>
            </a:r>
            <a:r>
              <a:rPr lang="en-US" altLang="zh-CN" sz="3200" dirty="0">
                <a:solidFill>
                  <a:prstClr val="black"/>
                </a:solidFill>
              </a:rPr>
              <a:t>[14:12] </a:t>
            </a:r>
            <a:endParaRPr lang="zh-CN" altLang="en-US" dirty="0"/>
          </a:p>
        </p:txBody>
      </p:sp>
      <p:sp>
        <p:nvSpPr>
          <p:cNvPr id="9" name="矩形 8"/>
          <p:cNvSpPr/>
          <p:nvPr/>
        </p:nvSpPr>
        <p:spPr>
          <a:xfrm>
            <a:off x="8168825" y="1218351"/>
            <a:ext cx="1582420" cy="583565"/>
          </a:xfrm>
          <a:prstGeom prst="rect">
            <a:avLst/>
          </a:prstGeom>
        </p:spPr>
        <p:txBody>
          <a:bodyPr wrap="none">
            <a:spAutoFit/>
          </a:bodyPr>
          <a:lstStyle/>
          <a:p>
            <a:r>
              <a:rPr lang="en-US" altLang="zh-CN" sz="3200" dirty="0" err="1">
                <a:solidFill>
                  <a:prstClr val="black"/>
                </a:solidFill>
              </a:rPr>
              <a:t>Inst</a:t>
            </a:r>
            <a:r>
              <a:rPr lang="en-US" altLang="zh-CN" sz="3200" dirty="0">
                <a:solidFill>
                  <a:prstClr val="black"/>
                </a:solidFill>
              </a:rPr>
              <a:t>[6:2] </a:t>
            </a:r>
            <a:endParaRPr lang="zh-CN" altLang="en-US" dirty="0"/>
          </a:p>
        </p:txBody>
      </p:sp>
      <p:cxnSp>
        <p:nvCxnSpPr>
          <p:cNvPr id="15" name="直接箭头连接符 14"/>
          <p:cNvCxnSpPr/>
          <p:nvPr/>
        </p:nvCxnSpPr>
        <p:spPr>
          <a:xfrm>
            <a:off x="5528310" y="1793240"/>
            <a:ext cx="0" cy="253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a:off x="8966200" y="1793240"/>
            <a:ext cx="0" cy="253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 calcmode="lin" valueType="num">
                                      <p:cBhvr additive="base">
                                        <p:cTn id="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ROM </a:t>
            </a:r>
            <a:r>
              <a:rPr lang="zh-CN" altLang="en-US" dirty="0"/>
              <a:t>控制</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81</a:t>
            </a:fld>
            <a:endParaRPr lang="zh-CN" altLang="en-US" dirty="0"/>
          </a:p>
        </p:txBody>
      </p:sp>
      <p:pic>
        <p:nvPicPr>
          <p:cNvPr id="4" name="图片 3"/>
          <p:cNvPicPr>
            <a:picLocks noChangeAspect="1"/>
          </p:cNvPicPr>
          <p:nvPr/>
        </p:nvPicPr>
        <p:blipFill>
          <a:blip r:embed="rId2"/>
          <a:stretch>
            <a:fillRect/>
          </a:stretch>
        </p:blipFill>
        <p:spPr>
          <a:xfrm>
            <a:off x="838200" y="1292829"/>
            <a:ext cx="10515600" cy="4886974"/>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ROM </a:t>
            </a:r>
            <a:r>
              <a:rPr lang="zh-CN" altLang="en-US" dirty="0"/>
              <a:t>控制器实现</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82</a:t>
            </a:fld>
            <a:endParaRPr lang="zh-CN" altLang="en-US" dirty="0"/>
          </a:p>
        </p:txBody>
      </p:sp>
      <p:pic>
        <p:nvPicPr>
          <p:cNvPr id="4" name="图片 3"/>
          <p:cNvPicPr>
            <a:picLocks noChangeAspect="1"/>
          </p:cNvPicPr>
          <p:nvPr/>
        </p:nvPicPr>
        <p:blipFill>
          <a:blip r:embed="rId2"/>
          <a:stretch>
            <a:fillRect/>
          </a:stretch>
        </p:blipFill>
        <p:spPr>
          <a:xfrm>
            <a:off x="838200" y="1283270"/>
            <a:ext cx="10515600" cy="4906092"/>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回顾</a:t>
            </a:r>
            <a:endParaRPr lang="zh-CN" altLang="en-US" dirty="0"/>
          </a:p>
        </p:txBody>
      </p:sp>
      <p:sp>
        <p:nvSpPr>
          <p:cNvPr id="4" name="内容占位符 3"/>
          <p:cNvSpPr>
            <a:spLocks noGrp="1"/>
          </p:cNvSpPr>
          <p:nvPr>
            <p:ph idx="1"/>
          </p:nvPr>
        </p:nvSpPr>
        <p:spPr/>
        <p:txBody>
          <a:bodyPr/>
          <a:lstStyle/>
          <a:p>
            <a:pPr>
              <a:lnSpc>
                <a:spcPts val="4000"/>
              </a:lnSpc>
            </a:pPr>
            <a:r>
              <a:rPr lang="zh-CN" altLang="en-US" dirty="0"/>
              <a:t>实现了一个处理器</a:t>
            </a:r>
          </a:p>
          <a:p>
            <a:pPr lvl="1">
              <a:lnSpc>
                <a:spcPts val="4000"/>
              </a:lnSpc>
            </a:pPr>
            <a:r>
              <a:rPr lang="zh-CN" altLang="en-US" dirty="0"/>
              <a:t>能够在一个时钟周期内执行所有</a:t>
            </a:r>
            <a:r>
              <a:rPr lang="en-US" altLang="zh-CN" dirty="0"/>
              <a:t>RISC-V</a:t>
            </a:r>
            <a:r>
              <a:rPr lang="zh-CN" altLang="en-US" dirty="0"/>
              <a:t>指令</a:t>
            </a:r>
          </a:p>
          <a:p>
            <a:pPr lvl="1">
              <a:lnSpc>
                <a:spcPts val="4000"/>
              </a:lnSpc>
            </a:pPr>
            <a:r>
              <a:rPr lang="zh-CN" altLang="en-US" dirty="0"/>
              <a:t>并非所有指令都会用到所有硬件单元</a:t>
            </a:r>
            <a:endParaRPr lang="en-US" altLang="zh-CN" dirty="0"/>
          </a:p>
          <a:p>
            <a:pPr lvl="1">
              <a:lnSpc>
                <a:spcPts val="4000"/>
              </a:lnSpc>
            </a:pPr>
            <a:r>
              <a:rPr lang="zh-CN" altLang="en-US" dirty="0">
                <a:solidFill>
                  <a:srgbClr val="FF0000"/>
                </a:solidFill>
              </a:rPr>
              <a:t>关键路径</a:t>
            </a:r>
          </a:p>
          <a:p>
            <a:pPr>
              <a:lnSpc>
                <a:spcPts val="4000"/>
              </a:lnSpc>
            </a:pPr>
            <a:r>
              <a:rPr lang="en-US" altLang="zh-CN" dirty="0"/>
              <a:t>5</a:t>
            </a:r>
            <a:r>
              <a:rPr lang="zh-CN" altLang="en-US" dirty="0"/>
              <a:t>个执行阶段</a:t>
            </a:r>
          </a:p>
          <a:p>
            <a:pPr lvl="1">
              <a:lnSpc>
                <a:spcPts val="4000"/>
              </a:lnSpc>
            </a:pPr>
            <a:r>
              <a:rPr lang="en-US" altLang="zh-CN" dirty="0"/>
              <a:t>IF</a:t>
            </a:r>
            <a:r>
              <a:rPr lang="zh-CN" altLang="en-US" dirty="0"/>
              <a:t>、</a:t>
            </a:r>
            <a:r>
              <a:rPr lang="en-US" altLang="zh-CN" dirty="0"/>
              <a:t>ID</a:t>
            </a:r>
            <a:r>
              <a:rPr lang="zh-CN" altLang="en-US" dirty="0"/>
              <a:t>、</a:t>
            </a:r>
            <a:r>
              <a:rPr lang="en-US" altLang="zh-CN" dirty="0"/>
              <a:t>EX</a:t>
            </a:r>
            <a:r>
              <a:rPr lang="zh-CN" altLang="en-US" dirty="0"/>
              <a:t>、</a:t>
            </a:r>
            <a:r>
              <a:rPr lang="en-US" altLang="zh-CN" dirty="0"/>
              <a:t>MEM</a:t>
            </a:r>
            <a:r>
              <a:rPr lang="zh-CN" altLang="en-US" dirty="0"/>
              <a:t>、</a:t>
            </a:r>
            <a:r>
              <a:rPr lang="en-US" altLang="zh-CN" dirty="0"/>
              <a:t>WB</a:t>
            </a:r>
          </a:p>
          <a:p>
            <a:pPr lvl="1">
              <a:lnSpc>
                <a:spcPts val="4000"/>
              </a:lnSpc>
            </a:pPr>
            <a:r>
              <a:rPr lang="zh-CN" altLang="en-US" dirty="0"/>
              <a:t>有的阶段只有部分指令才会用到</a:t>
            </a:r>
          </a:p>
          <a:p>
            <a:pPr>
              <a:lnSpc>
                <a:spcPts val="4000"/>
              </a:lnSpc>
            </a:pPr>
            <a:r>
              <a:rPr lang="zh-CN" altLang="en-US" dirty="0">
                <a:solidFill>
                  <a:srgbClr val="FF0000"/>
                </a:solidFill>
              </a:rPr>
              <a:t>控制器指定如何执行指令</a:t>
            </a:r>
            <a:endParaRPr lang="en-US" altLang="zh-CN" dirty="0">
              <a:solidFill>
                <a:srgbClr val="FF0000"/>
              </a:solidFill>
            </a:endParaRPr>
          </a:p>
          <a:p>
            <a:pPr lvl="1">
              <a:lnSpc>
                <a:spcPts val="4000"/>
              </a:lnSpc>
            </a:pPr>
            <a:r>
              <a:rPr lang="zh-CN" altLang="en-US" dirty="0">
                <a:solidFill>
                  <a:srgbClr val="FF0000"/>
                </a:solidFill>
              </a:rPr>
              <a:t>基于</a:t>
            </a:r>
            <a:r>
              <a:rPr lang="en-US" altLang="zh-CN" dirty="0">
                <a:solidFill>
                  <a:srgbClr val="FF0000"/>
                </a:solidFill>
              </a:rPr>
              <a:t>ROM</a:t>
            </a:r>
            <a:r>
              <a:rPr lang="zh-CN" altLang="en-US" dirty="0">
                <a:solidFill>
                  <a:srgbClr val="FF0000"/>
                </a:solidFill>
              </a:rPr>
              <a:t>或组合逻辑实现</a:t>
            </a:r>
          </a:p>
        </p:txBody>
      </p:sp>
      <p:sp>
        <p:nvSpPr>
          <p:cNvPr id="3" name="灯片编号占位符 2"/>
          <p:cNvSpPr>
            <a:spLocks noGrp="1"/>
          </p:cNvSpPr>
          <p:nvPr>
            <p:ph type="sldNum" sz="quarter" idx="12"/>
          </p:nvPr>
        </p:nvSpPr>
        <p:spPr/>
        <p:txBody>
          <a:bodyPr/>
          <a:lstStyle/>
          <a:p>
            <a:fld id="{8EE8E787-E6FE-45D8-9039-788B45E44EE7}" type="slidenum">
              <a:rPr lang="zh-CN" altLang="en-US" smtClean="0"/>
              <a:t>83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数据通路模块</a:t>
            </a:r>
            <a:r>
              <a:rPr lang="en-US" altLang="zh-CN" dirty="0"/>
              <a:t>——</a:t>
            </a:r>
            <a:r>
              <a:rPr lang="zh-CN" altLang="en-US" dirty="0"/>
              <a:t>组合逻辑单元</a:t>
            </a:r>
          </a:p>
        </p:txBody>
      </p:sp>
      <p:sp>
        <p:nvSpPr>
          <p:cNvPr id="4" name="灯片编号占位符 3"/>
          <p:cNvSpPr>
            <a:spLocks noGrp="1"/>
          </p:cNvSpPr>
          <p:nvPr>
            <p:ph type="sldNum" sz="quarter" idx="12"/>
          </p:nvPr>
        </p:nvSpPr>
        <p:spPr/>
        <p:txBody>
          <a:bodyPr/>
          <a:lstStyle/>
          <a:p>
            <a:fld id="{8EE8E787-E6FE-45D8-9039-788B45E44EE7}" type="slidenum">
              <a:rPr lang="zh-CN" altLang="en-US" smtClean="0"/>
              <a:t>9</a:t>
            </a:fld>
            <a:endParaRPr lang="zh-CN" altLang="en-US" dirty="0"/>
          </a:p>
        </p:txBody>
      </p:sp>
      <p:grpSp>
        <p:nvGrpSpPr>
          <p:cNvPr id="46" name="组合 45"/>
          <p:cNvGrpSpPr/>
          <p:nvPr/>
        </p:nvGrpSpPr>
        <p:grpSpPr>
          <a:xfrm>
            <a:off x="634495" y="2296435"/>
            <a:ext cx="3277881" cy="2185566"/>
            <a:chOff x="634495" y="2296435"/>
            <a:chExt cx="3277881" cy="2185566"/>
          </a:xfrm>
        </p:grpSpPr>
        <p:sp>
          <p:nvSpPr>
            <p:cNvPr id="17" name="梯形 43"/>
            <p:cNvSpPr/>
            <p:nvPr/>
          </p:nvSpPr>
          <p:spPr bwMode="auto">
            <a:xfrm rot="5400000">
              <a:off x="1033577" y="2888833"/>
              <a:ext cx="2185566" cy="1000769"/>
            </a:xfrm>
            <a:custGeom>
              <a:avLst/>
              <a:gdLst>
                <a:gd name="connsiteX0" fmla="*/ 0 w 1740247"/>
                <a:gd name="connsiteY0" fmla="*/ 648073 h 648073"/>
                <a:gd name="connsiteX1" fmla="*/ 209956 w 1740247"/>
                <a:gd name="connsiteY1" fmla="*/ 0 h 648073"/>
                <a:gd name="connsiteX2" fmla="*/ 1530291 w 1740247"/>
                <a:gd name="connsiteY2" fmla="*/ 0 h 648073"/>
                <a:gd name="connsiteX3" fmla="*/ 1740247 w 1740247"/>
                <a:gd name="connsiteY3" fmla="*/ 648073 h 648073"/>
                <a:gd name="connsiteX4" fmla="*/ 0 w 1740247"/>
                <a:gd name="connsiteY4" fmla="*/ 648073 h 648073"/>
                <a:gd name="connsiteX0-1" fmla="*/ 0 w 1740247"/>
                <a:gd name="connsiteY0-2" fmla="*/ 648073 h 648073"/>
                <a:gd name="connsiteX1-3" fmla="*/ 209956 w 1740247"/>
                <a:gd name="connsiteY1-4" fmla="*/ 0 h 648073"/>
                <a:gd name="connsiteX2-5" fmla="*/ 1530291 w 1740247"/>
                <a:gd name="connsiteY2-6" fmla="*/ 0 h 648073"/>
                <a:gd name="connsiteX3-7" fmla="*/ 1740247 w 1740247"/>
                <a:gd name="connsiteY3-8" fmla="*/ 648073 h 648073"/>
                <a:gd name="connsiteX4-9" fmla="*/ 847578 w 1740247"/>
                <a:gd name="connsiteY4-10" fmla="*/ 647846 h 648073"/>
                <a:gd name="connsiteX5" fmla="*/ 0 w 1740247"/>
                <a:gd name="connsiteY5" fmla="*/ 648073 h 648073"/>
                <a:gd name="connsiteX0-11" fmla="*/ 0 w 1740247"/>
                <a:gd name="connsiteY0-12" fmla="*/ 648073 h 648073"/>
                <a:gd name="connsiteX1-13" fmla="*/ 209956 w 1740247"/>
                <a:gd name="connsiteY1-14" fmla="*/ 0 h 648073"/>
                <a:gd name="connsiteX2-15" fmla="*/ 1530291 w 1740247"/>
                <a:gd name="connsiteY2-16" fmla="*/ 0 h 648073"/>
                <a:gd name="connsiteX3-17" fmla="*/ 1740247 w 1740247"/>
                <a:gd name="connsiteY3-18" fmla="*/ 648073 h 648073"/>
                <a:gd name="connsiteX4-19" fmla="*/ 847578 w 1740247"/>
                <a:gd name="connsiteY4-20" fmla="*/ 647846 h 648073"/>
                <a:gd name="connsiteX5-21" fmla="*/ 640409 w 1740247"/>
                <a:gd name="connsiteY5-22" fmla="*/ 647846 h 648073"/>
                <a:gd name="connsiteX6" fmla="*/ 0 w 1740247"/>
                <a:gd name="connsiteY6" fmla="*/ 648073 h 648073"/>
                <a:gd name="connsiteX0-23" fmla="*/ 0 w 1740247"/>
                <a:gd name="connsiteY0-24" fmla="*/ 648073 h 648073"/>
                <a:gd name="connsiteX1-25" fmla="*/ 209956 w 1740247"/>
                <a:gd name="connsiteY1-26" fmla="*/ 0 h 648073"/>
                <a:gd name="connsiteX2-27" fmla="*/ 1530291 w 1740247"/>
                <a:gd name="connsiteY2-28" fmla="*/ 0 h 648073"/>
                <a:gd name="connsiteX3-29" fmla="*/ 1740247 w 1740247"/>
                <a:gd name="connsiteY3-30" fmla="*/ 648073 h 648073"/>
                <a:gd name="connsiteX4-31" fmla="*/ 1019028 w 1740247"/>
                <a:gd name="connsiteY4-32" fmla="*/ 647846 h 648073"/>
                <a:gd name="connsiteX5-33" fmla="*/ 847578 w 1740247"/>
                <a:gd name="connsiteY5-34" fmla="*/ 647846 h 648073"/>
                <a:gd name="connsiteX6-35" fmla="*/ 640409 w 1740247"/>
                <a:gd name="connsiteY6-36" fmla="*/ 647846 h 648073"/>
                <a:gd name="connsiteX7" fmla="*/ 0 w 1740247"/>
                <a:gd name="connsiteY7" fmla="*/ 648073 h 648073"/>
                <a:gd name="connsiteX0-37" fmla="*/ 0 w 1740247"/>
                <a:gd name="connsiteY0-38" fmla="*/ 648073 h 650227"/>
                <a:gd name="connsiteX1-39" fmla="*/ 209956 w 1740247"/>
                <a:gd name="connsiteY1-40" fmla="*/ 0 h 650227"/>
                <a:gd name="connsiteX2-41" fmla="*/ 1530291 w 1740247"/>
                <a:gd name="connsiteY2-42" fmla="*/ 0 h 650227"/>
                <a:gd name="connsiteX3-43" fmla="*/ 1740247 w 1740247"/>
                <a:gd name="connsiteY3-44" fmla="*/ 648073 h 650227"/>
                <a:gd name="connsiteX4-45" fmla="*/ 1042841 w 1740247"/>
                <a:gd name="connsiteY4-46" fmla="*/ 650227 h 650227"/>
                <a:gd name="connsiteX5-47" fmla="*/ 847578 w 1740247"/>
                <a:gd name="connsiteY5-48" fmla="*/ 647846 h 650227"/>
                <a:gd name="connsiteX6-49" fmla="*/ 640409 w 1740247"/>
                <a:gd name="connsiteY6-50" fmla="*/ 647846 h 650227"/>
                <a:gd name="connsiteX7-51" fmla="*/ 0 w 1740247"/>
                <a:gd name="connsiteY7-52" fmla="*/ 648073 h 650227"/>
                <a:gd name="connsiteX0-53" fmla="*/ 0 w 1740247"/>
                <a:gd name="connsiteY0-54" fmla="*/ 648073 h 650227"/>
                <a:gd name="connsiteX1-55" fmla="*/ 209956 w 1740247"/>
                <a:gd name="connsiteY1-56" fmla="*/ 0 h 650227"/>
                <a:gd name="connsiteX2-57" fmla="*/ 1530291 w 1740247"/>
                <a:gd name="connsiteY2-58" fmla="*/ 0 h 650227"/>
                <a:gd name="connsiteX3-59" fmla="*/ 1740247 w 1740247"/>
                <a:gd name="connsiteY3-60" fmla="*/ 648073 h 650227"/>
                <a:gd name="connsiteX4-61" fmla="*/ 1042841 w 1740247"/>
                <a:gd name="connsiteY4-62" fmla="*/ 650227 h 650227"/>
                <a:gd name="connsiteX5-63" fmla="*/ 847578 w 1740247"/>
                <a:gd name="connsiteY5-64" fmla="*/ 647846 h 650227"/>
                <a:gd name="connsiteX6-65" fmla="*/ 680891 w 1740247"/>
                <a:gd name="connsiteY6-66" fmla="*/ 647846 h 650227"/>
                <a:gd name="connsiteX7-67" fmla="*/ 0 w 1740247"/>
                <a:gd name="connsiteY7-68" fmla="*/ 648073 h 650227"/>
                <a:gd name="connsiteX0-69" fmla="*/ 0 w 1740247"/>
                <a:gd name="connsiteY0-70" fmla="*/ 648073 h 648073"/>
                <a:gd name="connsiteX1-71" fmla="*/ 209956 w 1740247"/>
                <a:gd name="connsiteY1-72" fmla="*/ 0 h 648073"/>
                <a:gd name="connsiteX2-73" fmla="*/ 1530291 w 1740247"/>
                <a:gd name="connsiteY2-74" fmla="*/ 0 h 648073"/>
                <a:gd name="connsiteX3-75" fmla="*/ 1740247 w 1740247"/>
                <a:gd name="connsiteY3-76" fmla="*/ 648073 h 648073"/>
                <a:gd name="connsiteX4-77" fmla="*/ 1035697 w 1740247"/>
                <a:gd name="connsiteY4-78" fmla="*/ 645464 h 648073"/>
                <a:gd name="connsiteX5-79" fmla="*/ 847578 w 1740247"/>
                <a:gd name="connsiteY5-80" fmla="*/ 647846 h 648073"/>
                <a:gd name="connsiteX6-81" fmla="*/ 680891 w 1740247"/>
                <a:gd name="connsiteY6-82" fmla="*/ 647846 h 648073"/>
                <a:gd name="connsiteX7-83" fmla="*/ 0 w 1740247"/>
                <a:gd name="connsiteY7-84" fmla="*/ 648073 h 648073"/>
                <a:gd name="connsiteX0-85" fmla="*/ 0 w 1740247"/>
                <a:gd name="connsiteY0-86" fmla="*/ 648073 h 648073"/>
                <a:gd name="connsiteX1-87" fmla="*/ 209956 w 1740247"/>
                <a:gd name="connsiteY1-88" fmla="*/ 0 h 648073"/>
                <a:gd name="connsiteX2-89" fmla="*/ 1530291 w 1740247"/>
                <a:gd name="connsiteY2-90" fmla="*/ 0 h 648073"/>
                <a:gd name="connsiteX3-91" fmla="*/ 1740247 w 1740247"/>
                <a:gd name="connsiteY3-92" fmla="*/ 648073 h 648073"/>
                <a:gd name="connsiteX4-93" fmla="*/ 1035697 w 1740247"/>
                <a:gd name="connsiteY4-94" fmla="*/ 647846 h 648073"/>
                <a:gd name="connsiteX5-95" fmla="*/ 847578 w 1740247"/>
                <a:gd name="connsiteY5-96" fmla="*/ 647846 h 648073"/>
                <a:gd name="connsiteX6-97" fmla="*/ 680891 w 1740247"/>
                <a:gd name="connsiteY6-98" fmla="*/ 647846 h 648073"/>
                <a:gd name="connsiteX7-99" fmla="*/ 0 w 1740247"/>
                <a:gd name="connsiteY7-100" fmla="*/ 648073 h 648073"/>
                <a:gd name="connsiteX0-101" fmla="*/ 0 w 1740247"/>
                <a:gd name="connsiteY0-102" fmla="*/ 648073 h 648073"/>
                <a:gd name="connsiteX1-103" fmla="*/ 209956 w 1740247"/>
                <a:gd name="connsiteY1-104" fmla="*/ 0 h 648073"/>
                <a:gd name="connsiteX2-105" fmla="*/ 1530291 w 1740247"/>
                <a:gd name="connsiteY2-106" fmla="*/ 0 h 648073"/>
                <a:gd name="connsiteX3-107" fmla="*/ 1740247 w 1740247"/>
                <a:gd name="connsiteY3-108" fmla="*/ 648073 h 648073"/>
                <a:gd name="connsiteX4-109" fmla="*/ 1035697 w 1740247"/>
                <a:gd name="connsiteY4-110" fmla="*/ 647846 h 648073"/>
                <a:gd name="connsiteX5-111" fmla="*/ 847578 w 1740247"/>
                <a:gd name="connsiteY5-112" fmla="*/ 490683 h 648073"/>
                <a:gd name="connsiteX6-113" fmla="*/ 680891 w 1740247"/>
                <a:gd name="connsiteY6-114" fmla="*/ 647846 h 648073"/>
                <a:gd name="connsiteX7-115" fmla="*/ 0 w 1740247"/>
                <a:gd name="connsiteY7-116" fmla="*/ 648073 h 6480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740247" h="648073">
                  <a:moveTo>
                    <a:pt x="0" y="648073"/>
                  </a:moveTo>
                  <a:lnTo>
                    <a:pt x="209956" y="0"/>
                  </a:lnTo>
                  <a:lnTo>
                    <a:pt x="1530291" y="0"/>
                  </a:lnTo>
                  <a:lnTo>
                    <a:pt x="1740247" y="648073"/>
                  </a:lnTo>
                  <a:lnTo>
                    <a:pt x="1035697" y="647846"/>
                  </a:lnTo>
                  <a:lnTo>
                    <a:pt x="847578" y="490683"/>
                  </a:lnTo>
                  <a:lnTo>
                    <a:pt x="680891" y="647846"/>
                  </a:lnTo>
                  <a:lnTo>
                    <a:pt x="0" y="648073"/>
                  </a:lnTo>
                  <a:close/>
                </a:path>
              </a:pathLst>
            </a:cu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0" name="直接箭头连接符 19"/>
            <p:cNvCxnSpPr/>
            <p:nvPr/>
          </p:nvCxnSpPr>
          <p:spPr>
            <a:xfrm>
              <a:off x="2626745" y="3382866"/>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012517" y="2692401"/>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1012517" y="4082662"/>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34495" y="2476957"/>
              <a:ext cx="259686" cy="430887"/>
            </a:xfrm>
            <a:prstGeom prst="rect">
              <a:avLst/>
            </a:prstGeom>
            <a:noFill/>
          </p:spPr>
          <p:txBody>
            <a:bodyPr wrap="none" lIns="0" tIns="0" rIns="0" bIns="0" rtlCol="0" anchor="ctr" anchorCtr="1">
              <a:spAutoFit/>
            </a:bodyPr>
            <a:lstStyle/>
            <a:p>
              <a:r>
                <a:rPr lang="en-US" altLang="zh-CN" sz="2800" dirty="0"/>
                <a:t>A</a:t>
              </a:r>
              <a:endParaRPr lang="zh-CN" altLang="en-US" sz="2800" dirty="0"/>
            </a:p>
          </p:txBody>
        </p:sp>
        <p:sp>
          <p:nvSpPr>
            <p:cNvPr id="42" name="文本框 41"/>
            <p:cNvSpPr txBox="1"/>
            <p:nvPr/>
          </p:nvSpPr>
          <p:spPr>
            <a:xfrm>
              <a:off x="634495" y="3860549"/>
              <a:ext cx="238848" cy="430887"/>
            </a:xfrm>
            <a:prstGeom prst="rect">
              <a:avLst/>
            </a:prstGeom>
            <a:noFill/>
          </p:spPr>
          <p:txBody>
            <a:bodyPr wrap="none" lIns="0" tIns="0" rIns="0" bIns="0" rtlCol="0" anchor="ctr" anchorCtr="1">
              <a:spAutoFit/>
            </a:bodyPr>
            <a:lstStyle/>
            <a:p>
              <a:r>
                <a:rPr lang="en-US" altLang="zh-CN" sz="2800" dirty="0"/>
                <a:t>B</a:t>
              </a:r>
              <a:endParaRPr lang="zh-CN" altLang="en-US" sz="2800" dirty="0"/>
            </a:p>
          </p:txBody>
        </p:sp>
        <p:sp>
          <p:nvSpPr>
            <p:cNvPr id="43" name="文本框 42"/>
            <p:cNvSpPr txBox="1"/>
            <p:nvPr/>
          </p:nvSpPr>
          <p:spPr>
            <a:xfrm>
              <a:off x="3253541" y="3167422"/>
              <a:ext cx="658835" cy="430887"/>
            </a:xfrm>
            <a:prstGeom prst="rect">
              <a:avLst/>
            </a:prstGeom>
            <a:noFill/>
          </p:spPr>
          <p:txBody>
            <a:bodyPr wrap="none" lIns="0" tIns="0" rIns="0" bIns="0" rtlCol="0" anchor="ctr" anchorCtr="1">
              <a:spAutoFit/>
            </a:bodyPr>
            <a:lstStyle/>
            <a:p>
              <a:r>
                <a:rPr lang="en-US" altLang="zh-CN" sz="2800" dirty="0"/>
                <a:t>Sum</a:t>
              </a:r>
              <a:endParaRPr lang="zh-CN" altLang="en-US" sz="2800" dirty="0"/>
            </a:p>
          </p:txBody>
        </p:sp>
      </p:grpSp>
      <p:grpSp>
        <p:nvGrpSpPr>
          <p:cNvPr id="47" name="组合 46"/>
          <p:cNvGrpSpPr/>
          <p:nvPr/>
        </p:nvGrpSpPr>
        <p:grpSpPr>
          <a:xfrm>
            <a:off x="4646758" y="2288948"/>
            <a:ext cx="2856642" cy="2751262"/>
            <a:chOff x="4646758" y="2288948"/>
            <a:chExt cx="2856642" cy="2751262"/>
          </a:xfrm>
        </p:grpSpPr>
        <p:sp>
          <p:nvSpPr>
            <p:cNvPr id="18" name="梯形 17"/>
            <p:cNvSpPr/>
            <p:nvPr/>
          </p:nvSpPr>
          <p:spPr bwMode="auto">
            <a:xfrm rot="5400000">
              <a:off x="5014694" y="2885299"/>
              <a:ext cx="2193053" cy="1000351"/>
            </a:xfrm>
            <a:prstGeom prst="trapezoid">
              <a:avLst>
                <a:gd name="adj" fmla="val 53719"/>
              </a:avLst>
            </a:pr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MUX</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3" name="直接箭头连接符 22"/>
            <p:cNvCxnSpPr/>
            <p:nvPr/>
          </p:nvCxnSpPr>
          <p:spPr>
            <a:xfrm>
              <a:off x="6611396" y="3382866"/>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4997168" y="2692401"/>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4997168" y="4082662"/>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18" idx="3"/>
            </p:cNvCxnSpPr>
            <p:nvPr/>
          </p:nvCxnSpPr>
          <p:spPr>
            <a:xfrm flipH="1" flipV="1">
              <a:off x="6111220" y="4213312"/>
              <a:ext cx="222" cy="3960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673600" y="4609323"/>
              <a:ext cx="875240" cy="430887"/>
            </a:xfrm>
            <a:prstGeom prst="rect">
              <a:avLst/>
            </a:prstGeom>
            <a:noFill/>
          </p:spPr>
          <p:txBody>
            <a:bodyPr wrap="none" lIns="0" tIns="0" rIns="0" bIns="0" rtlCol="0" anchor="ctr" anchorCtr="1">
              <a:spAutoFit/>
            </a:bodyPr>
            <a:lstStyle/>
            <a:p>
              <a:r>
                <a:rPr lang="en-US" altLang="zh-CN" sz="2800" dirty="0"/>
                <a:t>Select</a:t>
              </a:r>
              <a:endParaRPr lang="zh-CN" altLang="en-US" sz="2800" dirty="0"/>
            </a:p>
          </p:txBody>
        </p:sp>
        <p:sp>
          <p:nvSpPr>
            <p:cNvPr id="39" name="文本框 38"/>
            <p:cNvSpPr txBox="1"/>
            <p:nvPr/>
          </p:nvSpPr>
          <p:spPr>
            <a:xfrm>
              <a:off x="4646758" y="2476957"/>
              <a:ext cx="259686" cy="430887"/>
            </a:xfrm>
            <a:prstGeom prst="rect">
              <a:avLst/>
            </a:prstGeom>
            <a:noFill/>
          </p:spPr>
          <p:txBody>
            <a:bodyPr wrap="none" lIns="0" tIns="0" rIns="0" bIns="0" rtlCol="0" anchor="ctr" anchorCtr="1">
              <a:spAutoFit/>
            </a:bodyPr>
            <a:lstStyle/>
            <a:p>
              <a:r>
                <a:rPr lang="en-US" altLang="zh-CN" sz="2800" dirty="0"/>
                <a:t>A</a:t>
              </a:r>
              <a:endParaRPr lang="zh-CN" altLang="en-US" sz="2800" dirty="0"/>
            </a:p>
          </p:txBody>
        </p:sp>
        <p:sp>
          <p:nvSpPr>
            <p:cNvPr id="40" name="文本框 39"/>
            <p:cNvSpPr txBox="1"/>
            <p:nvPr/>
          </p:nvSpPr>
          <p:spPr>
            <a:xfrm>
              <a:off x="4646758" y="3860549"/>
              <a:ext cx="238848" cy="430887"/>
            </a:xfrm>
            <a:prstGeom prst="rect">
              <a:avLst/>
            </a:prstGeom>
            <a:noFill/>
          </p:spPr>
          <p:txBody>
            <a:bodyPr wrap="none" lIns="0" tIns="0" rIns="0" bIns="0" rtlCol="0" anchor="ctr" anchorCtr="1">
              <a:spAutoFit/>
            </a:bodyPr>
            <a:lstStyle/>
            <a:p>
              <a:r>
                <a:rPr lang="en-US" altLang="zh-CN" sz="2800" dirty="0"/>
                <a:t>B</a:t>
              </a:r>
              <a:endParaRPr lang="zh-CN" altLang="en-US" sz="2800" dirty="0"/>
            </a:p>
          </p:txBody>
        </p:sp>
        <p:sp>
          <p:nvSpPr>
            <p:cNvPr id="44" name="文本框 43"/>
            <p:cNvSpPr txBox="1"/>
            <p:nvPr/>
          </p:nvSpPr>
          <p:spPr>
            <a:xfrm>
              <a:off x="7243714" y="3167422"/>
              <a:ext cx="259686" cy="430887"/>
            </a:xfrm>
            <a:prstGeom prst="rect">
              <a:avLst/>
            </a:prstGeom>
            <a:noFill/>
          </p:spPr>
          <p:txBody>
            <a:bodyPr wrap="none" lIns="0" tIns="0" rIns="0" bIns="0" rtlCol="0" anchor="ctr" anchorCtr="1">
              <a:spAutoFit/>
            </a:bodyPr>
            <a:lstStyle/>
            <a:p>
              <a:r>
                <a:rPr lang="en-US" altLang="zh-CN" sz="2800" dirty="0"/>
                <a:t>Y</a:t>
              </a:r>
              <a:endParaRPr lang="zh-CN" altLang="en-US" sz="2800" dirty="0"/>
            </a:p>
          </p:txBody>
        </p:sp>
      </p:grpSp>
      <p:grpSp>
        <p:nvGrpSpPr>
          <p:cNvPr id="48" name="组合 47"/>
          <p:cNvGrpSpPr/>
          <p:nvPr/>
        </p:nvGrpSpPr>
        <p:grpSpPr>
          <a:xfrm>
            <a:off x="8218198" y="2296434"/>
            <a:ext cx="3594321" cy="2869975"/>
            <a:chOff x="8218198" y="2296434"/>
            <a:chExt cx="3594321" cy="2869975"/>
          </a:xfrm>
        </p:grpSpPr>
        <p:sp>
          <p:nvSpPr>
            <p:cNvPr id="16" name="梯形 43"/>
            <p:cNvSpPr/>
            <p:nvPr/>
          </p:nvSpPr>
          <p:spPr bwMode="auto">
            <a:xfrm rot="5400000">
              <a:off x="8609207" y="2906195"/>
              <a:ext cx="2185566" cy="966044"/>
            </a:xfrm>
            <a:custGeom>
              <a:avLst/>
              <a:gdLst>
                <a:gd name="connsiteX0" fmla="*/ 0 w 1740247"/>
                <a:gd name="connsiteY0" fmla="*/ 648073 h 648073"/>
                <a:gd name="connsiteX1" fmla="*/ 209956 w 1740247"/>
                <a:gd name="connsiteY1" fmla="*/ 0 h 648073"/>
                <a:gd name="connsiteX2" fmla="*/ 1530291 w 1740247"/>
                <a:gd name="connsiteY2" fmla="*/ 0 h 648073"/>
                <a:gd name="connsiteX3" fmla="*/ 1740247 w 1740247"/>
                <a:gd name="connsiteY3" fmla="*/ 648073 h 648073"/>
                <a:gd name="connsiteX4" fmla="*/ 0 w 1740247"/>
                <a:gd name="connsiteY4" fmla="*/ 648073 h 648073"/>
                <a:gd name="connsiteX0-1" fmla="*/ 0 w 1740247"/>
                <a:gd name="connsiteY0-2" fmla="*/ 648073 h 648073"/>
                <a:gd name="connsiteX1-3" fmla="*/ 209956 w 1740247"/>
                <a:gd name="connsiteY1-4" fmla="*/ 0 h 648073"/>
                <a:gd name="connsiteX2-5" fmla="*/ 1530291 w 1740247"/>
                <a:gd name="connsiteY2-6" fmla="*/ 0 h 648073"/>
                <a:gd name="connsiteX3-7" fmla="*/ 1740247 w 1740247"/>
                <a:gd name="connsiteY3-8" fmla="*/ 648073 h 648073"/>
                <a:gd name="connsiteX4-9" fmla="*/ 847578 w 1740247"/>
                <a:gd name="connsiteY4-10" fmla="*/ 647846 h 648073"/>
                <a:gd name="connsiteX5" fmla="*/ 0 w 1740247"/>
                <a:gd name="connsiteY5" fmla="*/ 648073 h 648073"/>
                <a:gd name="connsiteX0-11" fmla="*/ 0 w 1740247"/>
                <a:gd name="connsiteY0-12" fmla="*/ 648073 h 648073"/>
                <a:gd name="connsiteX1-13" fmla="*/ 209956 w 1740247"/>
                <a:gd name="connsiteY1-14" fmla="*/ 0 h 648073"/>
                <a:gd name="connsiteX2-15" fmla="*/ 1530291 w 1740247"/>
                <a:gd name="connsiteY2-16" fmla="*/ 0 h 648073"/>
                <a:gd name="connsiteX3-17" fmla="*/ 1740247 w 1740247"/>
                <a:gd name="connsiteY3-18" fmla="*/ 648073 h 648073"/>
                <a:gd name="connsiteX4-19" fmla="*/ 847578 w 1740247"/>
                <a:gd name="connsiteY4-20" fmla="*/ 647846 h 648073"/>
                <a:gd name="connsiteX5-21" fmla="*/ 640409 w 1740247"/>
                <a:gd name="connsiteY5-22" fmla="*/ 647846 h 648073"/>
                <a:gd name="connsiteX6" fmla="*/ 0 w 1740247"/>
                <a:gd name="connsiteY6" fmla="*/ 648073 h 648073"/>
                <a:gd name="connsiteX0-23" fmla="*/ 0 w 1740247"/>
                <a:gd name="connsiteY0-24" fmla="*/ 648073 h 648073"/>
                <a:gd name="connsiteX1-25" fmla="*/ 209956 w 1740247"/>
                <a:gd name="connsiteY1-26" fmla="*/ 0 h 648073"/>
                <a:gd name="connsiteX2-27" fmla="*/ 1530291 w 1740247"/>
                <a:gd name="connsiteY2-28" fmla="*/ 0 h 648073"/>
                <a:gd name="connsiteX3-29" fmla="*/ 1740247 w 1740247"/>
                <a:gd name="connsiteY3-30" fmla="*/ 648073 h 648073"/>
                <a:gd name="connsiteX4-31" fmla="*/ 1019028 w 1740247"/>
                <a:gd name="connsiteY4-32" fmla="*/ 647846 h 648073"/>
                <a:gd name="connsiteX5-33" fmla="*/ 847578 w 1740247"/>
                <a:gd name="connsiteY5-34" fmla="*/ 647846 h 648073"/>
                <a:gd name="connsiteX6-35" fmla="*/ 640409 w 1740247"/>
                <a:gd name="connsiteY6-36" fmla="*/ 647846 h 648073"/>
                <a:gd name="connsiteX7" fmla="*/ 0 w 1740247"/>
                <a:gd name="connsiteY7" fmla="*/ 648073 h 648073"/>
                <a:gd name="connsiteX0-37" fmla="*/ 0 w 1740247"/>
                <a:gd name="connsiteY0-38" fmla="*/ 648073 h 650227"/>
                <a:gd name="connsiteX1-39" fmla="*/ 209956 w 1740247"/>
                <a:gd name="connsiteY1-40" fmla="*/ 0 h 650227"/>
                <a:gd name="connsiteX2-41" fmla="*/ 1530291 w 1740247"/>
                <a:gd name="connsiteY2-42" fmla="*/ 0 h 650227"/>
                <a:gd name="connsiteX3-43" fmla="*/ 1740247 w 1740247"/>
                <a:gd name="connsiteY3-44" fmla="*/ 648073 h 650227"/>
                <a:gd name="connsiteX4-45" fmla="*/ 1042841 w 1740247"/>
                <a:gd name="connsiteY4-46" fmla="*/ 650227 h 650227"/>
                <a:gd name="connsiteX5-47" fmla="*/ 847578 w 1740247"/>
                <a:gd name="connsiteY5-48" fmla="*/ 647846 h 650227"/>
                <a:gd name="connsiteX6-49" fmla="*/ 640409 w 1740247"/>
                <a:gd name="connsiteY6-50" fmla="*/ 647846 h 650227"/>
                <a:gd name="connsiteX7-51" fmla="*/ 0 w 1740247"/>
                <a:gd name="connsiteY7-52" fmla="*/ 648073 h 650227"/>
                <a:gd name="connsiteX0-53" fmla="*/ 0 w 1740247"/>
                <a:gd name="connsiteY0-54" fmla="*/ 648073 h 650227"/>
                <a:gd name="connsiteX1-55" fmla="*/ 209956 w 1740247"/>
                <a:gd name="connsiteY1-56" fmla="*/ 0 h 650227"/>
                <a:gd name="connsiteX2-57" fmla="*/ 1530291 w 1740247"/>
                <a:gd name="connsiteY2-58" fmla="*/ 0 h 650227"/>
                <a:gd name="connsiteX3-59" fmla="*/ 1740247 w 1740247"/>
                <a:gd name="connsiteY3-60" fmla="*/ 648073 h 650227"/>
                <a:gd name="connsiteX4-61" fmla="*/ 1042841 w 1740247"/>
                <a:gd name="connsiteY4-62" fmla="*/ 650227 h 650227"/>
                <a:gd name="connsiteX5-63" fmla="*/ 847578 w 1740247"/>
                <a:gd name="connsiteY5-64" fmla="*/ 647846 h 650227"/>
                <a:gd name="connsiteX6-65" fmla="*/ 680891 w 1740247"/>
                <a:gd name="connsiteY6-66" fmla="*/ 647846 h 650227"/>
                <a:gd name="connsiteX7-67" fmla="*/ 0 w 1740247"/>
                <a:gd name="connsiteY7-68" fmla="*/ 648073 h 650227"/>
                <a:gd name="connsiteX0-69" fmla="*/ 0 w 1740247"/>
                <a:gd name="connsiteY0-70" fmla="*/ 648073 h 648073"/>
                <a:gd name="connsiteX1-71" fmla="*/ 209956 w 1740247"/>
                <a:gd name="connsiteY1-72" fmla="*/ 0 h 648073"/>
                <a:gd name="connsiteX2-73" fmla="*/ 1530291 w 1740247"/>
                <a:gd name="connsiteY2-74" fmla="*/ 0 h 648073"/>
                <a:gd name="connsiteX3-75" fmla="*/ 1740247 w 1740247"/>
                <a:gd name="connsiteY3-76" fmla="*/ 648073 h 648073"/>
                <a:gd name="connsiteX4-77" fmla="*/ 1035697 w 1740247"/>
                <a:gd name="connsiteY4-78" fmla="*/ 645464 h 648073"/>
                <a:gd name="connsiteX5-79" fmla="*/ 847578 w 1740247"/>
                <a:gd name="connsiteY5-80" fmla="*/ 647846 h 648073"/>
                <a:gd name="connsiteX6-81" fmla="*/ 680891 w 1740247"/>
                <a:gd name="connsiteY6-82" fmla="*/ 647846 h 648073"/>
                <a:gd name="connsiteX7-83" fmla="*/ 0 w 1740247"/>
                <a:gd name="connsiteY7-84" fmla="*/ 648073 h 648073"/>
                <a:gd name="connsiteX0-85" fmla="*/ 0 w 1740247"/>
                <a:gd name="connsiteY0-86" fmla="*/ 648073 h 648073"/>
                <a:gd name="connsiteX1-87" fmla="*/ 209956 w 1740247"/>
                <a:gd name="connsiteY1-88" fmla="*/ 0 h 648073"/>
                <a:gd name="connsiteX2-89" fmla="*/ 1530291 w 1740247"/>
                <a:gd name="connsiteY2-90" fmla="*/ 0 h 648073"/>
                <a:gd name="connsiteX3-91" fmla="*/ 1740247 w 1740247"/>
                <a:gd name="connsiteY3-92" fmla="*/ 648073 h 648073"/>
                <a:gd name="connsiteX4-93" fmla="*/ 1035697 w 1740247"/>
                <a:gd name="connsiteY4-94" fmla="*/ 647846 h 648073"/>
                <a:gd name="connsiteX5-95" fmla="*/ 847578 w 1740247"/>
                <a:gd name="connsiteY5-96" fmla="*/ 647846 h 648073"/>
                <a:gd name="connsiteX6-97" fmla="*/ 680891 w 1740247"/>
                <a:gd name="connsiteY6-98" fmla="*/ 647846 h 648073"/>
                <a:gd name="connsiteX7-99" fmla="*/ 0 w 1740247"/>
                <a:gd name="connsiteY7-100" fmla="*/ 648073 h 648073"/>
                <a:gd name="connsiteX0-101" fmla="*/ 0 w 1740247"/>
                <a:gd name="connsiteY0-102" fmla="*/ 648073 h 648073"/>
                <a:gd name="connsiteX1-103" fmla="*/ 209956 w 1740247"/>
                <a:gd name="connsiteY1-104" fmla="*/ 0 h 648073"/>
                <a:gd name="connsiteX2-105" fmla="*/ 1530291 w 1740247"/>
                <a:gd name="connsiteY2-106" fmla="*/ 0 h 648073"/>
                <a:gd name="connsiteX3-107" fmla="*/ 1740247 w 1740247"/>
                <a:gd name="connsiteY3-108" fmla="*/ 648073 h 648073"/>
                <a:gd name="connsiteX4-109" fmla="*/ 1035697 w 1740247"/>
                <a:gd name="connsiteY4-110" fmla="*/ 647846 h 648073"/>
                <a:gd name="connsiteX5-111" fmla="*/ 847578 w 1740247"/>
                <a:gd name="connsiteY5-112" fmla="*/ 490683 h 648073"/>
                <a:gd name="connsiteX6-113" fmla="*/ 680891 w 1740247"/>
                <a:gd name="connsiteY6-114" fmla="*/ 647846 h 648073"/>
                <a:gd name="connsiteX7-115" fmla="*/ 0 w 1740247"/>
                <a:gd name="connsiteY7-116" fmla="*/ 648073 h 6480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740247" h="648073">
                  <a:moveTo>
                    <a:pt x="0" y="648073"/>
                  </a:moveTo>
                  <a:lnTo>
                    <a:pt x="209956" y="0"/>
                  </a:lnTo>
                  <a:lnTo>
                    <a:pt x="1530291" y="0"/>
                  </a:lnTo>
                  <a:lnTo>
                    <a:pt x="1740247" y="648073"/>
                  </a:lnTo>
                  <a:lnTo>
                    <a:pt x="1035697" y="647846"/>
                  </a:lnTo>
                  <a:lnTo>
                    <a:pt x="847578" y="490683"/>
                  </a:lnTo>
                  <a:lnTo>
                    <a:pt x="680891" y="647846"/>
                  </a:lnTo>
                  <a:lnTo>
                    <a:pt x="0" y="648073"/>
                  </a:lnTo>
                  <a:close/>
                </a:path>
              </a:pathLst>
            </a:cu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ALU</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6" name="直接箭头连接符 25"/>
            <p:cNvCxnSpPr/>
            <p:nvPr/>
          </p:nvCxnSpPr>
          <p:spPr>
            <a:xfrm>
              <a:off x="10203674" y="3382866"/>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8589446" y="2692401"/>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8589446" y="4082662"/>
              <a:ext cx="613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9699342" y="4339511"/>
              <a:ext cx="222" cy="3960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469311" y="4735522"/>
              <a:ext cx="460062" cy="430887"/>
            </a:xfrm>
            <a:prstGeom prst="rect">
              <a:avLst/>
            </a:prstGeom>
            <a:noFill/>
          </p:spPr>
          <p:txBody>
            <a:bodyPr wrap="none" lIns="0" tIns="0" rIns="0" bIns="0" rtlCol="0" anchor="ctr" anchorCtr="1">
              <a:spAutoFit/>
            </a:bodyPr>
            <a:lstStyle/>
            <a:p>
              <a:r>
                <a:rPr lang="en-US" altLang="zh-CN" sz="2800" dirty="0"/>
                <a:t>OP</a:t>
              </a:r>
              <a:endParaRPr lang="zh-CN" altLang="en-US" sz="2800" dirty="0"/>
            </a:p>
          </p:txBody>
        </p:sp>
        <p:sp>
          <p:nvSpPr>
            <p:cNvPr id="37" name="文本框 36"/>
            <p:cNvSpPr txBox="1"/>
            <p:nvPr/>
          </p:nvSpPr>
          <p:spPr>
            <a:xfrm>
              <a:off x="8218198" y="2476957"/>
              <a:ext cx="259686" cy="430887"/>
            </a:xfrm>
            <a:prstGeom prst="rect">
              <a:avLst/>
            </a:prstGeom>
            <a:noFill/>
          </p:spPr>
          <p:txBody>
            <a:bodyPr wrap="none" lIns="0" tIns="0" rIns="0" bIns="0" rtlCol="0" anchor="ctr" anchorCtr="1">
              <a:spAutoFit/>
            </a:bodyPr>
            <a:lstStyle/>
            <a:p>
              <a:r>
                <a:rPr lang="en-US" altLang="zh-CN" sz="2800" dirty="0"/>
                <a:t>A</a:t>
              </a:r>
              <a:endParaRPr lang="zh-CN" altLang="en-US" sz="2800" dirty="0"/>
            </a:p>
          </p:txBody>
        </p:sp>
        <p:sp>
          <p:nvSpPr>
            <p:cNvPr id="38" name="文本框 37"/>
            <p:cNvSpPr txBox="1"/>
            <p:nvPr/>
          </p:nvSpPr>
          <p:spPr>
            <a:xfrm>
              <a:off x="8218198" y="3860549"/>
              <a:ext cx="238848" cy="430887"/>
            </a:xfrm>
            <a:prstGeom prst="rect">
              <a:avLst/>
            </a:prstGeom>
            <a:noFill/>
          </p:spPr>
          <p:txBody>
            <a:bodyPr wrap="none" lIns="0" tIns="0" rIns="0" bIns="0" rtlCol="0" anchor="ctr" anchorCtr="1">
              <a:spAutoFit/>
            </a:bodyPr>
            <a:lstStyle/>
            <a:p>
              <a:r>
                <a:rPr lang="en-US" altLang="zh-CN" sz="2800" dirty="0"/>
                <a:t>B</a:t>
              </a:r>
              <a:endParaRPr lang="zh-CN" altLang="en-US" sz="2800" dirty="0"/>
            </a:p>
          </p:txBody>
        </p:sp>
        <p:sp>
          <p:nvSpPr>
            <p:cNvPr id="45" name="文本框 44"/>
            <p:cNvSpPr txBox="1"/>
            <p:nvPr/>
          </p:nvSpPr>
          <p:spPr>
            <a:xfrm>
              <a:off x="10897204" y="3167422"/>
              <a:ext cx="915315" cy="430887"/>
            </a:xfrm>
            <a:prstGeom prst="rect">
              <a:avLst/>
            </a:prstGeom>
            <a:noFill/>
          </p:spPr>
          <p:txBody>
            <a:bodyPr wrap="none" lIns="0" tIns="0" rIns="0" bIns="0" rtlCol="0" anchor="ctr" anchorCtr="1">
              <a:spAutoFit/>
            </a:bodyPr>
            <a:lstStyle/>
            <a:p>
              <a:r>
                <a:rPr lang="en-US" altLang="zh-CN" sz="2800" dirty="0"/>
                <a:t>Result</a:t>
              </a:r>
              <a:endParaRPr lang="zh-CN" altLang="en-US" sz="2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ec46280f-14e1-4229-94a8-7d3be90955a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2073b780-314c-40dc-bf9a-106fc443f27d}"/>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b2a4a658-7f48-49de-88c8-511e15148ce4}"/>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a62cb2ab-556a-4727-ba6c-7fea5bf692d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ctr" anchorCtr="1">
        <a:spAutoFit/>
      </a:bodyPr>
      <a:lstStyle>
        <a:defPPr>
          <a:defRPr lang="en-US" altLang="zh-CN" sz="3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2886</TotalTime>
  <Words>5713</Words>
  <Application>Microsoft Office PowerPoint</Application>
  <PresentationFormat>宽屏</PresentationFormat>
  <Paragraphs>2595</Paragraphs>
  <Slides>83</Slides>
  <Notes>32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83</vt:i4>
      </vt:variant>
    </vt:vector>
  </HeadingPairs>
  <TitlesOfParts>
    <vt:vector size="92" baseType="lpstr">
      <vt:lpstr>等线</vt:lpstr>
      <vt:lpstr>黑体</vt:lpstr>
      <vt:lpstr>宋体</vt:lpstr>
      <vt:lpstr>Arial</vt:lpstr>
      <vt:lpstr>Calibri</vt:lpstr>
      <vt:lpstr>Cambria Math</vt:lpstr>
      <vt:lpstr>Times New Roman</vt:lpstr>
      <vt:lpstr>Wingdings</vt:lpstr>
      <vt:lpstr>Office 主题​​</vt:lpstr>
      <vt:lpstr>第六章 处理器设计 </vt:lpstr>
      <vt:lpstr>单核计算机系统</vt:lpstr>
      <vt:lpstr>CPU</vt:lpstr>
      <vt:lpstr>CPU的组成部分</vt:lpstr>
      <vt:lpstr>单周期CPU设计模型</vt:lpstr>
      <vt:lpstr>分阶段的数据通路——概述</vt:lpstr>
      <vt:lpstr>数据通路的五个阶段</vt:lpstr>
      <vt:lpstr>指令执行示意图</vt:lpstr>
      <vt:lpstr>数据通路模块——组合逻辑单元</vt:lpstr>
      <vt:lpstr>ALU（数字逻辑单元）功能需求</vt:lpstr>
      <vt:lpstr>ALU设计技巧</vt:lpstr>
      <vt:lpstr>ALU——简单运算</vt:lpstr>
      <vt:lpstr>ALU——如何进行减法运算</vt:lpstr>
      <vt:lpstr>1-bit到多位ALU</vt:lpstr>
      <vt:lpstr>ALU——nor运算</vt:lpstr>
      <vt:lpstr>ALU——溢出检测逻辑</vt:lpstr>
      <vt:lpstr>ALU——判零逻辑</vt:lpstr>
      <vt:lpstr>32bit ALU</vt:lpstr>
      <vt:lpstr>数据通路模块——状态与时序单元</vt:lpstr>
      <vt:lpstr>数据通路模块——寄存器堆(reg file)</vt:lpstr>
      <vt:lpstr>数据通路模块——寄存器堆(reg file)</vt:lpstr>
      <vt:lpstr>数据通路模块——存储器</vt:lpstr>
      <vt:lpstr>数据通路模块——存储器</vt:lpstr>
      <vt:lpstr>数据通路模块——存储器之读写</vt:lpstr>
      <vt:lpstr>RISC-V 主要状态单元——寄存器</vt:lpstr>
      <vt:lpstr>RISC-V 主要状态单元——存储器</vt:lpstr>
      <vt:lpstr>第六章 处理器设计 </vt:lpstr>
      <vt:lpstr>实现add指令</vt:lpstr>
      <vt:lpstr>add指令的数据通路</vt:lpstr>
      <vt:lpstr>add指令的数据通路</vt:lpstr>
      <vt:lpstr>add指令的数据通路</vt:lpstr>
      <vt:lpstr>add指令的数据通路</vt:lpstr>
      <vt:lpstr>add指令的数据通路</vt:lpstr>
      <vt:lpstr>add指令的时序图</vt:lpstr>
      <vt:lpstr>实现sub指令</vt:lpstr>
      <vt:lpstr>sub指令的数据通路</vt:lpstr>
      <vt:lpstr>实现R型指令</vt:lpstr>
      <vt:lpstr>实现RISC-V addi指令</vt:lpstr>
      <vt:lpstr>add指令的数据通路</vt:lpstr>
      <vt:lpstr>addi指令的数据通路</vt:lpstr>
      <vt:lpstr>addi指令的数据通路</vt:lpstr>
      <vt:lpstr>I型指令的立即数生成</vt:lpstr>
      <vt:lpstr>R+I 数据通路</vt:lpstr>
      <vt:lpstr>实现lw指令（load word）</vt:lpstr>
      <vt:lpstr>lw指令的数据通路</vt:lpstr>
      <vt:lpstr>RISC-V 访存装载指令</vt:lpstr>
      <vt:lpstr>实现sw指令</vt:lpstr>
      <vt:lpstr>lw指令的数据通路</vt:lpstr>
      <vt:lpstr>sw指令的数据通路</vt:lpstr>
      <vt:lpstr>I+S 立即数生成</vt:lpstr>
      <vt:lpstr>实现B型指令</vt:lpstr>
      <vt:lpstr>B型指令的数据通路</vt:lpstr>
      <vt:lpstr>B型指令的数据通路</vt:lpstr>
      <vt:lpstr>B型指令的数据通路</vt:lpstr>
      <vt:lpstr>分支跳转比较器</vt:lpstr>
      <vt:lpstr>B型指令立即数生成</vt:lpstr>
      <vt:lpstr>实现jalr指令</vt:lpstr>
      <vt:lpstr>jalr指令的数据通路</vt:lpstr>
      <vt:lpstr>jalr指令的数据通路</vt:lpstr>
      <vt:lpstr>实现jal指令</vt:lpstr>
      <vt:lpstr>jal指令的数据通路</vt:lpstr>
      <vt:lpstr>jal指令的数据通路</vt:lpstr>
      <vt:lpstr>U型指令</vt:lpstr>
      <vt:lpstr>lui指令的数据通路</vt:lpstr>
      <vt:lpstr>auipc指令的数据通路</vt:lpstr>
      <vt:lpstr>RISC-V 的数据通路</vt:lpstr>
      <vt:lpstr>回顾</vt:lpstr>
      <vt:lpstr>第六章 处理器设计 </vt:lpstr>
      <vt:lpstr>单核计算机系统</vt:lpstr>
      <vt:lpstr>add指令的执行</vt:lpstr>
      <vt:lpstr>sw指令的执行</vt:lpstr>
      <vt:lpstr>beq指令的执行</vt:lpstr>
      <vt:lpstr>关键路径</vt:lpstr>
      <vt:lpstr>关键路径</vt:lpstr>
      <vt:lpstr>指令时延</vt:lpstr>
      <vt:lpstr>指令时延</vt:lpstr>
      <vt:lpstr>控制信号真值表</vt:lpstr>
      <vt:lpstr>RISC V控制器实现</vt:lpstr>
      <vt:lpstr>RISC-V 编码</vt:lpstr>
      <vt:lpstr>组合逻辑控制——例子</vt:lpstr>
      <vt:lpstr>ROM 控制</vt:lpstr>
      <vt:lpstr>ROM 控制器实现</vt:lpstr>
      <vt:lpstr>回顾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昕 陈</dc:creator>
  <cp:lastModifiedBy>王 铭</cp:lastModifiedBy>
  <cp:revision>353</cp:revision>
  <dcterms:created xsi:type="dcterms:W3CDTF">2021-01-19T10:08:00Z</dcterms:created>
  <dcterms:modified xsi:type="dcterms:W3CDTF">2021-05-27T08:58:57Z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6D8DB57C365049F694629656D39DFA7F</vt:lpwstr>
  </property>
</Properties>
</file>