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6" r:id="rId6"/>
    <p:sldId id="267" r:id="rId7"/>
    <p:sldId id="262" r:id="rId8"/>
    <p:sldId id="269" r:id="rId9"/>
    <p:sldId id="268" r:id="rId10"/>
    <p:sldId id="270" r:id="rId11"/>
    <p:sldId id="271" r:id="rId12"/>
    <p:sldId id="264" r:id="rId13"/>
    <p:sldId id="272" r:id="rId14"/>
    <p:sldId id="273" r:id="rId15"/>
    <p:sldId id="274" r:id="rId16"/>
    <p:sldId id="276" r:id="rId17"/>
    <p:sldId id="275" r:id="rId18"/>
    <p:sldId id="265" r:id="rId19"/>
    <p:sldId id="260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3D2A3-05D2-4F31-950B-5F7FF108188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3F41-9AA5-4BF9-ACEE-212CD92549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911425" y="951411"/>
            <a:ext cx="11076425" cy="89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9" tIns="60933" rIns="121869" bIns="6093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409448" y="-317"/>
            <a:ext cx="3781917" cy="951728"/>
            <a:chOff x="8408353" y="-317"/>
            <a:chExt cx="3781425" cy="951948"/>
          </a:xfrm>
        </p:grpSpPr>
        <p:pic>
          <p:nvPicPr>
            <p:cNvPr id="8" name="图片 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8A1025"/>
                </a:clrFrom>
                <a:clrTo>
                  <a:srgbClr val="8A1025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408353" y="-317"/>
              <a:ext cx="3781425" cy="95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clrChange>
                <a:clrFrom>
                  <a:srgbClr val="8A1025"/>
                </a:clrFrom>
                <a:clrTo>
                  <a:srgbClr val="8A1025">
                    <a:alpha val="0"/>
                  </a:srgbClr>
                </a:clrTo>
              </a:clrChange>
            </a:blip>
            <a:srcRect l="53319" t="65129" r="42872"/>
            <a:stretch>
              <a:fillRect/>
            </a:stretch>
          </p:blipFill>
          <p:spPr bwMode="auto">
            <a:xfrm>
              <a:off x="10559702" y="619673"/>
              <a:ext cx="144016" cy="33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956997" y="1116366"/>
            <a:ext cx="10515600" cy="506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标题占位符 11"/>
          <p:cNvSpPr>
            <a:spLocks noGrp="1"/>
          </p:cNvSpPr>
          <p:nvPr>
            <p:ph type="title"/>
          </p:nvPr>
        </p:nvSpPr>
        <p:spPr>
          <a:xfrm>
            <a:off x="838200" y="260648"/>
            <a:ext cx="7754077" cy="614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7E7F62-2B6A-412C-8C07-6A0345A3863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F5D3C-48C8-40C1-9074-AEE7511D0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79293" y="99798"/>
            <a:ext cx="6215009" cy="62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96594"/>
            <a:ext cx="10515600" cy="514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199" y="729466"/>
            <a:ext cx="10509609" cy="10873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536578" y="51370"/>
            <a:ext cx="2811230" cy="629667"/>
            <a:chOff x="8408353" y="-317"/>
            <a:chExt cx="3781425" cy="951948"/>
          </a:xfrm>
        </p:grpSpPr>
        <p:pic>
          <p:nvPicPr>
            <p:cNvPr id="9" name="图片 8"/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8A1025"/>
                </a:clrFrom>
                <a:clrTo>
                  <a:srgbClr val="8A1025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408353" y="-317"/>
              <a:ext cx="3781425" cy="95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 9"/>
            <p:cNvPicPr>
              <a:picLocks noChangeAspect="1" noChangeArrowheads="1"/>
            </p:cNvPicPr>
            <p:nvPr userDrawn="1"/>
          </p:nvPicPr>
          <p:blipFill rotWithShape="1">
            <a:blip r:embed="rId19" cstate="print">
              <a:clrChange>
                <a:clrFrom>
                  <a:srgbClr val="8A1025"/>
                </a:clrFrom>
                <a:clrTo>
                  <a:srgbClr val="8A1025">
                    <a:alpha val="0"/>
                  </a:srgbClr>
                </a:clrTo>
              </a:clrChange>
            </a:blip>
            <a:srcRect l="53319" t="65129" r="42872"/>
            <a:stretch>
              <a:fillRect/>
            </a:stretch>
          </p:blipFill>
          <p:spPr bwMode="auto">
            <a:xfrm>
              <a:off x="10559702" y="619673"/>
              <a:ext cx="144016" cy="331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0015" y="406400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 dirty="0"/>
              <a:t>RPTQ: Reorder-based Post-training Quantization for Large Language Models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60015" y="323612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2023/10/16</a:t>
            </a:r>
          </a:p>
          <a:p>
            <a:r>
              <a:rPr lang="en-US" altLang="zh-CN" sz="2000" dirty="0"/>
              <a:t>Ming Wang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62B783-96E1-E63F-1DD8-B75E2108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08" y="1166253"/>
            <a:ext cx="788738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1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45059" y="1226292"/>
            <a:ext cx="5751050" cy="64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重排序的结果会引起额外的开销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536D662E-5D2B-5FA7-AE64-2CFE08F66380}"/>
              </a:ext>
            </a:extLst>
          </p:cNvPr>
          <p:cNvSpPr txBox="1">
            <a:spLocks/>
          </p:cNvSpPr>
          <p:nvPr/>
        </p:nvSpPr>
        <p:spPr>
          <a:xfrm>
            <a:off x="845059" y="3107879"/>
            <a:ext cx="9674980" cy="64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不能破坏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中的残差连接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5063C2-BF89-4BA9-3E62-2536190498C6}"/>
              </a:ext>
            </a:extLst>
          </p:cNvPr>
          <p:cNvSpPr txBox="1"/>
          <p:nvPr/>
        </p:nvSpPr>
        <p:spPr>
          <a:xfrm>
            <a:off x="1189608" y="1955760"/>
            <a:ext cx="8114190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将重排序的过程融合到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 norm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中，在写回内存时根据重排序的结果改变寻址的偏移量（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running 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根据重排序的结果直接调整权重的分布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(before deployment)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8BACDF7-F06F-A695-882C-7E07806C796A}"/>
              </a:ext>
            </a:extLst>
          </p:cNvPr>
          <p:cNvSpPr txBox="1">
            <a:spLocks/>
          </p:cNvSpPr>
          <p:nvPr/>
        </p:nvSpPr>
        <p:spPr>
          <a:xfrm>
            <a:off x="845059" y="4314346"/>
            <a:ext cx="9674980" cy="64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机制需要确保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Q,K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在计算聚类时要保持一致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D3586-B376-2C16-9918-DA273BE15340}"/>
              </a:ext>
            </a:extLst>
          </p:cNvPr>
          <p:cNvSpPr txBox="1"/>
          <p:nvPr/>
        </p:nvSpPr>
        <p:spPr>
          <a:xfrm>
            <a:off x="1189608" y="3837347"/>
            <a:ext cx="8114190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channel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不做重排序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CA47D5-879F-3AC0-1D09-AD19CC70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38" y="4918310"/>
            <a:ext cx="3957296" cy="4181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155530-6473-3873-532F-76533BCCA44D}"/>
              </a:ext>
            </a:extLst>
          </p:cNvPr>
          <p:cNvSpPr txBox="1"/>
          <p:nvPr/>
        </p:nvSpPr>
        <p:spPr>
          <a:xfrm>
            <a:off x="1189608" y="4956588"/>
            <a:ext cx="8114190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Q, 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的聚类按照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个值进行</a:t>
            </a:r>
          </a:p>
        </p:txBody>
      </p:sp>
    </p:spTree>
    <p:extLst>
      <p:ext uri="{BB962C8B-B14F-4D97-AF65-F5344CB8AC3E}">
        <p14:creationId xmlns:p14="http://schemas.microsoft.com/office/powerpoint/2010/main" val="392791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79293" y="1824570"/>
            <a:ext cx="8996039" cy="296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Background &amp; Motivation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Method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7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7C34A2C5-8B59-FC96-8F1C-5AD8E24CDA44}"/>
              </a:ext>
            </a:extLst>
          </p:cNvPr>
          <p:cNvSpPr txBox="1">
            <a:spLocks/>
          </p:cNvSpPr>
          <p:nvPr/>
        </p:nvSpPr>
        <p:spPr>
          <a:xfrm>
            <a:off x="845057" y="1226291"/>
            <a:ext cx="10678159" cy="2884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的头都单独聚类分析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WikiText2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 Treebank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中随机抽取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条数据用作聚类的校对集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不同大小的模型分别测试困惑度（越小越好）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DE7C90-0DC9-2869-54C3-EEF1EA2B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57" y="4172956"/>
            <a:ext cx="10143099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FBBA23-A2A6-A50F-C4CC-417E480C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8" y="1936701"/>
            <a:ext cx="10204064" cy="4534293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4C3CED6A-9391-8C15-DF49-CD3D21E31665}"/>
              </a:ext>
            </a:extLst>
          </p:cNvPr>
          <p:cNvSpPr txBox="1">
            <a:spLocks/>
          </p:cNvSpPr>
          <p:nvPr/>
        </p:nvSpPr>
        <p:spPr>
          <a:xfrm>
            <a:off x="845057" y="1226291"/>
            <a:ext cx="10012333" cy="620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zero-shot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任务上的实验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5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4C3CED6A-9391-8C15-DF49-CD3D21E31665}"/>
              </a:ext>
            </a:extLst>
          </p:cNvPr>
          <p:cNvSpPr txBox="1">
            <a:spLocks/>
          </p:cNvSpPr>
          <p:nvPr/>
        </p:nvSpPr>
        <p:spPr>
          <a:xfrm>
            <a:off x="845057" y="1226291"/>
            <a:ext cx="10012333" cy="620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length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下的内存占比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C60FD1-2A81-85C7-7567-81666949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03" y="1732303"/>
            <a:ext cx="859610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4C3CED6A-9391-8C15-DF49-CD3D21E31665}"/>
              </a:ext>
            </a:extLst>
          </p:cNvPr>
          <p:cNvSpPr txBox="1">
            <a:spLocks/>
          </p:cNvSpPr>
          <p:nvPr/>
        </p:nvSpPr>
        <p:spPr>
          <a:xfrm>
            <a:off x="853935" y="1112054"/>
            <a:ext cx="10846834" cy="539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不同部分在推理时的内存占比，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K/V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占比越高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9E2BF-2295-B8B8-8553-A0D44426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42" y="1732318"/>
            <a:ext cx="7611440" cy="47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4C3CED6A-9391-8C15-DF49-CD3D21E31665}"/>
              </a:ext>
            </a:extLst>
          </p:cNvPr>
          <p:cNvSpPr txBox="1">
            <a:spLocks/>
          </p:cNvSpPr>
          <p:nvPr/>
        </p:nvSpPr>
        <p:spPr>
          <a:xfrm>
            <a:off x="845057" y="1226291"/>
            <a:ext cx="10012333" cy="620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聚类个数对困惑度的影响，理论上越多越好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5E1E4-F9BC-7737-7F99-384B353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95" y="2137298"/>
            <a:ext cx="10143099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5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79293" y="1824570"/>
            <a:ext cx="8996039" cy="296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Background &amp; Motivation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Method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3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7C34A2C5-8B59-FC96-8F1C-5AD8E24CDA44}"/>
              </a:ext>
            </a:extLst>
          </p:cNvPr>
          <p:cNvSpPr txBox="1">
            <a:spLocks/>
          </p:cNvSpPr>
          <p:nvPr/>
        </p:nvSpPr>
        <p:spPr>
          <a:xfrm>
            <a:off x="845057" y="1226291"/>
            <a:ext cx="10571626" cy="357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第一篇将大语言模型的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3/4bit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结合，实现了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W4A4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的量化（一般都是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W4A16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先聚类再在簇内共享量化的参数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相较于常规的对称量化，采用了非对称量化的模式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很大时，能显著降低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KV 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的内存占用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99FF58-11B4-E848-DD1E-EBBC9EB4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2" y="2151264"/>
            <a:ext cx="5739369" cy="2835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6247FE-EF3E-4B41-C754-D3F7D23F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89" y="1758000"/>
            <a:ext cx="5942829" cy="1366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3D47B6-5128-CD81-2AE6-0EF80F2C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89" y="3319769"/>
            <a:ext cx="5854780" cy="33338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79293" y="1824570"/>
            <a:ext cx="8996039" cy="296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Background &amp; Motivation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4635825" y="1394968"/>
            <a:ext cx="2920350" cy="63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 Inference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4CE4D0-A537-F17B-9DDB-BC3F8980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9" y="2502539"/>
            <a:ext cx="5084445" cy="2814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09701D-E265-ADE9-D16B-2E90D5E4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42" y="2502539"/>
            <a:ext cx="5256721" cy="29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756282" y="1634664"/>
            <a:ext cx="10979997" cy="3984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大语言模型的部署对硬件要求较高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用低比特存储和计算能有效降低计算和内存开销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方法一般只针对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仍保持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8/16bit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激活值中存在一些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(outlier)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不同通道中的激活值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差距较大</a:t>
            </a: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2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D1EA84-0593-41BA-E7FC-F381D807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41" y="1177801"/>
            <a:ext cx="9643862" cy="55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79293" y="1824570"/>
            <a:ext cx="8996039" cy="296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&amp; Motivation 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889607-67D3-AA80-E551-BDB8B8FA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54" y="1038705"/>
            <a:ext cx="7802231" cy="3970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>
                <a:extLst>
                  <a:ext uri="{FF2B5EF4-FFF2-40B4-BE49-F238E27FC236}">
                    <a16:creationId xmlns:a16="http://schemas.microsoft.com/office/drawing/2014/main" id="{0E2752B4-D1AE-6E08-B3F2-CA1D01BD4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979" y="5009646"/>
                <a:ext cx="8813847" cy="17817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LLM.int8()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FP16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保存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outlier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，其余量化为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int8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SmoothQuant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通过引入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平衡来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activation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weight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的量化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VSQ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对相邻的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行或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列采用相同的量化参数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RPTQ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采用先聚类再量化</a:t>
                </a:r>
              </a:p>
            </p:txBody>
          </p:sp>
        </mc:Choice>
        <mc:Fallback>
          <p:sp>
            <p:nvSpPr>
              <p:cNvPr id="10" name="副标题 2">
                <a:extLst>
                  <a:ext uri="{FF2B5EF4-FFF2-40B4-BE49-F238E27FC236}">
                    <a16:creationId xmlns:a16="http://schemas.microsoft.com/office/drawing/2014/main" id="{0E2752B4-D1AE-6E08-B3F2-CA1D01BD4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79" y="5009646"/>
                <a:ext cx="8813847" cy="1781771"/>
              </a:xfrm>
              <a:prstGeom prst="rect">
                <a:avLst/>
              </a:prstGeom>
              <a:blipFill>
                <a:blip r:embed="rId3"/>
                <a:stretch>
                  <a:fillRect l="-415" t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7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副标题 2">
            <a:extLst>
              <a:ext uri="{FF2B5EF4-FFF2-40B4-BE49-F238E27FC236}">
                <a16:creationId xmlns:a16="http://schemas.microsoft.com/office/drawing/2014/main" id="{1863D943-F812-163D-EC2A-E919C1D29BC4}"/>
              </a:ext>
            </a:extLst>
          </p:cNvPr>
          <p:cNvSpPr txBox="1">
            <a:spLocks/>
          </p:cNvSpPr>
          <p:nvPr/>
        </p:nvSpPr>
        <p:spPr>
          <a:xfrm>
            <a:off x="845059" y="1226292"/>
            <a:ext cx="9026910" cy="595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对激活值采用非对称量化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(asymmetric quantization)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3F0DF-908F-B1B7-5ADB-FF6CDE88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61" y="1868533"/>
            <a:ext cx="7708073" cy="595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284A5A-C745-14CF-FDF9-BF649C46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61" y="3446283"/>
            <a:ext cx="5730737" cy="640135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536D662E-5D2B-5FA7-AE64-2CFE08F66380}"/>
              </a:ext>
            </a:extLst>
          </p:cNvPr>
          <p:cNvSpPr txBox="1">
            <a:spLocks/>
          </p:cNvSpPr>
          <p:nvPr/>
        </p:nvSpPr>
        <p:spPr>
          <a:xfrm>
            <a:off x="845058" y="2598446"/>
            <a:ext cx="7641993" cy="64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Min-Max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 point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167738B8-8750-174E-8994-FFB7333E0996}"/>
              </a:ext>
            </a:extLst>
          </p:cNvPr>
          <p:cNvSpPr txBox="1">
            <a:spLocks/>
          </p:cNvSpPr>
          <p:nvPr/>
        </p:nvSpPr>
        <p:spPr>
          <a:xfrm>
            <a:off x="845058" y="4322500"/>
            <a:ext cx="7641993" cy="64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先聚类再量化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83E443-8FAC-A61A-2FB1-22062C60F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61" y="4781744"/>
            <a:ext cx="4778154" cy="632515"/>
          </a:xfrm>
          <a:prstGeom prst="rect">
            <a:avLst/>
          </a:prstGeom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0B5E10BA-4EA6-A563-0161-1055C892BB4B}"/>
              </a:ext>
            </a:extLst>
          </p:cNvPr>
          <p:cNvSpPr txBox="1">
            <a:spLocks/>
          </p:cNvSpPr>
          <p:nvPr/>
        </p:nvSpPr>
        <p:spPr>
          <a:xfrm>
            <a:off x="1302761" y="5421879"/>
            <a:ext cx="9980757" cy="112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(min, max)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根据聚类结果对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重排序，得到新的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064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b38c1cb-f363-4dc1-8a96-e4a51966cd80"/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457</Words>
  <Application>Microsoft Office PowerPoint</Application>
  <PresentationFormat>宽屏</PresentationFormat>
  <Paragraphs>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Arial</vt:lpstr>
      <vt:lpstr>Cambria Math</vt:lpstr>
      <vt:lpstr>Office 主题​​</vt:lpstr>
      <vt:lpstr>RPTQ: Reorder-based Post-training Quantization for Large Language Models</vt:lpstr>
      <vt:lpstr>Overview</vt:lpstr>
      <vt:lpstr>Contents</vt:lpstr>
      <vt:lpstr>PowerPoint 演示文稿</vt:lpstr>
      <vt:lpstr>PowerPoint 演示文稿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buzhou</dc:creator>
  <cp:lastModifiedBy>铭 王</cp:lastModifiedBy>
  <cp:revision>149</cp:revision>
  <dcterms:created xsi:type="dcterms:W3CDTF">2020-11-05T09:14:00Z</dcterms:created>
  <dcterms:modified xsi:type="dcterms:W3CDTF">2023-10-16T14:19:47Z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29A9A4B21A9E47E4ACA570117358FC72_12</vt:lpwstr>
  </property>
  <property fmtid="{D5CDD505-2E9C-101B-9397-08002B2CF9AE}" pid="3" name="KSOProductBuildVer">
    <vt:lpwstr>2052-11.1.0.14036</vt:lpwstr>
  </property>
</Properties>
</file>