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8" r:id="rId2"/>
    <p:sldId id="265" r:id="rId3"/>
    <p:sldId id="262" r:id="rId4"/>
    <p:sldId id="261" r:id="rId5"/>
    <p:sldId id="266" r:id="rId6"/>
    <p:sldId id="264" r:id="rId7"/>
    <p:sldId id="269" r:id="rId8"/>
    <p:sldId id="27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9155"/>
  </p:normalViewPr>
  <p:slideViewPr>
    <p:cSldViewPr snapToGrid="0">
      <p:cViewPr varScale="1">
        <p:scale>
          <a:sx n="62" d="100"/>
          <a:sy n="62" d="100"/>
        </p:scale>
        <p:origin x="200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2E09B-BBC1-E648-B7D9-2B9DF7F6F102}" type="datetimeFigureOut">
              <a:rPr kumimoji="1" lang="zh-TW" altLang="en-US" smtClean="0"/>
              <a:t>2024/7/19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EF4AC-2076-ED4B-A4C7-F999660A5F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4223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import socket</a:t>
            </a:r>
          </a:p>
          <a:p>
            <a:r>
              <a:rPr kumimoji="1" lang="en-US" altLang="zh-TW" dirty="0"/>
              <a:t>import threading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class P2PNode:</a:t>
            </a:r>
          </a:p>
          <a:p>
            <a:r>
              <a:rPr kumimoji="1" lang="en-US" altLang="zh-TW" dirty="0"/>
              <a:t>    def __</a:t>
            </a:r>
            <a:r>
              <a:rPr kumimoji="1" lang="en-US" altLang="zh-TW" dirty="0" err="1"/>
              <a:t>init</a:t>
            </a:r>
            <a:r>
              <a:rPr kumimoji="1" lang="en-US" altLang="zh-TW" dirty="0"/>
              <a:t>__(self, port, peers):</a:t>
            </a:r>
          </a:p>
          <a:p>
            <a:r>
              <a:rPr kumimoji="1" lang="en-US" altLang="zh-TW" dirty="0"/>
              <a:t>        </a:t>
            </a:r>
            <a:r>
              <a:rPr kumimoji="1" lang="en-US" altLang="zh-TW" dirty="0" err="1"/>
              <a:t>self.port</a:t>
            </a:r>
            <a:r>
              <a:rPr kumimoji="1" lang="en-US" altLang="zh-TW" dirty="0"/>
              <a:t> = port</a:t>
            </a:r>
          </a:p>
          <a:p>
            <a:r>
              <a:rPr kumimoji="1" lang="en-US" altLang="zh-TW" dirty="0"/>
              <a:t>        </a:t>
            </a:r>
            <a:r>
              <a:rPr kumimoji="1" lang="en-US" altLang="zh-TW" dirty="0" err="1"/>
              <a:t>self.peers</a:t>
            </a:r>
            <a:r>
              <a:rPr kumimoji="1" lang="en-US" altLang="zh-TW" dirty="0"/>
              <a:t> = peers</a:t>
            </a:r>
          </a:p>
          <a:p>
            <a:r>
              <a:rPr kumimoji="1" lang="en-US" altLang="zh-TW" dirty="0"/>
              <a:t>        </a:t>
            </a:r>
            <a:r>
              <a:rPr kumimoji="1" lang="en-US" altLang="zh-TW" dirty="0" err="1"/>
              <a:t>self.sock</a:t>
            </a:r>
            <a:r>
              <a:rPr kumimoji="1" lang="en-US" altLang="zh-TW" dirty="0"/>
              <a:t> = </a:t>
            </a:r>
            <a:r>
              <a:rPr kumimoji="1" lang="en-US" altLang="zh-TW" dirty="0" err="1"/>
              <a:t>socket.socket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socket.AF_INET</a:t>
            </a:r>
            <a:r>
              <a:rPr kumimoji="1" lang="en-US" altLang="zh-TW" dirty="0"/>
              <a:t>, </a:t>
            </a:r>
            <a:r>
              <a:rPr kumimoji="1" lang="en-US" altLang="zh-TW" dirty="0" err="1"/>
              <a:t>socket.SOCK_DGRAM</a:t>
            </a:r>
            <a:r>
              <a:rPr kumimoji="1" lang="en-US" altLang="zh-TW" dirty="0"/>
              <a:t>)</a:t>
            </a:r>
          </a:p>
          <a:p>
            <a:r>
              <a:rPr kumimoji="1" lang="en-US" altLang="zh-TW" dirty="0"/>
              <a:t>        </a:t>
            </a:r>
            <a:r>
              <a:rPr kumimoji="1" lang="en-US" altLang="zh-TW" dirty="0" err="1"/>
              <a:t>self.sock.bind</a:t>
            </a:r>
            <a:r>
              <a:rPr kumimoji="1" lang="en-US" altLang="zh-TW" dirty="0"/>
              <a:t>(('172.17.0.4', </a:t>
            </a:r>
            <a:r>
              <a:rPr kumimoji="1" lang="en-US" altLang="zh-TW" dirty="0" err="1"/>
              <a:t>self.port</a:t>
            </a:r>
            <a:r>
              <a:rPr kumimoji="1" lang="en-US" altLang="zh-TW" dirty="0"/>
              <a:t>))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    def start(self):</a:t>
            </a:r>
          </a:p>
          <a:p>
            <a:r>
              <a:rPr kumimoji="1" lang="en-US" altLang="zh-TW" dirty="0"/>
              <a:t>        </a:t>
            </a:r>
            <a:r>
              <a:rPr kumimoji="1" lang="en-US" altLang="zh-TW" dirty="0" err="1"/>
              <a:t>threading.Thread</a:t>
            </a:r>
            <a:r>
              <a:rPr kumimoji="1" lang="en-US" altLang="zh-TW" dirty="0"/>
              <a:t>(target=</a:t>
            </a:r>
            <a:r>
              <a:rPr kumimoji="1" lang="en-US" altLang="zh-TW" dirty="0" err="1"/>
              <a:t>self._listen</a:t>
            </a:r>
            <a:r>
              <a:rPr kumimoji="1" lang="en-US" altLang="zh-TW" dirty="0"/>
              <a:t>).start()</a:t>
            </a:r>
          </a:p>
          <a:p>
            <a:r>
              <a:rPr kumimoji="1" lang="en-US" altLang="zh-TW" dirty="0"/>
              <a:t>        </a:t>
            </a:r>
            <a:r>
              <a:rPr kumimoji="1" lang="en-US" altLang="zh-TW" dirty="0" err="1"/>
              <a:t>threading.Thread</a:t>
            </a:r>
            <a:r>
              <a:rPr kumimoji="1" lang="en-US" altLang="zh-TW" dirty="0"/>
              <a:t>(target=self._</a:t>
            </a:r>
            <a:r>
              <a:rPr kumimoji="1" lang="en-US" altLang="zh-TW" dirty="0" err="1"/>
              <a:t>send_messages</a:t>
            </a:r>
            <a:r>
              <a:rPr kumimoji="1" lang="en-US" altLang="zh-TW" dirty="0"/>
              <a:t>).start()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    def _listen(self):</a:t>
            </a:r>
          </a:p>
          <a:p>
            <a:r>
              <a:rPr kumimoji="1" lang="en-US" altLang="zh-TW" dirty="0"/>
              <a:t>        while True:</a:t>
            </a:r>
          </a:p>
          <a:p>
            <a:r>
              <a:rPr kumimoji="1" lang="en-US" altLang="zh-TW" dirty="0"/>
              <a:t>            data, </a:t>
            </a:r>
            <a:r>
              <a:rPr kumimoji="1" lang="en-US" altLang="zh-TW" dirty="0" err="1"/>
              <a:t>addr</a:t>
            </a:r>
            <a:r>
              <a:rPr kumimoji="1" lang="en-US" altLang="zh-TW" dirty="0"/>
              <a:t> = </a:t>
            </a:r>
            <a:r>
              <a:rPr kumimoji="1" lang="en-US" altLang="zh-TW" dirty="0" err="1"/>
              <a:t>self.sock.recvfrom</a:t>
            </a:r>
            <a:r>
              <a:rPr kumimoji="1" lang="en-US" altLang="zh-TW" dirty="0"/>
              <a:t>(1024)</a:t>
            </a:r>
          </a:p>
          <a:p>
            <a:r>
              <a:rPr kumimoji="1" lang="en-US" altLang="zh-TW" dirty="0"/>
              <a:t>            print(</a:t>
            </a:r>
            <a:r>
              <a:rPr kumimoji="1" lang="en-US" altLang="zh-TW" dirty="0" err="1"/>
              <a:t>f"Received</a:t>
            </a:r>
            <a:r>
              <a:rPr kumimoji="1" lang="en-US" altLang="zh-TW" dirty="0"/>
              <a:t> {</a:t>
            </a:r>
            <a:r>
              <a:rPr kumimoji="1" lang="en-US" altLang="zh-TW" dirty="0" err="1"/>
              <a:t>data.decode</a:t>
            </a:r>
            <a:r>
              <a:rPr kumimoji="1" lang="en-US" altLang="zh-TW" dirty="0"/>
              <a:t>('utf-8')} from {</a:t>
            </a:r>
            <a:r>
              <a:rPr kumimoji="1" lang="en-US" altLang="zh-TW" dirty="0" err="1"/>
              <a:t>addr</a:t>
            </a:r>
            <a:r>
              <a:rPr kumimoji="1" lang="en-US" altLang="zh-TW" dirty="0"/>
              <a:t>}")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    def _</a:t>
            </a:r>
            <a:r>
              <a:rPr kumimoji="1" lang="en-US" altLang="zh-TW" dirty="0" err="1"/>
              <a:t>send_messages</a:t>
            </a:r>
            <a:r>
              <a:rPr kumimoji="1" lang="en-US" altLang="zh-TW" dirty="0"/>
              <a:t>(self):</a:t>
            </a:r>
          </a:p>
          <a:p>
            <a:r>
              <a:rPr kumimoji="1" lang="en-US" altLang="zh-TW" dirty="0"/>
              <a:t>        while True:</a:t>
            </a:r>
          </a:p>
          <a:p>
            <a:r>
              <a:rPr kumimoji="1" lang="en-US" altLang="zh-TW" dirty="0"/>
              <a:t>            message = input("Enter a message: ")</a:t>
            </a:r>
          </a:p>
          <a:p>
            <a:r>
              <a:rPr kumimoji="1" lang="en-US" altLang="zh-TW" dirty="0"/>
              <a:t>            for peer in </a:t>
            </a:r>
            <a:r>
              <a:rPr kumimoji="1" lang="en-US" altLang="zh-TW" dirty="0" err="1"/>
              <a:t>self.peers</a:t>
            </a:r>
            <a:r>
              <a:rPr kumimoji="1" lang="en-US" altLang="zh-TW" dirty="0"/>
              <a:t>:</a:t>
            </a:r>
          </a:p>
          <a:p>
            <a:r>
              <a:rPr kumimoji="1" lang="en-US" altLang="zh-TW" dirty="0"/>
              <a:t>                </a:t>
            </a:r>
            <a:r>
              <a:rPr kumimoji="1" lang="en-US" altLang="zh-TW" dirty="0" err="1"/>
              <a:t>self.sock.sendto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message.encode</a:t>
            </a:r>
            <a:r>
              <a:rPr kumimoji="1" lang="en-US" altLang="zh-TW" dirty="0"/>
              <a:t>('utf-8'), peer)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if __name__ == '__main__':</a:t>
            </a:r>
          </a:p>
          <a:p>
            <a:r>
              <a:rPr kumimoji="1" lang="en-US" altLang="zh-TW" dirty="0"/>
              <a:t>    port = 8001</a:t>
            </a:r>
          </a:p>
          <a:p>
            <a:r>
              <a:rPr kumimoji="1" lang="en-US" altLang="zh-TW" dirty="0"/>
              <a:t>    peers = [('172.17.0.2', 8001), ('172.17.0.3', 8001)]</a:t>
            </a:r>
          </a:p>
          <a:p>
            <a:r>
              <a:rPr kumimoji="1" lang="en-US" altLang="zh-TW" dirty="0"/>
              <a:t>    node = P2PNode(port, peers)</a:t>
            </a:r>
          </a:p>
          <a:p>
            <a:r>
              <a:rPr kumimoji="1" lang="en-US" altLang="zh-TW" dirty="0"/>
              <a:t>    </a:t>
            </a:r>
            <a:r>
              <a:rPr kumimoji="1" lang="en-US" altLang="zh-TW" dirty="0" err="1"/>
              <a:t>node.start</a:t>
            </a:r>
            <a:r>
              <a:rPr kumimoji="1" lang="en-US" altLang="zh-TW" dirty="0"/>
              <a:t>()</a:t>
            </a:r>
          </a:p>
          <a:p>
            <a:endParaRPr kumimoji="1" lang="en-US" altLang="zh-TW" dirty="0"/>
          </a:p>
          <a:p>
            <a:endParaRPr kumimoji="1" lang="zh-TW" altLang="en-US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EF4AC-2076-ED4B-A4C7-F999660A5FAF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1776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EF4AC-2076-ED4B-A4C7-F999660A5FAF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652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CA7AA2-5DFA-48C8-A9F4-5871ECF1B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0EA666-1D50-150A-35E6-CD66F4625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F8E9E8-0C2E-861E-2EBC-1CF4A488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26D4-672D-7346-815D-C095B9384270}" type="datetime1">
              <a:rPr kumimoji="1" lang="zh-TW" altLang="en-US" smtClean="0"/>
              <a:t>2024/7/19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B25E90-CE15-4F90-0D47-35A731E4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DE1C7C-103C-55CA-7963-E16176CE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777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10-F2EE-B119-20E9-8901678A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15B761-8473-9EDF-ABE0-0290E9560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3AF91E-CBB9-354A-48D7-5986B9B8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4AD9-47F6-2F46-ABDE-C0D7994A531B}" type="datetime1">
              <a:rPr kumimoji="1" lang="zh-TW" altLang="en-US" smtClean="0"/>
              <a:t>2024/7/19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2A932F-3091-078D-94BA-2617FC68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28665F-E2B5-D755-D2D8-8F6975BC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85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D4B9BC-CDAC-0C15-78B2-8FFBAB043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BB70C50-26ED-23BD-D5FF-4E4E9C101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49BA32-5762-A1F0-C44A-75191493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E632-19CE-1745-BDFF-D9D32D158810}" type="datetime1">
              <a:rPr kumimoji="1" lang="zh-TW" altLang="en-US" smtClean="0"/>
              <a:t>2024/7/19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E44919-50F3-E61C-3D45-8B8FA65B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B4E7C2-28C8-DF4A-B404-66904194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462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FBD9D-D877-F3DD-E24C-D01C6C69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DCD638-A4C6-5359-B449-32B1489E8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67E1FD-758A-E2B6-420F-0125A065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3B96-E49F-AA4A-97CD-971D7AB94892}" type="datetime1">
              <a:rPr kumimoji="1" lang="zh-TW" altLang="en-US" smtClean="0"/>
              <a:t>2024/7/19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0A4B05-FCAA-E369-549E-A3035F3D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C0FAB2-868D-893E-B49B-83BBF273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831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A2F3B-249C-F3BF-EE09-AA9CFEA80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6F5B5A-0574-2B68-D7B7-160994D1C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1E7299-5824-0473-B18D-CD8E64AF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1D89-B376-1B4A-A621-BE47DB472610}" type="datetime1">
              <a:rPr kumimoji="1" lang="zh-TW" altLang="en-US" smtClean="0"/>
              <a:t>2024/7/19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E6D5E3-53CF-03C8-6B13-6588DB70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E6D028-7382-088F-4BB0-17B9C3DB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542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8E277-41F3-9FB2-53FF-7EB54C58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EAC954-9303-FE74-9612-F4B45B547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B0B3E0-F17A-B556-2A63-F9FA51BB0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113306-219D-9728-E1DF-779A3C67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364A-CF13-994C-A52B-E37046D8B9C0}" type="datetime1">
              <a:rPr kumimoji="1" lang="zh-TW" altLang="en-US" smtClean="0"/>
              <a:t>2024/7/19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0758B2-7512-9D67-29FE-7A0C9FFB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ABA4C2-D653-5471-0962-4CA7A31F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864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1B3B83-91BE-1348-07F1-DFF02A71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015D1A-808B-9D71-6F4F-9046DE6FF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D9702C-3733-F78A-855A-B452A26C1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FFC8A16-A8E3-BC27-C406-70D462B2C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C7FDDB5-3F54-954C-0002-3697B50D0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912144C-FFDF-D2D4-2FB4-14F7ED3E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00C4-E49F-5B4C-8F2A-F650E5B1FFE6}" type="datetime1">
              <a:rPr kumimoji="1" lang="zh-TW" altLang="en-US" smtClean="0"/>
              <a:t>2024/7/19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E2559A3-BE0E-3990-FBB9-722C40A3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812F18-675C-8FE4-915E-CD5FB281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3773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C3DAC5-4D81-0563-845D-0A36F9BF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D672A50-30FB-C011-DAC0-A24717276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AA4F-A1BA-004D-90A8-C4C389E54EC4}" type="datetime1">
              <a:rPr kumimoji="1" lang="zh-TW" altLang="en-US" smtClean="0"/>
              <a:t>2024/7/19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7BA26D6-1D63-327D-D43B-A249D50E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E04E43-B54D-141C-6F1E-56762C5F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548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E76B38F-7E35-F2BE-253C-EEA5809A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E986-44F7-404C-A9F0-BDDA7A0E13D4}" type="datetime1">
              <a:rPr kumimoji="1" lang="zh-TW" altLang="en-US" smtClean="0"/>
              <a:t>2024/7/19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B78C071-CA90-4EB0-D881-4DE63D56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613D82-852B-CE57-516C-B053720E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2010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1F058-85BF-A6A7-7A01-CEB44AB7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1E0D39-F269-B22E-8FE8-00E9CDA6A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B8C0EB-CFD2-F48F-C060-5504207A4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F3E7C5-7551-BC7A-7C98-468EF2A6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5813-6A96-2A4D-AFB1-B9E20A0D267C}" type="datetime1">
              <a:rPr kumimoji="1" lang="zh-TW" altLang="en-US" smtClean="0"/>
              <a:t>2024/7/19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D577DB-2D59-364D-F538-1498C1AB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7D22C9-1404-15E4-7971-3C881670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92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C1F3F-EFEB-4899-E7B8-12822A48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2F36510-15DC-BFAB-21C7-9AD408602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92E2BA-E9CD-74E4-AF04-74A876897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ABD596-5824-FD01-B5BC-47AB08EF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A5B5-57A7-9544-94C6-9A391B9EE12E}" type="datetime1">
              <a:rPr kumimoji="1" lang="zh-TW" altLang="en-US" smtClean="0"/>
              <a:t>2024/7/19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069476-1EA0-CBF7-720F-DF5D0147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5C2F49-C59D-27CF-95B5-0B5031D1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572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3D186C1-2A05-E83C-B4FD-EF35618D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2F37CC-2D0C-AF41-AB0B-DDA97BC7E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32D6DA-D334-CB5D-4435-4FE3AC76B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5CF5B-651B-1847-BB06-4306DEE41AE1}" type="datetime1">
              <a:rPr kumimoji="1" lang="zh-TW" altLang="en-US" smtClean="0"/>
              <a:t>2024/7/19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133640-704E-52E6-5036-48383F7AC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5B2EE7-B617-B932-95DC-913FF89C5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358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79B4EA-DFA1-3BEA-261B-65F3555ED6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 練習作業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5E3434-29BB-DA47-028A-EC41AA0EB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用</a:t>
            </a:r>
            <a:r>
              <a:rPr kumimoji="1" lang="en-US" altLang="zh-TW" dirty="0"/>
              <a:t>docker</a:t>
            </a:r>
            <a:r>
              <a:rPr kumimoji="1" lang="zh-TW" altLang="en-US" dirty="0"/>
              <a:t> 架構實做分散式帳本 </a:t>
            </a:r>
            <a:r>
              <a:rPr kumimoji="1" lang="en-US" altLang="zh-TW" dirty="0"/>
              <a:t>(</a:t>
            </a:r>
            <a:r>
              <a:rPr kumimoji="1" lang="zh-TW" altLang="en-US" dirty="0"/>
              <a:t>查帳、挖礦、轉帳、驗證帳本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7C10197-3C8F-566C-4905-5C39A4CF90E2}"/>
              </a:ext>
            </a:extLst>
          </p:cNvPr>
          <p:cNvSpPr txBox="1"/>
          <p:nvPr/>
        </p:nvSpPr>
        <p:spPr>
          <a:xfrm rot="20700000">
            <a:off x="9243215" y="2849612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solidFill>
                  <a:srgbClr val="FF0000"/>
                </a:solidFill>
                <a:highlight>
                  <a:srgbClr val="FFFF00"/>
                </a:highlight>
              </a:rPr>
              <a:t>LEVEL2</a:t>
            </a:r>
            <a:endParaRPr kumimoji="1" lang="zh-TW" altLang="en-US" sz="3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2D3D239-33AE-9EC3-FB80-E589E6DE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0392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A502A3B-1E3B-47D5-808F-34D4894F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542" y="2273044"/>
            <a:ext cx="5565676" cy="1133475"/>
          </a:xfrm>
        </p:spPr>
        <p:txBody>
          <a:bodyPr/>
          <a:lstStyle/>
          <a:p>
            <a:r>
              <a:rPr lang="en-US" altLang="zh-TW" dirty="0"/>
              <a:t>Level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48B2E91-1BE1-A4FC-39BD-D8FDFBA99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2542" y="3433508"/>
            <a:ext cx="5565676" cy="666582"/>
          </a:xfrm>
        </p:spPr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P2P</a:t>
            </a:r>
            <a:r>
              <a:rPr lang="zh-TW" altLang="en-US" dirty="0"/>
              <a:t> 來達成帳本的分散</a:t>
            </a:r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D590005B-7F73-F992-3A39-6E19BF79EE6B}"/>
              </a:ext>
            </a:extLst>
          </p:cNvPr>
          <p:cNvSpPr/>
          <p:nvPr/>
        </p:nvSpPr>
        <p:spPr>
          <a:xfrm>
            <a:off x="5232781" y="4021381"/>
            <a:ext cx="2142572" cy="2576703"/>
          </a:xfrm>
          <a:prstGeom prst="roundRect">
            <a:avLst>
              <a:gd name="adj" fmla="val 287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E4EAE8-A2D1-87BE-DF46-9829376BC966}"/>
              </a:ext>
            </a:extLst>
          </p:cNvPr>
          <p:cNvSpPr/>
          <p:nvPr/>
        </p:nvSpPr>
        <p:spPr>
          <a:xfrm>
            <a:off x="5257725" y="4100089"/>
            <a:ext cx="956383" cy="39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Client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9BD59B2D-3F66-63F3-CFF1-80776B4CE4D3}"/>
              </a:ext>
            </a:extLst>
          </p:cNvPr>
          <p:cNvSpPr/>
          <p:nvPr/>
        </p:nvSpPr>
        <p:spPr>
          <a:xfrm>
            <a:off x="7533826" y="4021381"/>
            <a:ext cx="2142572" cy="2576703"/>
          </a:xfrm>
          <a:prstGeom prst="roundRect">
            <a:avLst>
              <a:gd name="adj" fmla="val 287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AD61DD-47E8-96B6-B96F-F72FC1B60AB1}"/>
              </a:ext>
            </a:extLst>
          </p:cNvPr>
          <p:cNvSpPr/>
          <p:nvPr/>
        </p:nvSpPr>
        <p:spPr>
          <a:xfrm>
            <a:off x="7558771" y="4100089"/>
            <a:ext cx="956383" cy="39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Client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3886D045-241E-893D-8CAA-F1135D40D1A8}"/>
              </a:ext>
            </a:extLst>
          </p:cNvPr>
          <p:cNvSpPr/>
          <p:nvPr/>
        </p:nvSpPr>
        <p:spPr>
          <a:xfrm>
            <a:off x="9834872" y="4021381"/>
            <a:ext cx="2142572" cy="2576703"/>
          </a:xfrm>
          <a:prstGeom prst="roundRect">
            <a:avLst>
              <a:gd name="adj" fmla="val 287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A792F5-C39B-3AF7-7905-FCC03F46E440}"/>
              </a:ext>
            </a:extLst>
          </p:cNvPr>
          <p:cNvSpPr/>
          <p:nvPr/>
        </p:nvSpPr>
        <p:spPr>
          <a:xfrm>
            <a:off x="9859816" y="4100089"/>
            <a:ext cx="956383" cy="39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Client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4" name="剪去單一角落矩形 13">
            <a:extLst>
              <a:ext uri="{FF2B5EF4-FFF2-40B4-BE49-F238E27FC236}">
                <a16:creationId xmlns:a16="http://schemas.microsoft.com/office/drawing/2014/main" id="{15386009-B21B-D65E-1B6D-069B7FF7C1DF}"/>
              </a:ext>
            </a:extLst>
          </p:cNvPr>
          <p:cNvSpPr/>
          <p:nvPr/>
        </p:nvSpPr>
        <p:spPr>
          <a:xfrm>
            <a:off x="6380386" y="4183601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1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剪去單一角落矩形 14">
            <a:extLst>
              <a:ext uri="{FF2B5EF4-FFF2-40B4-BE49-F238E27FC236}">
                <a16:creationId xmlns:a16="http://schemas.microsoft.com/office/drawing/2014/main" id="{2D7153AE-934A-D6AA-E6F7-94EE33090D8C}"/>
              </a:ext>
            </a:extLst>
          </p:cNvPr>
          <p:cNvSpPr/>
          <p:nvPr/>
        </p:nvSpPr>
        <p:spPr>
          <a:xfrm>
            <a:off x="6380386" y="4658439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2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剪去單一角落矩形 15">
            <a:extLst>
              <a:ext uri="{FF2B5EF4-FFF2-40B4-BE49-F238E27FC236}">
                <a16:creationId xmlns:a16="http://schemas.microsoft.com/office/drawing/2014/main" id="{093DEFFF-221D-4DDB-A97A-A8F0EC51D0E0}"/>
              </a:ext>
            </a:extLst>
          </p:cNvPr>
          <p:cNvSpPr/>
          <p:nvPr/>
        </p:nvSpPr>
        <p:spPr>
          <a:xfrm>
            <a:off x="6380386" y="5133278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3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剪去單一角落矩形 16">
            <a:extLst>
              <a:ext uri="{FF2B5EF4-FFF2-40B4-BE49-F238E27FC236}">
                <a16:creationId xmlns:a16="http://schemas.microsoft.com/office/drawing/2014/main" id="{26BDC0BE-E132-B779-CFB3-79EFC6A140A5}"/>
              </a:ext>
            </a:extLst>
          </p:cNvPr>
          <p:cNvSpPr/>
          <p:nvPr/>
        </p:nvSpPr>
        <p:spPr>
          <a:xfrm>
            <a:off x="6380386" y="5608116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4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剪去單一角落矩形 17">
            <a:extLst>
              <a:ext uri="{FF2B5EF4-FFF2-40B4-BE49-F238E27FC236}">
                <a16:creationId xmlns:a16="http://schemas.microsoft.com/office/drawing/2014/main" id="{4693136C-FA25-E1FA-3C5F-BE7328875862}"/>
              </a:ext>
            </a:extLst>
          </p:cNvPr>
          <p:cNvSpPr/>
          <p:nvPr/>
        </p:nvSpPr>
        <p:spPr>
          <a:xfrm>
            <a:off x="6380386" y="6082954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5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剪去單一角落矩形 18">
            <a:extLst>
              <a:ext uri="{FF2B5EF4-FFF2-40B4-BE49-F238E27FC236}">
                <a16:creationId xmlns:a16="http://schemas.microsoft.com/office/drawing/2014/main" id="{6C39B412-E865-6FF5-22C8-D2C4A33FFEA9}"/>
              </a:ext>
            </a:extLst>
          </p:cNvPr>
          <p:cNvSpPr/>
          <p:nvPr/>
        </p:nvSpPr>
        <p:spPr>
          <a:xfrm>
            <a:off x="8681432" y="4144113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1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剪去單一角落矩形 19">
            <a:extLst>
              <a:ext uri="{FF2B5EF4-FFF2-40B4-BE49-F238E27FC236}">
                <a16:creationId xmlns:a16="http://schemas.microsoft.com/office/drawing/2014/main" id="{D641E782-0F24-3EE6-D7DB-81BA1C91034D}"/>
              </a:ext>
            </a:extLst>
          </p:cNvPr>
          <p:cNvSpPr/>
          <p:nvPr/>
        </p:nvSpPr>
        <p:spPr>
          <a:xfrm>
            <a:off x="8681432" y="4618951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2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剪去單一角落矩形 20">
            <a:extLst>
              <a:ext uri="{FF2B5EF4-FFF2-40B4-BE49-F238E27FC236}">
                <a16:creationId xmlns:a16="http://schemas.microsoft.com/office/drawing/2014/main" id="{974115E1-B10F-D2DC-DF01-60D88D63AC1C}"/>
              </a:ext>
            </a:extLst>
          </p:cNvPr>
          <p:cNvSpPr/>
          <p:nvPr/>
        </p:nvSpPr>
        <p:spPr>
          <a:xfrm>
            <a:off x="8681432" y="5093789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3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剪去單一角落矩形 21">
            <a:extLst>
              <a:ext uri="{FF2B5EF4-FFF2-40B4-BE49-F238E27FC236}">
                <a16:creationId xmlns:a16="http://schemas.microsoft.com/office/drawing/2014/main" id="{0F666A5C-C1F3-6723-D17D-45F973E38077}"/>
              </a:ext>
            </a:extLst>
          </p:cNvPr>
          <p:cNvSpPr/>
          <p:nvPr/>
        </p:nvSpPr>
        <p:spPr>
          <a:xfrm>
            <a:off x="8681432" y="5568627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4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剪去單一角落矩形 22">
            <a:extLst>
              <a:ext uri="{FF2B5EF4-FFF2-40B4-BE49-F238E27FC236}">
                <a16:creationId xmlns:a16="http://schemas.microsoft.com/office/drawing/2014/main" id="{E63777BD-E26E-5F73-DD48-8C08F068BCA9}"/>
              </a:ext>
            </a:extLst>
          </p:cNvPr>
          <p:cNvSpPr/>
          <p:nvPr/>
        </p:nvSpPr>
        <p:spPr>
          <a:xfrm>
            <a:off x="8681432" y="6043466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5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剪去單一角落矩形 23">
            <a:extLst>
              <a:ext uri="{FF2B5EF4-FFF2-40B4-BE49-F238E27FC236}">
                <a16:creationId xmlns:a16="http://schemas.microsoft.com/office/drawing/2014/main" id="{EDEBA8B6-69B4-1D4E-66E8-4312F27B3E1C}"/>
              </a:ext>
            </a:extLst>
          </p:cNvPr>
          <p:cNvSpPr/>
          <p:nvPr/>
        </p:nvSpPr>
        <p:spPr>
          <a:xfrm>
            <a:off x="10929493" y="4144113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1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剪去單一角落矩形 24">
            <a:extLst>
              <a:ext uri="{FF2B5EF4-FFF2-40B4-BE49-F238E27FC236}">
                <a16:creationId xmlns:a16="http://schemas.microsoft.com/office/drawing/2014/main" id="{F8007DCB-EE17-DCF1-CB83-334EB712EB6F}"/>
              </a:ext>
            </a:extLst>
          </p:cNvPr>
          <p:cNvSpPr/>
          <p:nvPr/>
        </p:nvSpPr>
        <p:spPr>
          <a:xfrm>
            <a:off x="10929493" y="4618951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2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剪去單一角落矩形 25">
            <a:extLst>
              <a:ext uri="{FF2B5EF4-FFF2-40B4-BE49-F238E27FC236}">
                <a16:creationId xmlns:a16="http://schemas.microsoft.com/office/drawing/2014/main" id="{5418DBE9-47C5-79F0-CEBE-5AD9596FF41C}"/>
              </a:ext>
            </a:extLst>
          </p:cNvPr>
          <p:cNvSpPr/>
          <p:nvPr/>
        </p:nvSpPr>
        <p:spPr>
          <a:xfrm>
            <a:off x="10929493" y="5093789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3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剪去單一角落矩形 26">
            <a:extLst>
              <a:ext uri="{FF2B5EF4-FFF2-40B4-BE49-F238E27FC236}">
                <a16:creationId xmlns:a16="http://schemas.microsoft.com/office/drawing/2014/main" id="{6FAECEF4-6864-D6A5-E77C-DD7DA1AE311E}"/>
              </a:ext>
            </a:extLst>
          </p:cNvPr>
          <p:cNvSpPr/>
          <p:nvPr/>
        </p:nvSpPr>
        <p:spPr>
          <a:xfrm>
            <a:off x="10929493" y="5568627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4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剪去單一角落矩形 27">
            <a:extLst>
              <a:ext uri="{FF2B5EF4-FFF2-40B4-BE49-F238E27FC236}">
                <a16:creationId xmlns:a16="http://schemas.microsoft.com/office/drawing/2014/main" id="{5C4009A6-B214-6A9A-0833-6876D5EB3709}"/>
              </a:ext>
            </a:extLst>
          </p:cNvPr>
          <p:cNvSpPr/>
          <p:nvPr/>
        </p:nvSpPr>
        <p:spPr>
          <a:xfrm>
            <a:off x="10929493" y="6043466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5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E3D8F482-1B69-CCFB-D62A-73EA0AFB5057}"/>
              </a:ext>
            </a:extLst>
          </p:cNvPr>
          <p:cNvGrpSpPr/>
          <p:nvPr/>
        </p:nvGrpSpPr>
        <p:grpSpPr>
          <a:xfrm>
            <a:off x="359493" y="1641624"/>
            <a:ext cx="2867843" cy="2852737"/>
            <a:chOff x="831850" y="136491"/>
            <a:chExt cx="2867843" cy="2852737"/>
          </a:xfrm>
        </p:grpSpPr>
        <p:sp>
          <p:nvSpPr>
            <p:cNvPr id="43" name="圓角矩形 42">
              <a:extLst>
                <a:ext uri="{FF2B5EF4-FFF2-40B4-BE49-F238E27FC236}">
                  <a16:creationId xmlns:a16="http://schemas.microsoft.com/office/drawing/2014/main" id="{FDD6287C-22CC-D423-A363-18B133742FAE}"/>
                </a:ext>
              </a:extLst>
            </p:cNvPr>
            <p:cNvSpPr/>
            <p:nvPr/>
          </p:nvSpPr>
          <p:spPr>
            <a:xfrm>
              <a:off x="831850" y="188168"/>
              <a:ext cx="1111386" cy="695103"/>
            </a:xfrm>
            <a:prstGeom prst="roundRect">
              <a:avLst>
                <a:gd name="adj" fmla="val 2874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6F04F63-E9E9-C3F6-9668-7DD8AC27E95D}"/>
                </a:ext>
              </a:extLst>
            </p:cNvPr>
            <p:cNvSpPr/>
            <p:nvPr/>
          </p:nvSpPr>
          <p:spPr>
            <a:xfrm>
              <a:off x="861529" y="210474"/>
              <a:ext cx="8958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Client</a:t>
              </a:r>
              <a:r>
                <a:rPr lang="zh-TW" altLang="en-US" dirty="0"/>
                <a:t> </a:t>
              </a:r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5" name="圓角矩形 44">
              <a:extLst>
                <a:ext uri="{FF2B5EF4-FFF2-40B4-BE49-F238E27FC236}">
                  <a16:creationId xmlns:a16="http://schemas.microsoft.com/office/drawing/2014/main" id="{D4F302D0-A960-A7D7-22DF-414F4085F0B3}"/>
                </a:ext>
              </a:extLst>
            </p:cNvPr>
            <p:cNvSpPr/>
            <p:nvPr/>
          </p:nvSpPr>
          <p:spPr>
            <a:xfrm>
              <a:off x="831850" y="997721"/>
              <a:ext cx="1111386" cy="695103"/>
            </a:xfrm>
            <a:prstGeom prst="roundRect">
              <a:avLst>
                <a:gd name="adj" fmla="val 2874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C2FF0E8D-E7FE-F543-F597-5C0BD38DD3E0}"/>
                </a:ext>
              </a:extLst>
            </p:cNvPr>
            <p:cNvSpPr/>
            <p:nvPr/>
          </p:nvSpPr>
          <p:spPr>
            <a:xfrm>
              <a:off x="861529" y="1020027"/>
              <a:ext cx="8958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Client</a:t>
              </a:r>
              <a:r>
                <a:rPr lang="zh-TW" altLang="en-US" dirty="0"/>
                <a:t> </a:t>
              </a:r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id="{C58CD481-578B-BB41-F689-1CC160A4B1C8}"/>
                </a:ext>
              </a:extLst>
            </p:cNvPr>
            <p:cNvSpPr/>
            <p:nvPr/>
          </p:nvSpPr>
          <p:spPr>
            <a:xfrm>
              <a:off x="831850" y="1791647"/>
              <a:ext cx="1111386" cy="695103"/>
            </a:xfrm>
            <a:prstGeom prst="roundRect">
              <a:avLst>
                <a:gd name="adj" fmla="val 2874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3D283C7-A8DF-C2BA-79D0-949CF3EC289C}"/>
                </a:ext>
              </a:extLst>
            </p:cNvPr>
            <p:cNvSpPr/>
            <p:nvPr/>
          </p:nvSpPr>
          <p:spPr>
            <a:xfrm>
              <a:off x="861529" y="1813953"/>
              <a:ext cx="8958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Client</a:t>
              </a:r>
              <a:r>
                <a:rPr lang="zh-TW" altLang="en-US" dirty="0"/>
                <a:t> </a:t>
              </a:r>
              <a:r>
                <a:rPr lang="en-US" altLang="zh-TW" dirty="0"/>
                <a:t>3</a:t>
              </a:r>
              <a:endParaRPr lang="zh-TW" altLang="en-US" dirty="0"/>
            </a:p>
          </p:txBody>
        </p:sp>
        <p:grpSp>
          <p:nvGrpSpPr>
            <p:cNvPr id="71" name="群組 70">
              <a:extLst>
                <a:ext uri="{FF2B5EF4-FFF2-40B4-BE49-F238E27FC236}">
                  <a16:creationId xmlns:a16="http://schemas.microsoft.com/office/drawing/2014/main" id="{9318991B-C2E7-3AAA-F4CC-F5E626E1C11D}"/>
                </a:ext>
              </a:extLst>
            </p:cNvPr>
            <p:cNvGrpSpPr/>
            <p:nvPr/>
          </p:nvGrpSpPr>
          <p:grpSpPr>
            <a:xfrm>
              <a:off x="2573230" y="136491"/>
              <a:ext cx="1126463" cy="2852737"/>
              <a:chOff x="5033371" y="1049137"/>
              <a:chExt cx="1572211" cy="3981580"/>
            </a:xfrm>
          </p:grpSpPr>
          <p:sp>
            <p:nvSpPr>
              <p:cNvPr id="54" name="剪去單一角落矩形 53">
                <a:extLst>
                  <a:ext uri="{FF2B5EF4-FFF2-40B4-BE49-F238E27FC236}">
                    <a16:creationId xmlns:a16="http://schemas.microsoft.com/office/drawing/2014/main" id="{8B969022-05CE-670A-0403-9485F172EB53}"/>
                  </a:ext>
                </a:extLst>
              </p:cNvPr>
              <p:cNvSpPr/>
              <p:nvPr/>
            </p:nvSpPr>
            <p:spPr>
              <a:xfrm>
                <a:off x="5791502" y="1959973"/>
                <a:ext cx="814080" cy="434898"/>
              </a:xfrm>
              <a:prstGeom prst="snip1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1100" dirty="0">
                    <a:solidFill>
                      <a:schemeClr val="tx1"/>
                    </a:solidFill>
                  </a:rPr>
                  <a:t>帳本</a:t>
                </a:r>
                <a:r>
                  <a:rPr kumimoji="1" lang="en-US" altLang="zh-TW" sz="1100" dirty="0">
                    <a:solidFill>
                      <a:schemeClr val="tx1"/>
                    </a:solidFill>
                  </a:rPr>
                  <a:t>1</a:t>
                </a:r>
                <a:endParaRPr kumimoji="1" lang="zh-TW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剪去單一角落矩形 54">
                <a:extLst>
                  <a:ext uri="{FF2B5EF4-FFF2-40B4-BE49-F238E27FC236}">
                    <a16:creationId xmlns:a16="http://schemas.microsoft.com/office/drawing/2014/main" id="{B0D63FD3-FB91-9657-50BF-434D607FF79A}"/>
                  </a:ext>
                </a:extLst>
              </p:cNvPr>
              <p:cNvSpPr/>
              <p:nvPr/>
            </p:nvSpPr>
            <p:spPr>
              <a:xfrm>
                <a:off x="5791502" y="2524968"/>
                <a:ext cx="814080" cy="434898"/>
              </a:xfrm>
              <a:prstGeom prst="snip1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1100" dirty="0">
                    <a:solidFill>
                      <a:schemeClr val="tx1"/>
                    </a:solidFill>
                  </a:rPr>
                  <a:t>帳本</a:t>
                </a:r>
                <a:r>
                  <a:rPr kumimoji="1" lang="en-US" altLang="zh-TW" sz="1100" dirty="0">
                    <a:solidFill>
                      <a:schemeClr val="tx1"/>
                    </a:solidFill>
                  </a:rPr>
                  <a:t>2</a:t>
                </a:r>
                <a:endParaRPr kumimoji="1" lang="zh-TW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剪去單一角落矩形 55">
                <a:extLst>
                  <a:ext uri="{FF2B5EF4-FFF2-40B4-BE49-F238E27FC236}">
                    <a16:creationId xmlns:a16="http://schemas.microsoft.com/office/drawing/2014/main" id="{79724843-F8AE-FFA9-070C-B6873A6AD9E4}"/>
                  </a:ext>
                </a:extLst>
              </p:cNvPr>
              <p:cNvSpPr/>
              <p:nvPr/>
            </p:nvSpPr>
            <p:spPr>
              <a:xfrm>
                <a:off x="5791502" y="3089963"/>
                <a:ext cx="814080" cy="434898"/>
              </a:xfrm>
              <a:prstGeom prst="snip1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1100" dirty="0">
                    <a:solidFill>
                      <a:schemeClr val="tx1"/>
                    </a:solidFill>
                  </a:rPr>
                  <a:t>帳本</a:t>
                </a:r>
                <a:r>
                  <a:rPr kumimoji="1" lang="en-US" altLang="zh-TW" sz="1100" dirty="0">
                    <a:solidFill>
                      <a:schemeClr val="tx1"/>
                    </a:solidFill>
                  </a:rPr>
                  <a:t>3</a:t>
                </a:r>
                <a:endParaRPr kumimoji="1" lang="zh-TW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剪去單一角落矩形 56">
                <a:extLst>
                  <a:ext uri="{FF2B5EF4-FFF2-40B4-BE49-F238E27FC236}">
                    <a16:creationId xmlns:a16="http://schemas.microsoft.com/office/drawing/2014/main" id="{D6EBF55E-C16F-FEC7-16BF-04D11285D58F}"/>
                  </a:ext>
                </a:extLst>
              </p:cNvPr>
              <p:cNvSpPr/>
              <p:nvPr/>
            </p:nvSpPr>
            <p:spPr>
              <a:xfrm>
                <a:off x="5791502" y="3654958"/>
                <a:ext cx="814080" cy="434898"/>
              </a:xfrm>
              <a:prstGeom prst="snip1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1100" dirty="0">
                    <a:solidFill>
                      <a:schemeClr val="tx1"/>
                    </a:solidFill>
                  </a:rPr>
                  <a:t>帳本</a:t>
                </a:r>
                <a:r>
                  <a:rPr kumimoji="1" lang="en-US" altLang="zh-TW" sz="1100" dirty="0">
                    <a:solidFill>
                      <a:schemeClr val="tx1"/>
                    </a:solidFill>
                  </a:rPr>
                  <a:t>4</a:t>
                </a:r>
                <a:endParaRPr kumimoji="1" lang="zh-TW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剪去單一角落矩形 57">
                <a:extLst>
                  <a:ext uri="{FF2B5EF4-FFF2-40B4-BE49-F238E27FC236}">
                    <a16:creationId xmlns:a16="http://schemas.microsoft.com/office/drawing/2014/main" id="{D0A1D736-1D00-04E0-E2BC-0A53D5D24407}"/>
                  </a:ext>
                </a:extLst>
              </p:cNvPr>
              <p:cNvSpPr/>
              <p:nvPr/>
            </p:nvSpPr>
            <p:spPr>
              <a:xfrm>
                <a:off x="5791502" y="4219953"/>
                <a:ext cx="814080" cy="434898"/>
              </a:xfrm>
              <a:prstGeom prst="snip1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1100" dirty="0">
                    <a:solidFill>
                      <a:schemeClr val="tx1"/>
                    </a:solidFill>
                  </a:rPr>
                  <a:t>帳本</a:t>
                </a:r>
                <a:r>
                  <a:rPr kumimoji="1" lang="en-US" altLang="zh-TW" sz="1100" dirty="0">
                    <a:solidFill>
                      <a:schemeClr val="tx1"/>
                    </a:solidFill>
                  </a:rPr>
                  <a:t>5</a:t>
                </a:r>
                <a:endParaRPr kumimoji="1" lang="zh-TW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左大括弧 65">
                <a:extLst>
                  <a:ext uri="{FF2B5EF4-FFF2-40B4-BE49-F238E27FC236}">
                    <a16:creationId xmlns:a16="http://schemas.microsoft.com/office/drawing/2014/main" id="{2B997C14-4D93-D9A3-0D87-1DA63F0CE645}"/>
                  </a:ext>
                </a:extLst>
              </p:cNvPr>
              <p:cNvSpPr/>
              <p:nvPr/>
            </p:nvSpPr>
            <p:spPr>
              <a:xfrm>
                <a:off x="5491081" y="1426388"/>
                <a:ext cx="272934" cy="3604329"/>
              </a:xfrm>
              <a:prstGeom prst="leftBrace">
                <a:avLst>
                  <a:gd name="adj1" fmla="val 79871"/>
                  <a:gd name="adj2" fmla="val 50000"/>
                </a:avLst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400"/>
              </a:p>
            </p:txBody>
          </p:sp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12835E10-23D5-A3CC-1DAA-21B9E093FC79}"/>
                  </a:ext>
                </a:extLst>
              </p:cNvPr>
              <p:cNvSpPr txBox="1"/>
              <p:nvPr/>
            </p:nvSpPr>
            <p:spPr>
              <a:xfrm>
                <a:off x="5033371" y="1049137"/>
                <a:ext cx="1408259" cy="682984"/>
              </a:xfrm>
              <a:prstGeom prst="can">
                <a:avLst/>
              </a:prstGeom>
              <a:solidFill>
                <a:srgbClr val="FFC000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/>
                  <a:t>/storage</a:t>
                </a:r>
                <a:endParaRPr lang="zh-TW" altLang="en-US" sz="1400" dirty="0"/>
              </a:p>
            </p:txBody>
          </p:sp>
        </p:grpSp>
        <p:cxnSp>
          <p:nvCxnSpPr>
            <p:cNvPr id="73" name="直線箭頭接點 72">
              <a:extLst>
                <a:ext uri="{FF2B5EF4-FFF2-40B4-BE49-F238E27FC236}">
                  <a16:creationId xmlns:a16="http://schemas.microsoft.com/office/drawing/2014/main" id="{87D12D5F-BFED-AB88-7A90-C2804EC860B1}"/>
                </a:ext>
              </a:extLst>
            </p:cNvPr>
            <p:cNvCxnSpPr>
              <a:stCxn id="43" idx="3"/>
              <a:endCxn id="68" idx="2"/>
            </p:cNvCxnSpPr>
            <p:nvPr/>
          </p:nvCxnSpPr>
          <p:spPr>
            <a:xfrm flipV="1">
              <a:off x="1943236" y="381165"/>
              <a:ext cx="629994" cy="154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箭頭接點 73">
              <a:extLst>
                <a:ext uri="{FF2B5EF4-FFF2-40B4-BE49-F238E27FC236}">
                  <a16:creationId xmlns:a16="http://schemas.microsoft.com/office/drawing/2014/main" id="{7D94FF1B-F2D6-6C77-6CE2-519D6ED458EC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V="1">
              <a:off x="1943236" y="574993"/>
              <a:ext cx="577440" cy="770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箭頭接點 76">
              <a:extLst>
                <a:ext uri="{FF2B5EF4-FFF2-40B4-BE49-F238E27FC236}">
                  <a16:creationId xmlns:a16="http://schemas.microsoft.com/office/drawing/2014/main" id="{B4BFE45D-53BD-DA94-C280-92BB991106EF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1943236" y="692065"/>
              <a:ext cx="649687" cy="144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標題 3">
            <a:extLst>
              <a:ext uri="{FF2B5EF4-FFF2-40B4-BE49-F238E27FC236}">
                <a16:creationId xmlns:a16="http://schemas.microsoft.com/office/drawing/2014/main" id="{CC8262D3-C297-4B6B-CD8D-4C4C204430A7}"/>
              </a:ext>
            </a:extLst>
          </p:cNvPr>
          <p:cNvSpPr txBox="1">
            <a:spLocks/>
          </p:cNvSpPr>
          <p:nvPr/>
        </p:nvSpPr>
        <p:spPr>
          <a:xfrm>
            <a:off x="214556" y="-91734"/>
            <a:ext cx="3464049" cy="1133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Level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84" name="文字版面配置區 4">
            <a:extLst>
              <a:ext uri="{FF2B5EF4-FFF2-40B4-BE49-F238E27FC236}">
                <a16:creationId xmlns:a16="http://schemas.microsoft.com/office/drawing/2014/main" id="{A0387A45-EE52-543D-5A97-B8ABF13BB2B4}"/>
              </a:ext>
            </a:extLst>
          </p:cNvPr>
          <p:cNvSpPr txBox="1">
            <a:spLocks/>
          </p:cNvSpPr>
          <p:nvPr/>
        </p:nvSpPr>
        <p:spPr>
          <a:xfrm>
            <a:off x="214556" y="1068730"/>
            <a:ext cx="3266299" cy="666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假分散，其實只有一份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9B23510-F5AA-E490-0782-13C12D98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8950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CC3635-AC90-D7BF-9E8F-26F55F30E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02" y="160122"/>
            <a:ext cx="10515600" cy="649636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/>
              <a:t>Point-2-Point</a:t>
            </a:r>
            <a:r>
              <a:rPr kumimoji="1" lang="zh-TW" altLang="en-US" dirty="0"/>
              <a:t> 點對點通信範例程式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BB7616D-82E2-71EC-F61E-179DC0DE8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8215"/>
            <a:ext cx="5677150" cy="532484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6CDABDC-EC08-6BA8-23E2-F59BF4CD0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702" y="1048215"/>
            <a:ext cx="6606298" cy="4947851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B84A2-CB6B-7776-854D-FBFD5897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003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4838D2-5E3D-18A9-A059-5553CC188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 環境建立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A065C6-FD77-090B-863B-27BBED47E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68921" cy="4351338"/>
          </a:xfrm>
        </p:spPr>
        <p:txBody>
          <a:bodyPr/>
          <a:lstStyle/>
          <a:p>
            <a:r>
              <a:rPr kumimoji="1" lang="zh-TW" altLang="en-US" dirty="0"/>
              <a:t>建立</a:t>
            </a:r>
            <a:r>
              <a:rPr kumimoji="1" lang="en-US" altLang="zh-TW" dirty="0"/>
              <a:t>3</a:t>
            </a:r>
            <a:r>
              <a:rPr kumimoji="1" lang="zh-TW" altLang="en-US" dirty="0"/>
              <a:t>個 </a:t>
            </a:r>
            <a:r>
              <a:rPr kumimoji="1" lang="en-US" altLang="zh-TW" dirty="0"/>
              <a:t>ubuntu</a:t>
            </a:r>
            <a:r>
              <a:rPr kumimoji="1" lang="zh-TW" altLang="en-US" dirty="0"/>
              <a:t> </a:t>
            </a:r>
            <a:r>
              <a:rPr kumimoji="1" lang="en-US" altLang="zh-TW" dirty="0"/>
              <a:t>container</a:t>
            </a:r>
            <a:r>
              <a:rPr kumimoji="1" lang="zh-TW" altLang="en-US" dirty="0"/>
              <a:t> 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apt</a:t>
            </a:r>
            <a:r>
              <a:rPr kumimoji="1" lang="zh-TW" altLang="en-US" dirty="0"/>
              <a:t> </a:t>
            </a:r>
            <a:r>
              <a:rPr kumimoji="1" lang="en-US" altLang="zh-TW" dirty="0"/>
              <a:t>update</a:t>
            </a:r>
          </a:p>
          <a:p>
            <a:pPr lvl="1"/>
            <a:r>
              <a:rPr kumimoji="1" lang="en-US" altLang="zh-TW" dirty="0"/>
              <a:t>apt</a:t>
            </a:r>
            <a:r>
              <a:rPr kumimoji="1" lang="zh-TW" altLang="en-US" dirty="0"/>
              <a:t> </a:t>
            </a:r>
            <a:r>
              <a:rPr kumimoji="1" lang="en-US" altLang="zh-TW" dirty="0"/>
              <a:t>install</a:t>
            </a:r>
            <a:r>
              <a:rPr kumimoji="1" lang="zh-TW" altLang="en-US" dirty="0"/>
              <a:t> </a:t>
            </a:r>
            <a:r>
              <a:rPr kumimoji="1" lang="en-US" altLang="zh-TW" dirty="0"/>
              <a:t>vim</a:t>
            </a:r>
            <a:r>
              <a:rPr kumimoji="1" lang="zh-TW" altLang="en-US" dirty="0"/>
              <a:t> </a:t>
            </a:r>
            <a:r>
              <a:rPr kumimoji="1" lang="en-US" altLang="zh-TW" dirty="0"/>
              <a:t>net-tools</a:t>
            </a:r>
            <a:r>
              <a:rPr kumimoji="1" lang="zh-TW" altLang="en-US" dirty="0"/>
              <a:t> </a:t>
            </a:r>
            <a:r>
              <a:rPr kumimoji="1" lang="en-US" altLang="zh-TW" dirty="0"/>
              <a:t>python3</a:t>
            </a:r>
          </a:p>
          <a:p>
            <a:endParaRPr kumimoji="1" lang="en-US" altLang="zh-TW" dirty="0"/>
          </a:p>
          <a:p>
            <a:r>
              <a:rPr kumimoji="1" lang="zh-TW" altLang="en-US" dirty="0"/>
              <a:t>使用範例</a:t>
            </a:r>
            <a:r>
              <a:rPr kumimoji="1" lang="en-US" altLang="zh-TW" dirty="0"/>
              <a:t>P2P</a:t>
            </a:r>
            <a:r>
              <a:rPr kumimoji="1" lang="zh-TW" altLang="en-US" dirty="0"/>
              <a:t>程式碼，改寫</a:t>
            </a:r>
            <a:r>
              <a:rPr kumimoji="1" lang="en-US" altLang="zh-TW" dirty="0"/>
              <a:t>Level</a:t>
            </a:r>
            <a:r>
              <a:rPr kumimoji="1" lang="zh-TW" altLang="en-US" dirty="0"/>
              <a:t> </a:t>
            </a:r>
            <a:r>
              <a:rPr kumimoji="1" lang="en-US" altLang="zh-TW" dirty="0"/>
              <a:t>1</a:t>
            </a:r>
            <a:r>
              <a:rPr kumimoji="1" lang="zh-TW" altLang="en-US" dirty="0"/>
              <a:t> 的 四個功能 </a:t>
            </a:r>
            <a:r>
              <a:rPr kumimoji="1" lang="en-US" altLang="zh-TW" dirty="0"/>
              <a:t>(</a:t>
            </a:r>
            <a:r>
              <a:rPr kumimoji="1" lang="zh-TW" altLang="en-US" dirty="0"/>
              <a:t>查詢餘額、查詢交易記錄、轉帳、檢查區塊完整性</a:t>
            </a:r>
            <a:r>
              <a:rPr kumimoji="1" lang="en-US" altLang="zh-TW" dirty="0"/>
              <a:t>)</a:t>
            </a:r>
            <a:r>
              <a:rPr kumimoji="1" lang="zh-TW" altLang="en-US" dirty="0"/>
              <a:t>，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Level 1 </a:t>
            </a:r>
            <a:r>
              <a:rPr kumimoji="1" lang="zh-TW" altLang="en-US" dirty="0"/>
              <a:t>獨立四支程式合併成一支程式，使用輸入指令的方式做到前述四個功能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F6FFB7-5358-BB7D-4EF2-815A6048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216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DE59903-92E7-BD8F-4B70-ADDEFA8FA5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085" b="40049"/>
          <a:stretch/>
        </p:blipFill>
        <p:spPr>
          <a:xfrm>
            <a:off x="126168" y="159026"/>
            <a:ext cx="7772399" cy="122449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C36CE13-11CA-B5FC-48F0-412CD22FE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68" y="1643871"/>
            <a:ext cx="7772400" cy="122449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73B744A-8331-1F80-1600-B4F522E1A0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301"/>
          <a:stretch/>
        </p:blipFill>
        <p:spPr>
          <a:xfrm>
            <a:off x="126167" y="3128716"/>
            <a:ext cx="7772399" cy="88135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9BAD9E4-2A94-0C3C-AAA1-A3A5FC2534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846"/>
          <a:stretch/>
        </p:blipFill>
        <p:spPr>
          <a:xfrm>
            <a:off x="126167" y="4270423"/>
            <a:ext cx="7772400" cy="103057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3E4B3F4-538A-8A69-08DC-6931211A0AB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7490"/>
          <a:stretch/>
        </p:blipFill>
        <p:spPr>
          <a:xfrm>
            <a:off x="126167" y="5561351"/>
            <a:ext cx="7772400" cy="113707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8583CF2-1E4D-73A6-18BF-75AF23D7068E}"/>
              </a:ext>
            </a:extLst>
          </p:cNvPr>
          <p:cNvSpPr txBox="1"/>
          <p:nvPr/>
        </p:nvSpPr>
        <p:spPr>
          <a:xfrm>
            <a:off x="8034728" y="7712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等待命令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A02AAFC-D5F8-5225-34B7-D9F452E00303}"/>
              </a:ext>
            </a:extLst>
          </p:cNvPr>
          <p:cNvSpPr txBox="1"/>
          <p:nvPr/>
        </p:nvSpPr>
        <p:spPr>
          <a:xfrm>
            <a:off x="8034728" y="2071450"/>
            <a:ext cx="2634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轉帳 </a:t>
            </a:r>
            <a:r>
              <a:rPr kumimoji="1" lang="en-US" altLang="zh-TW" dirty="0"/>
              <a:t>35%</a:t>
            </a:r>
          </a:p>
          <a:p>
            <a:r>
              <a:rPr kumimoji="1" lang="en-US" altLang="zh-TW" dirty="0"/>
              <a:t>(</a:t>
            </a:r>
            <a:r>
              <a:rPr kumimoji="1" lang="zh-TW" altLang="en-US" dirty="0"/>
              <a:t>所有節點都要同步更新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FC79C67-70DE-A18E-538A-FA8B61E3589D}"/>
              </a:ext>
            </a:extLst>
          </p:cNvPr>
          <p:cNvSpPr txBox="1"/>
          <p:nvPr/>
        </p:nvSpPr>
        <p:spPr>
          <a:xfrm>
            <a:off x="8034728" y="3371629"/>
            <a:ext cx="3788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查餘額 </a:t>
            </a:r>
            <a:r>
              <a:rPr kumimoji="1" lang="en-US" altLang="zh-TW" dirty="0"/>
              <a:t>15%</a:t>
            </a:r>
          </a:p>
          <a:p>
            <a:r>
              <a:rPr kumimoji="1" lang="en-US" altLang="zh-TW" dirty="0"/>
              <a:t>(</a:t>
            </a:r>
            <a:r>
              <a:rPr kumimoji="1" lang="zh-TW" altLang="en-US" dirty="0"/>
              <a:t>檢查</a:t>
            </a:r>
            <a:r>
              <a:rPr kumimoji="1" lang="zh-TW" altLang="en-US" dirty="0">
                <a:highlight>
                  <a:srgbClr val="FFFF00"/>
                </a:highlight>
              </a:rPr>
              <a:t>本地</a:t>
            </a:r>
            <a:r>
              <a:rPr kumimoji="1" lang="zh-TW" altLang="en-US" dirty="0"/>
              <a:t>帳本鍊，不做跨節點通信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3B636FA-58F6-996A-902B-13B36251644B}"/>
              </a:ext>
            </a:extLst>
          </p:cNvPr>
          <p:cNvSpPr txBox="1"/>
          <p:nvPr/>
        </p:nvSpPr>
        <p:spPr>
          <a:xfrm>
            <a:off x="8034728" y="4601044"/>
            <a:ext cx="3788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查交易記錄</a:t>
            </a:r>
            <a:r>
              <a:rPr kumimoji="1" lang="en-US" altLang="zh-TW" dirty="0"/>
              <a:t>15%</a:t>
            </a:r>
          </a:p>
          <a:p>
            <a:r>
              <a:rPr kumimoji="1" lang="en-US" altLang="zh-TW" dirty="0"/>
              <a:t>(</a:t>
            </a:r>
            <a:r>
              <a:rPr kumimoji="1" lang="zh-TW" altLang="en-US" dirty="0"/>
              <a:t>檢查</a:t>
            </a:r>
            <a:r>
              <a:rPr kumimoji="1" lang="zh-TW" altLang="en-US" dirty="0">
                <a:highlight>
                  <a:srgbClr val="FFFF00"/>
                </a:highlight>
              </a:rPr>
              <a:t>本地</a:t>
            </a:r>
            <a:r>
              <a:rPr kumimoji="1" lang="zh-TW" altLang="en-US" dirty="0"/>
              <a:t>帳本鍊，不做跨節點通信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16C7FB8-D89E-907A-FFDC-1B621B2B0A8C}"/>
              </a:ext>
            </a:extLst>
          </p:cNvPr>
          <p:cNvSpPr txBox="1"/>
          <p:nvPr/>
        </p:nvSpPr>
        <p:spPr>
          <a:xfrm>
            <a:off x="8034728" y="5945222"/>
            <a:ext cx="3788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檢查帳本鍊完整性  </a:t>
            </a:r>
            <a:r>
              <a:rPr kumimoji="1" lang="en-US" altLang="zh-TW" dirty="0"/>
              <a:t>15%</a:t>
            </a:r>
          </a:p>
          <a:p>
            <a:r>
              <a:rPr kumimoji="1" lang="en-US" altLang="zh-TW" dirty="0"/>
              <a:t>(</a:t>
            </a:r>
            <a:r>
              <a:rPr kumimoji="1" lang="zh-TW" altLang="en-US" dirty="0"/>
              <a:t>檢查</a:t>
            </a:r>
            <a:r>
              <a:rPr kumimoji="1" lang="zh-TW" altLang="en-US" dirty="0">
                <a:highlight>
                  <a:srgbClr val="FFFF00"/>
                </a:highlight>
              </a:rPr>
              <a:t>本地</a:t>
            </a:r>
            <a:r>
              <a:rPr kumimoji="1" lang="zh-TW" altLang="en-US" dirty="0"/>
              <a:t>帳本鍊，不做跨節點通信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8327939-DB49-22C5-1664-4168CBC5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124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176990-9FB9-A0C5-BDF2-F9636E51F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第五個指令 </a:t>
            </a:r>
            <a:r>
              <a:rPr kumimoji="1" lang="en-US" altLang="zh-TW" dirty="0" err="1"/>
              <a:t>checkAllChains</a:t>
            </a:r>
            <a:r>
              <a:rPr kumimoji="1" lang="zh-TW" altLang="en-US" dirty="0"/>
              <a:t>  </a:t>
            </a:r>
            <a:r>
              <a:rPr kumimoji="1" lang="en-US" altLang="zh-TW" dirty="0"/>
              <a:t>(20%)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B01643-8635-6BCF-D850-90F096BA3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539"/>
            <a:ext cx="10515600" cy="5115336"/>
          </a:xfrm>
        </p:spPr>
        <p:txBody>
          <a:bodyPr>
            <a:normAutofit/>
          </a:bodyPr>
          <a:lstStyle/>
          <a:p>
            <a:r>
              <a:rPr kumimoji="1" lang="zh-TW" altLang="en-US" dirty="0"/>
              <a:t>檢查最後一個區塊的內容，是否每一個節點都一樣</a:t>
            </a:r>
            <a:endParaRPr kumimoji="1" lang="en-US" altLang="zh-TW" dirty="0"/>
          </a:p>
          <a:p>
            <a:endParaRPr kumimoji="1" lang="en-US" altLang="zh-TW" dirty="0"/>
          </a:p>
          <a:p>
            <a:pPr lvl="1"/>
            <a:r>
              <a:rPr kumimoji="1" lang="zh-TW" altLang="en-US" dirty="0"/>
              <a:t>發出指令，其他接節點接收指令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計算  最後一個節點的 </a:t>
            </a:r>
            <a:r>
              <a:rPr kumimoji="1" lang="en-US" altLang="zh-TW" dirty="0"/>
              <a:t>Sha256</a:t>
            </a:r>
          </a:p>
          <a:p>
            <a:pPr lvl="1"/>
            <a:r>
              <a:rPr kumimoji="1" lang="zh-TW" altLang="en-US" dirty="0"/>
              <a:t>回傳給發出指令的節點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輸出比對結果 </a:t>
            </a:r>
            <a:endParaRPr kumimoji="1" lang="en-US" altLang="zh-TW" dirty="0"/>
          </a:p>
          <a:p>
            <a:pPr marL="457200" lvl="1" indent="0">
              <a:buNone/>
            </a:pPr>
            <a:r>
              <a:rPr kumimoji="1" lang="zh-TW" altLang="en-US" dirty="0"/>
              <a:t>   </a:t>
            </a:r>
            <a:r>
              <a:rPr kumimoji="1" lang="en-US" altLang="zh-TW" dirty="0"/>
              <a:t>(</a:t>
            </a:r>
            <a:r>
              <a:rPr kumimoji="1" lang="zh-TW" altLang="en-US" dirty="0"/>
              <a:t>收到任一個節點的回傳結果後馬上進行兩兩比對，並輸出到螢幕</a:t>
            </a:r>
            <a:r>
              <a:rPr kumimoji="1" lang="en-US" altLang="zh-TW" dirty="0"/>
              <a:t>)</a:t>
            </a:r>
          </a:p>
          <a:p>
            <a:pPr lvl="2"/>
            <a:r>
              <a:rPr kumimoji="1" lang="en-US" altLang="zh-TW" dirty="0"/>
              <a:t>Yes</a:t>
            </a:r>
            <a:r>
              <a:rPr kumimoji="1" lang="zh-TW" altLang="en-US" dirty="0"/>
              <a:t> </a:t>
            </a:r>
            <a:r>
              <a:rPr kumimoji="1" lang="en-US" altLang="zh-TW" dirty="0"/>
              <a:t>–</a:t>
            </a:r>
            <a:r>
              <a:rPr kumimoji="1" lang="zh-TW" altLang="en-US" dirty="0"/>
              <a:t> 二者的</a:t>
            </a:r>
            <a:r>
              <a:rPr kumimoji="1" lang="en-US" altLang="zh-TW" dirty="0"/>
              <a:t>Sha256</a:t>
            </a:r>
            <a:r>
              <a:rPr kumimoji="1" lang="zh-TW" altLang="en-US" dirty="0"/>
              <a:t>一樣</a:t>
            </a:r>
            <a:endParaRPr kumimoji="1" lang="en-US" altLang="zh-TW" dirty="0"/>
          </a:p>
          <a:p>
            <a:pPr lvl="2"/>
            <a:r>
              <a:rPr kumimoji="1" lang="en-US" altLang="zh-TW" dirty="0"/>
              <a:t>No</a:t>
            </a:r>
            <a:r>
              <a:rPr kumimoji="1" lang="zh-TW" altLang="en-US" dirty="0"/>
              <a:t> </a:t>
            </a:r>
            <a:r>
              <a:rPr kumimoji="1" lang="en-US" altLang="zh-TW" dirty="0"/>
              <a:t>–</a:t>
            </a:r>
            <a:r>
              <a:rPr kumimoji="1" lang="zh-TW" altLang="en-US" dirty="0"/>
              <a:t> 不一致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驗證完成：發起驗證的節點得到</a:t>
            </a:r>
            <a:r>
              <a:rPr kumimoji="1" lang="en-US" altLang="zh-TW" dirty="0"/>
              <a:t>100</a:t>
            </a:r>
            <a:r>
              <a:rPr kumimoji="1" lang="zh-TW" altLang="en-US" dirty="0"/>
              <a:t>元獎勵</a:t>
            </a:r>
            <a:endParaRPr kumimoji="1" lang="en-US" altLang="zh-TW" dirty="0"/>
          </a:p>
          <a:p>
            <a:pPr marL="457200" lvl="1" indent="0">
              <a:buNone/>
            </a:pPr>
            <a:r>
              <a:rPr kumimoji="1" lang="en-US" altLang="zh-TW" dirty="0">
                <a:solidFill>
                  <a:srgbClr val="00B050"/>
                </a:solidFill>
              </a:rPr>
              <a:t>python</a:t>
            </a:r>
            <a:r>
              <a:rPr kumimoji="1" lang="zh-TW" altLang="en-US" dirty="0">
                <a:solidFill>
                  <a:srgbClr val="00B050"/>
                </a:solidFill>
              </a:rPr>
              <a:t> </a:t>
            </a:r>
            <a:r>
              <a:rPr kumimoji="1" lang="en-US" altLang="zh-TW" dirty="0" err="1">
                <a:solidFill>
                  <a:srgbClr val="00B050"/>
                </a:solidFill>
              </a:rPr>
              <a:t>checkAllChains.py</a:t>
            </a:r>
            <a:r>
              <a:rPr kumimoji="1" lang="zh-TW" altLang="en-US" dirty="0">
                <a:solidFill>
                  <a:srgbClr val="00B050"/>
                </a:solidFill>
              </a:rPr>
              <a:t> </a:t>
            </a:r>
            <a:r>
              <a:rPr kumimoji="1" lang="en-US" altLang="zh-TW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7FEB05-4673-0627-E8B5-9B76302E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082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>
            <a:extLst>
              <a:ext uri="{FF2B5EF4-FFF2-40B4-BE49-F238E27FC236}">
                <a16:creationId xmlns:a16="http://schemas.microsoft.com/office/drawing/2014/main" id="{023BCE09-FE2F-FD67-2DA3-EAA33C345DB5}"/>
              </a:ext>
            </a:extLst>
          </p:cNvPr>
          <p:cNvSpPr/>
          <p:nvPr/>
        </p:nvSpPr>
        <p:spPr>
          <a:xfrm>
            <a:off x="304521" y="150025"/>
            <a:ext cx="2142572" cy="2576703"/>
          </a:xfrm>
          <a:prstGeom prst="roundRect">
            <a:avLst>
              <a:gd name="adj" fmla="val 287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2C2660-3441-7917-BCE5-17D9E3C4142F}"/>
              </a:ext>
            </a:extLst>
          </p:cNvPr>
          <p:cNvSpPr/>
          <p:nvPr/>
        </p:nvSpPr>
        <p:spPr>
          <a:xfrm>
            <a:off x="329465" y="228733"/>
            <a:ext cx="956383" cy="39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Client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6826B02A-AE17-0A1E-582F-187D9A18C950}"/>
              </a:ext>
            </a:extLst>
          </p:cNvPr>
          <p:cNvSpPr/>
          <p:nvPr/>
        </p:nvSpPr>
        <p:spPr>
          <a:xfrm>
            <a:off x="2605566" y="150025"/>
            <a:ext cx="2142572" cy="2576703"/>
          </a:xfrm>
          <a:prstGeom prst="roundRect">
            <a:avLst>
              <a:gd name="adj" fmla="val 287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7A0430-CA50-B449-0AA9-8AC708380222}"/>
              </a:ext>
            </a:extLst>
          </p:cNvPr>
          <p:cNvSpPr/>
          <p:nvPr/>
        </p:nvSpPr>
        <p:spPr>
          <a:xfrm>
            <a:off x="2630511" y="228733"/>
            <a:ext cx="956383" cy="39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Client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E6E6B062-9AD0-E0A3-2380-40170156A2E1}"/>
              </a:ext>
            </a:extLst>
          </p:cNvPr>
          <p:cNvSpPr/>
          <p:nvPr/>
        </p:nvSpPr>
        <p:spPr>
          <a:xfrm>
            <a:off x="4906612" y="150025"/>
            <a:ext cx="2142572" cy="2576703"/>
          </a:xfrm>
          <a:prstGeom prst="roundRect">
            <a:avLst>
              <a:gd name="adj" fmla="val 287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856D2A-1C43-DB26-7242-4F6E5189E57C}"/>
              </a:ext>
            </a:extLst>
          </p:cNvPr>
          <p:cNvSpPr/>
          <p:nvPr/>
        </p:nvSpPr>
        <p:spPr>
          <a:xfrm>
            <a:off x="4931556" y="228733"/>
            <a:ext cx="956383" cy="39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Client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剪去單一角落矩形 9">
            <a:extLst>
              <a:ext uri="{FF2B5EF4-FFF2-40B4-BE49-F238E27FC236}">
                <a16:creationId xmlns:a16="http://schemas.microsoft.com/office/drawing/2014/main" id="{667F04C5-BD7F-2FDA-BA22-3E6D52050EB6}"/>
              </a:ext>
            </a:extLst>
          </p:cNvPr>
          <p:cNvSpPr/>
          <p:nvPr/>
        </p:nvSpPr>
        <p:spPr>
          <a:xfrm>
            <a:off x="1452126" y="312245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1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剪去單一角落矩形 10">
            <a:extLst>
              <a:ext uri="{FF2B5EF4-FFF2-40B4-BE49-F238E27FC236}">
                <a16:creationId xmlns:a16="http://schemas.microsoft.com/office/drawing/2014/main" id="{5F9B7A13-2DBF-74D5-8A8D-392F9192F5A9}"/>
              </a:ext>
            </a:extLst>
          </p:cNvPr>
          <p:cNvSpPr/>
          <p:nvPr/>
        </p:nvSpPr>
        <p:spPr>
          <a:xfrm>
            <a:off x="1452126" y="787083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2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剪去單一角落矩形 11">
            <a:extLst>
              <a:ext uri="{FF2B5EF4-FFF2-40B4-BE49-F238E27FC236}">
                <a16:creationId xmlns:a16="http://schemas.microsoft.com/office/drawing/2014/main" id="{15399FB2-203E-9EAC-8951-5718E91C70AD}"/>
              </a:ext>
            </a:extLst>
          </p:cNvPr>
          <p:cNvSpPr/>
          <p:nvPr/>
        </p:nvSpPr>
        <p:spPr>
          <a:xfrm>
            <a:off x="1452126" y="1261922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3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剪去單一角落矩形 12">
            <a:extLst>
              <a:ext uri="{FF2B5EF4-FFF2-40B4-BE49-F238E27FC236}">
                <a16:creationId xmlns:a16="http://schemas.microsoft.com/office/drawing/2014/main" id="{81950AAF-2D16-6F93-C5B7-D3882AB2D50B}"/>
              </a:ext>
            </a:extLst>
          </p:cNvPr>
          <p:cNvSpPr/>
          <p:nvPr/>
        </p:nvSpPr>
        <p:spPr>
          <a:xfrm>
            <a:off x="1452126" y="1736760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4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剪去單一角落矩形 13">
            <a:extLst>
              <a:ext uri="{FF2B5EF4-FFF2-40B4-BE49-F238E27FC236}">
                <a16:creationId xmlns:a16="http://schemas.microsoft.com/office/drawing/2014/main" id="{03D6D901-098F-F4BA-5755-0032ADAF4E82}"/>
              </a:ext>
            </a:extLst>
          </p:cNvPr>
          <p:cNvSpPr/>
          <p:nvPr/>
        </p:nvSpPr>
        <p:spPr>
          <a:xfrm>
            <a:off x="1452126" y="2211598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5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剪去單一角落矩形 14">
            <a:extLst>
              <a:ext uri="{FF2B5EF4-FFF2-40B4-BE49-F238E27FC236}">
                <a16:creationId xmlns:a16="http://schemas.microsoft.com/office/drawing/2014/main" id="{48165766-D79B-3F00-2C6F-1FFAF35AD2D1}"/>
              </a:ext>
            </a:extLst>
          </p:cNvPr>
          <p:cNvSpPr/>
          <p:nvPr/>
        </p:nvSpPr>
        <p:spPr>
          <a:xfrm>
            <a:off x="3753172" y="272757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1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剪去單一角落矩形 15">
            <a:extLst>
              <a:ext uri="{FF2B5EF4-FFF2-40B4-BE49-F238E27FC236}">
                <a16:creationId xmlns:a16="http://schemas.microsoft.com/office/drawing/2014/main" id="{0484E80D-9F0B-E341-4A95-F6E144247441}"/>
              </a:ext>
            </a:extLst>
          </p:cNvPr>
          <p:cNvSpPr/>
          <p:nvPr/>
        </p:nvSpPr>
        <p:spPr>
          <a:xfrm>
            <a:off x="3753172" y="747595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2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剪去單一角落矩形 16">
            <a:extLst>
              <a:ext uri="{FF2B5EF4-FFF2-40B4-BE49-F238E27FC236}">
                <a16:creationId xmlns:a16="http://schemas.microsoft.com/office/drawing/2014/main" id="{D67B9B9F-8C97-EB90-1E18-456394B19B45}"/>
              </a:ext>
            </a:extLst>
          </p:cNvPr>
          <p:cNvSpPr/>
          <p:nvPr/>
        </p:nvSpPr>
        <p:spPr>
          <a:xfrm>
            <a:off x="3753172" y="1222433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3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剪去單一角落矩形 17">
            <a:extLst>
              <a:ext uri="{FF2B5EF4-FFF2-40B4-BE49-F238E27FC236}">
                <a16:creationId xmlns:a16="http://schemas.microsoft.com/office/drawing/2014/main" id="{57AEC157-A864-FA90-A24B-7698F39C4E9E}"/>
              </a:ext>
            </a:extLst>
          </p:cNvPr>
          <p:cNvSpPr/>
          <p:nvPr/>
        </p:nvSpPr>
        <p:spPr>
          <a:xfrm>
            <a:off x="3753172" y="1697271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4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剪去單一角落矩形 18">
            <a:extLst>
              <a:ext uri="{FF2B5EF4-FFF2-40B4-BE49-F238E27FC236}">
                <a16:creationId xmlns:a16="http://schemas.microsoft.com/office/drawing/2014/main" id="{988B3486-C2C6-EB7A-F6EC-8183F80E24ED}"/>
              </a:ext>
            </a:extLst>
          </p:cNvPr>
          <p:cNvSpPr/>
          <p:nvPr/>
        </p:nvSpPr>
        <p:spPr>
          <a:xfrm>
            <a:off x="3753172" y="2172110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5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剪去單一角落矩形 19">
            <a:extLst>
              <a:ext uri="{FF2B5EF4-FFF2-40B4-BE49-F238E27FC236}">
                <a16:creationId xmlns:a16="http://schemas.microsoft.com/office/drawing/2014/main" id="{5C508442-6F78-0B6A-1165-413078C1EBF5}"/>
              </a:ext>
            </a:extLst>
          </p:cNvPr>
          <p:cNvSpPr/>
          <p:nvPr/>
        </p:nvSpPr>
        <p:spPr>
          <a:xfrm>
            <a:off x="6001233" y="272757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1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剪去單一角落矩形 20">
            <a:extLst>
              <a:ext uri="{FF2B5EF4-FFF2-40B4-BE49-F238E27FC236}">
                <a16:creationId xmlns:a16="http://schemas.microsoft.com/office/drawing/2014/main" id="{38E79A2D-19FC-1D90-1703-E4370F56FB06}"/>
              </a:ext>
            </a:extLst>
          </p:cNvPr>
          <p:cNvSpPr/>
          <p:nvPr/>
        </p:nvSpPr>
        <p:spPr>
          <a:xfrm>
            <a:off x="6001233" y="747595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2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剪去單一角落矩形 21">
            <a:extLst>
              <a:ext uri="{FF2B5EF4-FFF2-40B4-BE49-F238E27FC236}">
                <a16:creationId xmlns:a16="http://schemas.microsoft.com/office/drawing/2014/main" id="{720D1603-9E14-CB22-55DC-4A948FA7D309}"/>
              </a:ext>
            </a:extLst>
          </p:cNvPr>
          <p:cNvSpPr/>
          <p:nvPr/>
        </p:nvSpPr>
        <p:spPr>
          <a:xfrm>
            <a:off x="6001233" y="1222433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3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剪去單一角落矩形 22">
            <a:extLst>
              <a:ext uri="{FF2B5EF4-FFF2-40B4-BE49-F238E27FC236}">
                <a16:creationId xmlns:a16="http://schemas.microsoft.com/office/drawing/2014/main" id="{3A46547B-90E7-4D2E-CBD0-7640711EE500}"/>
              </a:ext>
            </a:extLst>
          </p:cNvPr>
          <p:cNvSpPr/>
          <p:nvPr/>
        </p:nvSpPr>
        <p:spPr>
          <a:xfrm>
            <a:off x="6001233" y="1697271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4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剪去單一角落矩形 23">
            <a:extLst>
              <a:ext uri="{FF2B5EF4-FFF2-40B4-BE49-F238E27FC236}">
                <a16:creationId xmlns:a16="http://schemas.microsoft.com/office/drawing/2014/main" id="{64B8138C-D3B0-872C-C70A-76B8152CA02A}"/>
              </a:ext>
            </a:extLst>
          </p:cNvPr>
          <p:cNvSpPr/>
          <p:nvPr/>
        </p:nvSpPr>
        <p:spPr>
          <a:xfrm>
            <a:off x="6001233" y="2172110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5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56758E2-0B45-A949-C256-1C18105A9DC0}"/>
              </a:ext>
            </a:extLst>
          </p:cNvPr>
          <p:cNvSpPr txBox="1"/>
          <p:nvPr/>
        </p:nvSpPr>
        <p:spPr>
          <a:xfrm>
            <a:off x="304521" y="4429507"/>
            <a:ext cx="333520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Sha256</a:t>
            </a:r>
            <a:r>
              <a:rPr kumimoji="1" lang="zh-TW" altLang="en-US" dirty="0"/>
              <a:t> </a:t>
            </a:r>
            <a:r>
              <a:rPr kumimoji="1" lang="en-US" altLang="zh-TW" dirty="0"/>
              <a:t>of</a:t>
            </a:r>
            <a:r>
              <a:rPr kumimoji="1" lang="zh-TW" altLang="en-US" dirty="0"/>
              <a:t> </a:t>
            </a:r>
            <a:r>
              <a:rPr kumimoji="1" lang="en-US" altLang="zh-TW" dirty="0"/>
              <a:t>previous</a:t>
            </a:r>
            <a:r>
              <a:rPr kumimoji="1" lang="zh-TW" altLang="en-US" dirty="0"/>
              <a:t> </a:t>
            </a:r>
            <a:r>
              <a:rPr kumimoji="1" lang="en-US" altLang="zh-TW" dirty="0"/>
              <a:t>block:</a:t>
            </a:r>
            <a:r>
              <a:rPr kumimoji="1" lang="zh-TW" altLang="en-US" dirty="0"/>
              <a:t> </a:t>
            </a:r>
            <a:r>
              <a:rPr kumimoji="1" lang="zh-TW" altLang="en-US" dirty="0">
                <a:solidFill>
                  <a:srgbClr val="0070C0"/>
                </a:solidFill>
              </a:rPr>
              <a:t>******</a:t>
            </a:r>
            <a:endParaRPr kumimoji="1" lang="en-US" altLang="zh-TW" dirty="0">
              <a:solidFill>
                <a:srgbClr val="0070C0"/>
              </a:solidFill>
            </a:endParaRPr>
          </a:p>
          <a:p>
            <a:r>
              <a:rPr kumimoji="1" lang="en-US" altLang="zh-TW" dirty="0"/>
              <a:t>Next</a:t>
            </a:r>
            <a:r>
              <a:rPr kumimoji="1" lang="zh-TW" altLang="en-US" dirty="0"/>
              <a:t> </a:t>
            </a:r>
            <a:r>
              <a:rPr kumimoji="1" lang="en-US" altLang="zh-TW" dirty="0"/>
              <a:t>block:</a:t>
            </a:r>
            <a:r>
              <a:rPr kumimoji="1" lang="zh-TW" altLang="en-US" dirty="0"/>
              <a:t> </a:t>
            </a:r>
            <a:r>
              <a:rPr kumimoji="1" lang="en-US" altLang="zh-TW" dirty="0"/>
              <a:t>6.txt</a:t>
            </a:r>
          </a:p>
          <a:p>
            <a:r>
              <a:rPr kumimoji="1" lang="en-US" altLang="zh-TW" dirty="0"/>
              <a:t>B,</a:t>
            </a:r>
            <a:r>
              <a:rPr kumimoji="1" lang="zh-TW" altLang="en-US" dirty="0"/>
              <a:t> </a:t>
            </a:r>
            <a:r>
              <a:rPr kumimoji="1" lang="en-US" altLang="zh-TW" dirty="0"/>
              <a:t>C,</a:t>
            </a:r>
            <a:r>
              <a:rPr kumimoji="1" lang="zh-TW" altLang="en-US" dirty="0"/>
              <a:t> </a:t>
            </a:r>
            <a:r>
              <a:rPr kumimoji="1" lang="en-US" altLang="zh-TW" dirty="0"/>
              <a:t>10</a:t>
            </a:r>
          </a:p>
          <a:p>
            <a:r>
              <a:rPr kumimoji="1" lang="en-US" altLang="zh-TW" dirty="0"/>
              <a:t>A,</a:t>
            </a:r>
            <a:r>
              <a:rPr kumimoji="1" lang="zh-TW" altLang="en-US" dirty="0"/>
              <a:t> </a:t>
            </a:r>
            <a:r>
              <a:rPr kumimoji="1" lang="en-US" altLang="zh-TW" dirty="0"/>
              <a:t>B,</a:t>
            </a:r>
            <a:r>
              <a:rPr kumimoji="1" lang="zh-TW" altLang="en-US" dirty="0"/>
              <a:t> </a:t>
            </a:r>
            <a:r>
              <a:rPr kumimoji="1" lang="en-US" altLang="zh-TW" dirty="0"/>
              <a:t>20</a:t>
            </a:r>
          </a:p>
          <a:p>
            <a:r>
              <a:rPr kumimoji="1" lang="en-US" altLang="zh-TW" dirty="0"/>
              <a:t>A,</a:t>
            </a:r>
            <a:r>
              <a:rPr kumimoji="1" lang="zh-TW" altLang="en-US" dirty="0"/>
              <a:t> </a:t>
            </a:r>
            <a:r>
              <a:rPr kumimoji="1" lang="en-US" altLang="zh-TW" dirty="0"/>
              <a:t>B,</a:t>
            </a:r>
            <a:r>
              <a:rPr kumimoji="1" lang="zh-TW" altLang="en-US" dirty="0"/>
              <a:t> </a:t>
            </a:r>
            <a:r>
              <a:rPr kumimoji="1" lang="en-US" altLang="zh-TW" dirty="0"/>
              <a:t>30</a:t>
            </a:r>
          </a:p>
          <a:p>
            <a:endParaRPr kumimoji="1" lang="en-US" altLang="zh-TW" dirty="0"/>
          </a:p>
          <a:p>
            <a:endParaRPr kumimoji="1" lang="en-US" altLang="zh-TW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F9EC959-0662-51E8-F36B-EF883FF42981}"/>
              </a:ext>
            </a:extLst>
          </p:cNvPr>
          <p:cNvSpPr txBox="1"/>
          <p:nvPr/>
        </p:nvSpPr>
        <p:spPr>
          <a:xfrm>
            <a:off x="819397" y="4060175"/>
            <a:ext cx="1761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TW" altLang="en-US" dirty="0"/>
              <a:t>帳本</a:t>
            </a:r>
            <a:r>
              <a:rPr kumimoji="1" lang="en-US" altLang="zh-TW" dirty="0"/>
              <a:t>5.txt</a:t>
            </a:r>
            <a:endParaRPr lang="zh-TW" altLang="en-US" dirty="0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9AB36250-2198-A459-207B-81B76FF7206E}"/>
              </a:ext>
            </a:extLst>
          </p:cNvPr>
          <p:cNvGrpSpPr/>
          <p:nvPr/>
        </p:nvGrpSpPr>
        <p:grpSpPr>
          <a:xfrm>
            <a:off x="4095260" y="4975243"/>
            <a:ext cx="8185254" cy="939851"/>
            <a:chOff x="4095260" y="4975243"/>
            <a:chExt cx="8185254" cy="939851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D3A8983C-7D6F-A61E-1408-DD4813EA6DB9}"/>
                </a:ext>
              </a:extLst>
            </p:cNvPr>
            <p:cNvGrpSpPr/>
            <p:nvPr/>
          </p:nvGrpSpPr>
          <p:grpSpPr>
            <a:xfrm>
              <a:off x="4095260" y="4975243"/>
              <a:ext cx="8185254" cy="939851"/>
              <a:chOff x="805791" y="3585663"/>
              <a:chExt cx="8185254" cy="939851"/>
            </a:xfrm>
          </p:grpSpPr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7D6168F2-0B39-B116-CB1F-E9C8AF5E6BB9}"/>
                  </a:ext>
                </a:extLst>
              </p:cNvPr>
              <p:cNvSpPr txBox="1"/>
              <p:nvPr/>
            </p:nvSpPr>
            <p:spPr>
              <a:xfrm>
                <a:off x="805791" y="3602184"/>
                <a:ext cx="818525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Sha256(</a:t>
                </a:r>
                <a:r>
                  <a:rPr kumimoji="1" lang="zh-TW" altLang="en-US" dirty="0"/>
                  <a:t>               </a:t>
                </a:r>
                <a:r>
                  <a:rPr kumimoji="1" lang="en-US" altLang="zh-TW" dirty="0"/>
                  <a:t>),</a:t>
                </a:r>
                <a:r>
                  <a:rPr kumimoji="1" lang="zh-TW" altLang="en-US" dirty="0"/>
                  <a:t>  包含了</a:t>
                </a:r>
                <a:r>
                  <a:rPr kumimoji="1" lang="zh-TW" altLang="en-US" dirty="0">
                    <a:solidFill>
                      <a:srgbClr val="FF0000"/>
                    </a:solidFill>
                  </a:rPr>
                  <a:t>最後一個帳本</a:t>
                </a:r>
                <a:r>
                  <a:rPr kumimoji="1" lang="zh-TW" altLang="en-US" dirty="0"/>
                  <a:t>與</a:t>
                </a:r>
                <a:r>
                  <a:rPr kumimoji="1" lang="zh-TW" altLang="en-US" dirty="0">
                    <a:solidFill>
                      <a:srgbClr val="0070C0"/>
                    </a:solidFill>
                  </a:rPr>
                  <a:t>之前所有帳本環環相扣的</a:t>
                </a:r>
                <a:r>
                  <a:rPr kumimoji="1" lang="en-US" altLang="zh-TW" dirty="0">
                    <a:solidFill>
                      <a:srgbClr val="0070C0"/>
                    </a:solidFill>
                  </a:rPr>
                  <a:t>sha256</a:t>
                </a:r>
                <a:r>
                  <a:rPr kumimoji="1" lang="zh-TW" altLang="en-US" dirty="0">
                    <a:solidFill>
                      <a:srgbClr val="0070C0"/>
                    </a:solidFill>
                  </a:rPr>
                  <a:t>值</a:t>
                </a:r>
                <a:endParaRPr kumimoji="1" lang="en-US" altLang="zh-TW" dirty="0">
                  <a:solidFill>
                    <a:srgbClr val="0070C0"/>
                  </a:solidFill>
                </a:endParaRPr>
              </a:p>
              <a:p>
                <a:endParaRPr kumimoji="1" lang="en-US" altLang="zh-TW" dirty="0"/>
              </a:p>
              <a:p>
                <a:r>
                  <a:rPr kumimoji="1" lang="zh-TW" altLang="en-US" dirty="0"/>
                  <a:t>只需要比對 所有</a:t>
                </a:r>
                <a:r>
                  <a:rPr kumimoji="1" lang="en-US" altLang="zh-TW" dirty="0"/>
                  <a:t>Client</a:t>
                </a:r>
                <a:r>
                  <a:rPr kumimoji="1" lang="zh-TW" altLang="en-US" dirty="0"/>
                  <a:t> 內的 </a:t>
                </a:r>
                <a:r>
                  <a:rPr kumimoji="1" lang="en-US" altLang="zh-TW" dirty="0"/>
                  <a:t>Sha256(</a:t>
                </a:r>
                <a:r>
                  <a:rPr kumimoji="1" lang="zh-TW" altLang="en-US" dirty="0"/>
                  <a:t>               </a:t>
                </a:r>
                <a:r>
                  <a:rPr kumimoji="1" lang="en-US" altLang="zh-TW" dirty="0"/>
                  <a:t>),</a:t>
                </a:r>
                <a:r>
                  <a:rPr kumimoji="1" lang="zh-TW" altLang="en-US" dirty="0"/>
                  <a:t> 就可以知道全部帳本鍊是否完整</a:t>
                </a:r>
              </a:p>
            </p:txBody>
          </p:sp>
          <p:sp>
            <p:nvSpPr>
              <p:cNvPr id="26" name="剪去單一角落矩形 25">
                <a:extLst>
                  <a:ext uri="{FF2B5EF4-FFF2-40B4-BE49-F238E27FC236}">
                    <a16:creationId xmlns:a16="http://schemas.microsoft.com/office/drawing/2014/main" id="{C269676D-C5EF-02B6-949A-51A069EDF9FF}"/>
                  </a:ext>
                </a:extLst>
              </p:cNvPr>
              <p:cNvSpPr/>
              <p:nvPr/>
            </p:nvSpPr>
            <p:spPr>
              <a:xfrm>
                <a:off x="1694657" y="3585663"/>
                <a:ext cx="684176" cy="365501"/>
              </a:xfrm>
              <a:prstGeom prst="snip1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1400" dirty="0">
                    <a:solidFill>
                      <a:schemeClr val="tx1"/>
                    </a:solidFill>
                  </a:rPr>
                  <a:t>帳本</a:t>
                </a:r>
                <a:r>
                  <a:rPr kumimoji="1" lang="en-US" altLang="zh-TW" sz="1400" dirty="0">
                    <a:solidFill>
                      <a:schemeClr val="tx1"/>
                    </a:solidFill>
                  </a:rPr>
                  <a:t>5</a:t>
                </a:r>
                <a:endParaRPr kumimoji="1" lang="zh-TW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剪去單一角落矩形 33">
              <a:extLst>
                <a:ext uri="{FF2B5EF4-FFF2-40B4-BE49-F238E27FC236}">
                  <a16:creationId xmlns:a16="http://schemas.microsoft.com/office/drawing/2014/main" id="{50529248-EDA0-D612-2483-DACFBBA7230B}"/>
                </a:ext>
              </a:extLst>
            </p:cNvPr>
            <p:cNvSpPr/>
            <p:nvPr/>
          </p:nvSpPr>
          <p:spPr>
            <a:xfrm>
              <a:off x="7725347" y="5512103"/>
              <a:ext cx="684176" cy="36550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400" dirty="0">
                  <a:solidFill>
                    <a:schemeClr val="tx1"/>
                  </a:solidFill>
                </a:rPr>
                <a:t>帳本</a:t>
              </a:r>
              <a:r>
                <a:rPr kumimoji="1" lang="en-US" altLang="zh-TW" sz="1400" dirty="0">
                  <a:solidFill>
                    <a:schemeClr val="tx1"/>
                  </a:solidFill>
                </a:rPr>
                <a:t>5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035E656-FD4A-8466-9213-049C7287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291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40BA4C-D8EA-FED4-62D7-D343167C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Bonus:</a:t>
            </a:r>
            <a:r>
              <a:rPr kumimoji="1" lang="zh-TW" altLang="en-US" dirty="0"/>
              <a:t> 帳本的</a:t>
            </a:r>
            <a:r>
              <a:rPr lang="zh-TW" altLang="en-US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共識機制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B7B196-BA74-CC4A-C07A-2B9BA4B76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5993"/>
            <a:ext cx="10515600" cy="2614366"/>
          </a:xfrm>
        </p:spPr>
        <p:txBody>
          <a:bodyPr/>
          <a:lstStyle/>
          <a:p>
            <a:r>
              <a:rPr kumimoji="1" lang="zh-TW" altLang="en-US" dirty="0"/>
              <a:t>若帳本發生不一致 </a:t>
            </a:r>
            <a:endParaRPr kumimoji="1" lang="en-US" altLang="zh-TW" dirty="0"/>
          </a:p>
          <a:p>
            <a:pPr marL="457200" lvl="1" indent="0">
              <a:buNone/>
            </a:pPr>
            <a:r>
              <a:rPr kumimoji="1" lang="en-US" altLang="zh-TW" dirty="0">
                <a:sym typeface="Wingdings" pitchFamily="2" charset="2"/>
              </a:rPr>
              <a:t></a:t>
            </a:r>
            <a:r>
              <a:rPr kumimoji="1" lang="zh-TW" altLang="en-US" dirty="0">
                <a:sym typeface="Wingdings" pitchFamily="2" charset="2"/>
              </a:rPr>
              <a:t> </a:t>
            </a:r>
            <a:r>
              <a:rPr kumimoji="1" lang="zh-TW" altLang="en-US" dirty="0"/>
              <a:t>以</a:t>
            </a:r>
            <a:r>
              <a:rPr kumimoji="1" lang="en-US" altLang="zh-TW" dirty="0"/>
              <a:t>&gt;50%</a:t>
            </a:r>
            <a:r>
              <a:rPr kumimoji="1" lang="zh-TW" altLang="en-US" dirty="0"/>
              <a:t>以上一致的帳本置換不一致的帳本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若找不到 </a:t>
            </a:r>
            <a:r>
              <a:rPr kumimoji="1" lang="en-US" altLang="zh-TW" dirty="0"/>
              <a:t>&gt;50%</a:t>
            </a:r>
            <a:r>
              <a:rPr kumimoji="1" lang="zh-TW" altLang="en-US" dirty="0"/>
              <a:t> 以上的帳本 </a:t>
            </a:r>
            <a:endParaRPr kumimoji="1" lang="en-US" altLang="zh-TW" dirty="0"/>
          </a:p>
          <a:p>
            <a:pPr marL="457200" lvl="1" indent="0">
              <a:buNone/>
            </a:pPr>
            <a:r>
              <a:rPr kumimoji="1" lang="en-US" altLang="zh-TW" dirty="0">
                <a:sym typeface="Wingdings" pitchFamily="2" charset="2"/>
              </a:rPr>
              <a:t></a:t>
            </a:r>
            <a:r>
              <a:rPr kumimoji="1" lang="zh-TW" altLang="en-US" dirty="0">
                <a:sym typeface="Wingdings" pitchFamily="2" charset="2"/>
              </a:rPr>
              <a:t> 系統不被信任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7F22DBB-A79B-A5DA-5E2D-E4A24F2DA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5495"/>
            <a:ext cx="8305800" cy="157829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9C28C99-13AF-69B8-74B7-E7C99A1DA3D1}"/>
              </a:ext>
            </a:extLst>
          </p:cNvPr>
          <p:cNvSpPr txBox="1"/>
          <p:nvPr/>
        </p:nvSpPr>
        <p:spPr>
          <a:xfrm>
            <a:off x="0" y="6528501"/>
            <a:ext cx="6097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/>
              <a:t>https://zh.wikipedia.org/zh-tw/分散式賬本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C3CFCC-BE64-05B6-FF38-E12D4157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590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775</Words>
  <Application>Microsoft Macintosh PowerPoint</Application>
  <PresentationFormat>寬螢幕</PresentationFormat>
  <Paragraphs>145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Wingdings</vt:lpstr>
      <vt:lpstr>Office 佈景主題</vt:lpstr>
      <vt:lpstr>Container 練習作業</vt:lpstr>
      <vt:lpstr>Level 2</vt:lpstr>
      <vt:lpstr>Point-2-Point 點對點通信範例程式</vt:lpstr>
      <vt:lpstr>Container 環境建立</vt:lpstr>
      <vt:lpstr>PowerPoint 簡報</vt:lpstr>
      <vt:lpstr>第五個指令 checkAllChains  (20%)</vt:lpstr>
      <vt:lpstr>PowerPoint 簡報</vt:lpstr>
      <vt:lpstr>Bonus: 帳本的共識機制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李季青</dc:creator>
  <cp:lastModifiedBy>_台哥大_余明昌 T51</cp:lastModifiedBy>
  <cp:revision>86</cp:revision>
  <dcterms:created xsi:type="dcterms:W3CDTF">2023-03-12T14:27:56Z</dcterms:created>
  <dcterms:modified xsi:type="dcterms:W3CDTF">2024-07-19T07:46:23Z</dcterms:modified>
</cp:coreProperties>
</file>