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60" r:id="rId4"/>
    <p:sldId id="303" r:id="rId5"/>
    <p:sldId id="339" r:id="rId6"/>
    <p:sldId id="304" r:id="rId7"/>
    <p:sldId id="305" r:id="rId8"/>
    <p:sldId id="340" r:id="rId9"/>
    <p:sldId id="338" r:id="rId10"/>
    <p:sldId id="337" r:id="rId11"/>
    <p:sldId id="298" r:id="rId12"/>
    <p:sldId id="307" r:id="rId13"/>
    <p:sldId id="308" r:id="rId14"/>
    <p:sldId id="309" r:id="rId15"/>
    <p:sldId id="341" r:id="rId16"/>
    <p:sldId id="311" r:id="rId17"/>
    <p:sldId id="312" r:id="rId18"/>
    <p:sldId id="310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8" autoAdjust="0"/>
    <p:restoredTop sz="89014" autoAdjust="0"/>
  </p:normalViewPr>
  <p:slideViewPr>
    <p:cSldViewPr snapToGrid="0">
      <p:cViewPr varScale="1">
        <p:scale>
          <a:sx n="109" d="100"/>
          <a:sy n="109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E7F94D9E-5304-4348-8D4D-39D2DA8A503D}"/>
    <pc:docChg chg="modSld">
      <pc:chgData name="Chi-Ching Lee" userId="7309231c4353d1c0" providerId="LiveId" clId="{E7F94D9E-5304-4348-8D4D-39D2DA8A503D}" dt="2024-04-11T23:45:06.795" v="43" actId="20577"/>
      <pc:docMkLst>
        <pc:docMk/>
      </pc:docMkLst>
      <pc:sldChg chg="modSp mod">
        <pc:chgData name="Chi-Ching Lee" userId="7309231c4353d1c0" providerId="LiveId" clId="{E7F94D9E-5304-4348-8D4D-39D2DA8A503D}" dt="2024-04-11T23:44:37.404" v="35" actId="20577"/>
        <pc:sldMkLst>
          <pc:docMk/>
          <pc:sldMk cId="3336713186" sldId="316"/>
        </pc:sldMkLst>
        <pc:spChg chg="mod">
          <ac:chgData name="Chi-Ching Lee" userId="7309231c4353d1c0" providerId="LiveId" clId="{E7F94D9E-5304-4348-8D4D-39D2DA8A503D}" dt="2024-04-11T23:44:37.404" v="35" actId="20577"/>
          <ac:spMkLst>
            <pc:docMk/>
            <pc:sldMk cId="3336713186" sldId="316"/>
            <ac:spMk id="3" creationId="{00000000-0000-0000-0000-000000000000}"/>
          </ac:spMkLst>
        </pc:spChg>
      </pc:sldChg>
      <pc:sldChg chg="modSp mod">
        <pc:chgData name="Chi-Ching Lee" userId="7309231c4353d1c0" providerId="LiveId" clId="{E7F94D9E-5304-4348-8D4D-39D2DA8A503D}" dt="2024-04-11T23:45:06.795" v="43" actId="20577"/>
        <pc:sldMkLst>
          <pc:docMk/>
          <pc:sldMk cId="631530091" sldId="365"/>
        </pc:sldMkLst>
        <pc:spChg chg="mod">
          <ac:chgData name="Chi-Ching Lee" userId="7309231c4353d1c0" providerId="LiveId" clId="{E7F94D9E-5304-4348-8D4D-39D2DA8A503D}" dt="2024-04-11T23:45:06.795" v="43" actId="20577"/>
          <ac:spMkLst>
            <pc:docMk/>
            <pc:sldMk cId="631530091" sldId="365"/>
            <ac:spMk id="3" creationId="{6C964EE7-E113-4112-8F15-350719EDE6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C9E57-FE47-4F3D-9A37-1D1F41086B61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E992-548B-4C79-A3D7-6DCDE9EE1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1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onsolas" panose="020B0609020204030204" pitchFamily="49" charset="0"/>
              </a:rPr>
              <a:t>docker run -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 -t -d --name 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webServer</a:t>
            </a:r>
            <a:r>
              <a:rPr lang="en-US" altLang="zh-TW" sz="1200" dirty="0">
                <a:latin typeface="Consolas" panose="020B0609020204030204" pitchFamily="49" charset="0"/>
              </a:rPr>
              <a:t> --privileged=true -v /share -p 8080:80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5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Consolas" panose="020B0609020204030204" pitchFamily="49" charset="0"/>
              </a:rPr>
              <a:t>docker run -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-t -d --name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dirty="0">
                <a:latin typeface="Consolas" panose="020B0609020204030204" pitchFamily="49" charset="0"/>
              </a:rPr>
              <a:t> --privileged=true  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webServer</a:t>
            </a:r>
            <a:r>
              <a:rPr lang="en-US" altLang="zh-TW" dirty="0">
                <a:latin typeface="Consolas" panose="020B0609020204030204" pitchFamily="49" charset="0"/>
              </a:rPr>
              <a:t>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2725-0522-4414-8BE9-CFA48A004359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0.126.17.185/labWebsite/courses/ITM088_2021/week04_docker_cloud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Your Own Cloud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by docker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80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337" y="86452"/>
            <a:ext cx="837601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把範例程式 放到 </a:t>
            </a:r>
            <a:r>
              <a:rPr lang="en-US" altLang="zh-TW" sz="2800" dirty="0"/>
              <a:t>container </a:t>
            </a:r>
            <a:r>
              <a:rPr lang="zh-TW" altLang="en-US" sz="2800" dirty="0"/>
              <a:t>的 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/www/html </a:t>
            </a:r>
            <a:r>
              <a:rPr lang="zh-TW" altLang="en-US" sz="2800" dirty="0"/>
              <a:t>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5179" y="1016876"/>
            <a:ext cx="9199179" cy="584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登入 </a:t>
            </a:r>
            <a:r>
              <a:rPr lang="en-US" altLang="zh-TW" dirty="0" err="1"/>
              <a:t>webServer</a:t>
            </a:r>
            <a:r>
              <a:rPr lang="en-US" altLang="zh-TW" dirty="0"/>
              <a:t> container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/var/www/html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dirty="0" err="1">
                <a:highlight>
                  <a:srgbClr val="FFFF00"/>
                </a:highlight>
              </a:rPr>
              <a:t>wget</a:t>
            </a:r>
            <a:r>
              <a:rPr lang="en-US" altLang="zh-TW" sz="1600" dirty="0">
                <a:highlight>
                  <a:srgbClr val="FFFF00"/>
                </a:highlight>
              </a:rPr>
              <a:t> </a:t>
            </a:r>
            <a:r>
              <a:rPr lang="en-US" altLang="zh-TW" sz="1600" dirty="0">
                <a:highlight>
                  <a:srgbClr val="FFFF00"/>
                </a:highlight>
                <a:hlinkClick r:id="rId3"/>
              </a:rPr>
              <a:t>http://120.126.17.185/labWebsite/courses/ITM088_2021/week04_docker_cloud.zip</a:t>
            </a:r>
            <a:endParaRPr lang="en-US" altLang="zh-TW" sz="1800" strike="sngStrike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unzip  week04_docker_cloud.zip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B050"/>
                </a:solidFill>
              </a:rPr>
              <a:t>mv </a:t>
            </a:r>
            <a:r>
              <a:rPr lang="en-US" altLang="zh-TW" dirty="0" err="1">
                <a:solidFill>
                  <a:srgbClr val="00B050"/>
                </a:solidFill>
              </a:rPr>
              <a:t>cloudsystem_docker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/>
              <a:t>chmod</a:t>
            </a:r>
            <a:r>
              <a:rPr lang="en-US" altLang="zh-TW" sz="1800" dirty="0"/>
              <a:t> 777 </a:t>
            </a:r>
            <a:r>
              <a:rPr lang="en-US" altLang="zh-TW" sz="1800" dirty="0">
                <a:solidFill>
                  <a:srgbClr val="00B050"/>
                </a:solidFill>
              </a:rPr>
              <a:t>-</a:t>
            </a:r>
            <a:r>
              <a:rPr lang="en-US" altLang="zh-TW" sz="1800" dirty="0"/>
              <a:t>Rf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00FF"/>
                </a:highlight>
              </a:rPr>
              <a:t>mv webserver/* /var/www/html/</a:t>
            </a:r>
            <a:r>
              <a:rPr lang="en-US" altLang="zh-TW" sz="1800" dirty="0" err="1">
                <a:highlight>
                  <a:srgbClr val="FF00FF"/>
                </a:highlight>
              </a:rPr>
              <a:t>cloudsystem</a:t>
            </a:r>
            <a:r>
              <a:rPr lang="en-US" altLang="zh-TW" sz="1800" dirty="0">
                <a:highlight>
                  <a:srgbClr val="FF00FF"/>
                </a:highlight>
              </a:rPr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>
                <a:highlight>
                  <a:srgbClr val="FF00FF"/>
                </a:highlight>
              </a:rPr>
              <a:t>chmod</a:t>
            </a:r>
            <a:r>
              <a:rPr lang="en-US" altLang="zh-TW" sz="1800" dirty="0">
                <a:highlight>
                  <a:srgbClr val="FF00FF"/>
                </a:highlight>
              </a:rPr>
              <a:t> -Rf 777 /share </a:t>
            </a:r>
            <a:endParaRPr lang="zh-TW" altLang="en-US" sz="1800" dirty="0">
              <a:highlight>
                <a:srgbClr val="FF00FF"/>
              </a:highligh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28262" y="0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91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629" y="556718"/>
            <a:ext cx="8384721" cy="723445"/>
          </a:xfrm>
        </p:spPr>
        <p:txBody>
          <a:bodyPr>
            <a:normAutofit fontScale="90000"/>
          </a:bodyPr>
          <a:lstStyle/>
          <a:p>
            <a:r>
              <a:rPr lang="zh-TW" altLang="en-US" sz="3200" dirty="0"/>
              <a:t>更改 </a:t>
            </a:r>
            <a:r>
              <a:rPr lang="en-US" altLang="zh-TW" sz="3200" dirty="0" err="1"/>
              <a:t>exe.php</a:t>
            </a:r>
            <a:r>
              <a:rPr lang="en-US" altLang="zh-TW" sz="3200" dirty="0"/>
              <a:t> </a:t>
            </a:r>
            <a:r>
              <a:rPr lang="zh-TW" altLang="en-US" sz="3200" dirty="0"/>
              <a:t>程式碼，改成你的 </a:t>
            </a:r>
            <a:r>
              <a:rPr lang="en-US" altLang="zh-TW" sz="3200" dirty="0">
                <a:solidFill>
                  <a:srgbClr val="FF0000"/>
                </a:solidFill>
              </a:rPr>
              <a:t>virtual machine IP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187"/>
            <a:ext cx="9045809" cy="3759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767359" y="4972854"/>
            <a:ext cx="24897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改 </a:t>
            </a:r>
            <a:r>
              <a:rPr lang="en-US" altLang="zh-TW" dirty="0"/>
              <a:t>virtual machine </a:t>
            </a:r>
            <a:r>
              <a:rPr lang="zh-TW" altLang="en-US" dirty="0"/>
              <a:t>的 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4203785" y="5891436"/>
            <a:ext cx="1406891" cy="285527"/>
          </a:xfrm>
          <a:custGeom>
            <a:avLst/>
            <a:gdLst>
              <a:gd name="connsiteX0" fmla="*/ 122738 w 1406891"/>
              <a:gd name="connsiteY0" fmla="*/ 384535 h 501136"/>
              <a:gd name="connsiteX1" fmla="*/ 92054 w 1406891"/>
              <a:gd name="connsiteY1" fmla="*/ 366124 h 501136"/>
              <a:gd name="connsiteX2" fmla="*/ 73643 w 1406891"/>
              <a:gd name="connsiteY2" fmla="*/ 353850 h 501136"/>
              <a:gd name="connsiteX3" fmla="*/ 49096 w 1406891"/>
              <a:gd name="connsiteY3" fmla="*/ 317029 h 501136"/>
              <a:gd name="connsiteX4" fmla="*/ 36822 w 1406891"/>
              <a:gd name="connsiteY4" fmla="*/ 298618 h 501136"/>
              <a:gd name="connsiteX5" fmla="*/ 12274 w 1406891"/>
              <a:gd name="connsiteY5" fmla="*/ 261797 h 501136"/>
              <a:gd name="connsiteX6" fmla="*/ 0 w 1406891"/>
              <a:gd name="connsiteY6" fmla="*/ 243386 h 501136"/>
              <a:gd name="connsiteX7" fmla="*/ 6137 w 1406891"/>
              <a:gd name="connsiteY7" fmla="*/ 120648 h 501136"/>
              <a:gd name="connsiteX8" fmla="*/ 18411 w 1406891"/>
              <a:gd name="connsiteY8" fmla="*/ 102237 h 501136"/>
              <a:gd name="connsiteX9" fmla="*/ 67506 w 1406891"/>
              <a:gd name="connsiteY9" fmla="*/ 83826 h 501136"/>
              <a:gd name="connsiteX10" fmla="*/ 135012 w 1406891"/>
              <a:gd name="connsiteY10" fmla="*/ 77689 h 501136"/>
              <a:gd name="connsiteX11" fmla="*/ 288435 w 1406891"/>
              <a:gd name="connsiteY11" fmla="*/ 59279 h 501136"/>
              <a:gd name="connsiteX12" fmla="*/ 386626 w 1406891"/>
              <a:gd name="connsiteY12" fmla="*/ 53142 h 501136"/>
              <a:gd name="connsiteX13" fmla="*/ 509364 w 1406891"/>
              <a:gd name="connsiteY13" fmla="*/ 28594 h 501136"/>
              <a:gd name="connsiteX14" fmla="*/ 546185 w 1406891"/>
              <a:gd name="connsiteY14" fmla="*/ 22457 h 501136"/>
              <a:gd name="connsiteX15" fmla="*/ 589144 w 1406891"/>
              <a:gd name="connsiteY15" fmla="*/ 10183 h 501136"/>
              <a:gd name="connsiteX16" fmla="*/ 668924 w 1406891"/>
              <a:gd name="connsiteY16" fmla="*/ 4046 h 501136"/>
              <a:gd name="connsiteX17" fmla="*/ 957359 w 1406891"/>
              <a:gd name="connsiteY17" fmla="*/ 16320 h 501136"/>
              <a:gd name="connsiteX18" fmla="*/ 1031002 w 1406891"/>
              <a:gd name="connsiteY18" fmla="*/ 40868 h 501136"/>
              <a:gd name="connsiteX19" fmla="*/ 1049412 w 1406891"/>
              <a:gd name="connsiteY19" fmla="*/ 47005 h 501136"/>
              <a:gd name="connsiteX20" fmla="*/ 1098508 w 1406891"/>
              <a:gd name="connsiteY20" fmla="*/ 59279 h 501136"/>
              <a:gd name="connsiteX21" fmla="*/ 1153740 w 1406891"/>
              <a:gd name="connsiteY21" fmla="*/ 77689 h 501136"/>
              <a:gd name="connsiteX22" fmla="*/ 1178287 w 1406891"/>
              <a:gd name="connsiteY22" fmla="*/ 83826 h 501136"/>
              <a:gd name="connsiteX23" fmla="*/ 1202835 w 1406891"/>
              <a:gd name="connsiteY23" fmla="*/ 96100 h 501136"/>
              <a:gd name="connsiteX24" fmla="*/ 1233520 w 1406891"/>
              <a:gd name="connsiteY24" fmla="*/ 102237 h 501136"/>
              <a:gd name="connsiteX25" fmla="*/ 1251930 w 1406891"/>
              <a:gd name="connsiteY25" fmla="*/ 108374 h 501136"/>
              <a:gd name="connsiteX26" fmla="*/ 1276478 w 1406891"/>
              <a:gd name="connsiteY26" fmla="*/ 114511 h 501136"/>
              <a:gd name="connsiteX27" fmla="*/ 1294889 w 1406891"/>
              <a:gd name="connsiteY27" fmla="*/ 126785 h 501136"/>
              <a:gd name="connsiteX28" fmla="*/ 1343984 w 1406891"/>
              <a:gd name="connsiteY28" fmla="*/ 145195 h 501136"/>
              <a:gd name="connsiteX29" fmla="*/ 1368532 w 1406891"/>
              <a:gd name="connsiteY29" fmla="*/ 163606 h 501136"/>
              <a:gd name="connsiteX30" fmla="*/ 1380806 w 1406891"/>
              <a:gd name="connsiteY30" fmla="*/ 182017 h 501136"/>
              <a:gd name="connsiteX31" fmla="*/ 1399216 w 1406891"/>
              <a:gd name="connsiteY31" fmla="*/ 206564 h 501136"/>
              <a:gd name="connsiteX32" fmla="*/ 1399216 w 1406891"/>
              <a:gd name="connsiteY32" fmla="*/ 292481 h 501136"/>
              <a:gd name="connsiteX33" fmla="*/ 1343984 w 1406891"/>
              <a:gd name="connsiteY33" fmla="*/ 353850 h 501136"/>
              <a:gd name="connsiteX34" fmla="*/ 1307163 w 1406891"/>
              <a:gd name="connsiteY34" fmla="*/ 372261 h 501136"/>
              <a:gd name="connsiteX35" fmla="*/ 1282615 w 1406891"/>
              <a:gd name="connsiteY35" fmla="*/ 390672 h 501136"/>
              <a:gd name="connsiteX36" fmla="*/ 1233520 w 1406891"/>
              <a:gd name="connsiteY36" fmla="*/ 415220 h 501136"/>
              <a:gd name="connsiteX37" fmla="*/ 1196698 w 1406891"/>
              <a:gd name="connsiteY37" fmla="*/ 439767 h 501136"/>
              <a:gd name="connsiteX38" fmla="*/ 1073960 w 1406891"/>
              <a:gd name="connsiteY38" fmla="*/ 476589 h 501136"/>
              <a:gd name="connsiteX39" fmla="*/ 1049412 w 1406891"/>
              <a:gd name="connsiteY39" fmla="*/ 482726 h 501136"/>
              <a:gd name="connsiteX40" fmla="*/ 963496 w 1406891"/>
              <a:gd name="connsiteY40" fmla="*/ 488862 h 501136"/>
              <a:gd name="connsiteX41" fmla="*/ 662787 w 1406891"/>
              <a:gd name="connsiteY41" fmla="*/ 501136 h 501136"/>
              <a:gd name="connsiteX42" fmla="*/ 294572 w 1406891"/>
              <a:gd name="connsiteY42" fmla="*/ 482726 h 501136"/>
              <a:gd name="connsiteX43" fmla="*/ 263887 w 1406891"/>
              <a:gd name="connsiteY43" fmla="*/ 464315 h 501136"/>
              <a:gd name="connsiteX44" fmla="*/ 208655 w 1406891"/>
              <a:gd name="connsiteY44" fmla="*/ 445904 h 501136"/>
              <a:gd name="connsiteX45" fmla="*/ 190245 w 1406891"/>
              <a:gd name="connsiteY45" fmla="*/ 439767 h 501136"/>
              <a:gd name="connsiteX46" fmla="*/ 171834 w 1406891"/>
              <a:gd name="connsiteY46" fmla="*/ 433630 h 501136"/>
              <a:gd name="connsiteX47" fmla="*/ 135012 w 1406891"/>
              <a:gd name="connsiteY47" fmla="*/ 409083 h 501136"/>
              <a:gd name="connsiteX48" fmla="*/ 122738 w 1406891"/>
              <a:gd name="connsiteY48" fmla="*/ 384535 h 50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06891" h="501136">
                <a:moveTo>
                  <a:pt x="122738" y="384535"/>
                </a:moveTo>
                <a:cubicBezTo>
                  <a:pt x="115578" y="377375"/>
                  <a:pt x="102169" y="372446"/>
                  <a:pt x="92054" y="366124"/>
                </a:cubicBezTo>
                <a:cubicBezTo>
                  <a:pt x="85799" y="362215"/>
                  <a:pt x="78500" y="359401"/>
                  <a:pt x="73643" y="353850"/>
                </a:cubicBezTo>
                <a:cubicBezTo>
                  <a:pt x="63929" y="342749"/>
                  <a:pt x="57278" y="329303"/>
                  <a:pt x="49096" y="317029"/>
                </a:cubicBezTo>
                <a:lnTo>
                  <a:pt x="36822" y="298618"/>
                </a:lnTo>
                <a:lnTo>
                  <a:pt x="12274" y="261797"/>
                </a:lnTo>
                <a:lnTo>
                  <a:pt x="0" y="243386"/>
                </a:lnTo>
                <a:cubicBezTo>
                  <a:pt x="2046" y="202473"/>
                  <a:pt x="839" y="161268"/>
                  <a:pt x="6137" y="120648"/>
                </a:cubicBezTo>
                <a:cubicBezTo>
                  <a:pt x="7091" y="113334"/>
                  <a:pt x="13196" y="107452"/>
                  <a:pt x="18411" y="102237"/>
                </a:cubicBezTo>
                <a:cubicBezTo>
                  <a:pt x="32883" y="87765"/>
                  <a:pt x="47434" y="86335"/>
                  <a:pt x="67506" y="83826"/>
                </a:cubicBezTo>
                <a:cubicBezTo>
                  <a:pt x="89926" y="81023"/>
                  <a:pt x="112510" y="79735"/>
                  <a:pt x="135012" y="77689"/>
                </a:cubicBezTo>
                <a:cubicBezTo>
                  <a:pt x="196741" y="62257"/>
                  <a:pt x="175127" y="66361"/>
                  <a:pt x="288435" y="59279"/>
                </a:cubicBezTo>
                <a:lnTo>
                  <a:pt x="386626" y="53142"/>
                </a:lnTo>
                <a:cubicBezTo>
                  <a:pt x="452612" y="31146"/>
                  <a:pt x="406793" y="43980"/>
                  <a:pt x="509364" y="28594"/>
                </a:cubicBezTo>
                <a:cubicBezTo>
                  <a:pt x="521669" y="26748"/>
                  <a:pt x="534061" y="25255"/>
                  <a:pt x="546185" y="22457"/>
                </a:cubicBezTo>
                <a:cubicBezTo>
                  <a:pt x="560696" y="19108"/>
                  <a:pt x="574416" y="12392"/>
                  <a:pt x="589144" y="10183"/>
                </a:cubicBezTo>
                <a:cubicBezTo>
                  <a:pt x="615521" y="6226"/>
                  <a:pt x="642331" y="6092"/>
                  <a:pt x="668924" y="4046"/>
                </a:cubicBezTo>
                <a:cubicBezTo>
                  <a:pt x="765069" y="8137"/>
                  <a:pt x="866065" y="-14112"/>
                  <a:pt x="957359" y="16320"/>
                </a:cubicBezTo>
                <a:lnTo>
                  <a:pt x="1031002" y="40868"/>
                </a:lnTo>
                <a:cubicBezTo>
                  <a:pt x="1037139" y="42914"/>
                  <a:pt x="1043136" y="45436"/>
                  <a:pt x="1049412" y="47005"/>
                </a:cubicBezTo>
                <a:cubicBezTo>
                  <a:pt x="1065777" y="51096"/>
                  <a:pt x="1082324" y="54519"/>
                  <a:pt x="1098508" y="59279"/>
                </a:cubicBezTo>
                <a:cubicBezTo>
                  <a:pt x="1117126" y="64755"/>
                  <a:pt x="1134913" y="72982"/>
                  <a:pt x="1153740" y="77689"/>
                </a:cubicBezTo>
                <a:cubicBezTo>
                  <a:pt x="1161922" y="79735"/>
                  <a:pt x="1170390" y="80865"/>
                  <a:pt x="1178287" y="83826"/>
                </a:cubicBezTo>
                <a:cubicBezTo>
                  <a:pt x="1186853" y="87038"/>
                  <a:pt x="1194156" y="93207"/>
                  <a:pt x="1202835" y="96100"/>
                </a:cubicBezTo>
                <a:cubicBezTo>
                  <a:pt x="1212731" y="99399"/>
                  <a:pt x="1223401" y="99707"/>
                  <a:pt x="1233520" y="102237"/>
                </a:cubicBezTo>
                <a:cubicBezTo>
                  <a:pt x="1239796" y="103806"/>
                  <a:pt x="1245710" y="106597"/>
                  <a:pt x="1251930" y="108374"/>
                </a:cubicBezTo>
                <a:cubicBezTo>
                  <a:pt x="1260040" y="110691"/>
                  <a:pt x="1268295" y="112465"/>
                  <a:pt x="1276478" y="114511"/>
                </a:cubicBezTo>
                <a:cubicBezTo>
                  <a:pt x="1282615" y="118602"/>
                  <a:pt x="1288292" y="123487"/>
                  <a:pt x="1294889" y="126785"/>
                </a:cubicBezTo>
                <a:cubicBezTo>
                  <a:pt x="1309562" y="134121"/>
                  <a:pt x="1328052" y="139884"/>
                  <a:pt x="1343984" y="145195"/>
                </a:cubicBezTo>
                <a:cubicBezTo>
                  <a:pt x="1352167" y="151332"/>
                  <a:pt x="1361299" y="156373"/>
                  <a:pt x="1368532" y="163606"/>
                </a:cubicBezTo>
                <a:cubicBezTo>
                  <a:pt x="1373747" y="168821"/>
                  <a:pt x="1376519" y="176015"/>
                  <a:pt x="1380806" y="182017"/>
                </a:cubicBezTo>
                <a:cubicBezTo>
                  <a:pt x="1386751" y="190340"/>
                  <a:pt x="1393079" y="198382"/>
                  <a:pt x="1399216" y="206564"/>
                </a:cubicBezTo>
                <a:cubicBezTo>
                  <a:pt x="1405429" y="237628"/>
                  <a:pt x="1412822" y="258466"/>
                  <a:pt x="1399216" y="292481"/>
                </a:cubicBezTo>
                <a:cubicBezTo>
                  <a:pt x="1396882" y="298317"/>
                  <a:pt x="1353931" y="346887"/>
                  <a:pt x="1343984" y="353850"/>
                </a:cubicBezTo>
                <a:cubicBezTo>
                  <a:pt x="1332742" y="361719"/>
                  <a:pt x="1318930" y="365201"/>
                  <a:pt x="1307163" y="372261"/>
                </a:cubicBezTo>
                <a:cubicBezTo>
                  <a:pt x="1298392" y="377523"/>
                  <a:pt x="1291450" y="385518"/>
                  <a:pt x="1282615" y="390672"/>
                </a:cubicBezTo>
                <a:cubicBezTo>
                  <a:pt x="1266811" y="399891"/>
                  <a:pt x="1249406" y="406142"/>
                  <a:pt x="1233520" y="415220"/>
                </a:cubicBezTo>
                <a:cubicBezTo>
                  <a:pt x="1220712" y="422539"/>
                  <a:pt x="1210692" y="435102"/>
                  <a:pt x="1196698" y="439767"/>
                </a:cubicBezTo>
                <a:cubicBezTo>
                  <a:pt x="1056053" y="486650"/>
                  <a:pt x="1148841" y="459949"/>
                  <a:pt x="1073960" y="476589"/>
                </a:cubicBezTo>
                <a:cubicBezTo>
                  <a:pt x="1065726" y="478419"/>
                  <a:pt x="1057795" y="481795"/>
                  <a:pt x="1049412" y="482726"/>
                </a:cubicBezTo>
                <a:cubicBezTo>
                  <a:pt x="1020876" y="485896"/>
                  <a:pt x="992175" y="487496"/>
                  <a:pt x="963496" y="488862"/>
                </a:cubicBezTo>
                <a:lnTo>
                  <a:pt x="662787" y="501136"/>
                </a:lnTo>
                <a:cubicBezTo>
                  <a:pt x="540049" y="494999"/>
                  <a:pt x="416943" y="494022"/>
                  <a:pt x="294572" y="482726"/>
                </a:cubicBezTo>
                <a:cubicBezTo>
                  <a:pt x="282694" y="481630"/>
                  <a:pt x="274851" y="469014"/>
                  <a:pt x="263887" y="464315"/>
                </a:cubicBezTo>
                <a:cubicBezTo>
                  <a:pt x="246050" y="456670"/>
                  <a:pt x="227066" y="452041"/>
                  <a:pt x="208655" y="445904"/>
                </a:cubicBezTo>
                <a:lnTo>
                  <a:pt x="190245" y="439767"/>
                </a:lnTo>
                <a:cubicBezTo>
                  <a:pt x="184108" y="437721"/>
                  <a:pt x="177217" y="437218"/>
                  <a:pt x="171834" y="433630"/>
                </a:cubicBezTo>
                <a:lnTo>
                  <a:pt x="135012" y="409083"/>
                </a:lnTo>
                <a:cubicBezTo>
                  <a:pt x="128379" y="382550"/>
                  <a:pt x="129898" y="391695"/>
                  <a:pt x="122738" y="3845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050679" y="5368781"/>
            <a:ext cx="789675" cy="528792"/>
          </a:xfrm>
          <a:custGeom>
            <a:avLst/>
            <a:gdLst>
              <a:gd name="connsiteX0" fmla="*/ 0 w 789675"/>
              <a:gd name="connsiteY0" fmla="*/ 528792 h 528792"/>
              <a:gd name="connsiteX1" fmla="*/ 30685 w 789675"/>
              <a:gd name="connsiteY1" fmla="*/ 516518 h 528792"/>
              <a:gd name="connsiteX2" fmla="*/ 55232 w 789675"/>
              <a:gd name="connsiteY2" fmla="*/ 510381 h 528792"/>
              <a:gd name="connsiteX3" fmla="*/ 79780 w 789675"/>
              <a:gd name="connsiteY3" fmla="*/ 491971 h 528792"/>
              <a:gd name="connsiteX4" fmla="*/ 98191 w 789675"/>
              <a:gd name="connsiteY4" fmla="*/ 485834 h 528792"/>
              <a:gd name="connsiteX5" fmla="*/ 116602 w 789675"/>
              <a:gd name="connsiteY5" fmla="*/ 473560 h 528792"/>
              <a:gd name="connsiteX6" fmla="*/ 208655 w 789675"/>
              <a:gd name="connsiteY6" fmla="*/ 430602 h 528792"/>
              <a:gd name="connsiteX7" fmla="*/ 263887 w 789675"/>
              <a:gd name="connsiteY7" fmla="*/ 399917 h 528792"/>
              <a:gd name="connsiteX8" fmla="*/ 343667 w 789675"/>
              <a:gd name="connsiteY8" fmla="*/ 369232 h 528792"/>
              <a:gd name="connsiteX9" fmla="*/ 374352 w 789675"/>
              <a:gd name="connsiteY9" fmla="*/ 350822 h 528792"/>
              <a:gd name="connsiteX10" fmla="*/ 411173 w 789675"/>
              <a:gd name="connsiteY10" fmla="*/ 338548 h 528792"/>
              <a:gd name="connsiteX11" fmla="*/ 497090 w 789675"/>
              <a:gd name="connsiteY11" fmla="*/ 314000 h 528792"/>
              <a:gd name="connsiteX12" fmla="*/ 546185 w 789675"/>
              <a:gd name="connsiteY12" fmla="*/ 301726 h 528792"/>
              <a:gd name="connsiteX13" fmla="*/ 607555 w 789675"/>
              <a:gd name="connsiteY13" fmla="*/ 277179 h 528792"/>
              <a:gd name="connsiteX14" fmla="*/ 625965 w 789675"/>
              <a:gd name="connsiteY14" fmla="*/ 264905 h 528792"/>
              <a:gd name="connsiteX15" fmla="*/ 644376 w 789675"/>
              <a:gd name="connsiteY15" fmla="*/ 258768 h 528792"/>
              <a:gd name="connsiteX16" fmla="*/ 724156 w 789675"/>
              <a:gd name="connsiteY16" fmla="*/ 228083 h 528792"/>
              <a:gd name="connsiteX17" fmla="*/ 748704 w 789675"/>
              <a:gd name="connsiteY17" fmla="*/ 209673 h 528792"/>
              <a:gd name="connsiteX18" fmla="*/ 767114 w 789675"/>
              <a:gd name="connsiteY18" fmla="*/ 197399 h 528792"/>
              <a:gd name="connsiteX19" fmla="*/ 779388 w 789675"/>
              <a:gd name="connsiteY19" fmla="*/ 136030 h 528792"/>
              <a:gd name="connsiteX20" fmla="*/ 785525 w 789675"/>
              <a:gd name="connsiteY20" fmla="*/ 117619 h 528792"/>
              <a:gd name="connsiteX21" fmla="*/ 773251 w 789675"/>
              <a:gd name="connsiteY21" fmla="*/ 13291 h 5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9675" h="528792">
                <a:moveTo>
                  <a:pt x="0" y="528792"/>
                </a:moveTo>
                <a:cubicBezTo>
                  <a:pt x="10228" y="524701"/>
                  <a:pt x="20234" y="520002"/>
                  <a:pt x="30685" y="516518"/>
                </a:cubicBezTo>
                <a:cubicBezTo>
                  <a:pt x="38686" y="513851"/>
                  <a:pt x="47688" y="514153"/>
                  <a:pt x="55232" y="510381"/>
                </a:cubicBezTo>
                <a:cubicBezTo>
                  <a:pt x="64380" y="505807"/>
                  <a:pt x="70899" y="497045"/>
                  <a:pt x="79780" y="491971"/>
                </a:cubicBezTo>
                <a:cubicBezTo>
                  <a:pt x="85397" y="488762"/>
                  <a:pt x="92405" y="488727"/>
                  <a:pt x="98191" y="485834"/>
                </a:cubicBezTo>
                <a:cubicBezTo>
                  <a:pt x="104788" y="482535"/>
                  <a:pt x="110005" y="476859"/>
                  <a:pt x="116602" y="473560"/>
                </a:cubicBezTo>
                <a:cubicBezTo>
                  <a:pt x="146888" y="458417"/>
                  <a:pt x="179619" y="448023"/>
                  <a:pt x="208655" y="430602"/>
                </a:cubicBezTo>
                <a:cubicBezTo>
                  <a:pt x="225657" y="420401"/>
                  <a:pt x="245182" y="407619"/>
                  <a:pt x="263887" y="399917"/>
                </a:cubicBezTo>
                <a:cubicBezTo>
                  <a:pt x="290233" y="389068"/>
                  <a:pt x="317630" y="380804"/>
                  <a:pt x="343667" y="369232"/>
                </a:cubicBezTo>
                <a:cubicBezTo>
                  <a:pt x="354567" y="364388"/>
                  <a:pt x="363493" y="355758"/>
                  <a:pt x="374352" y="350822"/>
                </a:cubicBezTo>
                <a:cubicBezTo>
                  <a:pt x="386130" y="345468"/>
                  <a:pt x="398781" y="342266"/>
                  <a:pt x="411173" y="338548"/>
                </a:cubicBezTo>
                <a:cubicBezTo>
                  <a:pt x="439702" y="329989"/>
                  <a:pt x="468355" y="321837"/>
                  <a:pt x="497090" y="314000"/>
                </a:cubicBezTo>
                <a:cubicBezTo>
                  <a:pt x="513364" y="309561"/>
                  <a:pt x="530523" y="307991"/>
                  <a:pt x="546185" y="301726"/>
                </a:cubicBezTo>
                <a:cubicBezTo>
                  <a:pt x="566642" y="293544"/>
                  <a:pt x="587550" y="286412"/>
                  <a:pt x="607555" y="277179"/>
                </a:cubicBezTo>
                <a:cubicBezTo>
                  <a:pt x="614252" y="274088"/>
                  <a:pt x="619368" y="268203"/>
                  <a:pt x="625965" y="264905"/>
                </a:cubicBezTo>
                <a:cubicBezTo>
                  <a:pt x="631751" y="262012"/>
                  <a:pt x="638319" y="261039"/>
                  <a:pt x="644376" y="258768"/>
                </a:cubicBezTo>
                <a:cubicBezTo>
                  <a:pt x="671054" y="248764"/>
                  <a:pt x="698375" y="240215"/>
                  <a:pt x="724156" y="228083"/>
                </a:cubicBezTo>
                <a:cubicBezTo>
                  <a:pt x="733411" y="223728"/>
                  <a:pt x="740381" y="215618"/>
                  <a:pt x="748704" y="209673"/>
                </a:cubicBezTo>
                <a:cubicBezTo>
                  <a:pt x="754706" y="205386"/>
                  <a:pt x="760977" y="201490"/>
                  <a:pt x="767114" y="197399"/>
                </a:cubicBezTo>
                <a:cubicBezTo>
                  <a:pt x="780979" y="155804"/>
                  <a:pt x="765284" y="206548"/>
                  <a:pt x="779388" y="136030"/>
                </a:cubicBezTo>
                <a:cubicBezTo>
                  <a:pt x="780657" y="129687"/>
                  <a:pt x="783479" y="123756"/>
                  <a:pt x="785525" y="117619"/>
                </a:cubicBezTo>
                <a:cubicBezTo>
                  <a:pt x="779228" y="4267"/>
                  <a:pt x="805467" y="-18920"/>
                  <a:pt x="773251" y="132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67359" y="1158248"/>
            <a:ext cx="321376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不是</a:t>
            </a:r>
            <a:r>
              <a:rPr lang="en-US" altLang="zh-TW" sz="2800" b="1" dirty="0">
                <a:solidFill>
                  <a:srgbClr val="FF0000"/>
                </a:solidFill>
              </a:rPr>
              <a:t>container</a:t>
            </a:r>
            <a:r>
              <a:rPr lang="zh-TW" altLang="en-US" sz="2800" b="1" dirty="0">
                <a:solidFill>
                  <a:srgbClr val="FF0000"/>
                </a:solidFill>
              </a:rPr>
              <a:t> 的 </a:t>
            </a:r>
            <a:r>
              <a:rPr lang="en-US" altLang="zh-TW" sz="2800" b="1" dirty="0">
                <a:solidFill>
                  <a:srgbClr val="FF0000"/>
                </a:solidFill>
              </a:rPr>
              <a:t>IP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666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 </a:t>
            </a:r>
            <a:r>
              <a:rPr lang="zh-TW" altLang="en-US" dirty="0">
                <a:solidFill>
                  <a:schemeClr val="bg1"/>
                </a:solidFill>
              </a:rPr>
              <a:t>部屬 計算節點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3-2 </a:t>
            </a:r>
            <a:r>
              <a:rPr lang="zh-TW" altLang="en-US" dirty="0"/>
              <a:t>相關設定</a:t>
            </a:r>
          </a:p>
        </p:txBody>
      </p:sp>
    </p:spTree>
    <p:extLst>
      <p:ext uri="{BB962C8B-B14F-4D97-AF65-F5344CB8AC3E}">
        <p14:creationId xmlns:p14="http://schemas.microsoft.com/office/powerpoint/2010/main" val="20604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8515350" cy="220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</a:rPr>
              <a:t>docker run -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-t -d --name </a:t>
            </a:r>
            <a:r>
              <a:rPr lang="en-US" altLang="zh-TW" sz="105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050" dirty="0">
                <a:latin typeface="Consolas" panose="020B0609020204030204" pitchFamily="49" charset="0"/>
              </a:rPr>
              <a:t> --privileged=true </a:t>
            </a:r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05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zh-TW" alt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</a:rPr>
              <a:t>ubuntu:18.04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07429" y="1541417"/>
            <a:ext cx="2190204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A833CF3-ED4D-4201-AFCE-BD66C5CA073E}"/>
              </a:ext>
            </a:extLst>
          </p:cNvPr>
          <p:cNvGrpSpPr/>
          <p:nvPr/>
        </p:nvGrpSpPr>
        <p:grpSpPr>
          <a:xfrm>
            <a:off x="949043" y="3015734"/>
            <a:ext cx="6049634" cy="3228816"/>
            <a:chOff x="1001797" y="3244334"/>
            <a:chExt cx="6049634" cy="32288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646" y="3417794"/>
              <a:ext cx="5653785" cy="305535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025A8F1-0887-4945-BD62-4BF72B89A563}"/>
                </a:ext>
              </a:extLst>
            </p:cNvPr>
            <p:cNvSpPr txBox="1"/>
            <p:nvPr/>
          </p:nvSpPr>
          <p:spPr>
            <a:xfrm rot="21205769">
              <a:off x="1001797" y="324433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上週的</a:t>
              </a:r>
              <a:r>
                <a:rPr lang="en-US" altLang="zh-TW" dirty="0"/>
                <a:t>slide)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30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147" y="234197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docker attach </a:t>
            </a:r>
            <a:r>
              <a:rPr lang="en-US" altLang="zh-TW" sz="3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3051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47406" y="686019"/>
            <a:ext cx="645022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update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install vim </a:t>
            </a:r>
            <a:r>
              <a:rPr lang="en-US" altLang="zh-TW" dirty="0" err="1">
                <a:latin typeface="Consolas" panose="020B0609020204030204" pitchFamily="49" charset="0"/>
              </a:rPr>
              <a:t>php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cron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" y="2269308"/>
            <a:ext cx="8593867" cy="11671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8650" y="343645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3757834"/>
            <a:ext cx="7436966" cy="25682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8650" y="6326036"/>
            <a:ext cx="45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r>
              <a:rPr lang="zh-TW" altLang="en-US" dirty="0"/>
              <a:t>，完成後可以按</a:t>
            </a:r>
            <a:r>
              <a:rPr lang="en-US" altLang="zh-TW" dirty="0" err="1"/>
              <a:t>ctrl+P+Q</a:t>
            </a:r>
            <a:r>
              <a:rPr lang="zh-TW" altLang="en-US" dirty="0"/>
              <a:t>離開容器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499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 </a:t>
            </a:r>
            <a:r>
              <a:rPr lang="zh-TW" altLang="en-US" dirty="0">
                <a:solidFill>
                  <a:schemeClr val="bg1"/>
                </a:solidFill>
              </a:rPr>
              <a:t>測試範例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5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err="1"/>
              <a:t>WebServer</a:t>
            </a:r>
            <a:r>
              <a:rPr lang="en-US" altLang="zh-TW" sz="2400" b="1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cd /var/www/html/</a:t>
            </a:r>
            <a:r>
              <a:rPr lang="en-US" altLang="zh-TW" sz="18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1800" dirty="0">
                <a:latin typeface="Consolas" panose="020B0609020204030204" pitchFamily="49" charset="0"/>
              </a:rPr>
              <a:t>/</a:t>
            </a:r>
            <a:r>
              <a:rPr lang="en-US" altLang="zh-TW" sz="1800" dirty="0">
                <a:solidFill>
                  <a:srgbClr val="FFFF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computer/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mv </a:t>
            </a:r>
            <a:r>
              <a:rPr lang="en-US" altLang="zh-TW" sz="1800" dirty="0" err="1">
                <a:latin typeface="Consolas" panose="020B0609020204030204" pitchFamily="49" charset="0"/>
              </a:rPr>
              <a:t>compute.php</a:t>
            </a:r>
            <a:r>
              <a:rPr lang="en-US" altLang="zh-TW" sz="1800" dirty="0">
                <a:latin typeface="Consolas" panose="020B0609020204030204" pitchFamily="49" charset="0"/>
              </a:rPr>
              <a:t> /share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upload.php</a:t>
            </a:r>
            <a:r>
              <a:rPr lang="zh-TW" altLang="en-US" sz="2000" dirty="0">
                <a:solidFill>
                  <a:srgbClr val="0070C0"/>
                </a:solidFill>
              </a:rPr>
              <a:t>為一個上傳介面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exe.php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會把上傳的檔案存放到</a:t>
            </a:r>
            <a:r>
              <a:rPr lang="en-US" altLang="zh-TW" sz="2000" dirty="0">
                <a:solidFill>
                  <a:srgbClr val="0070C0"/>
                </a:solidFill>
              </a:rPr>
              <a:t> /share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view.php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每</a:t>
            </a:r>
            <a:r>
              <a:rPr lang="en-US" altLang="zh-TW" sz="2000" dirty="0">
                <a:solidFill>
                  <a:srgbClr val="0070C0"/>
                </a:solidFill>
              </a:rPr>
              <a:t>3</a:t>
            </a:r>
            <a:r>
              <a:rPr lang="zh-TW" altLang="en-US" sz="2000" dirty="0">
                <a:solidFill>
                  <a:srgbClr val="0070C0"/>
                </a:solidFill>
              </a:rPr>
              <a:t>秒刷新一次看上傳的檔案是否計算完畢，需要</a:t>
            </a:r>
            <a:r>
              <a:rPr lang="en-US" altLang="zh-TW" sz="2000" dirty="0">
                <a:solidFill>
                  <a:srgbClr val="0070C0"/>
                </a:solidFill>
              </a:rPr>
              <a:t>get</a:t>
            </a:r>
            <a:r>
              <a:rPr lang="zh-TW" altLang="en-US" sz="2000" dirty="0">
                <a:solidFill>
                  <a:srgbClr val="0070C0"/>
                </a:solidFill>
              </a:rPr>
              <a:t>參數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http://</a:t>
            </a:r>
            <a:r>
              <a:rPr lang="zh-TW" altLang="en-US" sz="2000" dirty="0">
                <a:solidFill>
                  <a:srgbClr val="FF0000"/>
                </a:solidFill>
              </a:rPr>
              <a:t>你的</a:t>
            </a:r>
            <a:r>
              <a:rPr lang="en-US" altLang="zh-TW" sz="2000" dirty="0">
                <a:solidFill>
                  <a:srgbClr val="FF0000"/>
                </a:solidFill>
              </a:rPr>
              <a:t>IP</a:t>
            </a:r>
            <a:r>
              <a:rPr lang="en-US" altLang="zh-TW" sz="2000" dirty="0">
                <a:solidFill>
                  <a:srgbClr val="0070C0"/>
                </a:solidFill>
              </a:rPr>
              <a:t>:8080/</a:t>
            </a:r>
            <a:r>
              <a:rPr lang="en-US" altLang="zh-TW" sz="2000" dirty="0" err="1">
                <a:solidFill>
                  <a:srgbClr val="0070C0"/>
                </a:solidFill>
              </a:rPr>
              <a:t>cloudsystem</a:t>
            </a:r>
            <a:r>
              <a:rPr lang="en-US" altLang="zh-TW" sz="2000" dirty="0">
                <a:solidFill>
                  <a:srgbClr val="0070C0"/>
                </a:solidFill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</a:rPr>
              <a:t>view.php?jobId</a:t>
            </a:r>
            <a:r>
              <a:rPr lang="en-US" altLang="zh-TW" sz="2000" dirty="0">
                <a:solidFill>
                  <a:srgbClr val="0070C0"/>
                </a:solidFill>
              </a:rPr>
              <a:t>=1556695153.33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</a:rPr>
              <a:t>若還沒顯示</a:t>
            </a:r>
            <a:r>
              <a:rPr lang="en-US" altLang="zh-TW" sz="2000" dirty="0">
                <a:solidFill>
                  <a:srgbClr val="0070C0"/>
                </a:solidFill>
              </a:rPr>
              <a:t>Queuing</a:t>
            </a:r>
            <a:r>
              <a:rPr lang="zh-TW" altLang="en-US" sz="2000" dirty="0">
                <a:solidFill>
                  <a:srgbClr val="0070C0"/>
                </a:solidFill>
              </a:rPr>
              <a:t>，若完成輸出</a:t>
            </a:r>
            <a:r>
              <a:rPr lang="en-US" altLang="zh-TW" sz="2000" dirty="0">
                <a:solidFill>
                  <a:srgbClr val="0070C0"/>
                </a:solidFill>
              </a:rPr>
              <a:t>md5</a:t>
            </a:r>
            <a:r>
              <a:rPr lang="zh-TW" altLang="en-US" sz="2000" dirty="0">
                <a:solidFill>
                  <a:srgbClr val="0070C0"/>
                </a:solidFill>
              </a:rPr>
              <a:t>編碼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WebServer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684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730293"/>
            <a:ext cx="7886700" cy="544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err="1"/>
              <a:t>ComputingNode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docker attach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請根據你前面的命名打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mkdir</a:t>
            </a:r>
            <a:r>
              <a:rPr lang="en-US" altLang="zh-TW" sz="1600" dirty="0">
                <a:latin typeface="Consolas" panose="020B0609020204030204" pitchFamily="49" charset="0"/>
              </a:rPr>
              <a:t>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mv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/share/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compute.php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chmod</a:t>
            </a:r>
            <a:r>
              <a:rPr lang="en-US" altLang="zh-TW" sz="1600" dirty="0">
                <a:latin typeface="Consolas" panose="020B0609020204030204" pitchFamily="49" charset="0"/>
              </a:rPr>
              <a:t> -</a:t>
            </a:r>
            <a:r>
              <a:rPr lang="en-US" altLang="zh-TW" sz="1600" dirty="0" err="1">
                <a:latin typeface="Consolas" panose="020B0609020204030204" pitchFamily="49" charset="0"/>
              </a:rPr>
              <a:t>Rf</a:t>
            </a:r>
            <a:r>
              <a:rPr lang="en-US" altLang="zh-TW" sz="1600" dirty="0">
                <a:latin typeface="Consolas" panose="020B0609020204030204" pitchFamily="49" charset="0"/>
              </a:rPr>
              <a:t> 777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crontab</a:t>
            </a:r>
            <a:r>
              <a:rPr lang="en-US" altLang="zh-TW" sz="1600" dirty="0">
                <a:latin typeface="Consolas" panose="020B0609020204030204" pitchFamily="49" charset="0"/>
              </a:rPr>
              <a:t> -e</a:t>
            </a:r>
          </a:p>
          <a:p>
            <a:r>
              <a:rPr lang="zh-TW" altLang="en-US" sz="2000" dirty="0"/>
              <a:t>按下</a:t>
            </a:r>
            <a:r>
              <a:rPr lang="en-US" altLang="zh-TW" sz="2000" dirty="0" err="1"/>
              <a:t>i</a:t>
            </a:r>
            <a:r>
              <a:rPr lang="zh-TW" altLang="en-US" sz="2000" dirty="0"/>
              <a:t>進入編輯模式</a:t>
            </a:r>
            <a:endParaRPr lang="en-US" altLang="zh-TW" sz="2000" dirty="0"/>
          </a:p>
          <a:p>
            <a:r>
              <a:rPr lang="zh-TW" altLang="en-US" sz="2000" dirty="0"/>
              <a:t>輸入 </a:t>
            </a:r>
            <a:r>
              <a:rPr lang="en-US" altLang="zh-TW" sz="2000" dirty="0">
                <a:latin typeface="Consolas" panose="020B0609020204030204" pitchFamily="49" charset="0"/>
              </a:rPr>
              <a:t>*/1 * * * * /</a:t>
            </a:r>
            <a:r>
              <a:rPr lang="en-US" altLang="zh-TW" sz="2000" dirty="0" err="1">
                <a:latin typeface="Consolas" panose="020B0609020204030204" pitchFamily="49" charset="0"/>
              </a:rPr>
              <a:t>usr</a:t>
            </a:r>
            <a:r>
              <a:rPr lang="en-US" altLang="zh-TW" sz="2000" dirty="0">
                <a:latin typeface="Consolas" panose="020B0609020204030204" pitchFamily="49" charset="0"/>
              </a:rPr>
              <a:t>/bin/</a:t>
            </a:r>
            <a:r>
              <a:rPr lang="en-US" altLang="zh-TW" sz="2000" dirty="0" err="1">
                <a:latin typeface="Consolas" panose="020B0609020204030204" pitchFamily="49" charset="0"/>
              </a:rPr>
              <a:t>php</a:t>
            </a:r>
            <a:r>
              <a:rPr lang="en-US" altLang="zh-TW" sz="2000" dirty="0">
                <a:latin typeface="Consolas" panose="020B0609020204030204" pitchFamily="49" charset="0"/>
              </a:rPr>
              <a:t> /</a:t>
            </a:r>
            <a:r>
              <a:rPr lang="en-US" altLang="zh-TW" sz="20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2000" dirty="0"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latin typeface="Consolas" panose="020B0609020204030204" pitchFamily="49" charset="0"/>
              </a:rPr>
              <a:t>compute.php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000" dirty="0"/>
              <a:t>按下</a:t>
            </a:r>
            <a:r>
              <a:rPr lang="en-US" altLang="zh-TW" sz="2000" dirty="0"/>
              <a:t>ESC</a:t>
            </a:r>
            <a:r>
              <a:rPr lang="zh-TW" altLang="en-US" sz="2000" dirty="0"/>
              <a:t>輸入</a:t>
            </a:r>
            <a:r>
              <a:rPr lang="en-US" altLang="zh-TW" sz="2000" dirty="0"/>
              <a:t>:</a:t>
            </a:r>
            <a:r>
              <a:rPr lang="en-US" altLang="zh-TW" sz="2000" dirty="0" err="1"/>
              <a:t>wq</a:t>
            </a:r>
            <a:r>
              <a:rPr lang="en-US" altLang="zh-TW" sz="2000" dirty="0"/>
              <a:t>!</a:t>
            </a:r>
          </a:p>
          <a:p>
            <a:pPr marL="0" indent="0">
              <a:buNone/>
            </a:pP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etc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init.d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cron</a:t>
            </a:r>
            <a:r>
              <a:rPr lang="en-US" altLang="zh-TW" sz="2000" dirty="0">
                <a:highlight>
                  <a:srgbClr val="FF00FF"/>
                </a:highlight>
              </a:rPr>
              <a:t> start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compute.php</a:t>
            </a:r>
            <a:r>
              <a:rPr lang="en-US" altLang="zh-TW" sz="2000" dirty="0"/>
              <a:t> </a:t>
            </a:r>
            <a:r>
              <a:rPr lang="zh-TW" altLang="en-US" sz="2000" dirty="0"/>
              <a:t>把讀到的檔案內容做</a:t>
            </a:r>
            <a:r>
              <a:rPr lang="en-US" altLang="zh-TW" sz="2000" dirty="0"/>
              <a:t>md5</a:t>
            </a:r>
            <a:r>
              <a:rPr lang="zh-TW" altLang="en-US" sz="2000" dirty="0"/>
              <a:t>編碼並寫入檔案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ComputingNode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10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82779"/>
            <a:ext cx="7886700" cy="839658"/>
          </a:xfrm>
        </p:spPr>
        <p:txBody>
          <a:bodyPr/>
          <a:lstStyle/>
          <a:p>
            <a:r>
              <a:rPr lang="en-US" altLang="zh-TW" b="1" u="sng" dirty="0" err="1"/>
              <a:t>Crontab</a:t>
            </a:r>
            <a:r>
              <a:rPr lang="en-US" altLang="zh-TW" b="1" u="sng" dirty="0"/>
              <a:t> </a:t>
            </a:r>
            <a:r>
              <a:rPr lang="zh-TW" altLang="en-US" b="1" u="sng" dirty="0"/>
              <a:t>排程管理員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919455"/>
            <a:ext cx="7886700" cy="64808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執行的程式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執行的檔案都要是絕對路徑，且權限要為</a:t>
            </a:r>
            <a:r>
              <a:rPr lang="en-US" altLang="zh-TW" sz="2000" dirty="0">
                <a:solidFill>
                  <a:srgbClr val="FF0000"/>
                </a:solidFill>
              </a:rPr>
              <a:t>777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5000" contras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23" y="1668742"/>
            <a:ext cx="7984127" cy="38943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7633" y="-4206"/>
            <a:ext cx="6463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34599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41102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打開瀏覽器輸入</a:t>
            </a:r>
            <a:endParaRPr lang="en-US" altLang="zh-TW" dirty="0"/>
          </a:p>
          <a:p>
            <a:r>
              <a:rPr lang="en-US" altLang="zh-TW" sz="2000" dirty="0">
                <a:latin typeface="+mn-ea"/>
              </a:rPr>
              <a:t>http://</a:t>
            </a:r>
            <a:r>
              <a:rPr lang="en-US" altLang="zh-TW" sz="2000" dirty="0">
                <a:solidFill>
                  <a:srgbClr val="000000"/>
                </a:solidFill>
                <a:effectLst/>
                <a:latin typeface="+mn-ea"/>
              </a:rPr>
              <a:t>192.168.150.171</a:t>
            </a:r>
            <a:r>
              <a:rPr lang="en-US" altLang="zh-TW" sz="2000" dirty="0">
                <a:latin typeface="+mn-ea"/>
              </a:rPr>
              <a:t>:8080/</a:t>
            </a:r>
            <a:r>
              <a:rPr lang="en-US" altLang="zh-TW" sz="2000" dirty="0" err="1">
                <a:latin typeface="+mn-ea"/>
              </a:rPr>
              <a:t>cloudsystem</a:t>
            </a:r>
            <a:r>
              <a:rPr lang="en-US" altLang="zh-TW" sz="2000" dirty="0">
                <a:latin typeface="+mn-ea"/>
              </a:rPr>
              <a:t>/</a:t>
            </a:r>
            <a:r>
              <a:rPr lang="en-US" altLang="zh-TW" sz="2000" dirty="0" err="1">
                <a:latin typeface="+mn-ea"/>
              </a:rPr>
              <a:t>upload.php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/>
              <a:t>上傳一個文字檔，按送出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computer </a:t>
            </a:r>
            <a:r>
              <a:rPr lang="zh-TW" altLang="en-US" dirty="0"/>
              <a:t>會把你上傳的檔案內容利用</a:t>
            </a:r>
            <a:r>
              <a:rPr lang="en-US" altLang="zh-TW" dirty="0"/>
              <a:t>md5</a:t>
            </a:r>
            <a:r>
              <a:rPr lang="zh-TW" altLang="en-US" dirty="0"/>
              <a:t>編碼存起來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 err="1"/>
              <a:t>view.php</a:t>
            </a:r>
            <a:r>
              <a:rPr lang="zh-TW" altLang="en-US" dirty="0"/>
              <a:t>會把編碼過的內容顯示出來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也可以直接到</a:t>
            </a:r>
            <a:r>
              <a:rPr lang="en-US" altLang="zh-TW" dirty="0"/>
              <a:t>share</a:t>
            </a:r>
            <a:r>
              <a:rPr lang="zh-TW" altLang="en-US" dirty="0"/>
              <a:t>裡面看上傳的資料跟處理過的資料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92833" y="135131"/>
            <a:ext cx="1930016" cy="36933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在 </a:t>
            </a:r>
            <a:r>
              <a:rPr lang="en-US" altLang="zh-TW" b="1" dirty="0">
                <a:solidFill>
                  <a:schemeClr val="bg1"/>
                </a:solidFill>
              </a:rPr>
              <a:t>Windows/Mac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3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41570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0. </a:t>
            </a:r>
            <a:r>
              <a:rPr lang="zh-TW" altLang="en-US" dirty="0">
                <a:solidFill>
                  <a:schemeClr val="bg1"/>
                </a:solidFill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092" y="1347453"/>
            <a:ext cx="8515350" cy="480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使用者從自己的電腦 登入</a:t>
            </a:r>
            <a:r>
              <a:rPr lang="en-US" altLang="zh-TW" dirty="0" err="1"/>
              <a:t>WebServer</a:t>
            </a:r>
            <a:r>
              <a:rPr lang="en-US" altLang="zh-TW" dirty="0"/>
              <a:t> (Docker 1)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上傳一個檔案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系統把工作送入</a:t>
            </a:r>
            <a:r>
              <a:rPr lang="en-US" altLang="zh-TW" dirty="0" err="1"/>
              <a:t>ComputingNode</a:t>
            </a:r>
            <a:r>
              <a:rPr lang="en-US" altLang="zh-TW" dirty="0"/>
              <a:t> (Docker 2) </a:t>
            </a:r>
            <a:r>
              <a:rPr lang="zh-TW" altLang="en-US" dirty="0"/>
              <a:t>的排程，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計算中、等待中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en-US" altLang="zh-TW" dirty="0"/>
              <a:t> </a:t>
            </a:r>
            <a:r>
              <a:rPr lang="zh-TW" altLang="en-US" dirty="0"/>
              <a:t>顯示 </a:t>
            </a:r>
            <a:r>
              <a:rPr lang="en-US" altLang="zh-TW" dirty="0"/>
              <a:t>“</a:t>
            </a:r>
            <a:r>
              <a:rPr lang="zh-TW" altLang="en-US" dirty="0"/>
              <a:t>工作未完成</a:t>
            </a:r>
            <a:r>
              <a:rPr lang="en-US" altLang="zh-TW" dirty="0"/>
              <a:t>”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計算完畢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zh-TW" altLang="en-US" dirty="0"/>
              <a:t> 顯示 </a:t>
            </a:r>
            <a:r>
              <a:rPr lang="zh-TW" altLang="en-US" u="sng" dirty="0"/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363710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00" y="1175717"/>
            <a:ext cx="8119033" cy="453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451919" y="512805"/>
            <a:ext cx="423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upload.php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04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742249" y="3356897"/>
            <a:ext cx="3600129" cy="3358711"/>
            <a:chOff x="505741" y="4795877"/>
            <a:chExt cx="3600129" cy="3033059"/>
          </a:xfrm>
          <a:solidFill>
            <a:srgbClr val="FFC000"/>
          </a:solidFill>
        </p:grpSpPr>
        <p:sp>
          <p:nvSpPr>
            <p:cNvPr id="44" name="圓角矩形 43"/>
            <p:cNvSpPr/>
            <p:nvPr/>
          </p:nvSpPr>
          <p:spPr>
            <a:xfrm>
              <a:off x="505741" y="4795877"/>
              <a:ext cx="3600129" cy="303305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63" y="5181600"/>
              <a:ext cx="874776" cy="74720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4568"/>
            <a:ext cx="9144000" cy="72257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 </a:t>
            </a:r>
            <a:r>
              <a:rPr lang="zh-TW" altLang="en-US" dirty="0">
                <a:solidFill>
                  <a:schemeClr val="bg1"/>
                </a:solidFill>
              </a:rPr>
              <a:t>架構</a:t>
            </a:r>
          </a:p>
        </p:txBody>
      </p:sp>
      <p:sp>
        <p:nvSpPr>
          <p:cNvPr id="4" name="右大括弧 3"/>
          <p:cNvSpPr/>
          <p:nvPr/>
        </p:nvSpPr>
        <p:spPr>
          <a:xfrm rot="16200000">
            <a:off x="2948328" y="-1701011"/>
            <a:ext cx="262965" cy="5936760"/>
          </a:xfrm>
          <a:prstGeom prst="rightBrace">
            <a:avLst>
              <a:gd name="adj1" fmla="val 69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94716" y="687909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PC1 (</a:t>
            </a:r>
            <a:r>
              <a:rPr lang="en-US" altLang="zh-TW" dirty="0" err="1"/>
              <a:t>linux</a:t>
            </a:r>
            <a:r>
              <a:rPr lang="en-US" altLang="zh-TW" dirty="0"/>
              <a:t> as host OS)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 rot="16200000">
            <a:off x="7610458" y="901335"/>
            <a:ext cx="262965" cy="1927418"/>
          </a:xfrm>
          <a:prstGeom prst="rightBrace">
            <a:avLst>
              <a:gd name="adj1" fmla="val 576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80592" y="130652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PC2 (</a:t>
            </a:r>
            <a:r>
              <a:rPr lang="zh-TW" altLang="en-US" dirty="0"/>
              <a:t>任意作業系統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31" y="2209887"/>
            <a:ext cx="2025058" cy="123432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7303358" y="3472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瀏覽器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64811" y="1711741"/>
            <a:ext cx="1361437" cy="975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1431" y="1434741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1: Ubuntu </a:t>
            </a:r>
            <a:r>
              <a:rPr lang="en-US" altLang="zh-TW" sz="1200" b="1" dirty="0" err="1"/>
              <a:t>WebServer</a:t>
            </a:r>
            <a:endParaRPr lang="zh-TW" altLang="en-US" sz="1200" b="1" dirty="0"/>
          </a:p>
        </p:txBody>
      </p:sp>
      <p:sp>
        <p:nvSpPr>
          <p:cNvPr id="13" name="圓角矩形 12"/>
          <p:cNvSpPr/>
          <p:nvPr/>
        </p:nvSpPr>
        <p:spPr>
          <a:xfrm>
            <a:off x="2766443" y="1768703"/>
            <a:ext cx="1609234" cy="9753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17076" y="1422356"/>
            <a:ext cx="2428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2: Ubuntu </a:t>
            </a:r>
            <a:r>
              <a:rPr lang="en-US" altLang="zh-TW" sz="1200" b="1" dirty="0" err="1"/>
              <a:t>ComputingNode</a:t>
            </a:r>
            <a:endParaRPr lang="zh-TW" altLang="en-US" sz="1200" b="1" dirty="0"/>
          </a:p>
        </p:txBody>
      </p:sp>
      <p:grpSp>
        <p:nvGrpSpPr>
          <p:cNvPr id="47" name="群組 46"/>
          <p:cNvGrpSpPr/>
          <p:nvPr/>
        </p:nvGrpSpPr>
        <p:grpSpPr>
          <a:xfrm>
            <a:off x="1092834" y="2759052"/>
            <a:ext cx="2425530" cy="501578"/>
            <a:chOff x="1190462" y="1974077"/>
            <a:chExt cx="2425530" cy="3299612"/>
          </a:xfrm>
        </p:grpSpPr>
        <p:cxnSp>
          <p:nvCxnSpPr>
            <p:cNvPr id="19" name="直線單箭頭接點 18"/>
            <p:cNvCxnSpPr>
              <a:stCxn id="11" idx="2"/>
              <a:endCxn id="15" idx="0"/>
            </p:cNvCxnSpPr>
            <p:nvPr/>
          </p:nvCxnSpPr>
          <p:spPr>
            <a:xfrm>
              <a:off x="1190462" y="1974077"/>
              <a:ext cx="1193691" cy="329961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3" idx="2"/>
              <a:endCxn id="15" idx="0"/>
            </p:cNvCxnSpPr>
            <p:nvPr/>
          </p:nvCxnSpPr>
          <p:spPr>
            <a:xfrm flipH="1">
              <a:off x="2384153" y="2127525"/>
              <a:ext cx="1231839" cy="3146164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742249" y="187625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upload.php</a:t>
            </a:r>
            <a:endParaRPr lang="en-US" altLang="zh-TW" sz="1200" dirty="0"/>
          </a:p>
          <a:p>
            <a:r>
              <a:rPr lang="en-US" altLang="zh-TW" sz="1200" dirty="0" err="1"/>
              <a:t>exe.php</a:t>
            </a:r>
            <a:endParaRPr lang="en-US" altLang="zh-TW" sz="1200" dirty="0"/>
          </a:p>
          <a:p>
            <a:r>
              <a:rPr lang="en-US" altLang="zh-TW" sz="1200" dirty="0" err="1"/>
              <a:t>view.php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92845" y="1980651"/>
            <a:ext cx="102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compute.php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cron</a:t>
            </a:r>
            <a:r>
              <a:rPr lang="en-US" altLang="zh-TW" sz="1200" dirty="0"/>
              <a:t> (</a:t>
            </a:r>
            <a:r>
              <a:rPr lang="zh-TW" altLang="en-US" sz="1200" dirty="0"/>
              <a:t>排程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344144" y="3427897"/>
            <a:ext cx="1857521" cy="646331"/>
            <a:chOff x="3243130" y="5031469"/>
            <a:chExt cx="1857521" cy="64633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Jobid_1</a:t>
              </a:r>
            </a:p>
            <a:p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344144" y="4158625"/>
            <a:ext cx="1857521" cy="646331"/>
            <a:chOff x="3243130" y="5031469"/>
            <a:chExt cx="1857521" cy="64633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Jobid_2</a:t>
              </a:r>
            </a:p>
            <a:p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344144" y="4883216"/>
            <a:ext cx="1857521" cy="646331"/>
            <a:chOff x="3243130" y="5031469"/>
            <a:chExt cx="1857521" cy="64633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Jobid_3</a:t>
              </a:r>
            </a:p>
            <a:p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120992" y="5047780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4144" y="5613944"/>
            <a:ext cx="1857521" cy="646331"/>
            <a:chOff x="3243130" y="5031469"/>
            <a:chExt cx="1857521" cy="646331"/>
          </a:xfrm>
        </p:grpSpPr>
        <p:sp>
          <p:nvSpPr>
            <p:cNvPr id="39" name="文字方塊 3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Jobid_4</a:t>
              </a:r>
            </a:p>
            <a:p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120992" y="5047780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742249" y="3332581"/>
            <a:ext cx="138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Share Folder</a:t>
            </a:r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3042810" y="6345919"/>
            <a:ext cx="4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292800" y="3630145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92800" y="4327901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292800" y="5036126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00FF00"/>
                </a:highlight>
              </a:rPr>
              <a:t>計算中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292800" y="5783220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FFFF00"/>
                </a:highlight>
              </a:rPr>
              <a:t>排隊中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6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 </a:t>
            </a:r>
            <a:r>
              <a:rPr lang="zh-TW" altLang="en-US" dirty="0">
                <a:solidFill>
                  <a:schemeClr val="bg1"/>
                </a:solidFill>
              </a:rPr>
              <a:t>部屬 </a:t>
            </a:r>
            <a:r>
              <a:rPr lang="en-US" altLang="zh-TW" dirty="0">
                <a:solidFill>
                  <a:schemeClr val="bg1"/>
                </a:solidFill>
              </a:rPr>
              <a:t>Web server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2-1 </a:t>
            </a:r>
            <a:r>
              <a:rPr lang="en-US" altLang="zh-TW" sz="3200" dirty="0" err="1"/>
              <a:t>docker</a:t>
            </a:r>
            <a:r>
              <a:rPr lang="en-US" altLang="zh-TW" sz="3200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2-2 </a:t>
            </a:r>
            <a:r>
              <a:rPr lang="zh-TW" altLang="en-US" sz="3200" dirty="0"/>
              <a:t>安裝環境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2-3 port forwarding </a:t>
            </a:r>
            <a:r>
              <a:rPr lang="zh-TW" altLang="en-US" sz="3200" dirty="0"/>
              <a:t>設定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2-4 </a:t>
            </a:r>
            <a:r>
              <a:rPr lang="zh-TW" altLang="en-US" sz="3200" dirty="0"/>
              <a:t>測試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4212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記下你的 </a:t>
            </a:r>
            <a:r>
              <a:rPr lang="en-US" altLang="zh-TW" dirty="0"/>
              <a:t>virtual machine 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7939"/>
            <a:ext cx="7886700" cy="38836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97234" y="2194560"/>
            <a:ext cx="1210492" cy="235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20389" y="4180114"/>
            <a:ext cx="1837508" cy="2177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10833"/>
            <a:ext cx="81900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</a:rPr>
              <a:t>docker run -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 -t -d 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--name </a:t>
            </a:r>
            <a:r>
              <a:rPr lang="en-US" altLang="zh-TW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</a:rPr>
              <a:t>--privileged=true </a:t>
            </a:r>
            <a:r>
              <a:rPr lang="en-US" altLang="zh-TW" sz="1100" dirty="0">
                <a:solidFill>
                  <a:srgbClr val="00B050"/>
                </a:solidFill>
                <a:latin typeface="Consolas" panose="020B0609020204030204" pitchFamily="49" charset="0"/>
              </a:rPr>
              <a:t>-v /share </a:t>
            </a:r>
            <a:r>
              <a:rPr lang="en-US" altLang="zh-TW" sz="1100" dirty="0">
                <a:solidFill>
                  <a:srgbClr val="FF0000"/>
                </a:solidFill>
                <a:latin typeface="Consolas" panose="020B0609020204030204" pitchFamily="49" charset="0"/>
              </a:rPr>
              <a:t>-p 8080:80 </a:t>
            </a:r>
            <a:r>
              <a:rPr lang="en-US" altLang="zh-TW" sz="1100" dirty="0">
                <a:latin typeface="Consolas" panose="020B0609020204030204" pitchFamily="49" charset="0"/>
              </a:rPr>
              <a:t>ubuntu:18.04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264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56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docker attach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310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1622977"/>
            <a:ext cx="773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執行二個指令</a:t>
            </a:r>
            <a:endParaRPr lang="en-US" altLang="zh-TW" dirty="0"/>
          </a:p>
          <a:p>
            <a:r>
              <a:rPr lang="en-US" altLang="zh-TW" dirty="0"/>
              <a:t>apt-get update</a:t>
            </a:r>
          </a:p>
          <a:p>
            <a:pPr marL="0" lvl="1"/>
            <a:r>
              <a:rPr lang="en-US" altLang="zh-TW" dirty="0"/>
              <a:t>apt-get install vim apache2 </a:t>
            </a:r>
            <a:r>
              <a:rPr lang="en-US" altLang="zh-TW" dirty="0" err="1"/>
              <a:t>php</a:t>
            </a:r>
            <a:r>
              <a:rPr lang="en-US" altLang="zh-TW" dirty="0"/>
              <a:t> libapache2-mod-php</a:t>
            </a:r>
            <a:r>
              <a:rPr lang="zh-TW" altLang="en-US" dirty="0"/>
              <a:t> </a:t>
            </a:r>
            <a:r>
              <a:rPr lang="en-US" altLang="zh-TW" dirty="0" err="1"/>
              <a:t>wget</a:t>
            </a:r>
            <a:r>
              <a:rPr lang="en-US" altLang="zh-TW" dirty="0"/>
              <a:t> unzip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4" y="2785168"/>
            <a:ext cx="8593867" cy="11671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0369" y="395231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4281538"/>
            <a:ext cx="5920431" cy="20444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3443" y="6444049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81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0669"/>
            <a:ext cx="7886700" cy="854223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Apache</a:t>
            </a:r>
            <a:r>
              <a:rPr lang="zh-TW" altLang="en-US" dirty="0"/>
              <a:t>跟</a:t>
            </a:r>
            <a:r>
              <a:rPr lang="en-US" altLang="zh-TW" dirty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930" y="1331257"/>
            <a:ext cx="7886700" cy="144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:</a:t>
            </a:r>
            <a:r>
              <a:rPr lang="zh-TW" altLang="en-US" dirty="0"/>
              <a:t>   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58877"/>
            <a:ext cx="7838560" cy="8402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5667" y="3055141"/>
            <a:ext cx="43156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vim /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/www/html/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r>
              <a:rPr lang="zh-TW" altLang="en-US" sz="1400" dirty="0"/>
              <a:t>按下</a:t>
            </a:r>
            <a:r>
              <a:rPr lang="en-US" altLang="zh-TW" sz="1400" dirty="0" err="1"/>
              <a:t>i</a:t>
            </a:r>
            <a:r>
              <a:rPr lang="zh-TW" altLang="en-US" sz="1400" dirty="0"/>
              <a:t>切換到輸入模式</a:t>
            </a:r>
            <a:endParaRPr lang="en-US" altLang="zh-TW" sz="1400" dirty="0"/>
          </a:p>
          <a:p>
            <a:r>
              <a:rPr lang="en-US" altLang="zh-TW" sz="1400" dirty="0">
                <a:solidFill>
                  <a:srgbClr val="FF0000"/>
                </a:solidFill>
              </a:rPr>
              <a:t>&lt;?</a:t>
            </a:r>
            <a:r>
              <a:rPr lang="en-US" altLang="zh-TW" sz="1400" dirty="0" err="1">
                <a:solidFill>
                  <a:srgbClr val="FF0000"/>
                </a:solidFill>
              </a:rPr>
              <a:t>php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echo </a:t>
            </a:r>
            <a:r>
              <a:rPr lang="en-US" altLang="zh-TW" sz="1400" dirty="0" err="1">
                <a:solidFill>
                  <a:srgbClr val="FF0000"/>
                </a:solidFill>
              </a:rPr>
              <a:t>phpinfo</a:t>
            </a:r>
            <a:r>
              <a:rPr lang="en-US" altLang="zh-TW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?&gt;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/>
              <a:t>按下</a:t>
            </a:r>
            <a:r>
              <a:rPr lang="en-US" altLang="zh-TW" sz="1400" dirty="0"/>
              <a:t>ESC</a:t>
            </a:r>
            <a:r>
              <a:rPr lang="zh-TW" altLang="en-US" sz="1400" dirty="0"/>
              <a:t>離開編輯模式</a:t>
            </a:r>
            <a:endParaRPr lang="en-US" altLang="zh-TW" sz="1400" dirty="0"/>
          </a:p>
          <a:p>
            <a:r>
              <a:rPr lang="zh-TW" altLang="en-US" sz="1400" dirty="0"/>
              <a:t>輸入</a:t>
            </a:r>
            <a:r>
              <a:rPr lang="en-US" altLang="zh-TW" sz="1400" dirty="0"/>
              <a:t>:</a:t>
            </a:r>
            <a:r>
              <a:rPr lang="en-US" altLang="zh-TW" sz="1400" dirty="0" err="1"/>
              <a:t>wq</a:t>
            </a:r>
            <a:r>
              <a:rPr lang="en-US" altLang="zh-TW" sz="1400" dirty="0"/>
              <a:t>!</a:t>
            </a:r>
            <a:r>
              <a:rPr lang="zh-TW" altLang="en-US" sz="1400" dirty="0"/>
              <a:t>存檔</a:t>
            </a:r>
            <a:endParaRPr lang="en-US" altLang="zh-TW" sz="1400" dirty="0"/>
          </a:p>
          <a:p>
            <a:r>
              <a:rPr lang="en-US" altLang="zh-TW" sz="1400" dirty="0"/>
              <a:t>cd /var/www/html;</a:t>
            </a:r>
          </a:p>
          <a:p>
            <a:r>
              <a:rPr lang="en-US" altLang="zh-TW" sz="1400" dirty="0" err="1"/>
              <a:t>chmod</a:t>
            </a:r>
            <a:r>
              <a:rPr lang="en-US" altLang="zh-TW" sz="1400" dirty="0"/>
              <a:t> 777 </a:t>
            </a:r>
            <a:r>
              <a:rPr lang="en-US" altLang="zh-TW" sz="1400" dirty="0" err="1"/>
              <a:t>test.php</a:t>
            </a:r>
            <a:r>
              <a:rPr lang="en-US" altLang="zh-TW" sz="1400" dirty="0"/>
              <a:t>;</a:t>
            </a:r>
          </a:p>
          <a:p>
            <a:endParaRPr lang="en-US" altLang="zh-TW" sz="1400" dirty="0"/>
          </a:p>
          <a:p>
            <a:r>
              <a:rPr lang="zh-TW" altLang="en-US" sz="1400" dirty="0"/>
              <a:t>打開</a:t>
            </a:r>
            <a:r>
              <a:rPr lang="en-US" altLang="zh-TW" sz="1400" dirty="0"/>
              <a:t>windows</a:t>
            </a:r>
            <a:r>
              <a:rPr lang="zh-TW" altLang="en-US" sz="1400" dirty="0"/>
              <a:t>瀏覽器輸入</a:t>
            </a:r>
            <a:endParaRPr lang="en-US" altLang="zh-TW" sz="1400" dirty="0"/>
          </a:p>
          <a:p>
            <a:r>
              <a:rPr lang="en-US" altLang="zh-TW" sz="1400" dirty="0"/>
              <a:t>http://</a:t>
            </a:r>
            <a:r>
              <a:rPr lang="zh-TW" altLang="en-US" sz="1400" dirty="0">
                <a:solidFill>
                  <a:srgbClr val="FF0000"/>
                </a:solidFill>
              </a:rPr>
              <a:t>你的 </a:t>
            </a:r>
            <a:r>
              <a:rPr lang="en-US" altLang="zh-TW" sz="1400" dirty="0" err="1">
                <a:solidFill>
                  <a:srgbClr val="FF0000"/>
                </a:solidFill>
              </a:rPr>
              <a:t>virtualMachine</a:t>
            </a:r>
            <a:r>
              <a:rPr lang="en-US" altLang="zh-TW" sz="1400" dirty="0">
                <a:solidFill>
                  <a:srgbClr val="FF0000"/>
                </a:solidFill>
              </a:rPr>
              <a:t> IP</a:t>
            </a:r>
            <a:r>
              <a:rPr lang="en-US" altLang="zh-TW" sz="1400" dirty="0"/>
              <a:t>:8080/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按</a:t>
            </a:r>
            <a:r>
              <a:rPr lang="en-US" altLang="zh-TW" sz="1400" dirty="0" err="1"/>
              <a:t>ctrl+P+Q</a:t>
            </a:r>
            <a:r>
              <a:rPr lang="zh-TW" altLang="en-US" sz="1400" dirty="0"/>
              <a:t>離開容器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12" y="2860358"/>
            <a:ext cx="3371417" cy="39280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55475" y="6087292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看到這個畫面表示成功了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8795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856</Words>
  <Application>Microsoft Macintosh PowerPoint</Application>
  <PresentationFormat>如螢幕大小 (4:3)</PresentationFormat>
  <Paragraphs>155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Consolas</vt:lpstr>
      <vt:lpstr>Office 佈景主題</vt:lpstr>
      <vt:lpstr>Build Your Own Cloud</vt:lpstr>
      <vt:lpstr>0. 情境</vt:lpstr>
      <vt:lpstr>1. 架構</vt:lpstr>
      <vt:lpstr>2. 部屬 Web server</vt:lpstr>
      <vt:lpstr>記下你的 virtual machine IP</vt:lpstr>
      <vt:lpstr>2-1 docker pull</vt:lpstr>
      <vt:lpstr>docker attach webServer </vt:lpstr>
      <vt:lpstr>PowerPoint 簡報</vt:lpstr>
      <vt:lpstr>測試Apache跟PHP</vt:lpstr>
      <vt:lpstr>把範例程式 放到 container 的 /var/www/html 資料夾</vt:lpstr>
      <vt:lpstr>更改 exe.php 程式碼，改成你的 virtual machine IP</vt:lpstr>
      <vt:lpstr>3. 部屬 計算節點</vt:lpstr>
      <vt:lpstr>3-1 docker pull</vt:lpstr>
      <vt:lpstr>docker attach computingNode </vt:lpstr>
      <vt:lpstr>PowerPoint 簡報</vt:lpstr>
      <vt:lpstr>4. 測試範例</vt:lpstr>
      <vt:lpstr>PowerPoint 簡報</vt:lpstr>
      <vt:lpstr>Crontab 排程管理員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_台哥大_余明昌 T51</cp:lastModifiedBy>
  <cp:revision>325</cp:revision>
  <dcterms:created xsi:type="dcterms:W3CDTF">2019-05-01T02:06:51Z</dcterms:created>
  <dcterms:modified xsi:type="dcterms:W3CDTF">2024-07-19T07:57:25Z</dcterms:modified>
</cp:coreProperties>
</file>