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8" r:id="rId3"/>
    <p:sldId id="298" r:id="rId4"/>
    <p:sldId id="299" r:id="rId5"/>
    <p:sldId id="261" r:id="rId6"/>
    <p:sldId id="260" r:id="rId7"/>
    <p:sldId id="292" r:id="rId8"/>
    <p:sldId id="293" r:id="rId9"/>
    <p:sldId id="262" r:id="rId10"/>
    <p:sldId id="295" r:id="rId11"/>
    <p:sldId id="301" r:id="rId12"/>
    <p:sldId id="302" r:id="rId13"/>
    <p:sldId id="300" r:id="rId14"/>
    <p:sldId id="297" r:id="rId15"/>
    <p:sldId id="290" r:id="rId16"/>
  </p:sldIdLst>
  <p:sldSz cx="9144000" cy="5143500" type="screen16x9"/>
  <p:notesSz cx="6858000" cy="9144000"/>
  <p:embeddedFontLst>
    <p:embeddedFont>
      <p:font typeface="Dosis" pitchFamily="2" charset="0"/>
      <p:regular r:id="rId18"/>
      <p:bold r:id="rId19"/>
    </p:embeddedFont>
    <p:embeddedFont>
      <p:font typeface="Fjalla One" panose="02000506040000020004" pitchFamily="2" charset="0"/>
      <p:regular r:id="rId20"/>
    </p:embeddedFont>
    <p:embeddedFont>
      <p:font typeface="Nunito Light" panose="020F0302020204030204" pitchFamily="34" charset="0"/>
      <p:regular r:id="rId21"/>
      <p:italic r:id="rId22"/>
    </p:embeddedFont>
    <p:embeddedFont>
      <p:font typeface="Pacifico" pitchFamily="2" charset="0"/>
      <p:regular r:id="rId23"/>
    </p:embeddedFont>
    <p:embeddedFont>
      <p:font typeface="Quicksand" pitchFamily="2" charset="0"/>
      <p:regular r:id="rId24"/>
      <p:bold r:id="rId25"/>
    </p:embeddedFont>
    <p:embeddedFont>
      <p:font typeface="Quicksand Medium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605699-ACDC-4FCC-B358-D03FF6934070}">
  <a:tblStyle styleId="{A2605699-ACDC-4FCC-B358-D03FF69340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6BE779-901E-4D82-84E9-CA141A72FF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05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03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04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45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0a7be6e973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0a7be6e973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14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0a7be6e973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0a7be6e973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8b5eb2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8b5eb2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99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a7be6e97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a7be6e97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6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15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27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3750" y="1108170"/>
            <a:ext cx="6996600" cy="22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66000" y="3804680"/>
            <a:ext cx="421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825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6077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6079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4179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23166" y="1787770"/>
            <a:ext cx="3033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515030" y="1724770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-12898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829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306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t="23471" r="35542" b="17107"/>
          <a:stretch/>
        </p:blipFill>
        <p:spPr>
          <a:xfrm>
            <a:off x="6030425" y="3405625"/>
            <a:ext cx="3113574" cy="17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028300" y="1937375"/>
            <a:ext cx="5087400" cy="20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 flipH="1">
            <a:off x="7051675" y="3208581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t="32315" r="35542" b="17105"/>
          <a:stretch/>
        </p:blipFill>
        <p:spPr>
          <a:xfrm>
            <a:off x="6030425" y="3664300"/>
            <a:ext cx="3113574" cy="14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flipH="1">
            <a:off x="0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897212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/>
          </p:nvPr>
        </p:nvSpPr>
        <p:spPr>
          <a:xfrm>
            <a:off x="1897212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97212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/>
          </p:nvPr>
        </p:nvSpPr>
        <p:spPr>
          <a:xfrm>
            <a:off x="5785050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5785050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849208" y="20260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/>
          </p:nvPr>
        </p:nvSpPr>
        <p:spPr>
          <a:xfrm>
            <a:off x="5785050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5785050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9208" y="34648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2">
            <a:alphaModFix amt="87000"/>
          </a:blip>
          <a:srcRect l="32691" t="27478"/>
          <a:stretch/>
        </p:blipFill>
        <p:spPr>
          <a:xfrm rot="10800000" flipH="1">
            <a:off x="1" y="2818375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2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"/>
          </p:nvPr>
        </p:nvSpPr>
        <p:spPr>
          <a:xfrm>
            <a:off x="5166150" y="3268000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3"/>
          </p:nvPr>
        </p:nvSpPr>
        <p:spPr>
          <a:xfrm>
            <a:off x="996750" y="3205367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>
            <a:off x="637510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5400000">
            <a:off x="-34465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0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1663800" y="3311153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2"/>
          </p:nvPr>
        </p:nvSpPr>
        <p:spPr>
          <a:xfrm>
            <a:off x="1662600" y="3662988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3"/>
          </p:nvPr>
        </p:nvSpPr>
        <p:spPr>
          <a:xfrm>
            <a:off x="5775913" y="3311153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4"/>
          </p:nvPr>
        </p:nvSpPr>
        <p:spPr>
          <a:xfrm>
            <a:off x="5774713" y="3662988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5"/>
          </p:nvPr>
        </p:nvSpPr>
        <p:spPr>
          <a:xfrm>
            <a:off x="720000" y="1224788"/>
            <a:ext cx="770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>
            <a:off x="6420949" y="344653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75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4625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830700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1"/>
          </p:nvPr>
        </p:nvSpPr>
        <p:spPr>
          <a:xfrm>
            <a:off x="830700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2"/>
          </p:nvPr>
        </p:nvSpPr>
        <p:spPr>
          <a:xfrm>
            <a:off x="3563397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3"/>
          </p:nvPr>
        </p:nvSpPr>
        <p:spPr>
          <a:xfrm>
            <a:off x="3563397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"/>
          </p:nvPr>
        </p:nvSpPr>
        <p:spPr>
          <a:xfrm>
            <a:off x="6296094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5"/>
          </p:nvPr>
        </p:nvSpPr>
        <p:spPr>
          <a:xfrm>
            <a:off x="6296094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1669200" y="539500"/>
            <a:ext cx="5805600" cy="3391200"/>
          </a:xfrm>
          <a:prstGeom prst="roundRect">
            <a:avLst>
              <a:gd name="adj" fmla="val 6914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2276963" y="67811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1"/>
          </p:nvPr>
        </p:nvSpPr>
        <p:spPr>
          <a:xfrm>
            <a:off x="2707013" y="1689775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2364713" y="2972000"/>
            <a:ext cx="4119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3500" b="1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8" r:id="rId6"/>
    <p:sldLayoutId id="2147483670" r:id="rId7"/>
    <p:sldLayoutId id="2147483671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digit-recogniz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turhancankargin/recognizing-handwritten-digits-with-cn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>
            <a:off x="1216500" y="131520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ctrTitle"/>
          </p:nvPr>
        </p:nvSpPr>
        <p:spPr>
          <a:xfrm>
            <a:off x="1073750" y="1423800"/>
            <a:ext cx="6996600" cy="22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</a:rPr>
              <a:t>COMPUTER VISION</a:t>
            </a:r>
            <a:br>
              <a:rPr lang="en" sz="3200" dirty="0">
                <a:solidFill>
                  <a:schemeClr val="dk2"/>
                </a:solidFill>
              </a:rPr>
            </a:br>
            <a:r>
              <a:rPr lang="en" sz="3200" dirty="0">
                <a:solidFill>
                  <a:schemeClr val="bg1"/>
                </a:solidFill>
              </a:rPr>
              <a:t>Digit Recognizer</a:t>
            </a:r>
            <a:endParaRPr sz="55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720000" y="3211486"/>
            <a:ext cx="3720493" cy="1100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shape = (28000, 784)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28000筆資料, 784(28 * 28)pixels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Range: (1) pixel: 0~255</a:t>
            </a:r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test.csv</a:t>
            </a:r>
            <a:endParaRPr dirty="0"/>
          </a:p>
        </p:txBody>
      </p:sp>
      <p:pic>
        <p:nvPicPr>
          <p:cNvPr id="4" name="圖片 3" descr="一張含有 行 的圖片&#10;&#10;自動產生的描述">
            <a:extLst>
              <a:ext uri="{FF2B5EF4-FFF2-40B4-BE49-F238E27FC236}">
                <a16:creationId xmlns:a16="http://schemas.microsoft.com/office/drawing/2014/main" id="{AAB99F8B-408B-A272-A1D8-D09FD2AD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8800"/>
            <a:ext cx="7772400" cy="13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3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distribution</a:t>
            </a:r>
            <a:endParaRPr dirty="0"/>
          </a:p>
        </p:txBody>
      </p:sp>
      <p:pic>
        <p:nvPicPr>
          <p:cNvPr id="8" name="圖片 7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FCDD77A8-1262-0E6C-5533-D7A3FC03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2166013"/>
            <a:ext cx="58547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7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distribution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5079F3-714A-2C31-7456-94D1DEE5A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59" y="1356431"/>
            <a:ext cx="6483882" cy="32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9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 the data</a:t>
            </a:r>
            <a:endParaRPr dirty="0"/>
          </a:p>
        </p:txBody>
      </p:sp>
      <p:pic>
        <p:nvPicPr>
          <p:cNvPr id="7" name="圖片 6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9E59F7BC-7EF1-CAE0-CBA1-CFCFCD1CB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" t="6596" r="71586" b="6565"/>
          <a:stretch/>
        </p:blipFill>
        <p:spPr>
          <a:xfrm>
            <a:off x="720000" y="1380989"/>
            <a:ext cx="3404993" cy="131991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278098E-9C29-A1FA-811D-F7687745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11" y="2720598"/>
            <a:ext cx="1854970" cy="195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 descr="一張含有 文字, 螢幕擷取畫面, 黑與白, 字型 的圖片&#10;&#10;自動產生的描述">
            <a:extLst>
              <a:ext uri="{FF2B5EF4-FFF2-40B4-BE49-F238E27FC236}">
                <a16:creationId xmlns:a16="http://schemas.microsoft.com/office/drawing/2014/main" id="{DA10318F-BBBE-53A9-5F06-FD696FCB3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582" y="1380989"/>
            <a:ext cx="2978408" cy="3223011"/>
          </a:xfrm>
          <a:prstGeom prst="rect">
            <a:avLst/>
          </a:prstGeom>
        </p:spPr>
      </p:pic>
      <p:cxnSp>
        <p:nvCxnSpPr>
          <p:cNvPr id="9" name="曲線接點 8">
            <a:extLst>
              <a:ext uri="{FF2B5EF4-FFF2-40B4-BE49-F238E27FC236}">
                <a16:creationId xmlns:a16="http://schemas.microsoft.com/office/drawing/2014/main" id="{5E72D441-4B82-8474-1AA8-7CC87D0DE225}"/>
              </a:ext>
            </a:extLst>
          </p:cNvPr>
          <p:cNvCxnSpPr/>
          <p:nvPr/>
        </p:nvCxnSpPr>
        <p:spPr>
          <a:xfrm>
            <a:off x="4269850" y="2040946"/>
            <a:ext cx="731520" cy="447812"/>
          </a:xfrm>
          <a:prstGeom prst="curvedConnector3">
            <a:avLst>
              <a:gd name="adj1" fmla="val 55435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接點 10">
            <a:extLst>
              <a:ext uri="{FF2B5EF4-FFF2-40B4-BE49-F238E27FC236}">
                <a16:creationId xmlns:a16="http://schemas.microsoft.com/office/drawing/2014/main" id="{BC7FB784-AC3F-47C8-B737-144D79EC1B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4439" y="3125975"/>
            <a:ext cx="1254641" cy="839970"/>
          </a:xfrm>
          <a:prstGeom prst="curvedConnector3">
            <a:avLst>
              <a:gd name="adj1" fmla="val 51695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9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7"/>
          <p:cNvSpPr/>
          <p:nvPr/>
        </p:nvSpPr>
        <p:spPr>
          <a:xfrm>
            <a:off x="546300" y="1929250"/>
            <a:ext cx="4027200" cy="28086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67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67"/>
          <p:cNvSpPr/>
          <p:nvPr/>
        </p:nvSpPr>
        <p:spPr>
          <a:xfrm>
            <a:off x="4746463" y="1929250"/>
            <a:ext cx="3851100" cy="28086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67"/>
          <p:cNvSpPr/>
          <p:nvPr/>
        </p:nvSpPr>
        <p:spPr>
          <a:xfrm>
            <a:off x="546300" y="1224788"/>
            <a:ext cx="4025700" cy="529800"/>
          </a:xfrm>
          <a:prstGeom prst="roundRect">
            <a:avLst>
              <a:gd name="adj" fmla="val 22763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6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from MNIST</a:t>
            </a:r>
            <a:endParaRPr dirty="0"/>
          </a:p>
        </p:txBody>
      </p:sp>
      <p:sp>
        <p:nvSpPr>
          <p:cNvPr id="1080" name="Google Shape;1080;p67"/>
          <p:cNvSpPr txBox="1">
            <a:spLocks noGrp="1"/>
          </p:cNvSpPr>
          <p:nvPr>
            <p:ph type="subTitle" idx="2"/>
          </p:nvPr>
        </p:nvSpPr>
        <p:spPr>
          <a:xfrm>
            <a:off x="719999" y="2144348"/>
            <a:ext cx="3677071" cy="2459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(1) Distribution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Training set: 60000</a:t>
            </a:r>
            <a:r>
              <a:rPr lang="zh-TW" altLang="en-US" dirty="0"/>
              <a:t>筆資料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Testing set: 10000</a:t>
            </a:r>
            <a:r>
              <a:rPr lang="zh-TW" altLang="en-US" dirty="0"/>
              <a:t>筆資料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(2) Data type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Image: jpg/</a:t>
            </a:r>
            <a:r>
              <a:rPr lang="en-US" altLang="zh-TW" dirty="0" err="1"/>
              <a:t>png</a:t>
            </a:r>
            <a:r>
              <a:rPr lang="en-US" altLang="zh-TW" dirty="0"/>
              <a:t>, </a:t>
            </a:r>
            <a:r>
              <a:rPr lang="en-US" altLang="zh-TW" dirty="0" err="1"/>
              <a:t>numpy.ndarray</a:t>
            </a:r>
            <a:endParaRPr lang="en-US" altLang="zh-TW" dirty="0"/>
          </a:p>
        </p:txBody>
      </p:sp>
      <p:sp>
        <p:nvSpPr>
          <p:cNvPr id="1082" name="Google Shape;1082;p67"/>
          <p:cNvSpPr txBox="1">
            <a:spLocks noGrp="1"/>
          </p:cNvSpPr>
          <p:nvPr>
            <p:ph type="subTitle" idx="4"/>
          </p:nvPr>
        </p:nvSpPr>
        <p:spPr>
          <a:xfrm>
            <a:off x="4916884" y="2144347"/>
            <a:ext cx="3507116" cy="2459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(1) Distribution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Training set: 42000筆資料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Testing set: 28000筆資料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(2) Data type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pandas </a:t>
            </a:r>
            <a:r>
              <a:rPr lang="en-US" altLang="zh-TW" dirty="0" err="1"/>
              <a:t>dataframe</a:t>
            </a:r>
            <a:r>
              <a:rPr lang="en-US" altLang="zh-TW" dirty="0"/>
              <a:t> -&gt; </a:t>
            </a:r>
            <a:r>
              <a:rPr lang="en-US" altLang="zh-TW" dirty="0" err="1"/>
              <a:t>numpy.ndarray</a:t>
            </a:r>
            <a:r>
              <a:rPr lang="en-US" altLang="zh-TW" dirty="0"/>
              <a:t> -&gt; pandas Series</a:t>
            </a:r>
          </a:p>
        </p:txBody>
      </p:sp>
      <p:sp>
        <p:nvSpPr>
          <p:cNvPr id="1083" name="Google Shape;1083;p67"/>
          <p:cNvSpPr txBox="1">
            <a:spLocks noGrp="1"/>
          </p:cNvSpPr>
          <p:nvPr>
            <p:ph type="subTitle" idx="5"/>
          </p:nvPr>
        </p:nvSpPr>
        <p:spPr>
          <a:xfrm>
            <a:off x="720000" y="1224788"/>
            <a:ext cx="3677071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MNIST</a:t>
            </a:r>
            <a:endParaRPr sz="2000" dirty="0"/>
          </a:p>
        </p:txBody>
      </p:sp>
      <p:sp>
        <p:nvSpPr>
          <p:cNvPr id="2" name="Google Shape;1077;p67">
            <a:extLst>
              <a:ext uri="{FF2B5EF4-FFF2-40B4-BE49-F238E27FC236}">
                <a16:creationId xmlns:a16="http://schemas.microsoft.com/office/drawing/2014/main" id="{E4A5258A-F931-12A3-7F31-7A0CF405BDCE}"/>
              </a:ext>
            </a:extLst>
          </p:cNvPr>
          <p:cNvSpPr/>
          <p:nvPr/>
        </p:nvSpPr>
        <p:spPr>
          <a:xfrm>
            <a:off x="4745700" y="1200990"/>
            <a:ext cx="3851863" cy="529800"/>
          </a:xfrm>
          <a:prstGeom prst="roundRect">
            <a:avLst>
              <a:gd name="adj" fmla="val 22763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83;p67">
            <a:extLst>
              <a:ext uri="{FF2B5EF4-FFF2-40B4-BE49-F238E27FC236}">
                <a16:creationId xmlns:a16="http://schemas.microsoft.com/office/drawing/2014/main" id="{EC6EC57A-7A7C-DAAF-F619-6296DD1836AB}"/>
              </a:ext>
            </a:extLst>
          </p:cNvPr>
          <p:cNvSpPr txBox="1">
            <a:spLocks/>
          </p:cNvSpPr>
          <p:nvPr/>
        </p:nvSpPr>
        <p:spPr>
          <a:xfrm>
            <a:off x="4916884" y="1200990"/>
            <a:ext cx="3518289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None/>
              <a:defRPr sz="1500" b="0" i="0" u="none" strike="noStrike" cap="none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/>
            <a:r>
              <a:rPr lang="en-US" sz="2000" dirty="0"/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353846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70"/>
          <p:cNvSpPr/>
          <p:nvPr/>
        </p:nvSpPr>
        <p:spPr>
          <a:xfrm>
            <a:off x="1669200" y="4060350"/>
            <a:ext cx="5805600" cy="539100"/>
          </a:xfrm>
          <a:prstGeom prst="roundRect">
            <a:avLst>
              <a:gd name="adj" fmla="val 29447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70"/>
          <p:cNvSpPr txBox="1">
            <a:spLocks noGrp="1"/>
          </p:cNvSpPr>
          <p:nvPr>
            <p:ph type="title"/>
          </p:nvPr>
        </p:nvSpPr>
        <p:spPr>
          <a:xfrm>
            <a:off x="2424600" y="194176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E531ED-3E60-21CB-5751-F62B529EE59E}"/>
              </a:ext>
            </a:extLst>
          </p:cNvPr>
          <p:cNvSpPr/>
          <p:nvPr/>
        </p:nvSpPr>
        <p:spPr>
          <a:xfrm>
            <a:off x="2488758" y="2814762"/>
            <a:ext cx="3872285" cy="1009815"/>
          </a:xfrm>
          <a:prstGeom prst="rect">
            <a:avLst/>
          </a:prstGeom>
          <a:solidFill>
            <a:srgbClr val="2E1C5C"/>
          </a:solidFill>
          <a:ln>
            <a:solidFill>
              <a:srgbClr val="2E1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rgbClr val="2F1C5C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OF CONTENTS</a:t>
            </a:r>
            <a:endParaRPr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848581" y="1700965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目的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312" name="Google Shape;312;p38"/>
          <p:cNvSpPr txBox="1">
            <a:spLocks noGrp="1"/>
          </p:cNvSpPr>
          <p:nvPr>
            <p:ph type="title" idx="2"/>
          </p:nvPr>
        </p:nvSpPr>
        <p:spPr>
          <a:xfrm>
            <a:off x="3848581" y="2820981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HanziPen TC" panose="03000300000000000000" pitchFamily="66" charset="-120"/>
                <a:ea typeface="HanziPen TC" panose="03000300000000000000" pitchFamily="66" charset="-120"/>
              </a:rPr>
              <a:t>資料來源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314" name="Google Shape;314;p38"/>
          <p:cNvSpPr txBox="1">
            <a:spLocks noGrp="1"/>
          </p:cNvSpPr>
          <p:nvPr>
            <p:ph type="title" idx="4"/>
          </p:nvPr>
        </p:nvSpPr>
        <p:spPr>
          <a:xfrm>
            <a:off x="3848581" y="3946576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資料說明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2862319" y="142677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title" idx="6"/>
          </p:nvPr>
        </p:nvSpPr>
        <p:spPr>
          <a:xfrm>
            <a:off x="2911077" y="161906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2862319" y="2547876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title" idx="8"/>
          </p:nvPr>
        </p:nvSpPr>
        <p:spPr>
          <a:xfrm>
            <a:off x="2911065" y="274016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2860681" y="3672381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title" idx="7"/>
          </p:nvPr>
        </p:nvSpPr>
        <p:spPr>
          <a:xfrm>
            <a:off x="2909439" y="386468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4343368" y="1850770"/>
            <a:ext cx="1548549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目的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375" name="Google Shape;375;p41"/>
          <p:cNvSpPr txBox="1">
            <a:spLocks noGrp="1"/>
          </p:cNvSpPr>
          <p:nvPr>
            <p:ph type="title" idx="2"/>
          </p:nvPr>
        </p:nvSpPr>
        <p:spPr>
          <a:xfrm>
            <a:off x="2456953" y="1724770"/>
            <a:ext cx="1041621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3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7F5C05-41FF-70EE-06B4-128853851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14" y="1005342"/>
            <a:ext cx="2287270" cy="22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向右箭號 15">
            <a:extLst>
              <a:ext uri="{FF2B5EF4-FFF2-40B4-BE49-F238E27FC236}">
                <a16:creationId xmlns:a16="http://schemas.microsoft.com/office/drawing/2014/main" id="{89A0E510-25B5-DE91-C5BD-536CDABC915D}"/>
              </a:ext>
            </a:extLst>
          </p:cNvPr>
          <p:cNvSpPr/>
          <p:nvPr/>
        </p:nvSpPr>
        <p:spPr>
          <a:xfrm>
            <a:off x="4118775" y="2082247"/>
            <a:ext cx="1272208" cy="373712"/>
          </a:xfrm>
          <a:prstGeom prst="rightArrow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十二邊形 17">
            <a:extLst>
              <a:ext uri="{FF2B5EF4-FFF2-40B4-BE49-F238E27FC236}">
                <a16:creationId xmlns:a16="http://schemas.microsoft.com/office/drawing/2014/main" id="{34554F86-08E3-4424-F12B-8C97451EFDDC}"/>
              </a:ext>
            </a:extLst>
          </p:cNvPr>
          <p:cNvSpPr/>
          <p:nvPr/>
        </p:nvSpPr>
        <p:spPr>
          <a:xfrm>
            <a:off x="5868062" y="1334822"/>
            <a:ext cx="1800000" cy="1800000"/>
          </a:xfrm>
          <a:prstGeom prst="dodec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/>
              <a:t>9</a:t>
            </a:r>
            <a:endParaRPr kumimoji="1" lang="zh-TW" altLang="en-US" sz="4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643831-4AE1-D6C4-0A98-9E3499F9E13A}"/>
              </a:ext>
            </a:extLst>
          </p:cNvPr>
          <p:cNvSpPr txBox="1"/>
          <p:nvPr/>
        </p:nvSpPr>
        <p:spPr>
          <a:xfrm>
            <a:off x="1274914" y="3653153"/>
            <a:ext cx="643785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base"/>
            <a:r>
              <a:rPr lang="en" altLang="zh-TW" b="1" i="0" u="none" strike="noStrike" dirty="0">
                <a:solidFill>
                  <a:schemeClr val="tx1"/>
                </a:solidFill>
                <a:effectLst/>
                <a:latin typeface="Inter"/>
              </a:rPr>
              <a:t>Goal</a:t>
            </a:r>
          </a:p>
          <a:p>
            <a:r>
              <a:rPr lang="en" altLang="zh-TW" b="0" i="0" u="none" strike="noStrike" dirty="0">
                <a:solidFill>
                  <a:schemeClr val="tx1"/>
                </a:solidFill>
                <a:effectLst/>
                <a:latin typeface="Inter"/>
              </a:rPr>
              <a:t>The goal in this competition is to take an image of a handwritten single digit, and determine what that digit is.</a:t>
            </a:r>
            <a:br>
              <a:rPr lang="en" altLang="zh-TW" dirty="0">
                <a:solidFill>
                  <a:schemeClr val="tx1"/>
                </a:solidFill>
              </a:rPr>
            </a:br>
            <a:r>
              <a:rPr lang="en" altLang="zh-TW" b="0" i="0" u="none" strike="noStrike" dirty="0">
                <a:solidFill>
                  <a:schemeClr val="tx1"/>
                </a:solidFill>
                <a:effectLst/>
                <a:latin typeface="Inter"/>
              </a:rPr>
              <a:t>For every in the test set, you should predict the correct label.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3754971" y="1907040"/>
            <a:ext cx="3033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資料來源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375" name="Google Shape;375;p41"/>
          <p:cNvSpPr txBox="1">
            <a:spLocks noGrp="1"/>
          </p:cNvSpPr>
          <p:nvPr>
            <p:ph type="title" idx="2"/>
          </p:nvPr>
        </p:nvSpPr>
        <p:spPr>
          <a:xfrm>
            <a:off x="2456953" y="1724770"/>
            <a:ext cx="1041621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1979874" y="4119767"/>
            <a:ext cx="5184251" cy="37272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Kaggle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3"/>
          </p:nvPr>
        </p:nvSpPr>
        <p:spPr>
          <a:xfrm>
            <a:off x="1783929" y="4119767"/>
            <a:ext cx="5539222" cy="372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https://</a:t>
            </a:r>
            <a:r>
              <a:rPr lang="en" dirty="0" err="1">
                <a:hlinkClick r:id="rId3"/>
              </a:rPr>
              <a:t>www.kaggle.com</a:t>
            </a:r>
            <a:r>
              <a:rPr lang="en" dirty="0">
                <a:hlinkClick r:id="rId3"/>
              </a:rPr>
              <a:t>/competitions/digit-recognizer</a:t>
            </a:r>
            <a:endParaRPr dirty="0"/>
          </a:p>
        </p:txBody>
      </p:sp>
      <p:pic>
        <p:nvPicPr>
          <p:cNvPr id="3" name="圖片 2" descr="一張含有 螢幕擷取畫面, 文字, 黑色 的圖片&#10;&#10;自動產生的描述">
            <a:extLst>
              <a:ext uri="{FF2B5EF4-FFF2-40B4-BE49-F238E27FC236}">
                <a16:creationId xmlns:a16="http://schemas.microsoft.com/office/drawing/2014/main" id="{E95EBD1A-DB82-7083-E4DA-4CAD2B3412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0"/>
          <a:stretch/>
        </p:blipFill>
        <p:spPr>
          <a:xfrm>
            <a:off x="702899" y="1845550"/>
            <a:ext cx="7738200" cy="15015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516834" y="4231282"/>
            <a:ext cx="8142135" cy="37272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Recognizing Handwritten Digits with CNN</a:t>
            </a:r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3"/>
          </p:nvPr>
        </p:nvSpPr>
        <p:spPr>
          <a:xfrm>
            <a:off x="461174" y="4231282"/>
            <a:ext cx="8269357" cy="372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https://</a:t>
            </a:r>
            <a:r>
              <a:rPr lang="en" dirty="0" err="1">
                <a:hlinkClick r:id="rId3"/>
              </a:rPr>
              <a:t>www.kaggle.com</a:t>
            </a:r>
            <a:r>
              <a:rPr lang="en" dirty="0">
                <a:hlinkClick r:id="rId3"/>
              </a:rPr>
              <a:t>/code/</a:t>
            </a:r>
            <a:r>
              <a:rPr lang="en" dirty="0" err="1">
                <a:hlinkClick r:id="rId3"/>
              </a:rPr>
              <a:t>turhancankargin</a:t>
            </a:r>
            <a:r>
              <a:rPr lang="en" dirty="0">
                <a:hlinkClick r:id="rId3"/>
              </a:rPr>
              <a:t>/recognizing-handwritten-digits-with-</a:t>
            </a:r>
            <a:r>
              <a:rPr lang="en" dirty="0" err="1">
                <a:hlinkClick r:id="rId3"/>
              </a:rPr>
              <a:t>cnn</a:t>
            </a:r>
            <a:endParaRPr dirty="0"/>
          </a:p>
        </p:txBody>
      </p:sp>
      <p:sp>
        <p:nvSpPr>
          <p:cNvPr id="2" name="Google Shape;337;p40">
            <a:extLst>
              <a:ext uri="{FF2B5EF4-FFF2-40B4-BE49-F238E27FC236}">
                <a16:creationId xmlns:a16="http://schemas.microsoft.com/office/drawing/2014/main" id="{7EE699EE-0A29-D2FF-2F01-C92624290B68}"/>
              </a:ext>
            </a:extLst>
          </p:cNvPr>
          <p:cNvSpPr/>
          <p:nvPr/>
        </p:nvSpPr>
        <p:spPr>
          <a:xfrm>
            <a:off x="546300" y="1272209"/>
            <a:ext cx="8051400" cy="2759102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D51701-039C-285A-0008-28109342327C}"/>
              </a:ext>
            </a:extLst>
          </p:cNvPr>
          <p:cNvSpPr txBox="1"/>
          <p:nvPr/>
        </p:nvSpPr>
        <p:spPr>
          <a:xfrm>
            <a:off x="1022585" y="1636429"/>
            <a:ext cx="3912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bg1"/>
                </a:solidFill>
              </a:rPr>
              <a:t>Loading the Data Set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bg1"/>
                </a:solidFill>
              </a:rPr>
              <a:t>Normalization, Reshape and Label Encoding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bg1"/>
                </a:solidFill>
              </a:rPr>
              <a:t>Train Test Split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bg1"/>
                </a:solidFill>
              </a:rPr>
              <a:t>Convolution Neural Network</a:t>
            </a:r>
          </a:p>
          <a:p>
            <a:pPr marL="861750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Convolution</a:t>
            </a:r>
          </a:p>
          <a:p>
            <a:pPr marL="861750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Max Pooling</a:t>
            </a:r>
          </a:p>
          <a:p>
            <a:pPr marL="861750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Dropout</a:t>
            </a:r>
          </a:p>
          <a:p>
            <a:pPr marL="861750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Full Connection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1C3662-2060-E97C-9BA2-6D16744CB279}"/>
              </a:ext>
            </a:extLst>
          </p:cNvPr>
          <p:cNvSpPr txBox="1"/>
          <p:nvPr/>
        </p:nvSpPr>
        <p:spPr>
          <a:xfrm>
            <a:off x="4818489" y="1744150"/>
            <a:ext cx="391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bg1"/>
                </a:solidFill>
              </a:rPr>
              <a:t>Implement with </a:t>
            </a:r>
            <a:r>
              <a:rPr kumimoji="1" lang="en-US" altLang="zh-TW" dirty="0" err="1">
                <a:solidFill>
                  <a:schemeClr val="bg1"/>
                </a:solidFill>
              </a:rPr>
              <a:t>Keras</a:t>
            </a:r>
            <a:endParaRPr kumimoji="1" lang="en-US" altLang="zh-TW" dirty="0">
              <a:solidFill>
                <a:schemeClr val="bg1"/>
              </a:solidFill>
            </a:endParaRPr>
          </a:p>
          <a:p>
            <a:pPr marL="861750" lvl="3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Create Model</a:t>
            </a:r>
          </a:p>
          <a:p>
            <a:pPr marL="861750" lvl="3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Define Optimizer</a:t>
            </a:r>
          </a:p>
          <a:p>
            <a:pPr marL="861750" lvl="3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Compile Model</a:t>
            </a:r>
          </a:p>
          <a:p>
            <a:pPr marL="861750" lvl="3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Epochs and Batch Size</a:t>
            </a:r>
          </a:p>
          <a:p>
            <a:pPr marL="861750" lvl="3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Data Augmentation</a:t>
            </a:r>
          </a:p>
          <a:p>
            <a:pPr marL="861750" lvl="3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Fit the Model</a:t>
            </a:r>
          </a:p>
          <a:p>
            <a:pPr marL="861750" lvl="3" indent="-285750">
              <a:buClr>
                <a:schemeClr val="bg1"/>
              </a:buClr>
              <a:buFont typeface="Wingdings" pitchFamily="2" charset="2"/>
              <a:buChar char="n"/>
            </a:pPr>
            <a:r>
              <a:rPr kumimoji="1" lang="en-US" altLang="zh-TW" dirty="0">
                <a:solidFill>
                  <a:schemeClr val="bg1"/>
                </a:solidFill>
              </a:rPr>
              <a:t>Evaluate the model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3754971" y="1907040"/>
            <a:ext cx="3033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資料說明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375" name="Google Shape;375;p41"/>
          <p:cNvSpPr txBox="1">
            <a:spLocks noGrp="1"/>
          </p:cNvSpPr>
          <p:nvPr>
            <p:ph type="title" idx="2"/>
          </p:nvPr>
        </p:nvSpPr>
        <p:spPr>
          <a:xfrm>
            <a:off x="2456953" y="1724770"/>
            <a:ext cx="1041621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5773400-66C9-A807-300D-C7C2A25C814D}"/>
              </a:ext>
            </a:extLst>
          </p:cNvPr>
          <p:cNvSpPr txBox="1"/>
          <p:nvPr/>
        </p:nvSpPr>
        <p:spPr>
          <a:xfrm>
            <a:off x="3009568" y="3748040"/>
            <a:ext cx="312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train.csv</a:t>
            </a:r>
            <a:r>
              <a:rPr kumimoji="1" lang="en-US" altLang="zh-TW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, </a:t>
            </a:r>
            <a:r>
              <a:rPr kumimoji="1" lang="en-US" altLang="zh-TW" dirty="0" err="1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test.csv</a:t>
            </a:r>
            <a:r>
              <a:rPr kumimoji="1" lang="en-US" altLang="zh-TW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, </a:t>
            </a:r>
            <a:r>
              <a:rPr kumimoji="1" lang="en-US" altLang="zh-TW" dirty="0" err="1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sample_submission.csv</a:t>
            </a:r>
            <a:endParaRPr kumimoji="1" lang="zh-TW" altLang="en-US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365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720000" y="3211486"/>
            <a:ext cx="3720493" cy="1100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shape = (42000, 785)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42000筆資料, 784(28 * 28)pixels + label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Range: (1) pixel: 0~255</a:t>
            </a:r>
          </a:p>
          <a:p>
            <a:pPr marL="66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(2) label: 0~9</a:t>
            </a:r>
          </a:p>
        </p:txBody>
      </p:sp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train.csv</a:t>
            </a:r>
            <a:endParaRPr dirty="0"/>
          </a:p>
        </p:txBody>
      </p:sp>
      <p:pic>
        <p:nvPicPr>
          <p:cNvPr id="2" name="圖片 1" descr="一張含有 行 的圖片&#10;&#10;自動產生的描述">
            <a:extLst>
              <a:ext uri="{FF2B5EF4-FFF2-40B4-BE49-F238E27FC236}">
                <a16:creationId xmlns:a16="http://schemas.microsoft.com/office/drawing/2014/main" id="{C803794B-6943-08D2-F784-5F3F3913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97"/>
            <a:ext cx="7772400" cy="12927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tatistics by Slidesgo">
  <a:themeElements>
    <a:clrScheme name="Simple Light">
      <a:dk1>
        <a:srgbClr val="1E0F3F"/>
      </a:dk1>
      <a:lt1>
        <a:srgbClr val="FFFFFF"/>
      </a:lt1>
      <a:dk2>
        <a:srgbClr val="F83797"/>
      </a:dk2>
      <a:lt2>
        <a:srgbClr val="4DF5FD"/>
      </a:lt2>
      <a:accent1>
        <a:srgbClr val="2F1C5C"/>
      </a:accent1>
      <a:accent2>
        <a:srgbClr val="3E287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279</Words>
  <Application>Microsoft Macintosh PowerPoint</Application>
  <PresentationFormat>如螢幕大小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Dosis</vt:lpstr>
      <vt:lpstr>Quicksand Medium</vt:lpstr>
      <vt:lpstr>Quicksand</vt:lpstr>
      <vt:lpstr>Nunito Light</vt:lpstr>
      <vt:lpstr>Wingdings</vt:lpstr>
      <vt:lpstr>Fjalla One</vt:lpstr>
      <vt:lpstr>Pacifico</vt:lpstr>
      <vt:lpstr>Inter</vt:lpstr>
      <vt:lpstr>HanziPen TC</vt:lpstr>
      <vt:lpstr>Arial</vt:lpstr>
      <vt:lpstr>Computer Science &amp; Mathematics Major for College: Statistics by Slidesgo</vt:lpstr>
      <vt:lpstr>COMPUTER VISION Digit Recognizer</vt:lpstr>
      <vt:lpstr>TABLE OF CONTENTS</vt:lpstr>
      <vt:lpstr>目的</vt:lpstr>
      <vt:lpstr>PowerPoint 簡報</vt:lpstr>
      <vt:lpstr>資料來源</vt:lpstr>
      <vt:lpstr>Kaggle</vt:lpstr>
      <vt:lpstr>Recognizing Handwritten Digits with CNN</vt:lpstr>
      <vt:lpstr>資料說明</vt:lpstr>
      <vt:lpstr>train.csv</vt:lpstr>
      <vt:lpstr>test.csv</vt:lpstr>
      <vt:lpstr>Data distribution</vt:lpstr>
      <vt:lpstr>Data distribution</vt:lpstr>
      <vt:lpstr>Display the data</vt:lpstr>
      <vt:lpstr>Different from MNIST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STATISTICS</dc:title>
  <cp:lastModifiedBy>_台哥大_余明昌 T51</cp:lastModifiedBy>
  <cp:revision>9</cp:revision>
  <dcterms:modified xsi:type="dcterms:W3CDTF">2024-07-24T09:10:43Z</dcterms:modified>
</cp:coreProperties>
</file>