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31"/>
  </p:notesMasterIdLst>
  <p:sldIdLst>
    <p:sldId id="256" r:id="rId6"/>
    <p:sldId id="257" r:id="rId7"/>
    <p:sldId id="263" r:id="rId8"/>
    <p:sldId id="258" r:id="rId9"/>
    <p:sldId id="276" r:id="rId10"/>
    <p:sldId id="266" r:id="rId11"/>
    <p:sldId id="267" r:id="rId12"/>
    <p:sldId id="268" r:id="rId13"/>
    <p:sldId id="269" r:id="rId14"/>
    <p:sldId id="270" r:id="rId15"/>
    <p:sldId id="264" r:id="rId16"/>
    <p:sldId id="277" r:id="rId17"/>
    <p:sldId id="259" r:id="rId18"/>
    <p:sldId id="273" r:id="rId19"/>
    <p:sldId id="274" r:id="rId20"/>
    <p:sldId id="272" r:id="rId21"/>
    <p:sldId id="275" r:id="rId22"/>
    <p:sldId id="271" r:id="rId23"/>
    <p:sldId id="260" r:id="rId24"/>
    <p:sldId id="280" r:id="rId25"/>
    <p:sldId id="278" r:id="rId26"/>
    <p:sldId id="279" r:id="rId27"/>
    <p:sldId id="265" r:id="rId28"/>
    <p:sldId id="262" r:id="rId29"/>
    <p:sldId id="261"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829C"/>
    <a:srgbClr val="FF8577"/>
    <a:srgbClr val="009581"/>
    <a:srgbClr val="00DEBE"/>
    <a:srgbClr val="FFFFFF"/>
    <a:srgbClr val="CDF7FF"/>
    <a:srgbClr val="00B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71"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00" d="100"/>
        <a:sy n="100" d="100"/>
      </p:scale>
      <p:origin x="0" y="-79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BD791-33F0-41CA-B7AA-E98BA051B6E5}" type="datetimeFigureOut">
              <a:rPr lang="zh-TW" altLang="en-US" smtClean="0"/>
              <a:t>2018/8/23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3C364-127F-4983-AE0C-048BFAE71C6C}" type="slidenum">
              <a:rPr lang="zh-TW" altLang="en-US" smtClean="0"/>
              <a:t>‹#›</a:t>
            </a:fld>
            <a:endParaRPr lang="zh-TW" altLang="en-US"/>
          </a:p>
        </p:txBody>
      </p:sp>
    </p:spTree>
    <p:extLst>
      <p:ext uri="{BB962C8B-B14F-4D97-AF65-F5344CB8AC3E}">
        <p14:creationId xmlns:p14="http://schemas.microsoft.com/office/powerpoint/2010/main" val="37161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AI: </a:t>
            </a:r>
            <a:r>
              <a:rPr lang="zh-TW" altLang="en-US" dirty="0" smtClean="0"/>
              <a:t>強，表現像人類。傳統</a:t>
            </a:r>
            <a:r>
              <a:rPr lang="en-US" altLang="zh-TW" dirty="0" smtClean="0"/>
              <a:t>AI</a:t>
            </a:r>
            <a:r>
              <a:rPr lang="zh-TW" altLang="en-US" dirty="0" smtClean="0"/>
              <a:t>是樹狀圖，過去的應用在智慧代理人居多</a:t>
            </a:r>
          </a:p>
          <a:p>
            <a:r>
              <a:rPr lang="en-US" altLang="zh-TW" dirty="0" smtClean="0"/>
              <a:t>ML: </a:t>
            </a:r>
            <a:r>
              <a:rPr lang="zh-TW" altLang="en-US" dirty="0" smtClean="0"/>
              <a:t>弱，使用千筆資料，機器模擬人類表現</a:t>
            </a:r>
          </a:p>
          <a:p>
            <a:r>
              <a:rPr lang="en-US" altLang="zh-TW" dirty="0" smtClean="0"/>
              <a:t>DL: </a:t>
            </a:r>
            <a:r>
              <a:rPr lang="zh-TW" altLang="en-US" dirty="0" smtClean="0"/>
              <a:t>人工智慧的里程碑，在海量的數據下 </a:t>
            </a:r>
            <a:r>
              <a:rPr lang="en-US" altLang="zh-TW" dirty="0" smtClean="0"/>
              <a:t>(</a:t>
            </a:r>
            <a:r>
              <a:rPr lang="zh-TW" altLang="en-US" dirty="0" smtClean="0"/>
              <a:t>約萬筆</a:t>
            </a:r>
            <a:r>
              <a:rPr lang="en-US" altLang="zh-TW" dirty="0" smtClean="0"/>
              <a:t>)</a:t>
            </a:r>
            <a:r>
              <a:rPr lang="zh-TW" altLang="en-US" dirty="0" smtClean="0"/>
              <a:t>，比</a:t>
            </a:r>
            <a:r>
              <a:rPr lang="en-US" altLang="zh-TW" dirty="0" smtClean="0"/>
              <a:t>ML</a:t>
            </a:r>
            <a:r>
              <a:rPr lang="zh-TW" altLang="en-US" dirty="0" smtClean="0"/>
              <a:t>還要更強，準確率可以更高。常應用在語音、影像</a:t>
            </a:r>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4</a:t>
            </a:fld>
            <a:endParaRPr lang="zh-TW" altLang="en-US"/>
          </a:p>
        </p:txBody>
      </p:sp>
    </p:spTree>
    <p:extLst>
      <p:ext uri="{BB962C8B-B14F-4D97-AF65-F5344CB8AC3E}">
        <p14:creationId xmlns:p14="http://schemas.microsoft.com/office/powerpoint/2010/main" val="2397301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smtClean="0"/>
              <a:t>&lt;2&gt;</a:t>
            </a:r>
          </a:p>
          <a:p>
            <a:r>
              <a:rPr lang="zh-TW" altLang="en-US" baseline="0" dirty="0" smtClean="0"/>
              <a:t>梅爾刻度是一種基於人耳對等距的音高變化的感官判斷而定的非線性頻率刻度</a:t>
            </a:r>
            <a:endParaRPr lang="en-US" altLang="zh-TW" baseline="0" dirty="0" smtClean="0"/>
          </a:p>
          <a:p>
            <a:r>
              <a:rPr lang="zh-TW" altLang="en-US" baseline="0" dirty="0" smtClean="0"/>
              <a:t>倒譜分析可用於將信號做傅里葉變換，然後取</a:t>
            </a:r>
            <a:r>
              <a:rPr lang="en-US" altLang="zh-TW" baseline="0" dirty="0" smtClean="0"/>
              <a:t>log</a:t>
            </a:r>
            <a:r>
              <a:rPr lang="zh-TW" altLang="en-US" baseline="0" dirty="0" smtClean="0"/>
              <a:t>，再進行反傅里葉變換</a:t>
            </a:r>
            <a:endParaRPr lang="en-US" altLang="zh-TW" baseline="0" dirty="0" smtClean="0"/>
          </a:p>
          <a:p>
            <a:endParaRPr lang="en-US" altLang="zh-TW" baseline="0" dirty="0" smtClean="0"/>
          </a:p>
          <a:p>
            <a:r>
              <a:rPr lang="en-US" altLang="zh-TW" baseline="0" dirty="0" smtClean="0"/>
              <a:t>&lt;</a:t>
            </a:r>
            <a:r>
              <a:rPr lang="zh-TW" altLang="en-US" baseline="0" dirty="0" smtClean="0"/>
              <a:t>圖</a:t>
            </a:r>
            <a:r>
              <a:rPr lang="en-US" altLang="zh-TW" baseline="0" dirty="0" smtClean="0"/>
              <a:t>&gt;</a:t>
            </a:r>
          </a:p>
          <a:p>
            <a:r>
              <a:rPr lang="en-US" altLang="zh-TW" baseline="0" dirty="0" smtClean="0"/>
              <a:t>MFCC</a:t>
            </a:r>
            <a:r>
              <a:rPr lang="zh-TW" altLang="en-US" baseline="0" dirty="0" smtClean="0"/>
              <a:t>過程</a:t>
            </a:r>
            <a:r>
              <a:rPr lang="en-US" altLang="zh-TW" baseline="0" dirty="0" smtClean="0"/>
              <a:t>:</a:t>
            </a:r>
            <a:r>
              <a:rPr lang="zh-TW" altLang="en-US" baseline="0" dirty="0" smtClean="0"/>
              <a:t> 預強化、漢明窗、頻域轉換、使用梅爾刻度濾波器過濾、能量取對數、倒譜分析</a:t>
            </a:r>
            <a:endParaRPr lang="en-US" altLang="zh-TW" baseline="0" dirty="0" smtClean="0"/>
          </a:p>
          <a:p>
            <a:endParaRPr lang="en-US" altLang="zh-TW" baseline="0" dirty="0" smtClean="0"/>
          </a:p>
          <a:p>
            <a:r>
              <a:rPr lang="en-US" altLang="zh-TW" baseline="0" dirty="0" smtClean="0"/>
              <a:t>&lt;3&gt;</a:t>
            </a:r>
          </a:p>
          <a:p>
            <a:r>
              <a:rPr lang="zh-TW" altLang="en-US" baseline="0" dirty="0" smtClean="0"/>
              <a:t>本身</a:t>
            </a:r>
            <a:r>
              <a:rPr lang="en-US" altLang="zh-TW" baseline="0" dirty="0" smtClean="0"/>
              <a:t>MFCC</a:t>
            </a:r>
            <a:r>
              <a:rPr lang="zh-TW" altLang="en-US" baseline="0" dirty="0" smtClean="0"/>
              <a:t>有</a:t>
            </a:r>
            <a:r>
              <a:rPr lang="en-US" altLang="zh-TW" baseline="0" dirty="0" smtClean="0"/>
              <a:t>13</a:t>
            </a:r>
            <a:r>
              <a:rPr lang="zh-TW" altLang="en-US" baseline="0" dirty="0" smtClean="0"/>
              <a:t>維度的特徵參數，然而在實際應用於語音辨識時，對時間進行微分，來顯示倒譜參數對時間的變化。二階微分後，就會變成</a:t>
            </a:r>
            <a:r>
              <a:rPr lang="en-US" altLang="zh-TW" baseline="0" dirty="0" smtClean="0"/>
              <a:t>39</a:t>
            </a:r>
            <a:r>
              <a:rPr lang="zh-TW" altLang="en-US" baseline="0" dirty="0" smtClean="0"/>
              <a:t>維度的特徵參數，成為語音辨識中最常使用的特徵</a:t>
            </a:r>
            <a:endParaRPr lang="en-US" altLang="zh-TW" baseline="0" dirty="0" smtClean="0"/>
          </a:p>
          <a:p>
            <a:endParaRPr lang="en-US" altLang="zh-TW" baseline="0" dirty="0" smtClean="0"/>
          </a:p>
          <a:p>
            <a:endParaRPr lang="en-US" altLang="zh-TW" baseline="0" dirty="0" smtClean="0"/>
          </a:p>
          <a:p>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17</a:t>
            </a:fld>
            <a:endParaRPr lang="zh-TW" altLang="en-US"/>
          </a:p>
        </p:txBody>
      </p:sp>
    </p:spTree>
    <p:extLst>
      <p:ext uri="{BB962C8B-B14F-4D97-AF65-F5344CB8AC3E}">
        <p14:creationId xmlns:p14="http://schemas.microsoft.com/office/powerpoint/2010/main" val="2616582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19</a:t>
            </a:fld>
            <a:endParaRPr lang="zh-TW" altLang="en-US"/>
          </a:p>
        </p:txBody>
      </p:sp>
    </p:spTree>
    <p:extLst>
      <p:ext uri="{BB962C8B-B14F-4D97-AF65-F5344CB8AC3E}">
        <p14:creationId xmlns:p14="http://schemas.microsoft.com/office/powerpoint/2010/main" val="260067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25</a:t>
            </a:fld>
            <a:endParaRPr lang="zh-TW" altLang="en-US"/>
          </a:p>
        </p:txBody>
      </p:sp>
    </p:spTree>
    <p:extLst>
      <p:ext uri="{BB962C8B-B14F-4D97-AF65-F5344CB8AC3E}">
        <p14:creationId xmlns:p14="http://schemas.microsoft.com/office/powerpoint/2010/main" val="67801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5</a:t>
            </a:fld>
            <a:endParaRPr lang="zh-TW" altLang="en-US"/>
          </a:p>
        </p:txBody>
      </p:sp>
    </p:spTree>
    <p:extLst>
      <p:ext uri="{BB962C8B-B14F-4D97-AF65-F5344CB8AC3E}">
        <p14:creationId xmlns:p14="http://schemas.microsoft.com/office/powerpoint/2010/main" val="271251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6</a:t>
            </a:fld>
            <a:endParaRPr lang="zh-TW" altLang="en-US"/>
          </a:p>
        </p:txBody>
      </p:sp>
    </p:spTree>
    <p:extLst>
      <p:ext uri="{BB962C8B-B14F-4D97-AF65-F5344CB8AC3E}">
        <p14:creationId xmlns:p14="http://schemas.microsoft.com/office/powerpoint/2010/main" val="3940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&lt;</a:t>
            </a:r>
            <a:r>
              <a:rPr lang="zh-TW" altLang="en-US" dirty="0" smtClean="0"/>
              <a:t>成本函數</a:t>
            </a:r>
            <a:r>
              <a:rPr lang="en-US" altLang="zh-TW" dirty="0" smtClean="0"/>
              <a:t>&gt;</a:t>
            </a:r>
          </a:p>
          <a:p>
            <a:r>
              <a:rPr lang="zh-TW" altLang="en-US" dirty="0" smtClean="0"/>
              <a:t>均方誤差、梯度下降</a:t>
            </a:r>
            <a:r>
              <a:rPr lang="en-US" altLang="zh-TW" dirty="0" smtClean="0"/>
              <a:t>(</a:t>
            </a:r>
            <a:r>
              <a:rPr lang="zh-TW" altLang="en-US" dirty="0" smtClean="0"/>
              <a:t>學習速度跟步數</a:t>
            </a:r>
            <a:r>
              <a:rPr lang="en-US" altLang="zh-TW" dirty="0" smtClean="0"/>
              <a:t>)</a:t>
            </a:r>
            <a:r>
              <a:rPr lang="zh-TW" altLang="en-US" dirty="0" smtClean="0"/>
              <a:t>、正規化</a:t>
            </a:r>
            <a:r>
              <a:rPr lang="en-US" altLang="zh-TW" dirty="0" smtClean="0"/>
              <a:t>(</a:t>
            </a:r>
            <a:r>
              <a:rPr lang="zh-TW" altLang="en-US" dirty="0" smtClean="0"/>
              <a:t>對於權重過高的項次進行懲罰，有助於減少訓練模型複雜度</a:t>
            </a:r>
            <a:r>
              <a:rPr lang="en-US" altLang="zh-TW" dirty="0" smtClean="0"/>
              <a:t>)</a:t>
            </a:r>
          </a:p>
          <a:p>
            <a:endParaRPr lang="en-US" altLang="zh-TW" dirty="0" smtClean="0"/>
          </a:p>
          <a:p>
            <a:r>
              <a:rPr lang="en-US" altLang="zh-TW" dirty="0" smtClean="0"/>
              <a:t>&lt;</a:t>
            </a:r>
            <a:r>
              <a:rPr lang="zh-TW" altLang="en-US" dirty="0" smtClean="0"/>
              <a:t>學習方法</a:t>
            </a:r>
            <a:r>
              <a:rPr lang="en-US" altLang="zh-TW" dirty="0" smtClean="0"/>
              <a:t>&gt;</a:t>
            </a:r>
          </a:p>
          <a:p>
            <a:r>
              <a:rPr lang="zh-TW" altLang="en-US" dirty="0" smtClean="0"/>
              <a:t>分類、迴歸</a:t>
            </a:r>
            <a:endParaRPr lang="en-US" altLang="zh-TW" dirty="0" smtClean="0"/>
          </a:p>
          <a:p>
            <a:r>
              <a:rPr lang="zh-TW" altLang="en-US" dirty="0" smtClean="0"/>
              <a:t>監督式、非監督式、集體學習</a:t>
            </a:r>
            <a:endParaRPr lang="en-US" altLang="zh-TW" dirty="0" smtClean="0"/>
          </a:p>
          <a:p>
            <a:endParaRPr lang="en-US" altLang="zh-TW" dirty="0" smtClean="0"/>
          </a:p>
          <a:p>
            <a:r>
              <a:rPr lang="en-US" altLang="zh-TW" dirty="0" smtClean="0"/>
              <a:t>&lt;</a:t>
            </a:r>
            <a:r>
              <a:rPr lang="zh-TW" altLang="en-US" dirty="0" smtClean="0"/>
              <a:t>評估</a:t>
            </a:r>
            <a:r>
              <a:rPr lang="en-US" altLang="zh-TW" dirty="0" smtClean="0"/>
              <a:t>&gt;</a:t>
            </a:r>
          </a:p>
          <a:p>
            <a:r>
              <a:rPr lang="en-US" altLang="zh-TW" dirty="0" smtClean="0"/>
              <a:t>R^2</a:t>
            </a:r>
            <a:r>
              <a:rPr lang="zh-TW" altLang="en-US" dirty="0" smtClean="0"/>
              <a:t> </a:t>
            </a:r>
            <a:r>
              <a:rPr lang="en-US" altLang="zh-TW" dirty="0" smtClean="0"/>
              <a:t>(1-SSE/SST)</a:t>
            </a:r>
            <a:r>
              <a:rPr lang="zh-TW" altLang="en-US" dirty="0" smtClean="0"/>
              <a:t> </a:t>
            </a:r>
            <a:r>
              <a:rPr lang="en-US" altLang="zh-TW" dirty="0" smtClean="0"/>
              <a:t>[</a:t>
            </a:r>
            <a:r>
              <a:rPr lang="zh-TW" altLang="en-US" dirty="0" smtClean="0"/>
              <a:t>解釋力</a:t>
            </a:r>
            <a:r>
              <a:rPr lang="en-US" altLang="zh-TW" dirty="0" smtClean="0"/>
              <a:t>]</a:t>
            </a:r>
          </a:p>
          <a:p>
            <a:endParaRPr lang="en-US" altLang="zh-TW" dirty="0" smtClean="0"/>
          </a:p>
          <a:p>
            <a:r>
              <a:rPr lang="en-US" altLang="zh-TW" dirty="0" smtClean="0"/>
              <a:t>&lt;</a:t>
            </a:r>
            <a:r>
              <a:rPr lang="zh-TW" altLang="en-US" dirty="0" smtClean="0"/>
              <a:t>學習曲線跟擬和</a:t>
            </a:r>
            <a:r>
              <a:rPr lang="en-US" altLang="zh-TW" dirty="0" smtClean="0"/>
              <a:t>&gt;</a:t>
            </a:r>
          </a:p>
          <a:p>
            <a:r>
              <a:rPr lang="zh-TW" altLang="en-US" dirty="0" smtClean="0"/>
              <a:t>理想狀態</a:t>
            </a:r>
            <a:r>
              <a:rPr lang="en-US" altLang="zh-TW" dirty="0" smtClean="0"/>
              <a:t>: </a:t>
            </a:r>
            <a:r>
              <a:rPr lang="zh-TW" altLang="en-US" dirty="0" smtClean="0"/>
              <a:t>學習 跟 驗證 曲線 逐漸逼近</a:t>
            </a:r>
            <a:r>
              <a:rPr lang="en-US" altLang="zh-TW" dirty="0" smtClean="0"/>
              <a:t>(</a:t>
            </a:r>
            <a:r>
              <a:rPr lang="zh-TW" altLang="en-US" dirty="0" smtClean="0"/>
              <a:t>收斂</a:t>
            </a:r>
            <a:r>
              <a:rPr lang="en-US" altLang="zh-TW" dirty="0" smtClean="0"/>
              <a:t>)</a:t>
            </a:r>
          </a:p>
          <a:p>
            <a:r>
              <a:rPr lang="en-US" altLang="zh-TW" dirty="0" err="1" smtClean="0"/>
              <a:t>Underfitting</a:t>
            </a:r>
            <a:r>
              <a:rPr lang="en-US" altLang="zh-TW" dirty="0" smtClean="0"/>
              <a:t>:</a:t>
            </a:r>
            <a:r>
              <a:rPr lang="zh-TW" altLang="en-US" dirty="0" smtClean="0"/>
              <a:t> 準確率偏低  </a:t>
            </a:r>
            <a:r>
              <a:rPr lang="en-US" altLang="zh-TW" dirty="0" smtClean="0"/>
              <a:t>/</a:t>
            </a:r>
            <a:r>
              <a:rPr lang="zh-TW" altLang="en-US" dirty="0" smtClean="0"/>
              <a:t>  </a:t>
            </a:r>
            <a:r>
              <a:rPr lang="en-US" altLang="zh-TW" dirty="0" smtClean="0"/>
              <a:t>Solution: </a:t>
            </a:r>
            <a:r>
              <a:rPr lang="zh-TW" altLang="en-US" dirty="0" smtClean="0"/>
              <a:t>增加特徵數量、增加高次方變項</a:t>
            </a:r>
          </a:p>
          <a:p>
            <a:r>
              <a:rPr lang="en-US" altLang="zh-TW" dirty="0" smtClean="0"/>
              <a:t>overfitting: </a:t>
            </a:r>
            <a:r>
              <a:rPr lang="zh-TW" altLang="en-US" dirty="0" smtClean="0"/>
              <a:t>無法收斂，訓練準確率高，但測試準確率低 </a:t>
            </a:r>
            <a:r>
              <a:rPr lang="en-US" altLang="zh-TW" dirty="0" smtClean="0"/>
              <a:t>/</a:t>
            </a:r>
            <a:r>
              <a:rPr lang="zh-TW" altLang="en-US" dirty="0" smtClean="0"/>
              <a:t> </a:t>
            </a:r>
            <a:r>
              <a:rPr lang="en-US" altLang="zh-TW" dirty="0" smtClean="0"/>
              <a:t>Solution: </a:t>
            </a:r>
            <a:r>
              <a:rPr lang="zh-TW" altLang="en-US" dirty="0" smtClean="0"/>
              <a:t>減少特徵數量、增加資料筆數、正規化</a:t>
            </a:r>
            <a:endParaRPr lang="en-US" altLang="zh-TW" dirty="0" smtClean="0"/>
          </a:p>
          <a:p>
            <a:endParaRPr lang="en-US" altLang="zh-TW" dirty="0" smtClean="0"/>
          </a:p>
          <a:p>
            <a:endParaRPr lang="en-US" altLang="zh-TW" dirty="0" smtClean="0"/>
          </a:p>
          <a:p>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7</a:t>
            </a:fld>
            <a:endParaRPr lang="zh-TW" altLang="en-US"/>
          </a:p>
        </p:txBody>
      </p:sp>
    </p:spTree>
    <p:extLst>
      <p:ext uri="{BB962C8B-B14F-4D97-AF65-F5344CB8AC3E}">
        <p14:creationId xmlns:p14="http://schemas.microsoft.com/office/powerpoint/2010/main" val="162442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&lt;1&gt;</a:t>
            </a:r>
          </a:p>
          <a:p>
            <a:r>
              <a:rPr lang="en-US" altLang="zh-TW" dirty="0" smtClean="0"/>
              <a:t>KNN: </a:t>
            </a:r>
            <a:r>
              <a:rPr lang="zh-TW" altLang="en-US" dirty="0" smtClean="0"/>
              <a:t>物以類聚</a:t>
            </a:r>
            <a:endParaRPr lang="en-US" altLang="zh-TW" dirty="0" smtClean="0"/>
          </a:p>
          <a:p>
            <a:r>
              <a:rPr lang="en-US" altLang="zh-TW" dirty="0" smtClean="0"/>
              <a:t>LR:</a:t>
            </a:r>
            <a:r>
              <a:rPr lang="zh-TW" altLang="en-US" dirty="0" smtClean="0"/>
              <a:t> 二元分類</a:t>
            </a:r>
            <a:endParaRPr lang="en-US" altLang="zh-TW" dirty="0" smtClean="0"/>
          </a:p>
          <a:p>
            <a:r>
              <a:rPr lang="en-US" altLang="zh-TW" dirty="0" smtClean="0"/>
              <a:t>SVM:</a:t>
            </a:r>
            <a:r>
              <a:rPr lang="zh-TW" altLang="en-US" dirty="0" smtClean="0"/>
              <a:t> 最大化的邊界，可以獲得較小的誤差</a:t>
            </a:r>
            <a:endParaRPr lang="en-US" altLang="zh-TW" dirty="0" smtClean="0"/>
          </a:p>
          <a:p>
            <a:r>
              <a:rPr lang="en-US" altLang="zh-TW" dirty="0" smtClean="0"/>
              <a:t>DT:</a:t>
            </a:r>
            <a:r>
              <a:rPr lang="zh-TW" altLang="en-US" dirty="0" smtClean="0"/>
              <a:t> 資訊增益，判斷特徵</a:t>
            </a:r>
            <a:r>
              <a:rPr lang="zh-TW" altLang="en-US" dirty="0" smtClean="0"/>
              <a:t>重要性</a:t>
            </a:r>
            <a:endParaRPr lang="zh-TW" altLang="en-US" dirty="0" smtClean="0">
              <a:latin typeface="Microsoft YaHei" panose="020B0503020204020204" pitchFamily="34" charset="-122"/>
              <a:ea typeface="Microsoft YaHei" panose="020B0503020204020204" pitchFamily="34" charset="-122"/>
            </a:endParaRP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8</a:t>
            </a:fld>
            <a:endParaRPr lang="zh-TW" altLang="en-US"/>
          </a:p>
        </p:txBody>
      </p:sp>
    </p:spTree>
    <p:extLst>
      <p:ext uri="{BB962C8B-B14F-4D97-AF65-F5344CB8AC3E}">
        <p14:creationId xmlns:p14="http://schemas.microsoft.com/office/powerpoint/2010/main" val="18796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&lt;1&gt;</a:t>
            </a:r>
          </a:p>
          <a:p>
            <a:r>
              <a:rPr lang="zh-TW" altLang="en-US" dirty="0" smtClean="0"/>
              <a:t>卷積層</a:t>
            </a:r>
            <a:r>
              <a:rPr lang="en-US" altLang="zh-TW" dirty="0" smtClean="0"/>
              <a:t>: </a:t>
            </a:r>
            <a:r>
              <a:rPr lang="zh-TW" altLang="en-US" dirty="0" smtClean="0"/>
              <a:t>做矩陣，讓輪廓更明顯 </a:t>
            </a:r>
            <a:r>
              <a:rPr lang="en-US" altLang="zh-TW" dirty="0" smtClean="0"/>
              <a:t>[</a:t>
            </a:r>
            <a:r>
              <a:rPr lang="zh-TW" altLang="en-US" dirty="0" smtClean="0"/>
              <a:t>矩陣會越來越小</a:t>
            </a:r>
            <a:r>
              <a:rPr lang="en-US" altLang="zh-TW" dirty="0" smtClean="0"/>
              <a:t>]</a:t>
            </a:r>
          </a:p>
          <a:p>
            <a:r>
              <a:rPr lang="en-US" altLang="zh-TW" dirty="0" smtClean="0"/>
              <a:t>padding: </a:t>
            </a:r>
            <a:r>
              <a:rPr lang="zh-TW" altLang="en-US" dirty="0" smtClean="0"/>
              <a:t>使經過濾鏡後的矩陣不會越來越小</a:t>
            </a:r>
          </a:p>
          <a:p>
            <a:r>
              <a:rPr lang="zh-TW" altLang="en-US" dirty="0" smtClean="0"/>
              <a:t>池化層</a:t>
            </a:r>
            <a:r>
              <a:rPr lang="en-US" altLang="zh-TW" dirty="0" smtClean="0"/>
              <a:t>(Max-Pool): </a:t>
            </a:r>
            <a:r>
              <a:rPr lang="zh-TW" altLang="en-US" dirty="0" smtClean="0"/>
              <a:t>吸收資料中的偏差值、降低計算量</a:t>
            </a:r>
            <a:r>
              <a:rPr lang="en-US" altLang="zh-TW" dirty="0" smtClean="0"/>
              <a:t>/</a:t>
            </a:r>
            <a:r>
              <a:rPr lang="zh-TW" altLang="en-US" dirty="0" smtClean="0"/>
              <a:t>控制</a:t>
            </a:r>
            <a:r>
              <a:rPr lang="en-US" altLang="zh-TW" dirty="0" smtClean="0"/>
              <a:t>overfitting [*</a:t>
            </a:r>
            <a:r>
              <a:rPr lang="zh-TW" altLang="en-US" dirty="0" smtClean="0"/>
              <a:t>常用</a:t>
            </a:r>
            <a:r>
              <a:rPr lang="en-US" altLang="zh-TW" dirty="0" smtClean="0"/>
              <a:t>]</a:t>
            </a:r>
          </a:p>
          <a:p>
            <a:endParaRPr lang="en-US" altLang="zh-TW" dirty="0" smtClean="0"/>
          </a:p>
          <a:p>
            <a:r>
              <a:rPr lang="en-US" altLang="zh-TW" dirty="0" smtClean="0"/>
              <a:t>&lt;2&gt;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(Y</a:t>
            </a:r>
            <a:r>
              <a:rPr lang="zh-TW" altLang="en-US" dirty="0" smtClean="0"/>
              <a:t>根據</a:t>
            </a:r>
            <a:r>
              <a:rPr lang="en-US" altLang="zh-TW" dirty="0" smtClean="0"/>
              <a:t>X</a:t>
            </a:r>
            <a:r>
              <a:rPr lang="zh-TW" altLang="en-US" dirty="0" smtClean="0"/>
              <a:t>產生</a:t>
            </a:r>
            <a:r>
              <a:rPr lang="en-US" altLang="zh-TW" dirty="0" smtClean="0"/>
              <a:t>) -&gt; </a:t>
            </a:r>
            <a:r>
              <a:rPr lang="zh-TW" altLang="en-US" dirty="0" smtClean="0"/>
              <a:t>預測第</a:t>
            </a:r>
            <a:r>
              <a:rPr lang="en-US" altLang="zh-TW" dirty="0" smtClean="0"/>
              <a:t>N</a:t>
            </a:r>
            <a:r>
              <a:rPr lang="zh-TW" altLang="en-US" dirty="0" smtClean="0"/>
              <a:t>期資料</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 </a:t>
            </a:r>
            <a:r>
              <a:rPr lang="zh-TW" altLang="en-US" dirty="0" smtClean="0"/>
              <a:t>不僅可以從特徵去預測，更會用***記憶性的資料去預測   </a:t>
            </a:r>
            <a:r>
              <a:rPr lang="en-US" altLang="zh-TW" dirty="0" smtClean="0"/>
              <a:t>[*</a:t>
            </a:r>
            <a:r>
              <a:rPr lang="zh-TW" altLang="en-US" dirty="0" smtClean="0"/>
              <a:t>時間序列的重要性</a:t>
            </a:r>
            <a:r>
              <a:rPr lang="en-US" altLang="zh-TW" dirty="0" smtClean="0"/>
              <a:t>]</a:t>
            </a:r>
            <a:endParaRPr lang="zh-TW" altLang="en-US" dirty="0" smtClean="0"/>
          </a:p>
          <a:p>
            <a:r>
              <a:rPr lang="zh-TW" altLang="en-US" dirty="0" smtClean="0"/>
              <a:t>但長期記憶力差，無法回溯到較久遠的</a:t>
            </a:r>
            <a:r>
              <a:rPr lang="en-US" altLang="zh-TW" dirty="0" smtClean="0"/>
              <a:t>input</a:t>
            </a:r>
            <a:r>
              <a:rPr lang="zh-TW" altLang="en-US" dirty="0" smtClean="0"/>
              <a:t>，</a:t>
            </a:r>
          </a:p>
          <a:p>
            <a:endParaRPr lang="en-US" altLang="zh-TW" dirty="0" smtClean="0"/>
          </a:p>
          <a:p>
            <a:r>
              <a:rPr lang="en-US" altLang="zh-TW" dirty="0" smtClean="0"/>
              <a:t>&lt;3&gt;</a:t>
            </a:r>
            <a:r>
              <a:rPr lang="zh-TW" altLang="en-US" dirty="0" smtClean="0"/>
              <a:t> 可改善</a:t>
            </a:r>
            <a:r>
              <a:rPr lang="en-US" altLang="zh-TW" dirty="0" smtClean="0"/>
              <a:t>RNN</a:t>
            </a:r>
            <a:r>
              <a:rPr lang="zh-TW" altLang="en-US" dirty="0" smtClean="0"/>
              <a:t>缺點</a:t>
            </a:r>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10</a:t>
            </a:fld>
            <a:endParaRPr lang="zh-TW" altLang="en-US"/>
          </a:p>
        </p:txBody>
      </p:sp>
    </p:spTree>
    <p:extLst>
      <p:ext uri="{BB962C8B-B14F-4D97-AF65-F5344CB8AC3E}">
        <p14:creationId xmlns:p14="http://schemas.microsoft.com/office/powerpoint/2010/main" val="392745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p>
          <a:p>
            <a:r>
              <a:rPr lang="zh-TW" altLang="en-US" sz="1200" dirty="0" smtClean="0">
                <a:solidFill>
                  <a:schemeClr val="bg1">
                    <a:lumMod val="50000"/>
                  </a:schemeClr>
                </a:solidFill>
                <a:latin typeface="Open Sans Light" pitchFamily="34" charset="0"/>
                <a:ea typeface="Open Sans Light" pitchFamily="34" charset="0"/>
                <a:cs typeface="Open Sans Light" pitchFamily="34" charset="0"/>
              </a:rPr>
              <a:t>每人肺部、氣管、咽喉、鼻腔、口腔發聲構造差異而產生出獨一無二的波長、頻率、強度、節奏</a:t>
            </a:r>
            <a:endParaRPr lang="en-US" altLang="zh-TW" sz="1200" dirty="0" smtClean="0">
              <a:solidFill>
                <a:schemeClr val="bg1">
                  <a:lumMod val="50000"/>
                </a:schemeClr>
              </a:solidFill>
              <a:latin typeface="Open Sans Light" pitchFamily="34" charset="0"/>
              <a:ea typeface="Open Sans Light" pitchFamily="34" charset="0"/>
              <a:cs typeface="Open Sans Light" pitchFamily="34" charset="0"/>
            </a:endParaRPr>
          </a:p>
          <a:p>
            <a:endParaRPr lang="en-US" altLang="zh-TW" sz="1200" dirty="0" smtClean="0">
              <a:solidFill>
                <a:schemeClr val="bg1">
                  <a:lumMod val="50000"/>
                </a:schemeClr>
              </a:solidFill>
              <a:latin typeface="Open Sans Light" pitchFamily="34" charset="0"/>
            </a:endParaRPr>
          </a:p>
          <a:p>
            <a:r>
              <a:rPr lang="en-US" altLang="zh-TW" sz="1200" dirty="0" smtClean="0">
                <a:solidFill>
                  <a:schemeClr val="bg1">
                    <a:lumMod val="50000"/>
                  </a:schemeClr>
                </a:solidFill>
                <a:latin typeface="Open Sans Light" pitchFamily="34" charset="0"/>
              </a:rPr>
              <a:t>3.</a:t>
            </a:r>
          </a:p>
          <a:p>
            <a:r>
              <a:rPr lang="zh-TW" altLang="en-US" dirty="0" smtClean="0"/>
              <a:t>由於每人生理構造不同 </a:t>
            </a:r>
            <a:r>
              <a:rPr lang="en-US" altLang="zh-TW" dirty="0" smtClean="0"/>
              <a:t>/</a:t>
            </a:r>
            <a:r>
              <a:rPr lang="zh-TW" altLang="en-US" dirty="0" smtClean="0"/>
              <a:t>必留下合成軟體使用痕跡 </a:t>
            </a:r>
            <a:r>
              <a:rPr lang="en-US" altLang="zh-TW" dirty="0" smtClean="0"/>
              <a:t>/</a:t>
            </a:r>
            <a:r>
              <a:rPr lang="zh-TW" altLang="en-US" dirty="0" smtClean="0"/>
              <a:t> 精確度不高 </a:t>
            </a:r>
            <a:r>
              <a:rPr lang="en-US" altLang="zh-TW" dirty="0" smtClean="0"/>
              <a:t>/</a:t>
            </a:r>
            <a:r>
              <a:rPr lang="zh-TW" altLang="en-US" dirty="0" smtClean="0"/>
              <a:t>雖能改變音色，但發聲構造仍不受太大改變</a:t>
            </a:r>
            <a:endParaRPr lang="en-US" altLang="zh-TW" dirty="0" smtClean="0"/>
          </a:p>
          <a:p>
            <a:endParaRPr lang="en-US" altLang="zh-TW" dirty="0" smtClean="0"/>
          </a:p>
          <a:p>
            <a:r>
              <a:rPr lang="en-US" altLang="zh-TW" dirty="0" smtClean="0"/>
              <a:t>6.</a:t>
            </a:r>
          </a:p>
          <a:p>
            <a:r>
              <a:rPr lang="zh-TW" altLang="en-US" dirty="0" smtClean="0"/>
              <a:t>過程中有使用特徵提取進行比對及分類</a:t>
            </a:r>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13</a:t>
            </a:fld>
            <a:endParaRPr lang="zh-TW" altLang="en-US"/>
          </a:p>
        </p:txBody>
      </p:sp>
    </p:spTree>
    <p:extLst>
      <p:ext uri="{BB962C8B-B14F-4D97-AF65-F5344CB8AC3E}">
        <p14:creationId xmlns:p14="http://schemas.microsoft.com/office/powerpoint/2010/main" val="17513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應用場景</a:t>
            </a:r>
            <a:r>
              <a:rPr lang="en-US" altLang="zh-TW" dirty="0" smtClean="0"/>
              <a:t>:</a:t>
            </a:r>
            <a:r>
              <a:rPr lang="zh-TW" altLang="en-US" dirty="0" smtClean="0"/>
              <a:t> </a:t>
            </a:r>
            <a:endParaRPr lang="en-US" altLang="zh-TW" dirty="0" smtClean="0"/>
          </a:p>
          <a:p>
            <a:pPr marL="0" indent="0">
              <a:buNone/>
            </a:pPr>
            <a:r>
              <a:rPr lang="en-US" altLang="zh-TW" dirty="0" smtClean="0"/>
              <a:t>1.</a:t>
            </a:r>
            <a:r>
              <a:rPr lang="zh-TW" altLang="en-US" dirty="0" smtClean="0"/>
              <a:t>領錢</a:t>
            </a:r>
            <a:endParaRPr lang="en-US" altLang="zh-TW" dirty="0" smtClean="0"/>
          </a:p>
          <a:p>
            <a:pPr marL="0" indent="0">
              <a:buNone/>
            </a:pPr>
            <a:r>
              <a:rPr lang="en-US" altLang="zh-TW" dirty="0" smtClean="0"/>
              <a:t>2.</a:t>
            </a:r>
            <a:r>
              <a:rPr lang="zh-TW" altLang="en-US" dirty="0" smtClean="0"/>
              <a:t>打電話詢問事情</a:t>
            </a:r>
            <a:endParaRPr lang="en-US" altLang="zh-TW" dirty="0" smtClean="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14</a:t>
            </a:fld>
            <a:endParaRPr lang="zh-TW" altLang="en-US"/>
          </a:p>
        </p:txBody>
      </p:sp>
    </p:spTree>
    <p:extLst>
      <p:ext uri="{BB962C8B-B14F-4D97-AF65-F5344CB8AC3E}">
        <p14:creationId xmlns:p14="http://schemas.microsoft.com/office/powerpoint/2010/main" val="323889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1.5</a:t>
            </a:r>
            <a:r>
              <a:rPr lang="zh-TW" altLang="en-US" dirty="0" smtClean="0"/>
              <a:t> </a:t>
            </a:r>
            <a:r>
              <a:rPr lang="zh-TW" altLang="en-US" sz="1200" dirty="0" smtClean="0">
                <a:latin typeface="Microsoft YaHei" panose="020B0503020204020204" pitchFamily="34" charset="-122"/>
                <a:ea typeface="Microsoft YaHei" panose="020B0503020204020204" pitchFamily="34" charset="-122"/>
              </a:rPr>
              <a:t>如何得知這個樣本來自哪個常態分布</a:t>
            </a:r>
            <a:r>
              <a:rPr lang="en-US" altLang="zh-TW" sz="1200" dirty="0" smtClean="0">
                <a:latin typeface="Microsoft YaHei" panose="020B0503020204020204" pitchFamily="34" charset="-122"/>
                <a:ea typeface="Microsoft YaHei" panose="020B0503020204020204" pitchFamily="34"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Microsoft YaHei" panose="020B0503020204020204" pitchFamily="34" charset="-122"/>
                <a:ea typeface="Microsoft YaHei" panose="020B0503020204020204" pitchFamily="34" charset="-122"/>
              </a:rPr>
              <a:t>2.</a:t>
            </a:r>
            <a:r>
              <a:rPr lang="zh-TW" altLang="en-US" sz="1200" dirty="0" smtClean="0">
                <a:latin typeface="Microsoft YaHei" panose="020B0503020204020204" pitchFamily="34" charset="-122"/>
                <a:ea typeface="Microsoft YaHei" panose="020B0503020204020204" pitchFamily="34" charset="-122"/>
              </a:rPr>
              <a:t> 首先對已知假設設定一些參數，然後選取一個樣本先估計，接著對假設參數進行最大近似，進行假設參數調整</a:t>
            </a:r>
            <a:endParaRPr lang="en-US" altLang="zh-TW" sz="1200"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Microsoft YaHei" panose="020B0503020204020204" pitchFamily="34" charset="-122"/>
              <a:ea typeface="Microsoft YaHei" panose="020B0503020204020204" pitchFamily="34" charset="-122"/>
            </a:endParaRPr>
          </a:p>
          <a:p>
            <a:endParaRPr lang="zh-TW" altLang="en-US" dirty="0"/>
          </a:p>
        </p:txBody>
      </p:sp>
      <p:sp>
        <p:nvSpPr>
          <p:cNvPr id="4" name="投影片編號版面配置區 3"/>
          <p:cNvSpPr>
            <a:spLocks noGrp="1"/>
          </p:cNvSpPr>
          <p:nvPr>
            <p:ph type="sldNum" sz="quarter" idx="10"/>
          </p:nvPr>
        </p:nvSpPr>
        <p:spPr/>
        <p:txBody>
          <a:bodyPr/>
          <a:lstStyle/>
          <a:p>
            <a:fld id="{C043C364-127F-4983-AE0C-048BFAE71C6C}" type="slidenum">
              <a:rPr lang="zh-TW" altLang="en-US" smtClean="0"/>
              <a:t>16</a:t>
            </a:fld>
            <a:endParaRPr lang="zh-TW" altLang="en-US"/>
          </a:p>
        </p:txBody>
      </p:sp>
    </p:spTree>
    <p:extLst>
      <p:ext uri="{BB962C8B-B14F-4D97-AF65-F5344CB8AC3E}">
        <p14:creationId xmlns:p14="http://schemas.microsoft.com/office/powerpoint/2010/main" val="328694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768318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197795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166277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638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127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875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4811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095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2530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4716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274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357501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7052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6302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798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4039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3328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0512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9096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472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9973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939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410356105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5653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27779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9607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5007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1729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0891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9128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0818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66784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707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404902494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3726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93145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58040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92652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80016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84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12802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5786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98905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41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40921191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82641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2838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48930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36585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3552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213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41593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97294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320185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7DAA1D6-EE07-4190-AA34-AF69653E7B5E}" type="datetimeFigureOut">
              <a:rPr lang="zh-TW" altLang="en-US" smtClean="0"/>
              <a:t>2018/8/23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345821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AA1D6-EE07-4190-AA34-AF69653E7B5E}" type="datetimeFigureOut">
              <a:rPr lang="zh-TW" altLang="en-US" smtClean="0"/>
              <a:t>2018/8/23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E36D-6FD7-4F8E-8BB7-3C0F48E807D8}" type="slidenum">
              <a:rPr lang="zh-TW" altLang="en-US" smtClean="0"/>
              <a:t>‹#›</a:t>
            </a:fld>
            <a:endParaRPr lang="zh-TW" altLang="en-US"/>
          </a:p>
        </p:txBody>
      </p:sp>
    </p:spTree>
    <p:extLst>
      <p:ext uri="{BB962C8B-B14F-4D97-AF65-F5344CB8AC3E}">
        <p14:creationId xmlns:p14="http://schemas.microsoft.com/office/powerpoint/2010/main" val="184558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6097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6920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0434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solidFill>
                  <a:prstClr val="black">
                    <a:tint val="75000"/>
                  </a:prstClr>
                </a:solidFill>
              </a:rPr>
              <a:pPr/>
              <a:t>2018/8/23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45074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54950" y="1717283"/>
            <a:ext cx="7912709" cy="884596"/>
          </a:xfrm>
        </p:spPr>
        <p:txBody>
          <a:bodyPr>
            <a:normAutofit/>
          </a:bodyPr>
          <a:lstStyle/>
          <a:p>
            <a:r>
              <a:rPr lang="zh-TW" altLang="en-US" sz="5400" dirty="0" smtClean="0">
                <a:latin typeface="Microsoft YaHei UI" panose="020B0503020204020204" pitchFamily="34" charset="-122"/>
                <a:ea typeface="Microsoft YaHei UI" panose="020B0503020204020204" pitchFamily="34" charset="-122"/>
              </a:rPr>
              <a:t>暑期實習</a:t>
            </a:r>
            <a:r>
              <a:rPr lang="en-US" altLang="zh-TW" sz="5400" dirty="0" smtClean="0">
                <a:latin typeface="Microsoft YaHei UI" panose="020B0503020204020204" pitchFamily="34" charset="-122"/>
                <a:ea typeface="Microsoft YaHei UI" panose="020B0503020204020204" pitchFamily="34" charset="-122"/>
              </a:rPr>
              <a:t>-</a:t>
            </a:r>
            <a:r>
              <a:rPr lang="zh-TW" altLang="en-US" sz="5400" dirty="0" smtClean="0">
                <a:latin typeface="Microsoft YaHei UI" panose="020B0503020204020204" pitchFamily="34" charset="-122"/>
                <a:ea typeface="Microsoft YaHei UI" panose="020B0503020204020204" pitchFamily="34" charset="-122"/>
              </a:rPr>
              <a:t>成果驗收報告</a:t>
            </a:r>
            <a:endParaRPr lang="zh-TW" altLang="en-US" sz="5400" dirty="0">
              <a:latin typeface="Microsoft YaHei UI" panose="020B0503020204020204" pitchFamily="34" charset="-122"/>
              <a:ea typeface="Microsoft YaHei UI" panose="020B0503020204020204" pitchFamily="34" charset="-122"/>
            </a:endParaRPr>
          </a:p>
        </p:txBody>
      </p:sp>
      <p:sp>
        <p:nvSpPr>
          <p:cNvPr id="3" name="副標題 2"/>
          <p:cNvSpPr>
            <a:spLocks noGrp="1"/>
          </p:cNvSpPr>
          <p:nvPr>
            <p:ph type="subTitle" idx="1"/>
          </p:nvPr>
        </p:nvSpPr>
        <p:spPr>
          <a:xfrm>
            <a:off x="4239296" y="2973275"/>
            <a:ext cx="3327042" cy="854052"/>
          </a:xfrm>
        </p:spPr>
        <p:txBody>
          <a:bodyPr>
            <a:normAutofit lnSpcReduction="10000"/>
          </a:bodyPr>
          <a:lstStyle/>
          <a:p>
            <a:r>
              <a:rPr lang="zh-TW" altLang="en-US" dirty="0" smtClean="0">
                <a:latin typeface="Microsoft YaHei" panose="020B0503020204020204" pitchFamily="34" charset="-122"/>
                <a:ea typeface="Microsoft YaHei" panose="020B0503020204020204" pitchFamily="34" charset="-122"/>
              </a:rPr>
              <a:t>科技研發部   實習生</a:t>
            </a:r>
            <a:endParaRPr lang="en-US" altLang="zh-TW" dirty="0" smtClean="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蘇玫</a:t>
            </a:r>
            <a:r>
              <a:rPr lang="zh-TW" altLang="en-US" dirty="0">
                <a:latin typeface="Microsoft YaHei" panose="020B0503020204020204" pitchFamily="34" charset="-122"/>
                <a:ea typeface="Microsoft YaHei" panose="020B0503020204020204" pitchFamily="34" charset="-122"/>
              </a:rPr>
              <a:t>如</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1" y="4198723"/>
            <a:ext cx="10585488" cy="2318467"/>
          </a:xfrm>
          <a:prstGeom prst="rect">
            <a:avLst/>
          </a:prstGeom>
        </p:spPr>
      </p:pic>
    </p:spTree>
    <p:extLst>
      <p:ext uri="{BB962C8B-B14F-4D97-AF65-F5344CB8AC3E}">
        <p14:creationId xmlns:p14="http://schemas.microsoft.com/office/powerpoint/2010/main" val="3949308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學習方法</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4175751807"/>
              </p:ext>
            </p:extLst>
          </p:nvPr>
        </p:nvGraphicFramePr>
        <p:xfrm>
          <a:off x="838200" y="1448326"/>
          <a:ext cx="10909444" cy="3968733"/>
        </p:xfrm>
        <a:graphic>
          <a:graphicData uri="http://schemas.openxmlformats.org/drawingml/2006/table">
            <a:tbl>
              <a:tblPr firstRow="1" bandRow="1">
                <a:tableStyleId>{BC89EF96-8CEA-46FF-86C4-4CE0E7609802}</a:tableStyleId>
              </a:tblPr>
              <a:tblGrid>
                <a:gridCol w="2727361"/>
                <a:gridCol w="2727361"/>
                <a:gridCol w="2727361"/>
                <a:gridCol w="2727361"/>
              </a:tblGrid>
              <a:tr h="808733">
                <a:tc>
                  <a:txBody>
                    <a:bodyPr/>
                    <a:lstStyle/>
                    <a:p>
                      <a:endParaRPr lang="zh-TW" altLang="en-US" dirty="0"/>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卷積神經網路 </a:t>
                      </a:r>
                      <a:r>
                        <a:rPr lang="en-US" altLang="zh-TW" sz="2400" dirty="0" smtClean="0">
                          <a:latin typeface="Microsoft YaHei" panose="020B0503020204020204" pitchFamily="34" charset="-122"/>
                          <a:ea typeface="Microsoft YaHei" panose="020B0503020204020204" pitchFamily="34" charset="-122"/>
                        </a:rPr>
                        <a:t>CNN</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遞歸神經網路</a:t>
                      </a:r>
                      <a:r>
                        <a:rPr lang="en-US" altLang="zh-TW" sz="2400" dirty="0" smtClean="0">
                          <a:latin typeface="Microsoft YaHei" panose="020B0503020204020204" pitchFamily="34" charset="-122"/>
                          <a:ea typeface="Microsoft YaHei" panose="020B0503020204020204" pitchFamily="34" charset="-122"/>
                        </a:rPr>
                        <a:t>RNN</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長短期記憶</a:t>
                      </a:r>
                      <a:r>
                        <a:rPr lang="en-US" altLang="zh-TW" sz="2400" dirty="0" smtClean="0">
                          <a:latin typeface="Microsoft YaHei" panose="020B0503020204020204" pitchFamily="34" charset="-122"/>
                          <a:ea typeface="Microsoft YaHei" panose="020B0503020204020204" pitchFamily="34" charset="-122"/>
                        </a:rPr>
                        <a:t/>
                      </a:r>
                      <a:br>
                        <a:rPr lang="en-US" altLang="zh-TW" sz="2400" dirty="0" smtClean="0">
                          <a:latin typeface="Microsoft YaHei" panose="020B0503020204020204" pitchFamily="34" charset="-122"/>
                          <a:ea typeface="Microsoft YaHei" panose="020B0503020204020204" pitchFamily="34" charset="-122"/>
                        </a:rPr>
                      </a:br>
                      <a:r>
                        <a:rPr lang="en-US" altLang="zh-TW" sz="2400" dirty="0" smtClean="0">
                          <a:latin typeface="Microsoft YaHei" panose="020B0503020204020204" pitchFamily="34" charset="-122"/>
                          <a:ea typeface="Microsoft YaHei" panose="020B0503020204020204" pitchFamily="34" charset="-122"/>
                        </a:rPr>
                        <a:t>LSTM</a:t>
                      </a:r>
                      <a:endParaRPr lang="zh-TW" altLang="en-US" sz="2400" dirty="0">
                        <a:latin typeface="Microsoft YaHei" panose="020B0503020204020204" pitchFamily="34" charset="-122"/>
                        <a:ea typeface="Microsoft YaHei" panose="020B0503020204020204" pitchFamily="34" charset="-122"/>
                      </a:endParaRPr>
                    </a:p>
                  </a:txBody>
                  <a:tcPr/>
                </a:tc>
              </a:tr>
              <a:tr h="1048591">
                <a:tc>
                  <a:txBody>
                    <a:bodyPr/>
                    <a:lstStyle/>
                    <a:p>
                      <a:pPr algn="ctr"/>
                      <a:r>
                        <a:rPr lang="zh-TW" altLang="en-US" sz="2400" dirty="0" smtClean="0">
                          <a:latin typeface="Microsoft YaHei" panose="020B0503020204020204" pitchFamily="34" charset="-122"/>
                          <a:ea typeface="Microsoft YaHei" panose="020B0503020204020204" pitchFamily="34" charset="-122"/>
                        </a:rPr>
                        <a:t>架構</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卷積層</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填補層</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池化層</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X </a:t>
                      </a:r>
                      <a:r>
                        <a:rPr lang="zh-TW" altLang="en-US" sz="2000" dirty="0" smtClean="0">
                          <a:latin typeface="Microsoft YaHei" panose="020B0503020204020204" pitchFamily="34" charset="-122"/>
                          <a:ea typeface="Microsoft YaHei" panose="020B0503020204020204" pitchFamily="34" charset="-122"/>
                        </a:rPr>
                        <a:t>本期</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Y</a:t>
                      </a:r>
                      <a:r>
                        <a:rPr lang="zh-TW" altLang="en-US" sz="2000" dirty="0" smtClean="0">
                          <a:latin typeface="Microsoft YaHei" panose="020B0503020204020204" pitchFamily="34" charset="-122"/>
                          <a:ea typeface="Microsoft YaHei" panose="020B0503020204020204" pitchFamily="34" charset="-122"/>
                        </a:rPr>
                        <a:t> 下期</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X </a:t>
                      </a:r>
                      <a:r>
                        <a:rPr lang="zh-TW" altLang="en-US" sz="2000" dirty="0" smtClean="0">
                          <a:latin typeface="Microsoft YaHei" panose="020B0503020204020204" pitchFamily="34" charset="-122"/>
                          <a:ea typeface="Microsoft YaHei" panose="020B0503020204020204" pitchFamily="34" charset="-122"/>
                        </a:rPr>
                        <a:t>本期</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Y</a:t>
                      </a:r>
                      <a:r>
                        <a:rPr lang="zh-TW" altLang="en-US" sz="2000" dirty="0" smtClean="0">
                          <a:latin typeface="Microsoft YaHei" panose="020B0503020204020204" pitchFamily="34" charset="-122"/>
                          <a:ea typeface="Microsoft YaHei" panose="020B0503020204020204" pitchFamily="34" charset="-122"/>
                        </a:rPr>
                        <a:t> 下期</a:t>
                      </a:r>
                    </a:p>
                    <a:p>
                      <a:endParaRPr lang="zh-TW" altLang="en-US" sz="2000" dirty="0">
                        <a:latin typeface="Microsoft YaHei" panose="020B0503020204020204" pitchFamily="34" charset="-122"/>
                        <a:ea typeface="Microsoft YaHei" panose="020B0503020204020204" pitchFamily="34" charset="-122"/>
                      </a:endParaRPr>
                    </a:p>
                  </a:txBody>
                  <a:tcPr/>
                </a:tc>
              </a:tr>
              <a:tr h="1048591">
                <a:tc>
                  <a:txBody>
                    <a:bodyPr/>
                    <a:lstStyle/>
                    <a:p>
                      <a:pPr algn="ctr"/>
                      <a:r>
                        <a:rPr lang="zh-TW" altLang="en-US" sz="2400" dirty="0" smtClean="0">
                          <a:latin typeface="Microsoft YaHei" panose="020B0503020204020204" pitchFamily="34" charset="-122"/>
                          <a:ea typeface="Microsoft YaHei" panose="020B0503020204020204" pitchFamily="34" charset="-122"/>
                        </a:rPr>
                        <a:t>特性</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r>
                        <a:rPr lang="zh-TW" altLang="en-US" sz="2000" dirty="0" smtClean="0">
                          <a:latin typeface="Microsoft YaHei" panose="020B0503020204020204" pitchFamily="34" charset="-122"/>
                          <a:ea typeface="Microsoft YaHei" panose="020B0503020204020204" pitchFamily="34" charset="-122"/>
                        </a:rPr>
                        <a:t>無時間性</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有時間性</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有遺忘現象</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有時間性</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solidFill>
                            <a:srgbClr val="FF0000"/>
                          </a:solidFill>
                          <a:latin typeface="Microsoft YaHei" panose="020B0503020204020204" pitchFamily="34" charset="-122"/>
                          <a:ea typeface="Microsoft YaHei" panose="020B0503020204020204" pitchFamily="34" charset="-122"/>
                        </a:rPr>
                        <a:t>可決定是否遺忘</a:t>
                      </a:r>
                      <a:endParaRPr lang="en-US" altLang="zh-TW" sz="2000" dirty="0" smtClean="0">
                        <a:solidFill>
                          <a:srgbClr val="FF0000"/>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效果遠大於 </a:t>
                      </a:r>
                      <a:r>
                        <a:rPr lang="en-US" altLang="zh-TW" sz="2000" dirty="0" smtClean="0">
                          <a:latin typeface="Microsoft YaHei" panose="020B0503020204020204" pitchFamily="34" charset="-122"/>
                          <a:ea typeface="Microsoft YaHei" panose="020B0503020204020204" pitchFamily="34" charset="-122"/>
                        </a:rPr>
                        <a:t>RNN</a:t>
                      </a:r>
                      <a:endParaRPr lang="zh-TW" altLang="en-US" sz="2000" dirty="0">
                        <a:latin typeface="Microsoft YaHei" panose="020B0503020204020204" pitchFamily="34" charset="-122"/>
                        <a:ea typeface="Microsoft YaHei" panose="020B0503020204020204" pitchFamily="34" charset="-122"/>
                      </a:endParaRPr>
                    </a:p>
                  </a:txBody>
                  <a:tcPr/>
                </a:tc>
              </a:tr>
              <a:tr h="1048591">
                <a:tc>
                  <a:txBody>
                    <a:bodyPr/>
                    <a:lstStyle/>
                    <a:p>
                      <a:pPr algn="ctr"/>
                      <a:r>
                        <a:rPr lang="zh-TW" altLang="en-US" sz="2400" dirty="0" smtClean="0">
                          <a:latin typeface="Microsoft YaHei" panose="020B0503020204020204" pitchFamily="34" charset="-122"/>
                          <a:ea typeface="Microsoft YaHei" panose="020B0503020204020204" pitchFamily="34" charset="-122"/>
                        </a:rPr>
                        <a:t>主要應用</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r>
                        <a:rPr lang="zh-TW" altLang="en-US" sz="2000" dirty="0" smtClean="0">
                          <a:latin typeface="Microsoft YaHei" panose="020B0503020204020204" pitchFamily="34" charset="-122"/>
                          <a:ea typeface="Microsoft YaHei" panose="020B0503020204020204" pitchFamily="34" charset="-122"/>
                        </a:rPr>
                        <a:t>影像辨識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語音辨識</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預測股價</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對話生成</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語音辨識</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預測股價</a:t>
                      </a: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對話生成</a:t>
                      </a:r>
                      <a:endParaRPr lang="zh-TW" altLang="en-US" sz="2000" dirty="0">
                        <a:latin typeface="Microsoft YaHei" panose="020B0503020204020204" pitchFamily="34" charset="-122"/>
                        <a:ea typeface="Microsoft YaHei" panose="020B0503020204020204" pitchFamily="34" charset="-122"/>
                      </a:endParaRPr>
                    </a:p>
                  </a:txBody>
                  <a:tcPr/>
                </a:tc>
              </a:tr>
            </a:tbl>
          </a:graphicData>
        </a:graphic>
      </p:graphicFrame>
      <p:sp>
        <p:nvSpPr>
          <p:cNvPr id="7" name="文字方塊 6"/>
          <p:cNvSpPr txBox="1"/>
          <p:nvPr/>
        </p:nvSpPr>
        <p:spPr>
          <a:xfrm>
            <a:off x="2685740" y="5813325"/>
            <a:ext cx="7214363" cy="461665"/>
          </a:xfrm>
          <a:prstGeom prst="rect">
            <a:avLst/>
          </a:prstGeom>
          <a:noFill/>
        </p:spPr>
        <p:txBody>
          <a:bodyPr wrap="square" rtlCol="0">
            <a:spAutoFit/>
          </a:bodyPr>
          <a:lstStyle/>
          <a:p>
            <a:r>
              <a:rPr lang="zh-TW" altLang="en-US" sz="2400" b="1" dirty="0" smtClean="0">
                <a:solidFill>
                  <a:srgbClr val="FF0000"/>
                </a:solidFill>
                <a:latin typeface="Microsoft YaHei" panose="020B0503020204020204" pitchFamily="34" charset="-122"/>
                <a:ea typeface="Microsoft YaHei" panose="020B0503020204020204" pitchFamily="34" charset="-122"/>
              </a:rPr>
              <a:t>可以針對問題的需求，來選擇最適合應用的方法</a:t>
            </a:r>
            <a:endParaRPr lang="en-US" altLang="zh-TW" sz="2400" b="1"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8171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BA8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2C9C74"/>
          </a:solidFill>
          <a:ln>
            <a:noFill/>
          </a:ln>
        </p:spPr>
        <p:txBody>
          <a:bodyPr anchor="ctr"/>
          <a:lstStyle/>
          <a:p>
            <a:pPr algn="ctr"/>
            <a:endParaRPr lang="zh-CN" altLang="zh-CN">
              <a:solidFill>
                <a:srgbClr val="FFFFFF"/>
              </a:solidFill>
            </a:endParaRPr>
          </a:p>
        </p:txBody>
      </p:sp>
      <p:sp>
        <p:nvSpPr>
          <p:cNvPr id="6" name="矩形 4"/>
          <p:cNvSpPr>
            <a:spLocks noChangeArrowheads="1"/>
          </p:cNvSpPr>
          <p:nvPr/>
        </p:nvSpPr>
        <p:spPr bwMode="auto">
          <a:xfrm>
            <a:off x="4770967" y="2919689"/>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b="1" dirty="0" smtClean="0">
                <a:solidFill>
                  <a:prstClr val="white"/>
                </a:solidFill>
                <a:ea typeface="微软雅黑" panose="020B0503020204020204" pitchFamily="34" charset="-122"/>
                <a:sym typeface="Arial" panose="020B0604020202020204" pitchFamily="34" charset="0"/>
              </a:rPr>
              <a:t>Voiceprint Recognition</a:t>
            </a:r>
            <a:endParaRPr lang="zh-CN" altLang="en-US" sz="3200" b="1" dirty="0">
              <a:solidFill>
                <a:prstClr val="white"/>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479403" y="1862668"/>
            <a:ext cx="3196131"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a:solidFill>
                  <a:prstClr val="white"/>
                </a:solidFill>
                <a:latin typeface="Impact" panose="020B0806030902050204" pitchFamily="34" charset="0"/>
                <a:sym typeface="Impact" panose="020B0806030902050204" pitchFamily="34" charset="0"/>
              </a:rPr>
              <a:t>PART TWO</a:t>
            </a:r>
            <a:endParaRPr lang="zh-CN" altLang="en-US" sz="5867">
              <a:solidFill>
                <a:prstClr val="white"/>
              </a:solidFill>
              <a:latin typeface="Impact" panose="020B0806030902050204" pitchFamily="34" charset="0"/>
              <a:sym typeface="Impact" panose="020B0806030902050204" pitchFamily="34" charset="0"/>
            </a:endParaRPr>
          </a:p>
        </p:txBody>
      </p:sp>
      <p:sp>
        <p:nvSpPr>
          <p:cNvPr id="9" name="TextBox 3"/>
          <p:cNvSpPr>
            <a:spLocks noChangeArrowheads="1"/>
          </p:cNvSpPr>
          <p:nvPr/>
        </p:nvSpPr>
        <p:spPr bwMode="auto">
          <a:xfrm>
            <a:off x="35984" y="-1911350"/>
            <a:ext cx="4647426"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prstClr val="white"/>
                </a:solidFill>
                <a:latin typeface="Impact" panose="020B0806030902050204" pitchFamily="34" charset="0"/>
                <a:sym typeface="Impact" panose="020B0806030902050204" pitchFamily="34" charset="0"/>
              </a:rPr>
              <a:t>2</a:t>
            </a:r>
            <a:endParaRPr lang="zh-CN" altLang="en-US" sz="69332" dirty="0">
              <a:solidFill>
                <a:prstClr val="white"/>
              </a:solidFill>
              <a:latin typeface="Impact" panose="020B0806030902050204" pitchFamily="34" charset="0"/>
              <a:sym typeface="Impact" panose="020B0806030902050204" pitchFamily="34" charset="0"/>
            </a:endParaRPr>
          </a:p>
        </p:txBody>
      </p:sp>
      <p:pic>
        <p:nvPicPr>
          <p:cNvPr id="10" name="圖片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787439" y="5022166"/>
            <a:ext cx="6888095" cy="1152839"/>
          </a:xfrm>
          <a:prstGeom prst="rect">
            <a:avLst/>
          </a:prstGeom>
        </p:spPr>
      </p:pic>
    </p:spTree>
    <p:extLst>
      <p:ext uri="{BB962C8B-B14F-4D97-AF65-F5344CB8AC3E}">
        <p14:creationId xmlns:p14="http://schemas.microsoft.com/office/powerpoint/2010/main" val="218878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生物辨識</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894743691"/>
              </p:ext>
            </p:extLst>
          </p:nvPr>
        </p:nvGraphicFramePr>
        <p:xfrm>
          <a:off x="838200" y="1340165"/>
          <a:ext cx="11055405" cy="4777095"/>
        </p:xfrm>
        <a:graphic>
          <a:graphicData uri="http://schemas.openxmlformats.org/drawingml/2006/table">
            <a:tbl>
              <a:tblPr firstRow="1" bandRow="1">
                <a:tableStyleId>{BC89EF96-8CEA-46FF-86C4-4CE0E7609802}</a:tableStyleId>
              </a:tblPr>
              <a:tblGrid>
                <a:gridCol w="2232546"/>
                <a:gridCol w="1527493"/>
                <a:gridCol w="1236178"/>
                <a:gridCol w="1514797"/>
                <a:gridCol w="1514797"/>
                <a:gridCol w="1514797"/>
                <a:gridCol w="1514797"/>
              </a:tblGrid>
              <a:tr h="675003">
                <a:tc>
                  <a:txBody>
                    <a:bodyPr/>
                    <a:lstStyle/>
                    <a:p>
                      <a:pPr algn="ctr"/>
                      <a:endParaRPr lang="zh-TW" altLang="en-US" dirty="0"/>
                    </a:p>
                  </a:txBody>
                  <a:tcPr/>
                </a:tc>
                <a:tc>
                  <a:txBody>
                    <a:bodyPr/>
                    <a:lstStyle/>
                    <a:p>
                      <a:pPr algn="ctr"/>
                      <a:r>
                        <a:rPr lang="zh-TW" altLang="en-US" sz="2400" dirty="0" smtClean="0"/>
                        <a:t>指紋</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t>掌紋</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t>虹膜</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t>人臉</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t>靜脈</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solidFill>
                            <a:srgbClr val="FF0000"/>
                          </a:solidFill>
                        </a:rPr>
                        <a:t>聲紋</a:t>
                      </a:r>
                      <a:endParaRPr lang="zh-TW" altLang="en-US" sz="24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使用簡易度</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低</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中</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中</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solidFill>
                            <a:srgbClr val="FF0000"/>
                          </a:solidFill>
                          <a:latin typeface="Microsoft YaHei" panose="020B0503020204020204" pitchFamily="34" charset="-122"/>
                          <a:ea typeface="Microsoft YaHei" panose="020B0503020204020204" pitchFamily="34" charset="-122"/>
                        </a:rPr>
                        <a:t>高</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使用者接受度</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中</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中</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中</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中</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中</a:t>
                      </a:r>
                    </a:p>
                  </a:txBody>
                  <a:tcPr/>
                </a:tc>
                <a:tc>
                  <a:txBody>
                    <a:bodyPr/>
                    <a:lstStyle/>
                    <a:p>
                      <a:pPr algn="ctr"/>
                      <a:r>
                        <a:rPr lang="zh-TW" altLang="en-US" sz="2000" dirty="0" smtClean="0">
                          <a:solidFill>
                            <a:srgbClr val="FF0000"/>
                          </a:solidFill>
                          <a:latin typeface="Microsoft YaHei" panose="020B0503020204020204" pitchFamily="34" charset="-122"/>
                          <a:ea typeface="Microsoft YaHei" panose="020B0503020204020204" pitchFamily="34" charset="-122"/>
                        </a:rPr>
                        <a:t>高</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準確度</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超高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超高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solidFill>
                            <a:srgbClr val="FF0000"/>
                          </a:solidFill>
                          <a:latin typeface="Microsoft YaHei" panose="020B0503020204020204" pitchFamily="34" charset="-122"/>
                          <a:ea typeface="Microsoft YaHei" panose="020B0503020204020204" pitchFamily="34" charset="-122"/>
                        </a:rPr>
                        <a:t>高</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成本</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中</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超高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超高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超高</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solidFill>
                            <a:srgbClr val="FF0000"/>
                          </a:solidFill>
                          <a:latin typeface="Microsoft YaHei" panose="020B0503020204020204" pitchFamily="34" charset="-122"/>
                          <a:ea typeface="Microsoft YaHei" panose="020B0503020204020204" pitchFamily="34" charset="-122"/>
                        </a:rPr>
                        <a:t>低</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遠端授權</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可行</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可行</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可行</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可行</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可行</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solidFill>
                            <a:srgbClr val="FF0000"/>
                          </a:solidFill>
                          <a:latin typeface="Microsoft YaHei" panose="020B0503020204020204" pitchFamily="34" charset="-122"/>
                          <a:ea typeface="Microsoft YaHei" panose="020B0503020204020204" pitchFamily="34" charset="-122"/>
                        </a:rPr>
                        <a:t>已實施</a:t>
                      </a:r>
                    </a:p>
                    <a:p>
                      <a:pPr algn="ct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r h="675003">
                <a:tc>
                  <a:txBody>
                    <a:bodyPr/>
                    <a:lstStyle/>
                    <a:p>
                      <a:pPr algn="ctr"/>
                      <a:r>
                        <a:rPr lang="zh-TW" altLang="en-US" sz="2400" dirty="0" smtClean="0">
                          <a:latin typeface="Microsoft YaHei" panose="020B0503020204020204" pitchFamily="34" charset="-122"/>
                          <a:ea typeface="Microsoft YaHei" panose="020B0503020204020204" pitchFamily="34" charset="-122"/>
                        </a:rPr>
                        <a:t>手機收集</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部分已實施</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可行</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已實施</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Microsoft YaHei" panose="020B0503020204020204" pitchFamily="34" charset="-122"/>
                          <a:ea typeface="Microsoft YaHei" panose="020B0503020204020204" pitchFamily="34" charset="-122"/>
                        </a:rPr>
                        <a:t>已實施</a:t>
                      </a:r>
                    </a:p>
                    <a:p>
                      <a:pPr algn="ct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可行</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smtClean="0">
                          <a:solidFill>
                            <a:srgbClr val="FF0000"/>
                          </a:solidFill>
                          <a:latin typeface="Microsoft YaHei" panose="020B0503020204020204" pitchFamily="34" charset="-122"/>
                          <a:ea typeface="Microsoft YaHei" panose="020B0503020204020204" pitchFamily="34" charset="-122"/>
                        </a:rPr>
                        <a:t>已實施</a:t>
                      </a:r>
                    </a:p>
                    <a:p>
                      <a:pPr algn="ct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r>
            </a:tbl>
          </a:graphicData>
        </a:graphic>
      </p:graphicFrame>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89342">
            <a:off x="11064283" y="840006"/>
            <a:ext cx="1105638" cy="896171"/>
          </a:xfrm>
          <a:prstGeom prst="rect">
            <a:avLst/>
          </a:prstGeom>
        </p:spPr>
      </p:pic>
    </p:spTree>
    <p:extLst>
      <p:ext uri="{BB962C8B-B14F-4D97-AF65-F5344CB8AC3E}">
        <p14:creationId xmlns:p14="http://schemas.microsoft.com/office/powerpoint/2010/main" val="474932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概論</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Straight Connector 8"/>
          <p:cNvCxnSpPr/>
          <p:nvPr/>
        </p:nvCxnSpPr>
        <p:spPr>
          <a:xfrm rot="5400000">
            <a:off x="3700030" y="3830936"/>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Group 100"/>
          <p:cNvGrpSpPr/>
          <p:nvPr/>
        </p:nvGrpSpPr>
        <p:grpSpPr>
          <a:xfrm>
            <a:off x="5311354" y="3574261"/>
            <a:ext cx="1533005" cy="165694"/>
            <a:chOff x="3993751" y="2736417"/>
            <a:chExt cx="1149754" cy="124270"/>
          </a:xfrm>
        </p:grpSpPr>
        <p:cxnSp>
          <p:nvCxnSpPr>
            <p:cNvPr id="9" name="Straight Connector 48"/>
            <p:cNvCxnSpPr>
              <a:stCxn id="20" idx="3"/>
              <a:endCxn id="67" idx="1"/>
            </p:cNvCxnSpPr>
            <p:nvPr/>
          </p:nvCxnSpPr>
          <p:spPr>
            <a:xfrm>
              <a:off x="3993750" y="2736410"/>
              <a:ext cx="1149754" cy="811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11" name="Group 99"/>
          <p:cNvGrpSpPr/>
          <p:nvPr/>
        </p:nvGrpSpPr>
        <p:grpSpPr>
          <a:xfrm>
            <a:off x="5311351" y="2122676"/>
            <a:ext cx="1533005" cy="194850"/>
            <a:chOff x="3993749" y="1647748"/>
            <a:chExt cx="1149754" cy="146138"/>
          </a:xfrm>
        </p:grpSpPr>
        <p:cxnSp>
          <p:nvCxnSpPr>
            <p:cNvPr id="12" name="Straight Connector 45"/>
            <p:cNvCxnSpPr>
              <a:stCxn id="27" idx="3"/>
              <a:endCxn id="51" idx="1"/>
            </p:cNvCxnSpPr>
            <p:nvPr/>
          </p:nvCxnSpPr>
          <p:spPr>
            <a:xfrm>
              <a:off x="3993750" y="1647742"/>
              <a:ext cx="1149754"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14" name="Group 101"/>
          <p:cNvGrpSpPr/>
          <p:nvPr/>
        </p:nvGrpSpPr>
        <p:grpSpPr>
          <a:xfrm>
            <a:off x="5311352" y="5065737"/>
            <a:ext cx="1533005" cy="198197"/>
            <a:chOff x="3993750" y="3855038"/>
            <a:chExt cx="1149754" cy="148648"/>
          </a:xfrm>
        </p:grpSpPr>
        <p:cxnSp>
          <p:nvCxnSpPr>
            <p:cNvPr id="15" name="Straight Connector 50"/>
            <p:cNvCxnSpPr>
              <a:stCxn id="41" idx="3"/>
              <a:endCxn id="34" idx="1"/>
            </p:cNvCxnSpPr>
            <p:nvPr/>
          </p:nvCxnSpPr>
          <p:spPr>
            <a:xfrm flipV="1">
              <a:off x="3993750" y="3855038"/>
              <a:ext cx="1149754" cy="22016"/>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17" name="Group 95"/>
          <p:cNvGrpSpPr/>
          <p:nvPr/>
        </p:nvGrpSpPr>
        <p:grpSpPr>
          <a:xfrm>
            <a:off x="3079877" y="2927766"/>
            <a:ext cx="2231475" cy="1174378"/>
            <a:chOff x="2387477" y="2428874"/>
            <a:chExt cx="1606273" cy="707602"/>
          </a:xfrm>
        </p:grpSpPr>
        <p:sp>
          <p:nvSpPr>
            <p:cNvPr id="23" name="Rectangle 32"/>
            <p:cNvSpPr/>
            <p:nvPr/>
          </p:nvSpPr>
          <p:spPr>
            <a:xfrm>
              <a:off x="2387477" y="2428874"/>
              <a:ext cx="576019" cy="278169"/>
            </a:xfrm>
            <a:prstGeom prst="rect">
              <a:avLst/>
            </a:prstGeom>
          </p:spPr>
          <p:txBody>
            <a:bodyPr wrap="none">
              <a:spAutoFit/>
            </a:bodyPr>
            <a:lstStyle/>
            <a:p>
              <a:pPr algn="r"/>
              <a:r>
                <a:rPr lang="zh-TW" altLang="en-US" sz="2400" b="1" dirty="0">
                  <a:latin typeface="Microsoft YaHei UI" panose="020B0503020204020204" pitchFamily="34" charset="-122"/>
                  <a:ea typeface="Microsoft YaHei UI" panose="020B0503020204020204" pitchFamily="34" charset="-122"/>
                  <a:cs typeface="Open Sans" pitchFamily="34" charset="0"/>
                </a:rPr>
                <a:t>方法</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sp>
          <p:nvSpPr>
            <p:cNvPr id="20" name="Rectangle 22"/>
            <p:cNvSpPr/>
            <p:nvPr/>
          </p:nvSpPr>
          <p:spPr>
            <a:xfrm>
              <a:off x="3357554" y="2500312"/>
              <a:ext cx="636196" cy="636164"/>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grpSp>
        <p:nvGrpSpPr>
          <p:cNvPr id="24" name="Group 93"/>
          <p:cNvGrpSpPr/>
          <p:nvPr/>
        </p:nvGrpSpPr>
        <p:grpSpPr>
          <a:xfrm>
            <a:off x="516852" y="1449668"/>
            <a:ext cx="4794500" cy="1222563"/>
            <a:chOff x="542545" y="1357304"/>
            <a:chExt cx="3451205" cy="707602"/>
          </a:xfrm>
        </p:grpSpPr>
        <p:grpSp>
          <p:nvGrpSpPr>
            <p:cNvPr id="25" name="Group 89"/>
            <p:cNvGrpSpPr/>
            <p:nvPr/>
          </p:nvGrpSpPr>
          <p:grpSpPr>
            <a:xfrm>
              <a:off x="542545" y="1357304"/>
              <a:ext cx="2420952" cy="657834"/>
              <a:chOff x="542545" y="1357304"/>
              <a:chExt cx="2420952" cy="657834"/>
            </a:xfrm>
          </p:grpSpPr>
          <p:sp>
            <p:nvSpPr>
              <p:cNvPr id="29" name="Rectangle 29"/>
              <p:cNvSpPr/>
              <p:nvPr/>
            </p:nvSpPr>
            <p:spPr>
              <a:xfrm>
                <a:off x="542545" y="1641051"/>
                <a:ext cx="2307636" cy="374087"/>
              </a:xfrm>
              <a:prstGeom prst="rect">
                <a:avLst/>
              </a:prstGeom>
            </p:spPr>
            <p:txBody>
              <a:bodyPr wrap="square">
                <a:spAutoFit/>
              </a:bodyPr>
              <a:lstStyle/>
              <a:p>
                <a:pPr algn="r"/>
                <a:r>
                  <a:rPr lang="zh-TW" altLang="en-US" dirty="0" smtClean="0">
                    <a:latin typeface="Microsoft YaHei" panose="020B0503020204020204" pitchFamily="34" charset="-122"/>
                    <a:ea typeface="Microsoft YaHei" panose="020B0503020204020204" pitchFamily="34" charset="-122"/>
                    <a:cs typeface="Open Sans Light" pitchFamily="34" charset="0"/>
                  </a:rPr>
                  <a:t>主要以</a:t>
                </a:r>
                <a:r>
                  <a:rPr lang="zh-TW" altLang="en-US" dirty="0" smtClean="0">
                    <a:solidFill>
                      <a:srgbClr val="FF0000"/>
                    </a:solidFill>
                    <a:latin typeface="Microsoft YaHei" panose="020B0503020204020204" pitchFamily="34" charset="-122"/>
                    <a:ea typeface="Microsoft YaHei" panose="020B0503020204020204" pitchFamily="34" charset="-122"/>
                    <a:cs typeface="Open Sans Light" pitchFamily="34" charset="0"/>
                  </a:rPr>
                  <a:t>人體解剖學</a:t>
                </a:r>
                <a:r>
                  <a:rPr lang="zh-TW" altLang="en-US" dirty="0" smtClean="0">
                    <a:latin typeface="Microsoft YaHei" panose="020B0503020204020204" pitchFamily="34" charset="-122"/>
                    <a:ea typeface="Microsoft YaHei" panose="020B0503020204020204" pitchFamily="34" charset="-122"/>
                    <a:cs typeface="Open Sans Light" pitchFamily="34" charset="0"/>
                  </a:rPr>
                  <a:t>及</a:t>
                </a:r>
                <a:r>
                  <a:rPr lang="zh-TW" altLang="en-US" dirty="0" smtClean="0">
                    <a:solidFill>
                      <a:srgbClr val="FF0000"/>
                    </a:solidFill>
                    <a:latin typeface="Microsoft YaHei" panose="020B0503020204020204" pitchFamily="34" charset="-122"/>
                    <a:ea typeface="Microsoft YaHei" panose="020B0503020204020204" pitchFamily="34" charset="-122"/>
                    <a:cs typeface="Open Sans Light" pitchFamily="34" charset="0"/>
                  </a:rPr>
                  <a:t>行為差異</a:t>
                </a:r>
                <a:r>
                  <a:rPr lang="zh-TW" altLang="en-US" dirty="0" smtClean="0">
                    <a:latin typeface="Microsoft YaHei" panose="020B0503020204020204" pitchFamily="34" charset="-122"/>
                    <a:ea typeface="Microsoft YaHei" panose="020B0503020204020204" pitchFamily="34" charset="-122"/>
                    <a:cs typeface="Open Sans Light" pitchFamily="34" charset="0"/>
                  </a:rPr>
                  <a:t>為評斷標準</a:t>
                </a:r>
                <a:endParaRPr lang="en-US" dirty="0">
                  <a:latin typeface="Microsoft YaHei" panose="020B0503020204020204" pitchFamily="34" charset="-122"/>
                  <a:ea typeface="Microsoft YaHei" panose="020B0503020204020204" pitchFamily="34" charset="-122"/>
                  <a:cs typeface="Open Sans Light" pitchFamily="34" charset="0"/>
                </a:endParaRPr>
              </a:p>
            </p:txBody>
          </p:sp>
          <p:sp>
            <p:nvSpPr>
              <p:cNvPr id="30" name="Rectangle 30"/>
              <p:cNvSpPr/>
              <p:nvPr/>
            </p:nvSpPr>
            <p:spPr>
              <a:xfrm>
                <a:off x="1944388" y="1357304"/>
                <a:ext cx="1019109" cy="267205"/>
              </a:xfrm>
              <a:prstGeom prst="rect">
                <a:avLst/>
              </a:prstGeom>
            </p:spPr>
            <p:txBody>
              <a:bodyPr wrap="none">
                <a:spAutoFit/>
              </a:bodyPr>
              <a:lstStyle/>
              <a:p>
                <a:pPr algn="r"/>
                <a:r>
                  <a:rPr lang="zh-TW" altLang="en-US" sz="2400" b="1" dirty="0" smtClean="0">
                    <a:latin typeface="Microsoft YaHei UI" panose="020B0503020204020204" pitchFamily="34" charset="-122"/>
                    <a:ea typeface="Microsoft YaHei UI" panose="020B0503020204020204" pitchFamily="34" charset="-122"/>
                    <a:cs typeface="Open Sans" pitchFamily="34" charset="0"/>
                  </a:rPr>
                  <a:t>聲紋模式</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grpSp>
        <p:sp>
          <p:nvSpPr>
            <p:cNvPr id="27" name="Rectangle 13"/>
            <p:cNvSpPr/>
            <p:nvPr/>
          </p:nvSpPr>
          <p:spPr>
            <a:xfrm>
              <a:off x="3357554" y="1428742"/>
              <a:ext cx="636196" cy="636164"/>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31" name="Group 98"/>
          <p:cNvGrpSpPr/>
          <p:nvPr/>
        </p:nvGrpSpPr>
        <p:grpSpPr>
          <a:xfrm>
            <a:off x="6844357" y="4381479"/>
            <a:ext cx="5220264" cy="1243038"/>
            <a:chOff x="5143504" y="3571882"/>
            <a:chExt cx="3643338" cy="707602"/>
          </a:xfrm>
        </p:grpSpPr>
        <p:grpSp>
          <p:nvGrpSpPr>
            <p:cNvPr id="32" name="Group 92"/>
            <p:cNvGrpSpPr/>
            <p:nvPr/>
          </p:nvGrpSpPr>
          <p:grpSpPr>
            <a:xfrm>
              <a:off x="6143636" y="3571882"/>
              <a:ext cx="2643206" cy="653677"/>
              <a:chOff x="6143636" y="3571882"/>
              <a:chExt cx="2643206" cy="653677"/>
            </a:xfrm>
          </p:grpSpPr>
          <p:sp>
            <p:nvSpPr>
              <p:cNvPr id="36" name="Rectangle 39"/>
              <p:cNvSpPr/>
              <p:nvPr/>
            </p:nvSpPr>
            <p:spPr>
              <a:xfrm>
                <a:off x="6143636" y="3857634"/>
                <a:ext cx="2643206" cy="367925"/>
              </a:xfrm>
              <a:prstGeom prst="rect">
                <a:avLst/>
              </a:prstGeom>
            </p:spPr>
            <p:txBody>
              <a:bodyPr wrap="square">
                <a:spAutoFit/>
              </a:bodyPr>
              <a:lstStyle/>
              <a:p>
                <a:r>
                  <a:rPr lang="zh-TW" altLang="en-US" dirty="0" smtClean="0">
                    <a:latin typeface="Microsoft YaHei" panose="020B0503020204020204" pitchFamily="34" charset="-122"/>
                    <a:ea typeface="Microsoft YaHei" panose="020B0503020204020204" pitchFamily="34" charset="-122"/>
                    <a:cs typeface="Open Sans Light" pitchFamily="34" charset="0"/>
                  </a:rPr>
                  <a:t>使用人工智慧</a:t>
                </a:r>
                <a:endParaRPr lang="en-US" altLang="zh-TW" dirty="0" smtClean="0">
                  <a:latin typeface="Microsoft YaHei" panose="020B0503020204020204" pitchFamily="34" charset="-122"/>
                  <a:ea typeface="Microsoft YaHei" panose="020B0503020204020204" pitchFamily="34" charset="-122"/>
                  <a:cs typeface="Open Sans Light" pitchFamily="34" charset="0"/>
                </a:endParaRPr>
              </a:p>
              <a:p>
                <a:r>
                  <a:rPr lang="zh-TW" altLang="en-US" dirty="0" smtClean="0">
                    <a:solidFill>
                      <a:srgbClr val="FF0000"/>
                    </a:solidFill>
                    <a:latin typeface="Microsoft YaHei" panose="020B0503020204020204" pitchFamily="34" charset="-122"/>
                    <a:ea typeface="Microsoft YaHei" panose="020B0503020204020204" pitchFamily="34" charset="-122"/>
                    <a:cs typeface="Open Sans Light" pitchFamily="34" charset="0"/>
                  </a:rPr>
                  <a:t>多增加一道生物辨識驗證的保障</a:t>
                </a:r>
                <a:endParaRPr lang="en-US" dirty="0">
                  <a:solidFill>
                    <a:srgbClr val="FF0000"/>
                  </a:solidFill>
                  <a:latin typeface="Microsoft YaHei" panose="020B0503020204020204" pitchFamily="34" charset="-122"/>
                  <a:ea typeface="Microsoft YaHei" panose="020B0503020204020204" pitchFamily="34" charset="-122"/>
                  <a:cs typeface="Open Sans Light" pitchFamily="34" charset="0"/>
                </a:endParaRPr>
              </a:p>
            </p:txBody>
          </p:sp>
          <p:sp>
            <p:nvSpPr>
              <p:cNvPr id="37" name="Rectangle 40"/>
              <p:cNvSpPr/>
              <p:nvPr/>
            </p:nvSpPr>
            <p:spPr>
              <a:xfrm>
                <a:off x="6143636" y="3571882"/>
                <a:ext cx="558491" cy="262804"/>
              </a:xfrm>
              <a:prstGeom prst="rect">
                <a:avLst/>
              </a:prstGeom>
            </p:spPr>
            <p:txBody>
              <a:bodyPr wrap="none">
                <a:spAutoFit/>
              </a:bodyPr>
              <a:lstStyle/>
              <a:p>
                <a:r>
                  <a:rPr lang="zh-TW" altLang="en-US" sz="2400" b="1" dirty="0">
                    <a:latin typeface="Microsoft YaHei UI" panose="020B0503020204020204" pitchFamily="34" charset="-122"/>
                    <a:ea typeface="Microsoft YaHei UI" panose="020B0503020204020204" pitchFamily="34" charset="-122"/>
                    <a:cs typeface="Open Sans" pitchFamily="34" charset="0"/>
                  </a:rPr>
                  <a:t>總結</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grpSp>
        <p:sp>
          <p:nvSpPr>
            <p:cNvPr id="34" name="Rectangle 27"/>
            <p:cNvSpPr/>
            <p:nvPr/>
          </p:nvSpPr>
          <p:spPr>
            <a:xfrm>
              <a:off x="5143504" y="3643320"/>
              <a:ext cx="636196" cy="6361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38" name="Group 97"/>
          <p:cNvGrpSpPr/>
          <p:nvPr/>
        </p:nvGrpSpPr>
        <p:grpSpPr>
          <a:xfrm>
            <a:off x="259307" y="4444969"/>
            <a:ext cx="5052045" cy="1181027"/>
            <a:chOff x="357158" y="3571882"/>
            <a:chExt cx="3636592" cy="707602"/>
          </a:xfrm>
        </p:grpSpPr>
        <p:grpSp>
          <p:nvGrpSpPr>
            <p:cNvPr id="39" name="Group 87"/>
            <p:cNvGrpSpPr/>
            <p:nvPr/>
          </p:nvGrpSpPr>
          <p:grpSpPr>
            <a:xfrm>
              <a:off x="357158" y="3571882"/>
              <a:ext cx="2606339" cy="672996"/>
              <a:chOff x="357158" y="3571882"/>
              <a:chExt cx="2606339" cy="672996"/>
            </a:xfrm>
          </p:grpSpPr>
          <p:sp>
            <p:nvSpPr>
              <p:cNvPr id="46" name="Rectangle 33"/>
              <p:cNvSpPr/>
              <p:nvPr/>
            </p:nvSpPr>
            <p:spPr>
              <a:xfrm>
                <a:off x="357158" y="3857634"/>
                <a:ext cx="2523324" cy="387244"/>
              </a:xfrm>
              <a:prstGeom prst="rect">
                <a:avLst/>
              </a:prstGeom>
            </p:spPr>
            <p:txBody>
              <a:bodyPr wrap="square">
                <a:spAutoFit/>
              </a:bodyPr>
              <a:lstStyle/>
              <a:p>
                <a:pPr algn="r"/>
                <a:r>
                  <a:rPr lang="zh-TW" altLang="en-US" dirty="0" smtClean="0">
                    <a:latin typeface="Microsoft YaHei" panose="020B0503020204020204" pitchFamily="34" charset="-122"/>
                    <a:ea typeface="Microsoft YaHei" panose="020B0503020204020204" pitchFamily="34" charset="-122"/>
                    <a:cs typeface="Open Sans Light" pitchFamily="34" charset="0"/>
                  </a:rPr>
                  <a:t>模仿、合成、變聲器、</a:t>
                </a:r>
                <a:r>
                  <a:rPr lang="en-US" altLang="zh-TW" dirty="0" smtClean="0">
                    <a:latin typeface="Microsoft YaHei" panose="020B0503020204020204" pitchFamily="34" charset="-122"/>
                    <a:ea typeface="Microsoft YaHei" panose="020B0503020204020204" pitchFamily="34" charset="-122"/>
                    <a:cs typeface="Open Sans Light" pitchFamily="34" charset="0"/>
                  </a:rPr>
                  <a:t/>
                </a:r>
                <a:br>
                  <a:rPr lang="en-US" altLang="zh-TW" dirty="0" smtClean="0">
                    <a:latin typeface="Microsoft YaHei" panose="020B0503020204020204" pitchFamily="34" charset="-122"/>
                    <a:ea typeface="Microsoft YaHei" panose="020B0503020204020204" pitchFamily="34" charset="-122"/>
                    <a:cs typeface="Open Sans Light" pitchFamily="34" charset="0"/>
                  </a:rPr>
                </a:br>
                <a:r>
                  <a:rPr lang="zh-TW" altLang="en-US" dirty="0" smtClean="0">
                    <a:latin typeface="Microsoft YaHei" panose="020B0503020204020204" pitchFamily="34" charset="-122"/>
                    <a:ea typeface="Microsoft YaHei" panose="020B0503020204020204" pitchFamily="34" charset="-122"/>
                    <a:cs typeface="Open Sans Light" pitchFamily="34" charset="0"/>
                  </a:rPr>
                  <a:t>受情緒、老化、生病等影響</a:t>
                </a:r>
                <a:endParaRPr lang="en-US" dirty="0">
                  <a:latin typeface="Microsoft YaHei" panose="020B0503020204020204" pitchFamily="34" charset="-122"/>
                  <a:ea typeface="Microsoft YaHei" panose="020B0503020204020204" pitchFamily="34" charset="-122"/>
                  <a:cs typeface="Open Sans Light" pitchFamily="34" charset="0"/>
                </a:endParaRPr>
              </a:p>
            </p:txBody>
          </p:sp>
          <p:sp>
            <p:nvSpPr>
              <p:cNvPr id="47" name="Rectangle 34"/>
              <p:cNvSpPr/>
              <p:nvPr/>
            </p:nvSpPr>
            <p:spPr>
              <a:xfrm>
                <a:off x="1944388" y="3571882"/>
                <a:ext cx="1019109" cy="276603"/>
              </a:xfrm>
              <a:prstGeom prst="rect">
                <a:avLst/>
              </a:prstGeom>
            </p:spPr>
            <p:txBody>
              <a:bodyPr wrap="none">
                <a:spAutoFit/>
              </a:bodyPr>
              <a:lstStyle/>
              <a:p>
                <a:pPr algn="r"/>
                <a:r>
                  <a:rPr lang="zh-TW" altLang="en-US" sz="2400" b="1" dirty="0" smtClean="0">
                    <a:latin typeface="Microsoft YaHei UI" panose="020B0503020204020204" pitchFamily="34" charset="-122"/>
                    <a:ea typeface="Microsoft YaHei UI" panose="020B0503020204020204" pitchFamily="34" charset="-122"/>
                    <a:cs typeface="Open Sans" pitchFamily="34" charset="0"/>
                  </a:rPr>
                  <a:t>使用疑慮</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grpSp>
        <p:sp>
          <p:nvSpPr>
            <p:cNvPr id="41" name="Rectangle 26"/>
            <p:cNvSpPr/>
            <p:nvPr/>
          </p:nvSpPr>
          <p:spPr>
            <a:xfrm>
              <a:off x="3357554" y="3643320"/>
              <a:ext cx="636196" cy="636164"/>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grpSp>
        <p:nvGrpSpPr>
          <p:cNvPr id="48" name="Group 94"/>
          <p:cNvGrpSpPr/>
          <p:nvPr/>
        </p:nvGrpSpPr>
        <p:grpSpPr>
          <a:xfrm>
            <a:off x="6844357" y="1449666"/>
            <a:ext cx="4879070" cy="1222564"/>
            <a:chOff x="5143504" y="1357304"/>
            <a:chExt cx="3405211" cy="707603"/>
          </a:xfrm>
        </p:grpSpPr>
        <p:grpSp>
          <p:nvGrpSpPr>
            <p:cNvPr id="49" name="Group 90"/>
            <p:cNvGrpSpPr/>
            <p:nvPr/>
          </p:nvGrpSpPr>
          <p:grpSpPr>
            <a:xfrm>
              <a:off x="6143636" y="1357304"/>
              <a:ext cx="2405079" cy="659839"/>
              <a:chOff x="6143636" y="1357304"/>
              <a:chExt cx="2405079" cy="659839"/>
            </a:xfrm>
          </p:grpSpPr>
          <p:sp>
            <p:nvSpPr>
              <p:cNvPr id="62" name="Rectangle 35"/>
              <p:cNvSpPr/>
              <p:nvPr/>
            </p:nvSpPr>
            <p:spPr>
              <a:xfrm>
                <a:off x="6143636" y="1643056"/>
                <a:ext cx="2405079" cy="374087"/>
              </a:xfrm>
              <a:prstGeom prst="rect">
                <a:avLst/>
              </a:prstGeom>
            </p:spPr>
            <p:txBody>
              <a:bodyPr wrap="square">
                <a:spAutoFit/>
              </a:bodyPr>
              <a:lstStyle/>
              <a:p>
                <a:r>
                  <a:rPr lang="zh-TW" altLang="en-US" dirty="0" smtClean="0">
                    <a:latin typeface="Microsoft YaHei" panose="020B0503020204020204" pitchFamily="34" charset="-122"/>
                    <a:ea typeface="Microsoft YaHei" panose="020B0503020204020204" pitchFamily="34" charset="-122"/>
                    <a:cs typeface="Open Sans Light" pitchFamily="34" charset="0"/>
                  </a:rPr>
                  <a:t>中國科學研究院、部分美國大學、台灣調查局</a:t>
                </a:r>
                <a:endParaRPr lang="en-US" dirty="0">
                  <a:latin typeface="Microsoft YaHei" panose="020B0503020204020204" pitchFamily="34" charset="-122"/>
                  <a:ea typeface="Microsoft YaHei" panose="020B0503020204020204" pitchFamily="34" charset="-122"/>
                  <a:cs typeface="Open Sans Light" pitchFamily="34" charset="0"/>
                </a:endParaRPr>
              </a:p>
            </p:txBody>
          </p:sp>
          <p:sp>
            <p:nvSpPr>
              <p:cNvPr id="63" name="Rectangle 36"/>
              <p:cNvSpPr/>
              <p:nvPr/>
            </p:nvSpPr>
            <p:spPr>
              <a:xfrm>
                <a:off x="6143636" y="1357304"/>
                <a:ext cx="988099" cy="267205"/>
              </a:xfrm>
              <a:prstGeom prst="rect">
                <a:avLst/>
              </a:prstGeom>
            </p:spPr>
            <p:txBody>
              <a:bodyPr wrap="none">
                <a:spAutoFit/>
              </a:bodyPr>
              <a:lstStyle/>
              <a:p>
                <a:r>
                  <a:rPr lang="zh-TW" altLang="en-US" sz="2400" b="1" dirty="0" smtClean="0">
                    <a:latin typeface="Microsoft YaHei UI" panose="020B0503020204020204" pitchFamily="34" charset="-122"/>
                    <a:ea typeface="Microsoft YaHei UI" panose="020B0503020204020204" pitchFamily="34" charset="-122"/>
                    <a:cs typeface="Open Sans" pitchFamily="34" charset="0"/>
                  </a:rPr>
                  <a:t>研究機構</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grpSp>
        <p:sp>
          <p:nvSpPr>
            <p:cNvPr id="51" name="Rectangle 16"/>
            <p:cNvSpPr/>
            <p:nvPr/>
          </p:nvSpPr>
          <p:spPr>
            <a:xfrm>
              <a:off x="5143504" y="1428742"/>
              <a:ext cx="636196" cy="636165"/>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64" name="Group 96"/>
          <p:cNvGrpSpPr/>
          <p:nvPr/>
        </p:nvGrpSpPr>
        <p:grpSpPr>
          <a:xfrm>
            <a:off x="6844358" y="2951181"/>
            <a:ext cx="5347644" cy="1388346"/>
            <a:chOff x="5143504" y="2428874"/>
            <a:chExt cx="3732239" cy="853138"/>
          </a:xfrm>
        </p:grpSpPr>
        <p:grpSp>
          <p:nvGrpSpPr>
            <p:cNvPr id="65" name="Group 91"/>
            <p:cNvGrpSpPr/>
            <p:nvPr/>
          </p:nvGrpSpPr>
          <p:grpSpPr>
            <a:xfrm>
              <a:off x="6143636" y="2428874"/>
              <a:ext cx="2732107" cy="853138"/>
              <a:chOff x="6143636" y="2428874"/>
              <a:chExt cx="2732107" cy="853138"/>
            </a:xfrm>
          </p:grpSpPr>
          <p:sp>
            <p:nvSpPr>
              <p:cNvPr id="71" name="Rectangle 37"/>
              <p:cNvSpPr/>
              <p:nvPr/>
            </p:nvSpPr>
            <p:spPr>
              <a:xfrm>
                <a:off x="6143637" y="2714626"/>
                <a:ext cx="2732106" cy="567386"/>
              </a:xfrm>
              <a:prstGeom prst="rect">
                <a:avLst/>
              </a:prstGeom>
            </p:spPr>
            <p:txBody>
              <a:bodyPr wrap="square">
                <a:spAutoFit/>
              </a:bodyPr>
              <a:lstStyle/>
              <a:p>
                <a:r>
                  <a:rPr lang="zh-TW" altLang="en-US" dirty="0" smtClean="0">
                    <a:latin typeface="Microsoft YaHei" panose="020B0503020204020204" pitchFamily="34" charset="-122"/>
                    <a:ea typeface="Microsoft YaHei" panose="020B0503020204020204" pitchFamily="34" charset="-122"/>
                    <a:cs typeface="Open Sans Light" pitchFamily="34" charset="0"/>
                  </a:rPr>
                  <a:t>目前</a:t>
                </a:r>
                <a:r>
                  <a:rPr lang="en-US" altLang="zh-TW" dirty="0" smtClean="0">
                    <a:latin typeface="Microsoft YaHei" panose="020B0503020204020204" pitchFamily="34" charset="-122"/>
                    <a:ea typeface="Microsoft YaHei" panose="020B0503020204020204" pitchFamily="34" charset="-122"/>
                    <a:cs typeface="Open Sans Light" pitchFamily="34" charset="0"/>
                  </a:rPr>
                  <a:t>:</a:t>
                </a:r>
                <a:r>
                  <a:rPr lang="zh-TW" altLang="en-US" dirty="0" smtClean="0">
                    <a:latin typeface="Microsoft YaHei" panose="020B0503020204020204" pitchFamily="34" charset="-122"/>
                    <a:ea typeface="Microsoft YaHei" panose="020B0503020204020204" pitchFamily="34" charset="-122"/>
                    <a:cs typeface="Open Sans Light" pitchFamily="34" charset="0"/>
                  </a:rPr>
                  <a:t> </a:t>
                </a:r>
                <a:r>
                  <a:rPr lang="en-US" altLang="zh-TW" dirty="0" smtClean="0">
                    <a:latin typeface="Microsoft YaHei" panose="020B0503020204020204" pitchFamily="34" charset="-122"/>
                    <a:ea typeface="Microsoft YaHei" panose="020B0503020204020204" pitchFamily="34" charset="-122"/>
                    <a:cs typeface="Open Sans Light" pitchFamily="34" charset="0"/>
                  </a:rPr>
                  <a:t>Siri</a:t>
                </a:r>
                <a:r>
                  <a:rPr lang="zh-TW" altLang="en-US" dirty="0" smtClean="0">
                    <a:latin typeface="Microsoft YaHei" panose="020B0503020204020204" pitchFamily="34" charset="-122"/>
                    <a:ea typeface="Microsoft YaHei" panose="020B0503020204020204" pitchFamily="34" charset="-122"/>
                    <a:cs typeface="Open Sans Light" pitchFamily="34" charset="0"/>
                  </a:rPr>
                  <a:t>、監聽、銀行生物辨識</a:t>
                </a:r>
                <a:endParaRPr lang="en-US" altLang="zh-TW" dirty="0" smtClean="0">
                  <a:latin typeface="Microsoft YaHei" panose="020B0503020204020204" pitchFamily="34" charset="-122"/>
                  <a:ea typeface="Microsoft YaHei" panose="020B0503020204020204" pitchFamily="34" charset="-122"/>
                  <a:cs typeface="Open Sans Light" pitchFamily="34" charset="0"/>
                </a:endParaRPr>
              </a:p>
              <a:p>
                <a:r>
                  <a:rPr lang="zh-TW" altLang="en-US" dirty="0" smtClean="0">
                    <a:latin typeface="Microsoft YaHei" panose="020B0503020204020204" pitchFamily="34" charset="-122"/>
                    <a:ea typeface="Microsoft YaHei" panose="020B0503020204020204" pitchFamily="34" charset="-122"/>
                    <a:cs typeface="Open Sans Light" pitchFamily="34" charset="0"/>
                  </a:rPr>
                  <a:t>未來</a:t>
                </a:r>
                <a:r>
                  <a:rPr lang="en-US" altLang="zh-TW" dirty="0" smtClean="0">
                    <a:latin typeface="Microsoft YaHei" panose="020B0503020204020204" pitchFamily="34" charset="-122"/>
                    <a:ea typeface="Microsoft YaHei" panose="020B0503020204020204" pitchFamily="34" charset="-122"/>
                    <a:cs typeface="Open Sans Light" pitchFamily="34" charset="0"/>
                  </a:rPr>
                  <a:t>:</a:t>
                </a:r>
                <a:r>
                  <a:rPr lang="zh-TW" altLang="en-US" dirty="0" smtClean="0">
                    <a:latin typeface="Microsoft YaHei" panose="020B0503020204020204" pitchFamily="34" charset="-122"/>
                    <a:ea typeface="Microsoft YaHei" panose="020B0503020204020204" pitchFamily="34" charset="-122"/>
                    <a:cs typeface="Open Sans Light" pitchFamily="34" charset="0"/>
                  </a:rPr>
                  <a:t> 台灣鑑識科學應用、語音遙控、</a:t>
                </a:r>
                <a:endParaRPr lang="en-US" altLang="zh-TW" dirty="0" smtClean="0">
                  <a:latin typeface="Microsoft YaHei" panose="020B0503020204020204" pitchFamily="34" charset="-122"/>
                  <a:ea typeface="Microsoft YaHei" panose="020B0503020204020204" pitchFamily="34" charset="-122"/>
                  <a:cs typeface="Open Sans Light" pitchFamily="34" charset="0"/>
                </a:endParaRPr>
              </a:p>
              <a:p>
                <a:r>
                  <a:rPr lang="zh-TW" altLang="en-US" dirty="0">
                    <a:latin typeface="Microsoft YaHei" panose="020B0503020204020204" pitchFamily="34" charset="-122"/>
                    <a:ea typeface="Microsoft YaHei" panose="020B0503020204020204" pitchFamily="34" charset="-122"/>
                    <a:cs typeface="Open Sans Light" pitchFamily="34" charset="0"/>
                  </a:rPr>
                  <a:t> </a:t>
                </a:r>
                <a:r>
                  <a:rPr lang="zh-TW" altLang="en-US" dirty="0" smtClean="0">
                    <a:latin typeface="Microsoft YaHei" panose="020B0503020204020204" pitchFamily="34" charset="-122"/>
                    <a:ea typeface="Microsoft YaHei" panose="020B0503020204020204" pitchFamily="34" charset="-122"/>
                    <a:cs typeface="Open Sans Light" pitchFamily="34" charset="0"/>
                  </a:rPr>
                  <a:t>        防止中國盜領社會保險金</a:t>
                </a:r>
                <a:endParaRPr lang="en-US" dirty="0">
                  <a:latin typeface="Microsoft YaHei" panose="020B0503020204020204" pitchFamily="34" charset="-122"/>
                  <a:ea typeface="Microsoft YaHei" panose="020B0503020204020204" pitchFamily="34" charset="-122"/>
                  <a:cs typeface="Open Sans Light" pitchFamily="34" charset="0"/>
                </a:endParaRPr>
              </a:p>
            </p:txBody>
          </p:sp>
          <p:sp>
            <p:nvSpPr>
              <p:cNvPr id="72" name="Rectangle 38"/>
              <p:cNvSpPr/>
              <p:nvPr/>
            </p:nvSpPr>
            <p:spPr>
              <a:xfrm>
                <a:off x="6143636" y="2428874"/>
                <a:ext cx="558491" cy="283693"/>
              </a:xfrm>
              <a:prstGeom prst="rect">
                <a:avLst/>
              </a:prstGeom>
            </p:spPr>
            <p:txBody>
              <a:bodyPr wrap="none">
                <a:spAutoFit/>
              </a:bodyPr>
              <a:lstStyle/>
              <a:p>
                <a:r>
                  <a:rPr lang="zh-TW" altLang="en-US" sz="2400" b="1" dirty="0">
                    <a:latin typeface="Microsoft YaHei UI" panose="020B0503020204020204" pitchFamily="34" charset="-122"/>
                    <a:ea typeface="Microsoft YaHei UI" panose="020B0503020204020204" pitchFamily="34" charset="-122"/>
                    <a:cs typeface="Open Sans" pitchFamily="34" charset="0"/>
                  </a:rPr>
                  <a:t>應用</a:t>
                </a:r>
                <a:endParaRPr lang="en-US" sz="2400" b="1" dirty="0">
                  <a:latin typeface="Microsoft YaHei UI" panose="020B0503020204020204" pitchFamily="34" charset="-122"/>
                  <a:ea typeface="Microsoft YaHei UI" panose="020B0503020204020204" pitchFamily="34" charset="-122"/>
                  <a:cs typeface="Open Sans" pitchFamily="34" charset="0"/>
                </a:endParaRPr>
              </a:p>
            </p:txBody>
          </p:sp>
        </p:grpSp>
        <p:sp>
          <p:nvSpPr>
            <p:cNvPr id="67" name="Rectangle 23"/>
            <p:cNvSpPr/>
            <p:nvPr/>
          </p:nvSpPr>
          <p:spPr>
            <a:xfrm>
              <a:off x="5143504" y="2500312"/>
              <a:ext cx="636196" cy="636164"/>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grpSp>
      <p:grpSp>
        <p:nvGrpSpPr>
          <p:cNvPr id="74" name="Group 167"/>
          <p:cNvGrpSpPr/>
          <p:nvPr/>
        </p:nvGrpSpPr>
        <p:grpSpPr>
          <a:xfrm rot="10800000">
            <a:off x="4526993" y="1771289"/>
            <a:ext cx="598280" cy="702748"/>
            <a:chOff x="3727889" y="-113301"/>
            <a:chExt cx="323384" cy="424189"/>
          </a:xfrm>
          <a:solidFill>
            <a:schemeClr val="bg1">
              <a:lumMod val="65000"/>
            </a:schemeClr>
          </a:solidFill>
        </p:grpSpPr>
        <p:sp>
          <p:nvSpPr>
            <p:cNvPr id="75"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79" name="Oval 47"/>
            <p:cNvSpPr>
              <a:spLocks noChangeArrowheads="1"/>
            </p:cNvSpPr>
            <p:nvPr/>
          </p:nvSpPr>
          <p:spPr bwMode="auto">
            <a:xfrm>
              <a:off x="3952887" y="52019"/>
              <a:ext cx="96773" cy="97580"/>
            </a:xfrm>
            <a:prstGeom prst="ellipse">
              <a:avLst/>
            </a:prstGeom>
            <a:solidFill>
              <a:schemeClr val="bg1"/>
            </a:solidFill>
            <a:ln w="9525">
              <a:noFill/>
              <a:round/>
              <a:headEnd/>
              <a:tailEnd/>
            </a:ln>
            <a:extLst/>
          </p:spPr>
          <p:txBody>
            <a:bodyPr vert="horz" wrap="square" lIns="121920" tIns="60960" rIns="121920" bIns="60960" numCol="1" anchor="t" anchorCtr="0" compatLnSpc="1">
              <a:prstTxWarp prst="textNoShape">
                <a:avLst/>
              </a:prstTxWarp>
            </a:bodyPr>
            <a:lstStyle/>
            <a:p>
              <a:endParaRPr lang="en-US" sz="3200" dirty="0"/>
            </a:p>
          </p:txBody>
        </p:sp>
        <p:sp>
          <p:nvSpPr>
            <p:cNvPr id="80"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solidFill>
              <a:schemeClr val="bg1"/>
            </a:solid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en-US" sz="3200" dirty="0"/>
            </a:p>
          </p:txBody>
        </p:sp>
        <p:sp>
          <p:nvSpPr>
            <p:cNvPr id="81"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solidFill>
              <a:schemeClr val="bg1"/>
            </a:solid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en-US" sz="3200" dirty="0"/>
            </a:p>
          </p:txBody>
        </p:sp>
        <p:sp>
          <p:nvSpPr>
            <p:cNvPr id="82"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solidFill>
              <a:schemeClr val="bg1"/>
            </a:solid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en-US" sz="3200" dirty="0"/>
            </a:p>
          </p:txBody>
        </p:sp>
      </p:grpSp>
      <p:sp>
        <p:nvSpPr>
          <p:cNvPr id="83" name="Rectangle 29"/>
          <p:cNvSpPr/>
          <p:nvPr/>
        </p:nvSpPr>
        <p:spPr>
          <a:xfrm>
            <a:off x="640611" y="3380571"/>
            <a:ext cx="3082068" cy="646331"/>
          </a:xfrm>
          <a:prstGeom prst="rect">
            <a:avLst/>
          </a:prstGeom>
        </p:spPr>
        <p:txBody>
          <a:bodyPr wrap="square">
            <a:spAutoFit/>
          </a:bodyPr>
          <a:lstStyle/>
          <a:p>
            <a:pPr algn="r"/>
            <a:r>
              <a:rPr lang="zh-TW" altLang="en-US" dirty="0" smtClean="0">
                <a:latin typeface="Microsoft YaHei" panose="020B0503020204020204" pitchFamily="34" charset="-122"/>
                <a:ea typeface="Microsoft YaHei" panose="020B0503020204020204" pitchFamily="34" charset="-122"/>
                <a:cs typeface="Open Sans Light" pitchFamily="34" charset="0"/>
              </a:rPr>
              <a:t>訊號處理、</a:t>
            </a:r>
            <a:r>
              <a:rPr lang="en-US" altLang="zh-TW" dirty="0" smtClean="0">
                <a:latin typeface="Microsoft YaHei" panose="020B0503020204020204" pitchFamily="34" charset="-122"/>
                <a:ea typeface="Microsoft YaHei" panose="020B0503020204020204" pitchFamily="34" charset="-122"/>
                <a:cs typeface="Open Sans Light" pitchFamily="34" charset="0"/>
              </a:rPr>
              <a:t>GMM</a:t>
            </a:r>
            <a:r>
              <a:rPr lang="zh-TW" altLang="en-US" dirty="0" smtClean="0">
                <a:latin typeface="Microsoft YaHei" panose="020B0503020204020204" pitchFamily="34" charset="-122"/>
                <a:ea typeface="Microsoft YaHei" panose="020B0503020204020204" pitchFamily="34" charset="-122"/>
                <a:cs typeface="Open Sans Light" pitchFamily="34" charset="0"/>
              </a:rPr>
              <a:t>、</a:t>
            </a:r>
            <a:r>
              <a:rPr lang="en-US" altLang="zh-TW" dirty="0" smtClean="0">
                <a:latin typeface="Microsoft YaHei" panose="020B0503020204020204" pitchFamily="34" charset="-122"/>
                <a:ea typeface="Microsoft YaHei" panose="020B0503020204020204" pitchFamily="34" charset="-122"/>
                <a:cs typeface="Open Sans Light" pitchFamily="34" charset="0"/>
              </a:rPr>
              <a:t>HMM</a:t>
            </a:r>
            <a:r>
              <a:rPr lang="zh-TW" altLang="en-US" dirty="0" smtClean="0">
                <a:latin typeface="Microsoft YaHei" panose="020B0503020204020204" pitchFamily="34" charset="-122"/>
                <a:ea typeface="Microsoft YaHei" panose="020B0503020204020204" pitchFamily="34" charset="-122"/>
                <a:cs typeface="Open Sans Light" pitchFamily="34" charset="0"/>
              </a:rPr>
              <a:t>、</a:t>
            </a:r>
            <a:r>
              <a:rPr lang="en-US" altLang="zh-TW" dirty="0" smtClean="0">
                <a:latin typeface="Microsoft YaHei" panose="020B0503020204020204" pitchFamily="34" charset="-122"/>
                <a:ea typeface="Microsoft YaHei" panose="020B0503020204020204" pitchFamily="34" charset="-122"/>
                <a:cs typeface="Open Sans Light" pitchFamily="34" charset="0"/>
              </a:rPr>
              <a:t>DNN</a:t>
            </a:r>
            <a:r>
              <a:rPr lang="zh-TW" altLang="en-US" dirty="0" smtClean="0">
                <a:latin typeface="Microsoft YaHei" panose="020B0503020204020204" pitchFamily="34" charset="-122"/>
                <a:ea typeface="Microsoft YaHei" panose="020B0503020204020204" pitchFamily="34" charset="-122"/>
                <a:cs typeface="Open Sans Light" pitchFamily="34" charset="0"/>
              </a:rPr>
              <a:t>、監督式分類</a:t>
            </a:r>
            <a:endParaRPr lang="en-US" dirty="0">
              <a:latin typeface="Microsoft YaHei" panose="020B0503020204020204" pitchFamily="34" charset="-122"/>
              <a:ea typeface="Microsoft YaHei" panose="020B0503020204020204" pitchFamily="34" charset="-122"/>
              <a:cs typeface="Open Sans Light" pitchFamily="34" charset="0"/>
            </a:endParaRPr>
          </a:p>
        </p:txBody>
      </p:sp>
      <p:sp>
        <p:nvSpPr>
          <p:cNvPr id="85" name="文字方塊 84"/>
          <p:cNvSpPr txBox="1"/>
          <p:nvPr/>
        </p:nvSpPr>
        <p:spPr>
          <a:xfrm>
            <a:off x="640611" y="5816909"/>
            <a:ext cx="4821645" cy="646331"/>
          </a:xfrm>
          <a:prstGeom prst="rect">
            <a:avLst/>
          </a:prstGeom>
          <a:noFill/>
        </p:spPr>
        <p:txBody>
          <a:bodyPr wrap="square" rtlCol="0">
            <a:spAutoFit/>
          </a:bodyPr>
          <a:lstStyle/>
          <a:p>
            <a:r>
              <a:rPr lang="zh-TW" altLang="en-US" dirty="0" smtClean="0">
                <a:solidFill>
                  <a:srgbClr val="FF0000"/>
                </a:solidFill>
                <a:latin typeface="Microsoft YaHei" panose="020B0503020204020204" pitchFamily="34" charset="-122"/>
                <a:ea typeface="Microsoft YaHei" panose="020B0503020204020204" pitchFamily="34" charset="-122"/>
              </a:rPr>
              <a:t>以上疑慮雖能改變音色導致人類觀察不出來，但實際上很難改變生理構造所產生的聲紋特徵</a:t>
            </a:r>
            <a:endParaRPr lang="zh-TW" altLang="en-US" dirty="0">
              <a:solidFill>
                <a:srgbClr val="FF0000"/>
              </a:solidFill>
              <a:latin typeface="Microsoft YaHei" panose="020B0503020204020204" pitchFamily="34" charset="-122"/>
              <a:ea typeface="Microsoft YaHei" panose="020B0503020204020204" pitchFamily="34" charset="-122"/>
            </a:endParaRPr>
          </a:p>
        </p:txBody>
      </p:sp>
      <p:pic>
        <p:nvPicPr>
          <p:cNvPr id="87" name="圖片 8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513292" y="4602697"/>
            <a:ext cx="766992" cy="994022"/>
          </a:xfrm>
          <a:prstGeom prst="rect">
            <a:avLst/>
          </a:prstGeom>
        </p:spPr>
      </p:pic>
      <p:sp>
        <p:nvSpPr>
          <p:cNvPr id="89" name="AutoShape 43"/>
          <p:cNvSpPr>
            <a:spLocks/>
          </p:cNvSpPr>
          <p:nvPr/>
        </p:nvSpPr>
        <p:spPr bwMode="auto">
          <a:xfrm>
            <a:off x="6973412" y="1829422"/>
            <a:ext cx="653445" cy="6988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solidFill>
          <a:ln>
            <a:noFill/>
          </a:ln>
          <a:effectLs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pic>
        <p:nvPicPr>
          <p:cNvPr id="90" name="圖片 89"/>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6937780" y="3246581"/>
            <a:ext cx="818134" cy="758128"/>
          </a:xfrm>
          <a:prstGeom prst="rect">
            <a:avLst/>
          </a:prstGeom>
        </p:spPr>
      </p:pic>
      <p:sp>
        <p:nvSpPr>
          <p:cNvPr id="91" name="AutoShape 126"/>
          <p:cNvSpPr>
            <a:spLocks/>
          </p:cNvSpPr>
          <p:nvPr/>
        </p:nvSpPr>
        <p:spPr bwMode="auto">
          <a:xfrm>
            <a:off x="4499138" y="3176481"/>
            <a:ext cx="687399" cy="795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solidFill>
              <a:schemeClr val="bg1"/>
            </a:solidFill>
          </a:ln>
          <a:effectLs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Freeform 26"/>
          <p:cNvSpPr>
            <a:spLocks/>
          </p:cNvSpPr>
          <p:nvPr/>
        </p:nvSpPr>
        <p:spPr bwMode="auto">
          <a:xfrm>
            <a:off x="7018077" y="4767004"/>
            <a:ext cx="657539" cy="56888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solidFill>
              <a:schemeClr val="bg1"/>
            </a:solidFill>
          </a:ln>
        </p:spPr>
        <p:txBody>
          <a:bodyPr vert="horz" wrap="square" lIns="121920" tIns="60960" rIns="121920" bIns="60960" numCol="1" anchor="t" anchorCtr="0" compatLnSpc="1">
            <a:prstTxWarp prst="textNoShape">
              <a:avLst/>
            </a:prstTxWarp>
          </a:bodyPr>
          <a:lstStyle/>
          <a:p>
            <a:endParaRPr lang="en-US" sz="3200" dirty="0"/>
          </a:p>
        </p:txBody>
      </p:sp>
    </p:spTree>
    <p:extLst>
      <p:ext uri="{BB962C8B-B14F-4D97-AF65-F5344CB8AC3E}">
        <p14:creationId xmlns:p14="http://schemas.microsoft.com/office/powerpoint/2010/main" val="3336460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功能</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838200" y="1830665"/>
            <a:ext cx="3630305" cy="914400"/>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6092" y="2017189"/>
            <a:ext cx="3234519" cy="541351"/>
          </a:xfrm>
          <a:prstGeom prst="rect">
            <a:avLst/>
          </a:prstGeom>
        </p:spPr>
      </p:pic>
      <p:sp>
        <p:nvSpPr>
          <p:cNvPr id="8" name="圓角矩形 7"/>
          <p:cNvSpPr/>
          <p:nvPr/>
        </p:nvSpPr>
        <p:spPr>
          <a:xfrm>
            <a:off x="838200" y="4251893"/>
            <a:ext cx="3630305" cy="914400"/>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6092" y="4454826"/>
            <a:ext cx="3234519" cy="541351"/>
          </a:xfrm>
          <a:prstGeom prst="rect">
            <a:avLst/>
          </a:prstGeom>
        </p:spPr>
      </p:pic>
      <p:sp>
        <p:nvSpPr>
          <p:cNvPr id="10" name="圓角矩形 9"/>
          <p:cNvSpPr/>
          <p:nvPr/>
        </p:nvSpPr>
        <p:spPr>
          <a:xfrm>
            <a:off x="5098576" y="1830665"/>
            <a:ext cx="2372437" cy="914400"/>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Microsoft YaHei" panose="020B0503020204020204" pitchFamily="34" charset="-122"/>
                <a:ea typeface="Microsoft YaHei" panose="020B0503020204020204" pitchFamily="34" charset="-122"/>
              </a:rPr>
              <a:t>你是玫如嗎 </a:t>
            </a:r>
            <a:r>
              <a:rPr lang="en-US" altLang="zh-TW" b="1" dirty="0" smtClean="0">
                <a:latin typeface="Microsoft YaHei" panose="020B0503020204020204" pitchFamily="34" charset="-122"/>
                <a:ea typeface="Microsoft YaHei" panose="020B0503020204020204" pitchFamily="34" charset="-122"/>
              </a:rPr>
              <a:t>?</a:t>
            </a:r>
            <a:endParaRPr lang="zh-TW" altLang="en-US" b="1" dirty="0">
              <a:latin typeface="Microsoft YaHei" panose="020B0503020204020204" pitchFamily="34" charset="-122"/>
              <a:ea typeface="Microsoft YaHei" panose="020B0503020204020204" pitchFamily="34" charset="-122"/>
            </a:endParaRPr>
          </a:p>
        </p:txBody>
      </p:sp>
      <p:sp>
        <p:nvSpPr>
          <p:cNvPr id="11" name="圓角矩形 10"/>
          <p:cNvSpPr/>
          <p:nvPr/>
        </p:nvSpPr>
        <p:spPr>
          <a:xfrm>
            <a:off x="8308075" y="1830664"/>
            <a:ext cx="3093493" cy="914400"/>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200" b="1" dirty="0" smtClean="0">
                <a:latin typeface="Microsoft YaHei" panose="020B0503020204020204" pitchFamily="34" charset="-122"/>
                <a:ea typeface="Microsoft YaHei" panose="020B0503020204020204" pitchFamily="34" charset="-122"/>
              </a:rPr>
              <a:t>  </a:t>
            </a:r>
            <a:r>
              <a:rPr lang="zh-TW" altLang="en-US" sz="2200" b="1" dirty="0">
                <a:latin typeface="Microsoft YaHei" panose="020B0503020204020204" pitchFamily="34" charset="-122"/>
                <a:ea typeface="Microsoft YaHei" panose="020B0503020204020204" pitchFamily="34" charset="-122"/>
              </a:rPr>
              <a:t> </a:t>
            </a:r>
            <a:r>
              <a:rPr lang="zh-TW" altLang="en-US" sz="2200" b="1" dirty="0" smtClean="0">
                <a:latin typeface="Microsoft YaHei" panose="020B0503020204020204" pitchFamily="34" charset="-122"/>
                <a:ea typeface="Microsoft YaHei" panose="020B0503020204020204" pitchFamily="34" charset="-122"/>
              </a:rPr>
              <a:t> </a:t>
            </a:r>
            <a:r>
              <a:rPr lang="en-US" altLang="zh-TW" sz="2200" b="1" dirty="0" smtClean="0">
                <a:latin typeface="Microsoft YaHei" panose="020B0503020204020204" pitchFamily="34" charset="-122"/>
                <a:ea typeface="Microsoft YaHei" panose="020B0503020204020204" pitchFamily="34" charset="-122"/>
              </a:rPr>
              <a:t>100</a:t>
            </a:r>
            <a:endParaRPr lang="zh-TW" altLang="en-US" sz="2200" b="1" dirty="0">
              <a:latin typeface="Microsoft YaHei" panose="020B0503020204020204" pitchFamily="34" charset="-122"/>
              <a:ea typeface="Microsoft YaHei" panose="020B0503020204020204" pitchFamily="34" charset="-122"/>
            </a:endParaRPr>
          </a:p>
        </p:txBody>
      </p:sp>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9318" y="1891303"/>
            <a:ext cx="730619" cy="778268"/>
          </a:xfrm>
          <a:prstGeom prst="rect">
            <a:avLst/>
          </a:prstGeom>
        </p:spPr>
      </p:pic>
      <p:sp>
        <p:nvSpPr>
          <p:cNvPr id="14" name="圓角矩形 13"/>
          <p:cNvSpPr/>
          <p:nvPr/>
        </p:nvSpPr>
        <p:spPr>
          <a:xfrm>
            <a:off x="5098576" y="4251893"/>
            <a:ext cx="2372437" cy="914400"/>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Microsoft YaHei" panose="020B0503020204020204" pitchFamily="34" charset="-122"/>
                <a:ea typeface="Microsoft YaHei" panose="020B0503020204020204" pitchFamily="34" charset="-122"/>
              </a:rPr>
              <a:t>你是</a:t>
            </a:r>
            <a:r>
              <a:rPr lang="zh-TW" altLang="en-US" b="1" dirty="0">
                <a:latin typeface="Microsoft YaHei" panose="020B0503020204020204" pitchFamily="34" charset="-122"/>
                <a:ea typeface="Microsoft YaHei" panose="020B0503020204020204" pitchFamily="34" charset="-122"/>
              </a:rPr>
              <a:t>誰</a:t>
            </a:r>
            <a:r>
              <a:rPr lang="zh-TW" altLang="en-US" b="1" dirty="0" smtClean="0">
                <a:latin typeface="Microsoft YaHei" panose="020B0503020204020204" pitchFamily="34" charset="-122"/>
                <a:ea typeface="Microsoft YaHei" panose="020B0503020204020204" pitchFamily="34" charset="-122"/>
              </a:rPr>
              <a:t> </a:t>
            </a:r>
            <a:r>
              <a:rPr lang="en-US" altLang="zh-TW" b="1" dirty="0" smtClean="0">
                <a:latin typeface="Microsoft YaHei" panose="020B0503020204020204" pitchFamily="34" charset="-122"/>
                <a:ea typeface="Microsoft YaHei" panose="020B0503020204020204" pitchFamily="34" charset="-122"/>
              </a:rPr>
              <a:t>?</a:t>
            </a:r>
            <a:endParaRPr lang="zh-TW" altLang="en-US" b="1" dirty="0">
              <a:latin typeface="Microsoft YaHei" panose="020B0503020204020204" pitchFamily="34" charset="-122"/>
              <a:ea typeface="Microsoft YaHei" panose="020B0503020204020204" pitchFamily="34" charset="-122"/>
            </a:endParaRPr>
          </a:p>
        </p:txBody>
      </p:sp>
      <p:sp>
        <p:nvSpPr>
          <p:cNvPr id="15" name="圓角矩形 14"/>
          <p:cNvSpPr/>
          <p:nvPr/>
        </p:nvSpPr>
        <p:spPr>
          <a:xfrm>
            <a:off x="8308075" y="3382567"/>
            <a:ext cx="3093493" cy="3032976"/>
          </a:xfrm>
          <a:prstGeom prst="round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200" b="1" dirty="0" smtClean="0">
                <a:latin typeface="Microsoft YaHei" panose="020B0503020204020204" pitchFamily="34" charset="-122"/>
                <a:ea typeface="Microsoft YaHei" panose="020B0503020204020204" pitchFamily="34" charset="-122"/>
              </a:rPr>
              <a:t>  </a:t>
            </a:r>
            <a:r>
              <a:rPr lang="zh-TW" altLang="en-US" sz="2200" b="1" dirty="0">
                <a:latin typeface="Microsoft YaHei" panose="020B0503020204020204" pitchFamily="34" charset="-122"/>
                <a:ea typeface="Microsoft YaHei" panose="020B0503020204020204" pitchFamily="34" charset="-122"/>
              </a:rPr>
              <a:t> </a:t>
            </a:r>
            <a:r>
              <a:rPr lang="zh-TW" altLang="en-US" sz="2200" b="1" dirty="0" smtClean="0">
                <a:latin typeface="Microsoft YaHei" panose="020B0503020204020204" pitchFamily="34" charset="-122"/>
                <a:ea typeface="Microsoft YaHei" panose="020B0503020204020204" pitchFamily="34" charset="-122"/>
              </a:rPr>
              <a:t> </a:t>
            </a:r>
            <a:r>
              <a:rPr lang="en-US" altLang="zh-TW" sz="2200" b="1" dirty="0" smtClean="0">
                <a:latin typeface="Microsoft YaHei" panose="020B0503020204020204" pitchFamily="34" charset="-122"/>
                <a:ea typeface="Microsoft YaHei" panose="020B0503020204020204" pitchFamily="34" charset="-122"/>
              </a:rPr>
              <a:t>100</a:t>
            </a:r>
          </a:p>
          <a:p>
            <a:pPr algn="r"/>
            <a:endParaRPr lang="en-US" altLang="zh-TW" sz="2200" b="1" dirty="0" smtClean="0">
              <a:latin typeface="Microsoft YaHei" panose="020B0503020204020204" pitchFamily="34" charset="-122"/>
              <a:ea typeface="Microsoft YaHei" panose="020B0503020204020204" pitchFamily="34" charset="-122"/>
            </a:endParaRPr>
          </a:p>
          <a:p>
            <a:pPr algn="r"/>
            <a:endParaRPr lang="en-US" altLang="zh-TW" sz="2200" b="1" dirty="0">
              <a:latin typeface="Microsoft YaHei" panose="020B0503020204020204" pitchFamily="34" charset="-122"/>
              <a:ea typeface="Microsoft YaHei" panose="020B0503020204020204" pitchFamily="34" charset="-122"/>
            </a:endParaRPr>
          </a:p>
          <a:p>
            <a:pPr algn="r"/>
            <a:r>
              <a:rPr lang="en-US" altLang="zh-TW" sz="2200" b="1" dirty="0">
                <a:latin typeface="Microsoft YaHei" panose="020B0503020204020204" pitchFamily="34" charset="-122"/>
                <a:ea typeface="Microsoft YaHei" panose="020B0503020204020204" pitchFamily="34" charset="-122"/>
              </a:rPr>
              <a:t>8</a:t>
            </a:r>
            <a:r>
              <a:rPr lang="en-US" altLang="zh-TW" sz="2200" b="1" dirty="0" smtClean="0">
                <a:latin typeface="Microsoft YaHei" panose="020B0503020204020204" pitchFamily="34" charset="-122"/>
                <a:ea typeface="Microsoft YaHei" panose="020B0503020204020204" pitchFamily="34" charset="-122"/>
              </a:rPr>
              <a:t>0</a:t>
            </a:r>
          </a:p>
          <a:p>
            <a:pPr algn="r"/>
            <a:endParaRPr lang="en-US" altLang="zh-TW" sz="2200" b="1" dirty="0" smtClean="0">
              <a:latin typeface="Microsoft YaHei" panose="020B0503020204020204" pitchFamily="34" charset="-122"/>
              <a:ea typeface="Microsoft YaHei" panose="020B0503020204020204" pitchFamily="34" charset="-122"/>
            </a:endParaRPr>
          </a:p>
          <a:p>
            <a:pPr algn="r"/>
            <a:endParaRPr lang="en-US" altLang="zh-TW" sz="2200" b="1" dirty="0">
              <a:latin typeface="Microsoft YaHei" panose="020B0503020204020204" pitchFamily="34" charset="-122"/>
              <a:ea typeface="Microsoft YaHei" panose="020B0503020204020204" pitchFamily="34" charset="-122"/>
            </a:endParaRPr>
          </a:p>
          <a:p>
            <a:pPr algn="r"/>
            <a:r>
              <a:rPr lang="en-US" altLang="zh-TW" sz="2200" b="1" dirty="0" smtClean="0">
                <a:latin typeface="Microsoft YaHei" panose="020B0503020204020204" pitchFamily="34" charset="-122"/>
                <a:ea typeface="Microsoft YaHei" panose="020B0503020204020204" pitchFamily="34" charset="-122"/>
              </a:rPr>
              <a:t>50</a:t>
            </a:r>
            <a:endParaRPr lang="zh-TW" altLang="en-US" sz="2200" b="1" dirty="0">
              <a:latin typeface="Microsoft YaHei" panose="020B0503020204020204" pitchFamily="34" charset="-122"/>
              <a:ea typeface="Microsoft YaHei" panose="020B0503020204020204" pitchFamily="34" charset="-122"/>
            </a:endParaRPr>
          </a:p>
        </p:txBody>
      </p:sp>
      <p:pic>
        <p:nvPicPr>
          <p:cNvPr id="17" name="圖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9317" y="3504913"/>
            <a:ext cx="730619" cy="778268"/>
          </a:xfrm>
          <a:prstGeom prst="rect">
            <a:avLst/>
          </a:prstGeom>
        </p:spPr>
      </p:pic>
      <p:pic>
        <p:nvPicPr>
          <p:cNvPr id="18" name="圖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9317" y="4458163"/>
            <a:ext cx="730619" cy="778268"/>
          </a:xfrm>
          <a:prstGeom prst="rect">
            <a:avLst/>
          </a:prstGeom>
        </p:spPr>
      </p:pic>
      <p:pic>
        <p:nvPicPr>
          <p:cNvPr id="19" name="圖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9316" y="5436853"/>
            <a:ext cx="730619" cy="778268"/>
          </a:xfrm>
          <a:prstGeom prst="rect">
            <a:avLst/>
          </a:prstGeom>
        </p:spPr>
      </p:pic>
      <p:pic>
        <p:nvPicPr>
          <p:cNvPr id="20" name="圖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6795" y="4548350"/>
            <a:ext cx="617943" cy="617943"/>
          </a:xfrm>
          <a:prstGeom prst="rect">
            <a:avLst/>
          </a:prstGeom>
        </p:spPr>
      </p:pic>
      <p:pic>
        <p:nvPicPr>
          <p:cNvPr id="21" name="圖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6794" y="5517015"/>
            <a:ext cx="617943" cy="617943"/>
          </a:xfrm>
          <a:prstGeom prst="rect">
            <a:avLst/>
          </a:prstGeom>
        </p:spPr>
      </p:pic>
      <p:sp>
        <p:nvSpPr>
          <p:cNvPr id="22" name="文字方塊 21"/>
          <p:cNvSpPr txBox="1"/>
          <p:nvPr/>
        </p:nvSpPr>
        <p:spPr>
          <a:xfrm>
            <a:off x="838200" y="1267532"/>
            <a:ext cx="7499446" cy="461665"/>
          </a:xfrm>
          <a:prstGeom prst="rect">
            <a:avLst/>
          </a:prstGeom>
          <a:noFill/>
        </p:spPr>
        <p:txBody>
          <a:bodyPr wrap="square" rtlCol="0">
            <a:spAutoFit/>
          </a:bodyPr>
          <a:lstStyle/>
          <a:p>
            <a:r>
              <a:rPr lang="zh-TW" altLang="en-US" sz="2400" dirty="0" smtClean="0">
                <a:solidFill>
                  <a:srgbClr val="FF0000"/>
                </a:solidFill>
                <a:latin typeface="Microsoft YaHei" panose="020B0503020204020204" pitchFamily="34" charset="-122"/>
                <a:ea typeface="Microsoft YaHei" panose="020B0503020204020204" pitchFamily="34" charset="-122"/>
              </a:rPr>
              <a:t>說話人驗證   </a:t>
            </a:r>
            <a:r>
              <a:rPr lang="en-US" altLang="zh-TW" sz="2400" dirty="0" smtClean="0">
                <a:solidFill>
                  <a:srgbClr val="FF0000"/>
                </a:solidFill>
                <a:latin typeface="Microsoft YaHei" panose="020B0503020204020204" pitchFamily="34" charset="-122"/>
                <a:ea typeface="Microsoft YaHei" panose="020B0503020204020204" pitchFamily="34" charset="-122"/>
              </a:rPr>
              <a:t>Speaker Verification   1:1</a:t>
            </a:r>
            <a:endParaRPr lang="zh-TW" altLang="en-US" sz="2400" dirty="0">
              <a:solidFill>
                <a:srgbClr val="FF0000"/>
              </a:solidFill>
              <a:latin typeface="Microsoft YaHei" panose="020B0503020204020204" pitchFamily="34" charset="-122"/>
              <a:ea typeface="Microsoft YaHei" panose="020B0503020204020204" pitchFamily="34" charset="-122"/>
            </a:endParaRPr>
          </a:p>
        </p:txBody>
      </p:sp>
      <p:sp>
        <p:nvSpPr>
          <p:cNvPr id="23" name="文字方塊 22"/>
          <p:cNvSpPr txBox="1"/>
          <p:nvPr/>
        </p:nvSpPr>
        <p:spPr>
          <a:xfrm>
            <a:off x="822278" y="3630799"/>
            <a:ext cx="7192371" cy="461665"/>
          </a:xfrm>
          <a:prstGeom prst="rect">
            <a:avLst/>
          </a:prstGeom>
          <a:noFill/>
        </p:spPr>
        <p:txBody>
          <a:bodyPr wrap="square" rtlCol="0">
            <a:spAutoFit/>
          </a:bodyPr>
          <a:lstStyle/>
          <a:p>
            <a:r>
              <a:rPr lang="zh-TW" altLang="en-US" sz="2400" dirty="0" smtClean="0">
                <a:solidFill>
                  <a:srgbClr val="FF0000"/>
                </a:solidFill>
                <a:latin typeface="Microsoft YaHei" panose="020B0503020204020204" pitchFamily="34" charset="-122"/>
                <a:ea typeface="Microsoft YaHei" panose="020B0503020204020204" pitchFamily="34" charset="-122"/>
              </a:rPr>
              <a:t>說話人</a:t>
            </a:r>
            <a:r>
              <a:rPr lang="zh-TW" altLang="en-US" sz="2400" dirty="0">
                <a:solidFill>
                  <a:srgbClr val="FF0000"/>
                </a:solidFill>
                <a:latin typeface="Microsoft YaHei" panose="020B0503020204020204" pitchFamily="34" charset="-122"/>
                <a:ea typeface="Microsoft YaHei" panose="020B0503020204020204" pitchFamily="34" charset="-122"/>
              </a:rPr>
              <a:t>識別</a:t>
            </a:r>
            <a:r>
              <a:rPr lang="zh-TW" altLang="en-US" sz="2400" dirty="0" smtClean="0">
                <a:solidFill>
                  <a:srgbClr val="FF0000"/>
                </a:solidFill>
                <a:latin typeface="Microsoft YaHei" panose="020B0503020204020204" pitchFamily="34" charset="-122"/>
                <a:ea typeface="Microsoft YaHei" panose="020B0503020204020204" pitchFamily="34" charset="-122"/>
              </a:rPr>
              <a:t>   </a:t>
            </a:r>
            <a:r>
              <a:rPr lang="en-US" altLang="zh-TW" sz="2400" dirty="0" smtClean="0">
                <a:solidFill>
                  <a:srgbClr val="FF0000"/>
                </a:solidFill>
                <a:latin typeface="Microsoft YaHei" panose="020B0503020204020204" pitchFamily="34" charset="-122"/>
                <a:ea typeface="Microsoft YaHei" panose="020B0503020204020204" pitchFamily="34" charset="-122"/>
              </a:rPr>
              <a:t>Speaker Identification 1:N</a:t>
            </a:r>
            <a:endParaRPr lang="zh-TW" altLang="en-US" sz="2400" dirty="0">
              <a:solidFill>
                <a:srgbClr val="FF0000"/>
              </a:solidFill>
              <a:latin typeface="Microsoft YaHei" panose="020B0503020204020204" pitchFamily="34" charset="-122"/>
              <a:ea typeface="Microsoft YaHei" panose="020B0503020204020204" pitchFamily="34" charset="-122"/>
            </a:endParaRPr>
          </a:p>
        </p:txBody>
      </p:sp>
      <p:cxnSp>
        <p:nvCxnSpPr>
          <p:cNvPr id="25" name="直線單箭頭接點 24"/>
          <p:cNvCxnSpPr>
            <a:stCxn id="6" idx="3"/>
            <a:endCxn id="10" idx="1"/>
          </p:cNvCxnSpPr>
          <p:nvPr/>
        </p:nvCxnSpPr>
        <p:spPr>
          <a:xfrm>
            <a:off x="4468505" y="2287865"/>
            <a:ext cx="6300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單箭頭接點 25"/>
          <p:cNvCxnSpPr>
            <a:endCxn id="11" idx="1"/>
          </p:cNvCxnSpPr>
          <p:nvPr/>
        </p:nvCxnSpPr>
        <p:spPr>
          <a:xfrm>
            <a:off x="7471013" y="2287864"/>
            <a:ext cx="837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單箭頭接點 27"/>
          <p:cNvCxnSpPr/>
          <p:nvPr/>
        </p:nvCxnSpPr>
        <p:spPr>
          <a:xfrm>
            <a:off x="7471013" y="4725501"/>
            <a:ext cx="837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單箭頭接點 28"/>
          <p:cNvCxnSpPr/>
          <p:nvPr/>
        </p:nvCxnSpPr>
        <p:spPr>
          <a:xfrm>
            <a:off x="4468505" y="4704544"/>
            <a:ext cx="6300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Freeform 26"/>
          <p:cNvSpPr>
            <a:spLocks/>
          </p:cNvSpPr>
          <p:nvPr/>
        </p:nvSpPr>
        <p:spPr bwMode="auto">
          <a:xfrm>
            <a:off x="9935784" y="2017189"/>
            <a:ext cx="488953" cy="54135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FF00"/>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31" name="Freeform 26"/>
          <p:cNvSpPr>
            <a:spLocks/>
          </p:cNvSpPr>
          <p:nvPr/>
        </p:nvSpPr>
        <p:spPr bwMode="auto">
          <a:xfrm>
            <a:off x="9871288" y="3617637"/>
            <a:ext cx="488953" cy="54135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FF00"/>
          </a:solidFill>
          <a:ln>
            <a:noFill/>
          </a:ln>
        </p:spPr>
        <p:txBody>
          <a:bodyPr vert="horz" wrap="square" lIns="121920" tIns="60960" rIns="121920" bIns="60960" numCol="1" anchor="t" anchorCtr="0" compatLnSpc="1">
            <a:prstTxWarp prst="textNoShape">
              <a:avLst/>
            </a:prstTxWarp>
          </a:bodyPr>
          <a:lstStyle/>
          <a:p>
            <a:endParaRPr lang="en-US" sz="3200" dirty="0"/>
          </a:p>
        </p:txBody>
      </p:sp>
    </p:spTree>
    <p:extLst>
      <p:ext uri="{BB962C8B-B14F-4D97-AF65-F5344CB8AC3E}">
        <p14:creationId xmlns:p14="http://schemas.microsoft.com/office/powerpoint/2010/main" val="1760203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6"/>
            <a:ext cx="7227627" cy="626548"/>
          </a:xfrm>
        </p:spPr>
        <p:txBody>
          <a:bodyPr>
            <a:normAutofit fontScale="90000"/>
          </a:bodyPr>
          <a:lstStyle/>
          <a:p>
            <a:r>
              <a:rPr lang="en-US" altLang="zh-TW" dirty="0" smtClean="0">
                <a:latin typeface="Microsoft YaHei UI" panose="020B0503020204020204" pitchFamily="34" charset="-122"/>
                <a:ea typeface="Microsoft YaHei UI" panose="020B0503020204020204" pitchFamily="34" charset="-122"/>
              </a:rPr>
              <a:t>Voice Gender Detection</a:t>
            </a:r>
            <a:endParaRPr lang="zh-TW" altLang="en-US" dirty="0">
              <a:latin typeface="Microsoft YaHei UI" panose="020B0503020204020204" pitchFamily="34" charset="-122"/>
              <a:ea typeface="Microsoft YaHei UI" panose="020B0503020204020204" pitchFamily="34" charset="-122"/>
            </a:endParaRPr>
          </a:p>
        </p:txBody>
      </p:sp>
      <p:sp>
        <p:nvSpPr>
          <p:cNvPr id="3" name="內容版面配置區 2"/>
          <p:cNvSpPr>
            <a:spLocks noGrp="1"/>
          </p:cNvSpPr>
          <p:nvPr>
            <p:ph idx="1"/>
          </p:nvPr>
        </p:nvSpPr>
        <p:spPr>
          <a:xfrm>
            <a:off x="838199" y="1401255"/>
            <a:ext cx="9534099" cy="1094996"/>
          </a:xfrm>
        </p:spPr>
        <p:txBody>
          <a:bodyPr/>
          <a:lstStyle/>
          <a:p>
            <a:r>
              <a:rPr lang="en-US" altLang="zh-TW" dirty="0" smtClean="0">
                <a:latin typeface="Microsoft YaHei" panose="020B0503020204020204" pitchFamily="34" charset="-122"/>
                <a:ea typeface="Microsoft YaHei" panose="020B0503020204020204" pitchFamily="34" charset="-122"/>
              </a:rPr>
              <a:t>Input: Google Audio Dataset (Size: 1116)</a:t>
            </a:r>
          </a:p>
          <a:p>
            <a:r>
              <a:rPr lang="en-US" altLang="zh-TW" dirty="0" smtClean="0">
                <a:latin typeface="Microsoft YaHei" panose="020B0503020204020204" pitchFamily="34" charset="-122"/>
                <a:ea typeface="Microsoft YaHei" panose="020B0503020204020204" pitchFamily="34" charset="-122"/>
              </a:rPr>
              <a:t>Feature: MFCC_delta2</a:t>
            </a:r>
            <a:endParaRPr lang="en-US" altLang="zh-TW" dirty="0">
              <a:latin typeface="Microsoft YaHei" panose="020B0503020204020204" pitchFamily="34" charset="-122"/>
              <a:ea typeface="Microsoft YaHei" panose="020B0503020204020204" pitchFamily="34" charset="-122"/>
            </a:endParaRPr>
          </a:p>
          <a:p>
            <a:pPr marL="0" indent="0">
              <a:buNone/>
            </a:pPr>
            <a:endParaRPr lang="en-US" altLang="zh-TW" dirty="0" smtClean="0">
              <a:latin typeface="Microsoft YaHei" panose="020B0503020204020204" pitchFamily="34" charset="-122"/>
              <a:ea typeface="Microsoft YaHe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203041922"/>
              </p:ext>
            </p:extLst>
          </p:nvPr>
        </p:nvGraphicFramePr>
        <p:xfrm>
          <a:off x="768634" y="2899890"/>
          <a:ext cx="10654731" cy="914400"/>
        </p:xfrm>
        <a:graphic>
          <a:graphicData uri="http://schemas.openxmlformats.org/drawingml/2006/table">
            <a:tbl>
              <a:tblPr firstRow="1" bandRow="1">
                <a:tableStyleId>{BC89EF96-8CEA-46FF-86C4-4CE0E7609802}</a:tableStyleId>
              </a:tblPr>
              <a:tblGrid>
                <a:gridCol w="1578293"/>
                <a:gridCol w="1647016"/>
                <a:gridCol w="1647016"/>
                <a:gridCol w="2488374"/>
                <a:gridCol w="1647016"/>
                <a:gridCol w="1647016"/>
              </a:tblGrid>
              <a:tr h="370840">
                <a:tc>
                  <a:txBody>
                    <a:bodyPr/>
                    <a:lstStyle/>
                    <a:p>
                      <a:pPr algn="ctr"/>
                      <a:endParaRPr lang="zh-TW" altLang="en-US" sz="2400" b="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400" b="0" dirty="0" smtClean="0">
                          <a:solidFill>
                            <a:srgbClr val="FF0000"/>
                          </a:solidFill>
                          <a:latin typeface="Microsoft YaHei" panose="020B0503020204020204" pitchFamily="34" charset="-122"/>
                          <a:ea typeface="Microsoft YaHei" panose="020B0503020204020204" pitchFamily="34" charset="-122"/>
                        </a:rPr>
                        <a:t>GMM</a:t>
                      </a:r>
                      <a:endParaRPr lang="zh-TW" altLang="en-US" sz="2400" b="0" dirty="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TW" sz="2400" b="0" dirty="0" err="1" smtClean="0">
                          <a:latin typeface="Microsoft YaHei" panose="020B0503020204020204" pitchFamily="34" charset="-122"/>
                          <a:ea typeface="Microsoft YaHei" panose="020B0503020204020204" pitchFamily="34" charset="-122"/>
                        </a:rPr>
                        <a:t>XGBoost</a:t>
                      </a:r>
                      <a:endParaRPr lang="zh-TW" altLang="en-US" sz="2400" b="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400" b="0" dirty="0" smtClean="0">
                          <a:latin typeface="Microsoft YaHei" panose="020B0503020204020204" pitchFamily="34" charset="-122"/>
                          <a:ea typeface="Microsoft YaHei" panose="020B0503020204020204" pitchFamily="34" charset="-122"/>
                        </a:rPr>
                        <a:t>Random Forest</a:t>
                      </a:r>
                      <a:endParaRPr lang="zh-TW" altLang="en-US" sz="2400" b="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400" b="0" dirty="0" smtClean="0">
                          <a:latin typeface="Microsoft YaHei" panose="020B0503020204020204" pitchFamily="34" charset="-122"/>
                          <a:ea typeface="Microsoft YaHei" panose="020B0503020204020204" pitchFamily="34" charset="-122"/>
                        </a:rPr>
                        <a:t>MLP</a:t>
                      </a:r>
                      <a:endParaRPr lang="zh-TW" altLang="en-US" sz="2400" b="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dirty="0" smtClean="0">
                          <a:latin typeface="Microsoft YaHei" panose="020B0503020204020204" pitchFamily="34" charset="-122"/>
                          <a:ea typeface="Microsoft YaHei" panose="020B0503020204020204" pitchFamily="34" charset="-122"/>
                        </a:rPr>
                        <a:t>CNN</a:t>
                      </a:r>
                    </a:p>
                  </a:txBody>
                  <a:tcPr/>
                </a:tc>
              </a:tr>
              <a:tr h="370840">
                <a:tc>
                  <a:txBody>
                    <a:bodyPr/>
                    <a:lstStyle/>
                    <a:p>
                      <a:pPr algn="ctr"/>
                      <a:r>
                        <a:rPr lang="en-US" altLang="zh-TW" sz="2400" b="0" kern="1200" dirty="0" smtClean="0">
                          <a:solidFill>
                            <a:schemeClr val="tx1"/>
                          </a:solidFill>
                          <a:latin typeface="Microsoft YaHei" panose="020B0503020204020204" pitchFamily="34" charset="-122"/>
                          <a:ea typeface="Microsoft YaHei" panose="020B0503020204020204" pitchFamily="34" charset="-122"/>
                          <a:cs typeface="+mn-cs"/>
                        </a:rPr>
                        <a:t>Accuracy</a:t>
                      </a:r>
                      <a:endParaRPr lang="zh-TW" altLang="en-US" sz="2400" b="0" kern="1200" dirty="0">
                        <a:solidFill>
                          <a:schemeClr val="tx1"/>
                        </a:solidFill>
                        <a:latin typeface="Microsoft YaHei" panose="020B0503020204020204" pitchFamily="34" charset="-122"/>
                        <a:ea typeface="Microsoft YaHei" panose="020B0503020204020204" pitchFamily="34" charset="-122"/>
                        <a:cs typeface="+mn-cs"/>
                      </a:endParaRPr>
                    </a:p>
                  </a:txBody>
                  <a:tcPr/>
                </a:tc>
                <a:tc>
                  <a:txBody>
                    <a:bodyPr/>
                    <a:lstStyle/>
                    <a:p>
                      <a:pPr algn="ctr"/>
                      <a:r>
                        <a:rPr lang="en-US" altLang="zh-TW" sz="2000" dirty="0" smtClean="0">
                          <a:solidFill>
                            <a:srgbClr val="FF0000"/>
                          </a:solidFill>
                          <a:latin typeface="Microsoft YaHei" panose="020B0503020204020204" pitchFamily="34" charset="-122"/>
                          <a:ea typeface="Microsoft YaHei" panose="020B0503020204020204" pitchFamily="34" charset="-122"/>
                        </a:rPr>
                        <a:t>89%</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54%</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55%</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50%</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60%</a:t>
                      </a:r>
                      <a:endParaRPr lang="zh-TW" altLang="en-US" sz="2000" dirty="0">
                        <a:latin typeface="Microsoft YaHei" panose="020B0503020204020204" pitchFamily="34" charset="-122"/>
                        <a:ea typeface="Microsoft YaHei" panose="020B0503020204020204" pitchFamily="34" charset="-122"/>
                      </a:endParaRPr>
                    </a:p>
                  </a:txBody>
                  <a:tcPr/>
                </a:tc>
              </a:tr>
            </a:tbl>
          </a:graphicData>
        </a:graphic>
      </p:graphicFrame>
      <p:sp>
        <p:nvSpPr>
          <p:cNvPr id="7" name="內容版面配置區 2"/>
          <p:cNvSpPr txBox="1">
            <a:spLocks/>
          </p:cNvSpPr>
          <p:nvPr/>
        </p:nvSpPr>
        <p:spPr>
          <a:xfrm>
            <a:off x="838199" y="4528333"/>
            <a:ext cx="10366613" cy="133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smtClean="0">
                <a:solidFill>
                  <a:srgbClr val="FF0000"/>
                </a:solidFill>
                <a:latin typeface="Microsoft YaHei" panose="020B0503020204020204" pitchFamily="34" charset="-122"/>
                <a:ea typeface="Microsoft YaHei" panose="020B0503020204020204" pitchFamily="34" charset="-122"/>
              </a:rPr>
              <a:t>樣本達千筆時可選擇</a:t>
            </a:r>
            <a:r>
              <a:rPr lang="en-US" altLang="zh-TW" sz="2400" dirty="0" smtClean="0">
                <a:solidFill>
                  <a:srgbClr val="FF0000"/>
                </a:solidFill>
                <a:latin typeface="Microsoft YaHei" panose="020B0503020204020204" pitchFamily="34" charset="-122"/>
                <a:ea typeface="Microsoft YaHei" panose="020B0503020204020204" pitchFamily="34" charset="-122"/>
              </a:rPr>
              <a:t>GMM</a:t>
            </a:r>
            <a:endParaRPr lang="en-US" altLang="zh-TW" sz="2400" dirty="0">
              <a:solidFill>
                <a:srgbClr val="FF0000"/>
              </a:solidFill>
              <a:latin typeface="Microsoft YaHei" panose="020B0503020204020204" pitchFamily="34" charset="-122"/>
              <a:ea typeface="Microsoft YaHei" panose="020B0503020204020204" pitchFamily="34" charset="-122"/>
            </a:endParaRPr>
          </a:p>
          <a:p>
            <a:r>
              <a:rPr lang="zh-TW" altLang="en-US" sz="2400" dirty="0" smtClean="0">
                <a:latin typeface="Microsoft YaHei" panose="020B0503020204020204" pitchFamily="34" charset="-122"/>
                <a:ea typeface="Microsoft YaHei" panose="020B0503020204020204" pitchFamily="34" charset="-122"/>
              </a:rPr>
              <a:t>樣本高達</a:t>
            </a:r>
            <a:r>
              <a:rPr lang="zh-TW" altLang="en-US" sz="2400" dirty="0">
                <a:latin typeface="Microsoft YaHei" panose="020B0503020204020204" pitchFamily="34" charset="-122"/>
                <a:ea typeface="Microsoft YaHei" panose="020B0503020204020204" pitchFamily="34" charset="-122"/>
              </a:rPr>
              <a:t>萬</a:t>
            </a:r>
            <a:r>
              <a:rPr lang="zh-TW" altLang="en-US" sz="2400" dirty="0" smtClean="0">
                <a:latin typeface="Microsoft YaHei" panose="020B0503020204020204" pitchFamily="34" charset="-122"/>
                <a:ea typeface="Microsoft YaHei" panose="020B0503020204020204" pitchFamily="34" charset="-122"/>
              </a:rPr>
              <a:t>筆時可以嘗試使用</a:t>
            </a:r>
            <a:r>
              <a:rPr lang="en-US" altLang="zh-TW" sz="2400" dirty="0" smtClean="0">
                <a:latin typeface="Microsoft YaHei" panose="020B0503020204020204" pitchFamily="34" charset="-122"/>
                <a:ea typeface="Microsoft YaHei" panose="020B0503020204020204" pitchFamily="34" charset="-122"/>
              </a:rPr>
              <a:t>CNN</a:t>
            </a:r>
            <a:r>
              <a:rPr lang="zh-TW" altLang="en-US" sz="2400" dirty="0" smtClean="0">
                <a:latin typeface="Microsoft YaHei" panose="020B0503020204020204" pitchFamily="34" charset="-122"/>
                <a:ea typeface="Microsoft YaHei" panose="020B0503020204020204" pitchFamily="34" charset="-122"/>
              </a:rPr>
              <a:t>，</a:t>
            </a:r>
            <a:r>
              <a:rPr lang="en-US" altLang="zh-TW" sz="2400" dirty="0" smtClean="0">
                <a:latin typeface="Microsoft YaHei" panose="020B0503020204020204" pitchFamily="34" charset="-122"/>
                <a:ea typeface="Microsoft YaHei" panose="020B0503020204020204" pitchFamily="34" charset="-122"/>
              </a:rPr>
              <a:t>CNN</a:t>
            </a:r>
            <a:r>
              <a:rPr lang="zh-TW" altLang="en-US" sz="2400" dirty="0" smtClean="0">
                <a:latin typeface="Microsoft YaHei" panose="020B0503020204020204" pitchFamily="34" charset="-122"/>
                <a:ea typeface="Microsoft YaHei" panose="020B0503020204020204" pitchFamily="34" charset="-122"/>
              </a:rPr>
              <a:t>效果或許比</a:t>
            </a:r>
            <a:r>
              <a:rPr lang="en-US" altLang="zh-TW" sz="2400" dirty="0" smtClean="0">
                <a:latin typeface="Microsoft YaHei" panose="020B0503020204020204" pitchFamily="34" charset="-122"/>
                <a:ea typeface="Microsoft YaHei" panose="020B0503020204020204" pitchFamily="34" charset="-122"/>
              </a:rPr>
              <a:t>GMM</a:t>
            </a:r>
            <a:r>
              <a:rPr lang="zh-TW" altLang="en-US" sz="2400" dirty="0" smtClean="0">
                <a:latin typeface="Microsoft YaHei" panose="020B0503020204020204" pitchFamily="34" charset="-122"/>
                <a:ea typeface="Microsoft YaHei" panose="020B0503020204020204" pitchFamily="34" charset="-122"/>
              </a:rPr>
              <a:t>更好</a:t>
            </a:r>
            <a:endParaRPr lang="en-US" altLang="zh-TW" sz="2400" dirty="0" smtClean="0">
              <a:latin typeface="Microsoft YaHei" panose="020B0503020204020204" pitchFamily="34" charset="-122"/>
              <a:ea typeface="Microsoft YaHei" panose="020B0503020204020204" pitchFamily="34" charset="-122"/>
            </a:endParaRPr>
          </a:p>
          <a:p>
            <a:r>
              <a:rPr lang="zh-TW" altLang="en-US" sz="2400" dirty="0" smtClean="0">
                <a:latin typeface="Microsoft YaHei" panose="020B0503020204020204" pitchFamily="34" charset="-122"/>
                <a:ea typeface="Microsoft YaHei" panose="020B0503020204020204" pitchFamily="34" charset="-122"/>
              </a:rPr>
              <a:t>取特徵值時選擇</a:t>
            </a:r>
            <a:r>
              <a:rPr lang="en-US" altLang="zh-TW" sz="2400" dirty="0" smtClean="0">
                <a:latin typeface="Microsoft YaHei" panose="020B0503020204020204" pitchFamily="34" charset="-122"/>
                <a:ea typeface="Microsoft YaHei" panose="020B0503020204020204" pitchFamily="34" charset="-122"/>
              </a:rPr>
              <a:t>MFCC_delta2</a:t>
            </a:r>
            <a:endParaRPr lang="en-US" altLang="zh-TW"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8743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6"/>
            <a:ext cx="9575043"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混合高斯模型 </a:t>
            </a:r>
            <a:r>
              <a:rPr lang="en-US" altLang="zh-TW" dirty="0" smtClean="0">
                <a:latin typeface="Microsoft YaHei UI" panose="020B0503020204020204" pitchFamily="34" charset="-122"/>
                <a:ea typeface="Microsoft YaHei UI" panose="020B0503020204020204" pitchFamily="34" charset="-122"/>
              </a:rPr>
              <a:t>GMM</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內容版面配置區 5"/>
          <p:cNvSpPr>
            <a:spLocks noGrp="1"/>
          </p:cNvSpPr>
          <p:nvPr>
            <p:ph idx="1"/>
          </p:nvPr>
        </p:nvSpPr>
        <p:spPr>
          <a:xfrm>
            <a:off x="838199" y="1950089"/>
            <a:ext cx="10515600" cy="3522664"/>
          </a:xfrm>
        </p:spPr>
        <p:txBody>
          <a:bodyPr>
            <a:noAutofit/>
          </a:bodyPr>
          <a:lstStyle/>
          <a:p>
            <a:r>
              <a:rPr lang="zh-TW" altLang="en-US" sz="2400" dirty="0" smtClean="0">
                <a:latin typeface="Microsoft YaHei" panose="020B0503020204020204" pitchFamily="34" charset="-122"/>
                <a:ea typeface="Microsoft YaHei" panose="020B0503020204020204" pitchFamily="34" charset="-122"/>
              </a:rPr>
              <a:t>多個常態分佈混合的統計模型</a:t>
            </a:r>
            <a:endParaRPr lang="en-US" altLang="zh-TW" sz="2400" dirty="0" smtClean="0">
              <a:latin typeface="Microsoft YaHei" panose="020B0503020204020204" pitchFamily="34" charset="-122"/>
              <a:ea typeface="Microsoft YaHei" panose="020B0503020204020204" pitchFamily="34" charset="-122"/>
            </a:endParaRPr>
          </a:p>
          <a:p>
            <a:pPr marL="0" indent="0">
              <a:buNone/>
            </a:pPr>
            <a:endParaRPr lang="en-US" altLang="zh-TW" sz="2400" dirty="0" smtClean="0">
              <a:latin typeface="Microsoft YaHei" panose="020B0503020204020204" pitchFamily="34" charset="-122"/>
              <a:ea typeface="Microsoft YaHei" panose="020B0503020204020204" pitchFamily="34" charset="-122"/>
            </a:endParaRPr>
          </a:p>
          <a:p>
            <a:r>
              <a:rPr lang="en-US" altLang="zh-TW" sz="2400" dirty="0" smtClean="0">
                <a:latin typeface="Microsoft YaHei" panose="020B0503020204020204" pitchFamily="34" charset="-122"/>
                <a:ea typeface="Microsoft YaHei" panose="020B0503020204020204" pitchFamily="34" charset="-122"/>
              </a:rPr>
              <a:t>EM</a:t>
            </a:r>
            <a:r>
              <a:rPr lang="zh-TW" altLang="en-US" sz="2400" dirty="0" smtClean="0">
                <a:latin typeface="Microsoft YaHei" panose="020B0503020204020204" pitchFamily="34" charset="-122"/>
                <a:ea typeface="Microsoft YaHei" panose="020B0503020204020204" pitchFamily="34" charset="-122"/>
              </a:rPr>
              <a:t>法 </a:t>
            </a:r>
            <a:r>
              <a:rPr lang="en-US" altLang="zh-TW" sz="2400" dirty="0">
                <a:latin typeface="Microsoft YaHei" panose="020B0503020204020204" pitchFamily="34" charset="-122"/>
                <a:ea typeface="Microsoft YaHei" panose="020B0503020204020204" pitchFamily="34" charset="-122"/>
              </a:rPr>
              <a:t>[</a:t>
            </a:r>
            <a:r>
              <a:rPr lang="en-US" altLang="zh-TW" sz="2400" dirty="0" smtClean="0">
                <a:latin typeface="Microsoft YaHei" panose="020B0503020204020204" pitchFamily="34" charset="-122"/>
                <a:ea typeface="Microsoft YaHei" panose="020B0503020204020204" pitchFamily="34" charset="-122"/>
              </a:rPr>
              <a:t>Estimation(</a:t>
            </a:r>
            <a:r>
              <a:rPr lang="zh-TW" altLang="en-US" sz="2400" dirty="0" smtClean="0">
                <a:latin typeface="Microsoft YaHei" panose="020B0503020204020204" pitchFamily="34" charset="-122"/>
                <a:ea typeface="Microsoft YaHei" panose="020B0503020204020204" pitchFamily="34" charset="-122"/>
              </a:rPr>
              <a:t>猜</a:t>
            </a:r>
            <a:r>
              <a:rPr lang="en-US" altLang="zh-TW" sz="2400" dirty="0" smtClean="0">
                <a:latin typeface="Microsoft YaHei" panose="020B0503020204020204" pitchFamily="34" charset="-122"/>
                <a:ea typeface="Microsoft YaHei" panose="020B0503020204020204" pitchFamily="34" charset="-122"/>
              </a:rPr>
              <a:t>)</a:t>
            </a:r>
            <a:r>
              <a:rPr lang="zh-TW" altLang="en-US" sz="2400" dirty="0" smtClean="0">
                <a:latin typeface="Microsoft YaHei" panose="020B0503020204020204" pitchFamily="34" charset="-122"/>
                <a:ea typeface="Microsoft YaHei" panose="020B0503020204020204" pitchFamily="34" charset="-122"/>
              </a:rPr>
              <a:t>、</a:t>
            </a:r>
            <a:r>
              <a:rPr lang="en-US" altLang="zh-TW" sz="2400" dirty="0" smtClean="0">
                <a:latin typeface="Microsoft YaHei" panose="020B0503020204020204" pitchFamily="34" charset="-122"/>
                <a:ea typeface="Microsoft YaHei" panose="020B0503020204020204" pitchFamily="34" charset="-122"/>
              </a:rPr>
              <a:t>Maximum Likelihood(</a:t>
            </a:r>
            <a:r>
              <a:rPr lang="zh-TW" altLang="en-US" sz="2400" dirty="0" smtClean="0">
                <a:latin typeface="Microsoft YaHei" panose="020B0503020204020204" pitchFamily="34" charset="-122"/>
                <a:ea typeface="Microsoft YaHei" panose="020B0503020204020204" pitchFamily="34" charset="-122"/>
              </a:rPr>
              <a:t>反思</a:t>
            </a:r>
            <a:r>
              <a:rPr lang="en-US" altLang="zh-TW" sz="2400" dirty="0" smtClean="0">
                <a:latin typeface="Microsoft YaHei" panose="020B0503020204020204" pitchFamily="34" charset="-122"/>
                <a:ea typeface="Microsoft YaHei" panose="020B0503020204020204" pitchFamily="34" charset="-122"/>
              </a:rPr>
              <a:t>)]</a:t>
            </a:r>
          </a:p>
          <a:p>
            <a:pPr marL="0" indent="0">
              <a:buNone/>
            </a:pPr>
            <a:endParaRPr lang="zh-TW" altLang="en-US" sz="2400" dirty="0" smtClean="0">
              <a:latin typeface="Microsoft YaHei" panose="020B0503020204020204" pitchFamily="34" charset="-122"/>
              <a:ea typeface="Microsoft YaHei" panose="020B0503020204020204" pitchFamily="34" charset="-122"/>
            </a:endParaRPr>
          </a:p>
          <a:p>
            <a:r>
              <a:rPr lang="zh-TW" altLang="en-US" sz="2400" dirty="0" smtClean="0">
                <a:latin typeface="Microsoft YaHei" panose="020B0503020204020204" pitchFamily="34" charset="-122"/>
                <a:ea typeface="Microsoft YaHei" panose="020B0503020204020204" pitchFamily="34" charset="-122"/>
              </a:rPr>
              <a:t>重複迭代，直到得出最接近母體的參數</a:t>
            </a:r>
          </a:p>
          <a:p>
            <a:endParaRPr lang="zh-TW" altLang="en-US" sz="2400" dirty="0" smtClean="0">
              <a:latin typeface="Microsoft YaHei" panose="020B0503020204020204" pitchFamily="34" charset="-122"/>
              <a:ea typeface="Microsoft YaHei" panose="020B0503020204020204" pitchFamily="34" charset="-122"/>
            </a:endParaRPr>
          </a:p>
          <a:p>
            <a:r>
              <a:rPr lang="zh-TW" altLang="en-US" sz="2400" dirty="0" smtClean="0">
                <a:latin typeface="Microsoft YaHei" panose="020B0503020204020204" pitchFamily="34" charset="-122"/>
                <a:ea typeface="Microsoft YaHei" panose="020B0503020204020204" pitchFamily="34" charset="-122"/>
              </a:rPr>
              <a:t>在應用於語音辨識上，就是</a:t>
            </a:r>
            <a:r>
              <a:rPr lang="zh-TW" altLang="en-US" sz="2400" dirty="0" smtClean="0">
                <a:latin typeface="Microsoft YaHei" panose="020B0503020204020204" pitchFamily="34" charset="-122"/>
                <a:ea typeface="Microsoft YaHei" panose="020B0503020204020204" pitchFamily="34" charset="-122"/>
              </a:rPr>
              <a:t>做半監督</a:t>
            </a:r>
            <a:r>
              <a:rPr lang="zh-TW" altLang="en-US" sz="2400" dirty="0" smtClean="0">
                <a:latin typeface="Microsoft YaHei" panose="020B0503020204020204" pitchFamily="34" charset="-122"/>
                <a:ea typeface="Microsoft YaHei" panose="020B0503020204020204" pitchFamily="34" charset="-122"/>
              </a:rPr>
              <a:t>式分群</a:t>
            </a:r>
            <a:endParaRPr lang="zh-TW" altLang="en-US" sz="2400" dirty="0">
              <a:latin typeface="Microsoft YaHei" panose="020B0503020204020204" pitchFamily="34" charset="-122"/>
              <a:ea typeface="Microsoft YaHei" panose="020B0503020204020204" pitchFamily="34" charset="-122"/>
            </a:endParaRPr>
          </a:p>
        </p:txBody>
      </p:sp>
      <p:pic>
        <p:nvPicPr>
          <p:cNvPr id="7" name="圖片 6"/>
          <p:cNvPicPr>
            <a:picLocks noChangeAspect="1"/>
          </p:cNvPicPr>
          <p:nvPr/>
        </p:nvPicPr>
        <p:blipFill>
          <a:blip r:embed="rId4"/>
          <a:stretch>
            <a:fillRect/>
          </a:stretch>
        </p:blipFill>
        <p:spPr>
          <a:xfrm>
            <a:off x="7538753" y="3995555"/>
            <a:ext cx="4238625" cy="2076450"/>
          </a:xfrm>
          <a:prstGeom prst="rect">
            <a:avLst/>
          </a:prstGeom>
        </p:spPr>
      </p:pic>
    </p:spTree>
    <p:extLst>
      <p:ext uri="{BB962C8B-B14F-4D97-AF65-F5344CB8AC3E}">
        <p14:creationId xmlns:p14="http://schemas.microsoft.com/office/powerpoint/2010/main" val="3349521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梅爾頻率倒譜 </a:t>
            </a:r>
            <a:r>
              <a:rPr lang="en-US" altLang="zh-TW" dirty="0" smtClean="0">
                <a:latin typeface="Microsoft YaHei UI" panose="020B0503020204020204" pitchFamily="34" charset="-122"/>
                <a:ea typeface="Microsoft YaHei UI" panose="020B0503020204020204" pitchFamily="34" charset="-122"/>
              </a:rPr>
              <a:t>MFCC</a:t>
            </a:r>
            <a:endParaRPr lang="zh-TW" altLang="en-US" dirty="0">
              <a:latin typeface="Microsoft YaHei UI" panose="020B0503020204020204" pitchFamily="34" charset="-122"/>
              <a:ea typeface="Microsoft YaHei UI" panose="020B0503020204020204" pitchFamily="34" charset="-122"/>
            </a:endParaRPr>
          </a:p>
        </p:txBody>
      </p:sp>
      <p:sp>
        <p:nvSpPr>
          <p:cNvPr id="3" name="內容版面配置區 2"/>
          <p:cNvSpPr>
            <a:spLocks noGrp="1"/>
          </p:cNvSpPr>
          <p:nvPr>
            <p:ph idx="1"/>
          </p:nvPr>
        </p:nvSpPr>
        <p:spPr>
          <a:xfrm>
            <a:off x="838200" y="1799962"/>
            <a:ext cx="10994409" cy="4351338"/>
          </a:xfrm>
        </p:spPr>
        <p:txBody>
          <a:bodyPr>
            <a:normAutofit/>
          </a:bodyPr>
          <a:lstStyle/>
          <a:p>
            <a:r>
              <a:rPr lang="zh-TW" altLang="en-US" sz="2400" dirty="0" smtClean="0">
                <a:latin typeface="Microsoft YaHei" panose="020B0503020204020204" pitchFamily="34" charset="-122"/>
                <a:ea typeface="Microsoft YaHei" panose="020B0503020204020204" pitchFamily="34" charset="-122"/>
              </a:rPr>
              <a:t>基於聲音頻率非線性梅爾刻度中，對數能量頻譜的線性變換</a:t>
            </a:r>
            <a:endParaRPr lang="en-US" altLang="zh-TW" sz="2400" dirty="0" smtClean="0">
              <a:latin typeface="Microsoft YaHei" panose="020B0503020204020204" pitchFamily="34" charset="-122"/>
              <a:ea typeface="Microsoft YaHei" panose="020B0503020204020204" pitchFamily="34" charset="-122"/>
            </a:endParaRPr>
          </a:p>
          <a:p>
            <a:endParaRPr lang="en-US" altLang="zh-TW" sz="2400" dirty="0">
              <a:latin typeface="Microsoft YaHei" panose="020B0503020204020204" pitchFamily="34" charset="-122"/>
              <a:ea typeface="Microsoft YaHei" panose="020B0503020204020204" pitchFamily="34" charset="-122"/>
            </a:endParaRPr>
          </a:p>
          <a:p>
            <a:r>
              <a:rPr lang="zh-TW" altLang="en-US" sz="2400" dirty="0" smtClean="0">
                <a:latin typeface="Microsoft YaHei" panose="020B0503020204020204" pitchFamily="34" charset="-122"/>
                <a:ea typeface="Microsoft YaHei" panose="020B0503020204020204" pitchFamily="34" charset="-122"/>
              </a:rPr>
              <a:t>特徵提取包含兩個關鍵步驟：轉化到梅爾頻率，然後進行倒譜分析</a:t>
            </a:r>
            <a:endParaRPr lang="en-US" altLang="zh-TW" sz="2400" dirty="0" smtClean="0">
              <a:latin typeface="Microsoft YaHei" panose="020B0503020204020204" pitchFamily="34" charset="-122"/>
              <a:ea typeface="Microsoft YaHei" panose="020B0503020204020204" pitchFamily="34" charset="-122"/>
            </a:endParaRPr>
          </a:p>
          <a:p>
            <a:endParaRPr lang="en-US" altLang="zh-TW" sz="2400" dirty="0">
              <a:latin typeface="Microsoft YaHei" panose="020B0503020204020204" pitchFamily="34" charset="-122"/>
              <a:ea typeface="Microsoft YaHei" panose="020B0503020204020204" pitchFamily="34" charset="-122"/>
            </a:endParaRPr>
          </a:p>
          <a:p>
            <a:r>
              <a:rPr lang="zh-TW" altLang="en-US" sz="2400" dirty="0" smtClean="0">
                <a:solidFill>
                  <a:srgbClr val="FF0000"/>
                </a:solidFill>
                <a:latin typeface="Microsoft YaHei" panose="020B0503020204020204" pitchFamily="34" charset="-122"/>
                <a:ea typeface="Microsoft YaHei" panose="020B0503020204020204" pitchFamily="34" charset="-122"/>
              </a:rPr>
              <a:t>二階微分後，變成 </a:t>
            </a:r>
            <a:r>
              <a:rPr lang="en-US" altLang="zh-TW" sz="2400" dirty="0" smtClean="0">
                <a:solidFill>
                  <a:srgbClr val="FF0000"/>
                </a:solidFill>
                <a:latin typeface="Microsoft YaHei" panose="020B0503020204020204" pitchFamily="34" charset="-122"/>
                <a:ea typeface="Microsoft YaHei" panose="020B0503020204020204" pitchFamily="34" charset="-122"/>
              </a:rPr>
              <a:t>MFCC_delta2</a:t>
            </a:r>
          </a:p>
          <a:p>
            <a:endParaRPr lang="en-US" altLang="zh-TW" sz="2400" dirty="0" smtClean="0">
              <a:latin typeface="Microsoft YaHei" panose="020B0503020204020204" pitchFamily="34" charset="-122"/>
              <a:ea typeface="Microsoft YaHei" panose="020B0503020204020204" pitchFamily="34" charset="-122"/>
            </a:endParaRPr>
          </a:p>
          <a:p>
            <a:endParaRPr lang="en-US" altLang="zh-TW" sz="2400" dirty="0">
              <a:latin typeface="Microsoft YaHei" panose="020B0503020204020204" pitchFamily="34" charset="-122"/>
              <a:ea typeface="Microsoft YaHe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4"/>
          <a:stretch>
            <a:fillRect/>
          </a:stretch>
        </p:blipFill>
        <p:spPr>
          <a:xfrm>
            <a:off x="6906122" y="3438026"/>
            <a:ext cx="4657725" cy="2847975"/>
          </a:xfrm>
          <a:prstGeom prst="rect">
            <a:avLst/>
          </a:prstGeom>
        </p:spPr>
      </p:pic>
    </p:spTree>
    <p:extLst>
      <p:ext uri="{BB962C8B-B14F-4D97-AF65-F5344CB8AC3E}">
        <p14:creationId xmlns:p14="http://schemas.microsoft.com/office/powerpoint/2010/main" val="227651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en-US" altLang="zh-TW" dirty="0" smtClean="0">
                <a:latin typeface="Microsoft YaHei UI" panose="020B0503020204020204" pitchFamily="34" charset="-122"/>
                <a:ea typeface="Microsoft YaHei UI" panose="020B0503020204020204" pitchFamily="34" charset="-122"/>
              </a:rPr>
              <a:t>CNN </a:t>
            </a:r>
            <a:r>
              <a:rPr lang="zh-TW" altLang="en-US" dirty="0" smtClean="0">
                <a:latin typeface="Microsoft YaHei UI" panose="020B0503020204020204" pitchFamily="34" charset="-122"/>
                <a:ea typeface="Microsoft YaHei UI" panose="020B0503020204020204" pitchFamily="34" charset="-122"/>
              </a:rPr>
              <a:t>結果</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0" y="2060494"/>
            <a:ext cx="4833069" cy="3848217"/>
          </a:xfrm>
          <a:prstGeom prst="rect">
            <a:avLst/>
          </a:prstGeom>
        </p:spPr>
      </p:pic>
      <p:pic>
        <p:nvPicPr>
          <p:cNvPr id="8" name="圖片 7"/>
          <p:cNvPicPr>
            <a:picLocks noChangeAspect="1"/>
          </p:cNvPicPr>
          <p:nvPr/>
        </p:nvPicPr>
        <p:blipFill>
          <a:blip r:embed="rId4"/>
          <a:stretch>
            <a:fillRect/>
          </a:stretch>
        </p:blipFill>
        <p:spPr>
          <a:xfrm>
            <a:off x="4833069" y="1249252"/>
            <a:ext cx="7231552" cy="5115532"/>
          </a:xfrm>
          <a:prstGeom prst="rect">
            <a:avLst/>
          </a:prstGeom>
        </p:spPr>
      </p:pic>
      <p:sp>
        <p:nvSpPr>
          <p:cNvPr id="9" name="文字方塊 8"/>
          <p:cNvSpPr txBox="1"/>
          <p:nvPr/>
        </p:nvSpPr>
        <p:spPr>
          <a:xfrm>
            <a:off x="10062410" y="6133951"/>
            <a:ext cx="2129590" cy="461665"/>
          </a:xfrm>
          <a:prstGeom prst="rect">
            <a:avLst/>
          </a:prstGeom>
          <a:noFill/>
        </p:spPr>
        <p:txBody>
          <a:bodyPr wrap="square" rtlCol="0">
            <a:spAutoFit/>
          </a:bodyPr>
          <a:lstStyle/>
          <a:p>
            <a:r>
              <a:rPr lang="en-US" altLang="zh-TW" sz="2400" dirty="0" smtClean="0">
                <a:solidFill>
                  <a:srgbClr val="FF0000"/>
                </a:solidFill>
                <a:latin typeface="Microsoft YaHei" panose="020B0503020204020204" pitchFamily="34" charset="-122"/>
                <a:ea typeface="Microsoft YaHei" panose="020B0503020204020204" pitchFamily="34" charset="-122"/>
              </a:rPr>
              <a:t>Overfitting !!</a:t>
            </a:r>
            <a:endParaRPr lang="zh-TW" altLang="en-US" sz="24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32455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6"/>
            <a:ext cx="7523747"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科</a:t>
            </a:r>
            <a:r>
              <a:rPr lang="zh-TW" altLang="en-US" dirty="0">
                <a:latin typeface="Microsoft YaHei UI" panose="020B0503020204020204" pitchFamily="34" charset="-122"/>
                <a:ea typeface="Microsoft YaHei UI" panose="020B0503020204020204" pitchFamily="34" charset="-122"/>
              </a:rPr>
              <a:t>技</a:t>
            </a:r>
            <a:r>
              <a:rPr lang="zh-TW" altLang="en-US" dirty="0" smtClean="0">
                <a:latin typeface="Microsoft YaHei UI" panose="020B0503020204020204" pitchFamily="34" charset="-122"/>
                <a:ea typeface="Microsoft YaHei UI" panose="020B0503020204020204" pitchFamily="34" charset="-122"/>
              </a:rPr>
              <a:t>研發部</a:t>
            </a:r>
            <a:r>
              <a:rPr lang="en-US" altLang="zh-TW" dirty="0" smtClean="0">
                <a:latin typeface="Microsoft YaHei UI" panose="020B0503020204020204" pitchFamily="34" charset="-122"/>
                <a:ea typeface="Microsoft YaHei UI" panose="020B0503020204020204" pitchFamily="34" charset="-122"/>
              </a:rPr>
              <a:t>_</a:t>
            </a:r>
            <a:r>
              <a:rPr lang="zh-TW" altLang="en-US" dirty="0" smtClean="0">
                <a:latin typeface="Microsoft YaHei UI" panose="020B0503020204020204" pitchFamily="34" charset="-122"/>
                <a:ea typeface="Microsoft YaHei UI" panose="020B0503020204020204" pitchFamily="34" charset="-122"/>
              </a:rPr>
              <a:t>聲</a:t>
            </a:r>
            <a:r>
              <a:rPr lang="zh-TW" altLang="en-US" dirty="0">
                <a:latin typeface="Microsoft YaHei UI" panose="020B0503020204020204" pitchFamily="34" charset="-122"/>
                <a:ea typeface="Microsoft YaHei UI" panose="020B0503020204020204" pitchFamily="34" charset="-122"/>
              </a:rPr>
              <a:t>紋</a:t>
            </a:r>
            <a:r>
              <a:rPr lang="zh-TW" altLang="en-US" dirty="0" smtClean="0">
                <a:latin typeface="Microsoft YaHei UI" panose="020B0503020204020204" pitchFamily="34" charset="-122"/>
                <a:ea typeface="Microsoft YaHei UI" panose="020B0503020204020204" pitchFamily="34" charset="-122"/>
              </a:rPr>
              <a:t>辨識</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a:stretch>
            <a:fillRect/>
          </a:stretch>
        </p:blipFill>
        <p:spPr>
          <a:xfrm>
            <a:off x="276265" y="1908056"/>
            <a:ext cx="11915735" cy="4247085"/>
          </a:xfrm>
          <a:prstGeom prst="rect">
            <a:avLst/>
          </a:prstGeom>
        </p:spPr>
      </p:pic>
    </p:spTree>
    <p:extLst>
      <p:ext uri="{BB962C8B-B14F-4D97-AF65-F5344CB8AC3E}">
        <p14:creationId xmlns:p14="http://schemas.microsoft.com/office/powerpoint/2010/main" val="149901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Group 65"/>
          <p:cNvGrpSpPr/>
          <p:nvPr/>
        </p:nvGrpSpPr>
        <p:grpSpPr>
          <a:xfrm>
            <a:off x="1896891" y="2078881"/>
            <a:ext cx="2095515" cy="2355851"/>
            <a:chOff x="776308" y="1714494"/>
            <a:chExt cx="1571636" cy="1766888"/>
          </a:xfrm>
          <a:solidFill>
            <a:srgbClr val="00C0CB"/>
          </a:solidFill>
        </p:grpSpPr>
        <p:sp>
          <p:nvSpPr>
            <p:cNvPr id="17"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dirty="0"/>
            </a:p>
          </p:txBody>
        </p:sp>
        <p:sp>
          <p:nvSpPr>
            <p:cNvPr id="18"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grpSp>
      <p:sp>
        <p:nvSpPr>
          <p:cNvPr id="8" name="Rectangle 29"/>
          <p:cNvSpPr/>
          <p:nvPr/>
        </p:nvSpPr>
        <p:spPr>
          <a:xfrm>
            <a:off x="3922430" y="2078881"/>
            <a:ext cx="2079168" cy="2079168"/>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9" name="Rectangle 37"/>
          <p:cNvSpPr/>
          <p:nvPr/>
        </p:nvSpPr>
        <p:spPr>
          <a:xfrm>
            <a:off x="8081888" y="2078881"/>
            <a:ext cx="2079168" cy="2079168"/>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1" name="Rectangle 35"/>
          <p:cNvSpPr/>
          <p:nvPr/>
        </p:nvSpPr>
        <p:spPr>
          <a:xfrm>
            <a:off x="6007894" y="2078881"/>
            <a:ext cx="2079168" cy="2079168"/>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12" name="矩形 8"/>
          <p:cNvSpPr>
            <a:spLocks noChangeArrowheads="1"/>
          </p:cNvSpPr>
          <p:nvPr/>
        </p:nvSpPr>
        <p:spPr bwMode="auto">
          <a:xfrm>
            <a:off x="2226070" y="2397404"/>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a:solidFill>
                  <a:schemeClr val="bg1"/>
                </a:solidFill>
                <a:latin typeface="Impact" panose="020B0806030902050204" pitchFamily="34" charset="0"/>
                <a:sym typeface="Impact" panose="020B0806030902050204" pitchFamily="34" charset="0"/>
              </a:rPr>
              <a:t>01</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13" name="矩形 8"/>
          <p:cNvSpPr>
            <a:spLocks noChangeArrowheads="1"/>
          </p:cNvSpPr>
          <p:nvPr/>
        </p:nvSpPr>
        <p:spPr bwMode="auto">
          <a:xfrm>
            <a:off x="4236726" y="2392869"/>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a:solidFill>
                  <a:schemeClr val="bg1"/>
                </a:solidFill>
                <a:latin typeface="Impact" panose="020B0806030902050204" pitchFamily="34" charset="0"/>
                <a:sym typeface="Impact" panose="020B0806030902050204" pitchFamily="34" charset="0"/>
              </a:rPr>
              <a:t>02</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14" name="矩形 8"/>
          <p:cNvSpPr>
            <a:spLocks noChangeArrowheads="1"/>
          </p:cNvSpPr>
          <p:nvPr/>
        </p:nvSpPr>
        <p:spPr bwMode="auto">
          <a:xfrm>
            <a:off x="6387553" y="2392869"/>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smtClean="0">
                <a:solidFill>
                  <a:schemeClr val="bg1"/>
                </a:solidFill>
                <a:latin typeface="Impact" panose="020B0806030902050204" pitchFamily="34" charset="0"/>
                <a:sym typeface="Impact" panose="020B0806030902050204" pitchFamily="34" charset="0"/>
              </a:rPr>
              <a:t>03</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16" name="矩形 8"/>
          <p:cNvSpPr>
            <a:spLocks noChangeArrowheads="1"/>
          </p:cNvSpPr>
          <p:nvPr/>
        </p:nvSpPr>
        <p:spPr bwMode="auto">
          <a:xfrm>
            <a:off x="8466721" y="2425328"/>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smtClean="0">
                <a:solidFill>
                  <a:schemeClr val="bg1"/>
                </a:solidFill>
                <a:latin typeface="Impact" panose="020B0806030902050204" pitchFamily="34" charset="0"/>
                <a:sym typeface="Impact" panose="020B0806030902050204" pitchFamily="34" charset="0"/>
              </a:rPr>
              <a:t>04</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19" name="副標題 2"/>
          <p:cNvSpPr txBox="1">
            <a:spLocks/>
          </p:cNvSpPr>
          <p:nvPr/>
        </p:nvSpPr>
        <p:spPr>
          <a:xfrm>
            <a:off x="2061480" y="4753254"/>
            <a:ext cx="1643856" cy="573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TW" altLang="en-US" dirty="0" smtClean="0">
                <a:latin typeface="Microsoft YaHei" panose="020B0503020204020204" pitchFamily="34" charset="-122"/>
                <a:ea typeface="Microsoft YaHei" panose="020B0503020204020204" pitchFamily="34" charset="-122"/>
              </a:rPr>
              <a:t>人工</a:t>
            </a:r>
            <a:r>
              <a:rPr lang="zh-TW" altLang="en-US" dirty="0">
                <a:latin typeface="Microsoft YaHei" panose="020B0503020204020204" pitchFamily="34" charset="-122"/>
                <a:ea typeface="Microsoft YaHei" panose="020B0503020204020204" pitchFamily="34" charset="-122"/>
              </a:rPr>
              <a:t>智慧</a:t>
            </a:r>
          </a:p>
        </p:txBody>
      </p:sp>
      <p:sp>
        <p:nvSpPr>
          <p:cNvPr id="20" name="副標題 2"/>
          <p:cNvSpPr txBox="1">
            <a:spLocks/>
          </p:cNvSpPr>
          <p:nvPr/>
        </p:nvSpPr>
        <p:spPr>
          <a:xfrm>
            <a:off x="4140086" y="4753254"/>
            <a:ext cx="1643856" cy="573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TW" altLang="en-US" dirty="0" smtClean="0">
                <a:latin typeface="Microsoft YaHei" panose="020B0503020204020204" pitchFamily="34" charset="-122"/>
                <a:ea typeface="Microsoft YaHei" panose="020B0503020204020204" pitchFamily="34" charset="-122"/>
              </a:rPr>
              <a:t>聲</a:t>
            </a:r>
            <a:r>
              <a:rPr lang="zh-TW" altLang="en-US" dirty="0">
                <a:latin typeface="Microsoft YaHei" panose="020B0503020204020204" pitchFamily="34" charset="-122"/>
                <a:ea typeface="Microsoft YaHei" panose="020B0503020204020204" pitchFamily="34" charset="-122"/>
              </a:rPr>
              <a:t>紋</a:t>
            </a:r>
            <a:r>
              <a:rPr lang="zh-TW" altLang="en-US" dirty="0" smtClean="0">
                <a:latin typeface="Microsoft YaHei" panose="020B0503020204020204" pitchFamily="34" charset="-122"/>
                <a:ea typeface="Microsoft YaHei" panose="020B0503020204020204" pitchFamily="34" charset="-122"/>
              </a:rPr>
              <a:t>辨識</a:t>
            </a:r>
            <a:endParaRPr lang="zh-TW" altLang="en-US" dirty="0">
              <a:latin typeface="Microsoft YaHei" panose="020B0503020204020204" pitchFamily="34" charset="-122"/>
              <a:ea typeface="Microsoft YaHei" panose="020B0503020204020204" pitchFamily="34" charset="-122"/>
            </a:endParaRPr>
          </a:p>
        </p:txBody>
      </p:sp>
      <p:sp>
        <p:nvSpPr>
          <p:cNvPr id="21" name="副標題 2"/>
          <p:cNvSpPr txBox="1">
            <a:spLocks/>
          </p:cNvSpPr>
          <p:nvPr/>
        </p:nvSpPr>
        <p:spPr>
          <a:xfrm>
            <a:off x="6218692" y="4753252"/>
            <a:ext cx="1643856" cy="573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dirty="0" smtClean="0">
                <a:latin typeface="Microsoft YaHei" panose="020B0503020204020204" pitchFamily="34" charset="-122"/>
                <a:ea typeface="Microsoft YaHei" panose="020B0503020204020204" pitchFamily="34" charset="-122"/>
              </a:rPr>
              <a:t>Demo</a:t>
            </a:r>
            <a:endParaRPr lang="zh-TW" altLang="en-US" dirty="0">
              <a:latin typeface="Microsoft YaHei" panose="020B0503020204020204" pitchFamily="34" charset="-122"/>
              <a:ea typeface="Microsoft YaHei" panose="020B0503020204020204" pitchFamily="34" charset="-122"/>
            </a:endParaRPr>
          </a:p>
        </p:txBody>
      </p:sp>
      <p:sp>
        <p:nvSpPr>
          <p:cNvPr id="22" name="副標題 2"/>
          <p:cNvSpPr txBox="1">
            <a:spLocks/>
          </p:cNvSpPr>
          <p:nvPr/>
        </p:nvSpPr>
        <p:spPr>
          <a:xfrm>
            <a:off x="8299544" y="4753252"/>
            <a:ext cx="1643856" cy="573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dirty="0" smtClean="0">
                <a:latin typeface="Microsoft YaHei" panose="020B0503020204020204" pitchFamily="34" charset="-122"/>
                <a:ea typeface="Microsoft YaHei" panose="020B0503020204020204" pitchFamily="34" charset="-122"/>
              </a:rPr>
              <a:t>Q&amp;A</a:t>
            </a:r>
            <a:endParaRPr lang="zh-TW" altLang="en-US" dirty="0">
              <a:latin typeface="Microsoft YaHei" panose="020B0503020204020204" pitchFamily="34" charset="-122"/>
              <a:ea typeface="Microsoft YaHei" panose="020B0503020204020204" pitchFamily="34" charset="-122"/>
            </a:endParaRPr>
          </a:p>
        </p:txBody>
      </p:sp>
      <p:sp>
        <p:nvSpPr>
          <p:cNvPr id="23" name="標題 1"/>
          <p:cNvSpPr txBox="1">
            <a:spLocks/>
          </p:cNvSpPr>
          <p:nvPr/>
        </p:nvSpPr>
        <p:spPr>
          <a:xfrm>
            <a:off x="838199" y="365126"/>
            <a:ext cx="7954109" cy="62654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smtClean="0">
                <a:latin typeface="Microsoft YaHei" panose="020B0503020204020204" pitchFamily="34" charset="-122"/>
                <a:ea typeface="Microsoft YaHei" panose="020B0503020204020204" pitchFamily="34" charset="-122"/>
              </a:rPr>
              <a:t>我在富邦人壽實習中學到什麼 </a:t>
            </a:r>
            <a:r>
              <a:rPr lang="en-US" altLang="zh-TW" dirty="0" smtClean="0">
                <a:latin typeface="Microsoft YaHei" panose="020B0503020204020204" pitchFamily="34" charset="-122"/>
                <a:ea typeface="Microsoft YaHei" panose="020B0503020204020204" pitchFamily="34" charset="-122"/>
              </a:rPr>
              <a:t>?</a:t>
            </a:r>
            <a:endParaRPr lang="zh-TW"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48586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聲紋收</a:t>
            </a:r>
            <a:r>
              <a:rPr lang="zh-TW" altLang="en-US" dirty="0">
                <a:latin typeface="Microsoft YaHei UI" panose="020B0503020204020204" pitchFamily="34" charset="-122"/>
                <a:ea typeface="Microsoft YaHei UI" panose="020B0503020204020204" pitchFamily="34" charset="-122"/>
              </a:rPr>
              <a:t>集</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內容版面配置區 6"/>
          <p:cNvSpPr>
            <a:spLocks noGrp="1"/>
          </p:cNvSpPr>
          <p:nvPr>
            <p:ph idx="1"/>
          </p:nvPr>
        </p:nvSpPr>
        <p:spPr>
          <a:xfrm>
            <a:off x="838200" y="1397918"/>
            <a:ext cx="10541000" cy="1286925"/>
          </a:xfrm>
        </p:spPr>
        <p:txBody>
          <a:bodyPr>
            <a:normAutofit/>
          </a:bodyPr>
          <a:lstStyle/>
          <a:p>
            <a:pPr marL="285750" indent="-285750"/>
            <a:r>
              <a:rPr lang="zh-TW" altLang="en-US" dirty="0" smtClean="0">
                <a:latin typeface="Microsoft YaHei" panose="020B0503020204020204" pitchFamily="34" charset="-122"/>
                <a:ea typeface="Microsoft YaHei" panose="020B0503020204020204" pitchFamily="34" charset="-122"/>
              </a:rPr>
              <a:t>彭瑋玉    林</a:t>
            </a:r>
            <a:r>
              <a:rPr lang="zh-TW" altLang="en-US" dirty="0">
                <a:latin typeface="Microsoft YaHei" panose="020B0503020204020204" pitchFamily="34" charset="-122"/>
                <a:ea typeface="Microsoft YaHei" panose="020B0503020204020204" pitchFamily="34" charset="-122"/>
              </a:rPr>
              <a:t>上</a:t>
            </a:r>
            <a:r>
              <a:rPr lang="zh-TW" altLang="en-US" dirty="0" smtClean="0">
                <a:latin typeface="Microsoft YaHei" panose="020B0503020204020204" pitchFamily="34" charset="-122"/>
                <a:ea typeface="Microsoft YaHei" panose="020B0503020204020204" pitchFamily="34" charset="-122"/>
              </a:rPr>
              <a:t>淳    任卓英</a:t>
            </a:r>
            <a:r>
              <a:rPr lang="zh-TW" altLang="en-US" dirty="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   徐天鴻    柯青宏</a:t>
            </a:r>
            <a:r>
              <a:rPr lang="zh-TW" altLang="en-US" dirty="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   陳慶安    洪立全    林淑芳    吳</a:t>
            </a:r>
            <a:r>
              <a:rPr lang="zh-TW" altLang="en-US" dirty="0">
                <a:latin typeface="Microsoft YaHei" panose="020B0503020204020204" pitchFamily="34" charset="-122"/>
                <a:ea typeface="Microsoft YaHei" panose="020B0503020204020204" pitchFamily="34" charset="-122"/>
              </a:rPr>
              <a:t>偉</a:t>
            </a:r>
            <a:r>
              <a:rPr lang="zh-TW" altLang="en-US" dirty="0" smtClean="0">
                <a:latin typeface="Microsoft YaHei" panose="020B0503020204020204" pitchFamily="34" charset="-122"/>
                <a:ea typeface="Microsoft YaHei" panose="020B0503020204020204" pitchFamily="34" charset="-122"/>
              </a:rPr>
              <a:t>誌    賴</a:t>
            </a:r>
            <a:r>
              <a:rPr lang="zh-TW" altLang="en-US" dirty="0">
                <a:latin typeface="Microsoft YaHei" panose="020B0503020204020204" pitchFamily="34" charset="-122"/>
                <a:ea typeface="Microsoft YaHei" panose="020B0503020204020204" pitchFamily="34" charset="-122"/>
              </a:rPr>
              <a:t>昇</a:t>
            </a:r>
            <a:r>
              <a:rPr lang="zh-TW" altLang="en-US" dirty="0" smtClean="0">
                <a:latin typeface="Microsoft YaHei" panose="020B0503020204020204" pitchFamily="34" charset="-122"/>
                <a:ea typeface="Microsoft YaHei" panose="020B0503020204020204" pitchFamily="34" charset="-122"/>
              </a:rPr>
              <a:t>頤    邱建豪</a:t>
            </a:r>
            <a:r>
              <a:rPr lang="zh-TW" altLang="en-US" dirty="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   陳</a:t>
            </a:r>
            <a:r>
              <a:rPr lang="zh-TW" altLang="en-US" dirty="0">
                <a:latin typeface="Microsoft YaHei" panose="020B0503020204020204" pitchFamily="34" charset="-122"/>
                <a:ea typeface="Microsoft YaHei" panose="020B0503020204020204" pitchFamily="34" charset="-122"/>
              </a:rPr>
              <a:t>祐</a:t>
            </a:r>
            <a:r>
              <a:rPr lang="zh-TW" altLang="en-US" dirty="0" smtClean="0">
                <a:latin typeface="Microsoft YaHei" panose="020B0503020204020204" pitchFamily="34" charset="-122"/>
                <a:ea typeface="Microsoft YaHei" panose="020B0503020204020204" pitchFamily="34" charset="-122"/>
              </a:rPr>
              <a:t>嘉    賴嘉平</a:t>
            </a:r>
            <a:r>
              <a:rPr lang="zh-TW" altLang="en-US" dirty="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   陳</a:t>
            </a:r>
            <a:r>
              <a:rPr lang="zh-TW" altLang="en-US" dirty="0">
                <a:latin typeface="Microsoft YaHei" panose="020B0503020204020204" pitchFamily="34" charset="-122"/>
                <a:ea typeface="Microsoft YaHei" panose="020B0503020204020204" pitchFamily="34" charset="-122"/>
              </a:rPr>
              <a:t>亭嘉 </a:t>
            </a:r>
            <a:r>
              <a:rPr lang="zh-TW" altLang="en-US" dirty="0" smtClean="0">
                <a:latin typeface="Microsoft YaHei" panose="020B0503020204020204" pitchFamily="34" charset="-122"/>
                <a:ea typeface="Microsoft YaHei" panose="020B0503020204020204" pitchFamily="34" charset="-122"/>
              </a:rPr>
              <a:t>   陳冠霖    陳威良</a:t>
            </a:r>
            <a:r>
              <a:rPr lang="zh-TW" altLang="en-US" dirty="0">
                <a:latin typeface="Microsoft YaHei" panose="020B0503020204020204" pitchFamily="34" charset="-122"/>
                <a:ea typeface="Microsoft YaHei" panose="020B0503020204020204" pitchFamily="34" charset="-122"/>
              </a:rPr>
              <a:t> </a:t>
            </a:r>
            <a:r>
              <a:rPr lang="zh-TW" altLang="en-US" dirty="0" smtClean="0">
                <a:latin typeface="Microsoft YaHei" panose="020B0503020204020204" pitchFamily="34" charset="-122"/>
                <a:ea typeface="Microsoft YaHei" panose="020B0503020204020204" pitchFamily="34" charset="-122"/>
              </a:rPr>
              <a:t>   蘇玫如</a:t>
            </a:r>
            <a:endParaRPr lang="en-US" altLang="zh-TW" dirty="0">
              <a:latin typeface="Microsoft YaHei" panose="020B0503020204020204" pitchFamily="34" charset="-122"/>
              <a:ea typeface="Microsoft YaHei" panose="020B0503020204020204" pitchFamily="34" charset="-122"/>
            </a:endParaRPr>
          </a:p>
          <a:p>
            <a:endParaRPr lang="zh-TW" altLang="en-US" dirty="0">
              <a:latin typeface="Microsoft YaHei" panose="020B0503020204020204" pitchFamily="34" charset="-122"/>
              <a:ea typeface="Microsoft YaHei" panose="020B0503020204020204" pitchFamily="34" charset="-122"/>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977" y="5607135"/>
            <a:ext cx="2212839" cy="874640"/>
          </a:xfrm>
          <a:prstGeom prst="rect">
            <a:avLst/>
          </a:prstGeom>
        </p:spPr>
      </p:pic>
      <p:pic>
        <p:nvPicPr>
          <p:cNvPr id="9" name="圖片 8"/>
          <p:cNvPicPr>
            <a:picLocks noChangeAspect="1"/>
          </p:cNvPicPr>
          <p:nvPr/>
        </p:nvPicPr>
        <p:blipFill>
          <a:blip r:embed="rId4"/>
          <a:stretch>
            <a:fillRect/>
          </a:stretch>
        </p:blipFill>
        <p:spPr>
          <a:xfrm>
            <a:off x="939800" y="2767990"/>
            <a:ext cx="4951799" cy="1644455"/>
          </a:xfrm>
          <a:prstGeom prst="rect">
            <a:avLst/>
          </a:prstGeom>
        </p:spPr>
      </p:pic>
      <p:pic>
        <p:nvPicPr>
          <p:cNvPr id="10" name="圖片 9"/>
          <p:cNvPicPr>
            <a:picLocks noChangeAspect="1"/>
          </p:cNvPicPr>
          <p:nvPr/>
        </p:nvPicPr>
        <p:blipFill>
          <a:blip r:embed="rId5"/>
          <a:stretch>
            <a:fillRect/>
          </a:stretch>
        </p:blipFill>
        <p:spPr>
          <a:xfrm>
            <a:off x="939801" y="4395064"/>
            <a:ext cx="4951798" cy="1651831"/>
          </a:xfrm>
          <a:prstGeom prst="rect">
            <a:avLst/>
          </a:prstGeom>
        </p:spPr>
      </p:pic>
      <p:pic>
        <p:nvPicPr>
          <p:cNvPr id="11" name="圖片 10"/>
          <p:cNvPicPr>
            <a:picLocks noChangeAspect="1"/>
          </p:cNvPicPr>
          <p:nvPr/>
        </p:nvPicPr>
        <p:blipFill>
          <a:blip r:embed="rId6"/>
          <a:stretch>
            <a:fillRect/>
          </a:stretch>
        </p:blipFill>
        <p:spPr>
          <a:xfrm>
            <a:off x="939800" y="6042267"/>
            <a:ext cx="4951799" cy="541603"/>
          </a:xfrm>
          <a:prstGeom prst="rect">
            <a:avLst/>
          </a:prstGeom>
        </p:spPr>
      </p:pic>
      <p:pic>
        <p:nvPicPr>
          <p:cNvPr id="12" name="圖片 11"/>
          <p:cNvPicPr>
            <a:picLocks noChangeAspect="1"/>
          </p:cNvPicPr>
          <p:nvPr/>
        </p:nvPicPr>
        <p:blipFill>
          <a:blip r:embed="rId7"/>
          <a:stretch>
            <a:fillRect/>
          </a:stretch>
        </p:blipFill>
        <p:spPr>
          <a:xfrm>
            <a:off x="7038225" y="2766775"/>
            <a:ext cx="4775200" cy="1596485"/>
          </a:xfrm>
          <a:prstGeom prst="rect">
            <a:avLst/>
          </a:prstGeom>
        </p:spPr>
      </p:pic>
      <p:pic>
        <p:nvPicPr>
          <p:cNvPr id="13" name="圖片 12"/>
          <p:cNvPicPr>
            <a:picLocks noChangeAspect="1"/>
          </p:cNvPicPr>
          <p:nvPr/>
        </p:nvPicPr>
        <p:blipFill>
          <a:blip r:embed="rId8"/>
          <a:stretch>
            <a:fillRect/>
          </a:stretch>
        </p:blipFill>
        <p:spPr>
          <a:xfrm>
            <a:off x="7038225" y="4357290"/>
            <a:ext cx="4775200" cy="1060364"/>
          </a:xfrm>
          <a:prstGeom prst="rect">
            <a:avLst/>
          </a:prstGeom>
        </p:spPr>
      </p:pic>
    </p:spTree>
    <p:extLst>
      <p:ext uri="{BB962C8B-B14F-4D97-AF65-F5344CB8AC3E}">
        <p14:creationId xmlns:p14="http://schemas.microsoft.com/office/powerpoint/2010/main" val="3257866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365126"/>
            <a:ext cx="5297905"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功能實作</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947587" y="6115166"/>
            <a:ext cx="1828800" cy="461665"/>
          </a:xfrm>
          <a:prstGeom prst="rect">
            <a:avLst/>
          </a:prstGeom>
          <a:noFill/>
        </p:spPr>
        <p:txBody>
          <a:bodyPr wrap="square" rtlCol="0">
            <a:spAutoFit/>
          </a:bodyPr>
          <a:lstStyle/>
          <a:p>
            <a:r>
              <a:rPr lang="zh-TW" altLang="en-US" sz="2400" b="1" dirty="0" smtClean="0">
                <a:latin typeface="Microsoft YaHei" panose="020B0503020204020204" pitchFamily="34" charset="-122"/>
                <a:ea typeface="Microsoft YaHei" panose="020B0503020204020204" pitchFamily="34" charset="-122"/>
              </a:rPr>
              <a:t>說話人驗證</a:t>
            </a:r>
            <a:endParaRPr lang="zh-TW" altLang="en-US" sz="2400" b="1" dirty="0">
              <a:latin typeface="Microsoft YaHei" panose="020B0503020204020204" pitchFamily="34" charset="-122"/>
              <a:ea typeface="Microsoft YaHei" panose="020B0503020204020204" pitchFamily="34" charset="-122"/>
            </a:endParaRPr>
          </a:p>
        </p:txBody>
      </p:sp>
      <p:pic>
        <p:nvPicPr>
          <p:cNvPr id="13" name="圖片 12"/>
          <p:cNvPicPr>
            <a:picLocks noChangeAspect="1"/>
          </p:cNvPicPr>
          <p:nvPr/>
        </p:nvPicPr>
        <p:blipFill>
          <a:blip r:embed="rId3"/>
          <a:stretch>
            <a:fillRect/>
          </a:stretch>
        </p:blipFill>
        <p:spPr>
          <a:xfrm>
            <a:off x="6867907" y="1086099"/>
            <a:ext cx="4182073" cy="5123492"/>
          </a:xfrm>
          <a:prstGeom prst="rect">
            <a:avLst/>
          </a:prstGeom>
        </p:spPr>
      </p:pic>
      <p:sp>
        <p:nvSpPr>
          <p:cNvPr id="14" name="文字方塊 13"/>
          <p:cNvSpPr txBox="1"/>
          <p:nvPr/>
        </p:nvSpPr>
        <p:spPr>
          <a:xfrm>
            <a:off x="8044543" y="6115166"/>
            <a:ext cx="1828800" cy="461665"/>
          </a:xfrm>
          <a:prstGeom prst="rect">
            <a:avLst/>
          </a:prstGeom>
          <a:noFill/>
        </p:spPr>
        <p:txBody>
          <a:bodyPr wrap="square" rtlCol="0">
            <a:spAutoFit/>
          </a:bodyPr>
          <a:lstStyle/>
          <a:p>
            <a:r>
              <a:rPr lang="zh-TW" altLang="en-US" sz="2400" b="1" dirty="0" smtClean="0">
                <a:latin typeface="Microsoft YaHei" panose="020B0503020204020204" pitchFamily="34" charset="-122"/>
                <a:ea typeface="Microsoft YaHei" panose="020B0503020204020204" pitchFamily="34" charset="-122"/>
              </a:rPr>
              <a:t>說話人辨識</a:t>
            </a:r>
            <a:endParaRPr lang="zh-TW" altLang="en-US" sz="2400" b="1" dirty="0">
              <a:latin typeface="Microsoft YaHei" panose="020B0503020204020204" pitchFamily="34" charset="-122"/>
              <a:ea typeface="Microsoft YaHei" panose="020B0503020204020204" pitchFamily="34" charset="-122"/>
            </a:endParaRPr>
          </a:p>
        </p:txBody>
      </p:sp>
      <p:pic>
        <p:nvPicPr>
          <p:cNvPr id="18" name="圖片 17"/>
          <p:cNvPicPr>
            <a:picLocks noChangeAspect="1"/>
          </p:cNvPicPr>
          <p:nvPr/>
        </p:nvPicPr>
        <p:blipFill>
          <a:blip r:embed="rId4"/>
          <a:stretch>
            <a:fillRect/>
          </a:stretch>
        </p:blipFill>
        <p:spPr>
          <a:xfrm>
            <a:off x="911542" y="1086099"/>
            <a:ext cx="3900891" cy="4793346"/>
          </a:xfrm>
          <a:prstGeom prst="rect">
            <a:avLst/>
          </a:prstGeom>
        </p:spPr>
      </p:pic>
    </p:spTree>
    <p:extLst>
      <p:ext uri="{BB962C8B-B14F-4D97-AF65-F5344CB8AC3E}">
        <p14:creationId xmlns:p14="http://schemas.microsoft.com/office/powerpoint/2010/main" val="25682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困難</a:t>
            </a:r>
            <a:endParaRPr lang="zh-TW" altLang="en-US" dirty="0">
              <a:latin typeface="Microsoft YaHei UI" panose="020B0503020204020204" pitchFamily="34" charset="-122"/>
              <a:ea typeface="Microsoft YaHei UI" panose="020B0503020204020204" pitchFamily="34" charset="-122"/>
            </a:endParaRPr>
          </a:p>
        </p:txBody>
      </p:sp>
      <p:sp>
        <p:nvSpPr>
          <p:cNvPr id="3" name="內容版面配置區 2"/>
          <p:cNvSpPr>
            <a:spLocks noGrp="1"/>
          </p:cNvSpPr>
          <p:nvPr>
            <p:ph idx="1"/>
          </p:nvPr>
        </p:nvSpPr>
        <p:spPr>
          <a:xfrm>
            <a:off x="838200" y="1259967"/>
            <a:ext cx="10666863" cy="5321857"/>
          </a:xfrm>
        </p:spPr>
        <p:txBody>
          <a:bodyPr>
            <a:normAutofit/>
          </a:bodyPr>
          <a:lstStyle/>
          <a:p>
            <a:r>
              <a:rPr lang="zh-TW" altLang="en-US" dirty="0" smtClean="0">
                <a:latin typeface="Microsoft YaHei" panose="020B0503020204020204" pitchFamily="34" charset="-122"/>
                <a:ea typeface="Microsoft YaHei" panose="020B0503020204020204" pitchFamily="34" charset="-122"/>
              </a:rPr>
              <a:t>收音跟錄音時聲紋振幅不同</a:t>
            </a:r>
            <a:r>
              <a:rPr lang="en-US" altLang="zh-TW" dirty="0" smtClean="0">
                <a:latin typeface="Microsoft YaHei" panose="020B0503020204020204" pitchFamily="34" charset="-122"/>
                <a:ea typeface="Microsoft YaHei" panose="020B0503020204020204" pitchFamily="34" charset="-122"/>
              </a:rPr>
              <a:t/>
            </a:r>
            <a:br>
              <a:rPr lang="en-US" altLang="zh-TW" dirty="0" smtClean="0">
                <a:latin typeface="Microsoft YaHei" panose="020B0503020204020204" pitchFamily="34" charset="-122"/>
                <a:ea typeface="Microsoft YaHei" panose="020B0503020204020204" pitchFamily="34" charset="-122"/>
              </a:rPr>
            </a:br>
            <a:endParaRPr lang="en-US" altLang="zh-TW" dirty="0" smtClean="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除錯前，某些模型效果不彰</a:t>
            </a:r>
            <a:r>
              <a:rPr lang="en-US" altLang="zh-TW" dirty="0" smtClean="0">
                <a:latin typeface="Microsoft YaHei" panose="020B0503020204020204" pitchFamily="34" charset="-122"/>
                <a:ea typeface="Microsoft YaHei" panose="020B0503020204020204" pitchFamily="34" charset="-122"/>
              </a:rPr>
              <a:t>:</a:t>
            </a:r>
            <a:br>
              <a:rPr lang="en-US" altLang="zh-TW" dirty="0" smtClean="0">
                <a:latin typeface="Microsoft YaHei" panose="020B0503020204020204" pitchFamily="34" charset="-122"/>
                <a:ea typeface="Microsoft YaHei" panose="020B0503020204020204" pitchFamily="34" charset="-122"/>
              </a:rPr>
            </a:br>
            <a:r>
              <a:rPr lang="en-US" altLang="zh-TW" dirty="0" smtClean="0">
                <a:latin typeface="Microsoft YaHei" panose="020B0503020204020204" pitchFamily="34" charset="-122"/>
                <a:ea typeface="Microsoft YaHei" panose="020B0503020204020204" pitchFamily="34" charset="-122"/>
              </a:rPr>
              <a:t/>
            </a:r>
            <a:br>
              <a:rPr lang="en-US" altLang="zh-TW" dirty="0" smtClean="0">
                <a:latin typeface="Microsoft YaHei" panose="020B0503020204020204" pitchFamily="34" charset="-122"/>
                <a:ea typeface="Microsoft YaHei" panose="020B0503020204020204" pitchFamily="34" charset="-122"/>
              </a:rPr>
            </a:br>
            <a:r>
              <a:rPr lang="zh-TW" altLang="en-US" dirty="0" smtClean="0">
                <a:latin typeface="Microsoft YaHei" panose="020B0503020204020204" pitchFamily="34" charset="-122"/>
                <a:ea typeface="Microsoft YaHei" panose="020B0503020204020204" pitchFamily="34" charset="-122"/>
              </a:rPr>
              <a:t>青宏、亭嘉、冠霖、立全、建豪、威良、祐嘉、玫如、昇頤</a:t>
            </a:r>
            <a:endParaRPr lang="en-US" altLang="zh-TW" dirty="0" smtClean="0">
              <a:latin typeface="Microsoft YaHei" panose="020B0503020204020204" pitchFamily="34" charset="-122"/>
              <a:ea typeface="Microsoft YaHei" panose="020B0503020204020204" pitchFamily="34" charset="-122"/>
            </a:endParaRPr>
          </a:p>
          <a:p>
            <a:endParaRPr lang="en-US" altLang="zh-TW" dirty="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測試資料空白音過多會影響模型判斷</a:t>
            </a:r>
            <a:r>
              <a:rPr lang="en-US" altLang="zh-TW" dirty="0" smtClean="0">
                <a:latin typeface="Microsoft YaHei" panose="020B0503020204020204" pitchFamily="34" charset="-122"/>
                <a:ea typeface="Microsoft YaHei" panose="020B0503020204020204" pitchFamily="34" charset="-122"/>
              </a:rPr>
              <a:t/>
            </a:r>
            <a:br>
              <a:rPr lang="en-US" altLang="zh-TW" dirty="0" smtClean="0">
                <a:latin typeface="Microsoft YaHei" panose="020B0503020204020204" pitchFamily="34" charset="-122"/>
                <a:ea typeface="Microsoft YaHei" panose="020B0503020204020204" pitchFamily="34" charset="-122"/>
              </a:rPr>
            </a:br>
            <a:endParaRPr lang="en-US" altLang="zh-TW" dirty="0" smtClean="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除錯前準確率</a:t>
            </a:r>
            <a:r>
              <a:rPr lang="en-US" altLang="zh-TW" dirty="0" smtClean="0">
                <a:latin typeface="Microsoft YaHei" panose="020B0503020204020204" pitchFamily="34" charset="-122"/>
                <a:ea typeface="Microsoft YaHei" panose="020B0503020204020204" pitchFamily="34" charset="-122"/>
              </a:rPr>
              <a:t>:</a:t>
            </a:r>
            <a:r>
              <a:rPr lang="zh-TW" altLang="en-US" dirty="0" smtClean="0">
                <a:latin typeface="Microsoft YaHei" panose="020B0503020204020204" pitchFamily="34" charset="-122"/>
                <a:ea typeface="Microsoft YaHei" panose="020B0503020204020204" pitchFamily="34" charset="-122"/>
              </a:rPr>
              <a:t> </a:t>
            </a:r>
            <a:r>
              <a:rPr lang="en-US" altLang="zh-TW" dirty="0" smtClean="0">
                <a:latin typeface="Microsoft YaHei" panose="020B0503020204020204" pitchFamily="34" charset="-122"/>
                <a:ea typeface="Microsoft YaHei" panose="020B0503020204020204" pitchFamily="34" charset="-122"/>
              </a:rPr>
              <a:t>76%</a:t>
            </a:r>
          </a:p>
          <a:p>
            <a:pPr marL="0" indent="0">
              <a:buNone/>
            </a:pPr>
            <a:endParaRPr lang="en-US" altLang="zh-TW" dirty="0">
              <a:latin typeface="Microsoft YaHei" panose="020B0503020204020204" pitchFamily="34" charset="-122"/>
              <a:ea typeface="Microsoft YaHei" panose="020B0503020204020204" pitchFamily="34" charset="-122"/>
            </a:endParaRPr>
          </a:p>
          <a:p>
            <a:r>
              <a:rPr lang="zh-TW" altLang="en-US" dirty="0" smtClean="0">
                <a:solidFill>
                  <a:srgbClr val="FF0000"/>
                </a:solidFill>
                <a:latin typeface="Microsoft YaHei" panose="020B0503020204020204" pitchFamily="34" charset="-122"/>
                <a:ea typeface="Microsoft YaHei" panose="020B0503020204020204" pitchFamily="34" charset="-122"/>
              </a:rPr>
              <a:t>除錯後準確率</a:t>
            </a:r>
            <a:r>
              <a:rPr lang="en-US" altLang="zh-TW" dirty="0" smtClean="0">
                <a:solidFill>
                  <a:srgbClr val="FF0000"/>
                </a:solidFill>
                <a:latin typeface="Microsoft YaHei" panose="020B0503020204020204" pitchFamily="34" charset="-122"/>
                <a:ea typeface="Microsoft YaHei" panose="020B0503020204020204" pitchFamily="34" charset="-122"/>
              </a:rPr>
              <a:t>:</a:t>
            </a:r>
            <a:r>
              <a:rPr lang="zh-TW" altLang="en-US" dirty="0" smtClean="0">
                <a:solidFill>
                  <a:srgbClr val="FF0000"/>
                </a:solidFill>
                <a:latin typeface="Microsoft YaHei" panose="020B0503020204020204" pitchFamily="34" charset="-122"/>
                <a:ea typeface="Microsoft YaHei" panose="020B0503020204020204" pitchFamily="34" charset="-122"/>
              </a:rPr>
              <a:t> </a:t>
            </a:r>
            <a:r>
              <a:rPr lang="en-US" altLang="zh-TW" dirty="0" smtClean="0">
                <a:solidFill>
                  <a:srgbClr val="FF0000"/>
                </a:solidFill>
                <a:latin typeface="Microsoft YaHei" panose="020B0503020204020204" pitchFamily="34" charset="-122"/>
                <a:ea typeface="Microsoft YaHei" panose="020B0503020204020204" pitchFamily="34" charset="-122"/>
              </a:rPr>
              <a:t>96%</a:t>
            </a:r>
            <a:endParaRPr lang="zh-TW" altLang="en-US" dirty="0">
              <a:solidFill>
                <a:srgbClr val="FF0000"/>
              </a:solidFill>
              <a:latin typeface="Microsoft YaHei" panose="020B0503020204020204" pitchFamily="34" charset="-122"/>
              <a:ea typeface="Microsoft YaHe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603" y="4206393"/>
            <a:ext cx="2286000" cy="2286000"/>
          </a:xfrm>
          <a:prstGeom prst="rect">
            <a:avLst/>
          </a:prstGeom>
        </p:spPr>
      </p:pic>
    </p:spTree>
    <p:extLst>
      <p:ext uri="{BB962C8B-B14F-4D97-AF65-F5344CB8AC3E}">
        <p14:creationId xmlns:p14="http://schemas.microsoft.com/office/powerpoint/2010/main" val="3391762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7CE3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D1B719"/>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89909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prstClr val="white"/>
                </a:solidFill>
                <a:latin typeface="Impact" panose="020B0806030902050204" pitchFamily="34" charset="0"/>
                <a:sym typeface="Impact" panose="020B0806030902050204" pitchFamily="34" charset="0"/>
              </a:rPr>
              <a:t>3</a:t>
            </a:r>
            <a:endParaRPr lang="zh-CN" altLang="en-US" sz="69332">
              <a:solidFill>
                <a:prstClr val="white"/>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916177"/>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TW" sz="3200" dirty="0" smtClean="0">
                <a:solidFill>
                  <a:prstClr val="white"/>
                </a:solidFill>
                <a:ea typeface="微软雅黑" panose="020B0503020204020204" pitchFamily="34" charset="-122"/>
                <a:sym typeface="Arial" panose="020B0604020202020204" pitchFamily="34" charset="0"/>
              </a:rPr>
              <a:t>Demo</a:t>
            </a:r>
            <a:endParaRPr lang="zh-CN" altLang="en-US" sz="3200" dirty="0">
              <a:solidFill>
                <a:prstClr val="white"/>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069547" y="1862668"/>
            <a:ext cx="3605987"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prstClr val="white"/>
                </a:solidFill>
                <a:latin typeface="Impact" panose="020B0806030902050204" pitchFamily="34" charset="0"/>
                <a:sym typeface="Impact" panose="020B0806030902050204" pitchFamily="34" charset="0"/>
              </a:rPr>
              <a:t>PART THREE</a:t>
            </a:r>
            <a:endParaRPr lang="zh-CN" altLang="en-US" sz="5867" dirty="0">
              <a:solidFill>
                <a:prstClr val="white"/>
              </a:solidFill>
              <a:latin typeface="Impact" panose="020B0806030902050204" pitchFamily="34" charset="0"/>
              <a:sym typeface="Impact" panose="020B08060309020502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977" y="4804406"/>
            <a:ext cx="4181125" cy="1739348"/>
          </a:xfrm>
          <a:prstGeom prst="rect">
            <a:avLst/>
          </a:prstGeom>
        </p:spPr>
      </p:pic>
      <p:sp>
        <p:nvSpPr>
          <p:cNvPr id="3" name="文字方塊 2"/>
          <p:cNvSpPr txBox="1"/>
          <p:nvPr/>
        </p:nvSpPr>
        <p:spPr>
          <a:xfrm>
            <a:off x="8069546" y="3759196"/>
            <a:ext cx="3605987" cy="830997"/>
          </a:xfrm>
          <a:prstGeom prst="rect">
            <a:avLst/>
          </a:prstGeom>
          <a:noFill/>
        </p:spPr>
        <p:txBody>
          <a:bodyPr wrap="square" rtlCol="0">
            <a:spAutoFit/>
          </a:bodyPr>
          <a:lstStyle/>
          <a:p>
            <a:pPr algn="r"/>
            <a:r>
              <a:rPr lang="zh-TW" altLang="en-US" sz="2400" b="1" dirty="0">
                <a:solidFill>
                  <a:srgbClr val="FF0000"/>
                </a:solidFill>
                <a:latin typeface="Microsoft YaHei" panose="020B0503020204020204" pitchFamily="34" charset="-122"/>
                <a:ea typeface="Microsoft YaHei" panose="020B0503020204020204" pitchFamily="34" charset="-122"/>
              </a:rPr>
              <a:t>錄音時</a:t>
            </a:r>
            <a:r>
              <a:rPr lang="zh-TW" altLang="en-US" sz="2400" b="1" dirty="0" smtClean="0">
                <a:solidFill>
                  <a:srgbClr val="FF0000"/>
                </a:solidFill>
                <a:latin typeface="Microsoft YaHei" panose="020B0503020204020204" pitchFamily="34" charset="-122"/>
                <a:ea typeface="Microsoft YaHei" panose="020B0503020204020204" pitchFamily="34" charset="-122"/>
              </a:rPr>
              <a:t>讓聲音</a:t>
            </a:r>
            <a:r>
              <a:rPr lang="zh-TW" altLang="en-US" sz="2400" b="1" dirty="0">
                <a:solidFill>
                  <a:srgbClr val="FF0000"/>
                </a:solidFill>
                <a:latin typeface="Microsoft YaHei" panose="020B0503020204020204" pitchFamily="34" charset="-122"/>
                <a:ea typeface="Microsoft YaHei" panose="020B0503020204020204" pitchFamily="34" charset="-122"/>
              </a:rPr>
              <a:t>盡量錄多點</a:t>
            </a:r>
            <a:r>
              <a:rPr lang="zh-TW" altLang="en-US" sz="2400" b="1" dirty="0" smtClean="0">
                <a:solidFill>
                  <a:srgbClr val="FF0000"/>
                </a:solidFill>
                <a:latin typeface="Microsoft YaHei" panose="020B0503020204020204" pitchFamily="34" charset="-122"/>
                <a:ea typeface="Microsoft YaHei" panose="020B0503020204020204" pitchFamily="34" charset="-122"/>
              </a:rPr>
              <a:t>，避免空白音過長喔</a:t>
            </a:r>
            <a:r>
              <a:rPr lang="en-US" altLang="zh-TW" sz="2400" b="1" dirty="0" smtClean="0">
                <a:solidFill>
                  <a:srgbClr val="FF0000"/>
                </a:solidFill>
                <a:latin typeface="Microsoft YaHei" panose="020B0503020204020204" pitchFamily="34" charset="-122"/>
                <a:ea typeface="Microsoft YaHei" panose="020B0503020204020204" pitchFamily="34" charset="-122"/>
              </a:rPr>
              <a:t>~</a:t>
            </a:r>
            <a:endParaRPr lang="zh-TW" altLang="en-US" sz="2400"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03628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FF6353"/>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62658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prstClr val="white"/>
                </a:solidFill>
                <a:latin typeface="Impact" panose="020B0806030902050204" pitchFamily="34" charset="0"/>
                <a:sym typeface="Impact" panose="020B0806030902050204" pitchFamily="34" charset="0"/>
              </a:rPr>
              <a:t>4</a:t>
            </a:r>
            <a:endParaRPr lang="zh-CN" altLang="en-US" sz="69332">
              <a:solidFill>
                <a:prstClr val="white"/>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b="1" dirty="0" smtClean="0">
                <a:solidFill>
                  <a:prstClr val="white"/>
                </a:solidFill>
                <a:ea typeface="微软雅黑" panose="020B0503020204020204" pitchFamily="34" charset="-122"/>
                <a:sym typeface="Arial" panose="020B0604020202020204" pitchFamily="34" charset="0"/>
              </a:rPr>
              <a:t>Q   &amp;   A</a:t>
            </a:r>
            <a:endParaRPr lang="zh-CN" altLang="en-US" sz="3200" b="1" dirty="0">
              <a:solidFill>
                <a:prstClr val="white"/>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337248" y="1862668"/>
            <a:ext cx="3338286"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prstClr val="white"/>
                </a:solidFill>
                <a:latin typeface="Impact" panose="020B0806030902050204" pitchFamily="34" charset="0"/>
                <a:sym typeface="Impact" panose="020B0806030902050204" pitchFamily="34" charset="0"/>
              </a:rPr>
              <a:t>PART </a:t>
            </a:r>
            <a:r>
              <a:rPr lang="en-US" altLang="zh-CN" sz="5867" dirty="0" smtClean="0">
                <a:solidFill>
                  <a:prstClr val="white"/>
                </a:solidFill>
                <a:latin typeface="Impact" panose="020B0806030902050204" pitchFamily="34" charset="0"/>
                <a:sym typeface="Impact" panose="020B0806030902050204" pitchFamily="34" charset="0"/>
              </a:rPr>
              <a:t>FOUR</a:t>
            </a:r>
            <a:endParaRPr lang="zh-CN" altLang="en-US" sz="5867" dirty="0">
              <a:solidFill>
                <a:prstClr val="white"/>
              </a:solidFill>
              <a:latin typeface="Impact" panose="020B0806030902050204" pitchFamily="34" charset="0"/>
              <a:sym typeface="Impact" panose="020B0806030902050204" pitchFamily="34" charset="0"/>
            </a:endParaRPr>
          </a:p>
        </p:txBody>
      </p:sp>
      <p:pic>
        <p:nvPicPr>
          <p:cNvPr id="3" name="圖片 2"/>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130455" y="4850235"/>
            <a:ext cx="4545079" cy="1572352"/>
          </a:xfrm>
          <a:prstGeom prst="rect">
            <a:avLst/>
          </a:prstGeom>
        </p:spPr>
      </p:pic>
    </p:spTree>
    <p:extLst>
      <p:ext uri="{BB962C8B-B14F-4D97-AF65-F5344CB8AC3E}">
        <p14:creationId xmlns:p14="http://schemas.microsoft.com/office/powerpoint/2010/main" val="2474479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组合 10"/>
          <p:cNvGrpSpPr/>
          <p:nvPr/>
        </p:nvGrpSpPr>
        <p:grpSpPr>
          <a:xfrm>
            <a:off x="1553812" y="1940303"/>
            <a:ext cx="9084376" cy="1174915"/>
            <a:chOff x="2165351" y="2161118"/>
            <a:chExt cx="7859183" cy="819149"/>
          </a:xfrm>
        </p:grpSpPr>
        <p:grpSp>
          <p:nvGrpSpPr>
            <p:cNvPr id="8" name="组合 18"/>
            <p:cNvGrpSpPr>
              <a:grpSpLocks/>
            </p:cNvGrpSpPr>
            <p:nvPr/>
          </p:nvGrpSpPr>
          <p:grpSpPr bwMode="auto">
            <a:xfrm>
              <a:off x="3257551" y="2889251"/>
              <a:ext cx="5676900" cy="91016"/>
              <a:chOff x="0" y="0"/>
              <a:chExt cx="2340260" cy="164545"/>
            </a:xfrm>
          </p:grpSpPr>
          <p:sp>
            <p:nvSpPr>
              <p:cNvPr id="11"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2"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3"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4"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9" name="TextBox 27"/>
            <p:cNvSpPr>
              <a:spLocks noChangeArrowheads="1"/>
            </p:cNvSpPr>
            <p:nvPr/>
          </p:nvSpPr>
          <p:spPr bwMode="auto">
            <a:xfrm>
              <a:off x="2165351" y="2161118"/>
              <a:ext cx="7859183" cy="46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THANKS</a:t>
              </a:r>
              <a:r>
                <a:rPr lang="en-US" altLang="zh-CN" sz="3733" dirty="0">
                  <a:solidFill>
                    <a:srgbClr val="BF3420"/>
                  </a:solidFill>
                  <a:ea typeface="微软雅黑" panose="020B0503020204020204" pitchFamily="34" charset="-122"/>
                  <a:sym typeface="Arial" panose="020B0604020202020204" pitchFamily="34" charset="0"/>
                </a:rPr>
                <a:t> </a:t>
              </a:r>
              <a:r>
                <a:rPr lang="en-US" altLang="zh-CN" sz="3733" dirty="0">
                  <a:solidFill>
                    <a:srgbClr val="34BA89"/>
                  </a:solidFill>
                  <a:ea typeface="微软雅黑" panose="020B0503020204020204" pitchFamily="34" charset="-122"/>
                  <a:sym typeface="Arial" panose="020B0604020202020204" pitchFamily="34" charset="0"/>
                </a:rPr>
                <a:t>FOR</a:t>
              </a:r>
              <a:r>
                <a:rPr lang="zh-CN" altLang="en-US" sz="3733" dirty="0">
                  <a:solidFill>
                    <a:srgbClr val="1A7BAE"/>
                  </a:solidFill>
                  <a:ea typeface="微软雅黑" panose="020B0503020204020204" pitchFamily="34" charset="-122"/>
                  <a:sym typeface="Arial" panose="020B0604020202020204" pitchFamily="34" charset="0"/>
                </a:rPr>
                <a:t> </a:t>
              </a:r>
              <a:r>
                <a:rPr lang="en-US" altLang="zh-CN" sz="3733" dirty="0" smtClean="0">
                  <a:solidFill>
                    <a:srgbClr val="E7CE39"/>
                  </a:solidFill>
                  <a:ea typeface="微软雅黑" panose="020B0503020204020204" pitchFamily="34" charset="-122"/>
                  <a:sym typeface="Arial" panose="020B0604020202020204" pitchFamily="34" charset="0"/>
                </a:rPr>
                <a:t>YOUR</a:t>
              </a:r>
              <a:r>
                <a:rPr lang="en-US" altLang="zh-CN" sz="3733" dirty="0">
                  <a:solidFill>
                    <a:srgbClr val="1A7BAE"/>
                  </a:solidFill>
                  <a:ea typeface="微软雅黑" panose="020B0503020204020204" pitchFamily="34" charset="-122"/>
                  <a:sym typeface="Arial" panose="020B0604020202020204" pitchFamily="34" charset="0"/>
                </a:rPr>
                <a:t> </a:t>
              </a:r>
              <a:r>
                <a:rPr lang="en-US" altLang="zh-CN" sz="3733" dirty="0" smtClean="0">
                  <a:solidFill>
                    <a:srgbClr val="FF8577"/>
                  </a:solidFill>
                  <a:ea typeface="微软雅黑" panose="020B0503020204020204" pitchFamily="34" charset="-122"/>
                  <a:sym typeface="Arial" panose="020B0604020202020204" pitchFamily="34" charset="0"/>
                </a:rPr>
                <a:t>PATIENCE</a:t>
              </a:r>
              <a:endParaRPr lang="zh-CN" altLang="en-US" dirty="0">
                <a:solidFill>
                  <a:srgbClr val="FF8577"/>
                </a:solidFill>
              </a:endParaRPr>
            </a:p>
          </p:txBody>
        </p:sp>
      </p:grp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492802"/>
            <a:ext cx="3810000" cy="2857500"/>
          </a:xfrm>
          <a:prstGeom prst="rect">
            <a:avLst/>
          </a:prstGeom>
        </p:spPr>
      </p:pic>
    </p:spTree>
    <p:extLst>
      <p:ext uri="{BB962C8B-B14F-4D97-AF65-F5344CB8AC3E}">
        <p14:creationId xmlns:p14="http://schemas.microsoft.com/office/powerpoint/2010/main" val="96734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0CB"/>
        </a:solidFill>
        <a:effectLst/>
      </p:bgPr>
    </p:bg>
    <p:spTree>
      <p:nvGrpSpPr>
        <p:cNvPr id="1" name=""/>
        <p:cNvGrpSpPr/>
        <p:nvPr/>
      </p:nvGrpSpPr>
      <p:grpSpPr>
        <a:xfrm>
          <a:off x="0" y="0"/>
          <a:ext cx="0" cy="0"/>
          <a:chOff x="0" y="0"/>
          <a:chExt cx="0" cy="0"/>
        </a:xfrm>
      </p:grpSpPr>
      <p:sp>
        <p:nvSpPr>
          <p:cNvPr id="9" name="矩形 5"/>
          <p:cNvSpPr>
            <a:spLocks noChangeArrowheads="1"/>
          </p:cNvSpPr>
          <p:nvPr/>
        </p:nvSpPr>
        <p:spPr bwMode="auto">
          <a:xfrm>
            <a:off x="0" y="2874433"/>
            <a:ext cx="12192000" cy="599016"/>
          </a:xfrm>
          <a:prstGeom prst="rect">
            <a:avLst/>
          </a:prstGeom>
          <a:solidFill>
            <a:srgbClr val="1D8A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1" name="矩形 4"/>
          <p:cNvSpPr>
            <a:spLocks noChangeArrowheads="1"/>
          </p:cNvSpPr>
          <p:nvPr/>
        </p:nvSpPr>
        <p:spPr bwMode="auto">
          <a:xfrm>
            <a:off x="4770967" y="288155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b="1" dirty="0" smtClean="0">
                <a:solidFill>
                  <a:prstClr val="white"/>
                </a:solidFill>
                <a:ea typeface="微软雅黑" panose="020B0503020204020204" pitchFamily="34" charset="-122"/>
                <a:sym typeface="Arial" panose="020B0604020202020204" pitchFamily="34" charset="0"/>
              </a:rPr>
              <a:t>Artificial Intelligence</a:t>
            </a:r>
            <a:endParaRPr lang="zh-CN" altLang="en-US" sz="3200" b="1" dirty="0">
              <a:solidFill>
                <a:prstClr val="white"/>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8734794" y="1862668"/>
            <a:ext cx="2940740"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prstClr val="white"/>
                </a:solidFill>
                <a:latin typeface="Impact" panose="020B0806030902050204" pitchFamily="34" charset="0"/>
                <a:sym typeface="Impact" panose="020B0806030902050204" pitchFamily="34" charset="0"/>
              </a:rPr>
              <a:t>PART ONE</a:t>
            </a:r>
            <a:endParaRPr lang="zh-CN" altLang="en-US" sz="5867" dirty="0">
              <a:solidFill>
                <a:prstClr val="white"/>
              </a:solidFill>
              <a:latin typeface="Impact" panose="020B0806030902050204" pitchFamily="34" charset="0"/>
              <a:sym typeface="Impact" panose="020B0806030902050204" pitchFamily="34" charset="0"/>
            </a:endParaRPr>
          </a:p>
        </p:txBody>
      </p:sp>
      <p:sp>
        <p:nvSpPr>
          <p:cNvPr id="14" name="TextBox 3"/>
          <p:cNvSpPr>
            <a:spLocks noChangeArrowheads="1"/>
          </p:cNvSpPr>
          <p:nvPr/>
        </p:nvSpPr>
        <p:spPr bwMode="auto">
          <a:xfrm>
            <a:off x="35984" y="-1911350"/>
            <a:ext cx="357020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prstClr val="white"/>
                </a:solidFill>
                <a:latin typeface="Impact" panose="020B0806030902050204" pitchFamily="34" charset="0"/>
                <a:sym typeface="Impact" panose="020B0806030902050204" pitchFamily="34" charset="0"/>
              </a:rPr>
              <a:t>1</a:t>
            </a:r>
            <a:endParaRPr lang="zh-CN" altLang="en-US" sz="69332" dirty="0">
              <a:solidFill>
                <a:prstClr val="white"/>
              </a:solidFill>
              <a:latin typeface="Impact" panose="020B0806030902050204" pitchFamily="34" charset="0"/>
              <a:sym typeface="Impact" panose="020B080603090205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250" y="3667219"/>
            <a:ext cx="3525447" cy="3190781"/>
          </a:xfrm>
          <a:prstGeom prst="rect">
            <a:avLst/>
          </a:prstGeom>
        </p:spPr>
      </p:pic>
    </p:spTree>
    <p:extLst>
      <p:ext uri="{BB962C8B-B14F-4D97-AF65-F5344CB8AC3E}">
        <p14:creationId xmlns:p14="http://schemas.microsoft.com/office/powerpoint/2010/main" val="2655849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什麼是人工智慧 </a:t>
            </a:r>
            <a:r>
              <a:rPr lang="en-US" altLang="zh-TW" dirty="0" smtClean="0">
                <a:latin typeface="Microsoft YaHei UI" panose="020B0503020204020204" pitchFamily="34" charset="-122"/>
                <a:ea typeface="Microsoft YaHei UI" panose="020B0503020204020204" pitchFamily="34" charset="-122"/>
              </a:rPr>
              <a:t>?</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a:stretch>
            <a:fillRect/>
          </a:stretch>
        </p:blipFill>
        <p:spPr>
          <a:xfrm>
            <a:off x="1550857" y="1410806"/>
            <a:ext cx="9090285" cy="4841317"/>
          </a:xfrm>
          <a:prstGeom prst="rect">
            <a:avLst/>
          </a:prstGeom>
        </p:spPr>
      </p:pic>
    </p:spTree>
    <p:extLst>
      <p:ext uri="{BB962C8B-B14F-4D97-AF65-F5344CB8AC3E}">
        <p14:creationId xmlns:p14="http://schemas.microsoft.com/office/powerpoint/2010/main" val="900750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2456543"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機器學習</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622299" y="1766756"/>
            <a:ext cx="2757714" cy="1407886"/>
          </a:xfrm>
          <a:prstGeom prst="roundRect">
            <a:avLst/>
          </a:prstGeom>
          <a:solidFill>
            <a:srgbClr val="00829C"/>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2400" dirty="0" smtClean="0">
                <a:latin typeface="Microsoft YaHei" panose="020B0503020204020204" pitchFamily="34" charset="-122"/>
                <a:ea typeface="Microsoft YaHei" panose="020B0503020204020204" pitchFamily="34" charset="-122"/>
              </a:rPr>
              <a:t>定</a:t>
            </a:r>
            <a:r>
              <a:rPr lang="zh-TW" altLang="en-US" sz="2400" dirty="0">
                <a:latin typeface="Microsoft YaHei" panose="020B0503020204020204" pitchFamily="34" charset="-122"/>
                <a:ea typeface="Microsoft YaHei" panose="020B0503020204020204" pitchFamily="34" charset="-122"/>
              </a:rPr>
              <a:t>義</a:t>
            </a:r>
            <a:r>
              <a:rPr lang="zh-TW" altLang="en-US" sz="2400" dirty="0" smtClean="0">
                <a:latin typeface="Microsoft YaHei" panose="020B0503020204020204" pitchFamily="34" charset="-122"/>
                <a:ea typeface="Microsoft YaHei" panose="020B0503020204020204" pitchFamily="34" charset="-122"/>
              </a:rPr>
              <a:t>目標函數</a:t>
            </a:r>
            <a:endParaRPr lang="zh-TW" altLang="en-US" sz="2400" dirty="0">
              <a:latin typeface="Microsoft YaHei" panose="020B0503020204020204" pitchFamily="34" charset="-122"/>
              <a:ea typeface="Microsoft YaHei" panose="020B0503020204020204" pitchFamily="34" charset="-122"/>
            </a:endParaRPr>
          </a:p>
        </p:txBody>
      </p:sp>
      <p:sp>
        <p:nvSpPr>
          <p:cNvPr id="7" name="矩形 6"/>
          <p:cNvSpPr/>
          <p:nvPr/>
        </p:nvSpPr>
        <p:spPr>
          <a:xfrm>
            <a:off x="622299" y="3949724"/>
            <a:ext cx="2801257" cy="1407886"/>
          </a:xfrm>
          <a:prstGeom prst="rect">
            <a:avLst/>
          </a:prstGeom>
          <a:solidFill>
            <a:srgbClr val="009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Microsoft YaHei" panose="020B0503020204020204" pitchFamily="34" charset="-122"/>
                <a:ea typeface="Microsoft YaHei" panose="020B0503020204020204" pitchFamily="34" charset="-122"/>
              </a:rPr>
              <a:t>歷史資料 </a:t>
            </a:r>
            <a:r>
              <a:rPr lang="en-US" altLang="zh-TW" sz="2400" dirty="0">
                <a:latin typeface="Microsoft YaHei" panose="020B0503020204020204" pitchFamily="34" charset="-122"/>
                <a:ea typeface="Microsoft YaHei" panose="020B0503020204020204" pitchFamily="34" charset="-122"/>
              </a:rPr>
              <a:t>(</a:t>
            </a:r>
            <a:r>
              <a:rPr lang="en-US" altLang="zh-TW" sz="2400" dirty="0" err="1">
                <a:latin typeface="Microsoft YaHei" panose="020B0503020204020204" pitchFamily="34" charset="-122"/>
                <a:ea typeface="Microsoft YaHei" panose="020B0503020204020204" pitchFamily="34" charset="-122"/>
              </a:rPr>
              <a:t>Xn,Yn</a:t>
            </a:r>
            <a:r>
              <a:rPr lang="en-US" altLang="zh-TW" sz="2400" dirty="0">
                <a:latin typeface="Microsoft YaHei" panose="020B0503020204020204" pitchFamily="34" charset="-122"/>
                <a:ea typeface="Microsoft YaHei" panose="020B0503020204020204" pitchFamily="34" charset="-122"/>
              </a:rPr>
              <a:t>)</a:t>
            </a:r>
            <a:endParaRPr lang="zh-TW" altLang="en-US" sz="2400" dirty="0">
              <a:latin typeface="Microsoft YaHei" panose="020B0503020204020204" pitchFamily="34" charset="-122"/>
              <a:ea typeface="Microsoft YaHei" panose="020B0503020204020204" pitchFamily="34" charset="-122"/>
            </a:endParaRPr>
          </a:p>
        </p:txBody>
      </p:sp>
      <p:sp>
        <p:nvSpPr>
          <p:cNvPr id="8" name="圓角矩形 7"/>
          <p:cNvSpPr/>
          <p:nvPr/>
        </p:nvSpPr>
        <p:spPr>
          <a:xfrm>
            <a:off x="4476748" y="3949724"/>
            <a:ext cx="2939143" cy="1407886"/>
          </a:xfrm>
          <a:prstGeom prst="roundRect">
            <a:avLst/>
          </a:prstGeom>
          <a:solidFill>
            <a:srgbClr val="00829C"/>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2400" dirty="0" smtClean="0">
                <a:latin typeface="Microsoft YaHei" panose="020B0503020204020204" pitchFamily="34" charset="-122"/>
                <a:ea typeface="Microsoft YaHei" panose="020B0503020204020204" pitchFamily="34" charset="-122"/>
              </a:rPr>
              <a:t>學習演算法</a:t>
            </a:r>
            <a:endParaRPr lang="zh-TW" altLang="en-US" sz="2400" dirty="0">
              <a:latin typeface="Microsoft YaHei" panose="020B0503020204020204" pitchFamily="34" charset="-122"/>
              <a:ea typeface="Microsoft YaHei" panose="020B0503020204020204" pitchFamily="34" charset="-122"/>
            </a:endParaRPr>
          </a:p>
        </p:txBody>
      </p:sp>
      <p:sp>
        <p:nvSpPr>
          <p:cNvPr id="9" name="矩形 8"/>
          <p:cNvSpPr/>
          <p:nvPr/>
        </p:nvSpPr>
        <p:spPr>
          <a:xfrm>
            <a:off x="8469083" y="3949724"/>
            <a:ext cx="2939143" cy="1407886"/>
          </a:xfrm>
          <a:prstGeom prst="rect">
            <a:avLst/>
          </a:prstGeom>
          <a:solidFill>
            <a:srgbClr val="009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latin typeface="Microsoft YaHei" panose="020B0503020204020204" pitchFamily="34" charset="-122"/>
                <a:ea typeface="Microsoft YaHei" panose="020B0503020204020204" pitchFamily="34" charset="-122"/>
              </a:rPr>
              <a:t>最終假</a:t>
            </a:r>
            <a:r>
              <a:rPr lang="zh-TW" altLang="en-US" sz="2400" dirty="0">
                <a:latin typeface="Microsoft YaHei" panose="020B0503020204020204" pitchFamily="34" charset="-122"/>
                <a:ea typeface="Microsoft YaHei" panose="020B0503020204020204" pitchFamily="34" charset="-122"/>
              </a:rPr>
              <a:t>設</a:t>
            </a:r>
          </a:p>
        </p:txBody>
      </p:sp>
      <p:sp>
        <p:nvSpPr>
          <p:cNvPr id="10" name="橢圓 9"/>
          <p:cNvSpPr/>
          <p:nvPr/>
        </p:nvSpPr>
        <p:spPr>
          <a:xfrm>
            <a:off x="4546145" y="1617627"/>
            <a:ext cx="2800348" cy="1557015"/>
          </a:xfrm>
          <a:prstGeom prst="ellips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Microsoft YaHei" panose="020B0503020204020204" pitchFamily="34" charset="-122"/>
                <a:ea typeface="Microsoft YaHei" panose="020B0503020204020204" pitchFamily="34" charset="-122"/>
              </a:rPr>
              <a:t>假設集合</a:t>
            </a:r>
          </a:p>
        </p:txBody>
      </p:sp>
      <p:cxnSp>
        <p:nvCxnSpPr>
          <p:cNvPr id="12" name="直線單箭頭接點 11"/>
          <p:cNvCxnSpPr/>
          <p:nvPr/>
        </p:nvCxnSpPr>
        <p:spPr>
          <a:xfrm>
            <a:off x="1999340" y="3174642"/>
            <a:ext cx="1816" cy="775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線單箭頭接點 14"/>
          <p:cNvCxnSpPr>
            <a:stCxn id="7" idx="3"/>
            <a:endCxn id="8" idx="1"/>
          </p:cNvCxnSpPr>
          <p:nvPr/>
        </p:nvCxnSpPr>
        <p:spPr>
          <a:xfrm>
            <a:off x="3423556" y="4653667"/>
            <a:ext cx="10531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線單箭頭接點 15"/>
          <p:cNvCxnSpPr/>
          <p:nvPr/>
        </p:nvCxnSpPr>
        <p:spPr>
          <a:xfrm>
            <a:off x="7415891" y="4653667"/>
            <a:ext cx="10531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p:cNvCxnSpPr/>
          <p:nvPr/>
        </p:nvCxnSpPr>
        <p:spPr>
          <a:xfrm>
            <a:off x="5953119" y="3174642"/>
            <a:ext cx="1816" cy="775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文字方塊 2"/>
          <p:cNvSpPr txBox="1"/>
          <p:nvPr/>
        </p:nvSpPr>
        <p:spPr>
          <a:xfrm>
            <a:off x="2468559" y="5783600"/>
            <a:ext cx="7754732" cy="461665"/>
          </a:xfrm>
          <a:prstGeom prst="rect">
            <a:avLst/>
          </a:prstGeom>
          <a:noFill/>
        </p:spPr>
        <p:txBody>
          <a:bodyPr wrap="square" rtlCol="0">
            <a:spAutoFit/>
          </a:bodyPr>
          <a:lstStyle/>
          <a:p>
            <a:r>
              <a:rPr lang="zh-TW" altLang="en-US" sz="2400" b="1" dirty="0">
                <a:solidFill>
                  <a:srgbClr val="FF0000"/>
                </a:solidFill>
                <a:latin typeface="Microsoft YaHei" panose="020B0503020204020204" pitchFamily="34" charset="-122"/>
                <a:ea typeface="Microsoft YaHei" panose="020B0503020204020204" pitchFamily="34" charset="-122"/>
              </a:rPr>
              <a:t>求得一個最好的假設，可以最逼近我們的目標</a:t>
            </a:r>
            <a:r>
              <a:rPr lang="zh-TW" altLang="en-US" sz="2400" b="1" dirty="0" smtClean="0">
                <a:solidFill>
                  <a:srgbClr val="FF0000"/>
                </a:solidFill>
                <a:latin typeface="Microsoft YaHei" panose="020B0503020204020204" pitchFamily="34" charset="-122"/>
                <a:ea typeface="Microsoft YaHei" panose="020B0503020204020204" pitchFamily="34" charset="-122"/>
              </a:rPr>
              <a:t>函數</a:t>
            </a:r>
            <a:endParaRPr lang="zh-TW" altLang="en-US" sz="2400"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2056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338943"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比較</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589956199"/>
              </p:ext>
            </p:extLst>
          </p:nvPr>
        </p:nvGraphicFramePr>
        <p:xfrm>
          <a:off x="222540" y="1669989"/>
          <a:ext cx="11746920" cy="4065373"/>
        </p:xfrm>
        <a:graphic>
          <a:graphicData uri="http://schemas.openxmlformats.org/drawingml/2006/table">
            <a:tbl>
              <a:tblPr firstRow="1" bandRow="1">
                <a:tableStyleId>{BC89EF96-8CEA-46FF-86C4-4CE0E7609802}</a:tableStyleId>
              </a:tblPr>
              <a:tblGrid>
                <a:gridCol w="2885593"/>
                <a:gridCol w="3071950"/>
                <a:gridCol w="2997774"/>
                <a:gridCol w="2791603"/>
              </a:tblGrid>
              <a:tr h="702591">
                <a:tc>
                  <a:txBody>
                    <a:bodyPr/>
                    <a:lstStyle/>
                    <a:p>
                      <a:pPr algn="ctr"/>
                      <a:r>
                        <a:rPr lang="zh-TW" altLang="en-US" sz="2400" dirty="0" smtClean="0">
                          <a:latin typeface="Microsoft YaHei" panose="020B0503020204020204" pitchFamily="34" charset="-122"/>
                          <a:ea typeface="Microsoft YaHei" panose="020B0503020204020204" pitchFamily="34" charset="-122"/>
                        </a:rPr>
                        <a:t>機器學習 </a:t>
                      </a:r>
                      <a:r>
                        <a:rPr lang="en-US" altLang="zh-TW" sz="2400" dirty="0" smtClean="0">
                          <a:latin typeface="Microsoft YaHei" panose="020B0503020204020204" pitchFamily="34" charset="-122"/>
                          <a:ea typeface="Microsoft YaHei" panose="020B0503020204020204" pitchFamily="34" charset="-122"/>
                        </a:rPr>
                        <a:t>ML</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資料挖礦 </a:t>
                      </a:r>
                      <a:r>
                        <a:rPr lang="en-US" altLang="zh-TW" sz="2400" dirty="0" smtClean="0">
                          <a:latin typeface="Microsoft YaHei" panose="020B0503020204020204" pitchFamily="34" charset="-122"/>
                          <a:ea typeface="Microsoft YaHei" panose="020B0503020204020204" pitchFamily="34" charset="-122"/>
                        </a:rPr>
                        <a:t>DM</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人工智慧 </a:t>
                      </a:r>
                      <a:r>
                        <a:rPr lang="en-US" altLang="zh-TW" sz="2400" dirty="0" smtClean="0">
                          <a:latin typeface="Microsoft YaHei" panose="020B0503020204020204" pitchFamily="34" charset="-122"/>
                          <a:ea typeface="Microsoft YaHei" panose="020B0503020204020204" pitchFamily="34" charset="-122"/>
                        </a:rPr>
                        <a:t>AI</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統計 </a:t>
                      </a:r>
                      <a:r>
                        <a:rPr lang="en-US" altLang="zh-TW" sz="2400" dirty="0" smtClean="0">
                          <a:latin typeface="Microsoft YaHei" panose="020B0503020204020204" pitchFamily="34" charset="-122"/>
                          <a:ea typeface="Microsoft YaHei" panose="020B0503020204020204" pitchFamily="34" charset="-122"/>
                        </a:rPr>
                        <a:t>Stat</a:t>
                      </a:r>
                      <a:endParaRPr lang="zh-TW" altLang="en-US" sz="2400" dirty="0">
                        <a:latin typeface="Microsoft YaHei" panose="020B0503020204020204" pitchFamily="34" charset="-122"/>
                        <a:ea typeface="Microsoft YaHei" panose="020B0503020204020204" pitchFamily="34" charset="-122"/>
                      </a:endParaRPr>
                    </a:p>
                  </a:txBody>
                  <a:tcPr/>
                </a:tc>
              </a:tr>
              <a:tr h="3362782">
                <a:tc>
                  <a:txBody>
                    <a:bodyPr/>
                    <a:lstStyle/>
                    <a:p>
                      <a:pPr marL="285750" indent="-285750" algn="ctr">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求得一個最好的假設，可以最逼近目標函數</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用大量資料去尋找特徵</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注重在計算效率強大的大型資料庫</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如果 特徵</a:t>
                      </a:r>
                      <a:r>
                        <a:rPr lang="en-US" altLang="zh-TW" sz="2000" dirty="0" smtClean="0">
                          <a:latin typeface="Microsoft YaHei" panose="020B0503020204020204" pitchFamily="34" charset="-122"/>
                          <a:ea typeface="Microsoft YaHei" panose="020B0503020204020204" pitchFamily="34" charset="-122"/>
                        </a:rPr>
                        <a:t>=</a:t>
                      </a:r>
                      <a:r>
                        <a:rPr lang="zh-TW" altLang="en-US" sz="2000" dirty="0" smtClean="0">
                          <a:latin typeface="Microsoft YaHei" panose="020B0503020204020204" pitchFamily="34" charset="-122"/>
                          <a:ea typeface="Microsoft YaHei" panose="020B0503020204020204" pitchFamily="34" charset="-122"/>
                        </a:rPr>
                        <a:t>假設，那 </a:t>
                      </a:r>
                      <a:r>
                        <a:rPr lang="en-US" altLang="zh-TW" sz="2000" dirty="0" smtClean="0">
                          <a:latin typeface="Microsoft YaHei" panose="020B0503020204020204" pitchFamily="34" charset="-122"/>
                          <a:ea typeface="Microsoft YaHei" panose="020B0503020204020204" pitchFamily="34" charset="-122"/>
                        </a:rPr>
                        <a:t>DM=ML</a:t>
                      </a:r>
                      <a:r>
                        <a:rPr lang="zh-TW" altLang="en-US" sz="2000" dirty="0" smtClean="0">
                          <a:latin typeface="Microsoft YaHei" panose="020B0503020204020204" pitchFamily="34" charset="-122"/>
                          <a:ea typeface="Microsoft YaHei" panose="020B0503020204020204" pitchFamily="34" charset="-122"/>
                        </a:rPr>
                        <a:t>。如果兩者相關，</a:t>
                      </a:r>
                      <a:r>
                        <a:rPr lang="en-US" altLang="zh-TW" sz="2000" b="0" dirty="0" smtClean="0">
                          <a:solidFill>
                            <a:srgbClr val="FF0000"/>
                          </a:solidFill>
                          <a:latin typeface="Microsoft YaHei" panose="020B0503020204020204" pitchFamily="34" charset="-122"/>
                          <a:ea typeface="Microsoft YaHei" panose="020B0503020204020204" pitchFamily="34" charset="-122"/>
                        </a:rPr>
                        <a:t>DM</a:t>
                      </a:r>
                      <a:r>
                        <a:rPr lang="zh-TW" altLang="en-US" sz="2000" b="0" dirty="0" smtClean="0">
                          <a:solidFill>
                            <a:srgbClr val="FF0000"/>
                          </a:solidFill>
                          <a:latin typeface="Microsoft YaHei" panose="020B0503020204020204" pitchFamily="34" charset="-122"/>
                          <a:ea typeface="Microsoft YaHei" panose="020B0503020204020204" pitchFamily="34" charset="-122"/>
                        </a:rPr>
                        <a:t>可協助</a:t>
                      </a:r>
                      <a:r>
                        <a:rPr lang="en-US" altLang="zh-TW" sz="2000" b="0" dirty="0" smtClean="0">
                          <a:solidFill>
                            <a:srgbClr val="FF0000"/>
                          </a:solidFill>
                          <a:latin typeface="Microsoft YaHei" panose="020B0503020204020204" pitchFamily="34" charset="-122"/>
                          <a:ea typeface="Microsoft YaHei" panose="020B0503020204020204" pitchFamily="34" charset="-122"/>
                        </a:rPr>
                        <a:t>ML</a:t>
                      </a:r>
                      <a:endParaRPr lang="zh-TW" altLang="en-US" sz="2000" b="0" dirty="0">
                        <a:solidFill>
                          <a:srgbClr val="FF0000"/>
                        </a:solidFill>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表現出智慧的行為</a:t>
                      </a:r>
                      <a:r>
                        <a:rPr lang="en-US" altLang="zh-TW" sz="2000" dirty="0" smtClean="0">
                          <a:latin typeface="Microsoft YaHei" panose="020B0503020204020204" pitchFamily="34" charset="-122"/>
                          <a:ea typeface="Microsoft YaHei" panose="020B0503020204020204" pitchFamily="34" charset="-122"/>
                        </a:rPr>
                        <a:t/>
                      </a:r>
                      <a:br>
                        <a:rPr lang="en-US" altLang="zh-TW" sz="2000" dirty="0" smtClean="0">
                          <a:latin typeface="Microsoft YaHei" panose="020B0503020204020204" pitchFamily="34" charset="-122"/>
                          <a:ea typeface="Microsoft YaHei" panose="020B0503020204020204" pitchFamily="34" charset="-122"/>
                        </a:rPr>
                      </a:br>
                      <a:r>
                        <a:rPr lang="zh-TW" altLang="en-US" sz="2000" dirty="0" smtClean="0">
                          <a:latin typeface="Microsoft YaHei" panose="020B0503020204020204" pitchFamily="34" charset="-122"/>
                          <a:ea typeface="Microsoft YaHei" panose="020B0503020204020204" pitchFamily="34" charset="-122"/>
                        </a:rPr>
                        <a:t>如果假設是智慧的行為，</a:t>
                      </a:r>
                      <a:r>
                        <a:rPr lang="en-US" altLang="zh-TW" sz="2000" dirty="0" smtClean="0">
                          <a:solidFill>
                            <a:srgbClr val="FF0000"/>
                          </a:solidFill>
                          <a:latin typeface="Microsoft YaHei" panose="020B0503020204020204" pitchFamily="34" charset="-122"/>
                          <a:ea typeface="Microsoft YaHei" panose="020B0503020204020204" pitchFamily="34" charset="-122"/>
                        </a:rPr>
                        <a:t>ML</a:t>
                      </a:r>
                      <a:r>
                        <a:rPr lang="zh-TW" altLang="en-US" sz="2000" dirty="0" smtClean="0">
                          <a:solidFill>
                            <a:srgbClr val="FF0000"/>
                          </a:solidFill>
                          <a:latin typeface="Microsoft YaHei" panose="020B0503020204020204" pitchFamily="34" charset="-122"/>
                          <a:ea typeface="Microsoft YaHei" panose="020B0503020204020204" pitchFamily="34" charset="-122"/>
                        </a:rPr>
                        <a:t> 是實現 </a:t>
                      </a:r>
                      <a:r>
                        <a:rPr lang="en-US" altLang="zh-TW" sz="2000" dirty="0" smtClean="0">
                          <a:solidFill>
                            <a:srgbClr val="FF0000"/>
                          </a:solidFill>
                          <a:latin typeface="Microsoft YaHei" panose="020B0503020204020204" pitchFamily="34" charset="-122"/>
                          <a:ea typeface="Microsoft YaHei" panose="020B0503020204020204" pitchFamily="34" charset="-122"/>
                        </a:rPr>
                        <a:t>AI</a:t>
                      </a:r>
                      <a:r>
                        <a:rPr lang="zh-TW" altLang="en-US" sz="2000" dirty="0" smtClean="0">
                          <a:solidFill>
                            <a:srgbClr val="FF0000"/>
                          </a:solidFill>
                          <a:latin typeface="Microsoft YaHei" panose="020B0503020204020204" pitchFamily="34" charset="-122"/>
                          <a:ea typeface="Microsoft YaHei" panose="020B0503020204020204" pitchFamily="34" charset="-122"/>
                        </a:rPr>
                        <a:t> 的一種方式</a:t>
                      </a:r>
                      <a:endParaRPr lang="zh-TW" altLang="en-US" sz="2000" dirty="0">
                        <a:solidFill>
                          <a:srgbClr val="FF0000"/>
                        </a:solidFill>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使用資料去做關於未知過程的推論</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TW" sz="2000" dirty="0" smtClean="0">
                          <a:solidFill>
                            <a:srgbClr val="FF0000"/>
                          </a:solidFill>
                          <a:latin typeface="Microsoft YaHei" panose="020B0503020204020204" pitchFamily="34" charset="-122"/>
                          <a:ea typeface="Microsoft YaHei" panose="020B0503020204020204" pitchFamily="34" charset="-122"/>
                        </a:rPr>
                        <a:t>Stat</a:t>
                      </a:r>
                      <a:r>
                        <a:rPr lang="zh-TW" altLang="en-US" sz="2000" dirty="0" smtClean="0">
                          <a:solidFill>
                            <a:srgbClr val="FF0000"/>
                          </a:solidFill>
                          <a:latin typeface="Microsoft YaHei" panose="020B0503020204020204" pitchFamily="34" charset="-122"/>
                          <a:ea typeface="Microsoft YaHei" panose="020B0503020204020204" pitchFamily="34" charset="-122"/>
                        </a:rPr>
                        <a:t> 對 </a:t>
                      </a:r>
                      <a:r>
                        <a:rPr lang="en-US" altLang="zh-TW" sz="2000" dirty="0" smtClean="0">
                          <a:solidFill>
                            <a:srgbClr val="FF0000"/>
                          </a:solidFill>
                          <a:latin typeface="Microsoft YaHei" panose="020B0503020204020204" pitchFamily="34" charset="-122"/>
                          <a:ea typeface="Microsoft YaHei" panose="020B0503020204020204" pitchFamily="34" charset="-122"/>
                        </a:rPr>
                        <a:t>ML </a:t>
                      </a:r>
                      <a:r>
                        <a:rPr lang="zh-TW" altLang="en-US" sz="2000" dirty="0" smtClean="0">
                          <a:solidFill>
                            <a:srgbClr val="FF0000"/>
                          </a:solidFill>
                          <a:latin typeface="Microsoft YaHei" panose="020B0503020204020204" pitchFamily="34" charset="-122"/>
                          <a:ea typeface="Microsoft YaHei" panose="020B0503020204020204" pitchFamily="34" charset="-122"/>
                        </a:rPr>
                        <a:t>有助得到最佳假設</a:t>
                      </a:r>
                    </a:p>
                  </a:txBody>
                  <a:tcPr/>
                </a:tc>
              </a:tr>
            </a:tbl>
          </a:graphicData>
        </a:graphic>
      </p:graphicFrame>
    </p:spTree>
    <p:extLst>
      <p:ext uri="{BB962C8B-B14F-4D97-AF65-F5344CB8AC3E}">
        <p14:creationId xmlns:p14="http://schemas.microsoft.com/office/powerpoint/2010/main" val="2783747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流程圖</a:t>
            </a:r>
            <a:endParaRPr lang="zh-TW" altLang="en-US" dirty="0">
              <a:latin typeface="Microsoft YaHei UI" panose="020B0503020204020204" pitchFamily="34" charset="-122"/>
              <a:ea typeface="Microsoft YaHei UI" panose="020B0503020204020204" pitchFamily="34" charset="-122"/>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4"/>
          <a:stretch>
            <a:fillRect/>
          </a:stretch>
        </p:blipFill>
        <p:spPr>
          <a:xfrm>
            <a:off x="266628" y="1445579"/>
            <a:ext cx="11827188" cy="4514194"/>
          </a:xfrm>
          <a:prstGeom prst="rect">
            <a:avLst/>
          </a:prstGeom>
        </p:spPr>
      </p:pic>
    </p:spTree>
    <p:extLst>
      <p:ext uri="{BB962C8B-B14F-4D97-AF65-F5344CB8AC3E}">
        <p14:creationId xmlns:p14="http://schemas.microsoft.com/office/powerpoint/2010/main" val="848823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學習方</a:t>
            </a:r>
            <a:r>
              <a:rPr lang="zh-TW" altLang="en-US" dirty="0">
                <a:latin typeface="Microsoft YaHei UI" panose="020B0503020204020204" pitchFamily="34" charset="-122"/>
                <a:ea typeface="Microsoft YaHei UI" panose="020B0503020204020204" pitchFamily="34" charset="-122"/>
              </a:rPr>
              <a:t>法</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2306903250"/>
              </p:ext>
            </p:extLst>
          </p:nvPr>
        </p:nvGraphicFramePr>
        <p:xfrm>
          <a:off x="618759" y="1224866"/>
          <a:ext cx="10954480" cy="4586961"/>
        </p:xfrm>
        <a:graphic>
          <a:graphicData uri="http://schemas.openxmlformats.org/drawingml/2006/table">
            <a:tbl>
              <a:tblPr firstRow="1" bandRow="1">
                <a:tableStyleId>{BC89EF96-8CEA-46FF-86C4-4CE0E7609802}</a:tableStyleId>
              </a:tblPr>
              <a:tblGrid>
                <a:gridCol w="2738620"/>
                <a:gridCol w="2738620"/>
                <a:gridCol w="2738620"/>
                <a:gridCol w="2738620"/>
              </a:tblGrid>
              <a:tr h="981308">
                <a:tc>
                  <a:txBody>
                    <a:bodyPr/>
                    <a:lstStyle/>
                    <a:p>
                      <a:endParaRPr lang="zh-TW" altLang="en-US" dirty="0"/>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監督式學習</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集體學習</a:t>
                      </a:r>
                      <a:endParaRPr lang="zh-TW" altLang="en-US" sz="2400" dirty="0">
                        <a:latin typeface="Microsoft YaHei" panose="020B0503020204020204" pitchFamily="34" charset="-122"/>
                        <a:ea typeface="Microsoft YaHei" panose="020B0503020204020204" pitchFamily="34" charset="-122"/>
                      </a:endParaRPr>
                    </a:p>
                  </a:txBody>
                  <a:tcPr/>
                </a:tc>
                <a:tc>
                  <a:txBody>
                    <a:bodyPr/>
                    <a:lstStyle/>
                    <a:p>
                      <a:pPr algn="ctr"/>
                      <a:r>
                        <a:rPr lang="zh-TW" altLang="en-US" sz="2400" dirty="0" smtClean="0">
                          <a:latin typeface="Microsoft YaHei" panose="020B0503020204020204" pitchFamily="34" charset="-122"/>
                          <a:ea typeface="Microsoft YaHei" panose="020B0503020204020204" pitchFamily="34" charset="-122"/>
                        </a:rPr>
                        <a:t>非監督式學習</a:t>
                      </a:r>
                      <a:endParaRPr lang="zh-TW" altLang="en-US" sz="2400" dirty="0">
                        <a:latin typeface="Microsoft YaHei" panose="020B0503020204020204" pitchFamily="34" charset="-122"/>
                        <a:ea typeface="Microsoft YaHei" panose="020B0503020204020204" pitchFamily="34" charset="-122"/>
                      </a:endParaRPr>
                    </a:p>
                  </a:txBody>
                  <a:tcPr/>
                </a:tc>
              </a:tr>
              <a:tr h="1380613">
                <a:tc>
                  <a:txBody>
                    <a:bodyPr/>
                    <a:lstStyle/>
                    <a:p>
                      <a:pPr algn="ctr"/>
                      <a:r>
                        <a:rPr lang="zh-TW" altLang="en-US" sz="2400" b="1" dirty="0" smtClean="0">
                          <a:latin typeface="Microsoft YaHei" panose="020B0503020204020204" pitchFamily="34" charset="-122"/>
                          <a:ea typeface="Microsoft YaHei" panose="020B0503020204020204" pitchFamily="34" charset="-122"/>
                        </a:rPr>
                        <a:t>概念</a:t>
                      </a:r>
                      <a:endParaRPr lang="zh-TW" altLang="en-US" sz="2400" b="1" dirty="0">
                        <a:latin typeface="Microsoft YaHei" panose="020B0503020204020204" pitchFamily="34" charset="-122"/>
                        <a:ea typeface="Microsoft YaHei" panose="020B0503020204020204" pitchFamily="34" charset="-122"/>
                      </a:endParaRPr>
                    </a:p>
                  </a:txBody>
                  <a:tcPr/>
                </a:tc>
                <a:tc>
                  <a:txBody>
                    <a:bodyPr/>
                    <a:lstStyle/>
                    <a:p>
                      <a:r>
                        <a:rPr lang="zh-TW" altLang="en-US" sz="2000" dirty="0" smtClean="0">
                          <a:latin typeface="Microsoft YaHei" panose="020B0503020204020204" pitchFamily="34" charset="-122"/>
                          <a:ea typeface="Microsoft YaHei" panose="020B0503020204020204" pitchFamily="34" charset="-122"/>
                        </a:rPr>
                        <a:t>有</a:t>
                      </a:r>
                      <a:r>
                        <a:rPr lang="en-US" altLang="zh-TW" sz="2000" dirty="0" smtClean="0">
                          <a:latin typeface="Microsoft YaHei" panose="020B0503020204020204" pitchFamily="34" charset="-122"/>
                          <a:ea typeface="Microsoft YaHei" panose="020B0503020204020204" pitchFamily="34" charset="-122"/>
                        </a:rPr>
                        <a:t>X</a:t>
                      </a:r>
                      <a:r>
                        <a:rPr lang="zh-TW" altLang="en-US" sz="2000" dirty="0" smtClean="0">
                          <a:latin typeface="Microsoft YaHei" panose="020B0503020204020204" pitchFamily="34" charset="-122"/>
                          <a:ea typeface="Microsoft YaHei" panose="020B0503020204020204" pitchFamily="34" charset="-122"/>
                        </a:rPr>
                        <a:t>跟</a:t>
                      </a:r>
                      <a:r>
                        <a:rPr lang="en-US" altLang="zh-TW" sz="2000" dirty="0" smtClean="0">
                          <a:latin typeface="Microsoft YaHei" panose="020B0503020204020204" pitchFamily="34" charset="-122"/>
                          <a:ea typeface="Microsoft YaHei" panose="020B0503020204020204" pitchFamily="34" charset="-122"/>
                        </a:rPr>
                        <a:t>Y</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r>
                        <a:rPr lang="zh-TW" altLang="en-US" sz="2000" dirty="0" smtClean="0">
                          <a:latin typeface="Microsoft YaHei" panose="020B0503020204020204" pitchFamily="34" charset="-122"/>
                          <a:ea typeface="Microsoft YaHei" panose="020B0503020204020204" pitchFamily="34" charset="-122"/>
                        </a:rPr>
                        <a:t>集思廣益</a:t>
                      </a:r>
                      <a:endParaRPr lang="en-US" altLang="zh-TW" sz="2000" dirty="0" smtClean="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solidFill>
                            <a:srgbClr val="FF0000"/>
                          </a:solidFill>
                          <a:latin typeface="Microsoft YaHei" panose="020B0503020204020204" pitchFamily="34" charset="-122"/>
                          <a:ea typeface="Microsoft YaHei" panose="020B0503020204020204" pitchFamily="34" charset="-122"/>
                        </a:rPr>
                        <a:t>整合多種方法，來降低因不同學習演算法特性所產生的誤差</a:t>
                      </a:r>
                      <a:endParaRPr lang="en-US" altLang="zh-TW" sz="2000" dirty="0" smtClean="0">
                        <a:solidFill>
                          <a:srgbClr val="FF0000"/>
                        </a:solidFill>
                        <a:latin typeface="Microsoft YaHei" panose="020B0503020204020204" pitchFamily="34" charset="-122"/>
                        <a:ea typeface="Microsoft YaHei" panose="020B0503020204020204" pitchFamily="34" charset="-122"/>
                      </a:endParaRPr>
                    </a:p>
                  </a:txBody>
                  <a:tcPr/>
                </a:tc>
                <a:tc>
                  <a:txBody>
                    <a:bodyPr/>
                    <a:lstStyle/>
                    <a:p>
                      <a:r>
                        <a:rPr lang="zh-TW" altLang="en-US" sz="2000" dirty="0" smtClean="0">
                          <a:latin typeface="Microsoft YaHei" panose="020B0503020204020204" pitchFamily="34" charset="-122"/>
                          <a:ea typeface="Microsoft YaHei" panose="020B0503020204020204" pitchFamily="34" charset="-122"/>
                        </a:rPr>
                        <a:t>有</a:t>
                      </a:r>
                      <a:r>
                        <a:rPr lang="en-US" altLang="zh-TW" sz="2000" dirty="0" smtClean="0">
                          <a:latin typeface="Microsoft YaHei" panose="020B0503020204020204" pitchFamily="34" charset="-122"/>
                          <a:ea typeface="Microsoft YaHei" panose="020B0503020204020204" pitchFamily="34" charset="-122"/>
                        </a:rPr>
                        <a:t>X</a:t>
                      </a:r>
                      <a:r>
                        <a:rPr lang="zh-TW" altLang="en-US" sz="2000" dirty="0" smtClean="0">
                          <a:latin typeface="Microsoft YaHei" panose="020B0503020204020204" pitchFamily="34" charset="-122"/>
                          <a:ea typeface="Microsoft YaHei" panose="020B0503020204020204" pitchFamily="34" charset="-122"/>
                        </a:rPr>
                        <a:t>沒</a:t>
                      </a:r>
                      <a:r>
                        <a:rPr lang="en-US" altLang="zh-TW" sz="2000" dirty="0" smtClean="0">
                          <a:latin typeface="Microsoft YaHei" panose="020B0503020204020204" pitchFamily="34" charset="-122"/>
                          <a:ea typeface="Microsoft YaHei" panose="020B0503020204020204" pitchFamily="34" charset="-122"/>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solidFill>
                            <a:srgbClr val="FF0000"/>
                          </a:solidFill>
                          <a:latin typeface="Microsoft YaHei" panose="020B0503020204020204" pitchFamily="34" charset="-122"/>
                          <a:ea typeface="Microsoft YaHei" panose="020B0503020204020204" pitchFamily="34" charset="-122"/>
                        </a:rPr>
                        <a:t>透過資料的彼此作分群</a:t>
                      </a:r>
                      <a:endParaRPr lang="en-US" altLang="zh-TW" sz="2000" dirty="0" smtClean="0">
                        <a:solidFill>
                          <a:srgbClr val="FF0000"/>
                        </a:solidFill>
                        <a:latin typeface="Microsoft YaHei" panose="020B0503020204020204" pitchFamily="34" charset="-122"/>
                        <a:ea typeface="Microsoft YaHei" panose="020B0503020204020204" pitchFamily="34" charset="-122"/>
                      </a:endParaRPr>
                    </a:p>
                    <a:p>
                      <a:endParaRPr lang="zh-TW" altLang="en-US" sz="2000" dirty="0">
                        <a:latin typeface="Microsoft YaHei" panose="020B0503020204020204" pitchFamily="34" charset="-122"/>
                        <a:ea typeface="Microsoft YaHei" panose="020B0503020204020204" pitchFamily="34" charset="-122"/>
                      </a:endParaRPr>
                    </a:p>
                  </a:txBody>
                  <a:tcPr/>
                </a:tc>
              </a:tr>
              <a:tr h="2130103">
                <a:tc>
                  <a:txBody>
                    <a:bodyPr/>
                    <a:lstStyle/>
                    <a:p>
                      <a:pPr algn="ctr"/>
                      <a:r>
                        <a:rPr lang="zh-TW" altLang="en-US" sz="2400" b="1" dirty="0" smtClean="0">
                          <a:latin typeface="Microsoft YaHei" panose="020B0503020204020204" pitchFamily="34" charset="-122"/>
                          <a:ea typeface="Microsoft YaHei" panose="020B0503020204020204" pitchFamily="34" charset="-122"/>
                        </a:rPr>
                        <a:t>方法</a:t>
                      </a:r>
                      <a:endParaRPr lang="zh-TW" altLang="en-US" sz="2400" b="1" dirty="0">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KNN</a:t>
                      </a:r>
                      <a:br>
                        <a:rPr lang="en-US" altLang="zh-TW" sz="2000" dirty="0" smtClean="0">
                          <a:latin typeface="Microsoft YaHei" panose="020B0503020204020204" pitchFamily="34" charset="-122"/>
                          <a:ea typeface="Microsoft YaHei" panose="020B0503020204020204" pitchFamily="34" charset="-122"/>
                        </a:rPr>
                      </a:b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羅吉斯迴歸</a:t>
                      </a:r>
                      <a:r>
                        <a:rPr lang="en-US" altLang="zh-TW" sz="2000" dirty="0" smtClean="0">
                          <a:latin typeface="Microsoft YaHei" panose="020B0503020204020204" pitchFamily="34" charset="-122"/>
                          <a:ea typeface="Microsoft YaHei" panose="020B0503020204020204" pitchFamily="34" charset="-122"/>
                        </a:rPr>
                        <a:t/>
                      </a:r>
                      <a:br>
                        <a:rPr lang="en-US" altLang="zh-TW" sz="2000" dirty="0" smtClean="0">
                          <a:latin typeface="Microsoft YaHei" panose="020B0503020204020204" pitchFamily="34" charset="-122"/>
                          <a:ea typeface="Microsoft YaHei" panose="020B0503020204020204" pitchFamily="34" charset="-122"/>
                        </a:rPr>
                      </a:b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SVM</a:t>
                      </a:r>
                      <a:br>
                        <a:rPr lang="en-US" altLang="zh-TW" sz="2000" dirty="0" smtClean="0">
                          <a:latin typeface="Microsoft YaHei" panose="020B0503020204020204" pitchFamily="34" charset="-122"/>
                          <a:ea typeface="Microsoft YaHei" panose="020B0503020204020204" pitchFamily="34" charset="-122"/>
                        </a:rPr>
                      </a:b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決策樹</a:t>
                      </a:r>
                      <a:endParaRPr lang="en-US" altLang="zh-TW" sz="2000" dirty="0" smtClean="0">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投票分類器</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裝袋法</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000" dirty="0" smtClean="0">
                          <a:latin typeface="Microsoft YaHei" panose="020B0503020204020204" pitchFamily="34" charset="-122"/>
                          <a:ea typeface="Microsoft YaHei" panose="020B0503020204020204" pitchFamily="34" charset="-122"/>
                        </a:rPr>
                        <a:t>隨機森林</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TW" sz="2000" dirty="0" err="1" smtClean="0">
                          <a:latin typeface="Microsoft YaHei" panose="020B0503020204020204" pitchFamily="34" charset="-122"/>
                          <a:ea typeface="Microsoft YaHei" panose="020B0503020204020204" pitchFamily="34" charset="-122"/>
                        </a:rPr>
                        <a:t>XGBoost</a:t>
                      </a:r>
                      <a:endParaRPr lang="zh-TW" altLang="en-US" sz="2000" dirty="0">
                        <a:latin typeface="Microsoft YaHei" panose="020B0503020204020204" pitchFamily="34" charset="-122"/>
                        <a:ea typeface="Microsoft YaHei" panose="020B0503020204020204" pitchFamily="34" charset="-122"/>
                      </a:endParaRPr>
                    </a:p>
                  </a:txBody>
                  <a:tcPr/>
                </a:tc>
                <a:tc>
                  <a:txBody>
                    <a:bodyPr/>
                    <a:lstStyle/>
                    <a:p>
                      <a:pPr marL="285750" indent="-285750">
                        <a:buFont typeface="Arial" panose="020B0604020202020204" pitchFamily="34" charset="0"/>
                        <a:buChar char="•"/>
                      </a:pPr>
                      <a:r>
                        <a:rPr lang="en-US" altLang="zh-TW" sz="2000" dirty="0" err="1" smtClean="0">
                          <a:latin typeface="Microsoft YaHei" panose="020B0503020204020204" pitchFamily="34" charset="-122"/>
                          <a:ea typeface="Microsoft YaHei" panose="020B0503020204020204" pitchFamily="34" charset="-122"/>
                        </a:rPr>
                        <a:t>KMeans</a:t>
                      </a: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TW" sz="20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TW" sz="2000" dirty="0" smtClean="0">
                          <a:latin typeface="Microsoft YaHei" panose="020B0503020204020204" pitchFamily="34" charset="-122"/>
                          <a:ea typeface="Microsoft YaHei" panose="020B0503020204020204" pitchFamily="34" charset="-122"/>
                        </a:rPr>
                        <a:t>DBSCAN</a:t>
                      </a:r>
                      <a:endParaRPr lang="en-US" altLang="zh-TW" sz="2000" dirty="0" smtClean="0">
                        <a:latin typeface="Microsoft YaHei" panose="020B0503020204020204" pitchFamily="34" charset="-122"/>
                        <a:ea typeface="Microsoft YaHei" panose="020B0503020204020204" pitchFamily="34" charset="-122"/>
                      </a:endParaRPr>
                    </a:p>
                  </a:txBody>
                  <a:tcPr/>
                </a:tc>
              </a:tr>
            </a:tbl>
          </a:graphicData>
        </a:graphic>
      </p:graphicFrame>
      <p:sp>
        <p:nvSpPr>
          <p:cNvPr id="8" name="文字方塊 7"/>
          <p:cNvSpPr txBox="1"/>
          <p:nvPr/>
        </p:nvSpPr>
        <p:spPr>
          <a:xfrm>
            <a:off x="1692865" y="6009278"/>
            <a:ext cx="8806267" cy="461665"/>
          </a:xfrm>
          <a:prstGeom prst="rect">
            <a:avLst/>
          </a:prstGeom>
          <a:noFill/>
        </p:spPr>
        <p:txBody>
          <a:bodyPr wrap="square" rtlCol="0">
            <a:spAutoFit/>
          </a:bodyPr>
          <a:lstStyle/>
          <a:p>
            <a:r>
              <a:rPr lang="zh-TW" altLang="en-US" sz="2400" b="1" dirty="0" smtClean="0">
                <a:solidFill>
                  <a:srgbClr val="FF0000"/>
                </a:solidFill>
                <a:latin typeface="Microsoft YaHei" panose="020B0503020204020204" pitchFamily="34" charset="-122"/>
                <a:ea typeface="Microsoft YaHei" panose="020B0503020204020204" pitchFamily="34" charset="-122"/>
              </a:rPr>
              <a:t>可以針對現有的資料及假</a:t>
            </a:r>
            <a:r>
              <a:rPr lang="zh-TW" altLang="en-US" sz="2400" b="1" dirty="0">
                <a:solidFill>
                  <a:srgbClr val="FF0000"/>
                </a:solidFill>
                <a:latin typeface="Microsoft YaHei" panose="020B0503020204020204" pitchFamily="34" charset="-122"/>
                <a:ea typeface="Microsoft YaHei" panose="020B0503020204020204" pitchFamily="34" charset="-122"/>
              </a:rPr>
              <a:t>設</a:t>
            </a:r>
            <a:r>
              <a:rPr lang="zh-TW" altLang="en-US" sz="2400" b="1" dirty="0" smtClean="0">
                <a:solidFill>
                  <a:srgbClr val="FF0000"/>
                </a:solidFill>
                <a:latin typeface="Microsoft YaHei" panose="020B0503020204020204" pitchFamily="34" charset="-122"/>
                <a:ea typeface="Microsoft YaHei" panose="020B0503020204020204" pitchFamily="34" charset="-122"/>
              </a:rPr>
              <a:t>問題，選擇最佳的流程、分析、評估</a:t>
            </a:r>
            <a:endParaRPr lang="en-US" altLang="zh-TW" sz="2400" b="1"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40149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4880020" cy="626548"/>
          </a:xfrm>
        </p:spPr>
        <p:txBody>
          <a:bodyPr>
            <a:normAutofit fontScale="90000"/>
          </a:bodyPr>
          <a:lstStyle/>
          <a:p>
            <a:r>
              <a:rPr lang="zh-TW" altLang="en-US" dirty="0" smtClean="0">
                <a:latin typeface="Microsoft YaHei UI" panose="020B0503020204020204" pitchFamily="34" charset="-122"/>
                <a:ea typeface="Microsoft YaHei UI" panose="020B0503020204020204" pitchFamily="34" charset="-122"/>
              </a:rPr>
              <a:t>深度學</a:t>
            </a:r>
            <a:r>
              <a:rPr lang="zh-TW" altLang="en-US" dirty="0">
                <a:latin typeface="Microsoft YaHei UI" panose="020B0503020204020204" pitchFamily="34" charset="-122"/>
                <a:ea typeface="Microsoft YaHei UI" panose="020B0503020204020204" pitchFamily="34" charset="-122"/>
              </a:rPr>
              <a:t>習</a:t>
            </a:r>
          </a:p>
        </p:txBody>
      </p:sp>
      <p:sp>
        <p:nvSpPr>
          <p:cNvPr id="3" name="內容版面配置區 2"/>
          <p:cNvSpPr>
            <a:spLocks noGrp="1"/>
          </p:cNvSpPr>
          <p:nvPr>
            <p:ph idx="1"/>
          </p:nvPr>
        </p:nvSpPr>
        <p:spPr>
          <a:xfrm>
            <a:off x="838199" y="1519358"/>
            <a:ext cx="5617191" cy="1373967"/>
          </a:xfrm>
        </p:spPr>
        <p:txBody>
          <a:bodyPr>
            <a:normAutofit/>
          </a:bodyPr>
          <a:lstStyle/>
          <a:p>
            <a:r>
              <a:rPr lang="zh-TW" altLang="en-US" dirty="0" smtClean="0">
                <a:latin typeface="Microsoft YaHei" panose="020B0503020204020204" pitchFamily="34" charset="-122"/>
                <a:ea typeface="Microsoft YaHei" panose="020B0503020204020204" pitchFamily="34" charset="-122"/>
              </a:rPr>
              <a:t>常應用在語音辨識、圖像辨識</a:t>
            </a:r>
            <a:r>
              <a:rPr lang="en-US" altLang="zh-TW" dirty="0" smtClean="0">
                <a:latin typeface="Microsoft YaHei" panose="020B0503020204020204" pitchFamily="34" charset="-122"/>
                <a:ea typeface="Microsoft YaHei" panose="020B0503020204020204" pitchFamily="34" charset="-122"/>
              </a:rPr>
              <a:t/>
            </a:r>
            <a:br>
              <a:rPr lang="en-US" altLang="zh-TW" dirty="0" smtClean="0">
                <a:latin typeface="Microsoft YaHei" panose="020B0503020204020204" pitchFamily="34" charset="-122"/>
                <a:ea typeface="Microsoft YaHei" panose="020B0503020204020204" pitchFamily="34" charset="-122"/>
              </a:rPr>
            </a:br>
            <a:endParaRPr lang="en-US" altLang="zh-TW" dirty="0" smtClean="0">
              <a:latin typeface="Microsoft YaHei" panose="020B0503020204020204" pitchFamily="34" charset="-122"/>
              <a:ea typeface="Microsoft YaHei" panose="020B0503020204020204" pitchFamily="34" charset="-122"/>
            </a:endParaRPr>
          </a:p>
          <a:p>
            <a:r>
              <a:rPr lang="zh-TW" altLang="en-US" dirty="0" smtClean="0">
                <a:latin typeface="Microsoft YaHei" panose="020B0503020204020204" pitchFamily="34" charset="-122"/>
                <a:ea typeface="Microsoft YaHei" panose="020B0503020204020204" pitchFamily="34" charset="-122"/>
              </a:rPr>
              <a:t>模擬大腦神經元運作方式</a:t>
            </a:r>
            <a:endParaRPr lang="en-US" altLang="zh-TW" dirty="0">
              <a:latin typeface="Microsoft YaHei" panose="020B0503020204020204" pitchFamily="34" charset="-122"/>
              <a:ea typeface="Microsoft YaHe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397" y="192117"/>
            <a:ext cx="2535206" cy="541979"/>
          </a:xfrm>
          <a:prstGeom prst="rect">
            <a:avLst/>
          </a:prstGeom>
        </p:spPr>
      </p:pic>
      <p:sp>
        <p:nvSpPr>
          <p:cNvPr id="5" name="矩形 4"/>
          <p:cNvSpPr/>
          <p:nvPr/>
        </p:nvSpPr>
        <p:spPr>
          <a:xfrm>
            <a:off x="0" y="6671256"/>
            <a:ext cx="12192000" cy="199623"/>
          </a:xfrm>
          <a:prstGeom prst="rect">
            <a:avLst/>
          </a:prstGeom>
          <a:solidFill>
            <a:srgbClr val="0082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239336" y="3039567"/>
            <a:ext cx="7316296" cy="3061429"/>
          </a:xfrm>
          <a:prstGeom prst="rect">
            <a:avLst/>
          </a:prstGeom>
        </p:spPr>
      </p:pic>
      <p:pic>
        <p:nvPicPr>
          <p:cNvPr id="7" name="圖片 6"/>
          <p:cNvPicPr>
            <a:picLocks noChangeAspect="1"/>
          </p:cNvPicPr>
          <p:nvPr/>
        </p:nvPicPr>
        <p:blipFill>
          <a:blip r:embed="rId4"/>
          <a:stretch>
            <a:fillRect/>
          </a:stretch>
        </p:blipFill>
        <p:spPr>
          <a:xfrm>
            <a:off x="7369790" y="2555155"/>
            <a:ext cx="4690181" cy="3545841"/>
          </a:xfrm>
          <a:prstGeom prst="rect">
            <a:avLst/>
          </a:prstGeom>
        </p:spPr>
      </p:pic>
    </p:spTree>
    <p:extLst>
      <p:ext uri="{BB962C8B-B14F-4D97-AF65-F5344CB8AC3E}">
        <p14:creationId xmlns:p14="http://schemas.microsoft.com/office/powerpoint/2010/main" val="554152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1395</Words>
  <Application>Microsoft Office PowerPoint</Application>
  <PresentationFormat>寬螢幕</PresentationFormat>
  <Paragraphs>306</Paragraphs>
  <Slides>25</Slides>
  <Notes>12</Notes>
  <HiddenSlides>0</HiddenSlides>
  <MMClips>0</MMClips>
  <ScaleCrop>false</ScaleCrop>
  <HeadingPairs>
    <vt:vector size="6" baseType="variant">
      <vt:variant>
        <vt:lpstr>使用字型</vt:lpstr>
      </vt:variant>
      <vt:variant>
        <vt:i4>13</vt:i4>
      </vt:variant>
      <vt:variant>
        <vt:lpstr>佈景主題</vt:lpstr>
      </vt:variant>
      <vt:variant>
        <vt:i4>5</vt:i4>
      </vt:variant>
      <vt:variant>
        <vt:lpstr>投影片標題</vt:lpstr>
      </vt:variant>
      <vt:variant>
        <vt:i4>25</vt:i4>
      </vt:variant>
    </vt:vector>
  </HeadingPairs>
  <TitlesOfParts>
    <vt:vector size="43" baseType="lpstr">
      <vt:lpstr>等线</vt:lpstr>
      <vt:lpstr>等线 Light</vt:lpstr>
      <vt:lpstr>Microsoft YaHei</vt:lpstr>
      <vt:lpstr>Microsoft YaHei</vt:lpstr>
      <vt:lpstr>Microsoft YaHei UI</vt:lpstr>
      <vt:lpstr>Open Sans</vt:lpstr>
      <vt:lpstr>Open Sans Light</vt:lpstr>
      <vt:lpstr>宋体</vt:lpstr>
      <vt:lpstr>新細明體</vt:lpstr>
      <vt:lpstr>Arial</vt:lpstr>
      <vt:lpstr>Calibri</vt:lpstr>
      <vt:lpstr>Calibri Light</vt:lpstr>
      <vt:lpstr>Impact</vt:lpstr>
      <vt:lpstr>Office 佈景主題</vt:lpstr>
      <vt:lpstr>Office 主题​​</vt:lpstr>
      <vt:lpstr>1_Office 主题​​</vt:lpstr>
      <vt:lpstr>2_Office 主题​​</vt:lpstr>
      <vt:lpstr>3_Office 主题​​</vt:lpstr>
      <vt:lpstr>暑期實習-成果驗收報告</vt:lpstr>
      <vt:lpstr>PowerPoint 簡報</vt:lpstr>
      <vt:lpstr>PowerPoint 簡報</vt:lpstr>
      <vt:lpstr>什麼是人工智慧 ?</vt:lpstr>
      <vt:lpstr>機器學習</vt:lpstr>
      <vt:lpstr>比較</vt:lpstr>
      <vt:lpstr>流程圖</vt:lpstr>
      <vt:lpstr>學習方法</vt:lpstr>
      <vt:lpstr>深度學習</vt:lpstr>
      <vt:lpstr>學習方法</vt:lpstr>
      <vt:lpstr>PowerPoint 簡報</vt:lpstr>
      <vt:lpstr>生物辨識</vt:lpstr>
      <vt:lpstr>概論</vt:lpstr>
      <vt:lpstr>功能</vt:lpstr>
      <vt:lpstr>Voice Gender Detection</vt:lpstr>
      <vt:lpstr>混合高斯模型 GMM</vt:lpstr>
      <vt:lpstr>梅爾頻率倒譜 MFCC</vt:lpstr>
      <vt:lpstr>CNN 結果</vt:lpstr>
      <vt:lpstr>科技研發部_聲紋辨識</vt:lpstr>
      <vt:lpstr>聲紋收集</vt:lpstr>
      <vt:lpstr>功能實作</vt:lpstr>
      <vt:lpstr>困難</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暑期十</dc:title>
  <dc:creator>玫如 蘇</dc:creator>
  <cp:lastModifiedBy>玫如 蘇</cp:lastModifiedBy>
  <cp:revision>69</cp:revision>
  <dcterms:created xsi:type="dcterms:W3CDTF">2018-08-21T03:08:29Z</dcterms:created>
  <dcterms:modified xsi:type="dcterms:W3CDTF">2018-08-23T09:59:44Z</dcterms:modified>
</cp:coreProperties>
</file>