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58" r:id="rId5"/>
    <p:sldId id="293" r:id="rId6"/>
    <p:sldId id="294" r:id="rId7"/>
    <p:sldId id="261" r:id="rId8"/>
    <p:sldId id="262" r:id="rId9"/>
    <p:sldId id="260" r:id="rId10"/>
    <p:sldId id="263" r:id="rId11"/>
    <p:sldId id="295" r:id="rId12"/>
    <p:sldId id="296" r:id="rId13"/>
    <p:sldId id="264" r:id="rId14"/>
    <p:sldId id="265" r:id="rId15"/>
    <p:sldId id="266" r:id="rId16"/>
    <p:sldId id="267" r:id="rId17"/>
    <p:sldId id="268" r:id="rId18"/>
    <p:sldId id="269" r:id="rId19"/>
    <p:sldId id="299" r:id="rId20"/>
    <p:sldId id="290" r:id="rId21"/>
    <p:sldId id="271" r:id="rId22"/>
    <p:sldId id="291" r:id="rId23"/>
    <p:sldId id="292" r:id="rId24"/>
    <p:sldId id="275" r:id="rId25"/>
    <p:sldId id="283" r:id="rId26"/>
    <p:sldId id="287" r:id="rId27"/>
    <p:sldId id="300" r:id="rId28"/>
    <p:sldId id="301" r:id="rId29"/>
    <p:sldId id="302" r:id="rId30"/>
    <p:sldId id="288" r:id="rId31"/>
    <p:sldId id="297" r:id="rId32"/>
    <p:sldId id="29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66C9FA"/>
    <a:srgbClr val="AAD359"/>
    <a:srgbClr val="7CA52B"/>
    <a:srgbClr val="91C032"/>
    <a:srgbClr val="F5A555"/>
    <a:srgbClr val="F6AE66"/>
    <a:srgbClr val="F39231"/>
    <a:srgbClr val="F9C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DC1063-FCE7-467C-ADA5-9FFCD9B3E5C1}" type="datetimeFigureOut">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1BC96-7DBD-41B0-9F63-612D6A4C0C6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68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DC1063-FCE7-467C-ADA5-9FFCD9B3E5C1}" type="datetimeFigureOut">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1BC96-7DBD-41B0-9F63-612D6A4C0C60}" type="slidenum">
              <a:rPr lang="en-US" smtClean="0"/>
              <a:t>‹#›</a:t>
            </a:fld>
            <a:endParaRPr lang="en-US"/>
          </a:p>
        </p:txBody>
      </p:sp>
    </p:spTree>
    <p:extLst>
      <p:ext uri="{BB962C8B-B14F-4D97-AF65-F5344CB8AC3E}">
        <p14:creationId xmlns:p14="http://schemas.microsoft.com/office/powerpoint/2010/main" val="31962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DC1063-FCE7-467C-ADA5-9FFCD9B3E5C1}" type="datetimeFigureOut">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1BC96-7DBD-41B0-9F63-612D6A4C0C60}" type="slidenum">
              <a:rPr lang="en-US" smtClean="0"/>
              <a:t>‹#›</a:t>
            </a:fld>
            <a:endParaRPr lang="en-US"/>
          </a:p>
        </p:txBody>
      </p:sp>
    </p:spTree>
    <p:extLst>
      <p:ext uri="{BB962C8B-B14F-4D97-AF65-F5344CB8AC3E}">
        <p14:creationId xmlns:p14="http://schemas.microsoft.com/office/powerpoint/2010/main" val="386075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DC1063-FCE7-467C-ADA5-9FFCD9B3E5C1}" type="datetimeFigureOut">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1BC96-7DBD-41B0-9F63-612D6A4C0C60}" type="slidenum">
              <a:rPr lang="en-US" smtClean="0"/>
              <a:t>‹#›</a:t>
            </a:fld>
            <a:endParaRPr lang="en-US"/>
          </a:p>
        </p:txBody>
      </p:sp>
    </p:spTree>
    <p:extLst>
      <p:ext uri="{BB962C8B-B14F-4D97-AF65-F5344CB8AC3E}">
        <p14:creationId xmlns:p14="http://schemas.microsoft.com/office/powerpoint/2010/main" val="108040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DC1063-FCE7-467C-ADA5-9FFCD9B3E5C1}" type="datetimeFigureOut">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1BC96-7DBD-41B0-9F63-612D6A4C0C6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78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DC1063-FCE7-467C-ADA5-9FFCD9B3E5C1}" type="datetimeFigureOut">
              <a:rPr lang="en-US" smtClean="0"/>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1BC96-7DBD-41B0-9F63-612D6A4C0C60}" type="slidenum">
              <a:rPr lang="en-US" smtClean="0"/>
              <a:t>‹#›</a:t>
            </a:fld>
            <a:endParaRPr lang="en-US"/>
          </a:p>
        </p:txBody>
      </p:sp>
    </p:spTree>
    <p:extLst>
      <p:ext uri="{BB962C8B-B14F-4D97-AF65-F5344CB8AC3E}">
        <p14:creationId xmlns:p14="http://schemas.microsoft.com/office/powerpoint/2010/main" val="164050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DC1063-FCE7-467C-ADA5-9FFCD9B3E5C1}" type="datetimeFigureOut">
              <a:rPr lang="en-US" smtClean="0"/>
              <a:t>12/22/2016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E1BC96-7DBD-41B0-9F63-612D6A4C0C60}" type="slidenum">
              <a:rPr lang="en-US" smtClean="0"/>
              <a:t>‹#›</a:t>
            </a:fld>
            <a:endParaRPr lang="en-US"/>
          </a:p>
        </p:txBody>
      </p:sp>
    </p:spTree>
    <p:extLst>
      <p:ext uri="{BB962C8B-B14F-4D97-AF65-F5344CB8AC3E}">
        <p14:creationId xmlns:p14="http://schemas.microsoft.com/office/powerpoint/2010/main" val="1680940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DC1063-FCE7-467C-ADA5-9FFCD9B3E5C1}" type="datetimeFigureOut">
              <a:rPr lang="en-US" smtClean="0"/>
              <a:t>12/22/2016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E1BC96-7DBD-41B0-9F63-612D6A4C0C60}" type="slidenum">
              <a:rPr lang="en-US" smtClean="0"/>
              <a:t>‹#›</a:t>
            </a:fld>
            <a:endParaRPr lang="en-US"/>
          </a:p>
        </p:txBody>
      </p:sp>
    </p:spTree>
    <p:extLst>
      <p:ext uri="{BB962C8B-B14F-4D97-AF65-F5344CB8AC3E}">
        <p14:creationId xmlns:p14="http://schemas.microsoft.com/office/powerpoint/2010/main" val="141514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DC1063-FCE7-467C-ADA5-9FFCD9B3E5C1}" type="datetimeFigureOut">
              <a:rPr lang="en-US" smtClean="0"/>
              <a:t>12/22/2016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AE1BC96-7DBD-41B0-9F63-612D6A4C0C60}" type="slidenum">
              <a:rPr lang="en-US" smtClean="0"/>
              <a:t>‹#›</a:t>
            </a:fld>
            <a:endParaRPr lang="en-US"/>
          </a:p>
        </p:txBody>
      </p:sp>
    </p:spTree>
    <p:extLst>
      <p:ext uri="{BB962C8B-B14F-4D97-AF65-F5344CB8AC3E}">
        <p14:creationId xmlns:p14="http://schemas.microsoft.com/office/powerpoint/2010/main" val="66391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DC1063-FCE7-467C-ADA5-9FFCD9B3E5C1}" type="datetimeFigureOut">
              <a:rPr lang="en-US" smtClean="0"/>
              <a:t>12/22/2016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E1BC96-7DBD-41B0-9F63-612D6A4C0C60}" type="slidenum">
              <a:rPr lang="en-US" smtClean="0"/>
              <a:t>‹#›</a:t>
            </a:fld>
            <a:endParaRPr lang="en-US"/>
          </a:p>
        </p:txBody>
      </p:sp>
    </p:spTree>
    <p:extLst>
      <p:ext uri="{BB962C8B-B14F-4D97-AF65-F5344CB8AC3E}">
        <p14:creationId xmlns:p14="http://schemas.microsoft.com/office/powerpoint/2010/main" val="170111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DC1063-FCE7-467C-ADA5-9FFCD9B3E5C1}" type="datetimeFigureOut">
              <a:rPr lang="en-US" smtClean="0"/>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1BC96-7DBD-41B0-9F63-612D6A4C0C60}" type="slidenum">
              <a:rPr lang="en-US" smtClean="0"/>
              <a:t>‹#›</a:t>
            </a:fld>
            <a:endParaRPr lang="en-US"/>
          </a:p>
        </p:txBody>
      </p:sp>
    </p:spTree>
    <p:extLst>
      <p:ext uri="{BB962C8B-B14F-4D97-AF65-F5344CB8AC3E}">
        <p14:creationId xmlns:p14="http://schemas.microsoft.com/office/powerpoint/2010/main" val="10914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DC1063-FCE7-467C-ADA5-9FFCD9B3E5C1}" type="datetimeFigureOut">
              <a:rPr lang="en-US" smtClean="0"/>
              <a:t>12/22/2016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E1BC96-7DBD-41B0-9F63-612D6A4C0C6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2243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1929" y="955342"/>
            <a:ext cx="10058400" cy="3566160"/>
          </a:xfrm>
        </p:spPr>
        <p:txBody>
          <a:bodyPr/>
          <a:lstStyle/>
          <a:p>
            <a:r>
              <a:rPr lang="en-US" dirty="0" smtClean="0"/>
              <a:t>SPEAKER RECOGNITION</a:t>
            </a:r>
            <a:endParaRPr lang="en-US" dirty="0"/>
          </a:p>
        </p:txBody>
      </p:sp>
      <p:sp>
        <p:nvSpPr>
          <p:cNvPr id="3" name="Subtitle 2"/>
          <p:cNvSpPr>
            <a:spLocks noGrp="1"/>
          </p:cNvSpPr>
          <p:nvPr>
            <p:ph type="subTitle" idx="1"/>
          </p:nvPr>
        </p:nvSpPr>
        <p:spPr>
          <a:xfrm>
            <a:off x="1121929" y="4728576"/>
            <a:ext cx="10058400" cy="1143000"/>
          </a:xfrm>
        </p:spPr>
        <p:txBody>
          <a:bodyPr/>
          <a:lstStyle/>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672" y="0"/>
            <a:ext cx="6687403" cy="3480179"/>
          </a:xfrm>
          <a:prstGeom prst="rect">
            <a:avLst/>
          </a:prstGeom>
        </p:spPr>
      </p:pic>
      <p:sp>
        <p:nvSpPr>
          <p:cNvPr id="6" name="Rectangle 5"/>
          <p:cNvSpPr/>
          <p:nvPr/>
        </p:nvSpPr>
        <p:spPr>
          <a:xfrm>
            <a:off x="2500353" y="259307"/>
            <a:ext cx="2797791" cy="1938992"/>
          </a:xfrm>
          <a:prstGeom prst="rect">
            <a:avLst/>
          </a:prstGeom>
          <a:noFill/>
        </p:spPr>
        <p:txBody>
          <a:bodyPr wrap="square" lIns="91440" tIns="45720" rIns="91440" bIns="45720">
            <a:spAutoFit/>
          </a:bodyPr>
          <a:lstStyle/>
          <a:p>
            <a:pPr algn="ctr"/>
            <a:r>
              <a:rPr lang="en-US" sz="12000" dirty="0">
                <a:ln w="0"/>
                <a:effectLst>
                  <a:outerShdw blurRad="38100" dist="19050" dir="2700000" algn="tl" rotWithShape="0">
                    <a:schemeClr val="dk1">
                      <a:alpha val="40000"/>
                    </a:schemeClr>
                  </a:outerShdw>
                </a:effectLst>
              </a:rPr>
              <a:t>?</a:t>
            </a:r>
            <a:endParaRPr lang="en-US" sz="1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65822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Prediction Cepstral Coefficients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For calculating the </a:t>
            </a:r>
            <a:r>
              <a:rPr lang="en-US" dirty="0" err="1" smtClean="0"/>
              <a:t>cepstrum</a:t>
            </a:r>
            <a:r>
              <a:rPr lang="en-US" dirty="0" smtClean="0"/>
              <a:t>, we can also use the </a:t>
            </a:r>
            <a:r>
              <a:rPr lang="en-US" dirty="0" err="1" smtClean="0"/>
              <a:t>periodogram</a:t>
            </a:r>
            <a:r>
              <a:rPr lang="en-US" dirty="0" smtClean="0"/>
              <a:t> based estimate of Power Spectrum which is DFT squared. This would just give a scaling factor of 2.</a:t>
            </a:r>
          </a:p>
          <a:p>
            <a:pPr>
              <a:buFont typeface="Arial" panose="020B0604020202020204" pitchFamily="34" charset="0"/>
              <a:buChar char="•"/>
            </a:pPr>
            <a:r>
              <a:rPr lang="en-US" dirty="0"/>
              <a:t> </a:t>
            </a:r>
            <a:r>
              <a:rPr lang="en-US" dirty="0" smtClean="0"/>
              <a:t>So now as we can use the power spectrum for cepstral analysis, we can also use the Auto Regressive Power Spectrum estimate for </a:t>
            </a:r>
            <a:r>
              <a:rPr lang="en-US" dirty="0" err="1" smtClean="0"/>
              <a:t>cepstrum</a:t>
            </a:r>
            <a:r>
              <a:rPr lang="en-US" dirty="0" smtClean="0"/>
              <a:t> evaluation.</a:t>
            </a:r>
          </a:p>
          <a:p>
            <a:pPr>
              <a:buFont typeface="Arial" panose="020B0604020202020204" pitchFamily="34" charset="0"/>
              <a:buChar char="•"/>
            </a:pPr>
            <a:r>
              <a:rPr lang="en-US" dirty="0" smtClean="0"/>
              <a:t>According to AR model:</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r>
              <a:rPr lang="en-US" dirty="0" smtClean="0"/>
              <a:t>The error is assumed to be zero mean White Noise.</a:t>
            </a:r>
          </a:p>
          <a:p>
            <a:pPr marL="0" indent="0">
              <a:buNone/>
            </a:pPr>
            <a:r>
              <a:rPr lang="en-US" dirty="0"/>
              <a:t> </a:t>
            </a:r>
            <a:r>
              <a:rPr lang="en-US" dirty="0" smtClean="0"/>
              <a:t> </a:t>
            </a:r>
          </a:p>
          <a:p>
            <a:pPr marL="0" indent="0">
              <a:buNone/>
            </a:pPr>
            <a:endParaRPr lang="en-US" dirty="0"/>
          </a:p>
        </p:txBody>
      </p:sp>
      <p:pic>
        <p:nvPicPr>
          <p:cNvPr id="6" name="Picture 5"/>
          <p:cNvPicPr>
            <a:picLocks noChangeAspect="1"/>
          </p:cNvPicPr>
          <p:nvPr/>
        </p:nvPicPr>
        <p:blipFill>
          <a:blip r:embed="rId2"/>
          <a:stretch>
            <a:fillRect/>
          </a:stretch>
        </p:blipFill>
        <p:spPr>
          <a:xfrm>
            <a:off x="1381764" y="3857414"/>
            <a:ext cx="2294268" cy="659995"/>
          </a:xfrm>
          <a:prstGeom prst="rect">
            <a:avLst/>
          </a:prstGeom>
        </p:spPr>
      </p:pic>
      <p:pic>
        <p:nvPicPr>
          <p:cNvPr id="7" name="Picture 6"/>
          <p:cNvPicPr>
            <a:picLocks noChangeAspect="1"/>
          </p:cNvPicPr>
          <p:nvPr/>
        </p:nvPicPr>
        <p:blipFill>
          <a:blip r:embed="rId3"/>
          <a:stretch>
            <a:fillRect/>
          </a:stretch>
        </p:blipFill>
        <p:spPr>
          <a:xfrm>
            <a:off x="1381764" y="5218103"/>
            <a:ext cx="2498692" cy="609600"/>
          </a:xfrm>
          <a:prstGeom prst="rect">
            <a:avLst/>
          </a:prstGeom>
        </p:spPr>
      </p:pic>
      <p:pic>
        <p:nvPicPr>
          <p:cNvPr id="8" name="Picture 7"/>
          <p:cNvPicPr>
            <a:picLocks noChangeAspect="1"/>
          </p:cNvPicPr>
          <p:nvPr/>
        </p:nvPicPr>
        <p:blipFill>
          <a:blip r:embed="rId4"/>
          <a:stretch>
            <a:fillRect/>
          </a:stretch>
        </p:blipFill>
        <p:spPr>
          <a:xfrm>
            <a:off x="6962348" y="5218103"/>
            <a:ext cx="2552700" cy="666750"/>
          </a:xfrm>
          <a:prstGeom prst="rect">
            <a:avLst/>
          </a:prstGeom>
        </p:spPr>
      </p:pic>
      <p:cxnSp>
        <p:nvCxnSpPr>
          <p:cNvPr id="10" name="Straight Arrow Connector 9"/>
          <p:cNvCxnSpPr/>
          <p:nvPr/>
        </p:nvCxnSpPr>
        <p:spPr>
          <a:xfrm>
            <a:off x="3880456" y="5492226"/>
            <a:ext cx="30434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4309109" y="5384790"/>
            <a:ext cx="2224585" cy="2762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Fourier Transform</a:t>
            </a:r>
            <a:endParaRPr lang="en-US" dirty="0">
              <a:solidFill>
                <a:schemeClr val="tx1"/>
              </a:solidFill>
            </a:endParaRPr>
          </a:p>
        </p:txBody>
      </p:sp>
    </p:spTree>
    <p:extLst>
      <p:ext uri="{BB962C8B-B14F-4D97-AF65-F5344CB8AC3E}">
        <p14:creationId xmlns:p14="http://schemas.microsoft.com/office/powerpoint/2010/main" val="1532443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Rectangle 13"/>
              <p:cNvSpPr/>
              <p:nvPr/>
            </p:nvSpPr>
            <p:spPr>
              <a:xfrm>
                <a:off x="3452884" y="4388002"/>
                <a:ext cx="4790364" cy="1855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|S(z)|</a:t>
                </a:r>
                <a:r>
                  <a:rPr lang="en-US" i="1" baseline="30000" dirty="0" smtClean="0">
                    <a:solidFill>
                      <a:schemeClr val="tx1"/>
                    </a:solidFill>
                  </a:rPr>
                  <a:t>2</a:t>
                </a:r>
                <a:r>
                  <a:rPr lang="en-US" i="1" dirty="0" smtClean="0">
                    <a:solidFill>
                      <a:schemeClr val="tx1"/>
                    </a:solidFill>
                  </a:rPr>
                  <a:t> </a:t>
                </a:r>
                <a:r>
                  <a:rPr lang="en-US" sz="2000" dirty="0" smtClean="0">
                    <a:solidFill>
                      <a:schemeClr val="tx1"/>
                    </a:solidFill>
                  </a:rPr>
                  <a:t>= </a:t>
                </a:r>
                <a14:m>
                  <m:oMath xmlns:m="http://schemas.openxmlformats.org/officeDocument/2006/math">
                    <m:f>
                      <m:fPr>
                        <m:ctrlPr>
                          <a:rPr lang="en-US" sz="2000" i="1" smtClean="0">
                            <a:solidFill>
                              <a:schemeClr val="tx1"/>
                            </a:solidFill>
                            <a:latin typeface="Cambria Math" panose="02040503050406030204" pitchFamily="18" charset="0"/>
                          </a:rPr>
                        </m:ctrlPr>
                      </m:fPr>
                      <m:num>
                        <m:r>
                          <m:rPr>
                            <m:nor/>
                          </m:rPr>
                          <a:rPr lang="el-GR" sz="2000" i="1" dirty="0">
                            <a:solidFill>
                              <a:schemeClr val="tx1"/>
                            </a:solidFill>
                          </a:rPr>
                          <m:t>σ</m:t>
                        </m:r>
                        <m:r>
                          <m:rPr>
                            <m:nor/>
                          </m:rPr>
                          <a:rPr lang="en-US" sz="2000" i="1" baseline="30000" dirty="0">
                            <a:solidFill>
                              <a:schemeClr val="tx1"/>
                            </a:solidFill>
                          </a:rPr>
                          <m:t>2</m:t>
                        </m:r>
                      </m:num>
                      <m:den>
                        <m:r>
                          <a:rPr lang="en-US" sz="2000" b="0" i="1" smtClean="0">
                            <a:solidFill>
                              <a:schemeClr val="tx1"/>
                            </a:solidFill>
                            <a:latin typeface="Cambria Math" panose="02040503050406030204" pitchFamily="18" charset="0"/>
                          </a:rPr>
                          <m:t>|1+</m:t>
                        </m:r>
                        <m:nary>
                          <m:naryPr>
                            <m:chr m:val="∑"/>
                            <m:ctrlPr>
                              <a:rPr lang="en-US" sz="2000" b="0" i="1" smtClean="0">
                                <a:solidFill>
                                  <a:schemeClr val="tx1"/>
                                </a:solidFill>
                                <a:latin typeface="Cambria Math" panose="02040503050406030204" pitchFamily="18" charset="0"/>
                              </a:rPr>
                            </m:ctrlPr>
                          </m:naryPr>
                          <m:sub>
                            <m:r>
                              <m:rPr>
                                <m:brk m:alnAt="23"/>
                              </m:rP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=1</m:t>
                            </m:r>
                          </m:sub>
                          <m:sup>
                            <m:r>
                              <a:rPr lang="en-US" sz="2000" b="0" i="1" smtClean="0">
                                <a:solidFill>
                                  <a:schemeClr val="tx1"/>
                                </a:solidFill>
                                <a:latin typeface="Cambria Math" panose="02040503050406030204" pitchFamily="18" charset="0"/>
                              </a:rPr>
                              <m:t>𝑃</m:t>
                            </m:r>
                          </m:sup>
                          <m:e>
                            <m:r>
                              <a:rPr lang="en-US" sz="2000" b="0" i="1" smtClean="0">
                                <a:solidFill>
                                  <a:schemeClr val="tx1"/>
                                </a:solidFill>
                                <a:latin typeface="Cambria Math" panose="02040503050406030204" pitchFamily="18" charset="0"/>
                              </a:rPr>
                              <m:t>𝑎</m:t>
                            </m:r>
                            <m:r>
                              <a:rPr lang="en-US" sz="2000" b="0" i="1" baseline="-25000"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𝑧</m:t>
                            </m:r>
                            <m:r>
                              <a:rPr lang="en-US" sz="2000" b="0" i="1" baseline="30000" smtClean="0">
                                <a:solidFill>
                                  <a:schemeClr val="tx1"/>
                                </a:solidFill>
                                <a:latin typeface="Cambria Math" panose="02040503050406030204" pitchFamily="18" charset="0"/>
                              </a:rPr>
                              <m:t>_</m:t>
                            </m:r>
                            <m:r>
                              <a:rPr lang="en-US" sz="2000" b="0" i="1" baseline="30000"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m:t>
                            </m:r>
                            <m:r>
                              <a:rPr lang="en-US" sz="2000" b="0" i="1" baseline="30000" smtClean="0">
                                <a:solidFill>
                                  <a:schemeClr val="tx1"/>
                                </a:solidFill>
                                <a:latin typeface="Cambria Math" panose="02040503050406030204" pitchFamily="18" charset="0"/>
                              </a:rPr>
                              <m:t>2</m:t>
                            </m:r>
                          </m:e>
                        </m:nary>
                      </m:den>
                    </m:f>
                  </m:oMath>
                </a14:m>
                <a:endParaRPr lang="en-US" sz="2000" dirty="0">
                  <a:solidFill>
                    <a:schemeClr val="tx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3452884" y="4388002"/>
                <a:ext cx="4790364" cy="1855847"/>
              </a:xfrm>
              <a:prstGeom prst="rect">
                <a:avLst/>
              </a:prstGeom>
              <a:blipFill rotWithShape="0">
                <a:blip r:embed="rId2"/>
                <a:stretch>
                  <a:fillRect/>
                </a:stretch>
              </a:blipFill>
              <a:ln>
                <a:noFill/>
              </a:ln>
            </p:spPr>
            <p:txBody>
              <a:bodyPr/>
              <a:lstStyle/>
              <a:p>
                <a:r>
                  <a:rPr lang="en-US">
                    <a:noFill/>
                  </a:rPr>
                  <a:t> </a:t>
                </a:r>
              </a:p>
            </p:txBody>
          </p:sp>
        </mc:Fallback>
      </mc:AlternateContent>
      <p:sp>
        <p:nvSpPr>
          <p:cNvPr id="5" name="Rectangle 4"/>
          <p:cNvSpPr/>
          <p:nvPr/>
        </p:nvSpPr>
        <p:spPr>
          <a:xfrm>
            <a:off x="4517408" y="1978925"/>
            <a:ext cx="2893326" cy="14876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Prediction Cepstral Coefficients</a:t>
            </a:r>
          </a:p>
        </p:txBody>
      </p:sp>
      <p:pic>
        <p:nvPicPr>
          <p:cNvPr id="4" name="Content Placeholder 3"/>
          <p:cNvPicPr>
            <a:picLocks noGrp="1" noChangeAspect="1"/>
          </p:cNvPicPr>
          <p:nvPr>
            <p:ph idx="1"/>
          </p:nvPr>
        </p:nvPicPr>
        <p:blipFill>
          <a:blip r:embed="rId3"/>
          <a:stretch>
            <a:fillRect/>
          </a:stretch>
        </p:blipFill>
        <p:spPr>
          <a:xfrm>
            <a:off x="4872250" y="2235496"/>
            <a:ext cx="2156960" cy="974464"/>
          </a:xfrm>
          <a:prstGeom prst="rect">
            <a:avLst/>
          </a:prstGeom>
        </p:spPr>
      </p:pic>
      <p:cxnSp>
        <p:nvCxnSpPr>
          <p:cNvPr id="7" name="Straight Arrow Connector 6"/>
          <p:cNvCxnSpPr>
            <a:endCxn id="5" idx="1"/>
          </p:cNvCxnSpPr>
          <p:nvPr/>
        </p:nvCxnSpPr>
        <p:spPr>
          <a:xfrm flipV="1">
            <a:off x="3289110" y="2722728"/>
            <a:ext cx="1228298" cy="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5" idx="3"/>
          </p:cNvCxnSpPr>
          <p:nvPr/>
        </p:nvCxnSpPr>
        <p:spPr>
          <a:xfrm>
            <a:off x="7410734" y="2722728"/>
            <a:ext cx="11191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56596" y="2477068"/>
            <a:ext cx="832514" cy="504967"/>
          </a:xfrm>
          <a:prstGeom prst="rect">
            <a:avLst/>
          </a:prstGeom>
          <a:solidFill>
            <a:schemeClr val="bg1"/>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e[n]</a:t>
            </a:r>
            <a:endParaRPr lang="en-US" dirty="0"/>
          </a:p>
        </p:txBody>
      </p:sp>
      <p:sp>
        <p:nvSpPr>
          <p:cNvPr id="12" name="Rectangle 11"/>
          <p:cNvSpPr/>
          <p:nvPr/>
        </p:nvSpPr>
        <p:spPr>
          <a:xfrm>
            <a:off x="8529850" y="2470244"/>
            <a:ext cx="832514" cy="504967"/>
          </a:xfrm>
          <a:prstGeom prst="rect">
            <a:avLst/>
          </a:prstGeom>
          <a:solidFill>
            <a:schemeClr val="bg1"/>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a:t>
            </a:r>
            <a:r>
              <a:rPr lang="en-US" dirty="0" smtClean="0"/>
              <a:t>[n]</a:t>
            </a:r>
            <a:endParaRPr lang="en-US" dirty="0"/>
          </a:p>
        </p:txBody>
      </p:sp>
      <p:pic>
        <p:nvPicPr>
          <p:cNvPr id="13" name="Picture 12"/>
          <p:cNvPicPr>
            <a:picLocks noChangeAspect="1"/>
          </p:cNvPicPr>
          <p:nvPr/>
        </p:nvPicPr>
        <p:blipFill>
          <a:blip r:embed="rId4"/>
          <a:stretch>
            <a:fillRect/>
          </a:stretch>
        </p:blipFill>
        <p:spPr>
          <a:xfrm>
            <a:off x="5124166" y="4124854"/>
            <a:ext cx="1447800" cy="371475"/>
          </a:xfrm>
          <a:prstGeom prst="rect">
            <a:avLst/>
          </a:prstGeom>
        </p:spPr>
      </p:pic>
    </p:spTree>
    <p:extLst>
      <p:ext uri="{BB962C8B-B14F-4D97-AF65-F5344CB8AC3E}">
        <p14:creationId xmlns:p14="http://schemas.microsoft.com/office/powerpoint/2010/main" val="1719839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10436" y="2523978"/>
            <a:ext cx="914541" cy="5322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t>c(m)   =</a:t>
            </a:r>
            <a:endParaRPr lang="en-US" sz="1600" i="1" dirty="0"/>
          </a:p>
        </p:txBody>
      </p:sp>
      <p:sp>
        <p:nvSpPr>
          <p:cNvPr id="6" name="Rectangle 5"/>
          <p:cNvSpPr/>
          <p:nvPr/>
        </p:nvSpPr>
        <p:spPr>
          <a:xfrm>
            <a:off x="1624366" y="3966860"/>
            <a:ext cx="900751" cy="5322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smtClean="0"/>
              <a:t>h(n)   =</a:t>
            </a:r>
            <a:endParaRPr lang="en-US" sz="1600" i="1" dirty="0"/>
          </a:p>
        </p:txBody>
      </p:sp>
      <p:sp>
        <p:nvSpPr>
          <p:cNvPr id="2" name="Title 1"/>
          <p:cNvSpPr>
            <a:spLocks noGrp="1"/>
          </p:cNvSpPr>
          <p:nvPr>
            <p:ph type="title"/>
          </p:nvPr>
        </p:nvSpPr>
        <p:spPr/>
        <p:txBody>
          <a:bodyPr/>
          <a:lstStyle/>
          <a:p>
            <a:r>
              <a:rPr lang="en-US" dirty="0"/>
              <a:t>Linear Prediction Cepstral Coefficients</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smtClean="0"/>
              <a:t> There is a computationally less intensive procedure to find the LPCC from LPC.</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I have used LPCC coefficients from m = 1 to m = 15.</a:t>
            </a:r>
          </a:p>
          <a:p>
            <a:pPr marL="0" indent="0">
              <a:buNone/>
            </a:pPr>
            <a:r>
              <a:rPr lang="en-US" dirty="0"/>
              <a:t> </a:t>
            </a:r>
            <a:r>
              <a:rPr lang="en-US" dirty="0" smtClean="0"/>
              <a:t>  </a:t>
            </a:r>
            <a:endParaRPr lang="en-US" dirty="0"/>
          </a:p>
        </p:txBody>
      </p:sp>
      <p:pic>
        <p:nvPicPr>
          <p:cNvPr id="5" name="Picture 4"/>
          <p:cNvPicPr>
            <a:picLocks noChangeAspect="1"/>
          </p:cNvPicPr>
          <p:nvPr/>
        </p:nvPicPr>
        <p:blipFill>
          <a:blip r:embed="rId2"/>
          <a:stretch>
            <a:fillRect/>
          </a:stretch>
        </p:blipFill>
        <p:spPr>
          <a:xfrm>
            <a:off x="2451135" y="3628155"/>
            <a:ext cx="3333750" cy="1209675"/>
          </a:xfrm>
          <a:prstGeom prst="rect">
            <a:avLst/>
          </a:prstGeom>
        </p:spPr>
      </p:pic>
      <p:pic>
        <p:nvPicPr>
          <p:cNvPr id="7" name="Picture 6"/>
          <p:cNvPicPr>
            <a:picLocks noChangeAspect="1"/>
          </p:cNvPicPr>
          <p:nvPr/>
        </p:nvPicPr>
        <p:blipFill>
          <a:blip r:embed="rId3"/>
          <a:stretch>
            <a:fillRect/>
          </a:stretch>
        </p:blipFill>
        <p:spPr>
          <a:xfrm>
            <a:off x="2451135" y="2238022"/>
            <a:ext cx="1998035" cy="1104177"/>
          </a:xfrm>
          <a:prstGeom prst="rect">
            <a:avLst/>
          </a:prstGeom>
        </p:spPr>
      </p:pic>
      <p:sp>
        <p:nvSpPr>
          <p:cNvPr id="10" name="Rectangle 9"/>
          <p:cNvSpPr/>
          <p:nvPr/>
        </p:nvSpPr>
        <p:spPr>
          <a:xfrm>
            <a:off x="2074742" y="3376303"/>
            <a:ext cx="1910545" cy="1959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solidFill>
                  <a:schemeClr val="tx1"/>
                </a:solidFill>
              </a:rPr>
              <a:t>where</a:t>
            </a:r>
            <a:endParaRPr lang="en-US" i="1" dirty="0">
              <a:solidFill>
                <a:schemeClr val="tx1"/>
              </a:solidFill>
            </a:endParaRPr>
          </a:p>
        </p:txBody>
      </p:sp>
      <p:cxnSp>
        <p:nvCxnSpPr>
          <p:cNvPr id="8" name="Straight Connector 7"/>
          <p:cNvCxnSpPr/>
          <p:nvPr/>
        </p:nvCxnSpPr>
        <p:spPr>
          <a:xfrm>
            <a:off x="2552272" y="2496723"/>
            <a:ext cx="149984" cy="85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559166" y="3055812"/>
            <a:ext cx="149984" cy="85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1366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Mel-Frequency Cepstral Coefficients</a:t>
            </a:r>
            <a:endParaRPr lang="en-US" dirty="0"/>
          </a:p>
        </p:txBody>
      </p:sp>
      <p:sp>
        <p:nvSpPr>
          <p:cNvPr id="3" name="Content Placeholder 2"/>
          <p:cNvSpPr>
            <a:spLocks noGrp="1"/>
          </p:cNvSpPr>
          <p:nvPr>
            <p:ph idx="1"/>
          </p:nvPr>
        </p:nvSpPr>
        <p:spPr/>
        <p:txBody>
          <a:bodyPr/>
          <a:lstStyle/>
          <a:p>
            <a:pPr marL="0" indent="0">
              <a:buNone/>
            </a:pPr>
            <a:r>
              <a:rPr lang="en-US" dirty="0" smtClean="0"/>
              <a:t>The procedure to find the MFCC involves the following steps:</a:t>
            </a:r>
          </a:p>
          <a:p>
            <a:pPr>
              <a:buFont typeface="Arial" panose="020B0604020202020204" pitchFamily="34" charset="0"/>
              <a:buChar char="•"/>
            </a:pPr>
            <a:r>
              <a:rPr lang="en-US" dirty="0" smtClean="0"/>
              <a:t> </a:t>
            </a:r>
            <a:r>
              <a:rPr lang="en-US" dirty="0" err="1" smtClean="0"/>
              <a:t>Preemphasis</a:t>
            </a:r>
            <a:r>
              <a:rPr lang="en-US" dirty="0"/>
              <a:t>: </a:t>
            </a:r>
            <a:r>
              <a:rPr lang="en-US" dirty="0" smtClean="0"/>
              <a:t>Boost </a:t>
            </a:r>
            <a:r>
              <a:rPr lang="en-US" dirty="0"/>
              <a:t>the amount of energy in the high frequencies</a:t>
            </a:r>
            <a:r>
              <a:rPr lang="en-US" dirty="0" smtClean="0"/>
              <a:t>. Energy in the high frequencies is low </a:t>
            </a:r>
            <a:r>
              <a:rPr lang="en-US" dirty="0"/>
              <a:t>in general. </a:t>
            </a:r>
            <a:r>
              <a:rPr lang="en-US" dirty="0" err="1" smtClean="0"/>
              <a:t>Preemphasis</a:t>
            </a:r>
            <a:r>
              <a:rPr lang="en-US" dirty="0" smtClean="0"/>
              <a:t> makes </a:t>
            </a:r>
            <a:r>
              <a:rPr lang="en-US" dirty="0"/>
              <a:t>information from these higher </a:t>
            </a:r>
            <a:r>
              <a:rPr lang="en-US" dirty="0" smtClean="0"/>
              <a:t>frequencies </a:t>
            </a:r>
            <a:r>
              <a:rPr lang="en-US" dirty="0"/>
              <a:t>more available to the acoustic </a:t>
            </a:r>
            <a:r>
              <a:rPr lang="en-US" dirty="0" smtClean="0"/>
              <a:t>model. </a:t>
            </a:r>
            <a:r>
              <a:rPr lang="en-US" sz="1600" dirty="0" smtClean="0"/>
              <a:t>(alpha = 0.97)</a:t>
            </a:r>
          </a:p>
          <a:p>
            <a:pPr marL="457200" indent="-457200">
              <a:buFont typeface="+mj-lt"/>
              <a:buAutoNum type="arabicPeriod"/>
            </a:pPr>
            <a:endParaRPr lang="en-US" dirty="0"/>
          </a:p>
          <a:p>
            <a:pPr>
              <a:buFont typeface="Arial" panose="020B0604020202020204" pitchFamily="34" charset="0"/>
              <a:buChar char="•"/>
            </a:pPr>
            <a:r>
              <a:rPr lang="en-US" dirty="0" smtClean="0"/>
              <a:t> Framing and Windowing: We divide the speech signal into frames with a certain overlap. Then Hamming Window is applied to </a:t>
            </a:r>
            <a:r>
              <a:rPr lang="en-US" dirty="0"/>
              <a:t>these frames </a:t>
            </a:r>
            <a:r>
              <a:rPr lang="en-US" dirty="0" smtClean="0"/>
              <a:t>,which </a:t>
            </a:r>
            <a:r>
              <a:rPr lang="en-US" dirty="0"/>
              <a:t>shrinks the values of the signal toward zero at the window boundaries, avoiding discontinuities</a:t>
            </a:r>
            <a:r>
              <a:rPr lang="en-US" dirty="0" smtClean="0"/>
              <a:t>. </a:t>
            </a:r>
            <a:r>
              <a:rPr lang="en-US" sz="1600" dirty="0" smtClean="0"/>
              <a:t>(</a:t>
            </a:r>
            <a:r>
              <a:rPr lang="en-US" sz="1600" dirty="0" err="1" smtClean="0"/>
              <a:t>f_size</a:t>
            </a:r>
            <a:r>
              <a:rPr lang="en-US" sz="1600" dirty="0" smtClean="0"/>
              <a:t> = 10ms, </a:t>
            </a:r>
            <a:r>
              <a:rPr lang="en-US" sz="1600" dirty="0" err="1" smtClean="0"/>
              <a:t>f_ovlp</a:t>
            </a:r>
            <a:r>
              <a:rPr lang="en-US" sz="1600" dirty="0" smtClean="0"/>
              <a:t> = 4ms, fs=44100Hz)</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pic>
        <p:nvPicPr>
          <p:cNvPr id="4" name="Picture 3"/>
          <p:cNvPicPr>
            <a:picLocks noChangeAspect="1"/>
          </p:cNvPicPr>
          <p:nvPr/>
        </p:nvPicPr>
        <p:blipFill>
          <a:blip r:embed="rId2"/>
          <a:stretch>
            <a:fillRect/>
          </a:stretch>
        </p:blipFill>
        <p:spPr>
          <a:xfrm>
            <a:off x="1564303" y="3245821"/>
            <a:ext cx="1857375" cy="257175"/>
          </a:xfrm>
          <a:prstGeom prst="rect">
            <a:avLst/>
          </a:prstGeom>
        </p:spPr>
      </p:pic>
      <p:pic>
        <p:nvPicPr>
          <p:cNvPr id="5" name="Picture 4"/>
          <p:cNvPicPr>
            <a:picLocks noChangeAspect="1"/>
          </p:cNvPicPr>
          <p:nvPr/>
        </p:nvPicPr>
        <p:blipFill>
          <a:blip r:embed="rId3"/>
          <a:stretch>
            <a:fillRect/>
          </a:stretch>
        </p:blipFill>
        <p:spPr>
          <a:xfrm>
            <a:off x="1564303" y="4903083"/>
            <a:ext cx="4829175" cy="590550"/>
          </a:xfrm>
          <a:prstGeom prst="rect">
            <a:avLst/>
          </a:prstGeom>
        </p:spPr>
      </p:pic>
    </p:spTree>
    <p:extLst>
      <p:ext uri="{BB962C8B-B14F-4D97-AF65-F5344CB8AC3E}">
        <p14:creationId xmlns:p14="http://schemas.microsoft.com/office/powerpoint/2010/main" val="1816794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Mel-Frequency Cepstral Coefficients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Finding the </a:t>
            </a:r>
            <a:r>
              <a:rPr lang="en-US" dirty="0" err="1" smtClean="0"/>
              <a:t>Periodogram</a:t>
            </a:r>
            <a:r>
              <a:rPr lang="en-US" dirty="0" smtClean="0"/>
              <a:t>- based Power Spectrum estimate.</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r>
              <a:rPr lang="en-US" dirty="0" smtClean="0"/>
              <a:t>Human ears cannot discern the difference between two closely spaced frequencies. </a:t>
            </a:r>
            <a:r>
              <a:rPr lang="en-US" dirty="0"/>
              <a:t>This effect becomes more pronounced as the frequencies increase.</a:t>
            </a:r>
            <a:r>
              <a:rPr lang="en-US" dirty="0" smtClean="0"/>
              <a:t> Modeling </a:t>
            </a:r>
            <a:r>
              <a:rPr lang="en-US" dirty="0"/>
              <a:t>this property of human hearing during feature extraction improves </a:t>
            </a:r>
            <a:r>
              <a:rPr lang="en-US" dirty="0" smtClean="0"/>
              <a:t>the performance. </a:t>
            </a:r>
            <a:r>
              <a:rPr lang="en-US" dirty="0"/>
              <a:t>This is performed by our Mel </a:t>
            </a:r>
            <a:r>
              <a:rPr lang="en-US" dirty="0" err="1"/>
              <a:t>filterbank</a:t>
            </a:r>
            <a:r>
              <a:rPr lang="en-US" dirty="0"/>
              <a:t>: the first filter is very narrow and gives an indication of how much energy exists near 0 Hertz. As the frequencies get higher our filters get wider as we become less concerned about variations</a:t>
            </a:r>
            <a:r>
              <a:rPr lang="en-US" dirty="0" smtClean="0"/>
              <a:t>. </a:t>
            </a:r>
            <a:r>
              <a:rPr lang="en-US" sz="1600" dirty="0" smtClean="0"/>
              <a:t>(</a:t>
            </a:r>
            <a:r>
              <a:rPr lang="en-US" sz="1600" dirty="0" err="1" smtClean="0"/>
              <a:t>f_min</a:t>
            </a:r>
            <a:r>
              <a:rPr lang="en-US" sz="1600" dirty="0" smtClean="0"/>
              <a:t> = 0, </a:t>
            </a:r>
            <a:r>
              <a:rPr lang="en-US" sz="1600" dirty="0" err="1" smtClean="0"/>
              <a:t>f_max</a:t>
            </a:r>
            <a:r>
              <a:rPr lang="en-US" sz="1600" dirty="0" smtClean="0"/>
              <a:t> = Fs/2, </a:t>
            </a:r>
            <a:r>
              <a:rPr lang="en-US" sz="1600" dirty="0" err="1" smtClean="0"/>
              <a:t>mel_n</a:t>
            </a:r>
            <a:r>
              <a:rPr lang="en-US" sz="1600" dirty="0" smtClean="0"/>
              <a:t> = 40)</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1206462" y="2411670"/>
            <a:ext cx="2163459" cy="618131"/>
          </a:xfrm>
          <a:prstGeom prst="rect">
            <a:avLst/>
          </a:prstGeom>
        </p:spPr>
      </p:pic>
      <p:pic>
        <p:nvPicPr>
          <p:cNvPr id="6" name="Picture 5"/>
          <p:cNvPicPr>
            <a:picLocks noChangeAspect="1"/>
          </p:cNvPicPr>
          <p:nvPr/>
        </p:nvPicPr>
        <p:blipFill>
          <a:blip r:embed="rId3"/>
          <a:stretch>
            <a:fillRect/>
          </a:stretch>
        </p:blipFill>
        <p:spPr>
          <a:xfrm>
            <a:off x="1206462" y="5148545"/>
            <a:ext cx="3210440" cy="528923"/>
          </a:xfrm>
          <a:prstGeom prst="rect">
            <a:avLst/>
          </a:prstGeom>
        </p:spPr>
      </p:pic>
    </p:spTree>
    <p:extLst>
      <p:ext uri="{BB962C8B-B14F-4D97-AF65-F5344CB8AC3E}">
        <p14:creationId xmlns:p14="http://schemas.microsoft.com/office/powerpoint/2010/main" val="3028231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59307"/>
            <a:ext cx="10058400" cy="1450757"/>
          </a:xfrm>
        </p:spPr>
        <p:txBody>
          <a:bodyPr/>
          <a:lstStyle/>
          <a:p>
            <a:r>
              <a:rPr lang="en-US" dirty="0"/>
              <a:t>Mel-Frequency Cepstral Coefficients</a:t>
            </a:r>
          </a:p>
        </p:txBody>
      </p:sp>
      <p:sp>
        <p:nvSpPr>
          <p:cNvPr id="3" name="Content Placeholder 2"/>
          <p:cNvSpPr>
            <a:spLocks noGrp="1"/>
          </p:cNvSpPr>
          <p:nvPr>
            <p:ph idx="1"/>
          </p:nvPr>
        </p:nvSpPr>
        <p:spPr/>
        <p:txBody>
          <a:bodyPr/>
          <a:lstStyle/>
          <a:p>
            <a:pPr>
              <a:buFont typeface="Arial" panose="020B0604020202020204" pitchFamily="34" charset="0"/>
              <a:buChar char="•"/>
            </a:pPr>
            <a:endParaRPr lang="en-US" dirty="0" smtClean="0"/>
          </a:p>
          <a:p>
            <a:pPr>
              <a:buFont typeface="Arial" panose="020B0604020202020204" pitchFamily="34" charset="0"/>
              <a:buChar char="•"/>
            </a:pPr>
            <a:endParaRPr lang="en-US" dirty="0"/>
          </a:p>
          <a:p>
            <a:pPr marL="0" indent="0">
              <a:buNone/>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Now we pass the power spectrum of each frame through these </a:t>
            </a:r>
            <a:r>
              <a:rPr lang="en-US" dirty="0" err="1" smtClean="0"/>
              <a:t>mel</a:t>
            </a:r>
            <a:r>
              <a:rPr lang="en-US" dirty="0" smtClean="0"/>
              <a:t> filter banks. We get 40 filter bank energies, one corresponding to each filter bank for each frame.</a:t>
            </a:r>
          </a:p>
          <a:p>
            <a:pPr>
              <a:buFont typeface="Arial" panose="020B0604020202020204" pitchFamily="34" charset="0"/>
              <a:buChar char="•"/>
            </a:pPr>
            <a:r>
              <a:rPr lang="en-US" dirty="0" smtClean="0"/>
              <a:t>We take the log of these energy and perform DCT on these values for each frame to get our MFCC. This process is similar to cepstral analysis (DCT done instead of IDFT). So we take the lower indexed coefficients as our features. </a:t>
            </a:r>
            <a:r>
              <a:rPr lang="en-US" sz="1600" dirty="0" smtClean="0"/>
              <a:t>(</a:t>
            </a:r>
            <a:r>
              <a:rPr lang="en-US" sz="1600" dirty="0" err="1" smtClean="0"/>
              <a:t>coeff_n</a:t>
            </a:r>
            <a:r>
              <a:rPr lang="en-US" sz="1600" dirty="0" smtClean="0"/>
              <a:t> = 13)</a:t>
            </a:r>
          </a:p>
          <a:p>
            <a:pPr>
              <a:buFont typeface="Arial" panose="020B0604020202020204" pitchFamily="34" charset="0"/>
              <a:buChar char="•"/>
            </a:pPr>
            <a:r>
              <a:rPr lang="en-US" dirty="0" smtClean="0"/>
              <a:t>So we get 100 feature vectors every second and the dimension of each vector is 13.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420" y="1954917"/>
            <a:ext cx="5040975" cy="1651879"/>
          </a:xfrm>
          <a:prstGeom prst="rect">
            <a:avLst/>
          </a:prstGeom>
        </p:spPr>
      </p:pic>
    </p:spTree>
    <p:extLst>
      <p:ext uri="{BB962C8B-B14F-4D97-AF65-F5344CB8AC3E}">
        <p14:creationId xmlns:p14="http://schemas.microsoft.com/office/powerpoint/2010/main" val="1604850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21659" y="2269453"/>
            <a:ext cx="5950423" cy="2456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where b</a:t>
            </a:r>
            <a:r>
              <a:rPr lang="en-US" baseline="-25000" dirty="0" smtClean="0"/>
              <a:t>i</a:t>
            </a:r>
            <a:r>
              <a:rPr lang="en-US" dirty="0" smtClean="0"/>
              <a:t>(x) is a </a:t>
            </a:r>
            <a:r>
              <a:rPr lang="en-US" dirty="0" err="1" smtClean="0"/>
              <a:t>gaussian</a:t>
            </a:r>
            <a:r>
              <a:rPr lang="en-US" dirty="0" smtClean="0"/>
              <a:t> pdf with parameters µ</a:t>
            </a:r>
            <a:r>
              <a:rPr lang="en-US" baseline="-25000" dirty="0" err="1" smtClean="0"/>
              <a:t>i</a:t>
            </a:r>
            <a:r>
              <a:rPr lang="en-US" dirty="0" smtClean="0"/>
              <a:t> and ∑</a:t>
            </a:r>
            <a:r>
              <a:rPr lang="en-US" baseline="-25000" dirty="0" err="1" smtClean="0"/>
              <a:t>i</a:t>
            </a:r>
            <a:endParaRPr lang="en-US" baseline="-25000" dirty="0"/>
          </a:p>
        </p:txBody>
      </p:sp>
      <p:pic>
        <p:nvPicPr>
          <p:cNvPr id="7" name="Picture 6"/>
          <p:cNvPicPr>
            <a:picLocks noChangeAspect="1"/>
          </p:cNvPicPr>
          <p:nvPr/>
        </p:nvPicPr>
        <p:blipFill>
          <a:blip r:embed="rId2"/>
          <a:stretch>
            <a:fillRect/>
          </a:stretch>
        </p:blipFill>
        <p:spPr>
          <a:xfrm>
            <a:off x="1236370" y="2051666"/>
            <a:ext cx="1771365" cy="859633"/>
          </a:xfrm>
          <a:prstGeom prst="rect">
            <a:avLst/>
          </a:prstGeom>
        </p:spPr>
      </p:pic>
      <p:sp>
        <p:nvSpPr>
          <p:cNvPr id="2" name="Title 1"/>
          <p:cNvSpPr>
            <a:spLocks noGrp="1"/>
          </p:cNvSpPr>
          <p:nvPr>
            <p:ph type="title"/>
          </p:nvPr>
        </p:nvSpPr>
        <p:spPr/>
        <p:txBody>
          <a:bodyPr/>
          <a:lstStyle/>
          <a:p>
            <a:r>
              <a:rPr lang="en-US" dirty="0" smtClean="0"/>
              <a:t>MODELLING : GMM</a:t>
            </a:r>
            <a:endParaRPr lang="en-US" dirty="0"/>
          </a:p>
        </p:txBody>
      </p:sp>
      <p:sp>
        <p:nvSpPr>
          <p:cNvPr id="3" name="Content Placeholder 2"/>
          <p:cNvSpPr>
            <a:spLocks noGrp="1"/>
          </p:cNvSpPr>
          <p:nvPr>
            <p:ph idx="1"/>
          </p:nvPr>
        </p:nvSpPr>
        <p:spPr>
          <a:xfrm>
            <a:off x="1097278" y="1846542"/>
            <a:ext cx="10967342" cy="4507525"/>
          </a:xfrm>
        </p:spPr>
        <p:txBody>
          <a:bodyPr>
            <a:normAutofit/>
          </a:bodyPr>
          <a:lstStyle/>
          <a:p>
            <a:pPr>
              <a:buFont typeface="Arial" panose="020B0604020202020204" pitchFamily="34" charset="0"/>
              <a:buChar char="•"/>
            </a:pPr>
            <a:r>
              <a:rPr lang="en-US" dirty="0" smtClean="0"/>
              <a:t>We will fit the feature vectors of each speaker into a Mixed Gaussian pdf.</a:t>
            </a:r>
          </a:p>
          <a:p>
            <a:pPr>
              <a:buFont typeface="Arial" panose="020B0604020202020204" pitchFamily="34" charset="0"/>
              <a:buChar char="•"/>
            </a:pPr>
            <a:endParaRPr lang="en-US" dirty="0"/>
          </a:p>
          <a:p>
            <a:pPr marL="0" indent="0">
              <a:buNone/>
            </a:pPr>
            <a:r>
              <a:rPr lang="en-US" dirty="0" smtClean="0"/>
              <a:t>Each speaker model is represented by </a:t>
            </a:r>
          </a:p>
          <a:p>
            <a:pPr>
              <a:buFont typeface="Arial" panose="020B0604020202020204" pitchFamily="34" charset="0"/>
              <a:buChar char="•"/>
            </a:pPr>
            <a:endParaRPr lang="en-US" dirty="0"/>
          </a:p>
          <a:p>
            <a:pPr>
              <a:buFont typeface="Arial" panose="020B0604020202020204" pitchFamily="34" charset="0"/>
              <a:buChar char="•"/>
            </a:pPr>
            <a:r>
              <a:rPr lang="en-US" dirty="0"/>
              <a:t>To estimate these speaker models we use EM Algorithm</a:t>
            </a:r>
            <a:r>
              <a:rPr lang="en-US" dirty="0" smtClean="0"/>
              <a:t>.</a:t>
            </a:r>
          </a:p>
          <a:p>
            <a:pPr>
              <a:buFont typeface="Arial" panose="020B0604020202020204" pitchFamily="34" charset="0"/>
              <a:buChar char="•"/>
            </a:pPr>
            <a:endParaRPr lang="en-US" dirty="0"/>
          </a:p>
          <a:p>
            <a:pPr marL="0" indent="0">
              <a:buNone/>
            </a:pPr>
            <a:endParaRPr lang="en-US" dirty="0"/>
          </a:p>
          <a:p>
            <a:endParaRPr lang="en-US" dirty="0" smtClean="0"/>
          </a:p>
          <a:p>
            <a:pPr marL="0" indent="0">
              <a:buNone/>
            </a:pPr>
            <a:r>
              <a:rPr lang="en-US" dirty="0"/>
              <a:t> </a:t>
            </a:r>
            <a:r>
              <a:rPr lang="en-US" dirty="0" smtClean="0"/>
              <a:t>                                               </a:t>
            </a:r>
            <a:endParaRPr lang="en-US" dirty="0"/>
          </a:p>
        </p:txBody>
      </p:sp>
      <p:pic>
        <p:nvPicPr>
          <p:cNvPr id="9" name="Picture 8"/>
          <p:cNvPicPr>
            <a:picLocks noChangeAspect="1"/>
          </p:cNvPicPr>
          <p:nvPr/>
        </p:nvPicPr>
        <p:blipFill>
          <a:blip r:embed="rId3"/>
          <a:stretch>
            <a:fillRect/>
          </a:stretch>
        </p:blipFill>
        <p:spPr>
          <a:xfrm>
            <a:off x="1097279" y="3129086"/>
            <a:ext cx="3248761" cy="513693"/>
          </a:xfrm>
          <a:prstGeom prst="rect">
            <a:avLst/>
          </a:prstGeom>
        </p:spPr>
      </p:pic>
      <p:sp>
        <p:nvSpPr>
          <p:cNvPr id="10" name="Rectangle 9"/>
          <p:cNvSpPr/>
          <p:nvPr/>
        </p:nvSpPr>
        <p:spPr>
          <a:xfrm>
            <a:off x="1097278" y="4221149"/>
            <a:ext cx="10112814" cy="160413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t" anchorCtr="0"/>
          <a:lstStyle/>
          <a:p>
            <a:r>
              <a:rPr lang="en-US" b="1" dirty="0" smtClean="0"/>
              <a:t>Algorithmic Issues:</a:t>
            </a:r>
          </a:p>
          <a:p>
            <a:pPr marL="342900" indent="-342900">
              <a:buAutoNum type="arabicPeriod"/>
            </a:pPr>
            <a:r>
              <a:rPr lang="en-US" b="1" dirty="0" smtClean="0"/>
              <a:t>Numerical Underflow: </a:t>
            </a:r>
            <a:r>
              <a:rPr lang="en-US" i="1" dirty="0" smtClean="0"/>
              <a:t>Since the dimensionality of the vectors is high (10-20) the code must take care of numerical underflows.</a:t>
            </a:r>
          </a:p>
          <a:p>
            <a:pPr marL="342900" indent="-342900">
              <a:buAutoNum type="arabicPeriod"/>
            </a:pPr>
            <a:r>
              <a:rPr lang="en-US" b="1" dirty="0" smtClean="0"/>
              <a:t>Variance Limiting: </a:t>
            </a:r>
            <a:r>
              <a:rPr lang="en-US" i="1" dirty="0" smtClean="0"/>
              <a:t>When the number of component densities is high, the variance values could go very low due to some noisy outliers. So to avoid this we apply a variance limiting (</a:t>
            </a:r>
            <a:r>
              <a:rPr lang="el-GR" i="1" dirty="0" smtClean="0"/>
              <a:t>σ</a:t>
            </a:r>
            <a:r>
              <a:rPr lang="en-US" i="1" baseline="30000" dirty="0" smtClean="0"/>
              <a:t>2</a:t>
            </a:r>
            <a:r>
              <a:rPr lang="en-US" i="1" dirty="0" smtClean="0"/>
              <a:t> &gt;= 10</a:t>
            </a:r>
            <a:r>
              <a:rPr lang="en-US" i="1" baseline="30000" dirty="0" smtClean="0"/>
              <a:t>-6</a:t>
            </a:r>
            <a:r>
              <a:rPr lang="en-US" i="1" dirty="0" smtClean="0"/>
              <a:t>).</a:t>
            </a:r>
            <a:endParaRPr lang="en-US" i="1" baseline="30000" dirty="0"/>
          </a:p>
        </p:txBody>
      </p:sp>
    </p:spTree>
    <p:extLst>
      <p:ext uri="{BB962C8B-B14F-4D97-AF65-F5344CB8AC3E}">
        <p14:creationId xmlns:p14="http://schemas.microsoft.com/office/powerpoint/2010/main" val="190666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ML Classifier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The identification </a:t>
            </a:r>
            <a:r>
              <a:rPr lang="en-US" dirty="0"/>
              <a:t>system is a straightforward </a:t>
            </a:r>
            <a:r>
              <a:rPr lang="en-US" dirty="0" smtClean="0"/>
              <a:t>maximum likelihood classifier.</a:t>
            </a:r>
          </a:p>
          <a:p>
            <a:pPr>
              <a:buFont typeface="Arial" panose="020B0604020202020204" pitchFamily="34" charset="0"/>
              <a:buChar char="•"/>
            </a:pPr>
            <a:r>
              <a:rPr lang="en-US" dirty="0" smtClean="0"/>
              <a:t>Given the s speaker models {</a:t>
            </a:r>
            <a:r>
              <a:rPr lang="el-GR" dirty="0"/>
              <a:t> </a:t>
            </a:r>
            <a:r>
              <a:rPr lang="el-GR" dirty="0" smtClean="0"/>
              <a:t>λ</a:t>
            </a:r>
            <a:r>
              <a:rPr lang="en-US" baseline="-25000" dirty="0" smtClean="0"/>
              <a:t>1</a:t>
            </a:r>
            <a:r>
              <a:rPr lang="en-US" dirty="0" smtClean="0"/>
              <a:t>,</a:t>
            </a:r>
            <a:r>
              <a:rPr lang="el-GR" dirty="0"/>
              <a:t>  </a:t>
            </a:r>
            <a:r>
              <a:rPr lang="el-GR" dirty="0" smtClean="0"/>
              <a:t>λ</a:t>
            </a:r>
            <a:r>
              <a:rPr lang="en-US" baseline="-25000" dirty="0" smtClean="0"/>
              <a:t>2</a:t>
            </a:r>
            <a:r>
              <a:rPr lang="en-US" dirty="0" smtClean="0"/>
              <a:t>,….,</a:t>
            </a:r>
            <a:r>
              <a:rPr lang="el-GR" dirty="0" smtClean="0"/>
              <a:t>λ</a:t>
            </a:r>
            <a:r>
              <a:rPr lang="en-US" baseline="-25000" dirty="0" smtClean="0"/>
              <a:t>S</a:t>
            </a:r>
            <a:r>
              <a:rPr lang="en-US" dirty="0" smtClean="0"/>
              <a:t>} and the input feature vector sequence {x</a:t>
            </a:r>
            <a:r>
              <a:rPr lang="en-US" baseline="-25000" dirty="0" smtClean="0"/>
              <a:t>1</a:t>
            </a:r>
            <a:r>
              <a:rPr lang="en-US" dirty="0" smtClean="0"/>
              <a:t>,x</a:t>
            </a:r>
            <a:r>
              <a:rPr lang="en-US" baseline="-25000" dirty="0" smtClean="0"/>
              <a:t>2</a:t>
            </a:r>
            <a:r>
              <a:rPr lang="en-US" dirty="0" smtClean="0"/>
              <a:t>….</a:t>
            </a:r>
            <a:r>
              <a:rPr lang="en-US" dirty="0" err="1" smtClean="0"/>
              <a:t>x</a:t>
            </a:r>
            <a:r>
              <a:rPr lang="en-US" baseline="-25000" dirty="0" err="1" smtClean="0"/>
              <a:t>T</a:t>
            </a:r>
            <a:r>
              <a:rPr lang="en-US" dirty="0" smtClean="0"/>
              <a:t>} we will choose the model which has the maximum posterior probability given the feature vectors.</a:t>
            </a:r>
          </a:p>
          <a:p>
            <a:endParaRPr lang="en-US" dirty="0"/>
          </a:p>
        </p:txBody>
      </p:sp>
      <p:pic>
        <p:nvPicPr>
          <p:cNvPr id="4" name="Picture 3"/>
          <p:cNvPicPr>
            <a:picLocks noChangeAspect="1"/>
          </p:cNvPicPr>
          <p:nvPr/>
        </p:nvPicPr>
        <p:blipFill>
          <a:blip r:embed="rId2"/>
          <a:stretch>
            <a:fillRect/>
          </a:stretch>
        </p:blipFill>
        <p:spPr>
          <a:xfrm>
            <a:off x="1097280" y="3324013"/>
            <a:ext cx="4600724" cy="760002"/>
          </a:xfrm>
          <a:prstGeom prst="rect">
            <a:avLst/>
          </a:prstGeom>
        </p:spPr>
      </p:pic>
      <p:pic>
        <p:nvPicPr>
          <p:cNvPr id="5" name="Picture 4"/>
          <p:cNvPicPr>
            <a:picLocks noChangeAspect="1"/>
          </p:cNvPicPr>
          <p:nvPr/>
        </p:nvPicPr>
        <p:blipFill>
          <a:blip r:embed="rId3"/>
          <a:stretch>
            <a:fillRect/>
          </a:stretch>
        </p:blipFill>
        <p:spPr>
          <a:xfrm>
            <a:off x="1097280" y="4286592"/>
            <a:ext cx="2743200" cy="759041"/>
          </a:xfrm>
          <a:prstGeom prst="rect">
            <a:avLst/>
          </a:prstGeom>
        </p:spPr>
      </p:pic>
      <p:pic>
        <p:nvPicPr>
          <p:cNvPr id="6" name="Picture 5"/>
          <p:cNvPicPr>
            <a:picLocks noChangeAspect="1"/>
          </p:cNvPicPr>
          <p:nvPr/>
        </p:nvPicPr>
        <p:blipFill>
          <a:blip r:embed="rId4"/>
          <a:stretch>
            <a:fillRect/>
          </a:stretch>
        </p:blipFill>
        <p:spPr>
          <a:xfrm>
            <a:off x="5880294" y="3367553"/>
            <a:ext cx="5451563" cy="1838077"/>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5641144" y="2968283"/>
                <a:ext cx="20165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31045D40-EECC-46F5-97DB-0020874B3AA1}" type="mathplaceholder">
                        <a:rPr lang="en-US" i="1" smtClean="0">
                          <a:latin typeface="Cambria Math" panose="02040503050406030204" pitchFamily="18" charset="0"/>
                        </a:rPr>
                        <a:t>Type equation here.</a:t>
                      </a:fl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641144" y="2968283"/>
                <a:ext cx="2016578" cy="276999"/>
              </a:xfrm>
              <a:prstGeom prst="rect">
                <a:avLst/>
              </a:prstGeom>
              <a:blipFill rotWithShape="0">
                <a:blip r:embed="rId5"/>
                <a:stretch>
                  <a:fillRect l="-3323" r="-2719" b="-33333"/>
                </a:stretch>
              </a:blipFill>
            </p:spPr>
            <p:txBody>
              <a:bodyPr/>
              <a:lstStyle/>
              <a:p>
                <a:r>
                  <a:rPr lang="en-US">
                    <a:noFill/>
                  </a:rPr>
                  <a:t> </a:t>
                </a:r>
              </a:p>
            </p:txBody>
          </p:sp>
        </mc:Fallback>
      </mc:AlternateContent>
    </p:spTree>
    <p:extLst>
      <p:ext uri="{BB962C8B-B14F-4D97-AF65-F5344CB8AC3E}">
        <p14:creationId xmlns:p14="http://schemas.microsoft.com/office/powerpoint/2010/main" val="3531161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0666" y="4564966"/>
            <a:ext cx="7104184" cy="80185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EVALUATION</a:t>
            </a:r>
            <a:endParaRPr lang="en-US" dirty="0"/>
          </a:p>
        </p:txBody>
      </p:sp>
      <p:sp>
        <p:nvSpPr>
          <p:cNvPr id="3" name="Content Placeholder 2"/>
          <p:cNvSpPr>
            <a:spLocks noGrp="1"/>
          </p:cNvSpPr>
          <p:nvPr>
            <p:ph idx="1"/>
          </p:nvPr>
        </p:nvSpPr>
        <p:spPr>
          <a:xfrm>
            <a:off x="1097281" y="1865805"/>
            <a:ext cx="10058399" cy="4389121"/>
          </a:xfrm>
        </p:spPr>
        <p:txBody>
          <a:bodyPr>
            <a:normAutofit/>
          </a:bodyPr>
          <a:lstStyle/>
          <a:p>
            <a:pPr>
              <a:buFont typeface="Arial" panose="020B0604020202020204" pitchFamily="34" charset="0"/>
              <a:buChar char="•"/>
            </a:pPr>
            <a:r>
              <a:rPr lang="en-US" dirty="0" smtClean="0"/>
              <a:t> Feature vectors {x</a:t>
            </a:r>
            <a:r>
              <a:rPr lang="en-US" baseline="-25000" dirty="0" smtClean="0"/>
              <a:t>1</a:t>
            </a:r>
            <a:r>
              <a:rPr lang="en-US" dirty="0" smtClean="0"/>
              <a:t>,x</a:t>
            </a:r>
            <a:r>
              <a:rPr lang="en-US" baseline="-25000" dirty="0" smtClean="0"/>
              <a:t>2</a:t>
            </a:r>
            <a:r>
              <a:rPr lang="en-US" dirty="0" smtClean="0"/>
              <a:t>,……</a:t>
            </a:r>
            <a:r>
              <a:rPr lang="en-US" dirty="0" err="1" smtClean="0"/>
              <a:t>x</a:t>
            </a:r>
            <a:r>
              <a:rPr lang="en-US" baseline="-25000" dirty="0" err="1" smtClean="0"/>
              <a:t>t</a:t>
            </a:r>
            <a:r>
              <a:rPr lang="en-US" dirty="0" smtClean="0"/>
              <a:t>} were extracted from the input test speech. </a:t>
            </a:r>
          </a:p>
          <a:p>
            <a:pPr>
              <a:buFont typeface="Arial" panose="020B0604020202020204" pitchFamily="34" charset="0"/>
              <a:buChar char="•"/>
            </a:pPr>
            <a:r>
              <a:rPr lang="en-US" dirty="0" smtClean="0"/>
              <a:t>To evaluate the performance for different test utterance lengths(T), the feature vectors were divided into overlapping segments of T feature vectors. </a:t>
            </a:r>
            <a:r>
              <a:rPr lang="en-US" i="1" dirty="0" smtClean="0"/>
              <a:t>( </a:t>
            </a:r>
            <a:r>
              <a:rPr lang="en-US" i="1" dirty="0" err="1" smtClean="0"/>
              <a:t>T_time</a:t>
            </a:r>
            <a:r>
              <a:rPr lang="en-US" i="1" dirty="0" smtClean="0"/>
              <a:t>(sec) = [0.1,0.5,0.8,1,2] )</a:t>
            </a:r>
          </a:p>
          <a:p>
            <a:pPr>
              <a:buFont typeface="Arial" panose="020B0604020202020204" pitchFamily="34" charset="0"/>
              <a:buChar char="•"/>
            </a:pPr>
            <a:r>
              <a:rPr lang="en-US" dirty="0" smtClean="0"/>
              <a:t>The identified speaker for each segment was compared with correct speaker and the number of correct recognitions were recorded. </a:t>
            </a:r>
          </a:p>
          <a:p>
            <a:pPr>
              <a:buFont typeface="Arial" panose="020B0604020202020204" pitchFamily="34" charset="0"/>
              <a:buChar char="•"/>
            </a:pPr>
            <a:r>
              <a:rPr lang="en-US" dirty="0" smtClean="0"/>
              <a:t>For each test utterance length a final performance percentage was calculated using </a:t>
            </a:r>
          </a:p>
          <a:p>
            <a:pPr marL="0" indent="0">
              <a:buNone/>
            </a:pPr>
            <a:r>
              <a:rPr lang="en-US" sz="1600" i="1" dirty="0"/>
              <a:t> </a:t>
            </a:r>
            <a:r>
              <a:rPr lang="en-US" sz="1600" i="1" dirty="0" smtClean="0"/>
              <a:t>               </a:t>
            </a:r>
          </a:p>
          <a:p>
            <a:pPr marL="0" indent="0">
              <a:buNone/>
            </a:pPr>
            <a:r>
              <a:rPr lang="en-US" sz="1600" i="1" dirty="0"/>
              <a:t> </a:t>
            </a:r>
            <a:r>
              <a:rPr lang="en-US" sz="1600" i="1" dirty="0" smtClean="0"/>
              <a:t>                    % correct identification = number of correctly identified segments    x   100</a:t>
            </a:r>
          </a:p>
          <a:p>
            <a:pPr marL="0" indent="0">
              <a:buNone/>
            </a:pPr>
            <a:r>
              <a:rPr lang="en-US" sz="1600" i="1" dirty="0"/>
              <a:t> </a:t>
            </a:r>
            <a:r>
              <a:rPr lang="en-US" sz="1600" i="1" dirty="0" smtClean="0"/>
              <a:t>                                                                   total number of  segments</a:t>
            </a:r>
          </a:p>
          <a:p>
            <a:pPr marL="0" indent="0">
              <a:buNone/>
            </a:pPr>
            <a:endParaRPr lang="en-US" sz="1600" i="1" dirty="0"/>
          </a:p>
        </p:txBody>
      </p:sp>
      <p:cxnSp>
        <p:nvCxnSpPr>
          <p:cNvPr id="5" name="Straight Connector 4"/>
          <p:cNvCxnSpPr/>
          <p:nvPr/>
        </p:nvCxnSpPr>
        <p:spPr>
          <a:xfrm>
            <a:off x="4276578" y="4951827"/>
            <a:ext cx="323557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0377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9251" y="370381"/>
            <a:ext cx="3835021" cy="1138773"/>
          </a:xfrm>
          <a:prstGeom prst="rect">
            <a:avLst/>
          </a:prstGeom>
          <a:noFill/>
        </p:spPr>
        <p:txBody>
          <a:bodyPr wrap="square" rtlCol="0">
            <a:spAutoFit/>
          </a:bodyPr>
          <a:lstStyle/>
          <a:p>
            <a:r>
              <a:rPr lang="en-US" sz="4800" b="1" spc="-50" dirty="0" smtClean="0">
                <a:solidFill>
                  <a:prstClr val="black">
                    <a:lumMod val="75000"/>
                    <a:lumOff val="25000"/>
                  </a:prstClr>
                </a:solidFill>
                <a:latin typeface="Calibri Light" panose="020F0302020204030204"/>
                <a:ea typeface="+mj-ea"/>
                <a:cs typeface="+mj-cs"/>
              </a:rPr>
              <a:t>RESULTS: LPCC</a:t>
            </a:r>
          </a:p>
          <a:p>
            <a:endParaRPr lang="en-US" sz="2000" dirty="0"/>
          </a:p>
        </p:txBody>
      </p:sp>
      <p:sp>
        <p:nvSpPr>
          <p:cNvPr id="10" name="TextBox 9"/>
          <p:cNvSpPr txBox="1"/>
          <p:nvPr/>
        </p:nvSpPr>
        <p:spPr>
          <a:xfrm>
            <a:off x="509376" y="1093609"/>
            <a:ext cx="10305214" cy="984885"/>
          </a:xfrm>
          <a:prstGeom prst="rect">
            <a:avLst/>
          </a:prstGeom>
          <a:noFill/>
        </p:spPr>
        <p:txBody>
          <a:bodyPr wrap="square" rtlCol="0">
            <a:spAutoFit/>
          </a:bodyPr>
          <a:lstStyle/>
          <a:p>
            <a:r>
              <a:rPr lang="en-US" sz="2000" dirty="0"/>
              <a:t>The following are the results for </a:t>
            </a:r>
            <a:r>
              <a:rPr lang="en-US" sz="2000" b="1" dirty="0"/>
              <a:t>10 speakers </a:t>
            </a:r>
            <a:r>
              <a:rPr lang="en-US" sz="2000" dirty="0"/>
              <a:t>and both training and testing speech corresponding to </a:t>
            </a:r>
            <a:r>
              <a:rPr lang="en-US" sz="2000" b="1" dirty="0"/>
              <a:t>solo</a:t>
            </a:r>
            <a:r>
              <a:rPr lang="en-US" sz="2000" dirty="0"/>
              <a:t> speaking </a:t>
            </a:r>
            <a:r>
              <a:rPr lang="en-US" sz="2000" dirty="0" smtClean="0"/>
              <a:t>style.</a:t>
            </a:r>
            <a:endParaRPr lang="en-US" sz="2000" dirty="0"/>
          </a:p>
          <a:p>
            <a:endParaRPr lang="en-US" dirty="0"/>
          </a:p>
        </p:txBody>
      </p:sp>
      <p:cxnSp>
        <p:nvCxnSpPr>
          <p:cNvPr id="11" name="Straight Connector 10"/>
          <p:cNvCxnSpPr/>
          <p:nvPr/>
        </p:nvCxnSpPr>
        <p:spPr>
          <a:xfrm>
            <a:off x="518615" y="1046647"/>
            <a:ext cx="10372298" cy="0"/>
          </a:xfrm>
          <a:prstGeom prst="line">
            <a:avLst/>
          </a:prstGeom>
        </p:spPr>
        <p:style>
          <a:lnRef idx="2">
            <a:schemeClr val="dk1"/>
          </a:lnRef>
          <a:fillRef idx="0">
            <a:schemeClr val="dk1"/>
          </a:fillRef>
          <a:effectRef idx="1">
            <a:schemeClr val="dk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459039293"/>
              </p:ext>
            </p:extLst>
          </p:nvPr>
        </p:nvGraphicFramePr>
        <p:xfrm>
          <a:off x="1325289" y="1878487"/>
          <a:ext cx="8758950" cy="4344822"/>
        </p:xfrm>
        <a:graphic>
          <a:graphicData uri="http://schemas.openxmlformats.org/drawingml/2006/table">
            <a:tbl>
              <a:tblPr firstRow="1" bandRow="1">
                <a:tableStyleId>{46F890A9-2807-4EBB-B81D-B2AA78EC7F39}</a:tableStyleId>
              </a:tblPr>
              <a:tblGrid>
                <a:gridCol w="2020079"/>
                <a:gridCol w="1566450"/>
                <a:gridCol w="762611"/>
                <a:gridCol w="823136"/>
                <a:gridCol w="859450"/>
                <a:gridCol w="895765"/>
                <a:gridCol w="930707"/>
                <a:gridCol w="900752"/>
              </a:tblGrid>
              <a:tr h="333027">
                <a:tc rowSpan="2">
                  <a:txBody>
                    <a:bodyPr/>
                    <a:lstStyle/>
                    <a:p>
                      <a:pPr algn="ctr"/>
                      <a:r>
                        <a:rPr lang="en-US" dirty="0" smtClean="0"/>
                        <a:t>Amount of training Speech</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pPr algn="ctr"/>
                      <a:r>
                        <a:rPr lang="en-US" dirty="0" smtClean="0"/>
                        <a:t>Model Order</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5">
                  <a:txBody>
                    <a:bodyPr/>
                    <a:lstStyle/>
                    <a:p>
                      <a:pPr algn="ctr"/>
                      <a:r>
                        <a:rPr lang="en-US" dirty="0" smtClean="0"/>
                        <a:t> Test Length</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22319">
                <a:tc vMerge="1">
                  <a:txBody>
                    <a:bodyPr/>
                    <a:lstStyle/>
                    <a:p>
                      <a:endParaRPr lang="en-US" dirty="0"/>
                    </a:p>
                  </a:txBody>
                  <a:tcPr/>
                </a:tc>
                <a:tc vMerge="1">
                  <a:txBody>
                    <a:bodyPr/>
                    <a:lstStyle/>
                    <a:p>
                      <a:endParaRPr lang="en-US" dirty="0"/>
                    </a:p>
                  </a:txBody>
                  <a:tcPr/>
                </a:tc>
                <a:tc>
                  <a:txBody>
                    <a:bodyPr/>
                    <a:lstStyle/>
                    <a:p>
                      <a:pPr algn="ctr"/>
                      <a:r>
                        <a:rPr lang="en-US" b="1" dirty="0" smtClean="0"/>
                        <a:t>0.1</a:t>
                      </a:r>
                      <a:r>
                        <a:rPr lang="en-US" b="1" baseline="0" dirty="0" smtClean="0"/>
                        <a:t>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0.5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0. 8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1</a:t>
                      </a:r>
                      <a:r>
                        <a:rPr lang="en-US" b="1" baseline="0" dirty="0" smtClean="0"/>
                        <a:t>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2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solidFill>
                            <a:schemeClr val="tx1"/>
                          </a:solidFill>
                        </a:rPr>
                        <a:t>5 sec</a:t>
                      </a:r>
                      <a:endParaRPr lang="en-US"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998">
                <a:tc rowSpan="3">
                  <a:txBody>
                    <a:bodyPr/>
                    <a:lstStyle/>
                    <a:p>
                      <a:pPr algn="ctr"/>
                      <a:r>
                        <a:rPr lang="en-US" b="1" dirty="0" smtClean="0"/>
                        <a:t>15</a:t>
                      </a:r>
                      <a:r>
                        <a:rPr lang="en-US" b="1" baseline="0" dirty="0" smtClean="0"/>
                        <a:t> Seconds</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r>
                        <a:rPr lang="en-US" b="1" baseline="0" dirty="0" smtClean="0"/>
                        <a:t> </a:t>
                      </a:r>
                      <a:r>
                        <a:rPr lang="en-US" b="1" dirty="0" smtClean="0"/>
                        <a:t>M</a:t>
                      </a:r>
                      <a:r>
                        <a:rPr lang="en-US" b="1" baseline="0" dirty="0" smtClean="0"/>
                        <a:t> = 8</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44.6%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68.2%</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75.5%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78.3%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86.5%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96.8%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998">
                <a:tc vMerge="1">
                  <a:txBody>
                    <a:bodyPr/>
                    <a:lstStyle/>
                    <a:p>
                      <a:endParaRPr lang="en-US" dirty="0"/>
                    </a:p>
                  </a:txBody>
                  <a:tcPr/>
                </a:tc>
                <a:tc>
                  <a:txBody>
                    <a:bodyPr/>
                    <a:lstStyle/>
                    <a:p>
                      <a:pPr algn="l"/>
                      <a:r>
                        <a:rPr lang="en-US" b="1" dirty="0" smtClean="0"/>
                        <a:t> M = 12</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42.5%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63.8%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71.0%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74.8%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85.3%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93.5%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998">
                <a:tc vMerge="1">
                  <a:txBody>
                    <a:bodyPr/>
                    <a:lstStyle/>
                    <a:p>
                      <a:endParaRPr lang="en-US" dirty="0"/>
                    </a:p>
                  </a:txBody>
                  <a:tcPr/>
                </a:tc>
                <a:tc>
                  <a:txBody>
                    <a:bodyPr/>
                    <a:lstStyle/>
                    <a:p>
                      <a:pPr algn="l"/>
                      <a:r>
                        <a:rPr lang="en-US" b="1" dirty="0" smtClean="0"/>
                        <a:t> M = 16</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b="0" dirty="0" smtClean="0"/>
                        <a:t>43.7%</a:t>
                      </a:r>
                      <a:endParaRPr lang="en-US" b="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66.1%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72.6%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76.3%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85.4%</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92.9%</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998">
                <a:tc rowSpan="3">
                  <a:txBody>
                    <a:bodyPr/>
                    <a:lstStyle/>
                    <a:p>
                      <a:pPr algn="ctr"/>
                      <a:r>
                        <a:rPr lang="en-US" b="1" dirty="0" smtClean="0"/>
                        <a:t>30 Seconds</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r>
                        <a:rPr lang="en-US" b="1" dirty="0" smtClean="0"/>
                        <a:t> M = 8</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49.0%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76.5%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84.1%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87.3%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95.05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96.1%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998">
                <a:tc vMerge="1">
                  <a:txBody>
                    <a:bodyPr/>
                    <a:lstStyle/>
                    <a:p>
                      <a:endParaRPr lang="en-US" dirty="0"/>
                    </a:p>
                  </a:txBody>
                  <a:tcPr/>
                </a:tc>
                <a:tc>
                  <a:txBody>
                    <a:bodyPr/>
                    <a:lstStyle/>
                    <a:p>
                      <a:pPr algn="l"/>
                      <a:r>
                        <a:rPr lang="en-US" b="1" dirty="0" smtClean="0"/>
                        <a:t> M = 12 </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51.0%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78.9%</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86.2%</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89.3%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97.0%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97.8%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998">
                <a:tc vMerge="1">
                  <a:txBody>
                    <a:bodyPr/>
                    <a:lstStyle/>
                    <a:p>
                      <a:endParaRPr lang="en-US" dirty="0"/>
                    </a:p>
                  </a:txBody>
                  <a:tcPr/>
                </a:tc>
                <a:tc>
                  <a:txBody>
                    <a:bodyPr/>
                    <a:lstStyle/>
                    <a:p>
                      <a:pPr algn="l"/>
                      <a:r>
                        <a:rPr lang="en-US" b="1" dirty="0" smtClean="0"/>
                        <a:t> M = 16</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51.5%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79.5%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86.3%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89.5%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97.4%</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99.8%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998">
                <a:tc rowSpan="3">
                  <a:txBody>
                    <a:bodyPr/>
                    <a:lstStyle/>
                    <a:p>
                      <a:pPr algn="ctr"/>
                      <a:r>
                        <a:rPr lang="en-US" b="1" dirty="0" smtClean="0">
                          <a:solidFill>
                            <a:schemeClr val="tx1"/>
                          </a:solidFill>
                        </a:rPr>
                        <a:t>60 seconds</a:t>
                      </a:r>
                      <a:endParaRPr lang="en-US"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r>
                        <a:rPr lang="en-US" b="1" dirty="0" smtClean="0"/>
                        <a:t> M = 8</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51.0%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78.6%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86.9%</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b="0" dirty="0" smtClean="0"/>
                        <a:t>90.4%</a:t>
                      </a:r>
                      <a:endParaRPr lang="en-US" b="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97.6%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99.6%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998">
                <a:tc vMerge="1">
                  <a:txBody>
                    <a:bodyPr/>
                    <a:lstStyle/>
                    <a:p>
                      <a:endParaRPr lang="en-US" dirty="0"/>
                    </a:p>
                  </a:txBody>
                  <a:tcPr/>
                </a:tc>
                <a:tc>
                  <a:txBody>
                    <a:bodyPr/>
                    <a:lstStyle/>
                    <a:p>
                      <a:pPr algn="l"/>
                      <a:r>
                        <a:rPr lang="en-US" b="1" dirty="0" smtClean="0"/>
                        <a:t> M = 12</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53.4%</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82.3%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89.3%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92.2%</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98.3%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99.6%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998">
                <a:tc vMerge="1">
                  <a:txBody>
                    <a:bodyPr/>
                    <a:lstStyle/>
                    <a:p>
                      <a:endParaRPr lang="en-US" dirty="0"/>
                    </a:p>
                  </a:txBody>
                  <a:tcPr/>
                </a:tc>
                <a:tc>
                  <a:txBody>
                    <a:bodyPr/>
                    <a:lstStyle/>
                    <a:p>
                      <a:pPr algn="l"/>
                      <a:r>
                        <a:rPr lang="en-US" b="1" dirty="0" smtClean="0"/>
                        <a:t> </a:t>
                      </a:r>
                      <a:r>
                        <a:rPr lang="en-US" b="1" dirty="0" smtClean="0">
                          <a:solidFill>
                            <a:schemeClr val="tx1"/>
                          </a:solidFill>
                        </a:rPr>
                        <a:t>M = 16</a:t>
                      </a:r>
                      <a:endParaRPr lang="en-US" b="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54.6%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84.0%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91.4%</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93.5%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t>98.1%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dirty="0" smtClean="0">
                          <a:solidFill>
                            <a:srgbClr val="CC0099"/>
                          </a:solidFill>
                        </a:rPr>
                        <a:t>100%</a:t>
                      </a:r>
                      <a:endParaRPr lang="en-US" dirty="0">
                        <a:solidFill>
                          <a:srgbClr val="CC0099"/>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53824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Aiming at building an automatic text-independent speaker recognition system.</a:t>
            </a:r>
          </a:p>
          <a:p>
            <a:pPr>
              <a:buFont typeface="Arial" panose="020B0604020202020204" pitchFamily="34" charset="0"/>
              <a:buChar char="•"/>
            </a:pPr>
            <a:r>
              <a:rPr lang="en-US" dirty="0" smtClean="0"/>
              <a:t>I have used the Chain Speech Corpus for the project.</a:t>
            </a:r>
          </a:p>
          <a:p>
            <a:pPr>
              <a:buFont typeface="Arial" panose="020B0604020202020204" pitchFamily="34" charset="0"/>
              <a:buChar char="•"/>
            </a:pPr>
            <a:r>
              <a:rPr lang="en-US" dirty="0" smtClean="0"/>
              <a:t>The corpus has 36 speakers ( 16 females, 20 males).</a:t>
            </a:r>
          </a:p>
          <a:p>
            <a:pPr>
              <a:buFont typeface="Arial" panose="020B0604020202020204" pitchFamily="34" charset="0"/>
              <a:buChar char="•"/>
            </a:pPr>
            <a:r>
              <a:rPr lang="en-US" dirty="0" smtClean="0"/>
              <a:t>Each speaker provided recording in three speaking styles : Solo, Whispering, Fast.</a:t>
            </a:r>
          </a:p>
          <a:p>
            <a:pPr>
              <a:buFont typeface="Arial" panose="020B0604020202020204" pitchFamily="34" charset="0"/>
              <a:buChar char="•"/>
            </a:pPr>
            <a:r>
              <a:rPr lang="en-US" dirty="0" smtClean="0"/>
              <a:t>Each speaker has 39 speech samples (</a:t>
            </a:r>
            <a:r>
              <a:rPr lang="en-US" dirty="0" err="1" smtClean="0"/>
              <a:t>avg</a:t>
            </a:r>
            <a:r>
              <a:rPr lang="en-US" dirty="0" smtClean="0"/>
              <a:t> length: 1 min) in each speaking style.</a:t>
            </a:r>
          </a:p>
          <a:p>
            <a:pPr>
              <a:buFont typeface="Arial" panose="020B0604020202020204" pitchFamily="34" charset="0"/>
              <a:buChar char="•"/>
            </a:pPr>
            <a:r>
              <a:rPr lang="en-US" dirty="0" smtClean="0"/>
              <a:t>Aim to design a system such that any speaker in corpus can be recognized when provided with his speech sample in any of the three speaking styles with good accuracy.</a:t>
            </a:r>
          </a:p>
          <a:p>
            <a:pPr marL="0" indent="0">
              <a:buNone/>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53392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best model order is M = 16.</a:t>
            </a:r>
          </a:p>
          <a:p>
            <a:pPr>
              <a:buFont typeface="Arial" panose="020B0604020202020204" pitchFamily="34" charset="0"/>
              <a:buChar char="•"/>
            </a:pPr>
            <a:r>
              <a:rPr lang="en-US" dirty="0"/>
              <a:t> </a:t>
            </a:r>
            <a:r>
              <a:rPr lang="en-US" dirty="0" smtClean="0"/>
              <a:t>The best percentage performance is  100%.</a:t>
            </a:r>
          </a:p>
          <a:p>
            <a:pPr>
              <a:buFont typeface="Arial" panose="020B0604020202020204" pitchFamily="34" charset="0"/>
              <a:buChar char="•"/>
            </a:pPr>
            <a:r>
              <a:rPr lang="en-US" dirty="0"/>
              <a:t> </a:t>
            </a:r>
            <a:r>
              <a:rPr lang="en-US" dirty="0" smtClean="0"/>
              <a:t>The training length for best performance is 60 sec.</a:t>
            </a:r>
          </a:p>
          <a:p>
            <a:pPr>
              <a:buFont typeface="Arial" panose="020B0604020202020204" pitchFamily="34" charset="0"/>
              <a:buChar char="•"/>
            </a:pPr>
            <a:r>
              <a:rPr lang="en-US" dirty="0"/>
              <a:t> </a:t>
            </a:r>
            <a:r>
              <a:rPr lang="en-US" dirty="0" smtClean="0"/>
              <a:t>The test length for best performance is 5 sec.</a:t>
            </a:r>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1572538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8584250"/>
              </p:ext>
            </p:extLst>
          </p:nvPr>
        </p:nvGraphicFramePr>
        <p:xfrm>
          <a:off x="2181227" y="1932235"/>
          <a:ext cx="7281396" cy="4127061"/>
        </p:xfrm>
        <a:graphic>
          <a:graphicData uri="http://schemas.openxmlformats.org/drawingml/2006/table">
            <a:tbl>
              <a:tblPr firstRow="1" bandRow="1">
                <a:tableStyleId>{46F890A9-2807-4EBB-B81D-B2AA78EC7F39}</a:tableStyleId>
              </a:tblPr>
              <a:tblGrid>
                <a:gridCol w="1658518"/>
                <a:gridCol w="928048"/>
                <a:gridCol w="859809"/>
                <a:gridCol w="928048"/>
                <a:gridCol w="968991"/>
                <a:gridCol w="1009934"/>
                <a:gridCol w="928048"/>
              </a:tblGrid>
              <a:tr h="333027">
                <a:tc rowSpan="2">
                  <a:txBody>
                    <a:bodyPr/>
                    <a:lstStyle/>
                    <a:p>
                      <a:pPr algn="ctr"/>
                      <a:r>
                        <a:rPr lang="en-US" dirty="0" smtClean="0"/>
                        <a:t>Amount of training Speech</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dirty="0" smtClean="0"/>
                        <a:t>Model Order</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ctr"/>
                      <a:r>
                        <a:rPr lang="en-US" dirty="0" smtClean="0"/>
                        <a:t> Test Length</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22319">
                <a:tc vMerge="1">
                  <a:txBody>
                    <a:bodyPr/>
                    <a:lstStyle/>
                    <a:p>
                      <a:endParaRPr lang="en-US" dirty="0"/>
                    </a:p>
                  </a:txBody>
                  <a:tcPr/>
                </a:tc>
                <a:tc vMerge="1">
                  <a:txBody>
                    <a:bodyPr/>
                    <a:lstStyle/>
                    <a:p>
                      <a:endParaRPr lang="en-US" dirty="0"/>
                    </a:p>
                  </a:txBody>
                  <a:tcPr/>
                </a:tc>
                <a:tc>
                  <a:txBody>
                    <a:bodyPr/>
                    <a:lstStyle/>
                    <a:p>
                      <a:pPr algn="ctr"/>
                      <a:r>
                        <a:rPr lang="en-US" b="1" dirty="0" smtClean="0"/>
                        <a:t>0.1</a:t>
                      </a:r>
                      <a:r>
                        <a:rPr lang="en-US" b="1" baseline="0" dirty="0" smtClean="0"/>
                        <a:t>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0.5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0. 8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1</a:t>
                      </a:r>
                      <a:r>
                        <a:rPr lang="en-US" b="1" baseline="0" dirty="0" smtClean="0"/>
                        <a:t>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2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998">
                <a:tc rowSpan="3">
                  <a:txBody>
                    <a:bodyPr/>
                    <a:lstStyle/>
                    <a:p>
                      <a:pPr algn="ctr"/>
                      <a:r>
                        <a:rPr lang="en-US" b="1" dirty="0" smtClean="0"/>
                        <a:t>15</a:t>
                      </a:r>
                      <a:r>
                        <a:rPr lang="en-US" b="1" baseline="0" dirty="0" smtClean="0"/>
                        <a:t> Seconds</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baseline="0" dirty="0" smtClean="0"/>
                        <a:t> </a:t>
                      </a:r>
                      <a:r>
                        <a:rPr lang="en-US" b="1" dirty="0" smtClean="0"/>
                        <a:t>M</a:t>
                      </a:r>
                      <a:r>
                        <a:rPr lang="en-US" b="1" baseline="0" dirty="0" smtClean="0"/>
                        <a:t> = 8</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59.1%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82.9%</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 87.0%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 89.1%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95.3%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998">
                <a:tc vMerge="1">
                  <a:txBody>
                    <a:bodyPr/>
                    <a:lstStyle/>
                    <a:p>
                      <a:endParaRPr lang="en-US" dirty="0"/>
                    </a:p>
                  </a:txBody>
                  <a:tcPr/>
                </a:tc>
                <a:tc>
                  <a:txBody>
                    <a:bodyPr/>
                    <a:lstStyle/>
                    <a:p>
                      <a:pPr algn="l"/>
                      <a:r>
                        <a:rPr lang="en-US" b="1" dirty="0" smtClean="0"/>
                        <a:t> M = 12</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61.7%</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85.5%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91.2%</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 93.8%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 99.6%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998">
                <a:tc vMerge="1">
                  <a:txBody>
                    <a:bodyPr/>
                    <a:lstStyle/>
                    <a:p>
                      <a:endParaRPr lang="en-US" dirty="0"/>
                    </a:p>
                  </a:txBody>
                  <a:tcPr/>
                </a:tc>
                <a:tc>
                  <a:txBody>
                    <a:bodyPr/>
                    <a:lstStyle/>
                    <a:p>
                      <a:pPr algn="l"/>
                      <a:r>
                        <a:rPr lang="en-US" b="1" dirty="0" smtClean="0"/>
                        <a:t> M = 16</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 59.9%</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92.1%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 89.3%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91.5%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98.7%</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998">
                <a:tc rowSpan="3">
                  <a:txBody>
                    <a:bodyPr/>
                    <a:lstStyle/>
                    <a:p>
                      <a:pPr algn="ctr"/>
                      <a:r>
                        <a:rPr lang="en-US" b="1" dirty="0" smtClean="0"/>
                        <a:t>30 Seconds</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smtClean="0"/>
                        <a:t> M = 8</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70.6%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92.1%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96.1%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 96.7%</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 97.8%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998">
                <a:tc vMerge="1">
                  <a:txBody>
                    <a:bodyPr/>
                    <a:lstStyle/>
                    <a:p>
                      <a:endParaRPr lang="en-US" dirty="0"/>
                    </a:p>
                  </a:txBody>
                  <a:tcPr/>
                </a:tc>
                <a:tc>
                  <a:txBody>
                    <a:bodyPr/>
                    <a:lstStyle/>
                    <a:p>
                      <a:pPr algn="l"/>
                      <a:r>
                        <a:rPr lang="en-US" b="1" dirty="0" smtClean="0"/>
                        <a:t> M = 12 </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71.8%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92.3%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96.9%</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98.0%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 </a:t>
                      </a:r>
                      <a:r>
                        <a:rPr lang="en-US" dirty="0" smtClean="0">
                          <a:solidFill>
                            <a:srgbClr val="CC0099"/>
                          </a:solidFill>
                        </a:rPr>
                        <a:t>100%</a:t>
                      </a:r>
                      <a:endParaRPr lang="en-US" dirty="0">
                        <a:solidFill>
                          <a:srgbClr val="CC0099"/>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998">
                <a:tc vMerge="1">
                  <a:txBody>
                    <a:bodyPr/>
                    <a:lstStyle/>
                    <a:p>
                      <a:endParaRPr lang="en-US" dirty="0"/>
                    </a:p>
                  </a:txBody>
                  <a:tcPr/>
                </a:tc>
                <a:tc>
                  <a:txBody>
                    <a:bodyPr/>
                    <a:lstStyle/>
                    <a:p>
                      <a:pPr algn="l"/>
                      <a:r>
                        <a:rPr lang="en-US" b="1" dirty="0" smtClean="0"/>
                        <a:t> M = 16</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71.8%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 92.1%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96.2%</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 97.0%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 99.6%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998">
                <a:tc rowSpan="3">
                  <a:txBody>
                    <a:bodyPr/>
                    <a:lstStyle/>
                    <a:p>
                      <a:pPr algn="ctr"/>
                      <a:r>
                        <a:rPr lang="en-US" b="1" dirty="0" smtClean="0"/>
                        <a:t>60 seconds</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smtClean="0"/>
                        <a:t> M = 8</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rgbClr val="FF0000"/>
                          </a:solidFill>
                        </a:rPr>
                        <a:t>47.6%</a:t>
                      </a:r>
                      <a:endParaRPr lang="en-US"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rgbClr val="FF0000"/>
                          </a:solidFill>
                        </a:rPr>
                        <a:t>56.9%</a:t>
                      </a:r>
                      <a:endParaRPr lang="en-US"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rgbClr val="FF0000"/>
                          </a:solidFill>
                        </a:rPr>
                        <a:t>58.4%</a:t>
                      </a:r>
                      <a:endParaRPr lang="en-US"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rgbClr val="FF0000"/>
                          </a:solidFill>
                        </a:rPr>
                        <a:t>58.8%</a:t>
                      </a:r>
                      <a:endParaRPr lang="en-US"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rgbClr val="FF0000"/>
                          </a:solidFill>
                        </a:rPr>
                        <a:t>60.0%</a:t>
                      </a:r>
                      <a:endParaRPr lang="en-US"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998">
                <a:tc vMerge="1">
                  <a:txBody>
                    <a:bodyPr/>
                    <a:lstStyle/>
                    <a:p>
                      <a:endParaRPr lang="en-US" dirty="0"/>
                    </a:p>
                  </a:txBody>
                  <a:tcPr/>
                </a:tc>
                <a:tc>
                  <a:txBody>
                    <a:bodyPr/>
                    <a:lstStyle/>
                    <a:p>
                      <a:pPr algn="l"/>
                      <a:r>
                        <a:rPr lang="en-US" b="1" dirty="0" smtClean="0"/>
                        <a:t> M = 12</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75.5%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95.4%</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98.8%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99.6%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100%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998">
                <a:tc vMerge="1">
                  <a:txBody>
                    <a:bodyPr/>
                    <a:lstStyle/>
                    <a:p>
                      <a:endParaRPr lang="en-US" dirty="0"/>
                    </a:p>
                  </a:txBody>
                  <a:tcPr/>
                </a:tc>
                <a:tc>
                  <a:txBody>
                    <a:bodyPr/>
                    <a:lstStyle/>
                    <a:p>
                      <a:pPr algn="l"/>
                      <a:r>
                        <a:rPr lang="en-US" b="1" dirty="0" smtClean="0"/>
                        <a:t> M = 16</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75.8%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94.4%</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98.2%</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99.0%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99.7%</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TextBox 7"/>
          <p:cNvSpPr txBox="1"/>
          <p:nvPr/>
        </p:nvSpPr>
        <p:spPr>
          <a:xfrm>
            <a:off x="359251" y="370381"/>
            <a:ext cx="3835021" cy="1138773"/>
          </a:xfrm>
          <a:prstGeom prst="rect">
            <a:avLst/>
          </a:prstGeom>
          <a:noFill/>
        </p:spPr>
        <p:txBody>
          <a:bodyPr wrap="square" rtlCol="0">
            <a:spAutoFit/>
          </a:bodyPr>
          <a:lstStyle/>
          <a:p>
            <a:r>
              <a:rPr lang="en-US" sz="4800" b="1" spc="-50" dirty="0" smtClean="0">
                <a:solidFill>
                  <a:prstClr val="black">
                    <a:lumMod val="75000"/>
                    <a:lumOff val="25000"/>
                  </a:prstClr>
                </a:solidFill>
                <a:latin typeface="Calibri Light" panose="020F0302020204030204"/>
                <a:ea typeface="+mj-ea"/>
                <a:cs typeface="+mj-cs"/>
              </a:rPr>
              <a:t>RESULTS: MFCC</a:t>
            </a:r>
          </a:p>
          <a:p>
            <a:endParaRPr lang="en-US" sz="2000" dirty="0"/>
          </a:p>
        </p:txBody>
      </p:sp>
      <p:sp>
        <p:nvSpPr>
          <p:cNvPr id="10" name="TextBox 9"/>
          <p:cNvSpPr txBox="1"/>
          <p:nvPr/>
        </p:nvSpPr>
        <p:spPr>
          <a:xfrm>
            <a:off x="509376" y="1093609"/>
            <a:ext cx="10305214" cy="984885"/>
          </a:xfrm>
          <a:prstGeom prst="rect">
            <a:avLst/>
          </a:prstGeom>
          <a:noFill/>
        </p:spPr>
        <p:txBody>
          <a:bodyPr wrap="square" rtlCol="0">
            <a:spAutoFit/>
          </a:bodyPr>
          <a:lstStyle/>
          <a:p>
            <a:r>
              <a:rPr lang="en-US" sz="2000" dirty="0"/>
              <a:t>The following are the results for </a:t>
            </a:r>
            <a:r>
              <a:rPr lang="en-US" sz="2000" b="1" dirty="0"/>
              <a:t>10 speakers </a:t>
            </a:r>
            <a:r>
              <a:rPr lang="en-US" sz="2000" dirty="0"/>
              <a:t>and both training and testing speech corresponding to </a:t>
            </a:r>
            <a:r>
              <a:rPr lang="en-US" sz="2000" b="1" dirty="0"/>
              <a:t>solo</a:t>
            </a:r>
            <a:r>
              <a:rPr lang="en-US" sz="2000" dirty="0"/>
              <a:t> speaking </a:t>
            </a:r>
            <a:r>
              <a:rPr lang="en-US" sz="2000" dirty="0" smtClean="0"/>
              <a:t>style.</a:t>
            </a:r>
            <a:endParaRPr lang="en-US" sz="2000" dirty="0"/>
          </a:p>
          <a:p>
            <a:endParaRPr lang="en-US" dirty="0"/>
          </a:p>
        </p:txBody>
      </p:sp>
      <p:cxnSp>
        <p:nvCxnSpPr>
          <p:cNvPr id="11" name="Straight Connector 10"/>
          <p:cNvCxnSpPr/>
          <p:nvPr/>
        </p:nvCxnSpPr>
        <p:spPr>
          <a:xfrm>
            <a:off x="518615" y="1046647"/>
            <a:ext cx="1037229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27600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best model order is M = 12.</a:t>
            </a:r>
          </a:p>
          <a:p>
            <a:pPr>
              <a:buFont typeface="Arial" panose="020B0604020202020204" pitchFamily="34" charset="0"/>
              <a:buChar char="•"/>
            </a:pPr>
            <a:r>
              <a:rPr lang="en-US" dirty="0"/>
              <a:t> </a:t>
            </a:r>
            <a:r>
              <a:rPr lang="en-US" dirty="0" smtClean="0"/>
              <a:t>The best performance is 100%.</a:t>
            </a:r>
          </a:p>
          <a:p>
            <a:pPr>
              <a:buFont typeface="Arial" panose="020B0604020202020204" pitchFamily="34" charset="0"/>
              <a:buChar char="•"/>
            </a:pPr>
            <a:r>
              <a:rPr lang="en-US" dirty="0"/>
              <a:t> </a:t>
            </a:r>
            <a:r>
              <a:rPr lang="en-US" dirty="0" smtClean="0"/>
              <a:t>The  training length for best performance is 30 sec.</a:t>
            </a:r>
          </a:p>
          <a:p>
            <a:pPr>
              <a:buFont typeface="Arial" panose="020B0604020202020204" pitchFamily="34" charset="0"/>
              <a:buChar char="•"/>
            </a:pPr>
            <a:r>
              <a:rPr lang="en-US" dirty="0" smtClean="0"/>
              <a:t> The test length for best performance is 2 sec.</a:t>
            </a:r>
          </a:p>
          <a:p>
            <a:pPr>
              <a:buFont typeface="Arial" panose="020B0604020202020204" pitchFamily="34" charset="0"/>
              <a:buChar char="•"/>
            </a:pPr>
            <a:r>
              <a:rPr lang="en-US" dirty="0"/>
              <a:t> </a:t>
            </a:r>
            <a:r>
              <a:rPr lang="en-US" dirty="0" smtClean="0"/>
              <a:t>MFCC performs better than LPCC.</a:t>
            </a:r>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1626454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Varying Speaking Style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a:t>When the same training models were used to recognize the testing speech in whisper and fast speaking styles, the best possible recognition happened when M=4. For all greater values of M the correct recognition percentage was less than 50%. </a:t>
            </a:r>
            <a:endParaRPr lang="en-US" dirty="0" smtClean="0"/>
          </a:p>
          <a:p>
            <a:pPr>
              <a:buFont typeface="Arial" panose="020B0604020202020204" pitchFamily="34" charset="0"/>
              <a:buChar char="•"/>
            </a:pPr>
            <a:r>
              <a:rPr lang="en-US" dirty="0"/>
              <a:t> This implies that this model did not work well on recognizing different speaking styles when trained on one of the speaking styles.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2496245"/>
              </p:ext>
            </p:extLst>
          </p:nvPr>
        </p:nvGraphicFramePr>
        <p:xfrm>
          <a:off x="1477108" y="3738646"/>
          <a:ext cx="8128002" cy="1483360"/>
        </p:xfrm>
        <a:graphic>
          <a:graphicData uri="http://schemas.openxmlformats.org/drawingml/2006/table">
            <a:tbl>
              <a:tblPr firstRow="1" bandRow="1">
                <a:tableStyleId>{93296810-A885-4BE3-A3E7-6D5BEEA58F35}</a:tableStyleId>
              </a:tblPr>
              <a:tblGrid>
                <a:gridCol w="1354667"/>
                <a:gridCol w="1354667"/>
                <a:gridCol w="1354667"/>
                <a:gridCol w="1354667"/>
                <a:gridCol w="1354667"/>
                <a:gridCol w="1354667"/>
              </a:tblGrid>
              <a:tr h="370840">
                <a:tc rowSpan="2">
                  <a:txBody>
                    <a:bodyPr/>
                    <a:lstStyle/>
                    <a:p>
                      <a:pPr algn="ctr"/>
                      <a:r>
                        <a:rPr lang="en-US" dirty="0" smtClean="0"/>
                        <a:t>Speaking Style</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5">
                  <a:txBody>
                    <a:bodyPr/>
                    <a:lstStyle/>
                    <a:p>
                      <a:pPr algn="ctr"/>
                      <a:r>
                        <a:rPr lang="en-US" dirty="0" smtClean="0"/>
                        <a:t>Test Length</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pPr algn="ctr"/>
                      <a:r>
                        <a:rPr lang="en-US" b="1" dirty="0" smtClean="0"/>
                        <a:t>0.1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0.5</a:t>
                      </a:r>
                      <a:r>
                        <a:rPr lang="en-US" b="1" baseline="0" dirty="0" smtClean="0"/>
                        <a:t>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0.8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1</a:t>
                      </a:r>
                      <a:r>
                        <a:rPr lang="en-US" b="1" baseline="0" dirty="0" smtClean="0"/>
                        <a:t>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2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pPr algn="ctr"/>
                      <a:r>
                        <a:rPr lang="en-US" b="1" dirty="0" smtClean="0"/>
                        <a:t>Whisper</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32.1556%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42.0833%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46.4389%</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54.7500%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61.8111%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pPr algn="ctr"/>
                      <a:r>
                        <a:rPr lang="en-US" b="1" dirty="0" smtClean="0"/>
                        <a:t>Fast</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35.1000%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41.4500%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44.0667%</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51.8333%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61.9333%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46067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Different Speaking Styles</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 We </a:t>
            </a:r>
            <a:r>
              <a:rPr lang="en-US" dirty="0"/>
              <a:t>can </a:t>
            </a:r>
            <a:r>
              <a:rPr lang="en-US" dirty="0" smtClean="0"/>
              <a:t>train three GMM models for each speaker with each one in one speaking style. However, the lengths of whispering and fast training speech where less than the length of the solo training speech.</a:t>
            </a:r>
          </a:p>
          <a:p>
            <a:pPr>
              <a:buFont typeface="Arial" panose="020B0604020202020204" pitchFamily="34" charset="0"/>
              <a:buChar char="•"/>
            </a:pPr>
            <a:r>
              <a:rPr lang="en-US" dirty="0"/>
              <a:t> </a:t>
            </a:r>
            <a:r>
              <a:rPr lang="en-US" dirty="0" smtClean="0"/>
              <a:t>This was done because in a realistic situation, </a:t>
            </a:r>
            <a:r>
              <a:rPr lang="en-US" dirty="0"/>
              <a:t>we have enough amount </a:t>
            </a:r>
            <a:r>
              <a:rPr lang="en-US" dirty="0" smtClean="0"/>
              <a:t>of solo </a:t>
            </a:r>
            <a:r>
              <a:rPr lang="en-US" dirty="0"/>
              <a:t>speech samples </a:t>
            </a:r>
            <a:r>
              <a:rPr lang="en-US" dirty="0" smtClean="0"/>
              <a:t>but small amounts </a:t>
            </a:r>
            <a:r>
              <a:rPr lang="en-US" dirty="0"/>
              <a:t>of whispered </a:t>
            </a:r>
            <a:r>
              <a:rPr lang="en-US" dirty="0" smtClean="0"/>
              <a:t>and fast speech samples.</a:t>
            </a:r>
          </a:p>
          <a:p>
            <a:pPr>
              <a:buFont typeface="Arial" panose="020B0604020202020204" pitchFamily="34" charset="0"/>
              <a:buChar char="•"/>
            </a:pPr>
            <a:r>
              <a:rPr lang="en-US" dirty="0" smtClean="0"/>
              <a:t> </a:t>
            </a:r>
            <a:r>
              <a:rPr lang="en-US" dirty="0"/>
              <a:t>A</a:t>
            </a:r>
            <a:r>
              <a:rPr lang="en-US" dirty="0" smtClean="0"/>
              <a:t>s an output of the modeling stage we get three GMM models for </a:t>
            </a:r>
            <a:r>
              <a:rPr lang="en-US" dirty="0"/>
              <a:t>each </a:t>
            </a:r>
            <a:r>
              <a:rPr lang="en-US" dirty="0" smtClean="0"/>
              <a:t>speaker.</a:t>
            </a:r>
            <a:r>
              <a:rPr lang="el-GR" dirty="0"/>
              <a:t> </a:t>
            </a: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 </a:t>
            </a:r>
            <a:r>
              <a:rPr lang="en-US" b="1" dirty="0" smtClean="0"/>
              <a:t>Frame </a:t>
            </a:r>
            <a:r>
              <a:rPr lang="en-US" b="1" dirty="0"/>
              <a:t>based score competition (FSC</a:t>
            </a:r>
            <a:r>
              <a:rPr lang="en-US" b="1" dirty="0" smtClean="0"/>
              <a:t>) </a:t>
            </a:r>
            <a:r>
              <a:rPr lang="en-US" dirty="0" smtClean="0"/>
              <a:t>approach is used to </a:t>
            </a:r>
            <a:r>
              <a:rPr lang="en-US" dirty="0"/>
              <a:t>compute the likelihood of an observation given the </a:t>
            </a:r>
            <a:r>
              <a:rPr lang="en-US" dirty="0" smtClean="0"/>
              <a:t>three </a:t>
            </a:r>
            <a:r>
              <a:rPr lang="en-US" dirty="0"/>
              <a:t>GMM models. In FSC, we compare a feature vector of each frame to </a:t>
            </a:r>
            <a:r>
              <a:rPr lang="en-US" dirty="0" smtClean="0"/>
              <a:t>three </a:t>
            </a:r>
            <a:r>
              <a:rPr lang="en-US" dirty="0"/>
              <a:t>GMMs </a:t>
            </a:r>
            <a:r>
              <a:rPr lang="en-US" dirty="0" smtClean="0"/>
              <a:t>in the speaker model. </a:t>
            </a:r>
            <a:r>
              <a:rPr lang="en-US" dirty="0"/>
              <a:t>W</a:t>
            </a:r>
            <a:r>
              <a:rPr lang="en-US" dirty="0" smtClean="0"/>
              <a:t>e </a:t>
            </a:r>
            <a:r>
              <a:rPr lang="en-US" dirty="0"/>
              <a:t>pick the highest </a:t>
            </a:r>
            <a:r>
              <a:rPr lang="en-US" dirty="0" smtClean="0"/>
              <a:t>score amongst the three GMM </a:t>
            </a:r>
            <a:r>
              <a:rPr lang="en-US" dirty="0"/>
              <a:t>for the given frame.</a:t>
            </a:r>
            <a:endParaRPr lang="en-US" dirty="0" smtClean="0"/>
          </a:p>
          <a:p>
            <a:pPr marL="0" indent="0">
              <a:buNone/>
            </a:pPr>
            <a:r>
              <a:rPr lang="en-US" dirty="0" smtClean="0"/>
              <a:t>   </a:t>
            </a:r>
          </a:p>
        </p:txBody>
      </p:sp>
      <p:sp>
        <p:nvSpPr>
          <p:cNvPr id="4" name="Rectangle 3"/>
          <p:cNvSpPr/>
          <p:nvPr/>
        </p:nvSpPr>
        <p:spPr>
          <a:xfrm>
            <a:off x="1350498" y="3751906"/>
            <a:ext cx="2996418" cy="436097"/>
          </a:xfrm>
          <a:prstGeom prst="rect">
            <a:avLst/>
          </a:prstGeom>
          <a:solidFill>
            <a:schemeClr val="bg1">
              <a:lumMod val="85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r>
              <a:rPr lang="el-GR" dirty="0" smtClean="0"/>
              <a:t>λ</a:t>
            </a:r>
            <a:r>
              <a:rPr lang="en-US" baseline="-25000" dirty="0" smtClean="0"/>
              <a:t>k</a:t>
            </a:r>
            <a:r>
              <a:rPr lang="en-US" dirty="0" smtClean="0"/>
              <a:t>  = {</a:t>
            </a:r>
            <a:r>
              <a:rPr lang="el-GR" dirty="0" smtClean="0"/>
              <a:t>λ</a:t>
            </a:r>
            <a:r>
              <a:rPr lang="en-US" baseline="-25000" dirty="0" smtClean="0"/>
              <a:t>1k</a:t>
            </a:r>
            <a:r>
              <a:rPr lang="en-US" dirty="0" smtClean="0"/>
              <a:t>,</a:t>
            </a:r>
            <a:r>
              <a:rPr lang="el-GR" dirty="0"/>
              <a:t> </a:t>
            </a:r>
            <a:r>
              <a:rPr lang="el-GR" dirty="0" smtClean="0"/>
              <a:t>λ</a:t>
            </a:r>
            <a:r>
              <a:rPr lang="en-US" baseline="-25000" dirty="0" smtClean="0"/>
              <a:t>2k</a:t>
            </a:r>
            <a:r>
              <a:rPr lang="en-US" dirty="0" smtClean="0"/>
              <a:t>,</a:t>
            </a:r>
            <a:r>
              <a:rPr lang="el-GR" dirty="0"/>
              <a:t> </a:t>
            </a:r>
            <a:r>
              <a:rPr lang="el-GR" dirty="0" smtClean="0"/>
              <a:t>λ</a:t>
            </a:r>
            <a:r>
              <a:rPr lang="en-US" baseline="-25000" dirty="0" smtClean="0"/>
              <a:t>3k</a:t>
            </a:r>
            <a:r>
              <a:rPr lang="en-US" dirty="0" smtClean="0"/>
              <a:t>}   k = 1,2…,s</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1350498" y="5424660"/>
                <a:ext cx="5134708" cy="5528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p(X/</a:t>
                </a:r>
                <a:r>
                  <a:rPr lang="el-GR" dirty="0" smtClean="0">
                    <a:solidFill>
                      <a:schemeClr val="tx1"/>
                    </a:solidFill>
                  </a:rPr>
                  <a:t>λ</a:t>
                </a:r>
                <a:r>
                  <a:rPr lang="en-US" baseline="-25000" dirty="0" smtClean="0">
                    <a:solidFill>
                      <a:schemeClr val="tx1"/>
                    </a:solidFill>
                  </a:rPr>
                  <a:t>k</a:t>
                </a:r>
                <a:r>
                  <a:rPr lang="en-US" dirty="0" smtClean="0">
                    <a:solidFill>
                      <a:schemeClr val="tx1"/>
                    </a:solidFill>
                  </a:rPr>
                  <a:t>) =</a:t>
                </a:r>
                <a14:m>
                  <m:oMath xmlns:m="http://schemas.openxmlformats.org/officeDocument/2006/math">
                    <m:nary>
                      <m:naryPr>
                        <m:chr m:val="∏"/>
                        <m:ctrlPr>
                          <a:rPr lang="en-US"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p>
                      <m:e>
                        <m:r>
                          <m:rPr>
                            <m:sty m:val="p"/>
                          </m:rPr>
                          <a:rPr lang="en-US" b="0" i="0" smtClean="0">
                            <a:solidFill>
                              <a:schemeClr val="tx1"/>
                            </a:solidFill>
                            <a:latin typeface="Cambria Math" panose="02040503050406030204" pitchFamily="18" charset="0"/>
                          </a:rPr>
                          <m:t>max</m:t>
                        </m:r>
                        <m:r>
                          <a:rPr lang="en-US" b="0" i="0" smtClean="0">
                            <a:solidFill>
                              <a:schemeClr val="tx1"/>
                            </a:solidFill>
                            <a:latin typeface="Cambria Math" panose="02040503050406030204" pitchFamily="18" charset="0"/>
                          </a:rPr>
                          <m:t> {</m:t>
                        </m:r>
                        <m:r>
                          <m:rPr>
                            <m:nor/>
                          </m:rPr>
                          <a:rPr lang="en-US" b="0" i="0" smtClean="0">
                            <a:solidFill>
                              <a:schemeClr val="tx1"/>
                            </a:solidFill>
                            <a:latin typeface="Cambria Math" panose="02040503050406030204" pitchFamily="18" charset="0"/>
                          </a:rPr>
                          <m:t> </m:t>
                        </m:r>
                        <m:r>
                          <m:rPr>
                            <m:nor/>
                          </m:rPr>
                          <a:rPr lang="en-US" dirty="0">
                            <a:solidFill>
                              <a:schemeClr val="tx1"/>
                            </a:solidFill>
                          </a:rPr>
                          <m:t>p</m:t>
                        </m:r>
                        <m:r>
                          <m:rPr>
                            <m:nor/>
                          </m:rPr>
                          <a:rPr lang="en-US" dirty="0">
                            <a:solidFill>
                              <a:schemeClr val="tx1"/>
                            </a:solidFill>
                          </a:rPr>
                          <m:t>(</m:t>
                        </m:r>
                        <m:r>
                          <m:rPr>
                            <m:nor/>
                          </m:rPr>
                          <a:rPr lang="en-US" dirty="0">
                            <a:solidFill>
                              <a:schemeClr val="tx1"/>
                            </a:solidFill>
                          </a:rPr>
                          <m:t>Xt</m:t>
                        </m:r>
                        <m:r>
                          <m:rPr>
                            <m:nor/>
                          </m:rPr>
                          <a:rPr lang="en-US" dirty="0">
                            <a:solidFill>
                              <a:schemeClr val="tx1"/>
                            </a:solidFill>
                          </a:rPr>
                          <m:t>/</m:t>
                        </m:r>
                        <m:r>
                          <m:rPr>
                            <m:nor/>
                          </m:rPr>
                          <a:rPr lang="el-GR" dirty="0">
                            <a:solidFill>
                              <a:schemeClr val="tx1"/>
                            </a:solidFill>
                          </a:rPr>
                          <m:t> </m:t>
                        </m:r>
                        <m:r>
                          <m:rPr>
                            <m:nor/>
                          </m:rPr>
                          <a:rPr lang="el-GR" dirty="0">
                            <a:solidFill>
                              <a:schemeClr val="tx1"/>
                            </a:solidFill>
                          </a:rPr>
                          <m:t>λ</m:t>
                        </m:r>
                        <m:r>
                          <m:rPr>
                            <m:nor/>
                          </m:rPr>
                          <a:rPr lang="en-US" b="0" i="0" baseline="-25000" dirty="0" smtClean="0">
                            <a:solidFill>
                              <a:schemeClr val="tx1"/>
                            </a:solidFill>
                          </a:rPr>
                          <m:t>1</m:t>
                        </m:r>
                        <m:r>
                          <m:rPr>
                            <m:nor/>
                          </m:rPr>
                          <a:rPr lang="en-US" baseline="-25000" dirty="0">
                            <a:solidFill>
                              <a:schemeClr val="tx1"/>
                            </a:solidFill>
                          </a:rPr>
                          <m:t>k</m:t>
                        </m:r>
                        <m:r>
                          <m:rPr>
                            <m:nor/>
                          </m:rPr>
                          <a:rPr lang="en-US" dirty="0">
                            <a:solidFill>
                              <a:schemeClr val="tx1"/>
                            </a:solidFill>
                          </a:rPr>
                          <m:t>)</m:t>
                        </m:r>
                        <m:r>
                          <a:rPr lang="en-US" b="0" i="1" dirty="0" smtClean="0">
                            <a:solidFill>
                              <a:schemeClr val="tx1"/>
                            </a:solidFill>
                            <a:latin typeface="Cambria Math" panose="02040503050406030204" pitchFamily="18" charset="0"/>
                          </a:rPr>
                          <m:t>,</m:t>
                        </m:r>
                        <m:r>
                          <m:rPr>
                            <m:nor/>
                          </m:rPr>
                          <a:rPr lang="en-US" b="0" i="0" dirty="0" smtClean="0">
                            <a:solidFill>
                              <a:schemeClr val="tx1"/>
                            </a:solidFill>
                            <a:latin typeface="Cambria Math" panose="02040503050406030204" pitchFamily="18" charset="0"/>
                          </a:rPr>
                          <m:t> </m:t>
                        </m:r>
                        <m:r>
                          <m:rPr>
                            <m:nor/>
                          </m:rPr>
                          <a:rPr lang="en-US" dirty="0">
                            <a:solidFill>
                              <a:schemeClr val="tx1"/>
                            </a:solidFill>
                          </a:rPr>
                          <m:t>p</m:t>
                        </m:r>
                        <m:r>
                          <m:rPr>
                            <m:nor/>
                          </m:rPr>
                          <a:rPr lang="en-US" dirty="0">
                            <a:solidFill>
                              <a:schemeClr val="tx1"/>
                            </a:solidFill>
                          </a:rPr>
                          <m:t>(</m:t>
                        </m:r>
                        <m:r>
                          <m:rPr>
                            <m:nor/>
                          </m:rPr>
                          <a:rPr lang="en-US" dirty="0">
                            <a:solidFill>
                              <a:schemeClr val="tx1"/>
                            </a:solidFill>
                          </a:rPr>
                          <m:t>Xt</m:t>
                        </m:r>
                        <m:r>
                          <m:rPr>
                            <m:nor/>
                          </m:rPr>
                          <a:rPr lang="en-US" dirty="0">
                            <a:solidFill>
                              <a:schemeClr val="tx1"/>
                            </a:solidFill>
                          </a:rPr>
                          <m:t>/</m:t>
                        </m:r>
                        <m:r>
                          <m:rPr>
                            <m:nor/>
                          </m:rPr>
                          <a:rPr lang="el-GR" dirty="0">
                            <a:solidFill>
                              <a:schemeClr val="tx1"/>
                            </a:solidFill>
                          </a:rPr>
                          <m:t> </m:t>
                        </m:r>
                        <m:r>
                          <m:rPr>
                            <m:nor/>
                          </m:rPr>
                          <a:rPr lang="el-GR" dirty="0">
                            <a:solidFill>
                              <a:schemeClr val="tx1"/>
                            </a:solidFill>
                          </a:rPr>
                          <m:t>λ</m:t>
                        </m:r>
                        <m:r>
                          <m:rPr>
                            <m:nor/>
                          </m:rPr>
                          <a:rPr lang="en-US" b="0" i="0" baseline="-25000" dirty="0" smtClean="0">
                            <a:solidFill>
                              <a:schemeClr val="tx1"/>
                            </a:solidFill>
                          </a:rPr>
                          <m:t>2</m:t>
                        </m:r>
                        <m:r>
                          <m:rPr>
                            <m:nor/>
                          </m:rPr>
                          <a:rPr lang="en-US" baseline="-25000" dirty="0">
                            <a:solidFill>
                              <a:schemeClr val="tx1"/>
                            </a:solidFill>
                          </a:rPr>
                          <m:t>k</m:t>
                        </m:r>
                        <m:r>
                          <m:rPr>
                            <m:nor/>
                          </m:rPr>
                          <a:rPr lang="en-US" dirty="0">
                            <a:solidFill>
                              <a:schemeClr val="tx1"/>
                            </a:solidFill>
                          </a:rPr>
                          <m:t>)</m:t>
                        </m:r>
                        <m:r>
                          <a:rPr lang="en-US" b="0" i="1" dirty="0" smtClean="0">
                            <a:solidFill>
                              <a:schemeClr val="tx1"/>
                            </a:solidFill>
                            <a:latin typeface="Cambria Math" panose="02040503050406030204" pitchFamily="18" charset="0"/>
                          </a:rPr>
                          <m:t>,</m:t>
                        </m:r>
                        <m:r>
                          <m:rPr>
                            <m:nor/>
                          </m:rPr>
                          <a:rPr lang="en-US" b="0" i="0" dirty="0" smtClean="0">
                            <a:solidFill>
                              <a:schemeClr val="tx1"/>
                            </a:solidFill>
                            <a:latin typeface="Cambria Math" panose="02040503050406030204" pitchFamily="18" charset="0"/>
                          </a:rPr>
                          <m:t> </m:t>
                        </m:r>
                        <m:r>
                          <m:rPr>
                            <m:nor/>
                          </m:rPr>
                          <a:rPr lang="en-US" dirty="0">
                            <a:solidFill>
                              <a:schemeClr val="tx1"/>
                            </a:solidFill>
                          </a:rPr>
                          <m:t>p</m:t>
                        </m:r>
                        <m:r>
                          <m:rPr>
                            <m:nor/>
                          </m:rPr>
                          <a:rPr lang="en-US" dirty="0">
                            <a:solidFill>
                              <a:schemeClr val="tx1"/>
                            </a:solidFill>
                          </a:rPr>
                          <m:t>(</m:t>
                        </m:r>
                        <m:r>
                          <m:rPr>
                            <m:nor/>
                          </m:rPr>
                          <a:rPr lang="en-US" dirty="0">
                            <a:solidFill>
                              <a:schemeClr val="tx1"/>
                            </a:solidFill>
                          </a:rPr>
                          <m:t>Xt</m:t>
                        </m:r>
                        <m:r>
                          <m:rPr>
                            <m:nor/>
                          </m:rPr>
                          <a:rPr lang="en-US" dirty="0">
                            <a:solidFill>
                              <a:schemeClr val="tx1"/>
                            </a:solidFill>
                          </a:rPr>
                          <m:t>/</m:t>
                        </m:r>
                        <m:r>
                          <m:rPr>
                            <m:nor/>
                          </m:rPr>
                          <a:rPr lang="el-GR" dirty="0">
                            <a:solidFill>
                              <a:schemeClr val="tx1"/>
                            </a:solidFill>
                          </a:rPr>
                          <m:t> </m:t>
                        </m:r>
                        <m:r>
                          <m:rPr>
                            <m:nor/>
                          </m:rPr>
                          <a:rPr lang="el-GR" dirty="0">
                            <a:solidFill>
                              <a:schemeClr val="tx1"/>
                            </a:solidFill>
                          </a:rPr>
                          <m:t>λ</m:t>
                        </m:r>
                        <m:r>
                          <m:rPr>
                            <m:nor/>
                          </m:rPr>
                          <a:rPr lang="en-US" b="0" i="0" baseline="-25000" dirty="0" smtClean="0">
                            <a:solidFill>
                              <a:schemeClr val="tx1"/>
                            </a:solidFill>
                          </a:rPr>
                          <m:t>3</m:t>
                        </m:r>
                        <m:r>
                          <m:rPr>
                            <m:nor/>
                          </m:rPr>
                          <a:rPr lang="en-US" baseline="-25000" dirty="0">
                            <a:solidFill>
                              <a:schemeClr val="tx1"/>
                            </a:solidFill>
                          </a:rPr>
                          <m:t>k</m:t>
                        </m:r>
                        <m:r>
                          <m:rPr>
                            <m:nor/>
                          </m:rPr>
                          <a:rPr lang="en-US" dirty="0">
                            <a:solidFill>
                              <a:schemeClr val="tx1"/>
                            </a:solidFill>
                          </a:rPr>
                          <m:t>)</m:t>
                        </m:r>
                        <m:r>
                          <a:rPr lang="en-US" b="0" i="1" dirty="0" smtClean="0">
                            <a:solidFill>
                              <a:schemeClr val="tx1"/>
                            </a:solidFill>
                            <a:latin typeface="Cambria Math" panose="02040503050406030204" pitchFamily="18" charset="0"/>
                          </a:rPr>
                          <m:t> }</m:t>
                        </m:r>
                      </m:e>
                    </m:nary>
                  </m:oMath>
                </a14:m>
                <a:endParaRPr lang="en-US"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350498" y="5424660"/>
                <a:ext cx="5134708" cy="552808"/>
              </a:xfrm>
              <a:prstGeom prst="rect">
                <a:avLst/>
              </a:prstGeom>
              <a:blipFill rotWithShape="0">
                <a:blip r:embed="rId2"/>
                <a:stretch>
                  <a:fillRect t="-62637" b="-10769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576604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p:sp>
        <p:nvSpPr>
          <p:cNvPr id="3" name="Content Placeholder 2"/>
          <p:cNvSpPr>
            <a:spLocks noGrp="1"/>
          </p:cNvSpPr>
          <p:nvPr>
            <p:ph idx="1"/>
          </p:nvPr>
        </p:nvSpPr>
        <p:spPr/>
        <p:txBody>
          <a:bodyPr/>
          <a:lstStyle/>
          <a:p>
            <a:r>
              <a:rPr lang="en-US" dirty="0"/>
              <a:t>The following are the results for </a:t>
            </a:r>
            <a:r>
              <a:rPr lang="en-US" b="1" dirty="0"/>
              <a:t>10 speakers </a:t>
            </a:r>
            <a:r>
              <a:rPr lang="en-US" dirty="0" smtClean="0"/>
              <a:t>and model order M = 12. The feature vectors used are </a:t>
            </a:r>
            <a:r>
              <a:rPr lang="en-US" b="1" dirty="0" smtClean="0"/>
              <a:t>MFCC</a:t>
            </a:r>
            <a:r>
              <a:rPr lang="en-US" dirty="0" smtClean="0"/>
              <a:t>. 30 sec of solo speech , 15 sec of whispered speech and 15 sec of fast speech.</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49624162"/>
              </p:ext>
            </p:extLst>
          </p:nvPr>
        </p:nvGraphicFramePr>
        <p:xfrm>
          <a:off x="2135106" y="2806261"/>
          <a:ext cx="6408393" cy="2102305"/>
        </p:xfrm>
        <a:graphic>
          <a:graphicData uri="http://schemas.openxmlformats.org/drawingml/2006/table">
            <a:tbl>
              <a:tblPr firstRow="1" bandRow="1">
                <a:tableStyleId>{46F890A9-2807-4EBB-B81D-B2AA78EC7F39}</a:tableStyleId>
              </a:tblPr>
              <a:tblGrid>
                <a:gridCol w="1805080"/>
                <a:gridCol w="1123133"/>
                <a:gridCol w="1078174"/>
                <a:gridCol w="1269241"/>
                <a:gridCol w="1132765"/>
              </a:tblGrid>
              <a:tr h="333027">
                <a:tc rowSpan="2">
                  <a:txBody>
                    <a:bodyPr/>
                    <a:lstStyle/>
                    <a:p>
                      <a:pPr algn="ctr"/>
                      <a:r>
                        <a:rPr lang="en-US" dirty="0" smtClean="0"/>
                        <a:t>Speech</a:t>
                      </a:r>
                      <a:r>
                        <a:rPr lang="en-US" baseline="0" dirty="0" smtClean="0"/>
                        <a:t> Style</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4">
                  <a:txBody>
                    <a:bodyPr/>
                    <a:lstStyle/>
                    <a:p>
                      <a:pPr algn="ctr"/>
                      <a:r>
                        <a:rPr lang="en-US" dirty="0" smtClean="0"/>
                        <a:t> Test Length</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22319">
                <a:tc vMerge="1">
                  <a:txBody>
                    <a:bodyPr/>
                    <a:lstStyle/>
                    <a:p>
                      <a:endParaRPr lang="en-US" dirty="0"/>
                    </a:p>
                  </a:txBody>
                  <a:tcPr/>
                </a:tc>
                <a:tc>
                  <a:txBody>
                    <a:bodyPr/>
                    <a:lstStyle/>
                    <a:p>
                      <a:pPr algn="ctr"/>
                      <a:r>
                        <a:rPr lang="en-US" b="1" dirty="0" smtClean="0"/>
                        <a:t>0.1 </a:t>
                      </a:r>
                      <a:r>
                        <a:rPr lang="en-US" b="1" baseline="0" dirty="0" smtClean="0"/>
                        <a:t>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0.5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1 </a:t>
                      </a:r>
                      <a:r>
                        <a:rPr lang="en-US" b="1" baseline="0" dirty="0" smtClean="0"/>
                        <a:t>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2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28513">
                <a:tc>
                  <a:txBody>
                    <a:bodyPr/>
                    <a:lstStyle/>
                    <a:p>
                      <a:pPr algn="ctr"/>
                      <a:r>
                        <a:rPr lang="en-US" b="1" dirty="0" smtClean="0"/>
                        <a:t>SOLO</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67.7%</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89.8%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96.8%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99.2%</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36098">
                <a:tc>
                  <a:txBody>
                    <a:bodyPr/>
                    <a:lstStyle/>
                    <a:p>
                      <a:pPr algn="ctr"/>
                      <a:r>
                        <a:rPr lang="en-US" b="1" dirty="0" smtClean="0"/>
                        <a:t>WHISPER</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55.4%</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0" dirty="0" smtClean="0"/>
                        <a:t>81.9%</a:t>
                      </a:r>
                      <a:endParaRPr lang="en-US" b="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92.8%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98.7%</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49615">
                <a:tc>
                  <a:txBody>
                    <a:bodyPr/>
                    <a:lstStyle/>
                    <a:p>
                      <a:pPr algn="ctr"/>
                      <a:r>
                        <a:rPr lang="en-US" b="1" dirty="0" smtClean="0"/>
                        <a:t>FAST</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63.8%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88.9%</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94.5%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98.9%</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55268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Varying Number of Speakers</a:t>
            </a:r>
            <a:endParaRPr lang="en-US" dirty="0"/>
          </a:p>
        </p:txBody>
      </p:sp>
      <p:sp>
        <p:nvSpPr>
          <p:cNvPr id="3" name="Content Placeholder 2"/>
          <p:cNvSpPr>
            <a:spLocks noGrp="1"/>
          </p:cNvSpPr>
          <p:nvPr>
            <p:ph idx="1"/>
          </p:nvPr>
        </p:nvSpPr>
        <p:spPr/>
        <p:txBody>
          <a:bodyPr/>
          <a:lstStyle/>
          <a:p>
            <a:r>
              <a:rPr lang="en-US" dirty="0" smtClean="0"/>
              <a:t>The following are the results for </a:t>
            </a:r>
            <a:r>
              <a:rPr lang="en-US" b="1" dirty="0" smtClean="0"/>
              <a:t>12 Gaussian components </a:t>
            </a:r>
            <a:r>
              <a:rPr lang="en-US" dirty="0" smtClean="0"/>
              <a:t>and </a:t>
            </a:r>
            <a:r>
              <a:rPr lang="en-US" b="1" dirty="0" smtClean="0"/>
              <a:t>60 seconds </a:t>
            </a:r>
            <a:r>
              <a:rPr lang="en-US" dirty="0" smtClean="0"/>
              <a:t>of training speech for </a:t>
            </a:r>
            <a:r>
              <a:rPr lang="en-US" b="1" dirty="0" smtClean="0"/>
              <a:t>solo</a:t>
            </a:r>
            <a:r>
              <a:rPr lang="en-US" dirty="0" smtClean="0"/>
              <a:t> testing speech. </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636086330"/>
              </p:ext>
            </p:extLst>
          </p:nvPr>
        </p:nvGraphicFramePr>
        <p:xfrm>
          <a:off x="1476790" y="2648121"/>
          <a:ext cx="8621484" cy="3327400"/>
        </p:xfrm>
        <a:graphic>
          <a:graphicData uri="http://schemas.openxmlformats.org/drawingml/2006/table">
            <a:tbl>
              <a:tblPr firstRow="1" bandRow="1">
                <a:tableStyleId>{93296810-A885-4BE3-A3E7-6D5BEEA58F35}</a:tableStyleId>
              </a:tblPr>
              <a:tblGrid>
                <a:gridCol w="1252342"/>
                <a:gridCol w="1621486"/>
                <a:gridCol w="1436914"/>
                <a:gridCol w="1436914"/>
                <a:gridCol w="1436914"/>
                <a:gridCol w="1436914"/>
              </a:tblGrid>
              <a:tr h="370840">
                <a:tc rowSpan="2">
                  <a:txBody>
                    <a:bodyPr/>
                    <a:lstStyle/>
                    <a:p>
                      <a:pPr algn="ctr"/>
                      <a:r>
                        <a:rPr lang="en-US" dirty="0" smtClean="0"/>
                        <a:t>Number</a:t>
                      </a:r>
                      <a:r>
                        <a:rPr lang="en-US" baseline="0" dirty="0" smtClean="0"/>
                        <a:t> of speakers</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5">
                  <a:txBody>
                    <a:bodyPr/>
                    <a:lstStyle/>
                    <a:p>
                      <a:pPr algn="ctr"/>
                      <a:r>
                        <a:rPr lang="en-US" dirty="0" smtClean="0"/>
                        <a:t>Test Length</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57285">
                <a:tc vMerge="1">
                  <a:txBody>
                    <a:bodyPr/>
                    <a:lstStyle/>
                    <a:p>
                      <a:endParaRPr lang="en-US" dirty="0"/>
                    </a:p>
                  </a:txBody>
                  <a:tcPr/>
                </a:tc>
                <a:tc>
                  <a:txBody>
                    <a:bodyPr/>
                    <a:lstStyle/>
                    <a:p>
                      <a:pPr algn="ctr"/>
                      <a:r>
                        <a:rPr lang="en-US" b="1" dirty="0" smtClean="0"/>
                        <a:t>0.1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0.5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0.8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1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b="1" dirty="0" smtClean="0"/>
                        <a:t>2 sec</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57285">
                <a:tc>
                  <a:txBody>
                    <a:bodyPr/>
                    <a:lstStyle/>
                    <a:p>
                      <a:r>
                        <a:rPr lang="en-US" b="1" dirty="0" smtClean="0"/>
                        <a:t>        6</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83.1%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96.6%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98.7%</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99.4%</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100%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1" dirty="0" smtClean="0"/>
                        <a:t>       10</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77.0%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95.2%</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98.0%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98.9%</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100%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1" dirty="0" smtClean="0"/>
                        <a:t>       15</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69.8%</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93.1%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97.1%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98.1%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99.2%</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1" dirty="0" smtClean="0"/>
                        <a:t>       20</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64.3%</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91.4%</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96.2%</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97.6%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99.0%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1" dirty="0" smtClean="0"/>
                        <a:t>       25</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51.0%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82.9%</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86.9%</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88.0%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90.1%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1" dirty="0" smtClean="0"/>
                        <a:t>       30</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42.5%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60.7%</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65.1%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69.0%</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76.6%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70840">
                <a:tc>
                  <a:txBody>
                    <a:bodyPr/>
                    <a:lstStyle/>
                    <a:p>
                      <a:r>
                        <a:rPr lang="en-US" b="1" dirty="0" smtClean="0"/>
                        <a:t>       36</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35.4%</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50.6%</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53.4%</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54.1%</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dirty="0" smtClean="0"/>
                        <a:t>65.5%</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2713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9108" y="2160611"/>
            <a:ext cx="2982561" cy="623532"/>
          </a:xfrm>
          <a:prstGeom prst="rect">
            <a:avLst/>
          </a:prstGeom>
        </p:spPr>
      </p:pic>
      <p:sp>
        <p:nvSpPr>
          <p:cNvPr id="2" name="Title 1"/>
          <p:cNvSpPr>
            <a:spLocks noGrp="1"/>
          </p:cNvSpPr>
          <p:nvPr>
            <p:ph type="title"/>
          </p:nvPr>
        </p:nvSpPr>
        <p:spPr/>
        <p:txBody>
          <a:bodyPr/>
          <a:lstStyle/>
          <a:p>
            <a:r>
              <a:rPr lang="en-US" dirty="0" smtClean="0"/>
              <a:t>Maximizing Divergence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Divergence measure between two random variables can be expressed as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These two distributions can be thought of as the GMM models of two speakers. In such a case, the divergence measure becomes</a:t>
            </a:r>
          </a:p>
          <a:p>
            <a:pPr marL="0" indent="0">
              <a:buNone/>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dirty="0" smtClean="0"/>
              <a:t>To simplify the above measure, we use a common component GMM models. So our speaker model now becomes </a:t>
            </a:r>
          </a:p>
          <a:p>
            <a:pPr>
              <a:buFont typeface="Arial" panose="020B0604020202020204" pitchFamily="34" charset="0"/>
              <a:buChar char="•"/>
            </a:pPr>
            <a:endParaRPr lang="en-US" dirty="0" smtClean="0"/>
          </a:p>
          <a:p>
            <a:pPr marL="0" indent="0">
              <a:buNone/>
            </a:pPr>
            <a:endParaRPr lang="en-US" dirty="0"/>
          </a:p>
        </p:txBody>
      </p:sp>
      <p:pic>
        <p:nvPicPr>
          <p:cNvPr id="5" name="Picture 4"/>
          <p:cNvPicPr>
            <a:picLocks noChangeAspect="1"/>
          </p:cNvPicPr>
          <p:nvPr/>
        </p:nvPicPr>
        <p:blipFill>
          <a:blip r:embed="rId3"/>
          <a:stretch>
            <a:fillRect/>
          </a:stretch>
        </p:blipFill>
        <p:spPr>
          <a:xfrm>
            <a:off x="1399107" y="3410376"/>
            <a:ext cx="4076269" cy="1379987"/>
          </a:xfrm>
          <a:prstGeom prst="rect">
            <a:avLst/>
          </a:prstGeom>
        </p:spPr>
      </p:pic>
      <p:pic>
        <p:nvPicPr>
          <p:cNvPr id="6" name="Picture 5"/>
          <p:cNvPicPr>
            <a:picLocks noChangeAspect="1"/>
          </p:cNvPicPr>
          <p:nvPr/>
        </p:nvPicPr>
        <p:blipFill>
          <a:blip r:embed="rId4"/>
          <a:stretch>
            <a:fillRect/>
          </a:stretch>
        </p:blipFill>
        <p:spPr>
          <a:xfrm>
            <a:off x="1399107" y="5558607"/>
            <a:ext cx="3283330" cy="418861"/>
          </a:xfrm>
          <a:prstGeom prst="rect">
            <a:avLst/>
          </a:prstGeom>
        </p:spPr>
      </p:pic>
    </p:spTree>
    <p:extLst>
      <p:ext uri="{BB962C8B-B14F-4D97-AF65-F5344CB8AC3E}">
        <p14:creationId xmlns:p14="http://schemas.microsoft.com/office/powerpoint/2010/main" val="38112784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2955"/>
            <a:ext cx="10058400" cy="1450757"/>
          </a:xfrm>
        </p:spPr>
        <p:txBody>
          <a:bodyPr/>
          <a:lstStyle/>
          <a:p>
            <a:r>
              <a:rPr lang="en-US" dirty="0"/>
              <a:t>Maximizing Divergence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divergence measure simplifies to</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  We approximate the Gaussian Mixture distribution in the region of a single Gaussian by</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smtClean="0"/>
              <a:t> Now the divergence measure further simplifies to </a:t>
            </a:r>
            <a:endParaRPr lang="en-US" dirty="0"/>
          </a:p>
        </p:txBody>
      </p:sp>
      <p:pic>
        <p:nvPicPr>
          <p:cNvPr id="4" name="Picture 3"/>
          <p:cNvPicPr>
            <a:picLocks noChangeAspect="1"/>
          </p:cNvPicPr>
          <p:nvPr/>
        </p:nvPicPr>
        <p:blipFill>
          <a:blip r:embed="rId2"/>
          <a:stretch>
            <a:fillRect/>
          </a:stretch>
        </p:blipFill>
        <p:spPr>
          <a:xfrm>
            <a:off x="1291703" y="2244274"/>
            <a:ext cx="3566900" cy="1342487"/>
          </a:xfrm>
          <a:prstGeom prst="rect">
            <a:avLst/>
          </a:prstGeom>
        </p:spPr>
      </p:pic>
      <p:sp>
        <p:nvSpPr>
          <p:cNvPr id="5" name="Rectangle 4"/>
          <p:cNvSpPr/>
          <p:nvPr/>
        </p:nvSpPr>
        <p:spPr>
          <a:xfrm>
            <a:off x="5281682" y="2628914"/>
            <a:ext cx="4517409" cy="57320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Here, </a:t>
            </a:r>
            <a:r>
              <a:rPr lang="en-US" i="1" dirty="0" err="1"/>
              <a:t>R</a:t>
            </a:r>
            <a:r>
              <a:rPr lang="en-US" i="1" baseline="-25000" dirty="0" err="1"/>
              <a:t>i</a:t>
            </a:r>
            <a:r>
              <a:rPr lang="en-US" i="1" dirty="0"/>
              <a:t> </a:t>
            </a:r>
            <a:r>
              <a:rPr lang="en-US" dirty="0"/>
              <a:t>is the region of the </a:t>
            </a:r>
            <a:r>
              <a:rPr lang="en-US" i="1" dirty="0" err="1" smtClean="0"/>
              <a:t>i</a:t>
            </a:r>
            <a:r>
              <a:rPr lang="en-US" baseline="30000" dirty="0" err="1" smtClean="0"/>
              <a:t>th</a:t>
            </a:r>
            <a:r>
              <a:rPr lang="en-US" dirty="0" smtClean="0"/>
              <a:t> </a:t>
            </a:r>
            <a:r>
              <a:rPr lang="en-US" dirty="0"/>
              <a:t>mixture </a:t>
            </a:r>
            <a:r>
              <a:rPr lang="en-US" dirty="0" smtClean="0"/>
              <a:t>component.</a:t>
            </a:r>
            <a:endParaRPr lang="en-US" dirty="0"/>
          </a:p>
        </p:txBody>
      </p:sp>
      <p:pic>
        <p:nvPicPr>
          <p:cNvPr id="6" name="Picture 5"/>
          <p:cNvPicPr>
            <a:picLocks noChangeAspect="1"/>
          </p:cNvPicPr>
          <p:nvPr/>
        </p:nvPicPr>
        <p:blipFill>
          <a:blip r:embed="rId3"/>
          <a:stretch>
            <a:fillRect/>
          </a:stretch>
        </p:blipFill>
        <p:spPr>
          <a:xfrm>
            <a:off x="1291703" y="4244140"/>
            <a:ext cx="4481300" cy="582933"/>
          </a:xfrm>
          <a:prstGeom prst="rect">
            <a:avLst/>
          </a:prstGeom>
        </p:spPr>
      </p:pic>
      <p:pic>
        <p:nvPicPr>
          <p:cNvPr id="7" name="Picture 6"/>
          <p:cNvPicPr>
            <a:picLocks noChangeAspect="1"/>
          </p:cNvPicPr>
          <p:nvPr/>
        </p:nvPicPr>
        <p:blipFill>
          <a:blip r:embed="rId4"/>
          <a:stretch>
            <a:fillRect/>
          </a:stretch>
        </p:blipFill>
        <p:spPr>
          <a:xfrm>
            <a:off x="1291703" y="5496566"/>
            <a:ext cx="2666148" cy="672766"/>
          </a:xfrm>
          <a:prstGeom prst="rect">
            <a:avLst/>
          </a:prstGeom>
        </p:spPr>
      </p:pic>
    </p:spTree>
    <p:extLst>
      <p:ext uri="{BB962C8B-B14F-4D97-AF65-F5344CB8AC3E}">
        <p14:creationId xmlns:p14="http://schemas.microsoft.com/office/powerpoint/2010/main" val="26816459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Maximizing Divergence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We further assume a global covariance matrix for all components. </a:t>
            </a:r>
            <a:endParaRPr lang="en-US" dirty="0"/>
          </a:p>
          <a:p>
            <a:pPr>
              <a:buFont typeface="Arial" panose="020B0604020202020204" pitchFamily="34" charset="0"/>
              <a:buChar char="•"/>
            </a:pPr>
            <a:r>
              <a:rPr lang="en-US" dirty="0" smtClean="0"/>
              <a:t> So now we need to find speaker models                                                                    which simultaneously  maximizes </a:t>
            </a:r>
            <a:r>
              <a:rPr lang="en-US" dirty="0"/>
              <a:t>the likelihood of each speaker’s speech data and </a:t>
            </a:r>
            <a:r>
              <a:rPr lang="en-US" dirty="0" smtClean="0"/>
              <a:t>the inter-speaker divergence. </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5526489" y="2248893"/>
            <a:ext cx="3692581" cy="426067"/>
          </a:xfrm>
          <a:prstGeom prst="rect">
            <a:avLst/>
          </a:prstGeom>
        </p:spPr>
      </p:pic>
      <p:pic>
        <p:nvPicPr>
          <p:cNvPr id="5" name="Picture 4"/>
          <p:cNvPicPr>
            <a:picLocks noChangeAspect="1"/>
          </p:cNvPicPr>
          <p:nvPr/>
        </p:nvPicPr>
        <p:blipFill>
          <a:blip r:embed="rId3"/>
          <a:stretch>
            <a:fillRect/>
          </a:stretch>
        </p:blipFill>
        <p:spPr>
          <a:xfrm>
            <a:off x="1097280" y="3347826"/>
            <a:ext cx="3065287" cy="1470788"/>
          </a:xfrm>
          <a:prstGeom prst="rect">
            <a:avLst/>
          </a:prstGeom>
        </p:spPr>
      </p:pic>
    </p:spTree>
    <p:extLst>
      <p:ext uri="{BB962C8B-B14F-4D97-AF65-F5344CB8AC3E}">
        <p14:creationId xmlns:p14="http://schemas.microsoft.com/office/powerpoint/2010/main" val="2354433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1201003" y="2277795"/>
            <a:ext cx="7648575" cy="3188702"/>
          </a:xfrm>
          <a:prstGeom prst="rect">
            <a:avLst/>
          </a:prstGeom>
        </p:spPr>
      </p:pic>
    </p:spTree>
    <p:extLst>
      <p:ext uri="{BB962C8B-B14F-4D97-AF65-F5344CB8AC3E}">
        <p14:creationId xmlns:p14="http://schemas.microsoft.com/office/powerpoint/2010/main" val="3360811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Work</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Implement the Common Component GMM based method for higher number of speakers.</a:t>
            </a:r>
          </a:p>
          <a:p>
            <a:pPr>
              <a:buFont typeface="Arial" panose="020B0604020202020204" pitchFamily="34" charset="0"/>
              <a:buChar char="•"/>
            </a:pPr>
            <a:r>
              <a:rPr lang="en-US" dirty="0" smtClean="0"/>
              <a:t>Model selection is a monotonous job. Model selection should be made automatic. This can be done by using Bayesian Inference Models.</a:t>
            </a:r>
          </a:p>
          <a:p>
            <a:pPr>
              <a:buFont typeface="Arial" panose="020B0604020202020204" pitchFamily="34" charset="0"/>
              <a:buChar char="•"/>
            </a:pPr>
            <a:r>
              <a:rPr lang="en-US" dirty="0"/>
              <a:t>Different feature extraction techniques can be explored which work well for different speaking styles by modelling for a single style</a:t>
            </a:r>
            <a:r>
              <a:rPr lang="en-US" dirty="0" smtClean="0"/>
              <a:t>.</a:t>
            </a:r>
          </a:p>
          <a:p>
            <a:pPr>
              <a:buFont typeface="Arial" panose="020B0604020202020204" pitchFamily="34" charset="0"/>
              <a:buChar char="•"/>
            </a:pPr>
            <a:r>
              <a:rPr lang="en-US" dirty="0" smtClean="0"/>
              <a:t>Channel and noise effects must also be considered in the speaker recognition process.</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632167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err="1"/>
              <a:t>D.Reynolds</a:t>
            </a:r>
            <a:r>
              <a:rPr lang="en-US" dirty="0" smtClean="0"/>
              <a:t>, “Speaker Identiﬁcation and Veriﬁcation Using </a:t>
            </a:r>
            <a:r>
              <a:rPr lang="en-US" dirty="0"/>
              <a:t>Gaussian Mixture Speaker Models,” Speech Communication, Vol. 17, No. 1-2, p. 91-108, August 1995.</a:t>
            </a:r>
          </a:p>
          <a:p>
            <a:pPr>
              <a:buFont typeface="Arial" panose="020B0604020202020204" pitchFamily="34" charset="0"/>
              <a:buChar char="•"/>
            </a:pPr>
            <a:r>
              <a:rPr lang="en-US" dirty="0"/>
              <a:t>John H.L. Hansen and </a:t>
            </a:r>
            <a:r>
              <a:rPr lang="en-US" dirty="0" err="1"/>
              <a:t>Taufiq</a:t>
            </a:r>
            <a:r>
              <a:rPr lang="en-US" dirty="0"/>
              <a:t> Hasan</a:t>
            </a:r>
            <a:r>
              <a:rPr lang="en-US" dirty="0" smtClean="0"/>
              <a:t>, “</a:t>
            </a:r>
            <a:r>
              <a:rPr lang="en-US" dirty="0"/>
              <a:t>Speaker Recognition by Machines  and </a:t>
            </a:r>
            <a:r>
              <a:rPr lang="en-US" dirty="0" smtClean="0"/>
              <a:t>Humans”, </a:t>
            </a:r>
            <a:r>
              <a:rPr lang="en-US" dirty="0"/>
              <a:t>Tutorial Review, IEEE </a:t>
            </a:r>
            <a:r>
              <a:rPr lang="en-US" dirty="0" smtClean="0"/>
              <a:t>Signal Processing Magazine, November 2015.</a:t>
            </a:r>
          </a:p>
          <a:p>
            <a:pPr>
              <a:buFont typeface="Arial" panose="020B0604020202020204" pitchFamily="34" charset="0"/>
              <a:buChar char="•"/>
            </a:pPr>
            <a:r>
              <a:rPr lang="en-US" dirty="0"/>
              <a:t>Douglas A. </a:t>
            </a:r>
            <a:r>
              <a:rPr lang="en-US" dirty="0" smtClean="0"/>
              <a:t>Reynolds,</a:t>
            </a:r>
            <a:r>
              <a:rPr lang="en-US" dirty="0"/>
              <a:t> “Automatic Speaker Recognition Using Gaussian Mixture Speaker Models”, </a:t>
            </a:r>
            <a:r>
              <a:rPr lang="en-US" dirty="0" smtClean="0"/>
              <a:t>The </a:t>
            </a:r>
            <a:r>
              <a:rPr lang="en-US" dirty="0" err="1" smtClean="0"/>
              <a:t>Lincon</a:t>
            </a:r>
            <a:r>
              <a:rPr lang="en-US" dirty="0" smtClean="0"/>
              <a:t> </a:t>
            </a:r>
            <a:r>
              <a:rPr lang="en-US" dirty="0"/>
              <a:t>Laboratory Journal, </a:t>
            </a:r>
            <a:r>
              <a:rPr lang="en-US" dirty="0" smtClean="0"/>
              <a:t>Volume </a:t>
            </a:r>
            <a:r>
              <a:rPr lang="en-US" dirty="0"/>
              <a:t>8. </a:t>
            </a:r>
            <a:r>
              <a:rPr lang="en-US" dirty="0" smtClean="0"/>
              <a:t>Number </a:t>
            </a:r>
            <a:r>
              <a:rPr lang="en-US" dirty="0"/>
              <a:t>2, </a:t>
            </a:r>
            <a:r>
              <a:rPr lang="en-US" dirty="0" smtClean="0"/>
              <a:t>1995.</a:t>
            </a:r>
          </a:p>
          <a:p>
            <a:pPr>
              <a:buFont typeface="Arial" panose="020B0604020202020204" pitchFamily="34" charset="0"/>
              <a:buChar char="•"/>
            </a:pPr>
            <a:r>
              <a:rPr lang="en-US" dirty="0"/>
              <a:t>Qin </a:t>
            </a:r>
            <a:r>
              <a:rPr lang="en-US" dirty="0" err="1"/>
              <a:t>Jin</a:t>
            </a:r>
            <a:r>
              <a:rPr lang="en-US" dirty="0"/>
              <a:t>, </a:t>
            </a:r>
            <a:r>
              <a:rPr lang="en-US" dirty="0" err="1"/>
              <a:t>Szu</a:t>
            </a:r>
            <a:r>
              <a:rPr lang="en-US" dirty="0"/>
              <a:t>-Chen Stan </a:t>
            </a:r>
            <a:r>
              <a:rPr lang="en-US" dirty="0" err="1"/>
              <a:t>Jou</a:t>
            </a:r>
            <a:r>
              <a:rPr lang="en-US" dirty="0"/>
              <a:t>, and Tanja Schultz</a:t>
            </a:r>
            <a:r>
              <a:rPr lang="en-US" dirty="0" smtClean="0"/>
              <a:t>, “Whispering Speaker </a:t>
            </a:r>
            <a:r>
              <a:rPr lang="en-US" dirty="0"/>
              <a:t>Identification”, Interactive Systems Laboratories, LTI SCS, Carnegie Mellon </a:t>
            </a:r>
            <a:r>
              <a:rPr lang="en-US" dirty="0" smtClean="0"/>
              <a:t>University,2007.</a:t>
            </a:r>
          </a:p>
          <a:p>
            <a:pPr>
              <a:buFont typeface="Arial" panose="020B0604020202020204" pitchFamily="34" charset="0"/>
              <a:buChar char="•"/>
            </a:pPr>
            <a:r>
              <a:rPr lang="en-US" dirty="0" err="1"/>
              <a:t>Yih</a:t>
            </a:r>
            <a:r>
              <a:rPr lang="en-US" dirty="0"/>
              <a:t>-Ru Wang and Chen-Yu </a:t>
            </a:r>
            <a:r>
              <a:rPr lang="en-US" dirty="0" smtClean="0"/>
              <a:t>Chiang</a:t>
            </a:r>
            <a:r>
              <a:rPr lang="en-US" dirty="0"/>
              <a:t>, “A </a:t>
            </a:r>
            <a:r>
              <a:rPr lang="en-US" dirty="0" smtClean="0"/>
              <a:t>New Common Component GMM-Based Speaker </a:t>
            </a:r>
            <a:r>
              <a:rPr lang="en-US" dirty="0"/>
              <a:t>Recognition Method”, Department of Communications Engineering, National </a:t>
            </a:r>
            <a:r>
              <a:rPr lang="en-US" dirty="0" err="1"/>
              <a:t>Chiao</a:t>
            </a:r>
            <a:r>
              <a:rPr lang="en-US" dirty="0"/>
              <a:t> Tung University, Taiwan, Republic of China </a:t>
            </a:r>
            <a:r>
              <a:rPr lang="en-US" dirty="0" smtClean="0"/>
              <a:t>,2005. </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609825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Web Pages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solidFill>
                  <a:schemeClr val="tx1"/>
                </a:solidFill>
              </a:rPr>
              <a:t>http://iitg.vlab.co.in/?</a:t>
            </a:r>
            <a:r>
              <a:rPr lang="en-US" dirty="0" smtClean="0">
                <a:solidFill>
                  <a:schemeClr val="tx1"/>
                </a:solidFill>
              </a:rPr>
              <a:t>sub=59&amp;brch=164&amp;sim=616&amp;cnt=1108</a:t>
            </a:r>
          </a:p>
          <a:p>
            <a:pPr>
              <a:buFont typeface="Arial" panose="020B0604020202020204" pitchFamily="34" charset="0"/>
              <a:buChar char="•"/>
            </a:pPr>
            <a:r>
              <a:rPr lang="en-US" dirty="0">
                <a:solidFill>
                  <a:schemeClr val="tx1"/>
                </a:solidFill>
              </a:rPr>
              <a:t>http://</a:t>
            </a:r>
            <a:r>
              <a:rPr lang="en-US" dirty="0" smtClean="0">
                <a:solidFill>
                  <a:schemeClr val="tx1"/>
                </a:solidFill>
              </a:rPr>
              <a:t>practicalcryptography.com/miscellaneous/machine-learning/</a:t>
            </a:r>
          </a:p>
          <a:p>
            <a:pPr>
              <a:buFont typeface="Arial" panose="020B0604020202020204" pitchFamily="34" charset="0"/>
              <a:buChar char="•"/>
            </a:pPr>
            <a:r>
              <a:rPr lang="en-US" dirty="0" smtClean="0">
                <a:solidFill>
                  <a:schemeClr val="tx1"/>
                </a:solidFill>
              </a:rPr>
              <a:t>http</a:t>
            </a:r>
            <a:r>
              <a:rPr lang="en-US" dirty="0">
                <a:solidFill>
                  <a:schemeClr val="tx1"/>
                </a:solidFill>
              </a:rPr>
              <a:t>://apexpg.jimdo.com/matlab-file/mel-frequency-cepstral-coefficients</a:t>
            </a:r>
            <a:r>
              <a:rPr lang="en-US" dirty="0" smtClean="0">
                <a:solidFill>
                  <a:schemeClr val="tx1"/>
                </a:solidFill>
              </a:rPr>
              <a:t>/</a:t>
            </a:r>
          </a:p>
          <a:p>
            <a:pPr>
              <a:buFont typeface="Arial" panose="020B0604020202020204" pitchFamily="34" charset="0"/>
              <a:buChar char="•"/>
            </a:pPr>
            <a:r>
              <a:rPr lang="en-US" dirty="0">
                <a:solidFill>
                  <a:schemeClr val="tx1"/>
                </a:solidFill>
              </a:rPr>
              <a:t>http://iitg.vlab.co.in/?</a:t>
            </a:r>
            <a:r>
              <a:rPr lang="en-US" dirty="0" smtClean="0">
                <a:solidFill>
                  <a:schemeClr val="tx1"/>
                </a:solidFill>
              </a:rPr>
              <a:t>sub=59&amp;brch=164&amp;sim=615&amp;cnt=1</a:t>
            </a:r>
          </a:p>
          <a:p>
            <a:pPr>
              <a:buFont typeface="Arial" panose="020B0604020202020204" pitchFamily="34" charset="0"/>
              <a:buChar char="•"/>
            </a:pPr>
            <a:r>
              <a:rPr lang="en-US" dirty="0">
                <a:solidFill>
                  <a:schemeClr val="tx1"/>
                </a:solidFill>
              </a:rPr>
              <a:t>http://</a:t>
            </a:r>
            <a:r>
              <a:rPr lang="en-US" dirty="0" smtClean="0">
                <a:solidFill>
                  <a:schemeClr val="tx1"/>
                </a:solidFill>
              </a:rPr>
              <a:t>www2.cmpe.boun.edu.tr/courses/cmpe362/spring2014/files/projects/MFCC%20Feature%20Extraction.pdf</a:t>
            </a:r>
          </a:p>
          <a:p>
            <a:pPr>
              <a:buFont typeface="Arial" panose="020B0604020202020204" pitchFamily="34" charset="0"/>
              <a:buChar char="•"/>
            </a:pPr>
            <a:r>
              <a:rPr lang="en-US" dirty="0">
                <a:solidFill>
                  <a:schemeClr val="tx1"/>
                </a:solidFill>
              </a:rPr>
              <a:t>http://www3.cs.stonybrook.edu/~</a:t>
            </a:r>
            <a:r>
              <a:rPr lang="en-US" dirty="0" smtClean="0">
                <a:solidFill>
                  <a:schemeClr val="tx1"/>
                </a:solidFill>
              </a:rPr>
              <a:t>skiena/jaialai/excerpts/node16.html</a:t>
            </a:r>
          </a:p>
          <a:p>
            <a:pPr>
              <a:buFont typeface="Arial" panose="020B0604020202020204" pitchFamily="34" charset="0"/>
              <a:buChar char="•"/>
            </a:pPr>
            <a:r>
              <a:rPr lang="en-US" dirty="0">
                <a:solidFill>
                  <a:schemeClr val="tx1"/>
                </a:solidFill>
              </a:rPr>
              <a:t>http://www.ifp.illinois.edu/~</a:t>
            </a:r>
            <a:r>
              <a:rPr lang="en-US" dirty="0" smtClean="0">
                <a:solidFill>
                  <a:schemeClr val="tx1"/>
                </a:solidFill>
              </a:rPr>
              <a:t>hasegawa/notes/chap5.pdf</a:t>
            </a:r>
          </a:p>
          <a:p>
            <a:pPr marL="0" indent="0">
              <a:buNone/>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37952838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7606" y="2363372"/>
            <a:ext cx="10156874" cy="1446550"/>
          </a:xfrm>
          <a:prstGeom prst="rect">
            <a:avLst/>
          </a:prstGeom>
          <a:noFill/>
        </p:spPr>
        <p:txBody>
          <a:bodyPr wrap="square" rtlCol="0">
            <a:spAutoFit/>
          </a:bodyPr>
          <a:lstStyle/>
          <a:p>
            <a:r>
              <a:rPr lang="en-US" sz="8800" dirty="0" smtClean="0"/>
              <a:t>THANK YOU</a:t>
            </a:r>
            <a:endParaRPr lang="en-US" sz="8800" dirty="0"/>
          </a:p>
        </p:txBody>
      </p:sp>
    </p:spTree>
    <p:extLst>
      <p:ext uri="{BB962C8B-B14F-4D97-AF65-F5344CB8AC3E}">
        <p14:creationId xmlns:p14="http://schemas.microsoft.com/office/powerpoint/2010/main" val="2249962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8619698" y="4746695"/>
            <a:ext cx="818866" cy="3070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S</a:t>
            </a:r>
            <a:r>
              <a:rPr lang="en-US" baseline="-25000" dirty="0" err="1" smtClean="0"/>
              <a:t>k</a:t>
            </a:r>
            <a:endParaRPr lang="en-US" baseline="-25000" dirty="0"/>
          </a:p>
        </p:txBody>
      </p:sp>
      <p:sp>
        <p:nvSpPr>
          <p:cNvPr id="28" name="Rectangle 27"/>
          <p:cNvSpPr/>
          <p:nvPr/>
        </p:nvSpPr>
        <p:spPr>
          <a:xfrm>
            <a:off x="1377853" y="4603393"/>
            <a:ext cx="1513762" cy="4026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t>
            </a:r>
            <a:r>
              <a:rPr lang="en-US" baseline="-25000" dirty="0" smtClean="0"/>
              <a:t>?</a:t>
            </a:r>
            <a:endParaRPr lang="en-US" baseline="-25000" dirty="0"/>
          </a:p>
        </p:txBody>
      </p:sp>
      <p:sp>
        <p:nvSpPr>
          <p:cNvPr id="27" name="Rectangle 26"/>
          <p:cNvSpPr/>
          <p:nvPr/>
        </p:nvSpPr>
        <p:spPr>
          <a:xfrm>
            <a:off x="1227158" y="3055903"/>
            <a:ext cx="1815153" cy="4780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t>
            </a:r>
            <a:r>
              <a:rPr lang="en-US" baseline="-25000" dirty="0" smtClean="0"/>
              <a:t>1</a:t>
            </a:r>
            <a:r>
              <a:rPr lang="en-US" dirty="0" smtClean="0"/>
              <a:t>,S</a:t>
            </a:r>
            <a:r>
              <a:rPr lang="en-US" baseline="-25000" dirty="0" smtClean="0"/>
              <a:t>2</a:t>
            </a:r>
            <a:r>
              <a:rPr lang="en-US" dirty="0" smtClean="0"/>
              <a:t>,….S</a:t>
            </a:r>
            <a:r>
              <a:rPr lang="en-US" baseline="-25000" dirty="0" smtClean="0"/>
              <a:t>M</a:t>
            </a:r>
            <a:r>
              <a:rPr lang="en-US" dirty="0" smtClean="0"/>
              <a:t>}</a:t>
            </a:r>
            <a:endParaRPr lang="en-US" dirty="0"/>
          </a:p>
        </p:txBody>
      </p:sp>
      <p:sp>
        <p:nvSpPr>
          <p:cNvPr id="2" name="Title 1"/>
          <p:cNvSpPr>
            <a:spLocks noGrp="1"/>
          </p:cNvSpPr>
          <p:nvPr>
            <p:ph type="title"/>
          </p:nvPr>
        </p:nvSpPr>
        <p:spPr/>
        <p:txBody>
          <a:bodyPr/>
          <a:lstStyle/>
          <a:p>
            <a:r>
              <a:rPr lang="en-US" dirty="0" smtClean="0"/>
              <a:t>BLOCK DIAGRAM</a:t>
            </a:r>
            <a:endParaRPr lang="en-US" dirty="0"/>
          </a:p>
        </p:txBody>
      </p:sp>
      <p:sp>
        <p:nvSpPr>
          <p:cNvPr id="4" name="Rectangle 3"/>
          <p:cNvSpPr/>
          <p:nvPr/>
        </p:nvSpPr>
        <p:spPr>
          <a:xfrm>
            <a:off x="3493826" y="2606723"/>
            <a:ext cx="1897039" cy="80521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FEATURE EXTRACTION</a:t>
            </a:r>
            <a:endParaRPr lang="en-US" dirty="0"/>
          </a:p>
        </p:txBody>
      </p:sp>
      <p:sp>
        <p:nvSpPr>
          <p:cNvPr id="7" name="Rectangle 6"/>
          <p:cNvSpPr/>
          <p:nvPr/>
        </p:nvSpPr>
        <p:spPr>
          <a:xfrm>
            <a:off x="3493826" y="4106614"/>
            <a:ext cx="1897039" cy="80521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FEATURE EXTRACTION</a:t>
            </a:r>
            <a:endParaRPr lang="en-US" dirty="0"/>
          </a:p>
        </p:txBody>
      </p:sp>
      <p:sp>
        <p:nvSpPr>
          <p:cNvPr id="10" name="Rectangle 9"/>
          <p:cNvSpPr/>
          <p:nvPr/>
        </p:nvSpPr>
        <p:spPr>
          <a:xfrm>
            <a:off x="5842379" y="2606722"/>
            <a:ext cx="1897039" cy="805218"/>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MODELING</a:t>
            </a:r>
            <a:endParaRPr lang="en-US" dirty="0"/>
          </a:p>
        </p:txBody>
      </p:sp>
      <p:sp>
        <p:nvSpPr>
          <p:cNvPr id="11" name="Rectangle 10"/>
          <p:cNvSpPr/>
          <p:nvPr/>
        </p:nvSpPr>
        <p:spPr>
          <a:xfrm>
            <a:off x="5842379" y="4095015"/>
            <a:ext cx="1897039" cy="805218"/>
          </a:xfrm>
          <a:prstGeom prst="rect">
            <a:avLst/>
          </a:prstGeom>
          <a:solidFill>
            <a:srgbClr val="F6AE66"/>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MATCHING</a:t>
            </a:r>
            <a:endParaRPr lang="en-US" dirty="0"/>
          </a:p>
        </p:txBody>
      </p:sp>
      <p:sp>
        <p:nvSpPr>
          <p:cNvPr id="12" name="Rounded Rectangle 11"/>
          <p:cNvSpPr/>
          <p:nvPr/>
        </p:nvSpPr>
        <p:spPr>
          <a:xfrm>
            <a:off x="1227159" y="2855794"/>
            <a:ext cx="1815153" cy="307075"/>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Training Speech</a:t>
            </a:r>
            <a:endParaRPr lang="en-US" dirty="0"/>
          </a:p>
        </p:txBody>
      </p:sp>
      <p:sp>
        <p:nvSpPr>
          <p:cNvPr id="13" name="Rounded Rectangle 12"/>
          <p:cNvSpPr/>
          <p:nvPr/>
        </p:nvSpPr>
        <p:spPr>
          <a:xfrm>
            <a:off x="1227158" y="4355685"/>
            <a:ext cx="1815153" cy="307075"/>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Testing Speech</a:t>
            </a:r>
            <a:endParaRPr lang="en-US" dirty="0"/>
          </a:p>
        </p:txBody>
      </p:sp>
      <p:cxnSp>
        <p:nvCxnSpPr>
          <p:cNvPr id="15" name="Straight Arrow Connector 14"/>
          <p:cNvCxnSpPr>
            <a:stCxn id="12" idx="3"/>
            <a:endCxn id="4" idx="1"/>
          </p:cNvCxnSpPr>
          <p:nvPr/>
        </p:nvCxnSpPr>
        <p:spPr>
          <a:xfrm>
            <a:off x="3042312" y="3009332"/>
            <a:ext cx="4515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10863618" y="286603"/>
            <a:ext cx="0"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042311" y="4509222"/>
            <a:ext cx="4515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390865" y="3009331"/>
            <a:ext cx="4515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390865" y="4497624"/>
            <a:ext cx="4515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0" idx="2"/>
            <a:endCxn id="11" idx="0"/>
          </p:cNvCxnSpPr>
          <p:nvPr/>
        </p:nvCxnSpPr>
        <p:spPr>
          <a:xfrm>
            <a:off x="6790899" y="3411940"/>
            <a:ext cx="0" cy="683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739418" y="4493761"/>
            <a:ext cx="4515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ounded Rectangle 32"/>
          <p:cNvSpPr/>
          <p:nvPr/>
        </p:nvSpPr>
        <p:spPr>
          <a:xfrm>
            <a:off x="8190932" y="4215688"/>
            <a:ext cx="1676399" cy="556146"/>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Speaker Identified</a:t>
            </a:r>
            <a:endParaRPr lang="en-US" dirty="0">
              <a:solidFill>
                <a:schemeClr val="tx1"/>
              </a:solidFill>
            </a:endParaRPr>
          </a:p>
        </p:txBody>
      </p:sp>
    </p:spTree>
    <p:extLst>
      <p:ext uri="{BB962C8B-B14F-4D97-AF65-F5344CB8AC3E}">
        <p14:creationId xmlns:p14="http://schemas.microsoft.com/office/powerpoint/2010/main" val="1317722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a:t> </a:t>
            </a:r>
            <a:r>
              <a:rPr lang="en-US" dirty="0" smtClean="0"/>
              <a:t>Speech </a:t>
            </a:r>
            <a:r>
              <a:rPr lang="en-US" dirty="0"/>
              <a:t>sounds are the product </a:t>
            </a:r>
            <a:r>
              <a:rPr lang="en-US" dirty="0" smtClean="0"/>
              <a:t>of an </a:t>
            </a:r>
            <a:r>
              <a:rPr lang="en-US" dirty="0"/>
              <a:t>air stream passed through the glottis, producing resonances in the vocal tract and nasal cavities. </a:t>
            </a:r>
            <a:endParaRPr lang="en-US" dirty="0" smtClean="0"/>
          </a:p>
          <a:p>
            <a:pPr>
              <a:buFont typeface="Arial" panose="020B0604020202020204" pitchFamily="34" charset="0"/>
              <a:buChar char="•"/>
            </a:pPr>
            <a:r>
              <a:rPr lang="en-US" dirty="0"/>
              <a:t> To produce different sounds, the vocal tract moves into different configurations that change its resonance structure. </a:t>
            </a:r>
            <a:r>
              <a:rPr lang="en-US" dirty="0" smtClean="0"/>
              <a:t>Following figure shows how </a:t>
            </a:r>
            <a:r>
              <a:rPr lang="en-US" dirty="0"/>
              <a:t>vocal-tract configurations produce different spectra for two </a:t>
            </a:r>
            <a:r>
              <a:rPr lang="en-US" dirty="0" smtClean="0"/>
              <a:t>steady state </a:t>
            </a:r>
            <a:r>
              <a:rPr lang="en-US" dirty="0"/>
              <a:t>vowel sounds</a:t>
            </a:r>
            <a:r>
              <a:rPr lang="en-US" dirty="0" smtClean="0"/>
              <a:t>.</a:t>
            </a:r>
          </a:p>
          <a:p>
            <a:pPr>
              <a:buFont typeface="Arial" panose="020B0604020202020204" pitchFamily="34" charset="0"/>
              <a:buChar char="•"/>
            </a:pPr>
            <a:r>
              <a:rPr lang="en-US" dirty="0"/>
              <a:t>Note that for any particular sound, the relative location </a:t>
            </a:r>
            <a:r>
              <a:rPr lang="en-US" dirty="0" smtClean="0"/>
              <a:t>of the </a:t>
            </a:r>
            <a:r>
              <a:rPr lang="en-US" dirty="0"/>
              <a:t>formants within each speaker's spectrum is similar, since the same sound is being produced. </a:t>
            </a:r>
            <a:endParaRPr lang="en-US" dirty="0" smtClean="0"/>
          </a:p>
          <a:p>
            <a:pPr>
              <a:buFont typeface="Arial" panose="020B0604020202020204" pitchFamily="34" charset="0"/>
              <a:buChar char="•"/>
            </a:pPr>
            <a:r>
              <a:rPr lang="en-US" dirty="0"/>
              <a:t> By comparing the speaker's spectra, however, we see that corresponding formants occur at different frequencies and with different intensities-a direct result of the different vocal-tract structures</a:t>
            </a:r>
            <a:r>
              <a:rPr lang="en-US" dirty="0" smtClean="0"/>
              <a:t>.</a:t>
            </a:r>
          </a:p>
          <a:p>
            <a:pPr>
              <a:buFont typeface="Arial" panose="020B0604020202020204" pitchFamily="34" charset="0"/>
              <a:buChar char="•"/>
            </a:pPr>
            <a:r>
              <a:rPr lang="en-US" dirty="0"/>
              <a:t> Most automatic speaker-recognition systems rely upon these spectral differences to discriminate speakers. </a:t>
            </a:r>
          </a:p>
        </p:txBody>
      </p:sp>
    </p:spTree>
    <p:extLst>
      <p:ext uri="{BB962C8B-B14F-4D97-AF65-F5344CB8AC3E}">
        <p14:creationId xmlns:p14="http://schemas.microsoft.com/office/powerpoint/2010/main" val="3510226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6142" y="523010"/>
            <a:ext cx="7077075" cy="5400675"/>
          </a:xfrm>
          <a:prstGeom prst="rect">
            <a:avLst/>
          </a:prstGeom>
        </p:spPr>
      </p:pic>
    </p:spTree>
    <p:extLst>
      <p:ext uri="{BB962C8B-B14F-4D97-AF65-F5344CB8AC3E}">
        <p14:creationId xmlns:p14="http://schemas.microsoft.com/office/powerpoint/2010/main" val="2511008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a:xfrm>
            <a:off x="1097280" y="1954916"/>
            <a:ext cx="10058400" cy="4023360"/>
          </a:xfrm>
        </p:spPr>
        <p:txBody>
          <a:bodyPr/>
          <a:lstStyle/>
          <a:p>
            <a:pPr>
              <a:buFont typeface="Arial" panose="020B0604020202020204" pitchFamily="34" charset="0"/>
              <a:buChar char="•"/>
            </a:pPr>
            <a:r>
              <a:rPr lang="en-US" dirty="0"/>
              <a:t>A signal </a:t>
            </a:r>
            <a:r>
              <a:rPr lang="en-US" dirty="0" smtClean="0"/>
              <a:t>coming </a:t>
            </a:r>
            <a:r>
              <a:rPr lang="en-US" dirty="0"/>
              <a:t>out from a system is due to the input excitation and also the response of the system</a:t>
            </a:r>
            <a:r>
              <a:rPr lang="en-US" dirty="0" smtClean="0"/>
              <a:t>. Similarly speech signal is composed </a:t>
            </a:r>
            <a:r>
              <a:rPr lang="en-US" dirty="0"/>
              <a:t>of excitation source and vocal tract system components</a:t>
            </a:r>
            <a:r>
              <a:rPr lang="en-US" dirty="0" smtClean="0"/>
              <a:t>.</a:t>
            </a:r>
          </a:p>
          <a:p>
            <a:pPr>
              <a:buFont typeface="Arial" panose="020B0604020202020204" pitchFamily="34" charset="0"/>
              <a:buChar char="•"/>
            </a:pPr>
            <a:r>
              <a:rPr lang="en-US" dirty="0" smtClean="0"/>
              <a:t>Vocal tract structure is a predominant physiological factor that distinguishes one person’s voice from others. So, for </a:t>
            </a:r>
            <a:r>
              <a:rPr lang="en-US" dirty="0"/>
              <a:t>speaker recognition we would like to extract the vocal tract system components from the speech </a:t>
            </a:r>
            <a:r>
              <a:rPr lang="en-US" dirty="0" smtClean="0"/>
              <a:t>signals.</a:t>
            </a:r>
          </a:p>
          <a:p>
            <a:pPr>
              <a:buFont typeface="Arial" panose="020B0604020202020204" pitchFamily="34" charset="0"/>
              <a:buChar char="•"/>
            </a:pPr>
            <a:r>
              <a:rPr lang="en-US" dirty="0" smtClean="0"/>
              <a:t>The </a:t>
            </a:r>
            <a:r>
              <a:rPr lang="en-US" dirty="0"/>
              <a:t>objective of </a:t>
            </a:r>
            <a:r>
              <a:rPr lang="en-US" i="1" dirty="0"/>
              <a:t>cepstral analysis</a:t>
            </a:r>
            <a:r>
              <a:rPr lang="en-US" dirty="0"/>
              <a:t> is to separate the speech into its source and system components without any a priori knowledge about source </a:t>
            </a:r>
            <a:r>
              <a:rPr lang="en-US" dirty="0" smtClean="0"/>
              <a:t>or </a:t>
            </a:r>
            <a:r>
              <a:rPr lang="en-US" dirty="0"/>
              <a:t>system</a:t>
            </a:r>
            <a:r>
              <a:rPr lang="en-US" dirty="0" smtClean="0"/>
              <a:t>.</a:t>
            </a:r>
          </a:p>
          <a:p>
            <a:pPr>
              <a:buFont typeface="Arial" panose="020B0604020202020204" pitchFamily="34" charset="0"/>
              <a:buChar char="•"/>
            </a:pPr>
            <a:endParaRPr lang="en-US" dirty="0"/>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3326104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CEPSTRAL ANALYSIS: Theory</a:t>
            </a:r>
            <a:endParaRPr lang="en-US" dirty="0"/>
          </a:p>
        </p:txBody>
      </p:sp>
      <p:sp>
        <p:nvSpPr>
          <p:cNvPr id="3" name="Content Placeholder 2"/>
          <p:cNvSpPr>
            <a:spLocks noGrp="1"/>
          </p:cNvSpPr>
          <p:nvPr>
            <p:ph idx="1"/>
          </p:nvPr>
        </p:nvSpPr>
        <p:spPr>
          <a:xfrm>
            <a:off x="1097280" y="1859382"/>
            <a:ext cx="10058400" cy="4023360"/>
          </a:xfrm>
        </p:spPr>
        <p:txBody>
          <a:bodyPr/>
          <a:lstStyle/>
          <a:p>
            <a:pPr>
              <a:buFont typeface="Arial" panose="020B0604020202020204" pitchFamily="34" charset="0"/>
              <a:buChar char="•"/>
            </a:pPr>
            <a:r>
              <a:rPr lang="en-US" dirty="0"/>
              <a:t>If e(n) is the excitation sequence and h(n) is the vocal tract filter sequence, then the speech </a:t>
            </a:r>
            <a:r>
              <a:rPr lang="en-US" dirty="0" smtClean="0"/>
              <a:t>sequence </a:t>
            </a:r>
            <a:r>
              <a:rPr lang="en-US" dirty="0"/>
              <a:t>s(n) can be expressed as follows</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dirty="0"/>
              <a:t>The speech sequence has to be </a:t>
            </a:r>
            <a:r>
              <a:rPr lang="en-US" dirty="0" smtClean="0"/>
              <a:t>de-convolved </a:t>
            </a:r>
            <a:r>
              <a:rPr lang="en-US" dirty="0"/>
              <a:t>into the excitation and vocal tract components in the time domain. For this, multiplication of the two components in the frequency domain has to be converted to a linear combination of the two components</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dirty="0"/>
              <a:t>IDFT of log spectra transforms to </a:t>
            </a:r>
            <a:r>
              <a:rPr lang="en-US" i="1" dirty="0"/>
              <a:t>quefrency</a:t>
            </a:r>
            <a:r>
              <a:rPr lang="en-US" dirty="0"/>
              <a:t> </a:t>
            </a:r>
            <a:r>
              <a:rPr lang="en-US" dirty="0" smtClean="0"/>
              <a:t>domain. </a:t>
            </a:r>
            <a:r>
              <a:rPr lang="en-US" dirty="0"/>
              <a:t>In the quefrency domain the vocal tract components are represented by the slowly varying components concentrated near the lower quefrency region and excitation components are represented by the fast varying components at the higher quefrency region.</a:t>
            </a: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1693039" y="2563681"/>
            <a:ext cx="1918876" cy="370692"/>
          </a:xfrm>
          <a:prstGeom prst="rect">
            <a:avLst/>
          </a:prstGeom>
        </p:spPr>
      </p:pic>
      <p:pic>
        <p:nvPicPr>
          <p:cNvPr id="5" name="Picture 4"/>
          <p:cNvPicPr>
            <a:picLocks noChangeAspect="1"/>
          </p:cNvPicPr>
          <p:nvPr/>
        </p:nvPicPr>
        <p:blipFill>
          <a:blip r:embed="rId3"/>
          <a:stretch>
            <a:fillRect/>
          </a:stretch>
        </p:blipFill>
        <p:spPr>
          <a:xfrm>
            <a:off x="7513163" y="2610914"/>
            <a:ext cx="1724025" cy="276225"/>
          </a:xfrm>
          <a:prstGeom prst="rect">
            <a:avLst/>
          </a:prstGeom>
        </p:spPr>
      </p:pic>
      <p:cxnSp>
        <p:nvCxnSpPr>
          <p:cNvPr id="7" name="Straight Arrow Connector 6"/>
          <p:cNvCxnSpPr/>
          <p:nvPr/>
        </p:nvCxnSpPr>
        <p:spPr>
          <a:xfrm>
            <a:off x="4012442" y="2749026"/>
            <a:ext cx="30434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4449170" y="2610914"/>
            <a:ext cx="2224585" cy="2762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Fourier Transform</a:t>
            </a:r>
            <a:endParaRPr lang="en-US" dirty="0">
              <a:solidFill>
                <a:schemeClr val="tx1"/>
              </a:solidFill>
            </a:endParaRPr>
          </a:p>
        </p:txBody>
      </p:sp>
      <p:pic>
        <p:nvPicPr>
          <p:cNvPr id="9" name="Picture 8"/>
          <p:cNvPicPr>
            <a:picLocks noChangeAspect="1"/>
          </p:cNvPicPr>
          <p:nvPr/>
        </p:nvPicPr>
        <p:blipFill>
          <a:blip r:embed="rId4"/>
          <a:stretch>
            <a:fillRect/>
          </a:stretch>
        </p:blipFill>
        <p:spPr>
          <a:xfrm>
            <a:off x="1599964" y="4115983"/>
            <a:ext cx="2105025" cy="285750"/>
          </a:xfrm>
          <a:prstGeom prst="rect">
            <a:avLst/>
          </a:prstGeom>
        </p:spPr>
      </p:pic>
      <p:pic>
        <p:nvPicPr>
          <p:cNvPr id="11" name="Picture 10"/>
          <p:cNvPicPr>
            <a:picLocks noChangeAspect="1"/>
          </p:cNvPicPr>
          <p:nvPr/>
        </p:nvPicPr>
        <p:blipFill>
          <a:blip r:embed="rId5"/>
          <a:stretch>
            <a:fillRect/>
          </a:stretch>
        </p:blipFill>
        <p:spPr>
          <a:xfrm>
            <a:off x="7513163" y="4106458"/>
            <a:ext cx="3048000" cy="295275"/>
          </a:xfrm>
          <a:prstGeom prst="rect">
            <a:avLst/>
          </a:prstGeom>
        </p:spPr>
      </p:pic>
      <p:cxnSp>
        <p:nvCxnSpPr>
          <p:cNvPr id="12" name="Straight Arrow Connector 11"/>
          <p:cNvCxnSpPr/>
          <p:nvPr/>
        </p:nvCxnSpPr>
        <p:spPr>
          <a:xfrm>
            <a:off x="4012440" y="4263620"/>
            <a:ext cx="30434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4421874" y="4125508"/>
            <a:ext cx="2224585" cy="2762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a:t>
            </a:r>
            <a:endParaRPr lang="en-US" dirty="0">
              <a:solidFill>
                <a:schemeClr val="tx1"/>
              </a:solidFill>
            </a:endParaRPr>
          </a:p>
        </p:txBody>
      </p:sp>
      <p:pic>
        <p:nvPicPr>
          <p:cNvPr id="14" name="Picture 13"/>
          <p:cNvPicPr>
            <a:picLocks noChangeAspect="1"/>
          </p:cNvPicPr>
          <p:nvPr/>
        </p:nvPicPr>
        <p:blipFill>
          <a:blip r:embed="rId6"/>
          <a:stretch>
            <a:fillRect/>
          </a:stretch>
        </p:blipFill>
        <p:spPr>
          <a:xfrm>
            <a:off x="1693039" y="5868454"/>
            <a:ext cx="5124450" cy="304800"/>
          </a:xfrm>
          <a:prstGeom prst="rect">
            <a:avLst/>
          </a:prstGeom>
        </p:spPr>
      </p:pic>
    </p:spTree>
    <p:extLst>
      <p:ext uri="{BB962C8B-B14F-4D97-AF65-F5344CB8AC3E}">
        <p14:creationId xmlns:p14="http://schemas.microsoft.com/office/powerpoint/2010/main" val="2613647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327204" y="2800196"/>
            <a:ext cx="6635026" cy="2033517"/>
          </a:xfrm>
          <a:prstGeom prst="rect">
            <a:avLst/>
          </a:prstGeom>
          <a:solidFill>
            <a:schemeClr val="bg1"/>
          </a:solid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433044" y="3388973"/>
            <a:ext cx="600502" cy="481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[k]</a:t>
            </a:r>
            <a:endParaRPr lang="en-US" dirty="0">
              <a:solidFill>
                <a:schemeClr val="tx1"/>
              </a:solidFill>
            </a:endParaRPr>
          </a:p>
        </p:txBody>
      </p:sp>
      <p:sp>
        <p:nvSpPr>
          <p:cNvPr id="10" name="Rectangle 9"/>
          <p:cNvSpPr/>
          <p:nvPr/>
        </p:nvSpPr>
        <p:spPr>
          <a:xfrm>
            <a:off x="4226115" y="3388973"/>
            <a:ext cx="600502" cy="481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X[k]</a:t>
            </a:r>
            <a:endParaRPr lang="en-US" dirty="0">
              <a:solidFill>
                <a:schemeClr val="tx1"/>
              </a:solidFill>
            </a:endParaRPr>
          </a:p>
        </p:txBody>
      </p:sp>
      <p:sp>
        <p:nvSpPr>
          <p:cNvPr id="2" name="Title 1"/>
          <p:cNvSpPr>
            <a:spLocks noGrp="1"/>
          </p:cNvSpPr>
          <p:nvPr>
            <p:ph type="title"/>
          </p:nvPr>
        </p:nvSpPr>
        <p:spPr/>
        <p:txBody>
          <a:bodyPr/>
          <a:lstStyle/>
          <a:p>
            <a:r>
              <a:rPr lang="en-US" dirty="0"/>
              <a:t>CEPSTRAL ANALYSIS</a:t>
            </a:r>
            <a:r>
              <a:rPr lang="en-US" dirty="0" smtClean="0"/>
              <a:t>: Block Diagram</a:t>
            </a:r>
            <a:endParaRPr lang="en-US" dirty="0"/>
          </a:p>
        </p:txBody>
      </p:sp>
      <p:sp>
        <p:nvSpPr>
          <p:cNvPr id="4" name="Rectangle 3"/>
          <p:cNvSpPr/>
          <p:nvPr/>
        </p:nvSpPr>
        <p:spPr>
          <a:xfrm>
            <a:off x="2669503" y="3437447"/>
            <a:ext cx="1501253" cy="764274"/>
          </a:xfrm>
          <a:prstGeom prst="rect">
            <a:avLst/>
          </a:prstGeom>
          <a:solidFill>
            <a:schemeClr val="accent1">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rPr>
              <a:t>DFT</a:t>
            </a:r>
            <a:endParaRPr lang="en-US" sz="2000" dirty="0">
              <a:solidFill>
                <a:schemeClr val="tx1"/>
              </a:solidFill>
            </a:endParaRPr>
          </a:p>
        </p:txBody>
      </p:sp>
      <p:sp>
        <p:nvSpPr>
          <p:cNvPr id="5" name="Rectangle 4"/>
          <p:cNvSpPr/>
          <p:nvPr/>
        </p:nvSpPr>
        <p:spPr>
          <a:xfrm>
            <a:off x="4885473" y="3434818"/>
            <a:ext cx="1501253" cy="764274"/>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solidFill>
                  <a:schemeClr val="tx1"/>
                </a:solidFill>
              </a:rPr>
              <a:t>log</a:t>
            </a:r>
            <a:endParaRPr lang="en-US" sz="2000" dirty="0">
              <a:solidFill>
                <a:schemeClr val="tx1"/>
              </a:solidFill>
            </a:endParaRPr>
          </a:p>
        </p:txBody>
      </p:sp>
      <p:sp>
        <p:nvSpPr>
          <p:cNvPr id="6" name="Rectangle 5"/>
          <p:cNvSpPr/>
          <p:nvPr/>
        </p:nvSpPr>
        <p:spPr>
          <a:xfrm>
            <a:off x="7102893" y="3434818"/>
            <a:ext cx="1501253" cy="764274"/>
          </a:xfrm>
          <a:prstGeom prst="rect">
            <a:avLst/>
          </a:prstGeom>
          <a:solidFill>
            <a:srgbClr val="F5A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IDFT</a:t>
            </a:r>
            <a:endParaRPr lang="en-US" sz="2000" dirty="0">
              <a:solidFill>
                <a:schemeClr val="tx1"/>
              </a:solidFill>
            </a:endParaRPr>
          </a:p>
        </p:txBody>
      </p:sp>
      <p:cxnSp>
        <p:nvCxnSpPr>
          <p:cNvPr id="8" name="Straight Arrow Connector 7"/>
          <p:cNvCxnSpPr>
            <a:stCxn id="4" idx="3"/>
            <a:endCxn id="5" idx="1"/>
          </p:cNvCxnSpPr>
          <p:nvPr/>
        </p:nvCxnSpPr>
        <p:spPr>
          <a:xfrm flipV="1">
            <a:off x="4170756" y="3816955"/>
            <a:ext cx="714717" cy="2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endCxn id="6" idx="1"/>
          </p:cNvCxnSpPr>
          <p:nvPr/>
        </p:nvCxnSpPr>
        <p:spPr>
          <a:xfrm flipV="1">
            <a:off x="6363697" y="3816955"/>
            <a:ext cx="739196" cy="2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320313" y="3546074"/>
            <a:ext cx="600502" cy="481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c[n]</a:t>
            </a:r>
            <a:endParaRPr lang="en-US" sz="2000" dirty="0">
              <a:solidFill>
                <a:schemeClr val="tx1"/>
              </a:solidFill>
            </a:endParaRPr>
          </a:p>
        </p:txBody>
      </p:sp>
      <p:sp>
        <p:nvSpPr>
          <p:cNvPr id="16" name="Rectangle 15"/>
          <p:cNvSpPr/>
          <p:nvPr/>
        </p:nvSpPr>
        <p:spPr>
          <a:xfrm>
            <a:off x="1310786" y="3546074"/>
            <a:ext cx="600502" cy="481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x[n]</a:t>
            </a:r>
            <a:endParaRPr lang="en-US" sz="2000" dirty="0">
              <a:solidFill>
                <a:schemeClr val="tx1"/>
              </a:solidFill>
            </a:endParaRPr>
          </a:p>
        </p:txBody>
      </p:sp>
      <p:cxnSp>
        <p:nvCxnSpPr>
          <p:cNvPr id="21" name="Straight Arrow Connector 20"/>
          <p:cNvCxnSpPr/>
          <p:nvPr/>
        </p:nvCxnSpPr>
        <p:spPr>
          <a:xfrm flipV="1">
            <a:off x="8596979" y="3786655"/>
            <a:ext cx="714717" cy="2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1961953" y="3816955"/>
            <a:ext cx="714717" cy="2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9170188" y="4027235"/>
            <a:ext cx="1289462" cy="6611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Quefrency Domain</a:t>
            </a:r>
            <a:endParaRPr lang="en-US" dirty="0">
              <a:solidFill>
                <a:schemeClr val="tx1"/>
              </a:solidFill>
            </a:endParaRPr>
          </a:p>
        </p:txBody>
      </p:sp>
      <p:sp>
        <p:nvSpPr>
          <p:cNvPr id="30" name="Rectangle 29"/>
          <p:cNvSpPr/>
          <p:nvPr/>
        </p:nvSpPr>
        <p:spPr>
          <a:xfrm>
            <a:off x="1075444" y="4037986"/>
            <a:ext cx="1043802" cy="6503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 Domain</a:t>
            </a:r>
            <a:endParaRPr lang="en-US" dirty="0">
              <a:solidFill>
                <a:schemeClr val="tx1"/>
              </a:solidFill>
            </a:endParaRPr>
          </a:p>
        </p:txBody>
      </p:sp>
    </p:spTree>
    <p:extLst>
      <p:ext uri="{BB962C8B-B14F-4D97-AF65-F5344CB8AC3E}">
        <p14:creationId xmlns:p14="http://schemas.microsoft.com/office/powerpoint/2010/main" val="3170879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2563</TotalTime>
  <Words>2489</Words>
  <Application>Microsoft Office PowerPoint</Application>
  <PresentationFormat>Widescreen</PresentationFormat>
  <Paragraphs>427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Cambria Math</vt:lpstr>
      <vt:lpstr>Retrospect</vt:lpstr>
      <vt:lpstr>SPEAKER RECOGNITION</vt:lpstr>
      <vt:lpstr>Problem Statement</vt:lpstr>
      <vt:lpstr>CHALLENGES</vt:lpstr>
      <vt:lpstr>BLOCK DIAGRAM</vt:lpstr>
      <vt:lpstr>FEATURE EXTRACTION</vt:lpstr>
      <vt:lpstr>PowerPoint Presentation</vt:lpstr>
      <vt:lpstr>FEATURE EXTRACTION</vt:lpstr>
      <vt:lpstr>CEPSTRAL ANALYSIS: Theory</vt:lpstr>
      <vt:lpstr>CEPSTRAL ANALYSIS: Block Diagram</vt:lpstr>
      <vt:lpstr>Linear Prediction Cepstral Coefficients</vt:lpstr>
      <vt:lpstr>Linear Prediction Cepstral Coefficients</vt:lpstr>
      <vt:lpstr>Linear Prediction Cepstral Coefficients</vt:lpstr>
      <vt:lpstr>Mel-Frequency Cepstral Coefficients</vt:lpstr>
      <vt:lpstr>Mel-Frequency Cepstral Coefficients</vt:lpstr>
      <vt:lpstr>Mel-Frequency Cepstral Coefficients</vt:lpstr>
      <vt:lpstr>MODELLING : GMM</vt:lpstr>
      <vt:lpstr>MATCHING: ML Classifier</vt:lpstr>
      <vt:lpstr>PERFORMANCE EVALUATION</vt:lpstr>
      <vt:lpstr>PowerPoint Presentation</vt:lpstr>
      <vt:lpstr>CONCLUSION</vt:lpstr>
      <vt:lpstr>PowerPoint Presentation</vt:lpstr>
      <vt:lpstr>CONCLUSION</vt:lpstr>
      <vt:lpstr>RESULTS : Varying Speaking Style</vt:lpstr>
      <vt:lpstr>Incorporating Different Speaking Styles</vt:lpstr>
      <vt:lpstr>RESULTS</vt:lpstr>
      <vt:lpstr>RESULTS : Varying Number of Speakers</vt:lpstr>
      <vt:lpstr>Maximizing Divergence</vt:lpstr>
      <vt:lpstr>Maximizing Divergence</vt:lpstr>
      <vt:lpstr>Maximizing Divergence</vt:lpstr>
      <vt:lpstr>Further Work</vt:lpstr>
      <vt:lpstr>REFERENCES</vt:lpstr>
      <vt:lpstr>REFERENCES: Web Pages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SPEAKER RECOGNITION</dc:title>
  <dc:creator>bulbulpc</dc:creator>
  <cp:lastModifiedBy>bulbulpc</cp:lastModifiedBy>
  <cp:revision>98</cp:revision>
  <dcterms:created xsi:type="dcterms:W3CDTF">2016-12-19T07:53:46Z</dcterms:created>
  <dcterms:modified xsi:type="dcterms:W3CDTF">2016-12-22T02:47:46Z</dcterms:modified>
</cp:coreProperties>
</file>