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9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35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6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0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57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1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9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3B08-AF03-4C6B-9C45-06E0C0CC72A1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008B5-A7FC-4B48-B122-766FA8223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Вычисление </a:t>
            </a:r>
            <a:r>
              <a:rPr lang="en-US" dirty="0" smtClean="0"/>
              <a:t>MFCC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Мел-</a:t>
            </a:r>
            <a:r>
              <a:rPr lang="ru-RU" dirty="0" err="1" smtClean="0"/>
              <a:t>кепстральные</a:t>
            </a:r>
            <a:r>
              <a:rPr lang="ru-RU" dirty="0" smtClean="0"/>
              <a:t> частотные коэффициенты</a:t>
            </a:r>
          </a:p>
          <a:p>
            <a:endParaRPr lang="ru-RU" dirty="0"/>
          </a:p>
          <a:p>
            <a:r>
              <a:rPr lang="ru-RU" dirty="0" smtClean="0"/>
              <a:t>Лялин С.Г., аспирант группы ИВТа-3, </a:t>
            </a:r>
            <a:r>
              <a:rPr lang="ru-RU" dirty="0" err="1" smtClean="0"/>
              <a:t>ВятГУ</a:t>
            </a:r>
            <a:r>
              <a:rPr lang="ru-RU" dirty="0" smtClean="0"/>
              <a:t>,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0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вычисления </a:t>
            </a:r>
            <a:r>
              <a:rPr lang="en-US" dirty="0" smtClean="0"/>
              <a:t>MFCC</a:t>
            </a:r>
            <a:r>
              <a:rPr lang="ru-RU" dirty="0" smtClean="0"/>
              <a:t> - 4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Применяем дискретное косинусное преобразование-2, чтобы «сжать» полученные коэффициенты, то есть повысить значимость первых коэффициентов и понизить значимость последних.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9218" name="Picture 2" descr="https://habrastorage.org/getpro/habr/post_images/a9d/61f/4e6/a9d61f4e6894cb655f9bcce6dca083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62" y="3023964"/>
            <a:ext cx="7713255" cy="9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вычисления </a:t>
            </a:r>
            <a:r>
              <a:rPr lang="en-US" dirty="0" smtClean="0"/>
              <a:t>MFCC</a:t>
            </a:r>
            <a:r>
              <a:rPr lang="ru-RU" dirty="0" smtClean="0"/>
              <a:t> - 4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Значения ДКП (зелёный график) для 10 значений коэффициентов: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82" y="1930400"/>
            <a:ext cx="3215037" cy="2284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1" y="1883325"/>
            <a:ext cx="3116281" cy="2331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3" y="4215050"/>
            <a:ext cx="3147129" cy="22245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4" y="1963468"/>
            <a:ext cx="3196771" cy="22515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18" y="4212071"/>
            <a:ext cx="3324765" cy="222748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05" y="4196550"/>
            <a:ext cx="3198578" cy="22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4" y="1821718"/>
            <a:ext cx="235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Массив единиц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24463" y="1859556"/>
            <a:ext cx="235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</a:t>
            </a:r>
            <a:r>
              <a:rPr lang="ru-RU" sz="1400" dirty="0" smtClean="0"/>
              <a:t>1</a:t>
            </a:r>
            <a:r>
              <a:rPr lang="en-US" sz="1400" dirty="0" smtClean="0"/>
              <a:t>, 0, 1, 0, 1, 0, 1, 0, 1, 0]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72039" y="1712433"/>
            <a:ext cx="263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Случайный сигнал с гауссовым распределением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669" y="3971201"/>
            <a:ext cx="282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Случайный сигнал с равномерным распределением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2396" y="4125098"/>
            <a:ext cx="302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Возрастающий сигнал от -5 до +5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3819" y="4132005"/>
            <a:ext cx="302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Один период синусоиды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1703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Программная реализация на языке </a:t>
            </a:r>
            <a:r>
              <a:rPr lang="en-US" dirty="0" smtClean="0"/>
              <a:t>Python (</a:t>
            </a:r>
            <a:r>
              <a:rPr lang="ru-RU" dirty="0" smtClean="0"/>
              <a:t>интерпретируемый язык высокого уровня) занимает около 100 строк кода.</a:t>
            </a:r>
          </a:p>
          <a:p>
            <a:r>
              <a:rPr lang="ru-RU" dirty="0" smtClean="0"/>
              <a:t>Возможно использовать библиотеку </a:t>
            </a:r>
            <a:r>
              <a:rPr lang="en-US" dirty="0" err="1" smtClean="0"/>
              <a:t>python_speech_features</a:t>
            </a:r>
            <a:endParaRPr lang="en-US" dirty="0" smtClean="0"/>
          </a:p>
          <a:p>
            <a:r>
              <a:rPr lang="ru-RU" dirty="0" smtClean="0"/>
              <a:t>Обе реализации выдают похожий результат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2" y="3187566"/>
            <a:ext cx="3274843" cy="26687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49" y="3187566"/>
            <a:ext cx="4076730" cy="24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mfcc</a:t>
            </a:r>
            <a:r>
              <a:rPr lang="en-US" sz="1600" dirty="0">
                <a:latin typeface="Consolas" panose="020B0609020204030204" pitchFamily="49" charset="0"/>
              </a:rPr>
              <a:t>(x, </a:t>
            </a:r>
            <a:r>
              <a:rPr lang="en-US" sz="1600" dirty="0" err="1">
                <a:latin typeface="Consolas" panose="020B0609020204030204" pitchFamily="49" charset="0"/>
              </a:rPr>
              <a:t>sampleRate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blockDuration</a:t>
            </a:r>
            <a:r>
              <a:rPr lang="en-US" sz="1600" dirty="0">
                <a:latin typeface="Consolas" panose="020B0609020204030204" pitchFamily="49" charset="0"/>
              </a:rPr>
              <a:t>=0.025, </a:t>
            </a:r>
            <a:r>
              <a:rPr lang="en-US" sz="1600" dirty="0" err="1">
                <a:latin typeface="Consolas" panose="020B0609020204030204" pitchFamily="49" charset="0"/>
              </a:rPr>
              <a:t>blockOverlap</a:t>
            </a:r>
            <a:r>
              <a:rPr lang="en-US" sz="1600" dirty="0">
                <a:latin typeface="Consolas" panose="020B0609020204030204" pitchFamily="49" charset="0"/>
              </a:rPr>
              <a:t>=0.010,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minFrequency</a:t>
            </a:r>
            <a:r>
              <a:rPr lang="en-US" sz="1600" dirty="0">
                <a:latin typeface="Consolas" panose="020B0609020204030204" pitchFamily="49" charset="0"/>
              </a:rPr>
              <a:t>=300, </a:t>
            </a:r>
            <a:r>
              <a:rPr lang="en-US" sz="1600" dirty="0" err="1">
                <a:latin typeface="Consolas" panose="020B0609020204030204" pitchFamily="49" charset="0"/>
              </a:rPr>
              <a:t>maxFrequency</a:t>
            </a:r>
            <a:r>
              <a:rPr lang="en-US" sz="1600" dirty="0">
                <a:latin typeface="Consolas" panose="020B0609020204030204" pitchFamily="49" charset="0"/>
              </a:rPr>
              <a:t>=8000, </a:t>
            </a:r>
            <a:r>
              <a:rPr lang="en-US" sz="1600" dirty="0" err="1">
                <a:latin typeface="Consolas" panose="020B0609020204030204" pitchFamily="49" charset="0"/>
              </a:rPr>
              <a:t>mfccCount</a:t>
            </a:r>
            <a:r>
              <a:rPr lang="en-US" sz="1600" dirty="0">
                <a:latin typeface="Consolas" panose="020B0609020204030204" pitchFamily="49" charset="0"/>
              </a:rPr>
              <a:t>=13,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signalWindow</a:t>
            </a:r>
            <a:r>
              <a:rPr lang="en-US" sz="1600" dirty="0">
                <a:latin typeface="Consolas" panose="020B0609020204030204" pitchFamily="49" charset="0"/>
              </a:rPr>
              <a:t>=None, </a:t>
            </a:r>
            <a:r>
              <a:rPr lang="en-US" sz="1600" dirty="0" err="1">
                <a:latin typeface="Consolas" panose="020B0609020204030204" pitchFamily="49" charset="0"/>
              </a:rPr>
              <a:t>spectrumWindow</a:t>
            </a:r>
            <a:r>
              <a:rPr lang="en-US" sz="1600" dirty="0">
                <a:latin typeface="Consolas" panose="020B0609020204030204" pitchFamily="49" charset="0"/>
              </a:rPr>
              <a:t>=None, </a:t>
            </a:r>
            <a:r>
              <a:rPr lang="en-US" sz="1600" dirty="0" err="1">
                <a:latin typeface="Consolas" panose="020B0609020204030204" pitchFamily="49" charset="0"/>
              </a:rPr>
              <a:t>squareSpectrum</a:t>
            </a:r>
            <a:r>
              <a:rPr lang="en-US" sz="1600" dirty="0">
                <a:latin typeface="Consolas" panose="020B0609020204030204" pitchFamily="49" charset="0"/>
              </a:rPr>
              <a:t>=False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Различная длительность блоков сигнала в пределах 20-40 </a:t>
            </a:r>
            <a:r>
              <a:rPr lang="ru-RU" dirty="0" err="1" smtClean="0"/>
              <a:t>мс</a:t>
            </a:r>
            <a:endParaRPr lang="ru-RU" dirty="0" smtClean="0"/>
          </a:p>
          <a:p>
            <a:r>
              <a:rPr lang="ru-RU" dirty="0" smtClean="0"/>
              <a:t>Различное количество </a:t>
            </a:r>
            <a:r>
              <a:rPr lang="ru-RU" dirty="0" err="1" smtClean="0"/>
              <a:t>кепстральных</a:t>
            </a:r>
            <a:r>
              <a:rPr lang="ru-RU" dirty="0" smtClean="0"/>
              <a:t> коэффициентов</a:t>
            </a:r>
          </a:p>
          <a:p>
            <a:r>
              <a:rPr lang="ru-RU" dirty="0" smtClean="0"/>
              <a:t>Различные оконные функции для сглаживания сигнала и спектра</a:t>
            </a:r>
          </a:p>
          <a:p>
            <a:r>
              <a:rPr lang="ru-RU" dirty="0" smtClean="0"/>
              <a:t>Возведение спектра в квадрат</a:t>
            </a:r>
          </a:p>
          <a:p>
            <a:r>
              <a:rPr lang="ru-RU" dirty="0" smtClean="0"/>
              <a:t>Вычисление первых и вторых производных </a:t>
            </a:r>
            <a:r>
              <a:rPr lang="en-US" dirty="0" smtClean="0"/>
              <a:t>MFCC</a:t>
            </a:r>
          </a:p>
          <a:p>
            <a:r>
              <a:rPr lang="ru-RU" dirty="0" smtClean="0"/>
              <a:t>Значимость каждого коэффициента </a:t>
            </a:r>
            <a:r>
              <a:rPr lang="en-US" dirty="0" smtClean="0"/>
              <a:t>MFCC </a:t>
            </a:r>
            <a:r>
              <a:rPr lang="ru-RU" dirty="0" smtClean="0"/>
              <a:t>на точность классификации, значимость пар </a:t>
            </a:r>
            <a:r>
              <a:rPr lang="ru-RU" dirty="0" smtClean="0"/>
              <a:t>коэффициентов</a:t>
            </a:r>
            <a:endParaRPr lang="en-US" dirty="0" smtClean="0"/>
          </a:p>
          <a:p>
            <a:r>
              <a:rPr lang="ru-RU" dirty="0" smtClean="0"/>
              <a:t>Отключение дискретного косинусного преобразования</a:t>
            </a:r>
            <a:endParaRPr lang="ru-RU" dirty="0" smtClean="0"/>
          </a:p>
        </p:txBody>
      </p:sp>
      <p:pic>
        <p:nvPicPr>
          <p:cNvPr id="10242" name="Picture 2" descr="http://practicalcryptography.com/media/latex/542b8743573ec3ff3ddbfd965512d484bc1a1818-11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40" y="4168487"/>
            <a:ext cx="3856290" cy="96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9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Восприятие звука человеком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Учёные выяснили, что человек воспринимает частоты звука по-разному. Низкие частоты более значимы для нас, высокие – менее значимы.</a:t>
            </a:r>
          </a:p>
          <a:p>
            <a:endParaRPr lang="ru-RU" dirty="0"/>
          </a:p>
        </p:txBody>
      </p:sp>
      <p:pic>
        <p:nvPicPr>
          <p:cNvPr id="1028" name="Picture 4" descr="https://upload.wikimedia.org/wikipedia/commons/3/37/Gromko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0" y="2562731"/>
            <a:ext cx="4010468" cy="29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2.bp.blogspot.com/-H__uiCgGpQY/U5qCyTnarOI/AAAAAAAAQYk/wtv6eqsYTkI/s1600/mel-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68" y="2458471"/>
            <a:ext cx="4857597" cy="29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Восприятие звука человеком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Нелинейная шкала, показывающая значимость частот звука для человека, называется мел-шкалой.</a:t>
            </a:r>
          </a:p>
          <a:p>
            <a:r>
              <a:rPr lang="ru-RU" dirty="0" smtClean="0"/>
              <a:t>Значения из герц в значения мел-шкалы могут пересчитаны по простой формуле: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Можно выполнить и обратное преобразование: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30" name="Picture 6" descr="http://practicalcryptography.com/media/latex/369d64804e572729863c874aaa092e582bf5eb56-11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44" y="3085354"/>
            <a:ext cx="5986874" cy="30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racticalcryptography.com/media/latex/05d74bc31f4c2a9c375dd9c95d4642d558f455a0-11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44" y="4263109"/>
            <a:ext cx="5986874" cy="3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произношения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На спектрограмме (</a:t>
            </a:r>
            <a:r>
              <a:rPr lang="ru-RU" dirty="0" err="1" smtClean="0"/>
              <a:t>сонограмме</a:t>
            </a:r>
            <a:r>
              <a:rPr lang="ru-RU" dirty="0" smtClean="0"/>
              <a:t>) видно, что основная информация собрана в области низких частот.</a:t>
            </a:r>
          </a:p>
          <a:p>
            <a:r>
              <a:rPr lang="ru-RU" dirty="0" smtClean="0"/>
              <a:t>Расстояние между формантами увеличивается с ростом частоты.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29" y="2884309"/>
            <a:ext cx="6582667" cy="2990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067823" y="40740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частота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32504" y="585669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получить спектрограмму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66" y="3726271"/>
            <a:ext cx="4525647" cy="2055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4769512" y="464379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частота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294746" y="57821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66" y="1575745"/>
            <a:ext cx="4310434" cy="16359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3871" y="321166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10106" y="21481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амплитуда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15425" y="4289702"/>
            <a:ext cx="1796937" cy="82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ДПФ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4304684" y="4455398"/>
            <a:ext cx="749187" cy="49095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2849324" y="3606770"/>
            <a:ext cx="520916" cy="49095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4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MFCC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en-US" dirty="0" smtClean="0"/>
              <a:t>MFCC – </a:t>
            </a:r>
            <a:r>
              <a:rPr lang="en-US" dirty="0" err="1" smtClean="0"/>
              <a:t>mel</a:t>
            </a:r>
            <a:r>
              <a:rPr lang="en-US" dirty="0" smtClean="0"/>
              <a:t>-frequency </a:t>
            </a:r>
            <a:r>
              <a:rPr lang="en-US" dirty="0" err="1" smtClean="0"/>
              <a:t>cepstral</a:t>
            </a:r>
            <a:r>
              <a:rPr lang="en-US" dirty="0" smtClean="0"/>
              <a:t> coefficients</a:t>
            </a:r>
            <a:r>
              <a:rPr lang="ru-RU" dirty="0" smtClean="0"/>
              <a:t> – мел-частотные </a:t>
            </a:r>
            <a:r>
              <a:rPr lang="ru-RU" dirty="0" err="1" smtClean="0"/>
              <a:t>кепстральные</a:t>
            </a:r>
            <a:r>
              <a:rPr lang="ru-RU" dirty="0" smtClean="0"/>
              <a:t> коэффициенты</a:t>
            </a:r>
          </a:p>
          <a:p>
            <a:r>
              <a:rPr lang="en-US" dirty="0" smtClean="0"/>
              <a:t>MFCC </a:t>
            </a:r>
            <a:r>
              <a:rPr lang="ru-RU" dirty="0" smtClean="0"/>
              <a:t>отражают энергию формант речи человека с учётом нелинейной мел-шкалы</a:t>
            </a:r>
          </a:p>
          <a:p>
            <a:r>
              <a:rPr lang="en-US" dirty="0" smtClean="0"/>
              <a:t>MFCC </a:t>
            </a:r>
            <a:r>
              <a:rPr lang="ru-RU" dirty="0" smtClean="0"/>
              <a:t>являются основным признаком речи. Большинство статей по распознаванию речи и идентификации диктора опираются именно на </a:t>
            </a:r>
            <a:r>
              <a:rPr lang="en-US" dirty="0" smtClean="0"/>
              <a:t>MFCC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Плюсы использования </a:t>
            </a:r>
            <a:r>
              <a:rPr lang="en-US" dirty="0" smtClean="0"/>
              <a:t>MFCC:</a:t>
            </a:r>
          </a:p>
          <a:p>
            <a:pPr lvl="1"/>
            <a:r>
              <a:rPr lang="ru-RU" dirty="0" smtClean="0"/>
              <a:t>Используется спектр сигнала, то есть волновая природа речи</a:t>
            </a:r>
          </a:p>
          <a:p>
            <a:pPr lvl="1"/>
            <a:r>
              <a:rPr lang="ru-RU" dirty="0" smtClean="0"/>
              <a:t>Учитывается нелинейность восприятия и генерации речи</a:t>
            </a:r>
          </a:p>
          <a:p>
            <a:pPr lvl="1"/>
            <a:r>
              <a:rPr lang="ru-RU" dirty="0" smtClean="0"/>
              <a:t>Число коэффициентов может быть произвольным, что позволяет использовать разумное пространство признаков при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8582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вычисления </a:t>
            </a:r>
            <a:r>
              <a:rPr lang="en-US" dirty="0" smtClean="0"/>
              <a:t>MFCC</a:t>
            </a:r>
            <a:r>
              <a:rPr lang="ru-RU" dirty="0" smtClean="0"/>
              <a:t> - 1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Генерация треугольных фильтров вида:</a:t>
            </a:r>
          </a:p>
          <a:p>
            <a:endParaRPr lang="ru-RU" dirty="0" smtClean="0"/>
          </a:p>
        </p:txBody>
      </p:sp>
      <p:pic>
        <p:nvPicPr>
          <p:cNvPr id="3074" name="Picture 2" descr="https://habrastorage.org/storage2/012/2db/274/0122db274ef2832248f95ac8242277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7" y="1934183"/>
            <a:ext cx="4404151" cy="27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brastorage.org/storage2/f76/796/1b3/f767961b390a5e09942b9552cf4b81d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74" y="1930401"/>
            <a:ext cx="4410288" cy="271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923961" y="3107250"/>
            <a:ext cx="533912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46540" y="4648241"/>
            <a:ext cx="38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мел-шкале все окна одинаковой ширины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633737" y="4589004"/>
            <a:ext cx="3896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обычной шкале учтена нелинейность голоса. Низкие частоты более значимы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31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вычисления </a:t>
            </a:r>
            <a:r>
              <a:rPr lang="en-US" dirty="0" smtClean="0"/>
              <a:t>MFCC</a:t>
            </a:r>
            <a:r>
              <a:rPr lang="ru-RU" dirty="0" smtClean="0"/>
              <a:t> - 2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Исходный сигнал разбивается на окна по 20-40 </a:t>
            </a:r>
            <a:r>
              <a:rPr lang="ru-RU" dirty="0" err="1" smtClean="0"/>
              <a:t>мс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26" y="2052099"/>
            <a:ext cx="7899326" cy="2874430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1220126" y="4921804"/>
            <a:ext cx="0" cy="60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220126" y="5314566"/>
            <a:ext cx="1773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99830" y="2052099"/>
            <a:ext cx="0" cy="34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999830" y="5326840"/>
            <a:ext cx="1773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73397" y="2052099"/>
            <a:ext cx="0" cy="347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773397" y="5314566"/>
            <a:ext cx="1773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46965" y="2052099"/>
            <a:ext cx="0" cy="347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546965" y="5314566"/>
            <a:ext cx="1773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319412" y="2052099"/>
            <a:ext cx="0" cy="34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1874" y="4957508"/>
            <a:ext cx="82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 </a:t>
            </a:r>
            <a:r>
              <a:rPr lang="ru-RU" dirty="0" err="1" smtClean="0"/>
              <a:t>мс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407635" y="4951372"/>
            <a:ext cx="82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 </a:t>
            </a:r>
            <a:r>
              <a:rPr lang="ru-RU" dirty="0" err="1" smtClean="0"/>
              <a:t>мс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190409" y="4957508"/>
            <a:ext cx="82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 </a:t>
            </a:r>
            <a:r>
              <a:rPr lang="ru-RU" dirty="0" err="1" smtClean="0"/>
              <a:t>мс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025085" y="4962994"/>
            <a:ext cx="82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 </a:t>
            </a:r>
            <a:r>
              <a:rPr lang="ru-RU" dirty="0" err="1" smtClean="0"/>
              <a:t>мс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03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вычисления </a:t>
            </a:r>
            <a:r>
              <a:rPr lang="en-US" dirty="0" smtClean="0"/>
              <a:t>MFCC</a:t>
            </a:r>
            <a:r>
              <a:rPr lang="ru-RU" dirty="0" smtClean="0"/>
              <a:t> - 3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ru-RU" dirty="0" smtClean="0"/>
              <a:t>Каждый блок сигнала может умножаться на оконную функцию, например, окно Хемминга, чтобы спектр не растекался</a:t>
            </a:r>
          </a:p>
          <a:p>
            <a:r>
              <a:rPr lang="ru-RU" dirty="0" smtClean="0"/>
              <a:t>Вычисляется спектр сигнала с помощью дискретного преобразования Фурье</a:t>
            </a:r>
          </a:p>
          <a:p>
            <a:r>
              <a:rPr lang="ru-RU" dirty="0" smtClean="0"/>
              <a:t>Поочерёдно умножаем спектр на треугольные фильтры, полученные на этапе 1</a:t>
            </a:r>
          </a:p>
          <a:p>
            <a:endParaRPr lang="ru-RU" dirty="0" smtClean="0"/>
          </a:p>
        </p:txBody>
      </p:sp>
      <p:pic>
        <p:nvPicPr>
          <p:cNvPr id="7170" name="Picture 2" descr="Картинки по запросу умножение на окно хемминг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7" r="17632" b="16016"/>
          <a:stretch/>
        </p:blipFill>
        <p:spPr bwMode="auto">
          <a:xfrm>
            <a:off x="677334" y="3574710"/>
            <a:ext cx="2847527" cy="23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преобразование фурь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10" y="3381440"/>
            <a:ext cx="3054030" cy="298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lot of Mel Filterbank and windowed power 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174" y="3381440"/>
            <a:ext cx="3891655" cy="29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3426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460</Words>
  <Application>Microsoft Office PowerPoint</Application>
  <PresentationFormat>Широкоэкранный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Consolas</vt:lpstr>
      <vt:lpstr>Trebuchet MS</vt:lpstr>
      <vt:lpstr>Wingdings 3</vt:lpstr>
      <vt:lpstr>Грань</vt:lpstr>
      <vt:lpstr>Вычисление MFCC</vt:lpstr>
      <vt:lpstr>Восприятие звука человеком</vt:lpstr>
      <vt:lpstr>Восприятие звука человеком</vt:lpstr>
      <vt:lpstr>Особенности произношения</vt:lpstr>
      <vt:lpstr>Как получить спектрограмму</vt:lpstr>
      <vt:lpstr>Что такое MFCC</vt:lpstr>
      <vt:lpstr>Порядок вычисления MFCC - 1</vt:lpstr>
      <vt:lpstr>Порядок вычисления MFCC - 2</vt:lpstr>
      <vt:lpstr>Порядок вычисления MFCC - 3</vt:lpstr>
      <vt:lpstr>Порядок вычисления MFCC - 4</vt:lpstr>
      <vt:lpstr>Порядок вычисления MFCC - 4</vt:lpstr>
      <vt:lpstr>Программная реализация</vt:lpstr>
      <vt:lpstr>Возможности для исследований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MFCC</dc:title>
  <dc:creator>stas</dc:creator>
  <cp:lastModifiedBy>Станислав Лялин</cp:lastModifiedBy>
  <cp:revision>17</cp:revision>
  <dcterms:created xsi:type="dcterms:W3CDTF">2017-10-18T19:28:52Z</dcterms:created>
  <dcterms:modified xsi:type="dcterms:W3CDTF">2017-10-19T07:27:06Z</dcterms:modified>
</cp:coreProperties>
</file>