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17"/>
  </p:notesMasterIdLst>
  <p:sldIdLst>
    <p:sldId id="256" r:id="rId4"/>
    <p:sldId id="258" r:id="rId5"/>
    <p:sldId id="259" r:id="rId6"/>
    <p:sldId id="264" r:id="rId7"/>
    <p:sldId id="265" r:id="rId8"/>
    <p:sldId id="266" r:id="rId9"/>
    <p:sldId id="268" r:id="rId10"/>
    <p:sldId id="271" r:id="rId11"/>
    <p:sldId id="269" r:id="rId12"/>
    <p:sldId id="260" r:id="rId13"/>
    <p:sldId id="261" r:id="rId14"/>
    <p:sldId id="270" r:id="rId15"/>
    <p:sldId id="263" r:id="rId16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70290" autoAdjust="0"/>
  </p:normalViewPr>
  <p:slideViewPr>
    <p:cSldViewPr>
      <p:cViewPr varScale="1">
        <p:scale>
          <a:sx n="55" d="100"/>
          <a:sy n="55" d="100"/>
        </p:scale>
        <p:origin x="-1590" y="-78"/>
      </p:cViewPr>
      <p:guideLst>
        <p:guide orient="horz" pos="2160"/>
        <p:guide pos="54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4545AC-124F-4EA3-B9F0-33EEAA1508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846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see confusion matrices of the basic system, using MFCC, on the left. The overall recognition rate is 58%, for ‘normal’ samples – that is, normal speed, English – the recognition rate is 64%. In our altered system – seen on the right – the overall recognition rate has improved: 62% versus 58% in the basic system. On ‘normal’ samples, recognition is improved: a recognition rate of 80% versus 64% in the basic system.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that, in a confusion matrix, an optimal system would show a nice diagonal line with only 100’s. Anything outside that diagonal is a misclassification. In the top-left graph, there are quite a few high numbers outside the diagonal. In the bottom-right graph, there are fewer. It looks like this is because of our ‘unknown speaker’ class: a lot of the samples that would otherwise simply be misclassified are now classified as being ‘unknown’ (we see this as a number of darker cells in the top row). This addition, then, seems to be working.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altered system on the left is the approach where a single Gaussian is trained multiple times for different samples. The system on the right is where the system is trained on multiple Gaussians depending on the speech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545AC-124F-4EA3-B9F0-33EEAA15085B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545AC-124F-4EA3-B9F0-33EEAA15085B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97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we’ve shown you what does</a:t>
            </a:r>
            <a:r>
              <a:rPr lang="en-US" baseline="0" dirty="0" smtClean="0"/>
              <a:t> work about our system, let’s talk briefly about some of the limitations of our work. As I showed before, the system needs to be trained under different conditions of speech variability, normally a real world application would train on only few samples and would have only a generic model to base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improve this, one may consider a model where different Gaussians are attached with weights wherein the probability of each condition occur would determine the relative weight.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545AC-124F-4EA3-B9F0-33EEAA15085B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increase</a:t>
            </a:r>
            <a:r>
              <a:rPr lang="en-US" baseline="0" dirty="0" smtClean="0"/>
              <a:t> in frequency may allow us to capture complete information in the speech spectrum.</a:t>
            </a:r>
          </a:p>
          <a:p>
            <a:r>
              <a:rPr lang="en-US" baseline="0" dirty="0" smtClean="0"/>
              <a:t>When the time duration of the samples increases the model is better represented.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545AC-124F-4EA3-B9F0-33EEAA15085B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4AEE117C-9BDD-4977-995F-2818EB237B5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C1838-E747-496B-989E-8AC711047FBF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CA5F992-A1A7-4877-809C-424B74A9B9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2E9C6-A1AF-4EC6-B2F6-3B4669C507AC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to cyaa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9438" y="1268413"/>
            <a:ext cx="348456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300dpi cyaantranspara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EFDE0CF7-FE54-4348-979D-9FCE6587D27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3895F-3113-450C-9B7A-4D755E60DE7D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052173B-AB63-4F6B-8194-228CEBAF2C5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47A43-0B39-4150-8B9D-8950E7F21B34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4B987D4-5FAA-443B-AD71-515EDB0265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AD7FC-FAD3-4A67-8A93-8E3C9D84868F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58E37AA-A224-4938-A38B-630C699769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FDB23-9D56-488E-9111-7ABB0CFE6767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B6B079E-A181-43C0-A08F-54B5E117A11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376B-114C-4989-B993-6757E35233B3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774A581E-680F-45F9-9FA6-04A1FBEFCA1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F346-C180-450D-92A5-9D43F4DE39F1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43B76248-0EA5-4F6F-ACB0-D1C2F93DCE8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9095-33B9-4AE9-96C3-AAA712D78E92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714B9B9-CB20-4D4E-AEDB-A325D90FF56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FD906-E56D-43E0-B90F-0CB8C11C0455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F167FEF-AC3B-473A-9885-9958F88A82E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BF25-9664-4ED1-993B-FDDDD6D8664F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C3EA93D-A8FC-43CD-90CD-05CDC3BFC6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E465B-FF7D-470F-BB23-2F4178041BB4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5B16FC-CFEA-453D-B85B-5283796FC7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9E717-90E9-47CF-865F-108FE28CBD4F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4576A007-0C68-44C5-B4E1-82CF45C2292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7F0E3-BEDF-42AC-A057-6036508BB6FA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B432F5-C06F-400F-B4E7-74ADD338832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8D901-64AA-44AD-846D-AB7B9ED7CFBB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1276E08-8617-4644-A9BC-76830818131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446C2-0630-4C7D-8131-C2C71B719EBC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EF77E8D-E241-4433-B28C-5251D41E5E3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648D8-F53A-4632-B81A-BD5425A403EA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CDD55FE-3F16-44AD-9090-14080591A65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11D3-233B-4C84-87E9-7FCD494EF31A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07BC9F2-ABD5-4A57-9687-093414066D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4857B-803B-4F83-8731-F6E374B8453D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477B9C67-EC0B-4389-AEDE-6064E52CFC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E45B1-04BA-4F6D-A6AE-C4B765720888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FAF297F-67F9-4922-B5F9-A3EFF785D6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3764-8A8D-4423-BB65-8AC593118D55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24C336A-24F5-4E47-92B2-DDFFC81FD68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00BC4-6FD3-4647-83DD-827B901B33E0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F2A0F99-3C00-490E-A098-5BC669EDC84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3CE24-4322-4407-BDE1-951DDFD5A533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BFF6845-B664-4D5A-A53A-E3B28D878C5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72734-B6A4-4905-B8CD-7C65FE422182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46AA8B54-9EF1-4337-8E12-53F79D18456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1D5C-5482-435F-9DF2-339FCD9778F2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599B66A-1D42-4D0B-B6B5-21426BAA2E1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4BD10-BB5A-42F6-A738-8F7CB5F0E888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00119AE-848A-4A73-AF28-0FF2C478A46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0B32D-A2DE-46B0-962F-EBC82DE8BB48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E5BE0F44-ADF1-49A8-827A-6157A32F3DD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D5A02-8B80-4D7F-B59F-EA33AC955C7F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4189B63-4478-4F6B-8DB4-C3856734CAC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223EB-B8DA-482B-A8A1-AFFA08191E27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18DAE27-F0F4-49CE-A9E2-B36B594D12A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5E015-E585-4B8E-BB06-5A6DCC2BD9AB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yan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E53CFCC6-0FFD-4CE7-9582-E1A1847C355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0553C9-CE9E-4D4D-985B-4CBD8EF9F0C3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date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8" descr="cyan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9A1D5CFF-D852-4BF6-96FA-9A5157D6985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2055" name="Picture 11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500A4C5-F1FF-49D8-9344-294A19C522AC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  <p:sp>
        <p:nvSpPr>
          <p:cNvPr id="205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yan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nl-NL"/>
              <a:t>/ name of department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87D10F61-9025-42DE-8F52-471D9B6DB1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FD14E22-A6F9-4590-9D1A-94037C3AF2A8}" type="datetime1">
              <a:rPr lang="nl-NL"/>
              <a:pPr>
                <a:defRPr/>
              </a:pPr>
              <a:t>18-11-2011</a:t>
            </a:fld>
            <a:endParaRPr lang="nl-NL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Speaker_Recognition/Project_Stages/UB.a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UCAR project: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Speaker Identification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Els van Dijk – 0749866</a:t>
            </a:r>
          </a:p>
          <a:p>
            <a:pPr eaLnBrk="1" hangingPunct="1"/>
            <a:r>
              <a:rPr lang="en-US" smtClean="0"/>
              <a:t>Sridhar Jagannathan – 0786488</a:t>
            </a:r>
          </a:p>
          <a:p>
            <a:pPr eaLnBrk="1" hangingPunct="1"/>
            <a:r>
              <a:rPr lang="en-US" smtClean="0"/>
              <a:t>Deyang Wang– 0758165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Demonstration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 </a:t>
            </a:r>
            <a:r>
              <a:rPr lang="en-US" dirty="0"/>
              <a:t>to </a:t>
            </a:r>
            <a:r>
              <a:rPr lang="en-US" dirty="0" err="1" smtClean="0"/>
              <a:t>Application_Demo</a:t>
            </a:r>
            <a:r>
              <a:rPr lang="en-US" dirty="0" smtClean="0"/>
              <a:t> in the subfolder for flash demo</a:t>
            </a:r>
            <a:endParaRPr lang="en-US" dirty="0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nl-NL" smtClean="0"/>
              <a:t>PAGE </a:t>
            </a:r>
            <a:fld id="{99A05252-ACA0-41BD-9834-4595CEEAE634}" type="slidenum">
              <a:rPr lang="nl-NL" smtClean="0"/>
              <a:pPr/>
              <a:t>9</a:t>
            </a:fld>
            <a:endParaRPr lang="nl-NL" smtClean="0"/>
          </a:p>
        </p:txBody>
      </p:sp>
      <p:sp>
        <p:nvSpPr>
          <p:cNvPr id="16389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781E7D6C-BEC1-4F6D-880A-5BEB0D92E88E}" type="datetime1">
              <a:rPr lang="nl-NL" smtClean="0"/>
              <a:pPr/>
              <a:t>18-11-2011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Limitations &amp; Future Work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recognition rate achieved for multiple Gaussians when used across different patterns of speech is encouraging.</a:t>
            </a:r>
          </a:p>
          <a:p>
            <a:pPr lvl="1" eaLnBrk="1" hangingPunct="1"/>
            <a:r>
              <a:rPr lang="en-US" dirty="0" smtClean="0"/>
              <a:t>Future work should focus on producing a weighted probability model, which selects the best Gaussian chosen for the speech automatically. For e.g.) if the probability of a person having nasal congestion is 0.2 hence the model would have a relative weight of 0.2 versus normal sample model in the matching algorithm.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nl-NL" smtClean="0"/>
              <a:t>PAGE </a:t>
            </a:r>
            <a:fld id="{7560D5DD-9071-4E06-B3E9-CD21C70137D9}" type="slidenum">
              <a:rPr lang="nl-NL" smtClean="0"/>
              <a:pPr/>
              <a:t>10</a:t>
            </a:fld>
            <a:endParaRPr lang="nl-NL" smtClean="0"/>
          </a:p>
        </p:txBody>
      </p:sp>
      <p:sp>
        <p:nvSpPr>
          <p:cNvPr id="17413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075664E6-D6DC-46FB-9772-FCD44D22A5AC}" type="datetime1">
              <a:rPr lang="nl-NL" smtClean="0"/>
              <a:pPr/>
              <a:t>18-11-2011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Limitations &amp; Future Work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sampling frequency can be increased from 8 KHz to 16 KHz to improve the accuracy.</a:t>
            </a:r>
          </a:p>
          <a:p>
            <a:pPr eaLnBrk="1" hangingPunct="1"/>
            <a:r>
              <a:rPr lang="en-US" dirty="0" smtClean="0"/>
              <a:t>The time duration of the samples can also be increased to model the speaker in a better fashion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nl-NL" smtClean="0"/>
              <a:t>PAGE </a:t>
            </a:r>
            <a:fld id="{7560D5DD-9071-4E06-B3E9-CD21C70137D9}" type="slidenum">
              <a:rPr lang="nl-NL" smtClean="0"/>
              <a:pPr/>
              <a:t>11</a:t>
            </a:fld>
            <a:endParaRPr lang="nl-NL" smtClean="0"/>
          </a:p>
        </p:txBody>
      </p:sp>
      <p:sp>
        <p:nvSpPr>
          <p:cNvPr id="17413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075664E6-D6DC-46FB-9772-FCD44D22A5AC}" type="datetime1">
              <a:rPr lang="nl-NL" smtClean="0"/>
              <a:pPr/>
              <a:t>18-11-2011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5856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Q&amp;A, Suggestions?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6000" dirty="0" smtClean="0"/>
          </a:p>
          <a:p>
            <a:pPr algn="ctr" eaLnBrk="1" hangingPunct="1">
              <a:buFontTx/>
              <a:buNone/>
            </a:pPr>
            <a:r>
              <a:rPr lang="en-US" sz="9600" dirty="0" smtClean="0"/>
              <a:t>?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nl-NL" smtClean="0"/>
              <a:t>PAGE </a:t>
            </a:r>
            <a:fld id="{E13F7102-BED5-42BC-BCA1-1E42A73B3635}" type="slidenum">
              <a:rPr lang="nl-NL" smtClean="0"/>
              <a:pPr/>
              <a:t>12</a:t>
            </a:fld>
            <a:endParaRPr lang="nl-NL" smtClean="0"/>
          </a:p>
        </p:txBody>
      </p:sp>
      <p:sp>
        <p:nvSpPr>
          <p:cNvPr id="18437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C0462354-7379-4D4C-A72C-1484DECB70F6}" type="datetime1">
              <a:rPr lang="nl-NL" smtClean="0"/>
              <a:pPr/>
              <a:t>18-11-2011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Speaker Identification: Why?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nl-NL" smtClean="0"/>
              <a:t>PAGE </a:t>
            </a:r>
            <a:fld id="{3DF955E9-6CC5-467D-AE3E-32749A4C2B1C}" type="slidenum">
              <a:rPr lang="nl-NL" smtClean="0"/>
              <a:pPr/>
              <a:t>1</a:t>
            </a:fld>
            <a:endParaRPr lang="nl-NL" smtClean="0"/>
          </a:p>
        </p:txBody>
      </p:sp>
      <p:sp>
        <p:nvSpPr>
          <p:cNvPr id="9221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32F8289A-0F80-48CC-96F8-D08F0A2652B9}" type="datetime1">
              <a:rPr lang="nl-NL" smtClean="0"/>
              <a:pPr/>
              <a:t>18-11-2011</a:t>
            </a:fld>
            <a:endParaRPr lang="nl-N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 action="ppaction://hlinkfile"/>
              </a:rPr>
              <a:t>Video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Speaker Identification: How?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a complete system, we need to: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smtClean="0"/>
              <a:t>Record samples of speech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smtClean="0"/>
              <a:t>Extract defining features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smtClean="0"/>
              <a:t>Define speaker models to classify new samples 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nl-NL" smtClean="0"/>
              <a:t>PAGE </a:t>
            </a:r>
            <a:fld id="{8FD2CEF3-3526-4B8A-A31E-76E4D615F0EB}" type="slidenum">
              <a:rPr lang="nl-NL" smtClean="0"/>
              <a:pPr/>
              <a:t>2</a:t>
            </a:fld>
            <a:endParaRPr lang="nl-NL" smtClean="0"/>
          </a:p>
        </p:txBody>
      </p:sp>
      <p:sp>
        <p:nvSpPr>
          <p:cNvPr id="10245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DA1C3271-FDC9-4CB0-939C-2817BA3086AA}" type="datetime1">
              <a:rPr lang="nl-NL" smtClean="0"/>
              <a:pPr/>
              <a:t>18-11-2011</a:t>
            </a:fld>
            <a:endParaRPr lang="nl-NL" smtClean="0"/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827088" y="3500438"/>
            <a:ext cx="33845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Basics for 2 &amp; 3 provided by existing Matlab system</a:t>
            </a:r>
            <a:r>
              <a:rPr lang="en-US" baseline="30000"/>
              <a:t>1</a:t>
            </a:r>
            <a:endParaRPr lang="en-US"/>
          </a:p>
        </p:txBody>
      </p: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250825" y="5732463"/>
            <a:ext cx="8424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30000"/>
              <a:t>1 </a:t>
            </a:r>
            <a:r>
              <a:rPr lang="en-US" sz="1400"/>
              <a:t>Can be found on http://www.mathworks.com/matlabcentral/fileexchange/27059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How: Recordings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a complete system, we need to: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smtClean="0">
                <a:solidFill>
                  <a:srgbClr val="47A3FF"/>
                </a:solidFill>
              </a:rPr>
              <a:t>Record samples of speech</a:t>
            </a:r>
          </a:p>
          <a:p>
            <a:pPr marL="1000125" lvl="2" indent="-457200" eaLnBrk="1" hangingPunct="1"/>
            <a:r>
              <a:rPr lang="en-US" smtClean="0"/>
              <a:t>7 participants (+ 1 ‘unknown’)</a:t>
            </a:r>
          </a:p>
          <a:p>
            <a:pPr marL="1000125" lvl="2" indent="-457200" eaLnBrk="1" hangingPunct="1"/>
            <a:r>
              <a:rPr lang="en-US" smtClean="0"/>
              <a:t>15 samples each: 3 sentences * 5 conditions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smtClean="0">
                <a:solidFill>
                  <a:srgbClr val="BFBFBF"/>
                </a:solidFill>
              </a:rPr>
              <a:t>Extract defining features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smtClean="0">
                <a:solidFill>
                  <a:srgbClr val="BFBFBF"/>
                </a:solidFill>
              </a:rPr>
              <a:t>Define speaker models to classify new samples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nl-NL" smtClean="0"/>
              <a:t>PAGE </a:t>
            </a:r>
            <a:fld id="{2D92368A-CDA3-4A94-817C-4E7C27379B11}" type="slidenum">
              <a:rPr lang="nl-NL" smtClean="0"/>
              <a:pPr/>
              <a:t>3</a:t>
            </a:fld>
            <a:endParaRPr lang="nl-NL" smtClean="0"/>
          </a:p>
        </p:txBody>
      </p:sp>
      <p:sp>
        <p:nvSpPr>
          <p:cNvPr id="11269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D92BBF0A-A0D1-4B1C-A24F-46A2B97A730F}" type="datetime1">
              <a:rPr lang="nl-NL" smtClean="0"/>
              <a:pPr/>
              <a:t>18-11-2011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How: feature extraction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a complete system, we need to: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smtClean="0">
                <a:solidFill>
                  <a:srgbClr val="BFBFBF"/>
                </a:solidFill>
              </a:rPr>
              <a:t>Record samples of speech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smtClean="0">
                <a:solidFill>
                  <a:srgbClr val="47A3FF"/>
                </a:solidFill>
              </a:rPr>
              <a:t>Extract defining features</a:t>
            </a:r>
          </a:p>
          <a:p>
            <a:pPr marL="1000125" lvl="2" indent="-457200" eaLnBrk="1" hangingPunct="1"/>
            <a:r>
              <a:rPr lang="en-US" smtClean="0">
                <a:solidFill>
                  <a:srgbClr val="003366"/>
                </a:solidFill>
              </a:rPr>
              <a:t>Basic system provides two: </a:t>
            </a:r>
          </a:p>
          <a:p>
            <a:pPr marL="1539875" lvl="4" indent="-457200" eaLnBrk="1" hangingPunct="1"/>
            <a:r>
              <a:rPr lang="en-US" smtClean="0">
                <a:solidFill>
                  <a:srgbClr val="003366"/>
                </a:solidFill>
              </a:rPr>
              <a:t>MFCC  </a:t>
            </a:r>
          </a:p>
          <a:p>
            <a:pPr marL="1539875" lvl="4" indent="-457200" eaLnBrk="1" hangingPunct="1"/>
            <a:r>
              <a:rPr lang="en-US" smtClean="0">
                <a:solidFill>
                  <a:srgbClr val="003366"/>
                </a:solidFill>
              </a:rPr>
              <a:t>wavelet SBC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smtClean="0">
                <a:solidFill>
                  <a:srgbClr val="BFBFBF"/>
                </a:solidFill>
              </a:rPr>
              <a:t>Define speaker models to classify new samples 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nl-NL" smtClean="0"/>
              <a:t>PAGE </a:t>
            </a:r>
            <a:fld id="{AB795BF2-61AB-47E7-A8AA-7ABD501779C2}" type="slidenum">
              <a:rPr lang="nl-NL" smtClean="0"/>
              <a:pPr/>
              <a:t>4</a:t>
            </a:fld>
            <a:endParaRPr lang="nl-NL" smtClean="0"/>
          </a:p>
        </p:txBody>
      </p:sp>
      <p:sp>
        <p:nvSpPr>
          <p:cNvPr id="12293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4D7E19E4-4137-4033-A0FE-8AB0AC19A8B6}" type="datetime1">
              <a:rPr lang="nl-NL" smtClean="0"/>
              <a:pPr/>
              <a:t>18-11-2011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How: Speaker Modelling &amp; Classification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a complete system, we need to: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Record samples of speech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Extract defining features</a:t>
            </a:r>
          </a:p>
          <a:p>
            <a:pPr marL="727075" lvl="1" indent="-457200" eaLnBrk="1" hangingPunct="1">
              <a:buFontTx/>
              <a:buAutoNum type="arabicPeriod"/>
            </a:pPr>
            <a:r>
              <a:rPr lang="en-US" dirty="0" smtClean="0">
                <a:solidFill>
                  <a:srgbClr val="47A3FF"/>
                </a:solidFill>
              </a:rPr>
              <a:t>Define speaker models to classify new samples </a:t>
            </a:r>
          </a:p>
          <a:p>
            <a:pPr marL="1000125" lvl="2" indent="-457200" eaLnBrk="1" hangingPunct="1"/>
            <a:r>
              <a:rPr lang="en-US" dirty="0" smtClean="0">
                <a:solidFill>
                  <a:srgbClr val="003366"/>
                </a:solidFill>
              </a:rPr>
              <a:t>Basic system uses GMM</a:t>
            </a:r>
          </a:p>
          <a:p>
            <a:pPr marL="1000125" lvl="2" indent="-457200" eaLnBrk="1" hangingPunct="1"/>
            <a:r>
              <a:rPr lang="en-US" dirty="0" smtClean="0">
                <a:solidFill>
                  <a:srgbClr val="003366"/>
                </a:solidFill>
              </a:rPr>
              <a:t>Our addition: a hybrid model &amp; multiple Gaussian models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nl-NL" smtClean="0"/>
              <a:t>PAGE </a:t>
            </a:r>
            <a:fld id="{ECA9D46E-B9F6-4207-BD32-494FAD0E364D}" type="slidenum">
              <a:rPr lang="nl-NL" smtClean="0"/>
              <a:pPr/>
              <a:t>5</a:t>
            </a:fld>
            <a:endParaRPr lang="nl-NL" smtClean="0"/>
          </a:p>
        </p:txBody>
      </p:sp>
      <p:sp>
        <p:nvSpPr>
          <p:cNvPr id="13317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8366B331-36B0-4AD2-ACDA-584DA224BC2B}" type="datetime1">
              <a:rPr lang="nl-NL" smtClean="0"/>
              <a:pPr/>
              <a:t>18-11-2011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How: the Hybrid Model</a:t>
            </a: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l-NL" smtClean="0"/>
              <a:t>/ name of department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nl-NL" smtClean="0"/>
              <a:t>PAGE </a:t>
            </a:r>
            <a:fld id="{77EB3BBB-3333-4668-B455-0AB6F7346035}" type="slidenum">
              <a:rPr lang="nl-NL" smtClean="0"/>
              <a:pPr/>
              <a:t>6</a:t>
            </a:fld>
            <a:endParaRPr lang="nl-NL" smtClean="0"/>
          </a:p>
        </p:txBody>
      </p:sp>
      <p:sp>
        <p:nvSpPr>
          <p:cNvPr id="14341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84FD0855-85F5-4D31-9445-75B6CE49DD6B}" type="datetime1">
              <a:rPr lang="nl-NL" smtClean="0"/>
              <a:pPr/>
              <a:t>18-11-2011</a:t>
            </a:fld>
            <a:endParaRPr lang="nl-NL" smtClean="0"/>
          </a:p>
        </p:txBody>
      </p:sp>
      <p:sp>
        <p:nvSpPr>
          <p:cNvPr id="1434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models are trained: </a:t>
            </a:r>
          </a:p>
          <a:p>
            <a:pPr lvl="2" eaLnBrk="1" hangingPunct="1"/>
            <a:r>
              <a:rPr lang="en-US" smtClean="0"/>
              <a:t>MFCC-based</a:t>
            </a:r>
          </a:p>
          <a:p>
            <a:pPr lvl="2" eaLnBrk="1" hangingPunct="1"/>
            <a:r>
              <a:rPr lang="en-US" smtClean="0"/>
              <a:t>Wavelet SBC-based</a:t>
            </a:r>
          </a:p>
          <a:p>
            <a:pPr eaLnBrk="1" hangingPunct="1"/>
            <a:r>
              <a:rPr lang="en-US" smtClean="0"/>
              <a:t>Three possible results:</a:t>
            </a:r>
          </a:p>
          <a:p>
            <a:pPr lvl="2" eaLnBrk="1" hangingPunct="1"/>
            <a:r>
              <a:rPr lang="en-US" smtClean="0"/>
              <a:t>If MFCC model has the best match, use that</a:t>
            </a:r>
          </a:p>
          <a:p>
            <a:pPr lvl="2" eaLnBrk="1" hangingPunct="1"/>
            <a:r>
              <a:rPr lang="en-US" smtClean="0"/>
              <a:t>If wavelet SBC model has the best match, use that</a:t>
            </a:r>
          </a:p>
          <a:p>
            <a:pPr lvl="2" eaLnBrk="1" hangingPunct="1"/>
            <a:r>
              <a:rPr lang="en-US" smtClean="0"/>
              <a:t>If neither has a good match, sample is ‘unknown’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How: Multiple Gaussians models</a:t>
            </a: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l-NL" smtClean="0"/>
              <a:t>/ name of department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nl-NL" smtClean="0"/>
              <a:t>PAGE </a:t>
            </a:r>
            <a:fld id="{77EB3BBB-3333-4668-B455-0AB6F7346035}" type="slidenum">
              <a:rPr lang="nl-NL" smtClean="0"/>
              <a:pPr/>
              <a:t>7</a:t>
            </a:fld>
            <a:endParaRPr lang="nl-NL" smtClean="0"/>
          </a:p>
        </p:txBody>
      </p:sp>
      <p:sp>
        <p:nvSpPr>
          <p:cNvPr id="14341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84FD0855-85F5-4D31-9445-75B6CE49DD6B}" type="datetime1">
              <a:rPr lang="nl-NL" smtClean="0"/>
              <a:pPr/>
              <a:t>18-11-2011</a:t>
            </a:fld>
            <a:endParaRPr lang="nl-NL" smtClean="0"/>
          </a:p>
        </p:txBody>
      </p:sp>
      <p:sp>
        <p:nvSpPr>
          <p:cNvPr id="1434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results showed that just ‘averaging’ over different conditions did not work very well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the speech patterns are probably very different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 we should model different conditions with different Gaussian models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994650" cy="3959225"/>
          </a:xfrm>
        </p:spPr>
        <p:txBody>
          <a:bodyPr/>
          <a:lstStyle/>
          <a:p>
            <a:pPr>
              <a:buNone/>
            </a:pPr>
            <a:r>
              <a:rPr lang="en-US" smtClean="0"/>
              <a:t>  Basic MFCC    Basic SBC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 Hybrid Model Final System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PAGE </a:t>
            </a:r>
            <a:fld id="{C714B9B9-CB20-4D4E-AEDB-A325D90FF563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01FD906-E56D-43E0-B90F-0CB8C11C0455}" type="datetime1">
              <a:rPr lang="nl-NL" smtClean="0"/>
              <a:pPr>
                <a:defRPr/>
              </a:pPr>
              <a:t>18-11-2011</a:t>
            </a:fld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2695289" y="3722211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Recognition Rate: 33%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218" y="6351148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Recognition Rate: 80%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5097" y="3717031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Recognition Rate: 64%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73432" y="2843173"/>
            <a:ext cx="461665" cy="2016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/>
              <a:t>‘Normal’ Samples</a:t>
            </a:r>
            <a:endParaRPr lang="en-US" b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004048" y="2132856"/>
            <a:ext cx="413995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Overall RR </a:t>
            </a:r>
            <a:r>
              <a:rPr lang="en-US" b="1" kern="0" dirty="0" smtClean="0">
                <a:latin typeface="+mn-lt"/>
              </a:rPr>
              <a:t>has improved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b="1" kern="0" dirty="0" smtClean="0">
                <a:latin typeface="+mn-lt"/>
              </a:rPr>
              <a:t>RR of ‘normal samples’ is better</a:t>
            </a:r>
          </a:p>
          <a:p>
            <a:pPr marL="725488" lvl="1" indent="-268288" eaLnBrk="0" hangingPunct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b="1" kern="0" dirty="0" smtClean="0">
                <a:latin typeface="+mn-lt"/>
              </a:rPr>
              <a:t>New system on multiple Gaussians seems to work!</a:t>
            </a:r>
          </a:p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‘unknown’ class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detection is robust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TUe_Study\Quartile_1\Ubiquitous_Computing_Activity_Recognition\Project_Biometrics_Voice\confusionmatrices\confusionmatrices\1.baseline_mfcc_cm_norm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04" y="1986519"/>
            <a:ext cx="1756476" cy="17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Ue_Study\Quartile_1\Ubiquitous_Computing_Activity_Recognition\Project_Biometrics_Voice\confusionmatrices\confusionmatrices\2.baseline_sbc_cm_norm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69" y="1991782"/>
            <a:ext cx="1724418" cy="17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TUe_Study\Quartile_1\Ubiquitous_Computing_Activity_Recognition\Project_Biometrics_Voice\confusionmatrices\confusionmatrices\4.hybrid_multipletraining_cm_norm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62" y="4548295"/>
            <a:ext cx="1753367" cy="17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TUe_Study\Quartile_1\Ubiquitous_Computing_Activity_Recognition\Project_Biometrics_Voice\confusionmatrices\confusionmatrices\5.hybrid_multiplegaussians_cm_norma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933" y="4548295"/>
            <a:ext cx="1717639" cy="171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682905" y="6375974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Recognition Rate: 80%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tandard cyan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cyan</Template>
  <TotalTime>173</TotalTime>
  <Words>887</Words>
  <Application>Microsoft Office PowerPoint</Application>
  <PresentationFormat>On-screen Show (4:3)</PresentationFormat>
  <Paragraphs>115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TUe standard cyan</vt:lpstr>
      <vt:lpstr>Cyan photo</vt:lpstr>
      <vt:lpstr>Cyan bullets</vt:lpstr>
      <vt:lpstr>UCAR project: Speaker Identification</vt:lpstr>
      <vt:lpstr>Speaker Identification: Why?</vt:lpstr>
      <vt:lpstr>Speaker Identification: How?</vt:lpstr>
      <vt:lpstr>How: Recordings</vt:lpstr>
      <vt:lpstr>How: feature extraction</vt:lpstr>
      <vt:lpstr>How: Speaker Modelling &amp; Classification</vt:lpstr>
      <vt:lpstr>How: the Hybrid Model</vt:lpstr>
      <vt:lpstr>How: Multiple Gaussians models</vt:lpstr>
      <vt:lpstr>Results</vt:lpstr>
      <vt:lpstr>Demonstration</vt:lpstr>
      <vt:lpstr>Limitations &amp; Future Work</vt:lpstr>
      <vt:lpstr>Limitations &amp; Future Work</vt:lpstr>
      <vt:lpstr>Q&amp;A, Suggestions?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UCAR project: Speaker Identification</dc:title>
  <dc:creator>student</dc:creator>
  <dc:description>Design by Volle Kracht_x000d_
Template by Orange Pepper BV_x000d_
Copyright 2008</dc:description>
  <cp:lastModifiedBy>Sridhar Rajan</cp:lastModifiedBy>
  <cp:revision>42</cp:revision>
  <dcterms:created xsi:type="dcterms:W3CDTF">2011-10-29T14:06:03Z</dcterms:created>
  <dcterms:modified xsi:type="dcterms:W3CDTF">2011-11-18T13:39:56Z</dcterms:modified>
</cp:coreProperties>
</file>