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0" r:id="rId2"/>
    <p:sldId id="321" r:id="rId3"/>
    <p:sldId id="325" r:id="rId4"/>
    <p:sldId id="338" r:id="rId5"/>
    <p:sldId id="340" r:id="rId6"/>
    <p:sldId id="341" r:id="rId7"/>
    <p:sldId id="333" r:id="rId8"/>
    <p:sldId id="339" r:id="rId9"/>
    <p:sldId id="336" r:id="rId10"/>
    <p:sldId id="33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90"/>
    <p:restoredTop sz="94750"/>
  </p:normalViewPr>
  <p:slideViewPr>
    <p:cSldViewPr snapToGrid="0" snapToObjects="1">
      <p:cViewPr>
        <p:scale>
          <a:sx n="100" d="100"/>
          <a:sy n="100" d="100"/>
        </p:scale>
        <p:origin x="-864" y="-8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41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6E5A41-5713-46FE-BFD3-152D6FB3B4D9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E6FFF7-A68B-47CD-8079-B266700E5F7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Spark Cluster</a:t>
          </a:r>
          <a:endParaRPr lang="en-US" dirty="0"/>
        </a:p>
      </dgm:t>
    </dgm:pt>
    <dgm:pt modelId="{D2A4EE84-079E-4D4E-B59F-6E430C8D2710}" type="parTrans" cxnId="{3B345434-4CC4-4BA8-8C09-1A02F05EAB20}">
      <dgm:prSet/>
      <dgm:spPr/>
      <dgm:t>
        <a:bodyPr/>
        <a:lstStyle/>
        <a:p>
          <a:endParaRPr lang="en-US"/>
        </a:p>
      </dgm:t>
    </dgm:pt>
    <dgm:pt modelId="{A7341368-94BF-41C4-ABC5-7FB56B6CA7C5}" type="sibTrans" cxnId="{3B345434-4CC4-4BA8-8C09-1A02F05EAB20}">
      <dgm:prSet/>
      <dgm:spPr/>
      <dgm:t>
        <a:bodyPr/>
        <a:lstStyle/>
        <a:p>
          <a:endParaRPr lang="en-US"/>
        </a:p>
      </dgm:t>
    </dgm:pt>
    <dgm:pt modelId="{96F52B8C-ACCB-4454-9DDA-2EDC2FF0F796}">
      <dgm:prSet phldrT="[Text]"/>
      <dgm:spPr/>
      <dgm:t>
        <a:bodyPr/>
        <a:lstStyle/>
        <a:p>
          <a:r>
            <a:rPr lang="en-US" dirty="0" smtClean="0"/>
            <a:t>Leverage Spark Cluster</a:t>
          </a:r>
          <a:endParaRPr lang="en-US" dirty="0"/>
        </a:p>
      </dgm:t>
    </dgm:pt>
    <dgm:pt modelId="{D0942B25-7E9D-4362-9835-AB2AFF09654E}" type="parTrans" cxnId="{5A006C3A-43F9-484D-BD1A-4D8608EDFF69}">
      <dgm:prSet/>
      <dgm:spPr/>
      <dgm:t>
        <a:bodyPr/>
        <a:lstStyle/>
        <a:p>
          <a:endParaRPr lang="en-US"/>
        </a:p>
      </dgm:t>
    </dgm:pt>
    <dgm:pt modelId="{D437040E-30F4-4019-84EA-6CDAA4101142}" type="sibTrans" cxnId="{5A006C3A-43F9-484D-BD1A-4D8608EDFF69}">
      <dgm:prSet/>
      <dgm:spPr/>
      <dgm:t>
        <a:bodyPr/>
        <a:lstStyle/>
        <a:p>
          <a:endParaRPr lang="en-US"/>
        </a:p>
      </dgm:t>
    </dgm:pt>
    <dgm:pt modelId="{B46A4622-E843-4ACC-8275-0343E24ABAD8}">
      <dgm:prSet phldrT="[Text]"/>
      <dgm:spPr/>
      <dgm:t>
        <a:bodyPr/>
        <a:lstStyle/>
        <a:p>
          <a:r>
            <a:rPr lang="en-US" dirty="0" smtClean="0">
              <a:latin typeface="Calibri" charset="0"/>
              <a:ea typeface="Calibri" charset="0"/>
              <a:cs typeface="Calibri" charset="0"/>
            </a:rPr>
            <a:t>Launch H2O-3 Machine Learning Engine on top of your Spark Cluster</a:t>
          </a:r>
          <a:endParaRPr lang="en-US" dirty="0"/>
        </a:p>
      </dgm:t>
    </dgm:pt>
    <dgm:pt modelId="{AD925D15-AF39-43A6-B337-734ECEC0FABA}" type="parTrans" cxnId="{D95D1EA9-4C57-4B22-A878-D8ECF5316023}">
      <dgm:prSet/>
      <dgm:spPr/>
      <dgm:t>
        <a:bodyPr/>
        <a:lstStyle/>
        <a:p>
          <a:endParaRPr lang="en-US"/>
        </a:p>
      </dgm:t>
    </dgm:pt>
    <dgm:pt modelId="{4069E8F6-0E01-4BED-BEAC-CEA311B1ABD5}" type="sibTrans" cxnId="{D95D1EA9-4C57-4B22-A878-D8ECF5316023}">
      <dgm:prSet/>
      <dgm:spPr/>
      <dgm:t>
        <a:bodyPr/>
        <a:lstStyle/>
        <a:p>
          <a:endParaRPr lang="en-US"/>
        </a:p>
      </dgm:t>
    </dgm:pt>
    <dgm:pt modelId="{F0D91530-F555-4795-A6C4-0B6EDBB60238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Spark Data Munging</a:t>
          </a:r>
          <a:endParaRPr lang="en-US" dirty="0"/>
        </a:p>
      </dgm:t>
    </dgm:pt>
    <dgm:pt modelId="{AD487F32-AE32-463C-A296-1D63557171BA}" type="parTrans" cxnId="{6E7DDA69-A80E-4C9B-B634-6899FB1FF71D}">
      <dgm:prSet/>
      <dgm:spPr/>
      <dgm:t>
        <a:bodyPr/>
        <a:lstStyle/>
        <a:p>
          <a:endParaRPr lang="en-US"/>
        </a:p>
      </dgm:t>
    </dgm:pt>
    <dgm:pt modelId="{D608F351-761F-425F-94E5-522CB2777AA0}" type="sibTrans" cxnId="{6E7DDA69-A80E-4C9B-B634-6899FB1FF71D}">
      <dgm:prSet/>
      <dgm:spPr/>
      <dgm:t>
        <a:bodyPr/>
        <a:lstStyle/>
        <a:p>
          <a:endParaRPr lang="en-US"/>
        </a:p>
      </dgm:t>
    </dgm:pt>
    <dgm:pt modelId="{BB019371-5854-4752-9FF4-410EEE3F034D}">
      <dgm:prSet phldrT="[Text]"/>
      <dgm:spPr/>
      <dgm:t>
        <a:bodyPr/>
        <a:lstStyle/>
        <a:p>
          <a:r>
            <a:rPr lang="en-US" dirty="0" smtClean="0"/>
            <a:t>Leverage Spark Data Munging Functionality</a:t>
          </a:r>
          <a:endParaRPr lang="en-US" dirty="0"/>
        </a:p>
      </dgm:t>
    </dgm:pt>
    <dgm:pt modelId="{CC1B7FFA-D85C-46B0-9EA2-213AE57D5F1B}" type="parTrans" cxnId="{9A147E3D-1C09-4E09-91AD-C584994B72A3}">
      <dgm:prSet/>
      <dgm:spPr/>
      <dgm:t>
        <a:bodyPr/>
        <a:lstStyle/>
        <a:p>
          <a:endParaRPr lang="en-US"/>
        </a:p>
      </dgm:t>
    </dgm:pt>
    <dgm:pt modelId="{C678944C-39F8-46F1-8F15-BA9B7CAC0630}" type="sibTrans" cxnId="{9A147E3D-1C09-4E09-91AD-C584994B72A3}">
      <dgm:prSet/>
      <dgm:spPr/>
      <dgm:t>
        <a:bodyPr/>
        <a:lstStyle/>
        <a:p>
          <a:endParaRPr lang="en-US"/>
        </a:p>
      </dgm:t>
    </dgm:pt>
    <dgm:pt modelId="{7831F63C-F3A8-4CD2-B3AE-5EC0624787A2}">
      <dgm:prSet phldrT="[Text]"/>
      <dgm:spPr/>
      <dgm:t>
        <a:bodyPr/>
        <a:lstStyle/>
        <a:p>
          <a:r>
            <a:rPr lang="en-US" dirty="0" smtClean="0">
              <a:latin typeface="Calibri" charset="0"/>
              <a:ea typeface="Calibri" charset="0"/>
              <a:cs typeface="Calibri" charset="0"/>
            </a:rPr>
            <a:t>Transparent integration of H2O with Spark ecosystem</a:t>
          </a:r>
          <a:endParaRPr lang="en-US" dirty="0"/>
        </a:p>
      </dgm:t>
    </dgm:pt>
    <dgm:pt modelId="{C187DE51-B22C-438D-BAB7-B1BE2FF8D622}" type="parTrans" cxnId="{4D7F4B3B-3C81-4756-B024-8C350CD3A79D}">
      <dgm:prSet/>
      <dgm:spPr/>
      <dgm:t>
        <a:bodyPr/>
        <a:lstStyle/>
        <a:p>
          <a:endParaRPr lang="en-US"/>
        </a:p>
      </dgm:t>
    </dgm:pt>
    <dgm:pt modelId="{96D79BC6-6F89-4D2C-A6CF-384152D52644}" type="sibTrans" cxnId="{4D7F4B3B-3C81-4756-B024-8C350CD3A79D}">
      <dgm:prSet/>
      <dgm:spPr/>
      <dgm:t>
        <a:bodyPr/>
        <a:lstStyle/>
        <a:p>
          <a:endParaRPr lang="en-US"/>
        </a:p>
      </dgm:t>
    </dgm:pt>
    <dgm:pt modelId="{CB8D0FA3-3EF1-411B-BCFA-1E8A06795119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Spark Pipelines</a:t>
          </a:r>
          <a:endParaRPr lang="en-US" dirty="0"/>
        </a:p>
      </dgm:t>
    </dgm:pt>
    <dgm:pt modelId="{13723E3C-EA79-4D61-A61A-F79695E75153}" type="parTrans" cxnId="{14572C90-80B8-41CA-9B37-0F4555D7139F}">
      <dgm:prSet/>
      <dgm:spPr/>
      <dgm:t>
        <a:bodyPr/>
        <a:lstStyle/>
        <a:p>
          <a:endParaRPr lang="en-US"/>
        </a:p>
      </dgm:t>
    </dgm:pt>
    <dgm:pt modelId="{21529008-3308-49E3-AA8A-B9496BE9B23D}" type="sibTrans" cxnId="{14572C90-80B8-41CA-9B37-0F4555D7139F}">
      <dgm:prSet/>
      <dgm:spPr/>
      <dgm:t>
        <a:bodyPr/>
        <a:lstStyle/>
        <a:p>
          <a:endParaRPr lang="en-US"/>
        </a:p>
      </dgm:t>
    </dgm:pt>
    <dgm:pt modelId="{36D56CC8-7EC2-4BC5-B880-AD3FC929B225}">
      <dgm:prSet phldrT="[Text]"/>
      <dgm:spPr/>
      <dgm:t>
        <a:bodyPr/>
        <a:lstStyle/>
        <a:p>
          <a:r>
            <a:rPr lang="en-US" dirty="0" smtClean="0"/>
            <a:t>  Leverage Spark Pipelines</a:t>
          </a:r>
          <a:endParaRPr lang="en-US" dirty="0"/>
        </a:p>
      </dgm:t>
    </dgm:pt>
    <dgm:pt modelId="{D6F90F4C-A2CE-4E43-B751-45736F605A59}" type="parTrans" cxnId="{9B2586ED-B6B6-4B91-A753-989B6B176614}">
      <dgm:prSet/>
      <dgm:spPr/>
      <dgm:t>
        <a:bodyPr/>
        <a:lstStyle/>
        <a:p>
          <a:endParaRPr lang="en-US"/>
        </a:p>
      </dgm:t>
    </dgm:pt>
    <dgm:pt modelId="{43DF7308-7157-4917-9570-3A2FAA9CD184}" type="sibTrans" cxnId="{9B2586ED-B6B6-4B91-A753-989B6B176614}">
      <dgm:prSet/>
      <dgm:spPr/>
      <dgm:t>
        <a:bodyPr/>
        <a:lstStyle/>
        <a:p>
          <a:endParaRPr lang="en-US"/>
        </a:p>
      </dgm:t>
    </dgm:pt>
    <dgm:pt modelId="{8AA2BC25-C9D7-48C5-938A-5FC2DF1DFE8A}">
      <dgm:prSet phldrT="[Text]"/>
      <dgm:spPr/>
      <dgm:t>
        <a:bodyPr/>
        <a:lstStyle/>
        <a:p>
          <a:r>
            <a:rPr lang="en-US" dirty="0" smtClean="0"/>
            <a:t>Incorporate H2O-3 models into existing Spark pipelines</a:t>
          </a:r>
          <a:endParaRPr lang="en-US" dirty="0"/>
        </a:p>
      </dgm:t>
    </dgm:pt>
    <dgm:pt modelId="{E8064519-DA67-4F1E-8BAD-1BBE8574AC90}" type="parTrans" cxnId="{AA69D004-24F9-42F4-A01A-0EDB954C6647}">
      <dgm:prSet/>
      <dgm:spPr/>
      <dgm:t>
        <a:bodyPr/>
        <a:lstStyle/>
        <a:p>
          <a:endParaRPr lang="en-US"/>
        </a:p>
      </dgm:t>
    </dgm:pt>
    <dgm:pt modelId="{0E17471C-583D-4B34-B716-411237B6DB56}" type="sibTrans" cxnId="{AA69D004-24F9-42F4-A01A-0EDB954C6647}">
      <dgm:prSet/>
      <dgm:spPr/>
      <dgm:t>
        <a:bodyPr/>
        <a:lstStyle/>
        <a:p>
          <a:endParaRPr lang="en-US"/>
        </a:p>
      </dgm:t>
    </dgm:pt>
    <dgm:pt modelId="{E11F9693-067F-4B35-BFF2-212E55D1B4D2}">
      <dgm:prSet phldrT="[Text]"/>
      <dgm:spPr/>
      <dgm:t>
        <a:bodyPr/>
        <a:lstStyle/>
        <a:p>
          <a:r>
            <a:rPr lang="en-US" dirty="0" smtClean="0">
              <a:latin typeface="Calibri" charset="0"/>
              <a:ea typeface="Calibri" charset="0"/>
              <a:cs typeface="Calibri" charset="0"/>
            </a:rPr>
            <a:t>Transparent use of H2O data structures and algorithms with Spark API</a:t>
          </a:r>
          <a:endParaRPr lang="en-US" dirty="0"/>
        </a:p>
      </dgm:t>
    </dgm:pt>
    <dgm:pt modelId="{A4240962-4B12-4386-8595-EF48FF4A8ABD}" type="parTrans" cxnId="{E0E408E0-FDDE-4A84-9074-14B269452BCC}">
      <dgm:prSet/>
      <dgm:spPr/>
      <dgm:t>
        <a:bodyPr/>
        <a:lstStyle/>
        <a:p>
          <a:endParaRPr lang="en-US"/>
        </a:p>
      </dgm:t>
    </dgm:pt>
    <dgm:pt modelId="{099A418F-D30F-4DC4-9286-79C930004FB6}" type="sibTrans" cxnId="{E0E408E0-FDDE-4A84-9074-14B269452BCC}">
      <dgm:prSet/>
      <dgm:spPr/>
      <dgm:t>
        <a:bodyPr/>
        <a:lstStyle/>
        <a:p>
          <a:endParaRPr lang="en-US"/>
        </a:p>
      </dgm:t>
    </dgm:pt>
    <dgm:pt modelId="{9E9A320D-0B71-4458-A607-88C3B5A61889}">
      <dgm:prSet phldrT="[Text]"/>
      <dgm:spPr/>
      <dgm:t>
        <a:bodyPr/>
        <a:lstStyle/>
        <a:p>
          <a:r>
            <a:rPr lang="en-US" dirty="0" smtClean="0">
              <a:latin typeface="Calibri" charset="0"/>
              <a:ea typeface="Calibri" charset="0"/>
              <a:cs typeface="Calibri" charset="0"/>
            </a:rPr>
            <a:t>Excels in existing Spark workflows requiring advanced Machine Learning algorithms </a:t>
          </a:r>
          <a:endParaRPr lang="en-US" dirty="0"/>
        </a:p>
      </dgm:t>
    </dgm:pt>
    <dgm:pt modelId="{DA60E0BD-2BBE-476E-B899-0F468F84778A}" type="parTrans" cxnId="{EDC5BE26-63D6-432A-86A7-0BEEB956E0A1}">
      <dgm:prSet/>
      <dgm:spPr/>
      <dgm:t>
        <a:bodyPr/>
        <a:lstStyle/>
        <a:p>
          <a:endParaRPr lang="en-US"/>
        </a:p>
      </dgm:t>
    </dgm:pt>
    <dgm:pt modelId="{7DECA2F0-83E0-4EDE-A72C-4AB3B5D6567A}" type="sibTrans" cxnId="{EDC5BE26-63D6-432A-86A7-0BEEB956E0A1}">
      <dgm:prSet/>
      <dgm:spPr/>
      <dgm:t>
        <a:bodyPr/>
        <a:lstStyle/>
        <a:p>
          <a:endParaRPr lang="en-US"/>
        </a:p>
      </dgm:t>
    </dgm:pt>
    <dgm:pt modelId="{B309F0C2-5789-49DE-BCA3-0965E0CE11C3}" type="pres">
      <dgm:prSet presAssocID="{3B6E5A41-5713-46FE-BFD3-152D6FB3B4D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88726A-E5BA-4AE9-9947-AB18E40CC3D7}" type="pres">
      <dgm:prSet presAssocID="{ADE6FFF7-A68B-47CD-8079-B266700E5F75}" presName="composite" presStyleCnt="0"/>
      <dgm:spPr/>
    </dgm:pt>
    <dgm:pt modelId="{A87713A2-F5BA-4568-8C93-63135357F79B}" type="pres">
      <dgm:prSet presAssocID="{ADE6FFF7-A68B-47CD-8079-B266700E5F75}" presName="FirstChild" presStyleLbl="revTx" presStyleIdx="0" presStyleCnt="6" custLinFactNeighborY="-1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626A70-C8D1-4BCD-BDF6-D37AF1F39F1E}" type="pres">
      <dgm:prSet presAssocID="{ADE6FFF7-A68B-47CD-8079-B266700E5F75}" presName="Parent" presStyleLbl="alignNode1" presStyleIdx="0" presStyleCnt="3" custLinFactNeighborY="-11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8138A7-6EB8-4D52-A599-FA1662B83D8D}" type="pres">
      <dgm:prSet presAssocID="{ADE6FFF7-A68B-47CD-8079-B266700E5F75}" presName="Accent" presStyleLbl="parChTrans1D1" presStyleIdx="0" presStyleCnt="3"/>
      <dgm:spPr/>
    </dgm:pt>
    <dgm:pt modelId="{547A28D2-EADD-4A9A-AC57-AFC75E1E54B9}" type="pres">
      <dgm:prSet presAssocID="{ADE6FFF7-A68B-47CD-8079-B266700E5F75}" presName="Child" presStyleLbl="revTx" presStyleIdx="1" presStyleCnt="6" custLinFactNeighborY="-22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223C7-30CC-4370-8622-ACB5B0795053}" type="pres">
      <dgm:prSet presAssocID="{A7341368-94BF-41C4-ABC5-7FB56B6CA7C5}" presName="sibTrans" presStyleCnt="0"/>
      <dgm:spPr/>
    </dgm:pt>
    <dgm:pt modelId="{3E18879D-7212-4AA4-BCC9-0FD82E1D9D3B}" type="pres">
      <dgm:prSet presAssocID="{F0D91530-F555-4795-A6C4-0B6EDBB60238}" presName="composite" presStyleCnt="0"/>
      <dgm:spPr/>
    </dgm:pt>
    <dgm:pt modelId="{827E6DA0-27C8-4800-8585-856959A86C74}" type="pres">
      <dgm:prSet presAssocID="{F0D91530-F555-4795-A6C4-0B6EDBB60238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F954CB-4907-4BA1-986B-13294EA85E36}" type="pres">
      <dgm:prSet presAssocID="{F0D91530-F555-4795-A6C4-0B6EDBB60238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1C2216-9B87-4DF2-9447-512445199F8F}" type="pres">
      <dgm:prSet presAssocID="{F0D91530-F555-4795-A6C4-0B6EDBB60238}" presName="Accent" presStyleLbl="parChTrans1D1" presStyleIdx="1" presStyleCnt="3"/>
      <dgm:spPr/>
    </dgm:pt>
    <dgm:pt modelId="{A0ED122A-073B-4997-B66C-AA197F3E68A2}" type="pres">
      <dgm:prSet presAssocID="{F0D91530-F555-4795-A6C4-0B6EDBB60238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B8F00-009F-431F-9E6E-D14DF749B4DD}" type="pres">
      <dgm:prSet presAssocID="{D608F351-761F-425F-94E5-522CB2777AA0}" presName="sibTrans" presStyleCnt="0"/>
      <dgm:spPr/>
    </dgm:pt>
    <dgm:pt modelId="{2755C4E9-67D0-4B21-B2C5-72DD32D5D127}" type="pres">
      <dgm:prSet presAssocID="{CB8D0FA3-3EF1-411B-BCFA-1E8A06795119}" presName="composite" presStyleCnt="0"/>
      <dgm:spPr/>
    </dgm:pt>
    <dgm:pt modelId="{27C6A219-1048-4051-B60F-F1ADEF976CA4}" type="pres">
      <dgm:prSet presAssocID="{CB8D0FA3-3EF1-411B-BCFA-1E8A06795119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B481A-A437-4C3A-9F2A-CEAE7608FE8C}" type="pres">
      <dgm:prSet presAssocID="{CB8D0FA3-3EF1-411B-BCFA-1E8A06795119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1F08C-C8EA-43C6-ACCD-6F6EC2185518}" type="pres">
      <dgm:prSet presAssocID="{CB8D0FA3-3EF1-411B-BCFA-1E8A06795119}" presName="Accent" presStyleLbl="parChTrans1D1" presStyleIdx="2" presStyleCnt="3"/>
      <dgm:spPr/>
    </dgm:pt>
    <dgm:pt modelId="{2BAB27A8-6666-4876-93C1-75D861948F82}" type="pres">
      <dgm:prSet presAssocID="{CB8D0FA3-3EF1-411B-BCFA-1E8A06795119}" presName="Child" presStyleLbl="revTx" presStyleIdx="5" presStyleCnt="6" custLinFactNeighborX="-4257" custLinFactNeighborY="333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F4206A-B5B2-EB42-82E3-831C3FA2B10E}" type="presOf" srcId="{CB8D0FA3-3EF1-411B-BCFA-1E8A06795119}" destId="{8F5B481A-A437-4C3A-9F2A-CEAE7608FE8C}" srcOrd="0" destOrd="0" presId="urn:microsoft.com/office/officeart/2011/layout/TabList"/>
    <dgm:cxn modelId="{E2379CB5-EE26-A04D-8924-9AEE7D785617}" type="presOf" srcId="{3B6E5A41-5713-46FE-BFD3-152D6FB3B4D9}" destId="{B309F0C2-5789-49DE-BCA3-0965E0CE11C3}" srcOrd="0" destOrd="0" presId="urn:microsoft.com/office/officeart/2011/layout/TabList"/>
    <dgm:cxn modelId="{3B345434-4CC4-4BA8-8C09-1A02F05EAB20}" srcId="{3B6E5A41-5713-46FE-BFD3-152D6FB3B4D9}" destId="{ADE6FFF7-A68B-47CD-8079-B266700E5F75}" srcOrd="0" destOrd="0" parTransId="{D2A4EE84-079E-4D4E-B59F-6E430C8D2710}" sibTransId="{A7341368-94BF-41C4-ABC5-7FB56B6CA7C5}"/>
    <dgm:cxn modelId="{241DD0A5-CFA3-C341-B2FE-22FF6C7D44D5}" type="presOf" srcId="{E11F9693-067F-4B35-BFF2-212E55D1B4D2}" destId="{A0ED122A-073B-4997-B66C-AA197F3E68A2}" srcOrd="0" destOrd="1" presId="urn:microsoft.com/office/officeart/2011/layout/TabList"/>
    <dgm:cxn modelId="{EDC5BE26-63D6-432A-86A7-0BEEB956E0A1}" srcId="{CB8D0FA3-3EF1-411B-BCFA-1E8A06795119}" destId="{9E9A320D-0B71-4458-A607-88C3B5A61889}" srcOrd="2" destOrd="0" parTransId="{DA60E0BD-2BBE-476E-B899-0F468F84778A}" sibTransId="{7DECA2F0-83E0-4EDE-A72C-4AB3B5D6567A}"/>
    <dgm:cxn modelId="{E126F6AE-DEFF-B943-8336-0D342C741D51}" type="presOf" srcId="{36D56CC8-7EC2-4BC5-B880-AD3FC929B225}" destId="{27C6A219-1048-4051-B60F-F1ADEF976CA4}" srcOrd="0" destOrd="0" presId="urn:microsoft.com/office/officeart/2011/layout/TabList"/>
    <dgm:cxn modelId="{01116E57-AF25-F942-A96A-A81C2583C87F}" type="presOf" srcId="{ADE6FFF7-A68B-47CD-8079-B266700E5F75}" destId="{92626A70-C8D1-4BCD-BDF6-D37AF1F39F1E}" srcOrd="0" destOrd="0" presId="urn:microsoft.com/office/officeart/2011/layout/TabList"/>
    <dgm:cxn modelId="{E0E408E0-FDDE-4A84-9074-14B269452BCC}" srcId="{F0D91530-F555-4795-A6C4-0B6EDBB60238}" destId="{E11F9693-067F-4B35-BFF2-212E55D1B4D2}" srcOrd="2" destOrd="0" parTransId="{A4240962-4B12-4386-8595-EF48FF4A8ABD}" sibTransId="{099A418F-D30F-4DC4-9286-79C930004FB6}"/>
    <dgm:cxn modelId="{4D7F4B3B-3C81-4756-B024-8C350CD3A79D}" srcId="{F0D91530-F555-4795-A6C4-0B6EDBB60238}" destId="{7831F63C-F3A8-4CD2-B3AE-5EC0624787A2}" srcOrd="1" destOrd="0" parTransId="{C187DE51-B22C-438D-BAB7-B1BE2FF8D622}" sibTransId="{96D79BC6-6F89-4D2C-A6CF-384152D52644}"/>
    <dgm:cxn modelId="{0CBFC254-8BBE-FE4D-A877-21801290BCC3}" type="presOf" srcId="{7831F63C-F3A8-4CD2-B3AE-5EC0624787A2}" destId="{A0ED122A-073B-4997-B66C-AA197F3E68A2}" srcOrd="0" destOrd="0" presId="urn:microsoft.com/office/officeart/2011/layout/TabList"/>
    <dgm:cxn modelId="{6E7DDA69-A80E-4C9B-B634-6899FB1FF71D}" srcId="{3B6E5A41-5713-46FE-BFD3-152D6FB3B4D9}" destId="{F0D91530-F555-4795-A6C4-0B6EDBB60238}" srcOrd="1" destOrd="0" parTransId="{AD487F32-AE32-463C-A296-1D63557171BA}" sibTransId="{D608F351-761F-425F-94E5-522CB2777AA0}"/>
    <dgm:cxn modelId="{25A7475D-211A-0F49-90CD-125DE72A3455}" type="presOf" srcId="{96F52B8C-ACCB-4454-9DDA-2EDC2FF0F796}" destId="{A87713A2-F5BA-4568-8C93-63135357F79B}" srcOrd="0" destOrd="0" presId="urn:microsoft.com/office/officeart/2011/layout/TabList"/>
    <dgm:cxn modelId="{40A4063E-0F58-E74B-B49C-329ADA3254D6}" type="presOf" srcId="{B46A4622-E843-4ACC-8275-0343E24ABAD8}" destId="{547A28D2-EADD-4A9A-AC57-AFC75E1E54B9}" srcOrd="0" destOrd="0" presId="urn:microsoft.com/office/officeart/2011/layout/TabList"/>
    <dgm:cxn modelId="{AA69D004-24F9-42F4-A01A-0EDB954C6647}" srcId="{CB8D0FA3-3EF1-411B-BCFA-1E8A06795119}" destId="{8AA2BC25-C9D7-48C5-938A-5FC2DF1DFE8A}" srcOrd="1" destOrd="0" parTransId="{E8064519-DA67-4F1E-8BAD-1BBE8574AC90}" sibTransId="{0E17471C-583D-4B34-B716-411237B6DB56}"/>
    <dgm:cxn modelId="{5A006C3A-43F9-484D-BD1A-4D8608EDFF69}" srcId="{ADE6FFF7-A68B-47CD-8079-B266700E5F75}" destId="{96F52B8C-ACCB-4454-9DDA-2EDC2FF0F796}" srcOrd="0" destOrd="0" parTransId="{D0942B25-7E9D-4362-9835-AB2AFF09654E}" sibTransId="{D437040E-30F4-4019-84EA-6CDAA4101142}"/>
    <dgm:cxn modelId="{2EE787D5-9B96-C742-BD67-8A6C63B9A475}" type="presOf" srcId="{BB019371-5854-4752-9FF4-410EEE3F034D}" destId="{827E6DA0-27C8-4800-8585-856959A86C74}" srcOrd="0" destOrd="0" presId="urn:microsoft.com/office/officeart/2011/layout/TabList"/>
    <dgm:cxn modelId="{524A53D1-A9CF-5E45-8449-5D50F247B9AD}" type="presOf" srcId="{F0D91530-F555-4795-A6C4-0B6EDBB60238}" destId="{72F954CB-4907-4BA1-986B-13294EA85E36}" srcOrd="0" destOrd="0" presId="urn:microsoft.com/office/officeart/2011/layout/TabList"/>
    <dgm:cxn modelId="{14572C90-80B8-41CA-9B37-0F4555D7139F}" srcId="{3B6E5A41-5713-46FE-BFD3-152D6FB3B4D9}" destId="{CB8D0FA3-3EF1-411B-BCFA-1E8A06795119}" srcOrd="2" destOrd="0" parTransId="{13723E3C-EA79-4D61-A61A-F79695E75153}" sibTransId="{21529008-3308-49E3-AA8A-B9496BE9B23D}"/>
    <dgm:cxn modelId="{9A147E3D-1C09-4E09-91AD-C584994B72A3}" srcId="{F0D91530-F555-4795-A6C4-0B6EDBB60238}" destId="{BB019371-5854-4752-9FF4-410EEE3F034D}" srcOrd="0" destOrd="0" parTransId="{CC1B7FFA-D85C-46B0-9EA2-213AE57D5F1B}" sibTransId="{C678944C-39F8-46F1-8F15-BA9B7CAC0630}"/>
    <dgm:cxn modelId="{D95D1EA9-4C57-4B22-A878-D8ECF5316023}" srcId="{ADE6FFF7-A68B-47CD-8079-B266700E5F75}" destId="{B46A4622-E843-4ACC-8275-0343E24ABAD8}" srcOrd="1" destOrd="0" parTransId="{AD925D15-AF39-43A6-B337-734ECEC0FABA}" sibTransId="{4069E8F6-0E01-4BED-BEAC-CEA311B1ABD5}"/>
    <dgm:cxn modelId="{E04C2910-AA12-A44E-A7D3-10232A34D22B}" type="presOf" srcId="{9E9A320D-0B71-4458-A607-88C3B5A61889}" destId="{2BAB27A8-6666-4876-93C1-75D861948F82}" srcOrd="0" destOrd="1" presId="urn:microsoft.com/office/officeart/2011/layout/TabList"/>
    <dgm:cxn modelId="{9B2586ED-B6B6-4B91-A753-989B6B176614}" srcId="{CB8D0FA3-3EF1-411B-BCFA-1E8A06795119}" destId="{36D56CC8-7EC2-4BC5-B880-AD3FC929B225}" srcOrd="0" destOrd="0" parTransId="{D6F90F4C-A2CE-4E43-B751-45736F605A59}" sibTransId="{43DF7308-7157-4917-9570-3A2FAA9CD184}"/>
    <dgm:cxn modelId="{34186459-9603-F74F-B8E0-07527F1D6298}" type="presOf" srcId="{8AA2BC25-C9D7-48C5-938A-5FC2DF1DFE8A}" destId="{2BAB27A8-6666-4876-93C1-75D861948F82}" srcOrd="0" destOrd="0" presId="urn:microsoft.com/office/officeart/2011/layout/TabList"/>
    <dgm:cxn modelId="{7CC0F11F-56B9-4A48-9DA1-36EF3814947F}" type="presParOf" srcId="{B309F0C2-5789-49DE-BCA3-0965E0CE11C3}" destId="{8388726A-E5BA-4AE9-9947-AB18E40CC3D7}" srcOrd="0" destOrd="0" presId="urn:microsoft.com/office/officeart/2011/layout/TabList"/>
    <dgm:cxn modelId="{ACDF6EE5-1BBF-A24E-A4FE-8C93526400A5}" type="presParOf" srcId="{8388726A-E5BA-4AE9-9947-AB18E40CC3D7}" destId="{A87713A2-F5BA-4568-8C93-63135357F79B}" srcOrd="0" destOrd="0" presId="urn:microsoft.com/office/officeart/2011/layout/TabList"/>
    <dgm:cxn modelId="{E30E34C3-E064-1447-B414-1AE481C4FAA6}" type="presParOf" srcId="{8388726A-E5BA-4AE9-9947-AB18E40CC3D7}" destId="{92626A70-C8D1-4BCD-BDF6-D37AF1F39F1E}" srcOrd="1" destOrd="0" presId="urn:microsoft.com/office/officeart/2011/layout/TabList"/>
    <dgm:cxn modelId="{99EE6AD8-4847-BA44-B8B0-6C0030557C8E}" type="presParOf" srcId="{8388726A-E5BA-4AE9-9947-AB18E40CC3D7}" destId="{8A8138A7-6EB8-4D52-A599-FA1662B83D8D}" srcOrd="2" destOrd="0" presId="urn:microsoft.com/office/officeart/2011/layout/TabList"/>
    <dgm:cxn modelId="{F0231429-A710-BA4D-8667-481F19C099CB}" type="presParOf" srcId="{B309F0C2-5789-49DE-BCA3-0965E0CE11C3}" destId="{547A28D2-EADD-4A9A-AC57-AFC75E1E54B9}" srcOrd="1" destOrd="0" presId="urn:microsoft.com/office/officeart/2011/layout/TabList"/>
    <dgm:cxn modelId="{450FA296-C0E7-F447-A3F7-C27044D9D3B4}" type="presParOf" srcId="{B309F0C2-5789-49DE-BCA3-0965E0CE11C3}" destId="{055223C7-30CC-4370-8622-ACB5B0795053}" srcOrd="2" destOrd="0" presId="urn:microsoft.com/office/officeart/2011/layout/TabList"/>
    <dgm:cxn modelId="{5E10A087-FF72-F842-A0FD-B4D5B222F340}" type="presParOf" srcId="{B309F0C2-5789-49DE-BCA3-0965E0CE11C3}" destId="{3E18879D-7212-4AA4-BCC9-0FD82E1D9D3B}" srcOrd="3" destOrd="0" presId="urn:microsoft.com/office/officeart/2011/layout/TabList"/>
    <dgm:cxn modelId="{77529D75-8197-C240-A0C5-1C93E1590103}" type="presParOf" srcId="{3E18879D-7212-4AA4-BCC9-0FD82E1D9D3B}" destId="{827E6DA0-27C8-4800-8585-856959A86C74}" srcOrd="0" destOrd="0" presId="urn:microsoft.com/office/officeart/2011/layout/TabList"/>
    <dgm:cxn modelId="{A35D9FAD-D44D-B84A-AE12-0F54DDAC4E12}" type="presParOf" srcId="{3E18879D-7212-4AA4-BCC9-0FD82E1D9D3B}" destId="{72F954CB-4907-4BA1-986B-13294EA85E36}" srcOrd="1" destOrd="0" presId="urn:microsoft.com/office/officeart/2011/layout/TabList"/>
    <dgm:cxn modelId="{4519A522-D0B9-E145-9FB7-188DA7737FED}" type="presParOf" srcId="{3E18879D-7212-4AA4-BCC9-0FD82E1D9D3B}" destId="{601C2216-9B87-4DF2-9447-512445199F8F}" srcOrd="2" destOrd="0" presId="urn:microsoft.com/office/officeart/2011/layout/TabList"/>
    <dgm:cxn modelId="{5D2CCA5B-2AAC-E748-9AAB-D6BE127E007A}" type="presParOf" srcId="{B309F0C2-5789-49DE-BCA3-0965E0CE11C3}" destId="{A0ED122A-073B-4997-B66C-AA197F3E68A2}" srcOrd="4" destOrd="0" presId="urn:microsoft.com/office/officeart/2011/layout/TabList"/>
    <dgm:cxn modelId="{2F46E4A8-50DF-334C-A7DB-38CFFEA533B8}" type="presParOf" srcId="{B309F0C2-5789-49DE-BCA3-0965E0CE11C3}" destId="{D41B8F00-009F-431F-9E6E-D14DF749B4DD}" srcOrd="5" destOrd="0" presId="urn:microsoft.com/office/officeart/2011/layout/TabList"/>
    <dgm:cxn modelId="{2C0BD8C8-5892-5A4D-B448-E06A423AAE92}" type="presParOf" srcId="{B309F0C2-5789-49DE-BCA3-0965E0CE11C3}" destId="{2755C4E9-67D0-4B21-B2C5-72DD32D5D127}" srcOrd="6" destOrd="0" presId="urn:microsoft.com/office/officeart/2011/layout/TabList"/>
    <dgm:cxn modelId="{10CE36DB-9AA3-4248-A308-B01AB55B62A9}" type="presParOf" srcId="{2755C4E9-67D0-4B21-B2C5-72DD32D5D127}" destId="{27C6A219-1048-4051-B60F-F1ADEF976CA4}" srcOrd="0" destOrd="0" presId="urn:microsoft.com/office/officeart/2011/layout/TabList"/>
    <dgm:cxn modelId="{9ECC97F1-ED85-0047-B867-5FECE56283B8}" type="presParOf" srcId="{2755C4E9-67D0-4B21-B2C5-72DD32D5D127}" destId="{8F5B481A-A437-4C3A-9F2A-CEAE7608FE8C}" srcOrd="1" destOrd="0" presId="urn:microsoft.com/office/officeart/2011/layout/TabList"/>
    <dgm:cxn modelId="{9F9578B0-303C-D247-86CC-694A23F5C9C0}" type="presParOf" srcId="{2755C4E9-67D0-4B21-B2C5-72DD32D5D127}" destId="{F3A1F08C-C8EA-43C6-ACCD-6F6EC2185518}" srcOrd="2" destOrd="0" presId="urn:microsoft.com/office/officeart/2011/layout/TabList"/>
    <dgm:cxn modelId="{28DE246E-17B8-B749-A544-58ED55454148}" type="presParOf" srcId="{B309F0C2-5789-49DE-BCA3-0965E0CE11C3}" destId="{2BAB27A8-6666-4876-93C1-75D861948F82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1F08C-C8EA-43C6-ACCD-6F6EC2185518}">
      <dsp:nvSpPr>
        <dsp:cNvPr id="0" name=""/>
        <dsp:cNvSpPr/>
      </dsp:nvSpPr>
      <dsp:spPr>
        <a:xfrm>
          <a:off x="0" y="3573253"/>
          <a:ext cx="1012507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C2216-9B87-4DF2-9447-512445199F8F}">
      <dsp:nvSpPr>
        <dsp:cNvPr id="0" name=""/>
        <dsp:cNvSpPr/>
      </dsp:nvSpPr>
      <dsp:spPr>
        <a:xfrm>
          <a:off x="0" y="2038484"/>
          <a:ext cx="1012507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138A7-6EB8-4D52-A599-FA1662B83D8D}">
      <dsp:nvSpPr>
        <dsp:cNvPr id="0" name=""/>
        <dsp:cNvSpPr/>
      </dsp:nvSpPr>
      <dsp:spPr>
        <a:xfrm>
          <a:off x="0" y="503715"/>
          <a:ext cx="1012507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713A2-F5BA-4568-8C93-63135357F79B}">
      <dsp:nvSpPr>
        <dsp:cNvPr id="0" name=""/>
        <dsp:cNvSpPr/>
      </dsp:nvSpPr>
      <dsp:spPr>
        <a:xfrm>
          <a:off x="2632519" y="0"/>
          <a:ext cx="7492554" cy="503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Leverage Spark Cluster</a:t>
          </a:r>
          <a:endParaRPr lang="en-US" sz="2300" kern="1200" dirty="0"/>
        </a:p>
      </dsp:txBody>
      <dsp:txXfrm>
        <a:off x="2632519" y="0"/>
        <a:ext cx="7492554" cy="503153"/>
      </dsp:txXfrm>
    </dsp:sp>
    <dsp:sp modelId="{92626A70-C8D1-4BCD-BDF6-D37AF1F39F1E}">
      <dsp:nvSpPr>
        <dsp:cNvPr id="0" name=""/>
        <dsp:cNvSpPr/>
      </dsp:nvSpPr>
      <dsp:spPr>
        <a:xfrm>
          <a:off x="0" y="0"/>
          <a:ext cx="2632519" cy="503153"/>
        </a:xfrm>
        <a:prstGeom prst="round2SameRect">
          <a:avLst>
            <a:gd name="adj1" fmla="val 16670"/>
            <a:gd name="adj2" fmla="val 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Spark Cluster</a:t>
          </a:r>
          <a:endParaRPr lang="en-US" sz="2300" kern="1200" dirty="0"/>
        </a:p>
      </dsp:txBody>
      <dsp:txXfrm>
        <a:off x="24566" y="24566"/>
        <a:ext cx="2583387" cy="478587"/>
      </dsp:txXfrm>
    </dsp:sp>
    <dsp:sp modelId="{547A28D2-EADD-4A9A-AC57-AFC75E1E54B9}">
      <dsp:nvSpPr>
        <dsp:cNvPr id="0" name=""/>
        <dsp:cNvSpPr/>
      </dsp:nvSpPr>
      <dsp:spPr>
        <a:xfrm>
          <a:off x="0" y="503153"/>
          <a:ext cx="10125074" cy="1006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Calibri" charset="0"/>
              <a:ea typeface="Calibri" charset="0"/>
              <a:cs typeface="Calibri" charset="0"/>
            </a:rPr>
            <a:t>Launch H2O-3 Machine Learning Engine on top of your Spark Cluster</a:t>
          </a:r>
          <a:endParaRPr lang="en-US" sz="1800" kern="1200" dirty="0"/>
        </a:p>
      </dsp:txBody>
      <dsp:txXfrm>
        <a:off x="0" y="503153"/>
        <a:ext cx="10125074" cy="1006457"/>
      </dsp:txXfrm>
    </dsp:sp>
    <dsp:sp modelId="{827E6DA0-27C8-4800-8585-856959A86C74}">
      <dsp:nvSpPr>
        <dsp:cNvPr id="0" name=""/>
        <dsp:cNvSpPr/>
      </dsp:nvSpPr>
      <dsp:spPr>
        <a:xfrm>
          <a:off x="2632519" y="1535330"/>
          <a:ext cx="7492554" cy="503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Leverage Spark Data Munging Functionality</a:t>
          </a:r>
          <a:endParaRPr lang="en-US" sz="2300" kern="1200" dirty="0"/>
        </a:p>
      </dsp:txBody>
      <dsp:txXfrm>
        <a:off x="2632519" y="1535330"/>
        <a:ext cx="7492554" cy="503153"/>
      </dsp:txXfrm>
    </dsp:sp>
    <dsp:sp modelId="{72F954CB-4907-4BA1-986B-13294EA85E36}">
      <dsp:nvSpPr>
        <dsp:cNvPr id="0" name=""/>
        <dsp:cNvSpPr/>
      </dsp:nvSpPr>
      <dsp:spPr>
        <a:xfrm>
          <a:off x="0" y="1535330"/>
          <a:ext cx="2632519" cy="503153"/>
        </a:xfrm>
        <a:prstGeom prst="round2SameRect">
          <a:avLst>
            <a:gd name="adj1" fmla="val 16670"/>
            <a:gd name="adj2" fmla="val 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Spark Data Munging</a:t>
          </a:r>
          <a:endParaRPr lang="en-US" sz="2300" kern="1200" dirty="0"/>
        </a:p>
      </dsp:txBody>
      <dsp:txXfrm>
        <a:off x="24566" y="1559896"/>
        <a:ext cx="2583387" cy="478587"/>
      </dsp:txXfrm>
    </dsp:sp>
    <dsp:sp modelId="{A0ED122A-073B-4997-B66C-AA197F3E68A2}">
      <dsp:nvSpPr>
        <dsp:cNvPr id="0" name=""/>
        <dsp:cNvSpPr/>
      </dsp:nvSpPr>
      <dsp:spPr>
        <a:xfrm>
          <a:off x="0" y="2038484"/>
          <a:ext cx="10125074" cy="1006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Calibri" charset="0"/>
              <a:ea typeface="Calibri" charset="0"/>
              <a:cs typeface="Calibri" charset="0"/>
            </a:rPr>
            <a:t>Transparent integration of H2O with Spark ecosystem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Calibri" charset="0"/>
              <a:ea typeface="Calibri" charset="0"/>
              <a:cs typeface="Calibri" charset="0"/>
            </a:rPr>
            <a:t>Transparent use of H2O data structures and algorithms with Spark API</a:t>
          </a:r>
          <a:endParaRPr lang="en-US" sz="1800" kern="1200" dirty="0"/>
        </a:p>
      </dsp:txBody>
      <dsp:txXfrm>
        <a:off x="0" y="2038484"/>
        <a:ext cx="10125074" cy="1006457"/>
      </dsp:txXfrm>
    </dsp:sp>
    <dsp:sp modelId="{27C6A219-1048-4051-B60F-F1ADEF976CA4}">
      <dsp:nvSpPr>
        <dsp:cNvPr id="0" name=""/>
        <dsp:cNvSpPr/>
      </dsp:nvSpPr>
      <dsp:spPr>
        <a:xfrm>
          <a:off x="2632519" y="3070099"/>
          <a:ext cx="7492554" cy="503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  Leverage Spark Pipelines</a:t>
          </a:r>
          <a:endParaRPr lang="en-US" sz="2300" kern="1200" dirty="0"/>
        </a:p>
      </dsp:txBody>
      <dsp:txXfrm>
        <a:off x="2632519" y="3070099"/>
        <a:ext cx="7492554" cy="503153"/>
      </dsp:txXfrm>
    </dsp:sp>
    <dsp:sp modelId="{8F5B481A-A437-4C3A-9F2A-CEAE7608FE8C}">
      <dsp:nvSpPr>
        <dsp:cNvPr id="0" name=""/>
        <dsp:cNvSpPr/>
      </dsp:nvSpPr>
      <dsp:spPr>
        <a:xfrm>
          <a:off x="0" y="3070099"/>
          <a:ext cx="2632519" cy="503153"/>
        </a:xfrm>
        <a:prstGeom prst="round2SameRect">
          <a:avLst>
            <a:gd name="adj1" fmla="val 16670"/>
            <a:gd name="adj2" fmla="val 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Spark Pipelines</a:t>
          </a:r>
          <a:endParaRPr lang="en-US" sz="2300" kern="1200" dirty="0"/>
        </a:p>
      </dsp:txBody>
      <dsp:txXfrm>
        <a:off x="24566" y="3094665"/>
        <a:ext cx="2583387" cy="478587"/>
      </dsp:txXfrm>
    </dsp:sp>
    <dsp:sp modelId="{2BAB27A8-6666-4876-93C1-75D861948F82}">
      <dsp:nvSpPr>
        <dsp:cNvPr id="0" name=""/>
        <dsp:cNvSpPr/>
      </dsp:nvSpPr>
      <dsp:spPr>
        <a:xfrm>
          <a:off x="0" y="3573815"/>
          <a:ext cx="10125074" cy="1006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Incorporate H2O-3 models into existing Spark pipelines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Calibri" charset="0"/>
              <a:ea typeface="Calibri" charset="0"/>
              <a:cs typeface="Calibri" charset="0"/>
            </a:rPr>
            <a:t>Excels in existing Spark workflows requiring advanced Machine Learning algorithms </a:t>
          </a:r>
          <a:endParaRPr lang="en-US" sz="1800" kern="1200" dirty="0"/>
        </a:p>
      </dsp:txBody>
      <dsp:txXfrm>
        <a:off x="0" y="3573815"/>
        <a:ext cx="10125074" cy="1006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C861CF06-A9BB-D141-B717-29740109DC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217B864-FFF3-7F4F-9B57-0B0736A2A3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4DB9B-80A2-6247-8E95-0BE14E8A42A1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9335681-6904-524D-81A9-DC42D2B5A0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862E1E7-51D5-0E4C-B943-C76F4C7954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E66E6-4D42-3348-9DEC-4F09690BB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96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C364F-3E15-1F40-B808-51CD50D643C2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4C2D2-7C6D-6E4A-94B0-676664653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1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68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0671D8-7B9E-C447-A716-2D2E5880E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A046D0C-2578-184D-B15F-08638CDF4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24190F4-7F41-CE47-BD0B-91D4489BF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0FC4DE4-E269-7340-91D5-4E295534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5F3011-7A60-934E-A425-516548CD9FF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9B0399A-7A58-974B-B2C9-E82C40D8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26A3FB5-DF6E-4B46-ACB7-803C864D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981E7D-4022-DB48-8F3E-740B486D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3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6B7B04-0E06-CE43-942D-A6D24508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1298D1B-4F8A-474E-816D-4CE0360D6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AABF4EB-DBB0-BB4F-B283-4ED2488C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5F3011-7A60-934E-A425-516548CD9FF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F52B36-C6D5-9E4D-9F76-C30DABE9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DC3CAFB-EC74-B540-97C8-FFA9BF1D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981E7D-4022-DB48-8F3E-740B486D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67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0ADE2C3-96EE-314F-AB31-07B5469D3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4646A7D-2F9D-D54D-A4DC-25F71E4CC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F5A1AC-395C-3647-AB61-833DA6FB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5F3011-7A60-934E-A425-516548CD9FF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2B3AB3-ABE5-8546-8C75-3D883D1A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FD0D14E-316A-F04D-98B9-D52F8427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981E7D-4022-DB48-8F3E-740B486D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26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F87AFA-A027-3349-BA33-84DED718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9638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0007B6-AEB9-1B48-8F9F-DCD69C0B7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BB1FA1A-CD81-484C-9799-B100435FE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A6B8E20-D49D-7D44-B026-B2DC8554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5F3011-7A60-934E-A425-516548CD9FF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E60DB8-8381-D74C-A360-406F2D32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EEE92B-EC2A-0A4D-8E1B-0AA40737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981E7D-4022-DB48-8F3E-740B486D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4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B6061425-69A5-1E41-A73C-2E784DEA6595}"/>
              </a:ext>
            </a:extLst>
          </p:cNvPr>
          <p:cNvCxnSpPr>
            <a:cxnSpLocks/>
          </p:cNvCxnSpPr>
          <p:nvPr userDrawn="1"/>
        </p:nvCxnSpPr>
        <p:spPr>
          <a:xfrm>
            <a:off x="0" y="6858000"/>
            <a:ext cx="12192000" cy="0"/>
          </a:xfrm>
          <a:prstGeom prst="line">
            <a:avLst/>
          </a:prstGeom>
          <a:ln w="60325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B26E8E3-9496-0D41-872E-0281D6A913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04115" y="509196"/>
            <a:ext cx="5900058" cy="5900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867B65D-1C0B-BF4E-AC79-58E1ABE9FD54}"/>
              </a:ext>
            </a:extLst>
          </p:cNvPr>
          <p:cNvSpPr txBox="1"/>
          <p:nvPr userDrawn="1"/>
        </p:nvSpPr>
        <p:spPr>
          <a:xfrm>
            <a:off x="504967" y="5205722"/>
            <a:ext cx="43809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Name</a:t>
            </a:r>
          </a:p>
          <a:p>
            <a:r>
              <a:rPr lang="en-US" sz="1600" dirty="0"/>
              <a:t>Title</a:t>
            </a:r>
          </a:p>
          <a:p>
            <a:r>
              <a:rPr lang="en-US" sz="1600" dirty="0"/>
              <a:t>Company</a:t>
            </a:r>
          </a:p>
          <a:p>
            <a:r>
              <a:rPr lang="en-US" sz="1600" dirty="0"/>
              <a:t>Social Profile (Twitter / LinkedIn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B552B38-FA36-3B4F-BC38-993E2A704E3F}"/>
              </a:ext>
            </a:extLst>
          </p:cNvPr>
          <p:cNvSpPr txBox="1"/>
          <p:nvPr userDrawn="1"/>
        </p:nvSpPr>
        <p:spPr>
          <a:xfrm>
            <a:off x="504967" y="2183642"/>
            <a:ext cx="4722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Session Title</a:t>
            </a:r>
          </a:p>
        </p:txBody>
      </p:sp>
    </p:spTree>
    <p:extLst>
      <p:ext uri="{BB962C8B-B14F-4D97-AF65-F5344CB8AC3E}">
        <p14:creationId xmlns:p14="http://schemas.microsoft.com/office/powerpoint/2010/main" val="128900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39BD0C-E4E7-DE4E-838F-B06BC2C2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9CCF8D-59CA-4A4C-BCC1-1075ABF8C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B113DFA-277A-1449-8711-2D824BA3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5F3011-7A60-934E-A425-516548CD9FF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0B9185-B45D-3248-BB2F-2281E873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5E25D1-27C0-214B-BFED-AB4C200B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981E7D-4022-DB48-8F3E-740B486D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6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9FE7B-63D4-6445-B668-7EDD320DD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B604B26-B3B8-B347-8AA2-26D6E6E67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A8D768-7B6F-1045-BDB1-0594FFAD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5F3011-7A60-934E-A425-516548CD9FF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2A508F8-F378-E145-979A-3108E264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1B9891-53E1-2A4B-BFD5-8DD3C29C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981E7D-4022-DB48-8F3E-740B486D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4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5D91B6-734C-9941-AB92-5D305FEA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277B73-BF26-DC4B-8012-C73FAB8AA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9108673-B28C-3D44-A00F-A2C072574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3C31830-83D0-7A4D-8625-18177C37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5F3011-7A60-934E-A425-516548CD9FF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3B41B74-E65F-9D41-825B-3A4AF557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25F9DD4-9326-2648-8DE2-F1F314D5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981E7D-4022-DB48-8F3E-740B486D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2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5C8C63-E3EE-1A49-ACAB-207BDC72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958E7F-545A-E647-BACD-A1490EDE0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597EAA3-48F8-B447-8238-6A1CD9F09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988215A-1E1E-C446-9B8B-BF16AD97E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45AFF8C-FEE2-8E45-B11A-6B369D2E6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5C3288E-F7F3-144D-B268-DA84E9B5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5F3011-7A60-934E-A425-516548CD9FF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0CD2D02-5DE7-8749-AB1D-109DDA06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40CCE7C-D62A-5A44-AA9D-CB2BA7DE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981E7D-4022-DB48-8F3E-740B486D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6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66E509-8721-3246-AF74-BF599119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E084C4B-E9B9-BE40-A636-A8F2C66A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5F3011-7A60-934E-A425-516548CD9FF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3A4DEC7-4008-F743-A1B8-B9178AB4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61A033D-3C60-6949-AE4B-218F7252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981E7D-4022-DB48-8F3E-740B486D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5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F7E859E-E311-114D-8C7F-503A80DD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5F3011-7A60-934E-A425-516548CD9FF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0FE5241-1D77-EB48-BA1A-557ACF4A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F239B05-8073-9C46-96B4-B07B533D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981E7D-4022-DB48-8F3E-740B486D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D9A8F9-07A0-AD4E-8053-3E40FE0F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D87F38-64BE-F744-AF43-585484ADC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F8E14F8-E9A1-4349-AED0-E342C675D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41D2AA9-B7BC-774D-92DE-0E471086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5F3011-7A60-934E-A425-516548CD9FF4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E2B40D0-09E9-6744-B58F-8381D452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C741A6E-183C-A24A-BA49-6C111110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981E7D-4022-DB48-8F3E-740B486D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4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F2E3D16-9FD9-0D4A-AB87-CA5C9A6C8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="" xmlns:a16="http://schemas.microsoft.com/office/drawing/2014/main" id="{DEAADB4A-730B-6648-8CF0-9EB5C7500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821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Sparkling Water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1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931200"/>
              </p:ext>
            </p:extLst>
          </p:nvPr>
        </p:nvGraphicFramePr>
        <p:xfrm>
          <a:off x="1863651" y="2442139"/>
          <a:ext cx="8464698" cy="21085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32349"/>
                <a:gridCol w="4232349"/>
              </a:tblGrid>
              <a:tr h="7028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Mean Absolute Percent Error</a:t>
                      </a:r>
                      <a:endParaRPr lang="en-US" sz="2400" dirty="0"/>
                    </a:p>
                  </a:txBody>
                  <a:tcPr/>
                </a:tc>
              </a:tr>
              <a:tr h="7028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Original Data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134%</a:t>
                      </a:r>
                      <a:endParaRPr lang="en-US" sz="2400" dirty="0"/>
                    </a:p>
                  </a:txBody>
                  <a:tcPr/>
                </a:tc>
              </a:tr>
              <a:tr h="7028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 with Lags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21%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27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Sparkling Water?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243013" y="1691939"/>
          <a:ext cx="10125074" cy="4580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968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6" name="image8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1847" y="1364846"/>
            <a:ext cx="7548305" cy="5356629"/>
          </a:xfrm>
          <a:prstGeom prst="rect">
            <a:avLst/>
          </a:prstGeom>
          <a:ln w="12700">
            <a:miter lim="400000"/>
          </a:ln>
        </p:spPr>
      </p:pic>
      <p:sp>
        <p:nvSpPr>
          <p:cNvPr id="975" name="Shape 9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alibri" charset="0"/>
                <a:ea typeface="Calibri" charset="0"/>
                <a:cs typeface="Calibri" charset="0"/>
              </a:rPr>
              <a:t>High Level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103661264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Sparkling Water Data Management</a:t>
            </a:r>
            <a:endParaRPr lang="en-US" dirty="0"/>
          </a:p>
        </p:txBody>
      </p:sp>
      <p:pic>
        <p:nvPicPr>
          <p:cNvPr id="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1400" y="1754689"/>
            <a:ext cx="6705019" cy="48382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6005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Calibri" charset="0"/>
                <a:ea typeface="Calibri" charset="0"/>
                <a:cs typeface="Calibri" charset="0"/>
              </a:rPr>
              <a:t>Use Case</a:t>
            </a:r>
          </a:p>
        </p:txBody>
      </p:sp>
      <p:pic>
        <p:nvPicPr>
          <p:cNvPr id="985" name="uc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4482" y="1482824"/>
            <a:ext cx="8717558" cy="475886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46937827"/>
      </p:ext>
    </p:extLst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Sparkling Water Data Conversion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Converting an H2OFrame into an RDD[T</a:t>
            </a:r>
            <a:r>
              <a:rPr lang="en-US" dirty="0" smtClean="0"/>
              <a:t>]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sz="1900" b="1" dirty="0" err="1" smtClean="0">
                <a:latin typeface="Menlo Regular"/>
                <a:cs typeface="Menlo Regular"/>
              </a:rPr>
              <a:t>def</a:t>
            </a:r>
            <a:r>
              <a:rPr lang="en-US" sz="1900" b="1" dirty="0" smtClean="0">
                <a:latin typeface="Menlo Regular"/>
                <a:cs typeface="Menlo Regular"/>
              </a:rPr>
              <a:t> </a:t>
            </a:r>
            <a:r>
              <a:rPr lang="en-US" sz="1900" b="1" dirty="0" err="1" smtClean="0">
                <a:latin typeface="Menlo Regular"/>
                <a:cs typeface="Menlo Regular"/>
              </a:rPr>
              <a:t>asRDD</a:t>
            </a:r>
            <a:r>
              <a:rPr lang="en-US" sz="1900" b="1" dirty="0" smtClean="0">
                <a:latin typeface="Menlo Regular"/>
                <a:cs typeface="Menlo Regular"/>
              </a:rPr>
              <a:t>[A &lt;: Product: </a:t>
            </a:r>
            <a:r>
              <a:rPr lang="en-US" sz="1900" b="1" dirty="0" err="1" smtClean="0">
                <a:latin typeface="Menlo Regular"/>
                <a:cs typeface="Menlo Regular"/>
              </a:rPr>
              <a:t>TypeTag</a:t>
            </a:r>
            <a:r>
              <a:rPr lang="en-US" sz="1900" b="1" dirty="0" smtClean="0">
                <a:latin typeface="Menlo Regular"/>
                <a:cs typeface="Menlo Regular"/>
              </a:rPr>
              <a:t>: </a:t>
            </a:r>
            <a:r>
              <a:rPr lang="en-US" sz="1900" b="1" dirty="0" err="1" smtClean="0">
                <a:latin typeface="Menlo Regular"/>
                <a:cs typeface="Menlo Regular"/>
              </a:rPr>
              <a:t>ClassTag</a:t>
            </a:r>
            <a:r>
              <a:rPr lang="en-US" sz="1900" b="1" dirty="0" smtClean="0">
                <a:latin typeface="Menlo Regular"/>
                <a:cs typeface="Menlo Regular"/>
              </a:rPr>
              <a:t>](</a:t>
            </a:r>
            <a:r>
              <a:rPr lang="en-US" sz="1900" b="1" dirty="0" err="1" smtClean="0">
                <a:latin typeface="Menlo Regular"/>
                <a:cs typeface="Menlo Regular"/>
              </a:rPr>
              <a:t>fr</a:t>
            </a:r>
            <a:r>
              <a:rPr lang="en-US" sz="1900" b="1" dirty="0" smtClean="0">
                <a:latin typeface="Menlo Regular"/>
                <a:cs typeface="Menlo Regular"/>
              </a:rPr>
              <a:t> : H2OFrame) : RDD[A]</a:t>
            </a:r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Converting </a:t>
            </a:r>
            <a:r>
              <a:rPr lang="en-US" dirty="0"/>
              <a:t>an H2OFrame into a </a:t>
            </a:r>
            <a:r>
              <a:rPr lang="en-US" dirty="0" err="1" smtClean="0"/>
              <a:t>DataFrame</a:t>
            </a:r>
            <a:endParaRPr lang="en-US" dirty="0"/>
          </a:p>
          <a:p>
            <a:pPr marL="457200" lvl="1" indent="0">
              <a:spcAft>
                <a:spcPts val="600"/>
              </a:spcAft>
              <a:buNone/>
            </a:pPr>
            <a:r>
              <a:rPr lang="en-US" sz="1700" b="1" dirty="0" err="1">
                <a:latin typeface="Menlo Regular"/>
                <a:cs typeface="Menlo Regular"/>
              </a:rPr>
              <a:t>def</a:t>
            </a:r>
            <a:r>
              <a:rPr lang="en-US" sz="1700" b="1" dirty="0">
                <a:latin typeface="Menlo Regular"/>
                <a:cs typeface="Menlo Regular"/>
              </a:rPr>
              <a:t> </a:t>
            </a:r>
            <a:r>
              <a:rPr lang="en-US" sz="1700" b="1" dirty="0" err="1">
                <a:latin typeface="Menlo Regular"/>
                <a:cs typeface="Menlo Regular"/>
              </a:rPr>
              <a:t>asDataFrame</a:t>
            </a:r>
            <a:r>
              <a:rPr lang="en-US" sz="1700" b="1" dirty="0">
                <a:latin typeface="Menlo Regular"/>
                <a:cs typeface="Menlo Regular"/>
              </a:rPr>
              <a:t>(</a:t>
            </a:r>
            <a:r>
              <a:rPr lang="en-US" sz="1700" b="1" dirty="0" err="1">
                <a:latin typeface="Menlo Regular"/>
                <a:cs typeface="Menlo Regular"/>
              </a:rPr>
              <a:t>fr</a:t>
            </a:r>
            <a:r>
              <a:rPr lang="en-US" sz="1700" b="1" dirty="0">
                <a:latin typeface="Menlo Regular"/>
                <a:cs typeface="Menlo Regular"/>
              </a:rPr>
              <a:t> : H2OFrame)(implicit </a:t>
            </a:r>
            <a:r>
              <a:rPr lang="en-US" sz="1700" b="1" dirty="0" err="1">
                <a:latin typeface="Menlo Regular"/>
                <a:cs typeface="Menlo Regular"/>
              </a:rPr>
              <a:t>sqlContext</a:t>
            </a:r>
            <a:r>
              <a:rPr lang="en-US" sz="1700" b="1" dirty="0">
                <a:latin typeface="Menlo Regular"/>
                <a:cs typeface="Menlo Regular"/>
              </a:rPr>
              <a:t>: </a:t>
            </a:r>
            <a:r>
              <a:rPr lang="en-US" sz="1700" b="1" dirty="0" err="1">
                <a:latin typeface="Menlo Regular"/>
                <a:cs typeface="Menlo Regular"/>
              </a:rPr>
              <a:t>SQLContext</a:t>
            </a:r>
            <a:r>
              <a:rPr lang="en-US" sz="1700" b="1" dirty="0">
                <a:latin typeface="Menlo Regular"/>
                <a:cs typeface="Menlo Regular"/>
              </a:rPr>
              <a:t>) : </a:t>
            </a:r>
            <a:r>
              <a:rPr lang="en-US" sz="1700" b="1" dirty="0" err="1">
                <a:latin typeface="Menlo Regular"/>
                <a:cs typeface="Menlo Regular"/>
              </a:rPr>
              <a:t>DataFrame</a:t>
            </a:r>
            <a:endParaRPr lang="en-US" sz="1700" b="1" dirty="0">
              <a:latin typeface="Menlo Regular"/>
              <a:cs typeface="Menlo Regular"/>
            </a:endParaRP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Converting an RDD[T] into an </a:t>
            </a:r>
            <a:r>
              <a:rPr lang="en-US" dirty="0" smtClean="0"/>
              <a:t>H2OFrame</a:t>
            </a:r>
            <a:endParaRPr lang="en-US" dirty="0"/>
          </a:p>
          <a:p>
            <a:pPr marL="457200" lvl="1" indent="0">
              <a:spcAft>
                <a:spcPts val="600"/>
              </a:spcAft>
              <a:buNone/>
            </a:pPr>
            <a:r>
              <a:rPr lang="en-US" sz="1400" b="1" dirty="0" err="1">
                <a:latin typeface="Menlo Regular"/>
                <a:cs typeface="Menlo Regular"/>
              </a:rPr>
              <a:t>def</a:t>
            </a:r>
            <a:r>
              <a:rPr lang="en-US" sz="1400" b="1" dirty="0">
                <a:latin typeface="Menlo Regular"/>
                <a:cs typeface="Menlo Regular"/>
              </a:rPr>
              <a:t> asH2OFrame[A &lt;: Product : </a:t>
            </a:r>
            <a:r>
              <a:rPr lang="en-US" sz="1400" b="1" dirty="0" err="1">
                <a:latin typeface="Menlo Regular"/>
                <a:cs typeface="Menlo Regular"/>
              </a:rPr>
              <a:t>TypeTag</a:t>
            </a:r>
            <a:r>
              <a:rPr lang="en-US" sz="1400" b="1" dirty="0">
                <a:latin typeface="Menlo Regular"/>
                <a:cs typeface="Menlo Regular"/>
              </a:rPr>
              <a:t>](</a:t>
            </a:r>
            <a:r>
              <a:rPr lang="en-US" sz="1400" b="1" dirty="0" err="1">
                <a:latin typeface="Menlo Regular"/>
                <a:cs typeface="Menlo Regular"/>
              </a:rPr>
              <a:t>rdd</a:t>
            </a:r>
            <a:r>
              <a:rPr lang="en-US" sz="1400" b="1" dirty="0">
                <a:latin typeface="Menlo Regular"/>
                <a:cs typeface="Menlo Regular"/>
              </a:rPr>
              <a:t> : RDD[A], </a:t>
            </a:r>
            <a:r>
              <a:rPr lang="en-US" sz="1400" b="1" dirty="0" err="1">
                <a:latin typeface="Menlo Regular"/>
                <a:cs typeface="Menlo Regular"/>
              </a:rPr>
              <a:t>frameName</a:t>
            </a:r>
            <a:r>
              <a:rPr lang="en-US" sz="1400" b="1" dirty="0">
                <a:latin typeface="Menlo Regular"/>
                <a:cs typeface="Menlo Regular"/>
              </a:rPr>
              <a:t>: Option[String]) : H2OFrame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Converting a </a:t>
            </a:r>
            <a:r>
              <a:rPr lang="en-US" dirty="0" err="1"/>
              <a:t>DataFrame</a:t>
            </a:r>
            <a:r>
              <a:rPr lang="en-US" dirty="0"/>
              <a:t> into an </a:t>
            </a:r>
            <a:r>
              <a:rPr lang="en-US" dirty="0" smtClean="0"/>
              <a:t>H2OFrame</a:t>
            </a:r>
            <a:endParaRPr lang="en-US" dirty="0"/>
          </a:p>
          <a:p>
            <a:pPr marL="457200" lvl="1" indent="0">
              <a:spcAft>
                <a:spcPts val="600"/>
              </a:spcAft>
              <a:buNone/>
            </a:pPr>
            <a:r>
              <a:rPr lang="en-US" sz="1700" b="1" dirty="0" err="1">
                <a:latin typeface="Menlo Regular"/>
                <a:cs typeface="Menlo Regular"/>
              </a:rPr>
              <a:t>def</a:t>
            </a:r>
            <a:r>
              <a:rPr lang="en-US" sz="1700" b="1" dirty="0">
                <a:latin typeface="Menlo Regular"/>
                <a:cs typeface="Menlo Regular"/>
              </a:rPr>
              <a:t> asH2OFrame(</a:t>
            </a:r>
            <a:r>
              <a:rPr lang="en-US" sz="1700" b="1" dirty="0" err="1">
                <a:latin typeface="Menlo Regular"/>
                <a:cs typeface="Menlo Regular"/>
              </a:rPr>
              <a:t>rdd</a:t>
            </a:r>
            <a:r>
              <a:rPr lang="en-US" sz="1700" b="1" dirty="0">
                <a:latin typeface="Menlo Regular"/>
                <a:cs typeface="Menlo Regular"/>
              </a:rPr>
              <a:t> : </a:t>
            </a:r>
            <a:r>
              <a:rPr lang="en-US" sz="1700" b="1" dirty="0" err="1">
                <a:latin typeface="Menlo Regular"/>
                <a:cs typeface="Menlo Regular"/>
              </a:rPr>
              <a:t>DataFrame</a:t>
            </a:r>
            <a:r>
              <a:rPr lang="en-US" sz="1700" b="1" dirty="0">
                <a:latin typeface="Menlo Regular"/>
                <a:cs typeface="Menlo Regular"/>
              </a:rPr>
              <a:t>, </a:t>
            </a:r>
            <a:r>
              <a:rPr lang="en-US" sz="1700" b="1" dirty="0" err="1">
                <a:latin typeface="Menlo Regular"/>
                <a:cs typeface="Menlo Regular"/>
              </a:rPr>
              <a:t>frameName</a:t>
            </a:r>
            <a:r>
              <a:rPr lang="en-US" sz="1700" b="1" dirty="0">
                <a:latin typeface="Menlo Regular"/>
                <a:cs typeface="Menlo Regular"/>
              </a:rPr>
              <a:t>: Option[String]) : H2OFrame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0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Sparkling Water Hands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07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 Jones Industrial Average data from 2006-2017</a:t>
            </a:r>
          </a:p>
          <a:p>
            <a:r>
              <a:rPr lang="en-US" dirty="0" smtClean="0"/>
              <a:t>93,612 rows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123731"/>
              </p:ext>
            </p:extLst>
          </p:nvPr>
        </p:nvGraphicFramePr>
        <p:xfrm>
          <a:off x="838197" y="4322763"/>
          <a:ext cx="105156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/>
                <a:gridCol w="1502229"/>
                <a:gridCol w="1502229"/>
                <a:gridCol w="1502229"/>
                <a:gridCol w="1502229"/>
                <a:gridCol w="1502229"/>
                <a:gridCol w="15022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2006-01-03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24,232,729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$39.69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$41.22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$38.79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$40.91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2006-01-04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 smtClean="0"/>
                        <a:t>20,553,479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$41.22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$41.90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$40.77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$40.97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2006-01-05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 smtClean="0"/>
                        <a:t>12,829,610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$41.73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$40.85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$41.53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2006-01-06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 smtClean="0"/>
                        <a:t>29,422,828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$42.88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$43.57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$42.80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$43.21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flipH="1">
            <a:off x="1020621" y="3370130"/>
            <a:ext cx="196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Forecasting for these groups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29969" y="4000889"/>
            <a:ext cx="0" cy="285125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2626322" y="3678101"/>
            <a:ext cx="120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Time Unit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3826979" y="3397464"/>
            <a:ext cx="1730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we want to predict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532043" y="4125120"/>
            <a:ext cx="4065625" cy="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389168" y="4125120"/>
            <a:ext cx="142875" cy="185737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72748" y="4125120"/>
            <a:ext cx="142875" cy="185737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flipH="1">
            <a:off x="7629304" y="3689531"/>
            <a:ext cx="228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Additional Attributes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92167" y="4043418"/>
            <a:ext cx="0" cy="285125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766222" y="4004434"/>
            <a:ext cx="0" cy="285125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781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0" y="1529024"/>
            <a:ext cx="143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Original Data</a:t>
            </a:r>
            <a:endParaRPr lang="en-US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926787"/>
              </p:ext>
            </p:extLst>
          </p:nvPr>
        </p:nvGraphicFramePr>
        <p:xfrm>
          <a:off x="638175" y="4493697"/>
          <a:ext cx="107156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910"/>
                <a:gridCol w="1895913"/>
                <a:gridCol w="2678905"/>
                <a:gridCol w="2304645"/>
                <a:gridCol w="26132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Close Yesterday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Volume 2</a:t>
                      </a:r>
                      <a:r>
                        <a:rPr lang="en-US" baseline="0" dirty="0" smtClean="0"/>
                        <a:t> Days Ago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Volume Yesterday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Volume (Target)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24,232,729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24,232,729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 smtClean="0"/>
                        <a:t>20,553,479</a:t>
                      </a:r>
                      <a:endParaRPr lang="en-US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$41.53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24,232,729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 smtClean="0"/>
                        <a:t>20,553,479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 smtClean="0"/>
                        <a:t>12,829,610</a:t>
                      </a:r>
                      <a:endParaRPr lang="en-US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$43.21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 smtClean="0"/>
                        <a:t>20,553,479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 smtClean="0"/>
                        <a:t>12,829,610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 smtClean="0"/>
                        <a:t>29,422,828</a:t>
                      </a:r>
                      <a:endParaRPr lang="en-US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38200" y="4050527"/>
            <a:ext cx="337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Formulated for Machine Learning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49618"/>
              </p:ext>
            </p:extLst>
          </p:nvPr>
        </p:nvGraphicFramePr>
        <p:xfrm>
          <a:off x="638175" y="1943507"/>
          <a:ext cx="105156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/>
                <a:gridCol w="1502229"/>
                <a:gridCol w="1502229"/>
                <a:gridCol w="1502229"/>
                <a:gridCol w="1502229"/>
                <a:gridCol w="1502229"/>
                <a:gridCol w="15022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Volume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2006-01-03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24,232,729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$39.69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$41.22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$38.79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$40.91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2006-01-04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 smtClean="0"/>
                        <a:t>20,553,479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$41.22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$41.90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$40.77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$40.97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2006-01-05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 smtClean="0"/>
                        <a:t>12,829,610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$41.73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$40.85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$41.53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2006-01-06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 smtClean="0"/>
                        <a:t>29,422,828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$42.88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$43.57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$42.80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$43.21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86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424</Words>
  <Application>Microsoft Macintosh PowerPoint</Application>
  <PresentationFormat>Custom</PresentationFormat>
  <Paragraphs>141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Sparkling Water</vt:lpstr>
      <vt:lpstr>Why use Sparkling Water?</vt:lpstr>
      <vt:lpstr>High Level Architecture</vt:lpstr>
      <vt:lpstr>Sparkling Water Data Management</vt:lpstr>
      <vt:lpstr>Use Case</vt:lpstr>
      <vt:lpstr>Sparkling Water Data Conversion Functions</vt:lpstr>
      <vt:lpstr>Sparkling Water Hands On</vt:lpstr>
      <vt:lpstr>The Data</vt:lpstr>
      <vt:lpstr>The Data</vt:lpstr>
      <vt:lpstr>Performance Comparison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Ian Gomez</dc:creator>
  <cp:lastModifiedBy>Tom Kraljevic</cp:lastModifiedBy>
  <cp:revision>315</cp:revision>
  <dcterms:created xsi:type="dcterms:W3CDTF">2018-04-24T01:39:14Z</dcterms:created>
  <dcterms:modified xsi:type="dcterms:W3CDTF">2018-06-28T02:19:52Z</dcterms:modified>
</cp:coreProperties>
</file>