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sldIdLst>
    <p:sldId id="256" r:id="rId5"/>
    <p:sldId id="257" r:id="rId6"/>
    <p:sldId id="279" r:id="rId7"/>
    <p:sldId id="263" r:id="rId8"/>
    <p:sldId id="264" r:id="rId9"/>
    <p:sldId id="265" r:id="rId10"/>
    <p:sldId id="258" r:id="rId11"/>
    <p:sldId id="266" r:id="rId12"/>
    <p:sldId id="267" r:id="rId13"/>
    <p:sldId id="268" r:id="rId14"/>
    <p:sldId id="280" r:id="rId15"/>
    <p:sldId id="269" r:id="rId16"/>
    <p:sldId id="270" r:id="rId17"/>
    <p:sldId id="283" r:id="rId18"/>
    <p:sldId id="272" r:id="rId19"/>
    <p:sldId id="282" r:id="rId20"/>
    <p:sldId id="285" r:id="rId21"/>
    <p:sldId id="286" r:id="rId22"/>
    <p:sldId id="284" r:id="rId23"/>
    <p:sldId id="273" r:id="rId24"/>
    <p:sldId id="274" r:id="rId25"/>
    <p:sldId id="275" r:id="rId26"/>
    <p:sldId id="276" r:id="rId27"/>
    <p:sldId id="26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993CD0-5644-9FC5-62CE-9E328DE4B9C8}" v="867" dt="2022-12-25T08:23:21.259"/>
    <p1510:client id="{4EE16D17-6348-E8EE-5D10-EAF5D80F3794}" v="103" dt="2022-12-20T18:06:18.071"/>
    <p1510:client id="{5C333DC2-BAE9-23D6-D6A7-C9B30755C9C4}" v="262" dt="2022-12-25T09:12:27.707"/>
    <p1510:client id="{D5B5E975-3268-3249-5757-EB4511FD028F}" v="14" dt="2022-12-25T09:04:10.997"/>
    <p1510:client id="{E2802BD3-FD29-AC0B-7927-F916076A25B5}" v="701" dt="2022-12-27T14:56:31.073"/>
    <p1510:client id="{EA96E00D-DB7D-057D-3065-2862415DCCC2}" v="187" dt="2022-12-25T08:53:45.191"/>
    <p1510:client id="{F6D7064D-E60B-472D-ABE2-0F53B7A76A5D}" v="55" dt="2022-12-20T18:31:40.561"/>
    <p1510:client id="{FAC328EB-4263-43F5-B50A-0AA31C0518BA}" v="18" dt="2022-12-25T07:05:46.090"/>
    <p1510:client id="{FBE9BDB9-7A3D-D8AF-B0F5-0AB50FDB08E4}" v="574" dt="2022-12-25T08:21:53.4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TW" altLang="en-US"/>
              <a:t>按一下以編輯母片標題樣式</a:t>
            </a:r>
            <a:endParaRPr lang="en-US"/>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12/27/2022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0188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TW" altLang="en-US"/>
              <a:t>按一下以編輯母片標題樣式</a:t>
            </a:r>
            <a:endParaRPr lang="en-US"/>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897014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TW" altLang="en-US"/>
              <a:t>按一下以編輯母片標題樣式</a:t>
            </a:r>
            <a:endParaRPr lang="en-US"/>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8A87A34-81AB-432B-8DAE-1953F412C126}" type="datetimeFigureOut">
              <a:rPr lang="en-US" smtClean="0"/>
              <a:pPr/>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174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TW" altLang="en-US"/>
              <a:t>按一下以編輯母片標題樣式</a:t>
            </a:r>
            <a:endParaRPr lang="en-US"/>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8A87A34-81AB-432B-8DAE-1953F412C126}" type="datetimeFigureOut">
              <a:rPr lang="en-US" smtClean="0"/>
              <a:pPr/>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7362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TW" altLang="en-US"/>
              <a:t>按一下以編輯母片標題樣式</a:t>
            </a:r>
            <a:endParaRPr lang="en-US"/>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8A87A34-81AB-432B-8DAE-1953F412C126}" type="datetimeFigureOut">
              <a:rPr lang="en-US" smtClean="0"/>
              <a:pPr/>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440553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TW" altLang="en-US"/>
              <a:t>按一下以編輯母片標題樣式</a:t>
            </a:r>
            <a:endParaRPr lang="en-US"/>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8A87A34-81AB-432B-8DAE-1953F412C126}" type="datetimeFigureOut">
              <a:rPr lang="en-US" smtClean="0"/>
              <a:pPr/>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6336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8A87A34-81AB-432B-8DAE-1953F412C126}" type="datetimeFigureOut">
              <a:rPr lang="en-US" smtClean="0"/>
              <a:pPr/>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9882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011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761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892287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TW" altLang="en-US"/>
              <a:t>按一下以編輯母片標題樣式</a:t>
            </a:r>
            <a:endParaRPr lang="en-US"/>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8A87A34-81AB-432B-8DAE-1953F412C126}" type="datetimeFigureOut">
              <a:rPr lang="en-US" smtClean="0"/>
              <a:pPr/>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8292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78697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t>12/27/2022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3938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12/27/2022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0870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23046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TW" altLang="en-US"/>
              <a:t>按一下以編輯母片標題樣式</a:t>
            </a:r>
            <a:endParaRPr lang="en-US"/>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4842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TW" altLang="en-US"/>
              <a:t>按一下以編輯母片標題樣式</a:t>
            </a:r>
            <a:endParaRPr lang="en-US"/>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34335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12/27/2022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200259222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a:latin typeface="Microsoft JhengHei"/>
                <a:ea typeface="Microsoft JhengHei"/>
              </a:rPr>
              <a:t>消</a:t>
            </a:r>
            <a:r>
              <a:rPr lang="en-US" altLang="zh-TW">
                <a:latin typeface="Microsoft JhengHei"/>
                <a:ea typeface="微軟正黑體"/>
              </a:rPr>
              <a:t>Bo</a:t>
            </a:r>
            <a:r>
              <a:rPr lang="zh-TW" altLang="en-US">
                <a:latin typeface="Microsoft JhengHei"/>
                <a:ea typeface="Microsoft JhengHei"/>
              </a:rPr>
              <a:t>塊</a:t>
            </a:r>
          </a:p>
        </p:txBody>
      </p:sp>
      <p:sp>
        <p:nvSpPr>
          <p:cNvPr id="3" name="副標題 2"/>
          <p:cNvSpPr>
            <a:spLocks noGrp="1"/>
          </p:cNvSpPr>
          <p:nvPr>
            <p:ph type="subTitle" idx="1"/>
          </p:nvPr>
        </p:nvSpPr>
        <p:spPr/>
        <p:txBody>
          <a:bodyPr/>
          <a:lstStyle/>
          <a:p>
            <a:r>
              <a:rPr lang="en-US" altLang="zh-TW" dirty="0">
                <a:latin typeface="Microsoft JhengHei"/>
                <a:ea typeface="新細明體"/>
              </a:rPr>
              <a:t>112943 </a:t>
            </a:r>
            <a:r>
              <a:rPr lang="zh-TW" altLang="en-US">
                <a:latin typeface="Microsoft JhengHei"/>
                <a:ea typeface="Microsoft JhengHei"/>
              </a:rPr>
              <a:t>顏莉諭、</a:t>
            </a:r>
            <a:r>
              <a:rPr lang="en-US" altLang="zh-TW" dirty="0">
                <a:latin typeface="Microsoft JhengHei"/>
                <a:ea typeface="新細明體"/>
              </a:rPr>
              <a:t>1102924</a:t>
            </a:r>
            <a:r>
              <a:rPr lang="en-US" altLang="zh-TW" dirty="0">
                <a:latin typeface="新細明體"/>
                <a:ea typeface="新細明體"/>
              </a:rPr>
              <a:t> </a:t>
            </a:r>
            <a:r>
              <a:rPr lang="zh-TW" altLang="en-US">
                <a:latin typeface="Microsoft JhengHei"/>
                <a:ea typeface="Microsoft JhengHei"/>
              </a:rPr>
              <a:t>李名智、</a:t>
            </a:r>
            <a:r>
              <a:rPr lang="en-US" altLang="zh-TW" dirty="0">
                <a:latin typeface="Microsoft JhengHei"/>
                <a:ea typeface="新細明體"/>
              </a:rPr>
              <a:t>1102932</a:t>
            </a:r>
            <a:r>
              <a:rPr lang="en-US" altLang="zh-TW" dirty="0">
                <a:latin typeface="新細明體"/>
                <a:ea typeface="新細明體"/>
              </a:rPr>
              <a:t> </a:t>
            </a:r>
            <a:r>
              <a:rPr lang="zh-TW" altLang="en-US">
                <a:latin typeface="Microsoft JhengHei"/>
                <a:ea typeface="Microsoft JhengHei"/>
              </a:rPr>
              <a:t>林微訢</a:t>
            </a:r>
          </a:p>
        </p:txBody>
      </p:sp>
    </p:spTree>
    <p:extLst>
      <p:ext uri="{BB962C8B-B14F-4D97-AF65-F5344CB8AC3E}">
        <p14:creationId xmlns:p14="http://schemas.microsoft.com/office/powerpoint/2010/main" val="2244759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A26125-82F0-1C6E-FC6B-2E4FF983ED91}"/>
              </a:ext>
            </a:extLst>
          </p:cNvPr>
          <p:cNvSpPr>
            <a:spLocks noGrp="1"/>
          </p:cNvSpPr>
          <p:nvPr>
            <p:ph type="title"/>
          </p:nvPr>
        </p:nvSpPr>
        <p:spPr/>
        <p:txBody>
          <a:bodyPr/>
          <a:lstStyle/>
          <a:p>
            <a:pPr algn="r"/>
            <a:r>
              <a:rPr lang="zh-TW" altLang="en-US">
                <a:ea typeface="+mj-lt"/>
                <a:cs typeface="+mj-lt"/>
              </a:rPr>
              <a:t>三</a:t>
            </a:r>
            <a:r>
              <a:rPr lang="zh-TW">
                <a:ea typeface="+mj-lt"/>
                <a:cs typeface="+mj-lt"/>
              </a:rPr>
              <a:t>、系統</a:t>
            </a:r>
            <a:r>
              <a:rPr lang="zh-TW" altLang="en-US">
                <a:ea typeface="+mj-lt"/>
                <a:cs typeface="+mj-lt"/>
              </a:rPr>
              <a:t>設計：初始設定</a:t>
            </a:r>
            <a:endParaRPr lang="zh-TW"/>
          </a:p>
        </p:txBody>
      </p:sp>
      <p:pic>
        <p:nvPicPr>
          <p:cNvPr id="4" name="圖片 4" descr="一張含有 廣場 的圖片&#10;&#10;自動產生的描述">
            <a:extLst>
              <a:ext uri="{FF2B5EF4-FFF2-40B4-BE49-F238E27FC236}">
                <a16:creationId xmlns:a16="http://schemas.microsoft.com/office/drawing/2014/main" id="{A6A9BEF4-1EE5-BBBB-AC31-243A3265D803}"/>
              </a:ext>
            </a:extLst>
          </p:cNvPr>
          <p:cNvPicPr>
            <a:picLocks noGrp="1" noChangeAspect="1"/>
          </p:cNvPicPr>
          <p:nvPr>
            <p:ph sz="half" idx="1"/>
          </p:nvPr>
        </p:nvPicPr>
        <p:blipFill>
          <a:blip r:embed="rId2"/>
          <a:stretch>
            <a:fillRect/>
          </a:stretch>
        </p:blipFill>
        <p:spPr>
          <a:xfrm>
            <a:off x="733518" y="695979"/>
            <a:ext cx="3616870" cy="5459167"/>
          </a:xfrm>
          <a:ln>
            <a:solidFill>
              <a:srgbClr val="00B050"/>
            </a:solidFill>
          </a:ln>
        </p:spPr>
      </p:pic>
      <p:sp>
        <p:nvSpPr>
          <p:cNvPr id="5" name="內容版面配置區 4">
            <a:extLst>
              <a:ext uri="{FF2B5EF4-FFF2-40B4-BE49-F238E27FC236}">
                <a16:creationId xmlns:a16="http://schemas.microsoft.com/office/drawing/2014/main" id="{01E316C7-F627-E3EA-657E-620CC5F700BF}"/>
              </a:ext>
            </a:extLst>
          </p:cNvPr>
          <p:cNvSpPr>
            <a:spLocks noGrp="1"/>
          </p:cNvSpPr>
          <p:nvPr>
            <p:ph sz="half" idx="2"/>
          </p:nvPr>
        </p:nvSpPr>
        <p:spPr>
          <a:xfrm>
            <a:off x="4579191" y="2560320"/>
            <a:ext cx="6310688" cy="3310128"/>
          </a:xfrm>
        </p:spPr>
        <p:txBody>
          <a:bodyPr/>
          <a:lstStyle/>
          <a:p>
            <a:pPr marL="0" indent="0">
              <a:lnSpc>
                <a:spcPct val="200000"/>
              </a:lnSpc>
              <a:spcBef>
                <a:spcPts val="0"/>
              </a:spcBef>
              <a:spcAft>
                <a:spcPts val="0"/>
              </a:spcAft>
              <a:buNone/>
            </a:pPr>
            <a:r>
              <a:rPr lang="zh-TW" sz="2000">
                <a:solidFill>
                  <a:srgbClr val="83992A"/>
                </a:solidFill>
                <a:latin typeface="Microsoft JhengHei"/>
                <a:ea typeface="Microsoft JhengHei"/>
              </a:rPr>
              <a:t>1. 方塊</a:t>
            </a:r>
            <a:r>
              <a:rPr lang="zh-TW" altLang="en-US" sz="2000">
                <a:solidFill>
                  <a:srgbClr val="83992A"/>
                </a:solidFill>
                <a:latin typeface="Microsoft JhengHei"/>
                <a:ea typeface="Microsoft JhengHei"/>
              </a:rPr>
              <a:t> </a:t>
            </a:r>
            <a:r>
              <a:rPr lang="zh-TW" sz="2000">
                <a:solidFill>
                  <a:srgbClr val="83992A"/>
                </a:solidFill>
                <a:latin typeface="Microsoft JhengHei"/>
                <a:ea typeface="Microsoft JhengHei"/>
              </a:rPr>
              <a:t>( note )</a:t>
            </a:r>
            <a:r>
              <a:rPr lang="zh-TW" altLang="en-US" sz="2000">
                <a:solidFill>
                  <a:srgbClr val="83992A"/>
                </a:solidFill>
                <a:latin typeface="Microsoft JhengHei"/>
                <a:ea typeface="Microsoft JhengHei"/>
              </a:rPr>
              <a:t>：</a:t>
            </a:r>
            <a:endParaRPr lang="zh-TW"/>
          </a:p>
          <a:p>
            <a:pPr marL="0" indent="0">
              <a:lnSpc>
                <a:spcPct val="200000"/>
              </a:lnSpc>
              <a:spcBef>
                <a:spcPts val="0"/>
              </a:spcBef>
              <a:spcAft>
                <a:spcPts val="0"/>
              </a:spcAft>
              <a:buNone/>
            </a:pPr>
            <a:r>
              <a:rPr lang="zh-TW" altLang="en-US" sz="2000">
                <a:solidFill>
                  <a:srgbClr val="83992A"/>
                </a:solidFill>
                <a:latin typeface="Microsoft JhengHei"/>
                <a:ea typeface="Microsoft JhengHei"/>
              </a:rPr>
              <a:t>    隨機生成七個不同顏色的方塊分散在三個軌道</a:t>
            </a:r>
            <a:endParaRPr lang="zh-TW"/>
          </a:p>
          <a:p>
            <a:pPr marL="0" indent="0">
              <a:lnSpc>
                <a:spcPct val="200000"/>
              </a:lnSpc>
              <a:spcBef>
                <a:spcPts val="0"/>
              </a:spcBef>
              <a:spcAft>
                <a:spcPts val="0"/>
              </a:spcAft>
              <a:buNone/>
            </a:pPr>
            <a:r>
              <a:rPr lang="zh-TW" sz="2000">
                <a:solidFill>
                  <a:srgbClr val="00B050"/>
                </a:solidFill>
                <a:latin typeface="Microsoft JhengHei"/>
                <a:ea typeface="Microsoft JhengHei"/>
              </a:rPr>
              <a:t>2.</a:t>
            </a:r>
            <a:r>
              <a:rPr lang="zh-TW" altLang="en-US" sz="2000">
                <a:solidFill>
                  <a:srgbClr val="00B050"/>
                </a:solidFill>
                <a:latin typeface="Microsoft JhengHei"/>
                <a:ea typeface="Microsoft JhengHei"/>
              </a:rPr>
              <a:t> 消 </a:t>
            </a:r>
            <a:r>
              <a:rPr lang="en-US" altLang="zh-TW" sz="2000" dirty="0">
                <a:solidFill>
                  <a:srgbClr val="00B050"/>
                </a:solidFill>
                <a:ea typeface="+mn-lt"/>
              </a:rPr>
              <a:t>Bo</a:t>
            </a:r>
            <a:r>
              <a:rPr lang="en-US" altLang="zh-TW" sz="2000" dirty="0">
                <a:solidFill>
                  <a:srgbClr val="00B050"/>
                </a:solidFill>
                <a:latin typeface="Garamond"/>
                <a:ea typeface="Microsoft JhengHei"/>
              </a:rPr>
              <a:t> </a:t>
            </a:r>
            <a:r>
              <a:rPr lang="zh-TW" altLang="en-US" sz="2000">
                <a:solidFill>
                  <a:srgbClr val="00B050"/>
                </a:solidFill>
                <a:latin typeface="Microsoft JhengHei"/>
                <a:ea typeface="Microsoft JhengHei"/>
              </a:rPr>
              <a:t>塊 </a:t>
            </a:r>
            <a:r>
              <a:rPr lang="zh-TW" sz="2000">
                <a:solidFill>
                  <a:srgbClr val="00B050"/>
                </a:solidFill>
                <a:latin typeface="Microsoft JhengHei"/>
                <a:ea typeface="Microsoft JhengHei"/>
              </a:rPr>
              <a:t>( drum )</a:t>
            </a:r>
            <a:r>
              <a:rPr lang="zh-TW" altLang="en-US" sz="2000">
                <a:solidFill>
                  <a:srgbClr val="00B050"/>
                </a:solidFill>
                <a:latin typeface="Microsoft JhengHei"/>
                <a:ea typeface="Microsoft JhengHei"/>
              </a:rPr>
              <a:t>：分散在三個軌道，透過鍵盤控制</a:t>
            </a:r>
            <a:endParaRPr lang="zh-TW" altLang="en-US" sz="2000">
              <a:solidFill>
                <a:schemeClr val="accent2">
                  <a:lumMod val="75000"/>
                </a:schemeClr>
              </a:solidFill>
              <a:latin typeface="Microsoft JhengHei"/>
              <a:ea typeface="Microsoft JhengHei"/>
            </a:endParaRPr>
          </a:p>
          <a:p>
            <a:pPr marL="0" indent="0">
              <a:lnSpc>
                <a:spcPct val="200000"/>
              </a:lnSpc>
              <a:spcBef>
                <a:spcPts val="0"/>
              </a:spcBef>
              <a:spcAft>
                <a:spcPts val="0"/>
              </a:spcAft>
              <a:buNone/>
            </a:pPr>
            <a:r>
              <a:rPr lang="zh-TW" sz="2000">
                <a:solidFill>
                  <a:schemeClr val="accent2">
                    <a:lumMod val="75000"/>
                  </a:schemeClr>
                </a:solidFill>
                <a:latin typeface="Microsoft JhengHei"/>
                <a:ea typeface="Microsoft JhengHei"/>
              </a:rPr>
              <a:t>3. 分數</a:t>
            </a:r>
            <a:r>
              <a:rPr lang="zh-TW" altLang="en-US" sz="2000">
                <a:solidFill>
                  <a:schemeClr val="accent2">
                    <a:lumMod val="75000"/>
                  </a:schemeClr>
                </a:solidFill>
                <a:latin typeface="Microsoft JhengHei"/>
                <a:ea typeface="Microsoft JhengHei"/>
              </a:rPr>
              <a:t>：起始分數為零</a:t>
            </a:r>
            <a:endParaRPr lang="zh-TW" sz="2000">
              <a:solidFill>
                <a:schemeClr val="accent2">
                  <a:lumMod val="75000"/>
                </a:schemeClr>
              </a:solidFill>
              <a:latin typeface="Microsoft JhengHei"/>
              <a:ea typeface="Microsoft JhengHei"/>
            </a:endParaRPr>
          </a:p>
          <a:p>
            <a:pPr marL="0" indent="0">
              <a:lnSpc>
                <a:spcPct val="200000"/>
              </a:lnSpc>
              <a:spcBef>
                <a:spcPts val="0"/>
              </a:spcBef>
              <a:spcAft>
                <a:spcPts val="0"/>
              </a:spcAft>
              <a:buNone/>
            </a:pPr>
            <a:r>
              <a:rPr lang="zh-TW" altLang="en-US" sz="2000">
                <a:solidFill>
                  <a:schemeClr val="accent3">
                    <a:lumMod val="75000"/>
                  </a:schemeClr>
                </a:solidFill>
                <a:latin typeface="Microsoft JhengHei"/>
                <a:ea typeface="Microsoft JhengHei"/>
              </a:rPr>
              <a:t>4. 背景音樂：預設為播放</a:t>
            </a:r>
            <a:endParaRPr lang="zh-TW" sz="2000">
              <a:solidFill>
                <a:schemeClr val="accent3">
                  <a:lumMod val="75000"/>
                </a:schemeClr>
              </a:solidFill>
              <a:latin typeface="Microsoft JhengHei"/>
              <a:ea typeface="Microsoft JhengHei"/>
            </a:endParaRPr>
          </a:p>
          <a:p>
            <a:pPr marL="0" indent="0">
              <a:spcBef>
                <a:spcPts val="0"/>
              </a:spcBef>
              <a:spcAft>
                <a:spcPts val="0"/>
              </a:spcAft>
              <a:buNone/>
            </a:pPr>
            <a:endParaRPr lang="zh-TW" altLang="en-US" sz="2000">
              <a:solidFill>
                <a:schemeClr val="accent3">
                  <a:lumMod val="75000"/>
                </a:schemeClr>
              </a:solidFill>
              <a:latin typeface="Microsoft JhengHei"/>
              <a:ea typeface="Microsoft JhengHei"/>
            </a:endParaRPr>
          </a:p>
          <a:p>
            <a:pPr marL="0" indent="0">
              <a:spcBef>
                <a:spcPts val="0"/>
              </a:spcBef>
              <a:spcAft>
                <a:spcPts val="0"/>
              </a:spcAft>
              <a:buNone/>
            </a:pPr>
            <a:endParaRPr lang="zh-TW" altLang="en-US" sz="2000">
              <a:solidFill>
                <a:srgbClr val="00B050"/>
              </a:solidFill>
              <a:latin typeface="Microsoft JhengHei"/>
              <a:ea typeface="Microsoft JhengHei"/>
            </a:endParaRPr>
          </a:p>
          <a:p>
            <a:pPr marL="0" indent="0">
              <a:spcBef>
                <a:spcPts val="0"/>
              </a:spcBef>
              <a:spcAft>
                <a:spcPts val="0"/>
              </a:spcAft>
              <a:buNone/>
            </a:pPr>
            <a:endParaRPr lang="zh-TW" altLang="en-US" sz="2000">
              <a:solidFill>
                <a:srgbClr val="83992A"/>
              </a:solidFill>
              <a:latin typeface="Microsoft JhengHei"/>
              <a:ea typeface="Microsoft JhengHei"/>
            </a:endParaRPr>
          </a:p>
        </p:txBody>
      </p:sp>
      <p:sp>
        <p:nvSpPr>
          <p:cNvPr id="6" name="矩形 5">
            <a:extLst>
              <a:ext uri="{FF2B5EF4-FFF2-40B4-BE49-F238E27FC236}">
                <a16:creationId xmlns:a16="http://schemas.microsoft.com/office/drawing/2014/main" id="{E51121A3-1D0B-9F23-0C95-38A6C295E40D}"/>
              </a:ext>
            </a:extLst>
          </p:cNvPr>
          <p:cNvSpPr/>
          <p:nvPr/>
        </p:nvSpPr>
        <p:spPr>
          <a:xfrm>
            <a:off x="1016000" y="4816229"/>
            <a:ext cx="3018692" cy="71315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a typeface="新細明體"/>
            </a:endParaRPr>
          </a:p>
        </p:txBody>
      </p:sp>
      <p:sp>
        <p:nvSpPr>
          <p:cNvPr id="7" name="文字方塊 6">
            <a:extLst>
              <a:ext uri="{FF2B5EF4-FFF2-40B4-BE49-F238E27FC236}">
                <a16:creationId xmlns:a16="http://schemas.microsoft.com/office/drawing/2014/main" id="{F4A77C2F-AF23-2402-B2CC-4D6AF397DEEA}"/>
              </a:ext>
            </a:extLst>
          </p:cNvPr>
          <p:cNvSpPr txBox="1"/>
          <p:nvPr/>
        </p:nvSpPr>
        <p:spPr>
          <a:xfrm>
            <a:off x="928076" y="4211343"/>
            <a:ext cx="135109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sz="1600">
                <a:solidFill>
                  <a:srgbClr val="00B050"/>
                </a:solidFill>
                <a:latin typeface="Microsoft JhengHei"/>
                <a:ea typeface="Microsoft JhengHei"/>
              </a:rPr>
              <a:t>2. 消 </a:t>
            </a:r>
            <a:r>
              <a:rPr lang="en-US" altLang="zh-TW" sz="1600" dirty="0">
                <a:solidFill>
                  <a:srgbClr val="00B050"/>
                </a:solidFill>
                <a:latin typeface="Microsoft JhengHei"/>
                <a:ea typeface="Microsoft JhengHei"/>
              </a:rPr>
              <a:t>Bo </a:t>
            </a:r>
            <a:r>
              <a:rPr lang="zh-TW" altLang="en-US" sz="1600">
                <a:solidFill>
                  <a:srgbClr val="00B050"/>
                </a:solidFill>
                <a:latin typeface="Microsoft JhengHei"/>
                <a:ea typeface="Microsoft JhengHei"/>
              </a:rPr>
              <a:t>塊</a:t>
            </a:r>
          </a:p>
          <a:p>
            <a:r>
              <a:rPr lang="zh-TW" altLang="en-US" sz="1600">
                <a:solidFill>
                  <a:srgbClr val="00B050"/>
                </a:solidFill>
                <a:latin typeface="Microsoft JhengHei"/>
                <a:ea typeface="Microsoft JhengHei"/>
              </a:rPr>
              <a:t>( drum )</a:t>
            </a:r>
          </a:p>
        </p:txBody>
      </p:sp>
      <p:sp>
        <p:nvSpPr>
          <p:cNvPr id="8" name="矩形 7">
            <a:extLst>
              <a:ext uri="{FF2B5EF4-FFF2-40B4-BE49-F238E27FC236}">
                <a16:creationId xmlns:a16="http://schemas.microsoft.com/office/drawing/2014/main" id="{8D6AB008-F531-A575-A59E-09C7AE662153}"/>
              </a:ext>
            </a:extLst>
          </p:cNvPr>
          <p:cNvSpPr/>
          <p:nvPr/>
        </p:nvSpPr>
        <p:spPr>
          <a:xfrm>
            <a:off x="2012461" y="859690"/>
            <a:ext cx="2022231" cy="395653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a typeface="新細明體"/>
            </a:endParaRPr>
          </a:p>
        </p:txBody>
      </p:sp>
      <p:sp>
        <p:nvSpPr>
          <p:cNvPr id="9" name="文字方塊 8">
            <a:extLst>
              <a:ext uri="{FF2B5EF4-FFF2-40B4-BE49-F238E27FC236}">
                <a16:creationId xmlns:a16="http://schemas.microsoft.com/office/drawing/2014/main" id="{A3C8E70C-E889-10E4-E99B-4F81D1FF1587}"/>
              </a:ext>
            </a:extLst>
          </p:cNvPr>
          <p:cNvSpPr txBox="1"/>
          <p:nvPr/>
        </p:nvSpPr>
        <p:spPr>
          <a:xfrm>
            <a:off x="2041768" y="859692"/>
            <a:ext cx="99182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a:solidFill>
                  <a:srgbClr val="83992A"/>
                </a:solidFill>
                <a:latin typeface="Microsoft JhengHei"/>
                <a:ea typeface="Microsoft JhengHei"/>
              </a:rPr>
              <a:t>1. 方塊</a:t>
            </a:r>
            <a:endParaRPr lang="zh-TW">
              <a:solidFill>
                <a:srgbClr val="83992A"/>
              </a:solidFill>
            </a:endParaRPr>
          </a:p>
          <a:p>
            <a:r>
              <a:rPr lang="zh-TW" altLang="en-US">
                <a:solidFill>
                  <a:srgbClr val="83992A"/>
                </a:solidFill>
                <a:latin typeface="Microsoft JhengHei"/>
                <a:ea typeface="Microsoft JhengHei"/>
              </a:rPr>
              <a:t>( note )</a:t>
            </a:r>
            <a:endParaRPr lang="zh-TW">
              <a:solidFill>
                <a:srgbClr val="83992A"/>
              </a:solidFill>
            </a:endParaRPr>
          </a:p>
        </p:txBody>
      </p:sp>
      <p:sp>
        <p:nvSpPr>
          <p:cNvPr id="10" name="文字方塊 9">
            <a:extLst>
              <a:ext uri="{FF2B5EF4-FFF2-40B4-BE49-F238E27FC236}">
                <a16:creationId xmlns:a16="http://schemas.microsoft.com/office/drawing/2014/main" id="{85991D4D-F2F6-B33E-C4C5-1868B47A1925}"/>
              </a:ext>
            </a:extLst>
          </p:cNvPr>
          <p:cNvSpPr txBox="1"/>
          <p:nvPr/>
        </p:nvSpPr>
        <p:spPr>
          <a:xfrm>
            <a:off x="1133229" y="5529383"/>
            <a:ext cx="11090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a:solidFill>
                  <a:schemeClr val="accent2">
                    <a:lumMod val="75000"/>
                  </a:schemeClr>
                </a:solidFill>
                <a:latin typeface="Microsoft JhengHei"/>
                <a:ea typeface="Microsoft JhengHei"/>
              </a:rPr>
              <a:t>3. 分數</a:t>
            </a:r>
            <a:endParaRPr lang="zh-TW">
              <a:solidFill>
                <a:schemeClr val="accent2">
                  <a:lumMod val="75000"/>
                </a:schemeClr>
              </a:solidFill>
            </a:endParaRPr>
          </a:p>
        </p:txBody>
      </p:sp>
      <p:sp>
        <p:nvSpPr>
          <p:cNvPr id="11" name="矩形 10">
            <a:extLst>
              <a:ext uri="{FF2B5EF4-FFF2-40B4-BE49-F238E27FC236}">
                <a16:creationId xmlns:a16="http://schemas.microsoft.com/office/drawing/2014/main" id="{BAF28C58-0F58-8CB4-3E55-275B2E43612C}"/>
              </a:ext>
            </a:extLst>
          </p:cNvPr>
          <p:cNvSpPr/>
          <p:nvPr/>
        </p:nvSpPr>
        <p:spPr>
          <a:xfrm>
            <a:off x="2012461" y="5529382"/>
            <a:ext cx="1025769" cy="34192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2D7154"/>
              </a:solidFill>
              <a:ea typeface="新細明體"/>
            </a:endParaRPr>
          </a:p>
        </p:txBody>
      </p:sp>
    </p:spTree>
    <p:extLst>
      <p:ext uri="{BB962C8B-B14F-4D97-AF65-F5344CB8AC3E}">
        <p14:creationId xmlns:p14="http://schemas.microsoft.com/office/powerpoint/2010/main" val="657031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A26125-82F0-1C6E-FC6B-2E4FF983ED91}"/>
              </a:ext>
            </a:extLst>
          </p:cNvPr>
          <p:cNvSpPr>
            <a:spLocks noGrp="1"/>
          </p:cNvSpPr>
          <p:nvPr>
            <p:ph type="title"/>
          </p:nvPr>
        </p:nvSpPr>
        <p:spPr/>
        <p:txBody>
          <a:bodyPr/>
          <a:lstStyle/>
          <a:p>
            <a:r>
              <a:rPr lang="zh-TW" altLang="en-US">
                <a:ea typeface="+mj-lt"/>
                <a:cs typeface="+mj-lt"/>
              </a:rPr>
              <a:t>三</a:t>
            </a:r>
            <a:r>
              <a:rPr lang="zh-TW">
                <a:ea typeface="+mj-lt"/>
                <a:cs typeface="+mj-lt"/>
              </a:rPr>
              <a:t>、系統</a:t>
            </a:r>
            <a:r>
              <a:rPr lang="zh-TW" altLang="en-US">
                <a:ea typeface="+mj-lt"/>
                <a:cs typeface="+mj-lt"/>
              </a:rPr>
              <a:t>設計：初始設定</a:t>
            </a:r>
            <a:endParaRPr lang="zh-TW"/>
          </a:p>
        </p:txBody>
      </p:sp>
      <p:sp>
        <p:nvSpPr>
          <p:cNvPr id="5" name="內容版面配置區 4">
            <a:extLst>
              <a:ext uri="{FF2B5EF4-FFF2-40B4-BE49-F238E27FC236}">
                <a16:creationId xmlns:a16="http://schemas.microsoft.com/office/drawing/2014/main" id="{01E316C7-F627-E3EA-657E-620CC5F700BF}"/>
              </a:ext>
            </a:extLst>
          </p:cNvPr>
          <p:cNvSpPr>
            <a:spLocks noGrp="1"/>
          </p:cNvSpPr>
          <p:nvPr>
            <p:ph sz="half" idx="2"/>
          </p:nvPr>
        </p:nvSpPr>
        <p:spPr>
          <a:xfrm>
            <a:off x="4579191" y="2560320"/>
            <a:ext cx="6310688" cy="3310128"/>
          </a:xfrm>
        </p:spPr>
        <p:txBody>
          <a:bodyPr/>
          <a:lstStyle/>
          <a:p>
            <a:pPr marL="0" indent="0">
              <a:lnSpc>
                <a:spcPct val="200000"/>
              </a:lnSpc>
              <a:spcBef>
                <a:spcPts val="0"/>
              </a:spcBef>
              <a:spcAft>
                <a:spcPts val="0"/>
              </a:spcAft>
              <a:buNone/>
            </a:pPr>
            <a:endParaRPr lang="zh-TW" altLang="en-US" sz="2000">
              <a:solidFill>
                <a:srgbClr val="83992A"/>
              </a:solidFill>
              <a:latin typeface="Microsoft JhengHei"/>
              <a:ea typeface="Microsoft JhengHei"/>
            </a:endParaRPr>
          </a:p>
          <a:p>
            <a:pPr marL="0" indent="0">
              <a:spcBef>
                <a:spcPts val="0"/>
              </a:spcBef>
              <a:spcAft>
                <a:spcPts val="0"/>
              </a:spcAft>
              <a:buNone/>
            </a:pPr>
            <a:endParaRPr lang="zh-TW" altLang="en-US" sz="2000">
              <a:solidFill>
                <a:srgbClr val="83992A"/>
              </a:solidFill>
              <a:latin typeface="Microsoft JhengHei"/>
              <a:ea typeface="Microsoft JhengHei"/>
            </a:endParaRPr>
          </a:p>
        </p:txBody>
      </p:sp>
      <p:pic>
        <p:nvPicPr>
          <p:cNvPr id="3" name="圖片 3" descr="一張含有 文字 的圖片&#10;&#10;自動產生的描述">
            <a:extLst>
              <a:ext uri="{FF2B5EF4-FFF2-40B4-BE49-F238E27FC236}">
                <a16:creationId xmlns:a16="http://schemas.microsoft.com/office/drawing/2014/main" id="{8BCE9317-5E17-23C0-3AE6-7A10FEE9211E}"/>
              </a:ext>
            </a:extLst>
          </p:cNvPr>
          <p:cNvPicPr>
            <a:picLocks noChangeAspect="1"/>
          </p:cNvPicPr>
          <p:nvPr/>
        </p:nvPicPr>
        <p:blipFill>
          <a:blip r:embed="rId2"/>
          <a:stretch>
            <a:fillRect/>
          </a:stretch>
        </p:blipFill>
        <p:spPr>
          <a:xfrm>
            <a:off x="885092" y="810498"/>
            <a:ext cx="10245969" cy="5334697"/>
          </a:xfrm>
          <a:prstGeom prst="rect">
            <a:avLst/>
          </a:prstGeom>
        </p:spPr>
      </p:pic>
    </p:spTree>
    <p:extLst>
      <p:ext uri="{BB962C8B-B14F-4D97-AF65-F5344CB8AC3E}">
        <p14:creationId xmlns:p14="http://schemas.microsoft.com/office/powerpoint/2010/main" val="1656209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A26125-82F0-1C6E-FC6B-2E4FF983ED91}"/>
              </a:ext>
            </a:extLst>
          </p:cNvPr>
          <p:cNvSpPr>
            <a:spLocks noGrp="1"/>
          </p:cNvSpPr>
          <p:nvPr>
            <p:ph type="title"/>
          </p:nvPr>
        </p:nvSpPr>
        <p:spPr/>
        <p:txBody>
          <a:bodyPr/>
          <a:lstStyle/>
          <a:p>
            <a:r>
              <a:rPr lang="zh-TW" altLang="en-US">
                <a:ea typeface="+mj-lt"/>
                <a:cs typeface="+mj-lt"/>
              </a:rPr>
              <a:t>三</a:t>
            </a:r>
            <a:r>
              <a:rPr lang="zh-TW">
                <a:ea typeface="+mj-lt"/>
                <a:cs typeface="+mj-lt"/>
              </a:rPr>
              <a:t>、系統</a:t>
            </a:r>
            <a:r>
              <a:rPr lang="zh-TW" altLang="en-US">
                <a:ea typeface="+mj-lt"/>
                <a:cs typeface="+mj-lt"/>
              </a:rPr>
              <a:t>設計：函式概述</a:t>
            </a:r>
          </a:p>
        </p:txBody>
      </p:sp>
      <p:pic>
        <p:nvPicPr>
          <p:cNvPr id="5" name="圖片 5" descr="一張含有 文字 的圖片&#10;&#10;自動產生的描述">
            <a:extLst>
              <a:ext uri="{FF2B5EF4-FFF2-40B4-BE49-F238E27FC236}">
                <a16:creationId xmlns:a16="http://schemas.microsoft.com/office/drawing/2014/main" id="{1B6A3990-7969-35E3-3BA9-769DDD317E8D}"/>
              </a:ext>
            </a:extLst>
          </p:cNvPr>
          <p:cNvPicPr>
            <a:picLocks noGrp="1" noChangeAspect="1"/>
          </p:cNvPicPr>
          <p:nvPr>
            <p:ph idx="1"/>
          </p:nvPr>
        </p:nvPicPr>
        <p:blipFill>
          <a:blip r:embed="rId2"/>
          <a:stretch>
            <a:fillRect/>
          </a:stretch>
        </p:blipFill>
        <p:spPr>
          <a:xfrm>
            <a:off x="1295401" y="3560911"/>
            <a:ext cx="9601196" cy="1096055"/>
          </a:xfrm>
        </p:spPr>
      </p:pic>
    </p:spTree>
    <p:extLst>
      <p:ext uri="{BB962C8B-B14F-4D97-AF65-F5344CB8AC3E}">
        <p14:creationId xmlns:p14="http://schemas.microsoft.com/office/powerpoint/2010/main" val="3466354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2DEC48-7D13-6E0C-6283-E81EEE7C0B0E}"/>
              </a:ext>
            </a:extLst>
          </p:cNvPr>
          <p:cNvSpPr>
            <a:spLocks noGrp="1"/>
          </p:cNvSpPr>
          <p:nvPr>
            <p:ph type="title"/>
          </p:nvPr>
        </p:nvSpPr>
        <p:spPr/>
        <p:txBody>
          <a:bodyPr/>
          <a:lstStyle/>
          <a:p>
            <a:r>
              <a:rPr lang="zh-TW" altLang="en-US">
                <a:ea typeface="微軟正黑體"/>
              </a:rPr>
              <a:t>四、系統製作</a:t>
            </a:r>
            <a:endParaRPr lang="zh-TW" altLang="en-US"/>
          </a:p>
        </p:txBody>
      </p:sp>
      <p:sp>
        <p:nvSpPr>
          <p:cNvPr id="3" name="內容版面配置區 2">
            <a:extLst>
              <a:ext uri="{FF2B5EF4-FFF2-40B4-BE49-F238E27FC236}">
                <a16:creationId xmlns:a16="http://schemas.microsoft.com/office/drawing/2014/main" id="{879F8B7A-669D-2264-A157-C8CF8235ED16}"/>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428333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A26125-82F0-1C6E-FC6B-2E4FF983ED91}"/>
              </a:ext>
            </a:extLst>
          </p:cNvPr>
          <p:cNvSpPr>
            <a:spLocks noGrp="1"/>
          </p:cNvSpPr>
          <p:nvPr>
            <p:ph type="title"/>
          </p:nvPr>
        </p:nvSpPr>
        <p:spPr/>
        <p:txBody>
          <a:bodyPr>
            <a:normAutofit/>
          </a:bodyPr>
          <a:lstStyle/>
          <a:p>
            <a:r>
              <a:rPr lang="zh-TW" altLang="en-US">
                <a:ea typeface="+mj-lt"/>
                <a:cs typeface="+mj-lt"/>
              </a:rPr>
              <a:t>四、系統製作：使用者輸入設定</a:t>
            </a:r>
            <a:endParaRPr lang="zh-TW" altLang="en-US">
              <a:latin typeface="Garamond"/>
              <a:ea typeface="Microsoft JhengHei"/>
              <a:cs typeface="+mj-lt"/>
            </a:endParaRPr>
          </a:p>
        </p:txBody>
      </p:sp>
      <p:sp>
        <p:nvSpPr>
          <p:cNvPr id="3" name="內容版面配置區 2">
            <a:extLst>
              <a:ext uri="{FF2B5EF4-FFF2-40B4-BE49-F238E27FC236}">
                <a16:creationId xmlns:a16="http://schemas.microsoft.com/office/drawing/2014/main" id="{E4F887D8-E50E-D97F-07DF-D5A47748AA89}"/>
              </a:ext>
            </a:extLst>
          </p:cNvPr>
          <p:cNvSpPr>
            <a:spLocks noGrp="1"/>
          </p:cNvSpPr>
          <p:nvPr>
            <p:ph idx="1"/>
          </p:nvPr>
        </p:nvSpPr>
        <p:spPr/>
        <p:txBody>
          <a:bodyPr>
            <a:normAutofit fontScale="92500" lnSpcReduction="10000"/>
          </a:bodyPr>
          <a:lstStyle/>
          <a:p>
            <a:pPr marL="342900" indent="-342900">
              <a:lnSpc>
                <a:spcPct val="160000"/>
              </a:lnSpc>
            </a:pPr>
            <a:r>
              <a:rPr lang="zh-TW" sz="2000">
                <a:latin typeface="Microsoft JhengHei"/>
                <a:ea typeface="Microsoft JhengHei"/>
                <a:cs typeface="+mn-lt"/>
              </a:rPr>
              <a:t>[A][S][D]消除方塊</a:t>
            </a:r>
            <a:r>
              <a:rPr lang="zh-TW" altLang="en-US" sz="2000">
                <a:latin typeface="Microsoft JhengHei"/>
                <a:ea typeface="Microsoft JhengHei"/>
                <a:cs typeface="+mn-lt"/>
              </a:rPr>
              <a:t>：分別控制對應軌道的</a:t>
            </a:r>
            <a:r>
              <a:rPr lang="zh-TW" sz="2000">
                <a:latin typeface="Microsoft JhengHei"/>
                <a:ea typeface="Microsoft JhengHei"/>
                <a:cs typeface="+mn-lt"/>
              </a:rPr>
              <a:t>消 </a:t>
            </a:r>
            <a:r>
              <a:rPr lang="en-US" altLang="zh-TW" sz="2000" dirty="0">
                <a:ea typeface="+mn-lt"/>
                <a:cs typeface="+mn-lt"/>
              </a:rPr>
              <a:t>Bo </a:t>
            </a:r>
            <a:r>
              <a:rPr lang="zh-TW" sz="2000">
                <a:latin typeface="Microsoft JhengHei"/>
                <a:ea typeface="Microsoft JhengHei"/>
                <a:cs typeface="+mn-lt"/>
              </a:rPr>
              <a:t>塊</a:t>
            </a:r>
            <a:r>
              <a:rPr lang="zh-TW" altLang="en-US" sz="2000">
                <a:latin typeface="Microsoft JhengHei"/>
                <a:ea typeface="Microsoft JhengHei"/>
                <a:cs typeface="+mn-lt"/>
              </a:rPr>
              <a:t>，按下後觸發消除方塊的事件</a:t>
            </a:r>
            <a:endParaRPr lang="zh-TW"/>
          </a:p>
          <a:p>
            <a:pPr marL="342900" indent="-342900">
              <a:lnSpc>
                <a:spcPct val="160000"/>
              </a:lnSpc>
              <a:buSzPct val="114999"/>
            </a:pPr>
            <a:endParaRPr lang="zh-TW" altLang="en-US" sz="2000">
              <a:latin typeface="Microsoft JhengHei"/>
              <a:ea typeface="Microsoft JhengHei"/>
              <a:cs typeface="+mn-lt"/>
            </a:endParaRPr>
          </a:p>
          <a:p>
            <a:pPr marL="342900" indent="-342900">
              <a:lnSpc>
                <a:spcPct val="160000"/>
              </a:lnSpc>
              <a:buSzPct val="114999"/>
            </a:pPr>
            <a:endParaRPr lang="zh-TW" altLang="en-US" sz="2000">
              <a:latin typeface="Microsoft JhengHei"/>
              <a:ea typeface="Microsoft JhengHei"/>
              <a:cs typeface="+mn-lt"/>
            </a:endParaRPr>
          </a:p>
          <a:p>
            <a:pPr marL="342900" indent="-342900">
              <a:lnSpc>
                <a:spcPct val="160000"/>
              </a:lnSpc>
              <a:buSzPct val="114999"/>
            </a:pPr>
            <a:r>
              <a:rPr lang="en-US" altLang="zh-TW" sz="2000" dirty="0">
                <a:latin typeface="Microsoft JhengHei"/>
                <a:ea typeface="Microsoft JhengHei"/>
                <a:cs typeface="+mn-lt"/>
              </a:rPr>
              <a:t>[R]</a:t>
            </a:r>
            <a:r>
              <a:rPr lang="zh-TW" altLang="en-US" sz="2000">
                <a:latin typeface="Microsoft JhengHei"/>
                <a:ea typeface="Microsoft JhengHei"/>
                <a:cs typeface="+mn-lt"/>
              </a:rPr>
              <a:t>分數歸零：按下後分數歸零</a:t>
            </a:r>
          </a:p>
          <a:p>
            <a:pPr marL="342900" indent="-342900">
              <a:lnSpc>
                <a:spcPct val="160000"/>
              </a:lnSpc>
              <a:buSzPct val="114999"/>
            </a:pPr>
            <a:r>
              <a:rPr lang="en-US" altLang="zh-TW" sz="2000" dirty="0">
                <a:latin typeface="Microsoft JhengHei"/>
                <a:ea typeface="Microsoft JhengHei"/>
                <a:cs typeface="+mn-lt"/>
              </a:rPr>
              <a:t>[M]</a:t>
            </a:r>
            <a:r>
              <a:rPr lang="zh-TW" altLang="en-US" sz="2000">
                <a:latin typeface="Microsoft JhengHei"/>
                <a:ea typeface="Microsoft JhengHei"/>
                <a:cs typeface="+mn-lt"/>
              </a:rPr>
              <a:t>背景音樂：按下可控制背景音樂是否暫停</a:t>
            </a:r>
          </a:p>
          <a:p>
            <a:pPr>
              <a:lnSpc>
                <a:spcPct val="160000"/>
              </a:lnSpc>
              <a:buSzPct val="114999"/>
            </a:pPr>
            <a:r>
              <a:rPr lang="zh-TW" altLang="en-US" sz="2000" dirty="0">
                <a:latin typeface="Microsoft JhengHei"/>
                <a:ea typeface="Microsoft JhengHei"/>
                <a:cs typeface="+mn-lt"/>
              </a:rPr>
              <a:t> </a:t>
            </a:r>
            <a:r>
              <a:rPr lang="en-US" altLang="zh-TW" sz="2000" dirty="0">
                <a:latin typeface="Microsoft JhengHei"/>
                <a:ea typeface="Microsoft JhengHei"/>
                <a:cs typeface="+mn-lt"/>
              </a:rPr>
              <a:t>[ESC]</a:t>
            </a:r>
            <a:r>
              <a:rPr lang="zh-TW" altLang="en-US" sz="2000">
                <a:latin typeface="Microsoft JhengHei"/>
                <a:ea typeface="Microsoft JhengHei"/>
                <a:cs typeface="+mn-lt"/>
              </a:rPr>
              <a:t>結束遊戲：</a:t>
            </a:r>
            <a:r>
              <a:rPr lang="zh-TW" sz="2000">
                <a:latin typeface="Microsoft JhengHei"/>
                <a:ea typeface="Microsoft JhengHei"/>
                <a:cs typeface="+mn-lt"/>
              </a:rPr>
              <a:t>按下即可關閉</a:t>
            </a:r>
            <a:r>
              <a:rPr lang="zh-TW" altLang="en-US" sz="2000">
                <a:latin typeface="Microsoft JhengHei"/>
                <a:ea typeface="Microsoft JhengHei"/>
                <a:cs typeface="+mn-lt"/>
              </a:rPr>
              <a:t>遊</a:t>
            </a:r>
            <a:r>
              <a:rPr lang="zh-TW" sz="2000">
                <a:latin typeface="Microsoft JhengHei"/>
                <a:ea typeface="Microsoft JhengHei"/>
                <a:cs typeface="+mn-lt"/>
              </a:rPr>
              <a:t>戲</a:t>
            </a:r>
          </a:p>
        </p:txBody>
      </p:sp>
      <p:pic>
        <p:nvPicPr>
          <p:cNvPr id="4" name="圖片 4" descr="一張含有 文字 的圖片&#10;&#10;自動產生的描述">
            <a:extLst>
              <a:ext uri="{FF2B5EF4-FFF2-40B4-BE49-F238E27FC236}">
                <a16:creationId xmlns:a16="http://schemas.microsoft.com/office/drawing/2014/main" id="{4DF4FEA8-05A4-35CE-4B62-B437A641C59C}"/>
              </a:ext>
            </a:extLst>
          </p:cNvPr>
          <p:cNvPicPr>
            <a:picLocks noChangeAspect="1"/>
          </p:cNvPicPr>
          <p:nvPr/>
        </p:nvPicPr>
        <p:blipFill>
          <a:blip r:embed="rId2"/>
          <a:stretch>
            <a:fillRect/>
          </a:stretch>
        </p:blipFill>
        <p:spPr>
          <a:xfrm>
            <a:off x="3680356" y="2984198"/>
            <a:ext cx="4824046" cy="1334276"/>
          </a:xfrm>
          <a:prstGeom prst="rect">
            <a:avLst/>
          </a:prstGeom>
        </p:spPr>
      </p:pic>
    </p:spTree>
    <p:extLst>
      <p:ext uri="{BB962C8B-B14F-4D97-AF65-F5344CB8AC3E}">
        <p14:creationId xmlns:p14="http://schemas.microsoft.com/office/powerpoint/2010/main" val="1836122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A26125-82F0-1C6E-FC6B-2E4FF983ED91}"/>
              </a:ext>
            </a:extLst>
          </p:cNvPr>
          <p:cNvSpPr>
            <a:spLocks noGrp="1"/>
          </p:cNvSpPr>
          <p:nvPr>
            <p:ph type="title"/>
          </p:nvPr>
        </p:nvSpPr>
        <p:spPr/>
        <p:txBody>
          <a:bodyPr>
            <a:normAutofit fontScale="90000"/>
          </a:bodyPr>
          <a:lstStyle/>
          <a:p>
            <a:r>
              <a:rPr lang="zh-TW">
                <a:ea typeface="+mj-lt"/>
                <a:cs typeface="+mj-lt"/>
              </a:rPr>
              <a:t>四、系統製作</a:t>
            </a:r>
            <a:r>
              <a:rPr lang="zh-TW" altLang="en-US">
                <a:ea typeface="+mj-lt"/>
                <a:cs typeface="+mj-lt"/>
              </a:rPr>
              <a:t>：重要</a:t>
            </a:r>
            <a:r>
              <a:rPr lang="zh-TW">
                <a:ea typeface="+mj-lt"/>
                <a:cs typeface="+mj-lt"/>
              </a:rPr>
              <a:t>使用</a:t>
            </a:r>
            <a:r>
              <a:rPr lang="zh-TW" altLang="en-US">
                <a:ea typeface="+mj-lt"/>
                <a:cs typeface="+mj-lt"/>
              </a:rPr>
              <a:t>函數與類別說明</a:t>
            </a:r>
            <a:endParaRPr lang="zh-TW">
              <a:ea typeface="+mj-lt"/>
              <a:cs typeface="+mj-lt"/>
            </a:endParaRPr>
          </a:p>
        </p:txBody>
      </p:sp>
      <p:sp>
        <p:nvSpPr>
          <p:cNvPr id="3" name="內容版面配置區 2">
            <a:extLst>
              <a:ext uri="{FF2B5EF4-FFF2-40B4-BE49-F238E27FC236}">
                <a16:creationId xmlns:a16="http://schemas.microsoft.com/office/drawing/2014/main" id="{E4F887D8-E50E-D97F-07DF-D5A47748AA89}"/>
              </a:ext>
            </a:extLst>
          </p:cNvPr>
          <p:cNvSpPr>
            <a:spLocks noGrp="1"/>
          </p:cNvSpPr>
          <p:nvPr>
            <p:ph idx="1"/>
          </p:nvPr>
        </p:nvSpPr>
        <p:spPr>
          <a:xfrm>
            <a:off x="1295401" y="2556932"/>
            <a:ext cx="10548811" cy="3318936"/>
          </a:xfrm>
        </p:spPr>
        <p:txBody>
          <a:bodyPr/>
          <a:lstStyle/>
          <a:p>
            <a:pPr>
              <a:lnSpc>
                <a:spcPct val="150000"/>
              </a:lnSpc>
            </a:pPr>
            <a:r>
              <a:rPr lang="zh-TW" altLang="en-US" sz="2000">
                <a:latin typeface="Microsoft JhengHei"/>
                <a:ea typeface="Microsoft JhengHei"/>
                <a:cs typeface="+mn-lt"/>
              </a:rPr>
              <a:t>初始化：生成方塊 </a:t>
            </a:r>
            <a:r>
              <a:rPr lang="en-US" altLang="zh-TW" sz="2000" dirty="0">
                <a:latin typeface="Microsoft JhengHei"/>
                <a:ea typeface="+mn-lt"/>
                <a:cs typeface="+mn-lt"/>
              </a:rPr>
              <a:t>/ </a:t>
            </a:r>
            <a:r>
              <a:rPr lang="zh-TW" altLang="en-US" sz="2000">
                <a:latin typeface="Microsoft JhengHei"/>
                <a:ea typeface="Microsoft JhengHei"/>
                <a:cs typeface="+mn-lt"/>
              </a:rPr>
              <a:t>消 </a:t>
            </a:r>
            <a:r>
              <a:rPr lang="en-US" sz="2000" dirty="0">
                <a:latin typeface="Microsoft JhengHei"/>
                <a:ea typeface="+mn-lt"/>
                <a:cs typeface="+mn-lt"/>
              </a:rPr>
              <a:t>Bo </a:t>
            </a:r>
            <a:r>
              <a:rPr lang="zh-TW" altLang="en-US" sz="2000">
                <a:latin typeface="Microsoft JhengHei"/>
                <a:ea typeface="Microsoft JhengHei"/>
                <a:cs typeface="+mn-lt"/>
              </a:rPr>
              <a:t>塊、播放音樂</a:t>
            </a:r>
            <a:endParaRPr lang="zh-TW"/>
          </a:p>
          <a:p>
            <a:pPr>
              <a:lnSpc>
                <a:spcPct val="150000"/>
              </a:lnSpc>
              <a:buSzPct val="114999"/>
            </a:pPr>
            <a:r>
              <a:rPr lang="en-US" altLang="zh-TW" sz="2000" dirty="0">
                <a:solidFill>
                  <a:schemeClr val="accent3">
                    <a:lumMod val="40000"/>
                    <a:lumOff val="60000"/>
                  </a:schemeClr>
                </a:solidFill>
                <a:highlight>
                  <a:srgbClr val="000000"/>
                </a:highlight>
                <a:latin typeface="Microsoft JhengHei"/>
                <a:ea typeface="Microsoft JhengHei"/>
                <a:cs typeface="+mn-lt"/>
              </a:rPr>
              <a:t>void </a:t>
            </a:r>
            <a:r>
              <a:rPr lang="en-US" altLang="zh-TW" sz="2000" dirty="0">
                <a:solidFill>
                  <a:schemeClr val="accent1">
                    <a:lumMod val="40000"/>
                    <a:lumOff val="60000"/>
                  </a:schemeClr>
                </a:solidFill>
                <a:highlight>
                  <a:srgbClr val="000000"/>
                </a:highlight>
                <a:latin typeface="Microsoft JhengHei"/>
                <a:ea typeface="Microsoft JhengHei"/>
                <a:cs typeface="+mn-lt"/>
              </a:rPr>
              <a:t>F</a:t>
            </a:r>
            <a:r>
              <a:rPr lang="zh-TW" sz="2000">
                <a:solidFill>
                  <a:schemeClr val="accent1">
                    <a:lumMod val="40000"/>
                    <a:lumOff val="60000"/>
                  </a:schemeClr>
                </a:solidFill>
                <a:highlight>
                  <a:srgbClr val="000000"/>
                </a:highlight>
                <a:latin typeface="Microsoft JhengHei"/>
                <a:ea typeface="Microsoft JhengHei"/>
                <a:cs typeface="+mn-lt"/>
              </a:rPr>
              <a:t>orm1_KeyDown</a:t>
            </a:r>
            <a:r>
              <a:rPr lang="en-US" altLang="zh-TW" sz="2000" dirty="0">
                <a:solidFill>
                  <a:schemeClr val="accent3">
                    <a:lumMod val="40000"/>
                    <a:lumOff val="60000"/>
                  </a:schemeClr>
                </a:solidFill>
                <a:highlight>
                  <a:srgbClr val="000000"/>
                </a:highlight>
                <a:latin typeface="Microsoft JhengHei"/>
                <a:ea typeface="Microsoft JhengHei"/>
                <a:cs typeface="+mn-lt"/>
              </a:rPr>
              <a:t>(object</a:t>
            </a:r>
            <a:r>
              <a:rPr lang="zh-TW" altLang="en-US" sz="2000" dirty="0">
                <a:solidFill>
                  <a:schemeClr val="accent3">
                    <a:lumMod val="40000"/>
                    <a:lumOff val="60000"/>
                  </a:schemeClr>
                </a:solidFill>
                <a:highlight>
                  <a:srgbClr val="000000"/>
                </a:highlight>
                <a:latin typeface="Microsoft JhengHei"/>
                <a:ea typeface="Microsoft JhengHei"/>
                <a:cs typeface="+mn-lt"/>
              </a:rPr>
              <a:t> </a:t>
            </a:r>
            <a:r>
              <a:rPr lang="en-US" altLang="zh-TW" sz="2000" dirty="0">
                <a:solidFill>
                  <a:schemeClr val="accent3">
                    <a:lumMod val="40000"/>
                    <a:lumOff val="60000"/>
                  </a:schemeClr>
                </a:solidFill>
                <a:highlight>
                  <a:srgbClr val="000000"/>
                </a:highlight>
                <a:latin typeface="Microsoft JhengHei"/>
                <a:ea typeface="Microsoft JhengHei"/>
                <a:cs typeface="+mn-lt"/>
              </a:rPr>
              <a:t>sender,</a:t>
            </a:r>
            <a:r>
              <a:rPr lang="zh-TW" altLang="en-US" sz="2000" dirty="0">
                <a:solidFill>
                  <a:schemeClr val="accent3">
                    <a:lumMod val="40000"/>
                    <a:lumOff val="60000"/>
                  </a:schemeClr>
                </a:solidFill>
                <a:highlight>
                  <a:srgbClr val="000000"/>
                </a:highlight>
                <a:latin typeface="Microsoft JhengHei"/>
                <a:ea typeface="Microsoft JhengHei"/>
                <a:cs typeface="+mn-lt"/>
              </a:rPr>
              <a:t> </a:t>
            </a:r>
            <a:r>
              <a:rPr lang="en-US" altLang="zh-TW" sz="2000" dirty="0" err="1">
                <a:solidFill>
                  <a:schemeClr val="accent3">
                    <a:lumMod val="40000"/>
                    <a:lumOff val="60000"/>
                  </a:schemeClr>
                </a:solidFill>
                <a:highlight>
                  <a:srgbClr val="000000"/>
                </a:highlight>
                <a:latin typeface="Microsoft JhengHei"/>
                <a:ea typeface="Microsoft JhengHei"/>
                <a:cs typeface="+mn-lt"/>
              </a:rPr>
              <a:t>KeyEventArgs</a:t>
            </a:r>
            <a:r>
              <a:rPr lang="zh-TW" altLang="en-US" sz="2000" dirty="0">
                <a:solidFill>
                  <a:schemeClr val="accent3">
                    <a:lumMod val="40000"/>
                    <a:lumOff val="60000"/>
                  </a:schemeClr>
                </a:solidFill>
                <a:highlight>
                  <a:srgbClr val="000000"/>
                </a:highlight>
                <a:latin typeface="Microsoft JhengHei"/>
                <a:ea typeface="Microsoft JhengHei"/>
                <a:cs typeface="+mn-lt"/>
              </a:rPr>
              <a:t> </a:t>
            </a:r>
            <a:r>
              <a:rPr lang="en-US" altLang="zh-TW" sz="2000" dirty="0">
                <a:solidFill>
                  <a:schemeClr val="accent3">
                    <a:lumMod val="40000"/>
                    <a:lumOff val="60000"/>
                  </a:schemeClr>
                </a:solidFill>
                <a:highlight>
                  <a:srgbClr val="000000"/>
                </a:highlight>
                <a:latin typeface="Microsoft JhengHei"/>
                <a:ea typeface="Microsoft JhengHei"/>
                <a:cs typeface="+mn-lt"/>
              </a:rPr>
              <a:t>e)</a:t>
            </a:r>
            <a:r>
              <a:rPr lang="zh-TW" altLang="en-US" sz="2000">
                <a:latin typeface="Microsoft JhengHei"/>
                <a:ea typeface="Microsoft JhengHei"/>
                <a:cs typeface="+mn-lt"/>
              </a:rPr>
              <a:t> </a:t>
            </a:r>
            <a:r>
              <a:rPr lang="zh-TW" sz="2000">
                <a:latin typeface="Microsoft JhengHei"/>
                <a:ea typeface="Microsoft JhengHei"/>
                <a:cs typeface="+mn-lt"/>
              </a:rPr>
              <a:t>//偵測按鍵，改變狀態</a:t>
            </a:r>
          </a:p>
          <a:p>
            <a:pPr>
              <a:lnSpc>
                <a:spcPct val="150000"/>
              </a:lnSpc>
              <a:buSzPct val="114999"/>
            </a:pPr>
            <a:r>
              <a:rPr lang="en-US" altLang="zh-TW" sz="2000" dirty="0">
                <a:solidFill>
                  <a:schemeClr val="accent3">
                    <a:lumMod val="40000"/>
                    <a:lumOff val="60000"/>
                  </a:schemeClr>
                </a:solidFill>
                <a:highlight>
                  <a:srgbClr val="000000"/>
                </a:highlight>
                <a:latin typeface="Microsoft JhengHei"/>
                <a:ea typeface="Microsoft JhengHei"/>
                <a:cs typeface="+mn-lt"/>
              </a:rPr>
              <a:t>void </a:t>
            </a:r>
            <a:r>
              <a:rPr lang="en-US" altLang="zh-TW" sz="2000" dirty="0">
                <a:solidFill>
                  <a:schemeClr val="accent1">
                    <a:lumMod val="40000"/>
                    <a:lumOff val="60000"/>
                  </a:schemeClr>
                </a:solidFill>
                <a:highlight>
                  <a:srgbClr val="000000"/>
                </a:highlight>
                <a:latin typeface="Microsoft JhengHei"/>
                <a:ea typeface="Microsoft JhengHei"/>
                <a:cs typeface="+mn-lt"/>
              </a:rPr>
              <a:t>timer1_Tick</a:t>
            </a:r>
            <a:r>
              <a:rPr lang="en-US" altLang="zh-TW" sz="2000" dirty="0">
                <a:solidFill>
                  <a:schemeClr val="accent3">
                    <a:lumMod val="40000"/>
                    <a:lumOff val="60000"/>
                  </a:schemeClr>
                </a:solidFill>
                <a:highlight>
                  <a:srgbClr val="000000"/>
                </a:highlight>
                <a:latin typeface="Microsoft JhengHei"/>
                <a:ea typeface="Microsoft JhengHei"/>
                <a:cs typeface="+mn-lt"/>
              </a:rPr>
              <a:t>(object sender, </a:t>
            </a:r>
            <a:r>
              <a:rPr lang="en-US" altLang="zh-TW" sz="2000" dirty="0" err="1">
                <a:solidFill>
                  <a:schemeClr val="accent3">
                    <a:lumMod val="40000"/>
                    <a:lumOff val="60000"/>
                  </a:schemeClr>
                </a:solidFill>
                <a:highlight>
                  <a:srgbClr val="000000"/>
                </a:highlight>
                <a:latin typeface="Microsoft JhengHei"/>
                <a:ea typeface="Microsoft JhengHei"/>
                <a:cs typeface="+mn-lt"/>
              </a:rPr>
              <a:t>EventArgs</a:t>
            </a:r>
            <a:r>
              <a:rPr lang="en-US" altLang="zh-TW" sz="2000" dirty="0">
                <a:solidFill>
                  <a:schemeClr val="accent3">
                    <a:lumMod val="40000"/>
                    <a:lumOff val="60000"/>
                  </a:schemeClr>
                </a:solidFill>
                <a:highlight>
                  <a:srgbClr val="000000"/>
                </a:highlight>
                <a:latin typeface="Microsoft JhengHei"/>
                <a:ea typeface="Microsoft JhengHei"/>
                <a:cs typeface="+mn-lt"/>
              </a:rPr>
              <a:t> e)</a:t>
            </a:r>
            <a:r>
              <a:rPr lang="zh-TW" sz="2000">
                <a:latin typeface="Microsoft JhengHei"/>
                <a:ea typeface="Microsoft JhengHei"/>
                <a:cs typeface="+mn-lt"/>
              </a:rPr>
              <a:t> //偵測狀態，觸發事件</a:t>
            </a:r>
            <a:endParaRPr lang="zh-TW" sz="2000">
              <a:latin typeface="Microsoft JhengHei"/>
              <a:ea typeface="Microsoft JhengHei"/>
            </a:endParaRPr>
          </a:p>
          <a:p>
            <a:pPr>
              <a:lnSpc>
                <a:spcPct val="150000"/>
              </a:lnSpc>
              <a:buSzPct val="114999"/>
            </a:pPr>
            <a:r>
              <a:rPr lang="en-US" altLang="zh-TW" sz="2000" dirty="0">
                <a:solidFill>
                  <a:schemeClr val="accent3">
                    <a:lumMod val="40000"/>
                    <a:lumOff val="60000"/>
                  </a:schemeClr>
                </a:solidFill>
                <a:highlight>
                  <a:srgbClr val="000000"/>
                </a:highlight>
                <a:latin typeface="Microsoft JhengHei"/>
                <a:ea typeface="Microsoft JhengHei"/>
                <a:cs typeface="+mn-lt"/>
              </a:rPr>
              <a:t>void </a:t>
            </a:r>
            <a:r>
              <a:rPr lang="en-US" altLang="zh-TW" sz="2000" dirty="0">
                <a:solidFill>
                  <a:schemeClr val="accent1">
                    <a:lumMod val="40000"/>
                    <a:lumOff val="60000"/>
                  </a:schemeClr>
                </a:solidFill>
                <a:highlight>
                  <a:srgbClr val="000000"/>
                </a:highlight>
                <a:latin typeface="Microsoft JhengHei"/>
                <a:ea typeface="Microsoft JhengHei"/>
                <a:cs typeface="+mn-lt"/>
              </a:rPr>
              <a:t>Hit</a:t>
            </a:r>
            <a:r>
              <a:rPr lang="en-US" altLang="zh-TW" sz="2000" dirty="0">
                <a:solidFill>
                  <a:schemeClr val="accent3">
                    <a:lumMod val="40000"/>
                    <a:lumOff val="60000"/>
                  </a:schemeClr>
                </a:solidFill>
                <a:highlight>
                  <a:srgbClr val="000000"/>
                </a:highlight>
                <a:latin typeface="Microsoft JhengHei"/>
                <a:ea typeface="Microsoft JhengHei"/>
                <a:cs typeface="+mn-lt"/>
              </a:rPr>
              <a:t>(int right) </a:t>
            </a:r>
            <a:r>
              <a:rPr lang="zh-TW" sz="2000">
                <a:latin typeface="Microsoft JhengHei"/>
                <a:ea typeface="Microsoft JhengHei"/>
                <a:cs typeface="+mn-lt"/>
              </a:rPr>
              <a:t> //處</a:t>
            </a:r>
            <a:r>
              <a:rPr lang="zh-TW" altLang="en-US" sz="2000">
                <a:latin typeface="Microsoft JhengHei"/>
                <a:ea typeface="Microsoft JhengHei"/>
                <a:cs typeface="+mn-lt"/>
              </a:rPr>
              <a:t>理事件</a:t>
            </a:r>
            <a:r>
              <a:rPr lang="zh-TW" sz="2000">
                <a:latin typeface="Microsoft JhengHei"/>
                <a:ea typeface="Microsoft JhengHei"/>
                <a:cs typeface="+mn-lt"/>
              </a:rPr>
              <a:t>：消除方塊</a:t>
            </a:r>
          </a:p>
          <a:p>
            <a:pPr>
              <a:buSzPct val="114999"/>
            </a:pPr>
            <a:endParaRPr lang="zh-TW" dirty="0">
              <a:latin typeface="Microsoft JhengHei"/>
              <a:ea typeface="Microsoft JhengHei"/>
            </a:endParaRPr>
          </a:p>
          <a:p>
            <a:pPr>
              <a:buSzPct val="114999"/>
            </a:pPr>
            <a:endParaRPr lang="zh-TW" altLang="en-US" dirty="0">
              <a:latin typeface="Microsoft JhengHei"/>
              <a:ea typeface="Microsoft JhengHei"/>
            </a:endParaRPr>
          </a:p>
        </p:txBody>
      </p:sp>
    </p:spTree>
    <p:extLst>
      <p:ext uri="{BB962C8B-B14F-4D97-AF65-F5344CB8AC3E}">
        <p14:creationId xmlns:p14="http://schemas.microsoft.com/office/powerpoint/2010/main" val="1429418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A26125-82F0-1C6E-FC6B-2E4FF983ED91}"/>
              </a:ext>
            </a:extLst>
          </p:cNvPr>
          <p:cNvSpPr>
            <a:spLocks noGrp="1"/>
          </p:cNvSpPr>
          <p:nvPr>
            <p:ph type="title"/>
          </p:nvPr>
        </p:nvSpPr>
        <p:spPr/>
        <p:txBody>
          <a:bodyPr>
            <a:normAutofit/>
          </a:bodyPr>
          <a:lstStyle/>
          <a:p>
            <a:pPr algn="l">
              <a:lnSpc>
                <a:spcPct val="200000"/>
              </a:lnSpc>
              <a:spcBef>
                <a:spcPct val="20000"/>
              </a:spcBef>
              <a:spcAft>
                <a:spcPts val="600"/>
              </a:spcAft>
            </a:pPr>
            <a:r>
              <a:rPr lang="zh-TW" altLang="en-US">
                <a:latin typeface="Microsoft JhengHei"/>
                <a:ea typeface="Microsoft JhengHei"/>
                <a:cs typeface="+mj-lt"/>
              </a:rPr>
              <a:t>初始化：</a:t>
            </a:r>
            <a:r>
              <a:rPr lang="zh-TW">
                <a:latin typeface="Microsoft JhengHei"/>
                <a:ea typeface="Microsoft JhengHei"/>
                <a:cs typeface="+mj-lt"/>
              </a:rPr>
              <a:t>生</a:t>
            </a:r>
            <a:r>
              <a:rPr lang="zh-TW" altLang="en-US">
                <a:latin typeface="Microsoft JhengHei"/>
                <a:ea typeface="Microsoft JhengHei"/>
                <a:cs typeface="+mj-lt"/>
              </a:rPr>
              <a:t>成方</a:t>
            </a:r>
            <a:r>
              <a:rPr lang="zh-TW">
                <a:latin typeface="Microsoft JhengHei"/>
                <a:ea typeface="Microsoft JhengHei"/>
                <a:cs typeface="+mj-lt"/>
              </a:rPr>
              <a:t>塊 / </a:t>
            </a:r>
            <a:r>
              <a:rPr lang="zh-TW" altLang="en-US">
                <a:latin typeface="Microsoft JhengHei"/>
                <a:ea typeface="Microsoft JhengHei"/>
                <a:cs typeface="+mj-lt"/>
              </a:rPr>
              <a:t>消 </a:t>
            </a:r>
            <a:r>
              <a:rPr lang="en-US" altLang="zh-TW" dirty="0">
                <a:latin typeface="Microsoft JhengHei"/>
                <a:ea typeface="+mj-lt"/>
                <a:cs typeface="+mj-lt"/>
              </a:rPr>
              <a:t>Bo </a:t>
            </a:r>
            <a:r>
              <a:rPr lang="zh-TW" altLang="en-US">
                <a:latin typeface="Microsoft JhengHei"/>
                <a:ea typeface="Microsoft JhengHei"/>
                <a:cs typeface="+mj-lt"/>
              </a:rPr>
              <a:t>塊</a:t>
            </a:r>
            <a:endParaRPr lang="zh-TW" altLang="en-US">
              <a:ea typeface="+mj-lt"/>
              <a:cs typeface="+mj-lt"/>
            </a:endParaRPr>
          </a:p>
        </p:txBody>
      </p:sp>
      <p:sp>
        <p:nvSpPr>
          <p:cNvPr id="3" name="內容版面配置區 2">
            <a:extLst>
              <a:ext uri="{FF2B5EF4-FFF2-40B4-BE49-F238E27FC236}">
                <a16:creationId xmlns:a16="http://schemas.microsoft.com/office/drawing/2014/main" id="{E4F887D8-E50E-D97F-07DF-D5A47748AA89}"/>
              </a:ext>
            </a:extLst>
          </p:cNvPr>
          <p:cNvSpPr>
            <a:spLocks noGrp="1"/>
          </p:cNvSpPr>
          <p:nvPr>
            <p:ph idx="1"/>
          </p:nvPr>
        </p:nvSpPr>
        <p:spPr/>
        <p:txBody>
          <a:bodyPr>
            <a:normAutofit/>
          </a:bodyPr>
          <a:lstStyle/>
          <a:p>
            <a:pPr marL="342900" indent="-342900">
              <a:lnSpc>
                <a:spcPct val="150000"/>
              </a:lnSpc>
            </a:pPr>
            <a:r>
              <a:rPr lang="zh-TW" sz="2000">
                <a:ea typeface="+mn-lt"/>
                <a:cs typeface="+mn-lt"/>
              </a:rPr>
              <a:t>生成方塊：設定方塊尺寸、隨機顏色、依序由上而下生成於隨機的軌道上</a:t>
            </a:r>
            <a:endParaRPr lang="zh-TW" sz="2000">
              <a:ea typeface="新細明體"/>
            </a:endParaRPr>
          </a:p>
          <a:p>
            <a:pPr marL="342900" indent="-342900">
              <a:lnSpc>
                <a:spcPct val="150000"/>
              </a:lnSpc>
              <a:buSzPct val="114999"/>
            </a:pPr>
            <a:endParaRPr lang="zh-TW" sz="2000">
              <a:ea typeface="+mn-lt"/>
              <a:cs typeface="+mn-lt"/>
            </a:endParaRPr>
          </a:p>
          <a:p>
            <a:pPr marL="342900" indent="-342900">
              <a:lnSpc>
                <a:spcPct val="150000"/>
              </a:lnSpc>
              <a:buSzPct val="114999"/>
            </a:pPr>
            <a:endParaRPr lang="zh-TW" altLang="en-US" sz="2000">
              <a:ea typeface="+mn-lt"/>
              <a:cs typeface="+mn-lt"/>
            </a:endParaRPr>
          </a:p>
          <a:p>
            <a:pPr marL="342900" indent="-342900">
              <a:lnSpc>
                <a:spcPct val="150000"/>
              </a:lnSpc>
              <a:buSzPct val="114999"/>
            </a:pPr>
            <a:r>
              <a:rPr lang="zh-TW" sz="2000">
                <a:ea typeface="+mn-lt"/>
                <a:cs typeface="+mn-lt"/>
              </a:rPr>
              <a:t>生</a:t>
            </a:r>
            <a:r>
              <a:rPr lang="zh-TW" sz="2000">
                <a:latin typeface="Microsoft JhengHei"/>
                <a:ea typeface="Microsoft JhengHei"/>
                <a:cs typeface="+mn-lt"/>
              </a:rPr>
              <a:t>成</a:t>
            </a:r>
            <a:r>
              <a:rPr lang="zh-TW" altLang="en-US" sz="2000">
                <a:latin typeface="Microsoft JhengHei"/>
                <a:ea typeface="Microsoft JhengHei"/>
                <a:cs typeface="+mn-lt"/>
              </a:rPr>
              <a:t>消 </a:t>
            </a:r>
            <a:r>
              <a:rPr lang="en-US" altLang="zh-TW" sz="2000" dirty="0">
                <a:latin typeface="Microsoft JhengHei"/>
                <a:ea typeface="+mn-lt"/>
                <a:cs typeface="+mn-lt"/>
              </a:rPr>
              <a:t>Bo </a:t>
            </a:r>
            <a:r>
              <a:rPr lang="zh-TW" altLang="en-US" sz="2000">
                <a:latin typeface="Microsoft JhengHei"/>
                <a:ea typeface="Microsoft JhengHei"/>
                <a:cs typeface="+mn-lt"/>
              </a:rPr>
              <a:t>塊</a:t>
            </a:r>
            <a:r>
              <a:rPr lang="zh-TW" sz="2000">
                <a:latin typeface="Microsoft JhengHei"/>
                <a:ea typeface="Microsoft JhengHei"/>
                <a:cs typeface="+mn-lt"/>
              </a:rPr>
              <a:t>：設定</a:t>
            </a:r>
            <a:r>
              <a:rPr lang="zh-TW" sz="2000">
                <a:ea typeface="+mn-lt"/>
                <a:cs typeface="+mn-lt"/>
              </a:rPr>
              <a:t>方塊尺寸、顏色、依序由左而右生成於軌道上</a:t>
            </a:r>
            <a:endParaRPr lang="zh-TW" altLang="en-US" sz="2000">
              <a:latin typeface="Garamond" panose="02020404030301010803"/>
              <a:ea typeface="新細明體" panose="02020500000000000000" pitchFamily="18" charset="-120"/>
            </a:endParaRPr>
          </a:p>
        </p:txBody>
      </p:sp>
      <p:pic>
        <p:nvPicPr>
          <p:cNvPr id="4" name="圖片 4" descr="一張含有 文字 的圖片&#10;&#10;自動產生的描述">
            <a:extLst>
              <a:ext uri="{FF2B5EF4-FFF2-40B4-BE49-F238E27FC236}">
                <a16:creationId xmlns:a16="http://schemas.microsoft.com/office/drawing/2014/main" id="{0FAB3EFF-541B-04E2-DFD4-AF2B60B458BF}"/>
              </a:ext>
            </a:extLst>
          </p:cNvPr>
          <p:cNvPicPr>
            <a:picLocks noChangeAspect="1"/>
          </p:cNvPicPr>
          <p:nvPr/>
        </p:nvPicPr>
        <p:blipFill>
          <a:blip r:embed="rId2"/>
          <a:stretch>
            <a:fillRect/>
          </a:stretch>
        </p:blipFill>
        <p:spPr>
          <a:xfrm>
            <a:off x="1697662" y="3137802"/>
            <a:ext cx="9591430" cy="1193777"/>
          </a:xfrm>
          <a:prstGeom prst="rect">
            <a:avLst/>
          </a:prstGeom>
        </p:spPr>
      </p:pic>
    </p:spTree>
    <p:extLst>
      <p:ext uri="{BB962C8B-B14F-4D97-AF65-F5344CB8AC3E}">
        <p14:creationId xmlns:p14="http://schemas.microsoft.com/office/powerpoint/2010/main" val="47011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A26125-82F0-1C6E-FC6B-2E4FF983ED91}"/>
              </a:ext>
            </a:extLst>
          </p:cNvPr>
          <p:cNvSpPr>
            <a:spLocks noGrp="1"/>
          </p:cNvSpPr>
          <p:nvPr>
            <p:ph type="title"/>
          </p:nvPr>
        </p:nvSpPr>
        <p:spPr/>
        <p:txBody>
          <a:bodyPr vert="horz" lIns="91440" tIns="45720" rIns="91440" bIns="45720" rtlCol="0" anchor="ctr">
            <a:noAutofit/>
          </a:bodyPr>
          <a:lstStyle/>
          <a:p>
            <a:pPr algn="l">
              <a:lnSpc>
                <a:spcPct val="150000"/>
              </a:lnSpc>
              <a:spcBef>
                <a:spcPct val="20000"/>
              </a:spcBef>
              <a:spcAft>
                <a:spcPts val="600"/>
              </a:spcAft>
            </a:pPr>
            <a:r>
              <a:rPr lang="en-US" altLang="zh-TW" sz="3200" dirty="0">
                <a:solidFill>
                  <a:schemeClr val="accent1">
                    <a:lumMod val="40000"/>
                    <a:lumOff val="60000"/>
                  </a:schemeClr>
                </a:solidFill>
                <a:highlight>
                  <a:srgbClr val="000000"/>
                </a:highlight>
                <a:latin typeface="Microsoft JhengHei"/>
                <a:ea typeface="+mj-lt"/>
                <a:cs typeface="+mj-lt"/>
              </a:rPr>
              <a:t>F</a:t>
            </a:r>
            <a:r>
              <a:rPr lang="zh-TW" sz="3200">
                <a:solidFill>
                  <a:schemeClr val="accent1">
                    <a:lumMod val="40000"/>
                    <a:lumOff val="60000"/>
                  </a:schemeClr>
                </a:solidFill>
                <a:highlight>
                  <a:srgbClr val="000000"/>
                </a:highlight>
                <a:latin typeface="Microsoft JhengHei"/>
                <a:ea typeface="Microsoft JhengHei"/>
                <a:cs typeface="+mj-lt"/>
              </a:rPr>
              <a:t>orm1_KeyDown</a:t>
            </a:r>
            <a:r>
              <a:rPr lang="zh-TW" sz="3200">
                <a:latin typeface="Microsoft JhengHei"/>
                <a:ea typeface="Microsoft JhengHei"/>
                <a:cs typeface="+mj-lt"/>
              </a:rPr>
              <a:t> //偵測按鍵，改變狀態</a:t>
            </a:r>
            <a:endParaRPr lang="en-US" altLang="zh-TW" sz="3200">
              <a:ea typeface="+mj-lt"/>
              <a:cs typeface="+mj-lt"/>
            </a:endParaRPr>
          </a:p>
        </p:txBody>
      </p:sp>
      <p:sp>
        <p:nvSpPr>
          <p:cNvPr id="3" name="內容版面配置區 2">
            <a:extLst>
              <a:ext uri="{FF2B5EF4-FFF2-40B4-BE49-F238E27FC236}">
                <a16:creationId xmlns:a16="http://schemas.microsoft.com/office/drawing/2014/main" id="{E4F887D8-E50E-D97F-07DF-D5A47748AA89}"/>
              </a:ext>
            </a:extLst>
          </p:cNvPr>
          <p:cNvSpPr>
            <a:spLocks noGrp="1"/>
          </p:cNvSpPr>
          <p:nvPr>
            <p:ph idx="1"/>
          </p:nvPr>
        </p:nvSpPr>
        <p:spPr/>
        <p:txBody>
          <a:bodyPr>
            <a:normAutofit fontScale="92500" lnSpcReduction="10000"/>
          </a:bodyPr>
          <a:lstStyle/>
          <a:p>
            <a:pPr marL="342900" indent="-342900">
              <a:lnSpc>
                <a:spcPct val="160000"/>
              </a:lnSpc>
            </a:pPr>
            <a:r>
              <a:rPr lang="zh-TW" sz="2000">
                <a:latin typeface="Microsoft JhengHei"/>
                <a:ea typeface="Microsoft JhengHei"/>
                <a:cs typeface="+mn-lt"/>
              </a:rPr>
              <a:t>[A][S][D]消除方塊</a:t>
            </a:r>
            <a:r>
              <a:rPr lang="zh-TW" altLang="en-US" sz="2000">
                <a:latin typeface="Microsoft JhengHei"/>
                <a:ea typeface="Microsoft JhengHei"/>
                <a:cs typeface="+mn-lt"/>
              </a:rPr>
              <a:t>：分別控制對應軌道的</a:t>
            </a:r>
            <a:r>
              <a:rPr lang="zh-TW" sz="2000">
                <a:latin typeface="Microsoft JhengHei"/>
                <a:ea typeface="Microsoft JhengHei"/>
                <a:cs typeface="+mn-lt"/>
              </a:rPr>
              <a:t>消 </a:t>
            </a:r>
            <a:r>
              <a:rPr lang="en-US" altLang="zh-TW" sz="2000" dirty="0">
                <a:latin typeface="Microsoft JhengHei"/>
                <a:ea typeface="+mn-lt"/>
                <a:cs typeface="+mn-lt"/>
              </a:rPr>
              <a:t>Bo </a:t>
            </a:r>
            <a:r>
              <a:rPr lang="zh-TW" sz="2000">
                <a:latin typeface="Microsoft JhengHei"/>
                <a:ea typeface="Microsoft JhengHei"/>
                <a:cs typeface="+mn-lt"/>
              </a:rPr>
              <a:t>塊</a:t>
            </a:r>
            <a:r>
              <a:rPr lang="zh-TW" altLang="en-US" sz="2000">
                <a:latin typeface="Microsoft JhengHei"/>
                <a:ea typeface="Microsoft JhengHei"/>
                <a:cs typeface="+mn-lt"/>
              </a:rPr>
              <a:t>，按下後觸發消除方塊的事件</a:t>
            </a:r>
            <a:endParaRPr lang="zh-TW">
              <a:latin typeface="Microsoft JhengHei"/>
              <a:ea typeface="Microsoft JhengHei"/>
            </a:endParaRPr>
          </a:p>
          <a:p>
            <a:pPr marL="342900" indent="-342900">
              <a:lnSpc>
                <a:spcPct val="160000"/>
              </a:lnSpc>
              <a:buSzPct val="114999"/>
            </a:pPr>
            <a:endParaRPr lang="zh-TW" altLang="en-US" sz="2000" dirty="0">
              <a:latin typeface="Microsoft JhengHei"/>
              <a:ea typeface="Microsoft JhengHei"/>
              <a:cs typeface="+mn-lt"/>
            </a:endParaRPr>
          </a:p>
          <a:p>
            <a:pPr marL="342900" indent="-342900">
              <a:lnSpc>
                <a:spcPct val="160000"/>
              </a:lnSpc>
              <a:buSzPct val="114999"/>
            </a:pPr>
            <a:endParaRPr lang="zh-TW" altLang="en-US" sz="2000" dirty="0">
              <a:latin typeface="Microsoft JhengHei"/>
              <a:ea typeface="Microsoft JhengHei"/>
              <a:cs typeface="+mn-lt"/>
            </a:endParaRPr>
          </a:p>
          <a:p>
            <a:pPr marL="342900" indent="-342900">
              <a:lnSpc>
                <a:spcPct val="160000"/>
              </a:lnSpc>
              <a:buSzPct val="114999"/>
            </a:pPr>
            <a:r>
              <a:rPr lang="en-US" altLang="zh-TW" sz="2000" dirty="0">
                <a:latin typeface="Microsoft JhengHei"/>
                <a:ea typeface="Microsoft JhengHei"/>
                <a:cs typeface="+mn-lt"/>
              </a:rPr>
              <a:t>[R]</a:t>
            </a:r>
            <a:r>
              <a:rPr lang="zh-TW" altLang="en-US" sz="2000">
                <a:latin typeface="Microsoft JhengHei"/>
                <a:ea typeface="Microsoft JhengHei"/>
                <a:cs typeface="+mn-lt"/>
              </a:rPr>
              <a:t>分數歸零：按下後分數歸零</a:t>
            </a:r>
            <a:endParaRPr lang="zh-TW" altLang="en-US" sz="2000" dirty="0">
              <a:latin typeface="Microsoft JhengHei"/>
              <a:ea typeface="Microsoft JhengHei"/>
              <a:cs typeface="+mn-lt"/>
            </a:endParaRPr>
          </a:p>
          <a:p>
            <a:pPr marL="342900" indent="-342900">
              <a:lnSpc>
                <a:spcPct val="160000"/>
              </a:lnSpc>
              <a:buSzPct val="114999"/>
            </a:pPr>
            <a:r>
              <a:rPr lang="en-US" altLang="zh-TW" sz="2000" dirty="0">
                <a:latin typeface="Microsoft JhengHei"/>
                <a:ea typeface="Microsoft JhengHei"/>
                <a:cs typeface="+mn-lt"/>
              </a:rPr>
              <a:t>[M]</a:t>
            </a:r>
            <a:r>
              <a:rPr lang="zh-TW" altLang="en-US" sz="2000">
                <a:latin typeface="Microsoft JhengHei"/>
                <a:ea typeface="Microsoft JhengHei"/>
                <a:cs typeface="+mn-lt"/>
              </a:rPr>
              <a:t>背景音樂：按下可控制背景音樂是否暫停</a:t>
            </a:r>
            <a:endParaRPr lang="zh-TW" altLang="en-US" sz="2000" dirty="0">
              <a:latin typeface="Microsoft JhengHei"/>
              <a:ea typeface="Microsoft JhengHei"/>
              <a:cs typeface="+mn-lt"/>
            </a:endParaRPr>
          </a:p>
          <a:p>
            <a:pPr>
              <a:lnSpc>
                <a:spcPct val="160000"/>
              </a:lnSpc>
              <a:buSzPct val="114999"/>
            </a:pPr>
            <a:r>
              <a:rPr lang="zh-TW" altLang="en-US" sz="2000" dirty="0">
                <a:latin typeface="Microsoft JhengHei"/>
                <a:ea typeface="Microsoft JhengHei"/>
                <a:cs typeface="+mn-lt"/>
              </a:rPr>
              <a:t> </a:t>
            </a:r>
            <a:r>
              <a:rPr lang="en-US" altLang="zh-TW" sz="2000" dirty="0">
                <a:latin typeface="Microsoft JhengHei"/>
                <a:ea typeface="Microsoft JhengHei"/>
                <a:cs typeface="+mn-lt"/>
              </a:rPr>
              <a:t>[ESC]</a:t>
            </a:r>
            <a:r>
              <a:rPr lang="zh-TW" altLang="en-US" sz="2000">
                <a:latin typeface="Microsoft JhengHei"/>
                <a:ea typeface="Microsoft JhengHei"/>
                <a:cs typeface="+mn-lt"/>
              </a:rPr>
              <a:t>結束遊戲：</a:t>
            </a:r>
            <a:r>
              <a:rPr lang="zh-TW" sz="2000">
                <a:latin typeface="Microsoft JhengHei"/>
                <a:ea typeface="Microsoft JhengHei"/>
                <a:cs typeface="+mn-lt"/>
              </a:rPr>
              <a:t>按下即可關閉</a:t>
            </a:r>
            <a:r>
              <a:rPr lang="zh-TW" altLang="en-US" sz="2000">
                <a:latin typeface="Microsoft JhengHei"/>
                <a:ea typeface="Microsoft JhengHei"/>
                <a:cs typeface="+mn-lt"/>
              </a:rPr>
              <a:t>遊</a:t>
            </a:r>
            <a:r>
              <a:rPr lang="zh-TW" sz="2000">
                <a:latin typeface="Microsoft JhengHei"/>
                <a:ea typeface="Microsoft JhengHei"/>
                <a:cs typeface="+mn-lt"/>
              </a:rPr>
              <a:t>戲</a:t>
            </a:r>
          </a:p>
        </p:txBody>
      </p:sp>
      <p:pic>
        <p:nvPicPr>
          <p:cNvPr id="4" name="圖片 4" descr="一張含有 文字 的圖片&#10;&#10;自動產生的描述">
            <a:extLst>
              <a:ext uri="{FF2B5EF4-FFF2-40B4-BE49-F238E27FC236}">
                <a16:creationId xmlns:a16="http://schemas.microsoft.com/office/drawing/2014/main" id="{4DF4FEA8-05A4-35CE-4B62-B437A641C59C}"/>
              </a:ext>
            </a:extLst>
          </p:cNvPr>
          <p:cNvPicPr>
            <a:picLocks noChangeAspect="1"/>
          </p:cNvPicPr>
          <p:nvPr/>
        </p:nvPicPr>
        <p:blipFill>
          <a:blip r:embed="rId2"/>
          <a:stretch>
            <a:fillRect/>
          </a:stretch>
        </p:blipFill>
        <p:spPr>
          <a:xfrm>
            <a:off x="3680356" y="2984198"/>
            <a:ext cx="4824046" cy="1334276"/>
          </a:xfrm>
          <a:prstGeom prst="rect">
            <a:avLst/>
          </a:prstGeom>
        </p:spPr>
      </p:pic>
    </p:spTree>
    <p:extLst>
      <p:ext uri="{BB962C8B-B14F-4D97-AF65-F5344CB8AC3E}">
        <p14:creationId xmlns:p14="http://schemas.microsoft.com/office/powerpoint/2010/main" val="2111124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A26125-82F0-1C6E-FC6B-2E4FF983ED91}"/>
              </a:ext>
            </a:extLst>
          </p:cNvPr>
          <p:cNvSpPr>
            <a:spLocks noGrp="1"/>
          </p:cNvSpPr>
          <p:nvPr>
            <p:ph type="title"/>
          </p:nvPr>
        </p:nvSpPr>
        <p:spPr/>
        <p:txBody>
          <a:bodyPr vert="horz" lIns="91440" tIns="45720" rIns="91440" bIns="45720" rtlCol="0" anchor="ctr">
            <a:noAutofit/>
          </a:bodyPr>
          <a:lstStyle/>
          <a:p>
            <a:pPr algn="l"/>
            <a:r>
              <a:rPr lang="en-US" sz="3200" dirty="0">
                <a:solidFill>
                  <a:schemeClr val="accent1">
                    <a:lumMod val="40000"/>
                    <a:lumOff val="60000"/>
                  </a:schemeClr>
                </a:solidFill>
                <a:highlight>
                  <a:srgbClr val="000000"/>
                </a:highlight>
                <a:latin typeface="Microsoft JhengHei"/>
                <a:ea typeface="+mj-lt"/>
                <a:cs typeface="+mj-lt"/>
              </a:rPr>
              <a:t>timer1_</a:t>
            </a:r>
            <a:r>
              <a:rPr lang="en-US" altLang="zh-TW" sz="3200" dirty="0">
                <a:solidFill>
                  <a:schemeClr val="accent1">
                    <a:lumMod val="40000"/>
                    <a:lumOff val="60000"/>
                  </a:schemeClr>
                </a:solidFill>
                <a:highlight>
                  <a:srgbClr val="000000"/>
                </a:highlight>
                <a:latin typeface="Microsoft JhengHei"/>
                <a:ea typeface="+mj-lt"/>
                <a:cs typeface="+mj-lt"/>
              </a:rPr>
              <a:t>Tick</a:t>
            </a:r>
            <a:r>
              <a:rPr lang="zh-TW" altLang="en-US" sz="3200">
                <a:latin typeface="Microsoft JhengHei"/>
                <a:ea typeface="Microsoft JhengHei"/>
                <a:cs typeface="+mj-lt"/>
              </a:rPr>
              <a:t> </a:t>
            </a:r>
            <a:r>
              <a:rPr lang="zh-TW" sz="3200">
                <a:latin typeface="Microsoft JhengHei"/>
                <a:ea typeface="Microsoft JhengHei"/>
                <a:cs typeface="+mj-lt"/>
              </a:rPr>
              <a:t>//偵測狀態</a:t>
            </a:r>
            <a:r>
              <a:rPr lang="zh-TW" altLang="en-US" sz="3200">
                <a:latin typeface="Microsoft JhengHei"/>
                <a:ea typeface="Microsoft JhengHei"/>
                <a:cs typeface="+mj-lt"/>
              </a:rPr>
              <a:t>，觸發事件</a:t>
            </a:r>
            <a:endParaRPr lang="zh-TW" altLang="en-US" sz="3200">
              <a:ea typeface="+mj-lt"/>
              <a:cs typeface="+mj-lt"/>
            </a:endParaRPr>
          </a:p>
        </p:txBody>
      </p:sp>
      <p:sp>
        <p:nvSpPr>
          <p:cNvPr id="3" name="內容版面配置區 2">
            <a:extLst>
              <a:ext uri="{FF2B5EF4-FFF2-40B4-BE49-F238E27FC236}">
                <a16:creationId xmlns:a16="http://schemas.microsoft.com/office/drawing/2014/main" id="{E4F887D8-E50E-D97F-07DF-D5A47748AA89}"/>
              </a:ext>
            </a:extLst>
          </p:cNvPr>
          <p:cNvSpPr>
            <a:spLocks noGrp="1"/>
          </p:cNvSpPr>
          <p:nvPr>
            <p:ph idx="1"/>
          </p:nvPr>
        </p:nvSpPr>
        <p:spPr/>
        <p:txBody>
          <a:bodyPr>
            <a:normAutofit/>
          </a:bodyPr>
          <a:lstStyle/>
          <a:p>
            <a:pPr marL="342900" indent="-342900">
              <a:lnSpc>
                <a:spcPct val="150000"/>
              </a:lnSpc>
            </a:pPr>
            <a:r>
              <a:rPr lang="zh-TW" altLang="en-US" sz="2000">
                <a:latin typeface="Microsoft JhengHei"/>
                <a:ea typeface="Microsoft JhengHei"/>
                <a:cs typeface="+mn-lt"/>
              </a:rPr>
              <a:t>偵測消 bo 塊的狀態是否被按下，是則觸發消除方塊的事件</a:t>
            </a:r>
            <a:endParaRPr lang="zh-TW"/>
          </a:p>
          <a:p>
            <a:pPr marL="342900" indent="-342900">
              <a:lnSpc>
                <a:spcPct val="150000"/>
              </a:lnSpc>
              <a:buSzPct val="114999"/>
            </a:pPr>
            <a:r>
              <a:rPr lang="zh-TW" altLang="en-US" sz="2000">
                <a:latin typeface="Microsoft JhengHei"/>
                <a:ea typeface="Microsoft JhengHei"/>
                <a:cs typeface="+mn-lt"/>
              </a:rPr>
              <a:t>偵測是否為懲罰狀態，是則進行彈跳懲罰</a:t>
            </a:r>
            <a:endParaRPr lang="zh-TW" altLang="en-US" sz="2000" dirty="0">
              <a:latin typeface="Microsoft JhengHei"/>
              <a:ea typeface="Microsoft JhengHei"/>
              <a:cs typeface="+mn-lt"/>
            </a:endParaRPr>
          </a:p>
        </p:txBody>
      </p:sp>
      <p:pic>
        <p:nvPicPr>
          <p:cNvPr id="6" name="圖片 6" descr="一張含有 文字 的圖片&#10;&#10;自動產生的描述">
            <a:extLst>
              <a:ext uri="{FF2B5EF4-FFF2-40B4-BE49-F238E27FC236}">
                <a16:creationId xmlns:a16="http://schemas.microsoft.com/office/drawing/2014/main" id="{092412E0-81FA-613F-869C-0045ABB18CEC}"/>
              </a:ext>
            </a:extLst>
          </p:cNvPr>
          <p:cNvPicPr>
            <a:picLocks noChangeAspect="1"/>
          </p:cNvPicPr>
          <p:nvPr/>
        </p:nvPicPr>
        <p:blipFill>
          <a:blip r:embed="rId2"/>
          <a:stretch>
            <a:fillRect/>
          </a:stretch>
        </p:blipFill>
        <p:spPr>
          <a:xfrm>
            <a:off x="377091" y="3806859"/>
            <a:ext cx="7813429" cy="2077358"/>
          </a:xfrm>
          <a:prstGeom prst="rect">
            <a:avLst/>
          </a:prstGeom>
        </p:spPr>
      </p:pic>
      <p:pic>
        <p:nvPicPr>
          <p:cNvPr id="4" name="圖片 4" descr="一張含有 文字 的圖片&#10;&#10;自動產生的描述">
            <a:extLst>
              <a:ext uri="{FF2B5EF4-FFF2-40B4-BE49-F238E27FC236}">
                <a16:creationId xmlns:a16="http://schemas.microsoft.com/office/drawing/2014/main" id="{5927B10F-0099-3523-1497-9EAF0C6BC7F9}"/>
              </a:ext>
            </a:extLst>
          </p:cNvPr>
          <p:cNvPicPr>
            <a:picLocks noChangeAspect="1"/>
          </p:cNvPicPr>
          <p:nvPr/>
        </p:nvPicPr>
        <p:blipFill>
          <a:blip r:embed="rId3"/>
          <a:stretch>
            <a:fillRect/>
          </a:stretch>
        </p:blipFill>
        <p:spPr>
          <a:xfrm>
            <a:off x="8212015" y="3802898"/>
            <a:ext cx="3808045" cy="2065740"/>
          </a:xfrm>
          <a:prstGeom prst="rect">
            <a:avLst/>
          </a:prstGeom>
        </p:spPr>
      </p:pic>
    </p:spTree>
    <p:extLst>
      <p:ext uri="{BB962C8B-B14F-4D97-AF65-F5344CB8AC3E}">
        <p14:creationId xmlns:p14="http://schemas.microsoft.com/office/powerpoint/2010/main" val="150449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A26125-82F0-1C6E-FC6B-2E4FF983ED91}"/>
              </a:ext>
            </a:extLst>
          </p:cNvPr>
          <p:cNvSpPr>
            <a:spLocks noGrp="1"/>
          </p:cNvSpPr>
          <p:nvPr>
            <p:ph type="title"/>
          </p:nvPr>
        </p:nvSpPr>
        <p:spPr>
          <a:xfrm>
            <a:off x="4382478" y="884440"/>
            <a:ext cx="6943966" cy="1303867"/>
          </a:xfrm>
        </p:spPr>
        <p:txBody>
          <a:bodyPr>
            <a:normAutofit/>
          </a:bodyPr>
          <a:lstStyle/>
          <a:p>
            <a:pPr algn="l"/>
            <a:r>
              <a:rPr lang="en-US" altLang="zh-TW" dirty="0">
                <a:solidFill>
                  <a:schemeClr val="accent1">
                    <a:lumMod val="40000"/>
                    <a:lumOff val="60000"/>
                  </a:schemeClr>
                </a:solidFill>
                <a:highlight>
                  <a:srgbClr val="000000"/>
                </a:highlight>
                <a:latin typeface="Microsoft JhengHei"/>
                <a:ea typeface="Microsoft JhengHei"/>
                <a:cs typeface="+mj-lt"/>
              </a:rPr>
              <a:t>Hit</a:t>
            </a:r>
            <a:r>
              <a:rPr lang="zh-TW" altLang="en-US" dirty="0">
                <a:latin typeface="Microsoft JhengHei"/>
                <a:ea typeface="Microsoft JhengHei"/>
                <a:cs typeface="+mj-lt"/>
              </a:rPr>
              <a:t> </a:t>
            </a:r>
            <a:r>
              <a:rPr lang="en-US" altLang="zh-TW" dirty="0">
                <a:latin typeface="Microsoft JhengHei"/>
                <a:ea typeface="Microsoft JhengHei"/>
                <a:cs typeface="+mj-lt"/>
              </a:rPr>
              <a:t>//</a:t>
            </a:r>
            <a:r>
              <a:rPr lang="zh-TW" altLang="en-US">
                <a:latin typeface="Microsoft JhengHei"/>
                <a:ea typeface="Microsoft JhengHei"/>
                <a:cs typeface="+mj-lt"/>
              </a:rPr>
              <a:t>處理事件：</a:t>
            </a:r>
            <a:r>
              <a:rPr lang="zh-TW">
                <a:latin typeface="Microsoft JhengHei"/>
                <a:ea typeface="Microsoft JhengHei"/>
                <a:cs typeface="+mj-lt"/>
              </a:rPr>
              <a:t>消除方塊</a:t>
            </a:r>
            <a:endParaRPr lang="zh-TW">
              <a:ea typeface="+mj-lt"/>
              <a:cs typeface="+mj-lt"/>
            </a:endParaRPr>
          </a:p>
        </p:txBody>
      </p:sp>
      <p:pic>
        <p:nvPicPr>
          <p:cNvPr id="12" name="圖片 12">
            <a:extLst>
              <a:ext uri="{FF2B5EF4-FFF2-40B4-BE49-F238E27FC236}">
                <a16:creationId xmlns:a16="http://schemas.microsoft.com/office/drawing/2014/main" id="{95B6AB55-FE96-528D-D7A2-5AD78739AA7C}"/>
              </a:ext>
            </a:extLst>
          </p:cNvPr>
          <p:cNvPicPr>
            <a:picLocks noGrp="1" noChangeAspect="1"/>
          </p:cNvPicPr>
          <p:nvPr>
            <p:ph sz="half" idx="2"/>
          </p:nvPr>
        </p:nvPicPr>
        <p:blipFill>
          <a:blip r:embed="rId2"/>
          <a:stretch>
            <a:fillRect/>
          </a:stretch>
        </p:blipFill>
        <p:spPr>
          <a:xfrm>
            <a:off x="831268" y="880013"/>
            <a:ext cx="3128762" cy="5097897"/>
          </a:xfrm>
          <a:ln>
            <a:solidFill>
              <a:schemeClr val="accent1"/>
            </a:solidFill>
          </a:ln>
        </p:spPr>
      </p:pic>
      <p:sp>
        <p:nvSpPr>
          <p:cNvPr id="9" name="內容版面配置區 8">
            <a:extLst>
              <a:ext uri="{FF2B5EF4-FFF2-40B4-BE49-F238E27FC236}">
                <a16:creationId xmlns:a16="http://schemas.microsoft.com/office/drawing/2014/main" id="{4AC0423C-1BB1-A05F-132F-A94C15BAEEAE}"/>
              </a:ext>
            </a:extLst>
          </p:cNvPr>
          <p:cNvSpPr>
            <a:spLocks noGrp="1"/>
          </p:cNvSpPr>
          <p:nvPr>
            <p:ph sz="half" idx="1"/>
          </p:nvPr>
        </p:nvSpPr>
        <p:spPr>
          <a:xfrm>
            <a:off x="4043602" y="2570089"/>
            <a:ext cx="7170380" cy="3407820"/>
          </a:xfrm>
        </p:spPr>
        <p:txBody>
          <a:bodyPr/>
          <a:lstStyle/>
          <a:p>
            <a:r>
              <a:rPr lang="zh-TW" sz="1800">
                <a:ea typeface="+mn-lt"/>
                <a:cs typeface="+mn-lt"/>
              </a:rPr>
              <a:t>是否</a:t>
            </a:r>
            <a:r>
              <a:rPr lang="zh-TW" altLang="en-US" sz="1800">
                <a:ea typeface="+mn-lt"/>
                <a:cs typeface="+mn-lt"/>
              </a:rPr>
              <a:t>按</a:t>
            </a:r>
            <a:r>
              <a:rPr lang="zh-TW" sz="1800">
                <a:ea typeface="+mn-lt"/>
                <a:cs typeface="+mn-lt"/>
              </a:rPr>
              <a:t>錯</a:t>
            </a:r>
            <a:endParaRPr lang="zh-TW" sz="1800">
              <a:ea typeface="新細明體" panose="02020500000000000000" pitchFamily="18" charset="-120"/>
              <a:cs typeface="+mn-lt"/>
            </a:endParaRPr>
          </a:p>
          <a:p>
            <a:pPr>
              <a:buSzPct val="114999"/>
            </a:pPr>
            <a:endParaRPr lang="zh-TW" altLang="en-US" sz="1800" dirty="0">
              <a:ea typeface="+mn-lt"/>
              <a:cs typeface="+mn-lt"/>
            </a:endParaRPr>
          </a:p>
          <a:p>
            <a:pPr>
              <a:buSzPct val="114999"/>
            </a:pPr>
            <a:r>
              <a:rPr lang="zh-TW" altLang="en-US" sz="1800">
                <a:ea typeface="+mn-lt"/>
                <a:cs typeface="+mn-lt"/>
              </a:rPr>
              <a:t>更新方塊位置：</a:t>
            </a:r>
            <a:r>
              <a:rPr lang="zh-TW" sz="1800">
                <a:ea typeface="+mn-lt"/>
                <a:cs typeface="+mn-lt"/>
              </a:rPr>
              <a:t>將消除</a:t>
            </a:r>
            <a:r>
              <a:rPr lang="zh-TW" altLang="en-US" sz="1800">
                <a:ea typeface="+mn-lt"/>
                <a:cs typeface="+mn-lt"/>
              </a:rPr>
              <a:t>的</a:t>
            </a:r>
            <a:r>
              <a:rPr lang="zh-TW" sz="1800">
                <a:ea typeface="+mn-lt"/>
                <a:cs typeface="+mn-lt"/>
              </a:rPr>
              <a:t>方塊移至</a:t>
            </a:r>
            <a:r>
              <a:rPr lang="zh-TW" altLang="en-US" sz="1800">
                <a:ea typeface="+mn-lt"/>
                <a:cs typeface="+mn-lt"/>
              </a:rPr>
              <a:t>最</a:t>
            </a:r>
            <a:r>
              <a:rPr lang="zh-TW" sz="1800">
                <a:ea typeface="+mn-lt"/>
                <a:cs typeface="+mn-lt"/>
              </a:rPr>
              <a:t>上方作為新方塊，其餘下移</a:t>
            </a:r>
            <a:endParaRPr lang="zh-TW" altLang="en-US" sz="1800">
              <a:ea typeface="新細明體"/>
            </a:endParaRPr>
          </a:p>
          <a:p>
            <a:pPr>
              <a:lnSpc>
                <a:spcPct val="150000"/>
              </a:lnSpc>
              <a:buSzPct val="114999"/>
            </a:pPr>
            <a:endParaRPr lang="zh-TW" altLang="en-US" dirty="0">
              <a:ea typeface="新細明體"/>
            </a:endParaRPr>
          </a:p>
        </p:txBody>
      </p:sp>
      <p:pic>
        <p:nvPicPr>
          <p:cNvPr id="13" name="圖片 13">
            <a:extLst>
              <a:ext uri="{FF2B5EF4-FFF2-40B4-BE49-F238E27FC236}">
                <a16:creationId xmlns:a16="http://schemas.microsoft.com/office/drawing/2014/main" id="{E68F1B09-6C75-1F56-EF7E-CC122738CC12}"/>
              </a:ext>
            </a:extLst>
          </p:cNvPr>
          <p:cNvPicPr>
            <a:picLocks noChangeAspect="1"/>
          </p:cNvPicPr>
          <p:nvPr/>
        </p:nvPicPr>
        <p:blipFill rotWithShape="1">
          <a:blip r:embed="rId3"/>
          <a:srcRect l="148" r="38374" b="-2632"/>
          <a:stretch/>
        </p:blipFill>
        <p:spPr>
          <a:xfrm>
            <a:off x="4382478" y="2932570"/>
            <a:ext cx="6828196" cy="387332"/>
          </a:xfrm>
          <a:prstGeom prst="rect">
            <a:avLst/>
          </a:prstGeom>
        </p:spPr>
      </p:pic>
      <p:pic>
        <p:nvPicPr>
          <p:cNvPr id="14" name="圖片 14" descr="一張含有 文字 的圖片&#10;&#10;自動產生的描述">
            <a:extLst>
              <a:ext uri="{FF2B5EF4-FFF2-40B4-BE49-F238E27FC236}">
                <a16:creationId xmlns:a16="http://schemas.microsoft.com/office/drawing/2014/main" id="{26451EAD-2B28-1B36-9015-858E96366FD3}"/>
              </a:ext>
            </a:extLst>
          </p:cNvPr>
          <p:cNvPicPr>
            <a:picLocks noChangeAspect="1"/>
          </p:cNvPicPr>
          <p:nvPr/>
        </p:nvPicPr>
        <p:blipFill>
          <a:blip r:embed="rId4"/>
          <a:stretch>
            <a:fillRect/>
          </a:stretch>
        </p:blipFill>
        <p:spPr>
          <a:xfrm>
            <a:off x="4382477" y="3705396"/>
            <a:ext cx="6836507" cy="2387745"/>
          </a:xfrm>
          <a:prstGeom prst="rect">
            <a:avLst/>
          </a:prstGeom>
        </p:spPr>
      </p:pic>
    </p:spTree>
    <p:extLst>
      <p:ext uri="{BB962C8B-B14F-4D97-AF65-F5344CB8AC3E}">
        <p14:creationId xmlns:p14="http://schemas.microsoft.com/office/powerpoint/2010/main" val="1250607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952108" y="954756"/>
            <a:ext cx="2730414" cy="4946003"/>
          </a:xfrm>
        </p:spPr>
        <p:txBody>
          <a:bodyPr>
            <a:normAutofit/>
          </a:bodyPr>
          <a:lstStyle/>
          <a:p>
            <a:r>
              <a:rPr lang="zh-TW" altLang="en-US">
                <a:solidFill>
                  <a:srgbClr val="FFFFFF"/>
                </a:solidFill>
                <a:ea typeface="微軟正黑體"/>
              </a:rPr>
              <a:t>目錄</a:t>
            </a:r>
            <a:endParaRPr lang="zh-TW" altLang="en-US">
              <a:solidFill>
                <a:srgbClr val="FFFFFF"/>
              </a:solidFill>
            </a:endParaRPr>
          </a:p>
        </p:txBody>
      </p:sp>
      <p:sp>
        <p:nvSpPr>
          <p:cNvPr id="23" name="Rectangle 22">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p:cNvSpPr>
            <a:spLocks noGrp="1"/>
          </p:cNvSpPr>
          <p:nvPr>
            <p:ph idx="1"/>
          </p:nvPr>
        </p:nvSpPr>
        <p:spPr>
          <a:xfrm>
            <a:off x="5224278" y="636588"/>
            <a:ext cx="5953630" cy="5703624"/>
          </a:xfrm>
        </p:spPr>
        <p:txBody>
          <a:bodyPr vert="horz" lIns="91440" tIns="45720" rIns="91440" bIns="45720" rtlCol="0" anchor="t">
            <a:normAutofit/>
          </a:bodyPr>
          <a:lstStyle/>
          <a:p>
            <a:pPr indent="0">
              <a:buNone/>
            </a:pPr>
            <a:r>
              <a:rPr lang="zh-TW" altLang="en-US">
                <a:latin typeface="Microsoft JhengHei"/>
                <a:ea typeface="Microsoft JhengHei"/>
                <a:cs typeface="+mn-lt"/>
              </a:rPr>
              <a:t>一. 導論</a:t>
            </a:r>
            <a:endParaRPr lang="zh-TW">
              <a:latin typeface="Microsoft JhengHei"/>
              <a:ea typeface="Microsoft JhengHei"/>
              <a:cs typeface="+mn-lt"/>
            </a:endParaRPr>
          </a:p>
          <a:p>
            <a:pPr lvl="1">
              <a:buSzPct val="114999"/>
            </a:pPr>
            <a:r>
              <a:rPr lang="zh-TW">
                <a:latin typeface="Microsoft JhengHei"/>
                <a:ea typeface="Microsoft JhengHei"/>
                <a:cs typeface="+mn-lt"/>
              </a:rPr>
              <a:t>動機</a:t>
            </a:r>
            <a:endParaRPr lang="zh-TW" altLang="en-US">
              <a:latin typeface="Microsoft JhengHei"/>
              <a:ea typeface="Microsoft JhengHei"/>
              <a:cs typeface="+mn-lt"/>
            </a:endParaRPr>
          </a:p>
          <a:p>
            <a:pPr lvl="1">
              <a:buSzPct val="114999"/>
            </a:pPr>
            <a:r>
              <a:rPr lang="zh-TW">
                <a:latin typeface="Microsoft JhengHei"/>
                <a:ea typeface="Microsoft JhengHei"/>
                <a:cs typeface="+mn-lt"/>
              </a:rPr>
              <a:t>目的</a:t>
            </a:r>
            <a:endParaRPr lang="zh-TW" altLang="en-US">
              <a:latin typeface="Microsoft JhengHei"/>
              <a:ea typeface="Microsoft JhengHei"/>
              <a:cs typeface="+mn-lt"/>
            </a:endParaRPr>
          </a:p>
          <a:p>
            <a:pPr lvl="1">
              <a:buSzPct val="114999"/>
            </a:pPr>
            <a:endParaRPr lang="zh-TW" altLang="en-US" dirty="0">
              <a:latin typeface="Microsoft JhengHei"/>
              <a:ea typeface="Microsoft JhengHei"/>
              <a:cs typeface="+mn-lt"/>
            </a:endParaRPr>
          </a:p>
          <a:p>
            <a:pPr indent="0">
              <a:buSzPct val="114999"/>
              <a:buNone/>
            </a:pPr>
            <a:r>
              <a:rPr lang="en-US" altLang="zh-TW" dirty="0">
                <a:latin typeface="Microsoft JhengHei"/>
                <a:ea typeface="+mn-lt"/>
                <a:cs typeface="+mn-lt"/>
              </a:rPr>
              <a:t>二.</a:t>
            </a:r>
            <a:r>
              <a:rPr lang="zh-TW">
                <a:latin typeface="Microsoft JhengHei"/>
                <a:ea typeface="Microsoft JhengHei"/>
                <a:cs typeface="+mn-lt"/>
              </a:rPr>
              <a:t>系統概述</a:t>
            </a:r>
            <a:endParaRPr lang="zh-TW" altLang="en-US">
              <a:latin typeface="Microsoft JhengHei"/>
              <a:ea typeface="Microsoft JhengHei"/>
              <a:cs typeface="+mn-lt"/>
            </a:endParaRPr>
          </a:p>
          <a:p>
            <a:pPr lvl="1">
              <a:buSzPct val="114999"/>
            </a:pPr>
            <a:r>
              <a:rPr lang="zh-TW" altLang="en-US" dirty="0">
                <a:latin typeface="Microsoft JhengHei"/>
                <a:ea typeface="Microsoft JhengHei"/>
                <a:cs typeface="+mn-lt"/>
              </a:rPr>
              <a:t> </a:t>
            </a:r>
            <a:r>
              <a:rPr lang="zh-TW">
                <a:latin typeface="Microsoft JhengHei"/>
                <a:ea typeface="Microsoft JhengHei"/>
                <a:cs typeface="+mn-lt"/>
              </a:rPr>
              <a:t>背景</a:t>
            </a:r>
            <a:endParaRPr lang="zh-TW" altLang="en-US">
              <a:latin typeface="Microsoft JhengHei"/>
              <a:ea typeface="Microsoft JhengHei"/>
              <a:cs typeface="+mn-lt"/>
            </a:endParaRPr>
          </a:p>
          <a:p>
            <a:pPr lvl="1">
              <a:buSzPct val="114999"/>
            </a:pPr>
            <a:r>
              <a:rPr lang="zh-TW">
                <a:latin typeface="Microsoft JhengHei"/>
                <a:ea typeface="Microsoft JhengHei"/>
                <a:cs typeface="+mn-lt"/>
              </a:rPr>
              <a:t>系統介紹</a:t>
            </a:r>
            <a:endParaRPr lang="zh-TW" altLang="en-US">
              <a:latin typeface="Microsoft JhengHei"/>
              <a:ea typeface="Microsoft JhengHei"/>
              <a:cs typeface="+mn-lt"/>
            </a:endParaRPr>
          </a:p>
          <a:p>
            <a:pPr lvl="1">
              <a:buSzPct val="114999"/>
            </a:pPr>
            <a:endParaRPr lang="zh-TW" dirty="0">
              <a:latin typeface="Microsoft JhengHei"/>
              <a:ea typeface="Microsoft JhengHei"/>
            </a:endParaRPr>
          </a:p>
          <a:p>
            <a:pPr indent="0">
              <a:buSzPct val="114999"/>
              <a:buNone/>
            </a:pPr>
            <a:r>
              <a:rPr lang="zh-TW" altLang="en-US">
                <a:latin typeface="Microsoft JhengHei"/>
                <a:ea typeface="Microsoft JhengHei"/>
              </a:rPr>
              <a:t>三. 系統設計</a:t>
            </a:r>
            <a:endParaRPr lang="zh-TW" altLang="en-US">
              <a:latin typeface="Microsoft JhengHei"/>
              <a:ea typeface="Microsoft JhengHei"/>
              <a:cs typeface="+mn-lt"/>
            </a:endParaRPr>
          </a:p>
          <a:p>
            <a:pPr lvl="1">
              <a:buSzPct val="114999"/>
            </a:pPr>
            <a:r>
              <a:rPr lang="zh-TW" altLang="en-US">
                <a:latin typeface="Microsoft JhengHei"/>
                <a:ea typeface="Microsoft JhengHei"/>
              </a:rPr>
              <a:t> 初始設定</a:t>
            </a:r>
            <a:endParaRPr lang="zh-TW" altLang="en-US">
              <a:latin typeface="Microsoft JhengHei"/>
              <a:ea typeface="Microsoft JhengHei"/>
              <a:cs typeface="+mn-lt"/>
            </a:endParaRPr>
          </a:p>
          <a:p>
            <a:pPr lvl="1">
              <a:buSzPct val="114999"/>
            </a:pPr>
            <a:r>
              <a:rPr lang="zh-TW" altLang="en-US">
                <a:latin typeface="Microsoft JhengHei"/>
                <a:ea typeface="Microsoft JhengHei"/>
              </a:rPr>
              <a:t> 函式概述</a:t>
            </a:r>
            <a:endParaRPr lang="zh-TW" altLang="en-US">
              <a:latin typeface="Microsoft JhengHei"/>
              <a:ea typeface="Microsoft JhengHei"/>
              <a:cs typeface="+mn-lt"/>
            </a:endParaRPr>
          </a:p>
          <a:p>
            <a:pPr indent="0">
              <a:buSzPct val="114999"/>
            </a:pPr>
            <a:endParaRPr lang="zh-TW" dirty="0">
              <a:latin typeface="Microsoft JhengHei"/>
              <a:ea typeface="Microsoft JhengHei"/>
            </a:endParaRPr>
          </a:p>
          <a:p>
            <a:pPr lvl="1">
              <a:buSzPct val="114999"/>
            </a:pPr>
            <a:endParaRPr lang="zh-TW" dirty="0">
              <a:latin typeface="Microsoft JhengHei"/>
              <a:ea typeface="Microsoft JhengHei"/>
            </a:endParaRPr>
          </a:p>
        </p:txBody>
      </p:sp>
    </p:spTree>
    <p:extLst>
      <p:ext uri="{BB962C8B-B14F-4D97-AF65-F5344CB8AC3E}">
        <p14:creationId xmlns:p14="http://schemas.microsoft.com/office/powerpoint/2010/main" val="2458679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2DEC48-7D13-6E0C-6283-E81EEE7C0B0E}"/>
              </a:ext>
            </a:extLst>
          </p:cNvPr>
          <p:cNvSpPr>
            <a:spLocks noGrp="1"/>
          </p:cNvSpPr>
          <p:nvPr>
            <p:ph type="title"/>
          </p:nvPr>
        </p:nvSpPr>
        <p:spPr/>
        <p:txBody>
          <a:bodyPr/>
          <a:lstStyle/>
          <a:p>
            <a:r>
              <a:rPr lang="zh-TW" altLang="en-US">
                <a:ea typeface="微軟正黑體"/>
              </a:rPr>
              <a:t>五、</a:t>
            </a:r>
            <a:r>
              <a:rPr lang="zh-TW">
                <a:ea typeface="+mj-lt"/>
                <a:cs typeface="+mj-lt"/>
              </a:rPr>
              <a:t>系統評估</a:t>
            </a:r>
            <a:endParaRPr lang="zh-TW" altLang="en-US">
              <a:ea typeface="微軟正黑體"/>
            </a:endParaRPr>
          </a:p>
        </p:txBody>
      </p:sp>
      <p:sp>
        <p:nvSpPr>
          <p:cNvPr id="3" name="內容版面配置區 2">
            <a:extLst>
              <a:ext uri="{FF2B5EF4-FFF2-40B4-BE49-F238E27FC236}">
                <a16:creationId xmlns:a16="http://schemas.microsoft.com/office/drawing/2014/main" id="{879F8B7A-669D-2264-A157-C8CF8235ED16}"/>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87814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A26125-82F0-1C6E-FC6B-2E4FF983ED91}"/>
              </a:ext>
            </a:extLst>
          </p:cNvPr>
          <p:cNvSpPr>
            <a:spLocks noGrp="1"/>
          </p:cNvSpPr>
          <p:nvPr>
            <p:ph type="title"/>
          </p:nvPr>
        </p:nvSpPr>
        <p:spPr/>
        <p:txBody>
          <a:bodyPr>
            <a:normAutofit/>
          </a:bodyPr>
          <a:lstStyle/>
          <a:p>
            <a:r>
              <a:rPr lang="zh-TW" altLang="en-US">
                <a:ea typeface="+mj-lt"/>
                <a:cs typeface="+mj-lt"/>
              </a:rPr>
              <a:t>五</a:t>
            </a:r>
            <a:r>
              <a:rPr lang="zh-TW">
                <a:ea typeface="+mj-lt"/>
                <a:cs typeface="+mj-lt"/>
              </a:rPr>
              <a:t>、系統</a:t>
            </a:r>
            <a:r>
              <a:rPr lang="zh-TW" altLang="en-US">
                <a:ea typeface="+mj-lt"/>
                <a:cs typeface="+mj-lt"/>
              </a:rPr>
              <a:t>評估：</a:t>
            </a:r>
            <a:r>
              <a:rPr lang="zh-TW">
                <a:ea typeface="+mj-lt"/>
                <a:cs typeface="+mj-lt"/>
              </a:rPr>
              <a:t>達成目標</a:t>
            </a:r>
          </a:p>
        </p:txBody>
      </p:sp>
      <p:sp>
        <p:nvSpPr>
          <p:cNvPr id="3" name="內容版面配置區 2">
            <a:extLst>
              <a:ext uri="{FF2B5EF4-FFF2-40B4-BE49-F238E27FC236}">
                <a16:creationId xmlns:a16="http://schemas.microsoft.com/office/drawing/2014/main" id="{E4F887D8-E50E-D97F-07DF-D5A47748AA89}"/>
              </a:ext>
            </a:extLst>
          </p:cNvPr>
          <p:cNvSpPr>
            <a:spLocks noGrp="1"/>
          </p:cNvSpPr>
          <p:nvPr>
            <p:ph idx="1"/>
          </p:nvPr>
        </p:nvSpPr>
        <p:spPr>
          <a:xfrm>
            <a:off x="1295401" y="2628369"/>
            <a:ext cx="9601196" cy="3354654"/>
          </a:xfrm>
        </p:spPr>
        <p:txBody>
          <a:bodyPr>
            <a:normAutofit fontScale="92500" lnSpcReduction="10000"/>
          </a:bodyPr>
          <a:lstStyle/>
          <a:p>
            <a:pPr marL="342900" indent="-342900">
              <a:buFont typeface="Wingdings"/>
              <a:buChar char="ü"/>
            </a:pPr>
            <a:r>
              <a:rPr lang="zh-TW" altLang="en-US">
                <a:latin typeface="Microsoft JhengHei"/>
                <a:ea typeface="Microsoft JhengHei"/>
              </a:rPr>
              <a:t>使用鍵盤操作遊戲</a:t>
            </a:r>
          </a:p>
          <a:p>
            <a:pPr marL="342900" indent="-342900">
              <a:buSzPct val="114999"/>
              <a:buFont typeface="Wingdings"/>
              <a:buChar char="ü"/>
            </a:pPr>
            <a:r>
              <a:rPr lang="zh-TW" altLang="en-US">
                <a:latin typeface="Microsoft JhengHei"/>
                <a:ea typeface="Microsoft JhengHei"/>
              </a:rPr>
              <a:t>有背景音樂</a:t>
            </a:r>
          </a:p>
          <a:p>
            <a:pPr marL="342900" indent="-342900">
              <a:buSzPct val="114999"/>
              <a:buFont typeface="Wingdings"/>
              <a:buChar char="ü"/>
            </a:pPr>
            <a:r>
              <a:rPr lang="zh-TW" altLang="en-US">
                <a:latin typeface="Microsoft JhengHei"/>
                <a:ea typeface="Microsoft JhengHei"/>
              </a:rPr>
              <a:t>搭配自製音效</a:t>
            </a:r>
          </a:p>
          <a:p>
            <a:pPr marL="342900" indent="-342900">
              <a:buSzPct val="114999"/>
              <a:buFont typeface="Wingdings"/>
              <a:buChar char="ü"/>
            </a:pPr>
            <a:r>
              <a:rPr lang="zh-TW" altLang="en-US">
                <a:latin typeface="Microsoft JhengHei"/>
                <a:ea typeface="Microsoft JhengHei"/>
              </a:rPr>
              <a:t>方塊隨機分布於各軌道</a:t>
            </a:r>
          </a:p>
          <a:p>
            <a:pPr>
              <a:buSzPct val="114999"/>
              <a:buFont typeface="Wingdings"/>
              <a:buChar char="ü"/>
            </a:pPr>
            <a:r>
              <a:rPr lang="zh-TW" altLang="en-US">
                <a:latin typeface="Microsoft JhengHei"/>
                <a:ea typeface="Microsoft JhengHei"/>
              </a:rPr>
              <a:t>方塊有機率閃現到其他</a:t>
            </a:r>
            <a:r>
              <a:rPr lang="zh-TW">
                <a:latin typeface="Microsoft JhengHei"/>
                <a:ea typeface="Microsoft JhengHei"/>
              </a:rPr>
              <a:t>軌道</a:t>
            </a:r>
            <a:endParaRPr lang="zh-TW">
              <a:latin typeface="Microsoft JhengHei"/>
              <a:ea typeface="Microsoft JhengHei"/>
              <a:cs typeface="+mn-lt"/>
            </a:endParaRPr>
          </a:p>
          <a:p>
            <a:pPr marL="342900" indent="-342900">
              <a:buSzPct val="114999"/>
              <a:buFont typeface="Wingdings"/>
              <a:buChar char="ü"/>
            </a:pPr>
            <a:r>
              <a:rPr lang="zh-TW" altLang="en-US">
                <a:latin typeface="Microsoft JhengHei"/>
                <a:ea typeface="Microsoft JhengHei"/>
              </a:rPr>
              <a:t>分數歸零</a:t>
            </a:r>
          </a:p>
          <a:p>
            <a:pPr marL="342900" indent="-342900">
              <a:buSzPct val="114999"/>
              <a:buFont typeface="Wingdings"/>
              <a:buChar char="ü"/>
            </a:pPr>
            <a:r>
              <a:rPr lang="zh-TW" altLang="en-US">
                <a:latin typeface="Microsoft JhengHei"/>
                <a:ea typeface="Microsoft JhengHei"/>
              </a:rPr>
              <a:t>按 Esc 鍵離開遊戲</a:t>
            </a:r>
            <a:endParaRPr lang="zh-TW">
              <a:latin typeface="Microsoft JhengHei"/>
              <a:ea typeface="Microsoft JhengHei"/>
            </a:endParaRPr>
          </a:p>
          <a:p>
            <a:pPr>
              <a:buSzPct val="114999"/>
            </a:pPr>
            <a:endParaRPr lang="zh-TW" altLang="en-US" dirty="0">
              <a:latin typeface="Microsoft JhengHei"/>
              <a:ea typeface="Microsoft JhengHei"/>
            </a:endParaRPr>
          </a:p>
        </p:txBody>
      </p:sp>
    </p:spTree>
    <p:extLst>
      <p:ext uri="{BB962C8B-B14F-4D97-AF65-F5344CB8AC3E}">
        <p14:creationId xmlns:p14="http://schemas.microsoft.com/office/powerpoint/2010/main" val="328558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A26125-82F0-1C6E-FC6B-2E4FF983ED91}"/>
              </a:ext>
            </a:extLst>
          </p:cNvPr>
          <p:cNvSpPr>
            <a:spLocks noGrp="1"/>
          </p:cNvSpPr>
          <p:nvPr>
            <p:ph type="title"/>
          </p:nvPr>
        </p:nvSpPr>
        <p:spPr/>
        <p:txBody>
          <a:bodyPr>
            <a:normAutofit/>
          </a:bodyPr>
          <a:lstStyle/>
          <a:p>
            <a:r>
              <a:rPr lang="zh-TW" altLang="en-US">
                <a:ea typeface="+mj-lt"/>
                <a:cs typeface="+mj-lt"/>
              </a:rPr>
              <a:t>五</a:t>
            </a:r>
            <a:r>
              <a:rPr lang="zh-TW">
                <a:ea typeface="+mj-lt"/>
                <a:cs typeface="+mj-lt"/>
              </a:rPr>
              <a:t>、系統</a:t>
            </a:r>
            <a:r>
              <a:rPr lang="zh-TW" altLang="en-US">
                <a:ea typeface="+mj-lt"/>
                <a:cs typeface="+mj-lt"/>
              </a:rPr>
              <a:t>評估：未</a:t>
            </a:r>
            <a:r>
              <a:rPr lang="zh-TW">
                <a:ea typeface="+mj-lt"/>
                <a:cs typeface="+mj-lt"/>
              </a:rPr>
              <a:t>達成目標</a:t>
            </a:r>
          </a:p>
        </p:txBody>
      </p:sp>
      <p:sp>
        <p:nvSpPr>
          <p:cNvPr id="3" name="內容版面配置區 2">
            <a:extLst>
              <a:ext uri="{FF2B5EF4-FFF2-40B4-BE49-F238E27FC236}">
                <a16:creationId xmlns:a16="http://schemas.microsoft.com/office/drawing/2014/main" id="{E4F887D8-E50E-D97F-07DF-D5A47748AA89}"/>
              </a:ext>
            </a:extLst>
          </p:cNvPr>
          <p:cNvSpPr>
            <a:spLocks noGrp="1"/>
          </p:cNvSpPr>
          <p:nvPr>
            <p:ph idx="1"/>
          </p:nvPr>
        </p:nvSpPr>
        <p:spPr/>
        <p:txBody>
          <a:bodyPr/>
          <a:lstStyle/>
          <a:p>
            <a:pPr marL="342900" indent="-342900">
              <a:buFont typeface="Wingdings"/>
              <a:buChar char="ü"/>
            </a:pPr>
            <a:r>
              <a:rPr lang="zh-TW">
                <a:latin typeface="Microsoft JhengHei"/>
                <a:ea typeface="Microsoft JhengHei"/>
              </a:rPr>
              <a:t>精美的背景及角色圖</a:t>
            </a:r>
            <a:r>
              <a:rPr lang="zh-TW" altLang="en-US">
                <a:latin typeface="Microsoft JhengHei"/>
                <a:ea typeface="Microsoft JhengHei"/>
              </a:rPr>
              <a:t>片</a:t>
            </a:r>
            <a:endParaRPr lang="zh-TW">
              <a:latin typeface="Microsoft JhengHei"/>
              <a:ea typeface="Microsoft JhengHei"/>
            </a:endParaRPr>
          </a:p>
          <a:p>
            <a:pPr marL="342900" indent="-342900">
              <a:buSzPct val="114999"/>
              <a:buFont typeface="Wingdings"/>
              <a:buChar char="ü"/>
            </a:pPr>
            <a:r>
              <a:rPr lang="zh-TW" altLang="en-US">
                <a:latin typeface="Microsoft JhengHei"/>
                <a:ea typeface="Microsoft JhengHei"/>
              </a:rPr>
              <a:t>多種音效使用</a:t>
            </a:r>
          </a:p>
          <a:p>
            <a:pPr marL="342900" indent="-342900">
              <a:buSzPct val="114999"/>
              <a:buFont typeface="Wingdings"/>
              <a:buChar char="ü"/>
            </a:pPr>
            <a:r>
              <a:rPr lang="zh-TW" altLang="en-US">
                <a:latin typeface="Microsoft JhengHei"/>
                <a:ea typeface="Microsoft JhengHei"/>
              </a:rPr>
              <a:t>多樣的動畫效果</a:t>
            </a:r>
          </a:p>
          <a:p>
            <a:pPr marL="342900" indent="-342900">
              <a:buSzPct val="114999"/>
              <a:buFont typeface="Wingdings"/>
              <a:buChar char="ü"/>
            </a:pPr>
            <a:r>
              <a:rPr lang="zh-TW" altLang="en-US">
                <a:latin typeface="Microsoft JhengHei"/>
                <a:ea typeface="Microsoft JhengHei"/>
              </a:rPr>
              <a:t>不同的難度類別</a:t>
            </a:r>
          </a:p>
        </p:txBody>
      </p:sp>
    </p:spTree>
    <p:extLst>
      <p:ext uri="{BB962C8B-B14F-4D97-AF65-F5344CB8AC3E}">
        <p14:creationId xmlns:p14="http://schemas.microsoft.com/office/powerpoint/2010/main" val="2377506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A26125-82F0-1C6E-FC6B-2E4FF983ED91}"/>
              </a:ext>
            </a:extLst>
          </p:cNvPr>
          <p:cNvSpPr>
            <a:spLocks noGrp="1"/>
          </p:cNvSpPr>
          <p:nvPr>
            <p:ph type="title"/>
          </p:nvPr>
        </p:nvSpPr>
        <p:spPr/>
        <p:txBody>
          <a:bodyPr>
            <a:normAutofit/>
          </a:bodyPr>
          <a:lstStyle/>
          <a:p>
            <a:r>
              <a:rPr lang="zh-TW" altLang="en-US">
                <a:ea typeface="+mj-lt"/>
                <a:cs typeface="+mj-lt"/>
              </a:rPr>
              <a:t>五</a:t>
            </a:r>
            <a:r>
              <a:rPr lang="zh-TW">
                <a:ea typeface="+mj-lt"/>
                <a:cs typeface="+mj-lt"/>
              </a:rPr>
              <a:t>、系統</a:t>
            </a:r>
            <a:r>
              <a:rPr lang="zh-TW" altLang="en-US">
                <a:ea typeface="+mj-lt"/>
                <a:cs typeface="+mj-lt"/>
              </a:rPr>
              <a:t>評估：心得</a:t>
            </a:r>
            <a:endParaRPr lang="zh-TW"/>
          </a:p>
        </p:txBody>
      </p:sp>
      <p:sp>
        <p:nvSpPr>
          <p:cNvPr id="3" name="內容版面配置區 2">
            <a:extLst>
              <a:ext uri="{FF2B5EF4-FFF2-40B4-BE49-F238E27FC236}">
                <a16:creationId xmlns:a16="http://schemas.microsoft.com/office/drawing/2014/main" id="{E4F887D8-E50E-D97F-07DF-D5A47748AA89}"/>
              </a:ext>
            </a:extLst>
          </p:cNvPr>
          <p:cNvSpPr>
            <a:spLocks noGrp="1"/>
          </p:cNvSpPr>
          <p:nvPr>
            <p:ph idx="1"/>
          </p:nvPr>
        </p:nvSpPr>
        <p:spPr>
          <a:xfrm>
            <a:off x="1295402" y="3147046"/>
            <a:ext cx="9888286" cy="1931104"/>
          </a:xfrm>
        </p:spPr>
        <p:txBody>
          <a:bodyPr>
            <a:normAutofit lnSpcReduction="10000"/>
          </a:bodyPr>
          <a:lstStyle/>
          <a:p>
            <a:pPr marL="0" indent="0">
              <a:buNone/>
            </a:pPr>
            <a:r>
              <a:rPr lang="zh-TW">
                <a:latin typeface="DFKai-SB"/>
                <a:ea typeface="PMingLiU"/>
              </a:rPr>
              <a:t>   </a:t>
            </a:r>
            <a:r>
              <a:rPr lang="zh-TW" altLang="en-US">
                <a:latin typeface="DFKai-SB"/>
                <a:ea typeface="PMingLiU"/>
              </a:rPr>
              <a:t> </a:t>
            </a:r>
            <a:r>
              <a:rPr lang="zh-TW">
                <a:latin typeface="Microsoft JhengHei"/>
                <a:ea typeface="Microsoft JhengHei"/>
              </a:rPr>
              <a:t>經</a:t>
            </a:r>
            <a:r>
              <a:rPr lang="zh-TW" altLang="en-US">
                <a:latin typeface="Microsoft JhengHei"/>
                <a:ea typeface="Microsoft JhengHei"/>
              </a:rPr>
              <a:t>過這次的嘗試，體會到製作一個遊戲，想把他做到非常完整需要投入很多的心力跟時間，才能讓他呈現出一個較完善的成品。在調整顏色隨機生成的機率時，耗費最多的心力，也思考很久如何調整算式跟數值才能讓顏色表現出最自然、和諧的色彩。希望大家能享受我們的音效，喜歡我們的遊戲！</a:t>
            </a:r>
          </a:p>
          <a:p>
            <a:pPr>
              <a:buSzPct val="114999"/>
            </a:pPr>
            <a:endParaRPr lang="zh-TW" altLang="en-US">
              <a:ea typeface="新細明體"/>
            </a:endParaRPr>
          </a:p>
        </p:txBody>
      </p:sp>
    </p:spTree>
    <p:extLst>
      <p:ext uri="{BB962C8B-B14F-4D97-AF65-F5344CB8AC3E}">
        <p14:creationId xmlns:p14="http://schemas.microsoft.com/office/powerpoint/2010/main" val="4093141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BBABE9-8714-9536-B400-77ED80E1D33F}"/>
              </a:ext>
            </a:extLst>
          </p:cNvPr>
          <p:cNvSpPr>
            <a:spLocks noGrp="1"/>
          </p:cNvSpPr>
          <p:nvPr>
            <p:ph type="title"/>
          </p:nvPr>
        </p:nvSpPr>
        <p:spPr/>
        <p:txBody>
          <a:bodyPr/>
          <a:lstStyle/>
          <a:p>
            <a:r>
              <a:rPr lang="zh-TW"/>
              <a:t>遊戲收錄音效</a:t>
            </a:r>
          </a:p>
        </p:txBody>
      </p:sp>
      <p:sp>
        <p:nvSpPr>
          <p:cNvPr id="3" name="內容版面配置區 2">
            <a:extLst>
              <a:ext uri="{FF2B5EF4-FFF2-40B4-BE49-F238E27FC236}">
                <a16:creationId xmlns:a16="http://schemas.microsoft.com/office/drawing/2014/main" id="{9F226909-AC1A-74BE-1561-25A50BB6784A}"/>
              </a:ext>
            </a:extLst>
          </p:cNvPr>
          <p:cNvSpPr>
            <a:spLocks noGrp="1"/>
          </p:cNvSpPr>
          <p:nvPr>
            <p:ph idx="1"/>
          </p:nvPr>
        </p:nvSpPr>
        <p:spPr/>
        <p:txBody>
          <a:bodyPr/>
          <a:lstStyle/>
          <a:p>
            <a:pPr marL="0" indent="0">
              <a:buNone/>
            </a:pPr>
            <a:r>
              <a:rPr lang="zh-TW">
                <a:latin typeface="Microsoft JhengHei"/>
                <a:ea typeface="Microsoft JhengHei"/>
              </a:rPr>
              <a:t>用了自創的音效，當按鍵對應到正確的位置會有「</a:t>
            </a:r>
            <a:r>
              <a:rPr lang="en-US" altLang="zh-TW" dirty="0" err="1">
                <a:latin typeface="Microsoft JhengHei"/>
                <a:ea typeface="PMingLiU"/>
              </a:rPr>
              <a:t>bo</a:t>
            </a:r>
            <a:r>
              <a:rPr lang="zh-TW">
                <a:latin typeface="Microsoft JhengHei"/>
                <a:ea typeface="Microsoft JhengHei"/>
              </a:rPr>
              <a:t>」的音效，錯誤時會有「</a:t>
            </a:r>
            <a:r>
              <a:rPr lang="en-US" altLang="zh-TW" dirty="0">
                <a:latin typeface="Microsoft JhengHei"/>
                <a:ea typeface="SimSun"/>
              </a:rPr>
              <a:t>ha</a:t>
            </a:r>
            <a:r>
              <a:rPr lang="zh-TW">
                <a:latin typeface="Microsoft JhengHei"/>
                <a:ea typeface="Microsoft JhengHei"/>
              </a:rPr>
              <a:t>」的音效。</a:t>
            </a:r>
            <a:endParaRPr lang="zh-TW" altLang="en-US">
              <a:latin typeface="Microsoft JhengHei"/>
              <a:ea typeface="Microsoft JhengHei"/>
            </a:endParaRPr>
          </a:p>
        </p:txBody>
      </p:sp>
    </p:spTree>
    <p:extLst>
      <p:ext uri="{BB962C8B-B14F-4D97-AF65-F5344CB8AC3E}">
        <p14:creationId xmlns:p14="http://schemas.microsoft.com/office/powerpoint/2010/main" val="2142275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952108" y="954756"/>
            <a:ext cx="2730414" cy="4946003"/>
          </a:xfrm>
        </p:spPr>
        <p:txBody>
          <a:bodyPr>
            <a:normAutofit/>
          </a:bodyPr>
          <a:lstStyle/>
          <a:p>
            <a:r>
              <a:rPr lang="zh-TW" altLang="en-US">
                <a:solidFill>
                  <a:srgbClr val="FFFFFF"/>
                </a:solidFill>
                <a:ea typeface="微軟正黑體"/>
              </a:rPr>
              <a:t>目錄</a:t>
            </a:r>
            <a:endParaRPr lang="zh-TW" altLang="en-US">
              <a:solidFill>
                <a:srgbClr val="FFFFFF"/>
              </a:solidFill>
            </a:endParaRPr>
          </a:p>
        </p:txBody>
      </p:sp>
      <p:sp>
        <p:nvSpPr>
          <p:cNvPr id="23" name="Rectangle 22">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p:cNvSpPr>
            <a:spLocks noGrp="1"/>
          </p:cNvSpPr>
          <p:nvPr>
            <p:ph idx="1"/>
          </p:nvPr>
        </p:nvSpPr>
        <p:spPr>
          <a:xfrm>
            <a:off x="5283809" y="1505745"/>
            <a:ext cx="5953630" cy="4215344"/>
          </a:xfrm>
        </p:spPr>
        <p:txBody>
          <a:bodyPr vert="horz" lIns="91440" tIns="45720" rIns="91440" bIns="45720" rtlCol="0" anchor="t">
            <a:normAutofit/>
          </a:bodyPr>
          <a:lstStyle/>
          <a:p>
            <a:pPr indent="0">
              <a:buSzPct val="114999"/>
              <a:buNone/>
            </a:pPr>
            <a:r>
              <a:rPr lang="zh-TW" altLang="en-US">
                <a:latin typeface="Microsoft JhengHei"/>
                <a:ea typeface="Microsoft JhengHei"/>
                <a:cs typeface="+mn-lt"/>
              </a:rPr>
              <a:t>四. </a:t>
            </a:r>
            <a:r>
              <a:rPr lang="zh-TW">
                <a:latin typeface="Microsoft JhengHei"/>
                <a:ea typeface="Microsoft JhengHei"/>
                <a:cs typeface="+mn-lt"/>
              </a:rPr>
              <a:t>系統</a:t>
            </a:r>
            <a:r>
              <a:rPr lang="zh-TW" altLang="en-US">
                <a:latin typeface="Microsoft JhengHei"/>
                <a:ea typeface="Microsoft JhengHei"/>
                <a:cs typeface="+mn-lt"/>
              </a:rPr>
              <a:t>製作</a:t>
            </a:r>
            <a:endParaRPr lang="zh-TW">
              <a:latin typeface="Microsoft JhengHei"/>
              <a:ea typeface="Microsoft JhengHei"/>
              <a:cs typeface="+mn-lt"/>
            </a:endParaRPr>
          </a:p>
          <a:p>
            <a:pPr lvl="1">
              <a:buSzPct val="114999"/>
            </a:pPr>
            <a:r>
              <a:rPr lang="zh-TW" altLang="en-US" sz="2400" dirty="0">
                <a:latin typeface="Microsoft JhengHei"/>
                <a:ea typeface="Microsoft JhengHei"/>
                <a:cs typeface="+mn-lt"/>
              </a:rPr>
              <a:t> </a:t>
            </a:r>
            <a:r>
              <a:rPr lang="zh-TW" altLang="en-US">
                <a:latin typeface="Microsoft JhengHei"/>
                <a:ea typeface="Microsoft JhengHei"/>
                <a:cs typeface="+mn-lt"/>
              </a:rPr>
              <a:t>使用者輸入設定</a:t>
            </a:r>
            <a:endParaRPr lang="zh-TW">
              <a:latin typeface="Microsoft JhengHei"/>
              <a:ea typeface="Microsoft JhengHei"/>
              <a:cs typeface="+mn-lt"/>
            </a:endParaRPr>
          </a:p>
          <a:p>
            <a:pPr lvl="1">
              <a:buSzPct val="114999"/>
            </a:pPr>
            <a:r>
              <a:rPr lang="zh-TW" altLang="en-US">
                <a:latin typeface="Microsoft JhengHei"/>
                <a:ea typeface="Microsoft JhengHei"/>
                <a:cs typeface="+mn-lt"/>
              </a:rPr>
              <a:t> 重要使用函數與類別說明</a:t>
            </a:r>
          </a:p>
          <a:p>
            <a:pPr lvl="1">
              <a:buSzPct val="114999"/>
            </a:pPr>
            <a:endParaRPr lang="zh-TW" altLang="en-US" dirty="0">
              <a:latin typeface="Microsoft JhengHei"/>
              <a:ea typeface="Microsoft JhengHei"/>
              <a:cs typeface="+mn-lt"/>
            </a:endParaRPr>
          </a:p>
          <a:p>
            <a:pPr indent="0">
              <a:buSzPct val="114999"/>
              <a:buNone/>
            </a:pPr>
            <a:r>
              <a:rPr lang="zh-TW" altLang="en-US">
                <a:latin typeface="Microsoft JhengHei"/>
                <a:ea typeface="Microsoft JhengHei"/>
                <a:cs typeface="+mn-lt"/>
              </a:rPr>
              <a:t>五. </a:t>
            </a:r>
            <a:r>
              <a:rPr lang="zh-TW">
                <a:latin typeface="Microsoft JhengHei"/>
                <a:ea typeface="Microsoft JhengHei"/>
                <a:cs typeface="+mn-lt"/>
              </a:rPr>
              <a:t>系統</a:t>
            </a:r>
            <a:r>
              <a:rPr lang="zh-TW" altLang="en-US">
                <a:latin typeface="Microsoft JhengHei"/>
                <a:ea typeface="Microsoft JhengHei"/>
                <a:cs typeface="+mn-lt"/>
              </a:rPr>
              <a:t>評估</a:t>
            </a:r>
            <a:endParaRPr lang="zh-TW">
              <a:latin typeface="Microsoft JhengHei"/>
              <a:ea typeface="Microsoft JhengHei"/>
              <a:cs typeface="+mn-lt"/>
            </a:endParaRPr>
          </a:p>
          <a:p>
            <a:pPr lvl="1">
              <a:buSzPct val="114999"/>
            </a:pPr>
            <a:r>
              <a:rPr lang="zh-TW">
                <a:latin typeface="Microsoft JhengHei"/>
                <a:ea typeface="Microsoft JhengHei"/>
              </a:rPr>
              <a:t>達成目標</a:t>
            </a:r>
            <a:endParaRPr lang="zh-TW">
              <a:latin typeface="Microsoft JhengHei"/>
              <a:ea typeface="Microsoft JhengHei"/>
              <a:cs typeface="+mn-lt"/>
            </a:endParaRPr>
          </a:p>
          <a:p>
            <a:pPr lvl="1">
              <a:buSzPct val="114999"/>
            </a:pPr>
            <a:r>
              <a:rPr lang="zh-TW">
                <a:latin typeface="Microsoft JhengHei"/>
                <a:ea typeface="Microsoft JhengHei"/>
              </a:rPr>
              <a:t>未達成目標</a:t>
            </a:r>
            <a:endParaRPr lang="zh-TW">
              <a:latin typeface="Microsoft JhengHei"/>
              <a:ea typeface="Microsoft JhengHei"/>
              <a:cs typeface="+mn-lt"/>
            </a:endParaRPr>
          </a:p>
          <a:p>
            <a:pPr lvl="1">
              <a:buSzPct val="114999"/>
            </a:pPr>
            <a:r>
              <a:rPr lang="zh-TW">
                <a:latin typeface="Microsoft JhengHei"/>
                <a:ea typeface="Microsoft JhengHei"/>
              </a:rPr>
              <a:t>心得</a:t>
            </a:r>
            <a:endParaRPr lang="zh-TW">
              <a:latin typeface="Microsoft JhengHei"/>
              <a:ea typeface="Microsoft JhengHei"/>
              <a:cs typeface="+mn-lt"/>
            </a:endParaRPr>
          </a:p>
          <a:p>
            <a:pPr indent="0">
              <a:buSzPct val="114999"/>
            </a:pPr>
            <a:endParaRPr lang="zh-TW" dirty="0">
              <a:latin typeface="Microsoft JhengHei"/>
              <a:ea typeface="Microsoft JhengHei"/>
              <a:cs typeface="+mn-lt"/>
            </a:endParaRPr>
          </a:p>
          <a:p>
            <a:pPr indent="0">
              <a:buSzPct val="114999"/>
            </a:pPr>
            <a:endParaRPr lang="zh-TW" dirty="0">
              <a:latin typeface="Microsoft JhengHei"/>
              <a:ea typeface="Microsoft JhengHei"/>
            </a:endParaRPr>
          </a:p>
          <a:p>
            <a:pPr lvl="1">
              <a:buSzPct val="114999"/>
            </a:pPr>
            <a:endParaRPr lang="zh-TW" dirty="0">
              <a:latin typeface="Microsoft JhengHei"/>
              <a:ea typeface="Microsoft JhengHei"/>
            </a:endParaRPr>
          </a:p>
        </p:txBody>
      </p:sp>
    </p:spTree>
    <p:extLst>
      <p:ext uri="{BB962C8B-B14F-4D97-AF65-F5344CB8AC3E}">
        <p14:creationId xmlns:p14="http://schemas.microsoft.com/office/powerpoint/2010/main" val="4157463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2DEC48-7D13-6E0C-6283-E81EEE7C0B0E}"/>
              </a:ext>
            </a:extLst>
          </p:cNvPr>
          <p:cNvSpPr>
            <a:spLocks noGrp="1"/>
          </p:cNvSpPr>
          <p:nvPr>
            <p:ph type="title"/>
          </p:nvPr>
        </p:nvSpPr>
        <p:spPr/>
        <p:txBody>
          <a:bodyPr/>
          <a:lstStyle/>
          <a:p>
            <a:r>
              <a:rPr lang="zh-TW" altLang="en-US">
                <a:ea typeface="微軟正黑體"/>
              </a:rPr>
              <a:t>一、</a:t>
            </a:r>
            <a:r>
              <a:rPr lang="zh-TW">
                <a:ea typeface="+mj-lt"/>
                <a:cs typeface="+mj-lt"/>
              </a:rPr>
              <a:t>導論</a:t>
            </a:r>
            <a:endParaRPr lang="zh-TW" altLang="en-US"/>
          </a:p>
        </p:txBody>
      </p:sp>
      <p:sp>
        <p:nvSpPr>
          <p:cNvPr id="3" name="內容版面配置區 2">
            <a:extLst>
              <a:ext uri="{FF2B5EF4-FFF2-40B4-BE49-F238E27FC236}">
                <a16:creationId xmlns:a16="http://schemas.microsoft.com/office/drawing/2014/main" id="{879F8B7A-669D-2264-A157-C8CF8235ED16}"/>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4284947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657F7B-3EF5-2B21-9090-01C8049210BE}"/>
              </a:ext>
            </a:extLst>
          </p:cNvPr>
          <p:cNvSpPr>
            <a:spLocks noGrp="1"/>
          </p:cNvSpPr>
          <p:nvPr>
            <p:ph type="title"/>
          </p:nvPr>
        </p:nvSpPr>
        <p:spPr/>
        <p:txBody>
          <a:bodyPr/>
          <a:lstStyle/>
          <a:p>
            <a:r>
              <a:rPr lang="zh-TW" altLang="en-US">
                <a:ea typeface="微軟正黑體"/>
              </a:rPr>
              <a:t>一、導論：</a:t>
            </a:r>
            <a:r>
              <a:rPr lang="zh-TW">
                <a:latin typeface="Microsoft JhengHei"/>
                <a:ea typeface="Microsoft JhengHei"/>
              </a:rPr>
              <a:t>動機、目的</a:t>
            </a:r>
            <a:endParaRPr lang="zh-TW" altLang="en-US"/>
          </a:p>
        </p:txBody>
      </p:sp>
      <p:sp>
        <p:nvSpPr>
          <p:cNvPr id="3" name="內容版面配置區 2">
            <a:extLst>
              <a:ext uri="{FF2B5EF4-FFF2-40B4-BE49-F238E27FC236}">
                <a16:creationId xmlns:a16="http://schemas.microsoft.com/office/drawing/2014/main" id="{DEF3C2C1-EB83-2239-7339-8C9D95046C48}"/>
              </a:ext>
            </a:extLst>
          </p:cNvPr>
          <p:cNvSpPr>
            <a:spLocks noGrp="1"/>
          </p:cNvSpPr>
          <p:nvPr>
            <p:ph idx="1"/>
          </p:nvPr>
        </p:nvSpPr>
        <p:spPr/>
        <p:txBody>
          <a:bodyPr vert="horz" lIns="91440" tIns="45720" rIns="91440" bIns="45720" rtlCol="0" anchor="ctr">
            <a:normAutofit/>
          </a:bodyPr>
          <a:lstStyle/>
          <a:p>
            <a:pPr indent="0" algn="ctr">
              <a:buSzPct val="114999"/>
              <a:buNone/>
            </a:pPr>
            <a:r>
              <a:rPr lang="zh-TW">
                <a:latin typeface="Microsoft JhengHei"/>
                <a:ea typeface="Microsoft JhengHei"/>
              </a:rPr>
              <a:t>想利用這學期的所學自行完成一個完整的遊戲，</a:t>
            </a:r>
            <a:endParaRPr lang="zh-TW" altLang="en-US">
              <a:latin typeface="Microsoft JhengHei"/>
              <a:ea typeface="Microsoft JhengHei"/>
            </a:endParaRPr>
          </a:p>
          <a:p>
            <a:pPr indent="0" algn="ctr">
              <a:buNone/>
            </a:pPr>
            <a:r>
              <a:rPr lang="zh-TW">
                <a:latin typeface="Microsoft JhengHei"/>
                <a:ea typeface="Microsoft JhengHei"/>
              </a:rPr>
              <a:t>希望藉由簡單有趣的遊</a:t>
            </a:r>
            <a:r>
              <a:rPr lang="zh-TW" altLang="en-US">
                <a:latin typeface="Microsoft JhengHei"/>
                <a:ea typeface="Microsoft JhengHei"/>
              </a:rPr>
              <a:t>戲操作模式，達到紓壓的娛樂效果。</a:t>
            </a:r>
            <a:endParaRPr lang="zh-TW">
              <a:ea typeface="新細明體"/>
            </a:endParaRPr>
          </a:p>
        </p:txBody>
      </p:sp>
    </p:spTree>
    <p:extLst>
      <p:ext uri="{BB962C8B-B14F-4D97-AF65-F5344CB8AC3E}">
        <p14:creationId xmlns:p14="http://schemas.microsoft.com/office/powerpoint/2010/main" val="131142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2DEC48-7D13-6E0C-6283-E81EEE7C0B0E}"/>
              </a:ext>
            </a:extLst>
          </p:cNvPr>
          <p:cNvSpPr>
            <a:spLocks noGrp="1"/>
          </p:cNvSpPr>
          <p:nvPr>
            <p:ph type="title"/>
          </p:nvPr>
        </p:nvSpPr>
        <p:spPr/>
        <p:txBody>
          <a:bodyPr/>
          <a:lstStyle/>
          <a:p>
            <a:r>
              <a:rPr lang="zh-TW" altLang="en-US">
                <a:ea typeface="微軟正黑體"/>
              </a:rPr>
              <a:t>二、</a:t>
            </a:r>
            <a:r>
              <a:rPr lang="zh-TW" altLang="en-US">
                <a:ea typeface="+mj-lt"/>
                <a:cs typeface="+mj-lt"/>
              </a:rPr>
              <a:t>系統概述</a:t>
            </a:r>
            <a:endParaRPr lang="zh-TW" altLang="en-US"/>
          </a:p>
        </p:txBody>
      </p:sp>
      <p:sp>
        <p:nvSpPr>
          <p:cNvPr id="3" name="內容版面配置區 2">
            <a:extLst>
              <a:ext uri="{FF2B5EF4-FFF2-40B4-BE49-F238E27FC236}">
                <a16:creationId xmlns:a16="http://schemas.microsoft.com/office/drawing/2014/main" id="{879F8B7A-669D-2264-A157-C8CF8235ED16}"/>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970486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A26125-82F0-1C6E-FC6B-2E4FF983ED91}"/>
              </a:ext>
            </a:extLst>
          </p:cNvPr>
          <p:cNvSpPr>
            <a:spLocks noGrp="1"/>
          </p:cNvSpPr>
          <p:nvPr>
            <p:ph type="title"/>
          </p:nvPr>
        </p:nvSpPr>
        <p:spPr>
          <a:xfrm>
            <a:off x="1295402" y="982132"/>
            <a:ext cx="9601196" cy="1303867"/>
          </a:xfrm>
        </p:spPr>
        <p:txBody>
          <a:bodyPr>
            <a:normAutofit/>
          </a:bodyPr>
          <a:lstStyle/>
          <a:p>
            <a:r>
              <a:rPr lang="zh-TW">
                <a:solidFill>
                  <a:srgbClr val="262626"/>
                </a:solidFill>
                <a:ea typeface="+mj-lt"/>
                <a:cs typeface="+mj-lt"/>
              </a:rPr>
              <a:t>二、系統概述：</a:t>
            </a:r>
            <a:r>
              <a:rPr lang="zh-TW" altLang="en-US">
                <a:solidFill>
                  <a:srgbClr val="262626"/>
                </a:solidFill>
                <a:ea typeface="微軟正黑體"/>
              </a:rPr>
              <a:t>背景</a:t>
            </a:r>
          </a:p>
        </p:txBody>
      </p:sp>
      <p:sp>
        <p:nvSpPr>
          <p:cNvPr id="3" name="內容版面配置區 2">
            <a:extLst>
              <a:ext uri="{FF2B5EF4-FFF2-40B4-BE49-F238E27FC236}">
                <a16:creationId xmlns:a16="http://schemas.microsoft.com/office/drawing/2014/main" id="{E4F887D8-E50E-D97F-07DF-D5A47748AA89}"/>
              </a:ext>
            </a:extLst>
          </p:cNvPr>
          <p:cNvSpPr>
            <a:spLocks noGrp="1"/>
          </p:cNvSpPr>
          <p:nvPr>
            <p:ph idx="1"/>
          </p:nvPr>
        </p:nvSpPr>
        <p:spPr>
          <a:xfrm>
            <a:off x="1295402" y="2556932"/>
            <a:ext cx="6256866" cy="3318936"/>
          </a:xfrm>
        </p:spPr>
        <p:txBody>
          <a:bodyPr>
            <a:normAutofit/>
          </a:bodyPr>
          <a:lstStyle/>
          <a:p>
            <a:pPr marL="0" indent="0">
              <a:buNone/>
            </a:pPr>
            <a:r>
              <a:rPr lang="zh-TW">
                <a:solidFill>
                  <a:srgbClr val="262626"/>
                </a:solidFill>
                <a:latin typeface="DFKai-SB"/>
                <a:ea typeface="PMingLiU"/>
              </a:rPr>
              <a:t>    </a:t>
            </a:r>
            <a:r>
              <a:rPr lang="zh-TW">
                <a:solidFill>
                  <a:srgbClr val="262626"/>
                </a:solidFill>
                <a:latin typeface="Microsoft JhengHei"/>
                <a:ea typeface="Microsoft JhengHei"/>
              </a:rPr>
              <a:t>這款遊戲是參考面白革命</a:t>
            </a:r>
            <a:r>
              <a:rPr lang="zh-TW" altLang="en-US">
                <a:solidFill>
                  <a:srgbClr val="262626"/>
                </a:solidFill>
                <a:latin typeface="Microsoft JhengHei"/>
                <a:ea typeface="Microsoft JhengHei"/>
                <a:cs typeface="+mn-lt"/>
              </a:rPr>
              <a:t> </a:t>
            </a:r>
            <a:r>
              <a:rPr lang="en-US" altLang="zh-TW" dirty="0">
                <a:solidFill>
                  <a:srgbClr val="262626"/>
                </a:solidFill>
                <a:latin typeface="Microsoft JhengHei"/>
                <a:ea typeface="+mn-lt"/>
                <a:cs typeface="+mn-lt"/>
              </a:rPr>
              <a:t>capsule+</a:t>
            </a:r>
            <a:r>
              <a:rPr lang="en-US" altLang="zh-TW" dirty="0">
                <a:solidFill>
                  <a:srgbClr val="262626"/>
                </a:solidFill>
                <a:latin typeface="Garamond"/>
                <a:ea typeface="Microsoft JhengHei"/>
              </a:rPr>
              <a:t> </a:t>
            </a:r>
            <a:r>
              <a:rPr lang="zh-TW">
                <a:solidFill>
                  <a:srgbClr val="262626"/>
                </a:solidFill>
                <a:latin typeface="Microsoft JhengHei"/>
                <a:ea typeface="Microsoft JhengHei"/>
              </a:rPr>
              <a:t>這間公司</a:t>
            </a:r>
            <a:r>
              <a:rPr lang="zh-TW" altLang="en-US">
                <a:solidFill>
                  <a:srgbClr val="262626"/>
                </a:solidFill>
                <a:latin typeface="Microsoft JhengHei"/>
                <a:ea typeface="Microsoft JhengHei"/>
              </a:rPr>
              <a:t>的「Shotzombie」為原形進行改動，原本遊戲的目的是在30秒的時間內盡可能的消除殭屍，挑戰玩家的手眼協調及反應能力。</a:t>
            </a:r>
            <a:endParaRPr lang="zh-TW">
              <a:solidFill>
                <a:srgbClr val="262626"/>
              </a:solidFill>
              <a:latin typeface="Microsoft JhengHei"/>
              <a:ea typeface="Microsoft JhengHei"/>
            </a:endParaRPr>
          </a:p>
          <a:p>
            <a:pPr marL="0" indent="0">
              <a:buNone/>
            </a:pPr>
            <a:r>
              <a:rPr lang="zh-TW" altLang="en-US">
                <a:solidFill>
                  <a:srgbClr val="262626"/>
                </a:solidFill>
                <a:latin typeface="Microsoft JhengHei"/>
                <a:ea typeface="Microsoft JhengHei"/>
              </a:rPr>
              <a:t>    我們遊戲與他不同的亮點在於原遊戲是在有時間限制的狀況下消除殭屍，而本遊戲則是為了消除壓力而生，沒有時間壓力，單純享受消除的快感！</a:t>
            </a:r>
          </a:p>
        </p:txBody>
      </p:sp>
      <p:pic>
        <p:nvPicPr>
          <p:cNvPr id="4" name="圖片 4" descr="一張含有 文字 的圖片&#10;&#10;自動產生的描述">
            <a:extLst>
              <a:ext uri="{FF2B5EF4-FFF2-40B4-BE49-F238E27FC236}">
                <a16:creationId xmlns:a16="http://schemas.microsoft.com/office/drawing/2014/main" id="{171FE1DC-75E9-1C2E-315F-1E16035BC548}"/>
              </a:ext>
            </a:extLst>
          </p:cNvPr>
          <p:cNvPicPr>
            <a:picLocks noChangeAspect="1"/>
          </p:cNvPicPr>
          <p:nvPr/>
        </p:nvPicPr>
        <p:blipFill>
          <a:blip r:embed="rId3"/>
          <a:stretch>
            <a:fillRect/>
          </a:stretch>
        </p:blipFill>
        <p:spPr>
          <a:xfrm>
            <a:off x="8085026" y="2757636"/>
            <a:ext cx="2739728" cy="2739728"/>
          </a:xfrm>
          <a:prstGeom prst="rect">
            <a:avLst/>
          </a:prstGeom>
          <a:ln w="57150" cmpd="thickThin">
            <a:solidFill>
              <a:srgbClr val="7F7F7F"/>
            </a:solidFill>
            <a:miter lim="800000"/>
          </a:ln>
        </p:spPr>
      </p:pic>
    </p:spTree>
    <p:extLst>
      <p:ext uri="{BB962C8B-B14F-4D97-AF65-F5344CB8AC3E}">
        <p14:creationId xmlns:p14="http://schemas.microsoft.com/office/powerpoint/2010/main" val="3379475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A26125-82F0-1C6E-FC6B-2E4FF983ED91}"/>
              </a:ext>
            </a:extLst>
          </p:cNvPr>
          <p:cNvSpPr>
            <a:spLocks noGrp="1"/>
          </p:cNvSpPr>
          <p:nvPr>
            <p:ph type="title"/>
          </p:nvPr>
        </p:nvSpPr>
        <p:spPr/>
        <p:txBody>
          <a:bodyPr/>
          <a:lstStyle/>
          <a:p>
            <a:r>
              <a:rPr lang="zh-TW">
                <a:ea typeface="+mj-lt"/>
                <a:cs typeface="+mj-lt"/>
              </a:rPr>
              <a:t>二、系統概述：系統介紹</a:t>
            </a:r>
            <a:endParaRPr lang="zh-TW" altLang="en-US">
              <a:ea typeface="微軟正黑體"/>
            </a:endParaRPr>
          </a:p>
        </p:txBody>
      </p:sp>
      <p:sp>
        <p:nvSpPr>
          <p:cNvPr id="3" name="內容版面配置區 2">
            <a:extLst>
              <a:ext uri="{FF2B5EF4-FFF2-40B4-BE49-F238E27FC236}">
                <a16:creationId xmlns:a16="http://schemas.microsoft.com/office/drawing/2014/main" id="{E4F887D8-E50E-D97F-07DF-D5A47748AA89}"/>
              </a:ext>
            </a:extLst>
          </p:cNvPr>
          <p:cNvSpPr>
            <a:spLocks noGrp="1"/>
          </p:cNvSpPr>
          <p:nvPr>
            <p:ph idx="1"/>
          </p:nvPr>
        </p:nvSpPr>
        <p:spPr/>
        <p:txBody>
          <a:bodyPr/>
          <a:lstStyle/>
          <a:p>
            <a:pPr marL="0" indent="0">
              <a:buNone/>
            </a:pPr>
            <a:r>
              <a:rPr lang="zh-TW" altLang="en-US">
                <a:latin typeface="DFKai-SB"/>
                <a:ea typeface="PMingLiU"/>
              </a:rPr>
              <a:t>    </a:t>
            </a:r>
            <a:r>
              <a:rPr lang="zh-TW">
                <a:latin typeface="Microsoft JhengHei"/>
                <a:ea typeface="Microsoft JhengHei"/>
              </a:rPr>
              <a:t>本遊戲以簡單輕鬆的方式進行遊戲，利用</a:t>
            </a:r>
            <a:r>
              <a:rPr lang="zh-TW" altLang="en-US">
                <a:latin typeface="Microsoft JhengHei"/>
                <a:ea typeface="Microsoft JhengHei"/>
              </a:rPr>
              <a:t> </a:t>
            </a:r>
            <a:r>
              <a:rPr lang="zh-TW">
                <a:latin typeface="Microsoft JhengHei"/>
                <a:ea typeface="Microsoft JhengHei"/>
              </a:rPr>
              <a:t>C#</a:t>
            </a:r>
            <a:r>
              <a:rPr lang="zh-TW" altLang="en-US">
                <a:latin typeface="Microsoft JhengHei"/>
                <a:ea typeface="Microsoft JhengHei"/>
              </a:rPr>
              <a:t> </a:t>
            </a:r>
            <a:r>
              <a:rPr lang="zh-TW">
                <a:latin typeface="Microsoft JhengHei"/>
                <a:ea typeface="Microsoft JhengHei"/>
              </a:rPr>
              <a:t>來製作。本遊戲以鍵盤按鍵來操作，遇到方塊時</a:t>
            </a:r>
            <a:r>
              <a:rPr lang="zh-TW" altLang="en-US">
                <a:latin typeface="Microsoft JhengHei"/>
                <a:ea typeface="Microsoft JhengHei"/>
              </a:rPr>
              <a:t>，</a:t>
            </a:r>
            <a:r>
              <a:rPr lang="zh-TW">
                <a:latin typeface="Microsoft JhengHei"/>
                <a:ea typeface="Microsoft JhengHei"/>
              </a:rPr>
              <a:t>按下特定的按鍵即可將對應到</a:t>
            </a:r>
            <a:r>
              <a:rPr lang="zh-TW" altLang="en-US">
                <a:latin typeface="Microsoft JhengHei"/>
                <a:ea typeface="Microsoft JhengHei"/>
              </a:rPr>
              <a:t>的</a:t>
            </a:r>
            <a:r>
              <a:rPr lang="zh-TW">
                <a:latin typeface="Microsoft JhengHei"/>
                <a:ea typeface="Microsoft JhengHei"/>
              </a:rPr>
              <a:t>方塊消除，使遊戲能順利進行，打到越多方塊分數越高。本遊戲除了訓練反應能力還有助於提升反應速度。</a:t>
            </a:r>
            <a:endParaRPr lang="zh-TW" altLang="en-US">
              <a:latin typeface="Microsoft JhengHei"/>
              <a:ea typeface="Microsoft JhengHei"/>
            </a:endParaRPr>
          </a:p>
          <a:p>
            <a:pPr marL="0" indent="0">
              <a:buNone/>
            </a:pPr>
            <a:r>
              <a:rPr lang="zh-TW">
                <a:latin typeface="Microsoft JhengHei"/>
                <a:ea typeface="Microsoft JhengHei"/>
              </a:rPr>
              <a:t>   </a:t>
            </a:r>
            <a:r>
              <a:rPr lang="zh-TW" altLang="en-US">
                <a:latin typeface="Microsoft JhengHei"/>
                <a:ea typeface="Microsoft JhengHei"/>
              </a:rPr>
              <a:t> </a:t>
            </a:r>
            <a:r>
              <a:rPr lang="zh-TW">
                <a:latin typeface="Microsoft JhengHei"/>
                <a:ea typeface="Microsoft JhengHei"/>
              </a:rPr>
              <a:t>消滅！征服那些阻礙道路的消Bo塊！</a:t>
            </a:r>
            <a:endParaRPr lang="zh-TW" altLang="en-US">
              <a:latin typeface="Microsoft JhengHei"/>
              <a:ea typeface="Microsoft JhengHei"/>
            </a:endParaRPr>
          </a:p>
          <a:p>
            <a:pPr>
              <a:buSzPct val="114999"/>
            </a:pPr>
            <a:endParaRPr lang="zh-TW" altLang="en-US" dirty="0">
              <a:latin typeface="Microsoft JhengHei"/>
              <a:ea typeface="Microsoft JhengHei"/>
            </a:endParaRPr>
          </a:p>
        </p:txBody>
      </p:sp>
    </p:spTree>
    <p:extLst>
      <p:ext uri="{BB962C8B-B14F-4D97-AF65-F5344CB8AC3E}">
        <p14:creationId xmlns:p14="http://schemas.microsoft.com/office/powerpoint/2010/main" val="2374549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2DEC48-7D13-6E0C-6283-E81EEE7C0B0E}"/>
              </a:ext>
            </a:extLst>
          </p:cNvPr>
          <p:cNvSpPr>
            <a:spLocks noGrp="1"/>
          </p:cNvSpPr>
          <p:nvPr>
            <p:ph type="title"/>
          </p:nvPr>
        </p:nvSpPr>
        <p:spPr/>
        <p:txBody>
          <a:bodyPr/>
          <a:lstStyle/>
          <a:p>
            <a:r>
              <a:rPr lang="zh-TW" altLang="en-US">
                <a:ea typeface="微軟正黑體"/>
              </a:rPr>
              <a:t>三</a:t>
            </a:r>
            <a:r>
              <a:rPr lang="zh-TW" altLang="en-US">
                <a:ea typeface="微軟正黑體"/>
                <a:cs typeface="+mj-lt"/>
              </a:rPr>
              <a:t>、</a:t>
            </a:r>
            <a:r>
              <a:rPr lang="zh-TW" altLang="en-US">
                <a:ea typeface="+mj-lt"/>
                <a:cs typeface="+mj-lt"/>
              </a:rPr>
              <a:t>系統設計</a:t>
            </a:r>
            <a:endParaRPr lang="zh-TW" altLang="en-US"/>
          </a:p>
        </p:txBody>
      </p:sp>
      <p:sp>
        <p:nvSpPr>
          <p:cNvPr id="3" name="內容版面配置區 2">
            <a:extLst>
              <a:ext uri="{FF2B5EF4-FFF2-40B4-BE49-F238E27FC236}">
                <a16:creationId xmlns:a16="http://schemas.microsoft.com/office/drawing/2014/main" id="{879F8B7A-669D-2264-A157-C8CF8235ED16}"/>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7386955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有機">
  <a:themeElements>
    <a:clrScheme name="有機">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有機">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有機">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e036aed-3b6d-4519-871f-1ab2ec3ec40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文件" ma:contentTypeID="0x0101008C28F64A6466CE4FBDF92F1A1E5D325F" ma:contentTypeVersion="3" ma:contentTypeDescription="建立新的文件。" ma:contentTypeScope="" ma:versionID="a637f235efbc7daf9b1897f848945007">
  <xsd:schema xmlns:xsd="http://www.w3.org/2001/XMLSchema" xmlns:xs="http://www.w3.org/2001/XMLSchema" xmlns:p="http://schemas.microsoft.com/office/2006/metadata/properties" xmlns:ns3="be036aed-3b6d-4519-871f-1ab2ec3ec405" targetNamespace="http://schemas.microsoft.com/office/2006/metadata/properties" ma:root="true" ma:fieldsID="3ef8b2147bdc22e6e8893eefea8a177b" ns3:_="">
    <xsd:import namespace="be036aed-3b6d-4519-871f-1ab2ec3ec405"/>
    <xsd:element name="properties">
      <xsd:complexType>
        <xsd:sequence>
          <xsd:element name="documentManagement">
            <xsd:complexType>
              <xsd:all>
                <xsd:element ref="ns3:MediaServiceMetadata" minOccurs="0"/>
                <xsd:element ref="ns3:MediaServiceFastMetadata"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036aed-3b6d-4519-871f-1ab2ec3ec4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8F69CB-3B13-495A-9BB9-49C554B82494}">
  <ds:schemaRefs>
    <ds:schemaRef ds:uri="http://schemas.microsoft.com/sharepoint/v3/contenttype/forms"/>
  </ds:schemaRefs>
</ds:datastoreItem>
</file>

<file path=customXml/itemProps2.xml><?xml version="1.0" encoding="utf-8"?>
<ds:datastoreItem xmlns:ds="http://schemas.openxmlformats.org/officeDocument/2006/customXml" ds:itemID="{0F4B467C-68C7-413B-B684-A04B7679A021}">
  <ds:schemaRefs>
    <ds:schemaRef ds:uri="be036aed-3b6d-4519-871f-1ab2ec3ec40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94D402F-B56D-4128-BADD-578FD2ED40A5}">
  <ds:schemaRefs>
    <ds:schemaRef ds:uri="be036aed-3b6d-4519-871f-1ab2ec3ec40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Organic</Template>
  <Application>Microsoft Office PowerPoint</Application>
  <PresentationFormat>寬螢幕</PresentationFormat>
  <Slides>24</Slides>
  <Notes>0</Notes>
  <HiddenSlides>0</HiddenSlides>
  <ScaleCrop>false</ScaleCrop>
  <HeadingPairs>
    <vt:vector size="4" baseType="variant">
      <vt:variant>
        <vt:lpstr>佈景主題</vt:lpstr>
      </vt:variant>
      <vt:variant>
        <vt:i4>1</vt:i4>
      </vt:variant>
      <vt:variant>
        <vt:lpstr>投影片標題</vt:lpstr>
      </vt:variant>
      <vt:variant>
        <vt:i4>24</vt:i4>
      </vt:variant>
    </vt:vector>
  </HeadingPairs>
  <TitlesOfParts>
    <vt:vector size="25" baseType="lpstr">
      <vt:lpstr>有機</vt:lpstr>
      <vt:lpstr>消Bo塊</vt:lpstr>
      <vt:lpstr>目錄</vt:lpstr>
      <vt:lpstr>目錄</vt:lpstr>
      <vt:lpstr>一、導論</vt:lpstr>
      <vt:lpstr>一、導論：動機、目的</vt:lpstr>
      <vt:lpstr>二、系統概述</vt:lpstr>
      <vt:lpstr>二、系統概述：背景</vt:lpstr>
      <vt:lpstr>二、系統概述：系統介紹</vt:lpstr>
      <vt:lpstr>三、系統設計</vt:lpstr>
      <vt:lpstr>三、系統設計：初始設定</vt:lpstr>
      <vt:lpstr>三、系統設計：初始設定</vt:lpstr>
      <vt:lpstr>三、系統設計：函式概述</vt:lpstr>
      <vt:lpstr>四、系統製作</vt:lpstr>
      <vt:lpstr>四、系統製作：使用者輸入設定</vt:lpstr>
      <vt:lpstr>四、系統製作：重要使用函數與類別說明</vt:lpstr>
      <vt:lpstr>初始化：生成方塊 / 消 Bo 塊</vt:lpstr>
      <vt:lpstr>Form1_KeyDown //偵測按鍵，改變狀態</vt:lpstr>
      <vt:lpstr>timer1_Tick //偵測狀態，觸發事件</vt:lpstr>
      <vt:lpstr>Hit //處理事件：消除方塊</vt:lpstr>
      <vt:lpstr>五、系統評估</vt:lpstr>
      <vt:lpstr>五、系統評估：達成目標</vt:lpstr>
      <vt:lpstr>五、系統評估：未達成目標</vt:lpstr>
      <vt:lpstr>五、系統評估：心得</vt:lpstr>
      <vt:lpstr>遊戲收錄音效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李名智</dc:creator>
  <cp:revision>308</cp:revision>
  <dcterms:created xsi:type="dcterms:W3CDTF">2022-12-20T17:04:34Z</dcterms:created>
  <dcterms:modified xsi:type="dcterms:W3CDTF">2022-12-27T15:02:38Z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0x0101008C28F64A6466CE4FBDF92F1A1E5D325F</vt:lpwstr>
  </property>
</Properties>
</file>