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70" r:id="rId9"/>
    <p:sldId id="267" r:id="rId10"/>
    <p:sldId id="268" r:id="rId11"/>
    <p:sldId id="269" r:id="rId12"/>
    <p:sldId id="273" r:id="rId13"/>
    <p:sldId id="258" r:id="rId14"/>
    <p:sldId id="272" r:id="rId15"/>
    <p:sldId id="274" r:id="rId16"/>
    <p:sldId id="275" r:id="rId17"/>
    <p:sldId id="259" r:id="rId18"/>
    <p:sldId id="260" r:id="rId19"/>
    <p:sldId id="276" r:id="rId20"/>
    <p:sldId id="261" r:id="rId21"/>
    <p:sldId id="271" r:id="rId2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許 茗竣" userId="7ebc302ddce55ac7" providerId="LiveId" clId="{88391F45-ED81-4F89-9911-5F8DEE5869BF}"/>
    <pc:docChg chg="undo custSel modSld">
      <pc:chgData name="許 茗竣" userId="7ebc302ddce55ac7" providerId="LiveId" clId="{88391F45-ED81-4F89-9911-5F8DEE5869BF}" dt="2024-05-19T16:29:06.275" v="6" actId="108"/>
      <pc:docMkLst>
        <pc:docMk/>
      </pc:docMkLst>
      <pc:sldChg chg="modSp mod">
        <pc:chgData name="許 茗竣" userId="7ebc302ddce55ac7" providerId="LiveId" clId="{88391F45-ED81-4F89-9911-5F8DEE5869BF}" dt="2024-05-19T16:29:06.275" v="6" actId="108"/>
        <pc:sldMkLst>
          <pc:docMk/>
          <pc:sldMk cId="2988802147" sldId="256"/>
        </pc:sldMkLst>
        <pc:spChg chg="mod">
          <ac:chgData name="許 茗竣" userId="7ebc302ddce55ac7" providerId="LiveId" clId="{88391F45-ED81-4F89-9911-5F8DEE5869BF}" dt="2024-05-19T16:29:06.275" v="6" actId="108"/>
          <ac:spMkLst>
            <pc:docMk/>
            <pc:sldMk cId="2988802147" sldId="256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C7771-0C9B-4CEE-8C18-F367C8911BCB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DED1F-D337-4194-8521-8F6C31CC22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499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383F-E20F-452F-BF89-149C4BFF2BA3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0B6E-6C0B-4EAF-8620-5C1269C56B8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383F-E20F-452F-BF89-149C4BFF2BA3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0B6E-6C0B-4EAF-8620-5C1269C56B8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383F-E20F-452F-BF89-149C4BFF2BA3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0B6E-6C0B-4EAF-8620-5C1269C56B8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383F-E20F-452F-BF89-149C4BFF2BA3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0B6E-6C0B-4EAF-8620-5C1269C56B8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383F-E20F-452F-BF89-149C4BFF2BA3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0B6E-6C0B-4EAF-8620-5C1269C56B8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383F-E20F-452F-BF89-149C4BFF2BA3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0B6E-6C0B-4EAF-8620-5C1269C56B8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383F-E20F-452F-BF89-149C4BFF2BA3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0B6E-6C0B-4EAF-8620-5C1269C56B8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383F-E20F-452F-BF89-149C4BFF2BA3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0B6E-6C0B-4EAF-8620-5C1269C56B8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383F-E20F-452F-BF89-149C4BFF2BA3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0B6E-6C0B-4EAF-8620-5C1269C56B89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383F-E20F-452F-BF89-149C4BFF2BA3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70B6E-6C0B-4EAF-8620-5C1269C56B8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5383F-E20F-452F-BF89-149C4BFF2BA3}" type="datetimeFigureOut">
              <a:rPr lang="zh-TW" altLang="en-US" smtClean="0"/>
              <a:t>2024/5/20</a:t>
            </a:fld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770B6E-6C0B-4EAF-8620-5C1269C56B8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D9770B6E-6C0B-4EAF-8620-5C1269C56B8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F2E5383F-E20F-452F-BF89-149C4BFF2BA3}" type="datetimeFigureOut">
              <a:rPr lang="zh-TW" altLang="en-US" smtClean="0"/>
              <a:t>2024/5/20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96691" y="1412776"/>
            <a:ext cx="70465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第七組 </a:t>
            </a:r>
            <a:endParaRPr lang="en-US" altLang="zh-TW" sz="54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sz="5400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電影訂票系統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2771800" y="3573016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組員</a:t>
            </a:r>
            <a:endParaRPr lang="en-US" altLang="zh-TW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endParaRPr lang="en-US" altLang="zh-TW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  <a:p>
            <a:pPr algn="ctr"/>
            <a:r>
              <a:rPr lang="zh-TW" altLang="en-US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許茗竣 </a:t>
            </a:r>
            <a:r>
              <a:rPr lang="en-US" altLang="zh-TW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111021148</a:t>
            </a:r>
          </a:p>
          <a:p>
            <a:pPr algn="ctr"/>
            <a:r>
              <a:rPr lang="zh-TW" altLang="en-US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鄭侑寧 </a:t>
            </a:r>
            <a:r>
              <a:rPr lang="en-US" altLang="zh-TW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110021080</a:t>
            </a:r>
          </a:p>
          <a:p>
            <a:pPr algn="ctr"/>
            <a:r>
              <a:rPr lang="zh-TW" altLang="en-US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張偉勝 </a:t>
            </a:r>
            <a:r>
              <a:rPr lang="en-US" altLang="zh-TW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110021045</a:t>
            </a:r>
          </a:p>
          <a:p>
            <a:pPr algn="ctr"/>
            <a:r>
              <a:rPr lang="zh-TW" altLang="en-US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林世中 </a:t>
            </a:r>
            <a:r>
              <a:rPr lang="en-US" altLang="zh-TW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110021074</a:t>
            </a:r>
            <a:endParaRPr lang="zh-TW" altLang="en-US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直角三角形 1"/>
          <p:cNvSpPr/>
          <p:nvPr/>
        </p:nvSpPr>
        <p:spPr>
          <a:xfrm>
            <a:off x="0" y="5705872"/>
            <a:ext cx="1080120" cy="115212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8423899" y="918"/>
            <a:ext cx="45719" cy="68570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1C88C15-FDE3-5C1E-366A-5806E2B3634E}"/>
              </a:ext>
            </a:extLst>
          </p:cNvPr>
          <p:cNvSpPr txBox="1"/>
          <p:nvPr/>
        </p:nvSpPr>
        <p:spPr>
          <a:xfrm>
            <a:off x="7067258" y="6281936"/>
            <a:ext cx="106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113/1/10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88802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群組 43">
            <a:extLst>
              <a:ext uri="{FF2B5EF4-FFF2-40B4-BE49-F238E27FC236}">
                <a16:creationId xmlns:a16="http://schemas.microsoft.com/office/drawing/2014/main" id="{CCB21261-1EF9-577F-09A5-A7C094B7CDE3}"/>
              </a:ext>
            </a:extLst>
          </p:cNvPr>
          <p:cNvGrpSpPr/>
          <p:nvPr/>
        </p:nvGrpSpPr>
        <p:grpSpPr>
          <a:xfrm>
            <a:off x="323528" y="42025"/>
            <a:ext cx="6970816" cy="2781030"/>
            <a:chOff x="49455" y="142753"/>
            <a:chExt cx="6970816" cy="2781030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46DEB8E5-AA9A-9F32-A62F-FA40C918102C}"/>
                </a:ext>
              </a:extLst>
            </p:cNvPr>
            <p:cNvGrpSpPr/>
            <p:nvPr/>
          </p:nvGrpSpPr>
          <p:grpSpPr>
            <a:xfrm>
              <a:off x="2348326" y="279023"/>
              <a:ext cx="3267311" cy="1199363"/>
              <a:chOff x="1147538" y="338442"/>
              <a:chExt cx="3267311" cy="1199363"/>
            </a:xfrm>
          </p:grpSpPr>
          <p:sp>
            <p:nvSpPr>
              <p:cNvPr id="2" name="菱形 1">
                <a:extLst>
                  <a:ext uri="{FF2B5EF4-FFF2-40B4-BE49-F238E27FC236}">
                    <a16:creationId xmlns:a16="http://schemas.microsoft.com/office/drawing/2014/main" id="{D7145FC1-9212-02AA-1528-5E4F1FB94330}"/>
                  </a:ext>
                </a:extLst>
              </p:cNvPr>
              <p:cNvSpPr/>
              <p:nvPr/>
            </p:nvSpPr>
            <p:spPr>
              <a:xfrm>
                <a:off x="1147538" y="585767"/>
                <a:ext cx="1782256" cy="643723"/>
              </a:xfrm>
              <a:prstGeom prst="diamond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200" b="1" dirty="0">
                    <a:solidFill>
                      <a:srgbClr val="000000"/>
                    </a:solidFill>
                  </a:rPr>
                  <a:t>判別帳號</a:t>
                </a:r>
                <a:endParaRPr lang="en-US" altLang="zh-TW" sz="1200" b="1" dirty="0">
                  <a:solidFill>
                    <a:srgbClr val="000000"/>
                  </a:solidFill>
                </a:endParaRPr>
              </a:p>
              <a:p>
                <a:pPr algn="ctr"/>
                <a:r>
                  <a:rPr lang="zh-TW" altLang="en-US" sz="1200" b="1" dirty="0">
                    <a:solidFill>
                      <a:srgbClr val="000000"/>
                    </a:solidFill>
                  </a:rPr>
                  <a:t>存不存在</a:t>
                </a:r>
                <a:endParaRPr lang="zh-TW" altLang="en-US" sz="1400" dirty="0"/>
              </a:p>
            </p:txBody>
          </p:sp>
          <p:grpSp>
            <p:nvGrpSpPr>
              <p:cNvPr id="3" name="群組 2">
                <a:extLst>
                  <a:ext uri="{FF2B5EF4-FFF2-40B4-BE49-F238E27FC236}">
                    <a16:creationId xmlns:a16="http://schemas.microsoft.com/office/drawing/2014/main" id="{4717AD46-44B4-334C-5E78-27688BE5FE06}"/>
                  </a:ext>
                </a:extLst>
              </p:cNvPr>
              <p:cNvGrpSpPr/>
              <p:nvPr/>
            </p:nvGrpSpPr>
            <p:grpSpPr>
              <a:xfrm>
                <a:off x="3018868" y="338442"/>
                <a:ext cx="1395981" cy="555011"/>
                <a:chOff x="5849906" y="814284"/>
                <a:chExt cx="870833" cy="454476"/>
              </a:xfrm>
            </p:grpSpPr>
            <p:cxnSp>
              <p:nvCxnSpPr>
                <p:cNvPr id="4" name="直線單箭頭接點 3">
                  <a:extLst>
                    <a:ext uri="{FF2B5EF4-FFF2-40B4-BE49-F238E27FC236}">
                      <a16:creationId xmlns:a16="http://schemas.microsoft.com/office/drawing/2014/main" id="{7A43E523-20BF-3C47-D57F-E213B39A4A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49906" y="955611"/>
                  <a:ext cx="728988" cy="31314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7ED66E55-AE64-E694-78CD-202DCF3AE673}"/>
                    </a:ext>
                  </a:extLst>
                </p:cNvPr>
                <p:cNvSpPr txBox="1"/>
                <p:nvPr/>
              </p:nvSpPr>
              <p:spPr>
                <a:xfrm>
                  <a:off x="6054429" y="814284"/>
                  <a:ext cx="6663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NO</a:t>
                  </a:r>
                  <a:endParaRPr lang="zh-TW" altLang="en-US" dirty="0"/>
                </a:p>
              </p:txBody>
            </p:sp>
          </p:grpSp>
          <p:grpSp>
            <p:nvGrpSpPr>
              <p:cNvPr id="6" name="群組 5">
                <a:extLst>
                  <a:ext uri="{FF2B5EF4-FFF2-40B4-BE49-F238E27FC236}">
                    <a16:creationId xmlns:a16="http://schemas.microsoft.com/office/drawing/2014/main" id="{D5DB3B70-ACF2-50E2-44F7-A5706F1279C0}"/>
                  </a:ext>
                </a:extLst>
              </p:cNvPr>
              <p:cNvGrpSpPr/>
              <p:nvPr/>
            </p:nvGrpSpPr>
            <p:grpSpPr>
              <a:xfrm>
                <a:off x="3012128" y="1066042"/>
                <a:ext cx="1175340" cy="471763"/>
                <a:chOff x="5813236" y="1650866"/>
                <a:chExt cx="1251371" cy="484188"/>
              </a:xfrm>
            </p:grpSpPr>
            <p:cxnSp>
              <p:nvCxnSpPr>
                <p:cNvPr id="7" name="直線單箭頭接點 6">
                  <a:extLst>
                    <a:ext uri="{FF2B5EF4-FFF2-40B4-BE49-F238E27FC236}">
                      <a16:creationId xmlns:a16="http://schemas.microsoft.com/office/drawing/2014/main" id="{26E01124-720D-83D9-99D3-1D6F0F0CEF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13236" y="1650866"/>
                  <a:ext cx="1251371" cy="21564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FFF296C5-B0B6-19D1-925B-DE039D0039DE}"/>
                    </a:ext>
                  </a:extLst>
                </p:cNvPr>
                <p:cNvSpPr txBox="1"/>
                <p:nvPr/>
              </p:nvSpPr>
              <p:spPr>
                <a:xfrm>
                  <a:off x="6157831" y="1765722"/>
                  <a:ext cx="5126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dirty="0"/>
                    <a:t>YES</a:t>
                  </a:r>
                  <a:endParaRPr lang="zh-TW" altLang="en-US" dirty="0"/>
                </a:p>
              </p:txBody>
            </p:sp>
          </p:grpSp>
        </p:grpSp>
        <p:sp>
          <p:nvSpPr>
            <p:cNvPr id="11" name="菱形 10">
              <a:extLst>
                <a:ext uri="{FF2B5EF4-FFF2-40B4-BE49-F238E27FC236}">
                  <a16:creationId xmlns:a16="http://schemas.microsoft.com/office/drawing/2014/main" id="{36A4FF71-6C9F-2B05-6A2F-B0A52111A161}"/>
                </a:ext>
              </a:extLst>
            </p:cNvPr>
            <p:cNvSpPr/>
            <p:nvPr/>
          </p:nvSpPr>
          <p:spPr>
            <a:xfrm>
              <a:off x="2393890" y="1791006"/>
              <a:ext cx="1782256" cy="643723"/>
            </a:xfrm>
            <a:prstGeom prst="diamond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200" b="1" dirty="0">
                  <a:solidFill>
                    <a:srgbClr val="000000"/>
                  </a:solidFill>
                </a:rPr>
                <a:t>判別密碼</a:t>
              </a:r>
              <a:endParaRPr lang="en-US" altLang="zh-TW" sz="1200" b="1" dirty="0">
                <a:solidFill>
                  <a:srgbClr val="000000"/>
                </a:solidFill>
              </a:endParaRPr>
            </a:p>
            <a:p>
              <a:pPr algn="ctr"/>
              <a:r>
                <a:rPr lang="zh-TW" altLang="en-US" sz="1200" b="1" dirty="0">
                  <a:solidFill>
                    <a:srgbClr val="000000"/>
                  </a:solidFill>
                </a:rPr>
                <a:t>正不正確</a:t>
              </a:r>
              <a:endParaRPr lang="zh-TW" altLang="en-US" sz="1400" dirty="0"/>
            </a:p>
          </p:txBody>
        </p:sp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8678B936-D0DB-79BE-BEED-38A8940454E0}"/>
                </a:ext>
              </a:extLst>
            </p:cNvPr>
            <p:cNvGrpSpPr/>
            <p:nvPr/>
          </p:nvGrpSpPr>
          <p:grpSpPr>
            <a:xfrm rot="20933195">
              <a:off x="4195975" y="2351790"/>
              <a:ext cx="1151461" cy="530878"/>
              <a:chOff x="5767540" y="1761688"/>
              <a:chExt cx="1227612" cy="545498"/>
            </a:xfrm>
          </p:grpSpPr>
          <p:cxnSp>
            <p:nvCxnSpPr>
              <p:cNvPr id="17" name="直線單箭頭接點 16">
                <a:extLst>
                  <a:ext uri="{FF2B5EF4-FFF2-40B4-BE49-F238E27FC236}">
                    <a16:creationId xmlns:a16="http://schemas.microsoft.com/office/drawing/2014/main" id="{D54607B4-AECD-5673-2324-6C1D58112726}"/>
                  </a:ext>
                </a:extLst>
              </p:cNvPr>
              <p:cNvCxnSpPr>
                <a:cxnSpLocks/>
              </p:cNvCxnSpPr>
              <p:nvPr/>
            </p:nvCxnSpPr>
            <p:spPr>
              <a:xfrm rot="666805">
                <a:off x="5767540" y="1761688"/>
                <a:ext cx="1227612" cy="3418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5E57E9D6-2B11-F436-E5A6-27C1D19B38CC}"/>
                  </a:ext>
                </a:extLst>
              </p:cNvPr>
              <p:cNvSpPr txBox="1"/>
              <p:nvPr/>
            </p:nvSpPr>
            <p:spPr>
              <a:xfrm rot="666805">
                <a:off x="6086321" y="1937855"/>
                <a:ext cx="512641" cy="369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YES</a:t>
                </a:r>
                <a:endParaRPr lang="zh-TW" altLang="en-US" dirty="0"/>
              </a:p>
            </p:txBody>
          </p: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1CA78C3B-BAB4-7F94-A7D8-31BC3C8D1529}"/>
                </a:ext>
              </a:extLst>
            </p:cNvPr>
            <p:cNvGrpSpPr/>
            <p:nvPr/>
          </p:nvGrpSpPr>
          <p:grpSpPr>
            <a:xfrm rot="865829">
              <a:off x="4303110" y="1612682"/>
              <a:ext cx="1300008" cy="618109"/>
              <a:chOff x="5849906" y="471386"/>
              <a:chExt cx="826226" cy="797374"/>
            </a:xfrm>
          </p:grpSpPr>
          <p:cxnSp>
            <p:nvCxnSpPr>
              <p:cNvPr id="20" name="直線單箭頭接點 19">
                <a:extLst>
                  <a:ext uri="{FF2B5EF4-FFF2-40B4-BE49-F238E27FC236}">
                    <a16:creationId xmlns:a16="http://schemas.microsoft.com/office/drawing/2014/main" id="{517E021D-5F01-CD06-51CA-97F197953049}"/>
                  </a:ext>
                </a:extLst>
              </p:cNvPr>
              <p:cNvCxnSpPr/>
              <p:nvPr/>
            </p:nvCxnSpPr>
            <p:spPr>
              <a:xfrm flipV="1">
                <a:off x="5849906" y="836712"/>
                <a:ext cx="666310" cy="43204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C781512-FA56-9977-E31F-13EC4F0BBA51}"/>
                  </a:ext>
                </a:extLst>
              </p:cNvPr>
              <p:cNvSpPr txBox="1"/>
              <p:nvPr/>
            </p:nvSpPr>
            <p:spPr>
              <a:xfrm rot="20505855">
                <a:off x="5974578" y="471386"/>
                <a:ext cx="701554" cy="350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NO</a:t>
                </a:r>
                <a:endParaRPr lang="zh-TW" altLang="en-US" dirty="0"/>
              </a:p>
            </p:txBody>
          </p:sp>
        </p:grp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7D065C36-363F-83C9-D222-2B72B7383371}"/>
                </a:ext>
              </a:extLst>
            </p:cNvPr>
            <p:cNvSpPr/>
            <p:nvPr/>
          </p:nvSpPr>
          <p:spPr>
            <a:xfrm>
              <a:off x="5486738" y="2492897"/>
              <a:ext cx="1533533" cy="430886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rgbClr val="000000"/>
                  </a:solidFill>
                </a:rPr>
                <a:t>登入購票頁面 </a:t>
              </a:r>
              <a:endParaRPr lang="zh-TW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29" name="流程圖: 替代程序 28">
              <a:extLst>
                <a:ext uri="{FF2B5EF4-FFF2-40B4-BE49-F238E27FC236}">
                  <a16:creationId xmlns:a16="http://schemas.microsoft.com/office/drawing/2014/main" id="{92ECC782-27B3-48C7-AC1F-98476F7F8FE6}"/>
                </a:ext>
              </a:extLst>
            </p:cNvPr>
            <p:cNvSpPr/>
            <p:nvPr/>
          </p:nvSpPr>
          <p:spPr>
            <a:xfrm>
              <a:off x="49455" y="1015026"/>
              <a:ext cx="1756062" cy="538309"/>
            </a:xfrm>
            <a:prstGeom prst="flowChartAlternateProcess">
              <a:avLst/>
            </a:prstGeom>
            <a:solidFill>
              <a:schemeClr val="tx1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rgbClr val="000000"/>
                  </a:solidFill>
                </a:rPr>
                <a:t>資料庫端驗證帳密</a:t>
              </a:r>
            </a:p>
          </p:txBody>
        </p: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BAE9F57C-C586-5564-C621-17804F7E9A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9489" y="762699"/>
              <a:ext cx="517127" cy="243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單箭頭接點 31">
              <a:extLst>
                <a:ext uri="{FF2B5EF4-FFF2-40B4-BE49-F238E27FC236}">
                  <a16:creationId xmlns:a16="http://schemas.microsoft.com/office/drawing/2014/main" id="{5864A89B-A3AE-100F-E54E-A9A656068D6F}"/>
                </a:ext>
              </a:extLst>
            </p:cNvPr>
            <p:cNvCxnSpPr>
              <a:cxnSpLocks/>
            </p:cNvCxnSpPr>
            <p:nvPr/>
          </p:nvCxnSpPr>
          <p:spPr>
            <a:xfrm>
              <a:off x="1864884" y="1606045"/>
              <a:ext cx="517127" cy="3512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024A983-0BC9-2356-C548-417F98DE1F4D}"/>
                </a:ext>
              </a:extLst>
            </p:cNvPr>
            <p:cNvSpPr/>
            <p:nvPr/>
          </p:nvSpPr>
          <p:spPr>
            <a:xfrm>
              <a:off x="5476720" y="1756225"/>
              <a:ext cx="1533533" cy="430886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rgbClr val="000000"/>
                  </a:solidFill>
                </a:rPr>
                <a:t>退回登入頁面 </a:t>
              </a:r>
              <a:endParaRPr lang="zh-TW" alt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8E37125B-855D-6605-7631-6A0DE0B65B9C}"/>
                </a:ext>
              </a:extLst>
            </p:cNvPr>
            <p:cNvSpPr/>
            <p:nvPr/>
          </p:nvSpPr>
          <p:spPr>
            <a:xfrm>
              <a:off x="5486737" y="960649"/>
              <a:ext cx="1533533" cy="430886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400" b="1" dirty="0">
                  <a:solidFill>
                    <a:srgbClr val="000000"/>
                  </a:solidFill>
                </a:rPr>
                <a:t>繼續驗證密碼</a:t>
              </a: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EA13038F-EFE5-F6F0-474C-B2571625E333}"/>
                </a:ext>
              </a:extLst>
            </p:cNvPr>
            <p:cNvSpPr/>
            <p:nvPr/>
          </p:nvSpPr>
          <p:spPr>
            <a:xfrm>
              <a:off x="5476720" y="142753"/>
              <a:ext cx="1533533" cy="430886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rtl="0" eaLnBrk="1" latinLnBrk="0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TW" altLang="zh-TW" sz="1400" b="1" dirty="0">
                  <a:solidFill>
                    <a:srgbClr val="000000"/>
                  </a:solidFill>
                </a:rPr>
                <a:t>退回登入頁面 </a:t>
              </a:r>
            </a:p>
          </p:txBody>
        </p:sp>
      </p:grp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8B4F09D7-EBF9-7B28-9610-BB72A6C796B0}"/>
              </a:ext>
            </a:extLst>
          </p:cNvPr>
          <p:cNvCxnSpPr>
            <a:cxnSpLocks/>
          </p:cNvCxnSpPr>
          <p:nvPr/>
        </p:nvCxnSpPr>
        <p:spPr>
          <a:xfrm>
            <a:off x="6516216" y="2934598"/>
            <a:ext cx="0" cy="7287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D9B617BD-5930-6E8B-F733-C335D142EB7B}"/>
              </a:ext>
            </a:extLst>
          </p:cNvPr>
          <p:cNvSpPr/>
          <p:nvPr/>
        </p:nvSpPr>
        <p:spPr>
          <a:xfrm>
            <a:off x="5688802" y="3744896"/>
            <a:ext cx="1533533" cy="43088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rgbClr val="000000"/>
                </a:solidFill>
              </a:rPr>
              <a:t>登入選票頁面 </a:t>
            </a:r>
            <a:endParaRPr lang="zh-TW" altLang="en-US" sz="1600" b="1" dirty="0">
              <a:solidFill>
                <a:srgbClr val="000000"/>
              </a:solidFill>
            </a:endParaRPr>
          </a:p>
        </p:txBody>
      </p: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8DDCA677-706E-F570-8F65-EFABE80F2F31}"/>
              </a:ext>
            </a:extLst>
          </p:cNvPr>
          <p:cNvCxnSpPr>
            <a:cxnSpLocks/>
          </p:cNvCxnSpPr>
          <p:nvPr/>
        </p:nvCxnSpPr>
        <p:spPr>
          <a:xfrm flipH="1">
            <a:off x="4932040" y="3967981"/>
            <a:ext cx="658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D0E783CD-CE22-4863-4A5B-B5E691183E62}"/>
              </a:ext>
            </a:extLst>
          </p:cNvPr>
          <p:cNvSpPr/>
          <p:nvPr/>
        </p:nvSpPr>
        <p:spPr>
          <a:xfrm>
            <a:off x="2905738" y="3778852"/>
            <a:ext cx="1927819" cy="43088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rgbClr val="000000"/>
                </a:solidFill>
              </a:rPr>
              <a:t>在資料庫自動創建登入帳號購物車資料表</a:t>
            </a:r>
            <a:endParaRPr lang="zh-TW" altLang="en-US" sz="1600" b="1" dirty="0">
              <a:solidFill>
                <a:srgbClr val="000000"/>
              </a:solidFill>
            </a:endParaRPr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6B877B8A-4303-24B3-A729-49898778946A}"/>
              </a:ext>
            </a:extLst>
          </p:cNvPr>
          <p:cNvCxnSpPr>
            <a:cxnSpLocks/>
          </p:cNvCxnSpPr>
          <p:nvPr/>
        </p:nvCxnSpPr>
        <p:spPr>
          <a:xfrm flipH="1">
            <a:off x="2138957" y="3994295"/>
            <a:ext cx="6582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BC6F7FBE-979B-FEDA-AA01-F2BDB19D86B9}"/>
              </a:ext>
            </a:extLst>
          </p:cNvPr>
          <p:cNvSpPr/>
          <p:nvPr/>
        </p:nvSpPr>
        <p:spPr>
          <a:xfrm>
            <a:off x="112655" y="3744896"/>
            <a:ext cx="1927819" cy="43088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rgbClr val="000000"/>
                </a:solidFill>
              </a:rPr>
              <a:t>選擇購票電影</a:t>
            </a:r>
          </a:p>
        </p:txBody>
      </p:sp>
      <p:cxnSp>
        <p:nvCxnSpPr>
          <p:cNvPr id="93" name="直線單箭頭接點 92">
            <a:extLst>
              <a:ext uri="{FF2B5EF4-FFF2-40B4-BE49-F238E27FC236}">
                <a16:creationId xmlns:a16="http://schemas.microsoft.com/office/drawing/2014/main" id="{643EB243-E898-B4DE-B463-525725000577}"/>
              </a:ext>
            </a:extLst>
          </p:cNvPr>
          <p:cNvCxnSpPr>
            <a:cxnSpLocks/>
          </p:cNvCxnSpPr>
          <p:nvPr/>
        </p:nvCxnSpPr>
        <p:spPr>
          <a:xfrm>
            <a:off x="592142" y="4419055"/>
            <a:ext cx="1448332" cy="2049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50E76F44-3B85-8F5B-A327-022319D6900D}"/>
              </a:ext>
            </a:extLst>
          </p:cNvPr>
          <p:cNvCxnSpPr>
            <a:cxnSpLocks/>
          </p:cNvCxnSpPr>
          <p:nvPr/>
        </p:nvCxnSpPr>
        <p:spPr>
          <a:xfrm>
            <a:off x="1038425" y="4345309"/>
            <a:ext cx="1062338" cy="13159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>
            <a:extLst>
              <a:ext uri="{FF2B5EF4-FFF2-40B4-BE49-F238E27FC236}">
                <a16:creationId xmlns:a16="http://schemas.microsoft.com/office/drawing/2014/main" id="{BEC09967-2F5A-CE3C-2EEA-2B1A42DDB75A}"/>
              </a:ext>
            </a:extLst>
          </p:cNvPr>
          <p:cNvCxnSpPr>
            <a:cxnSpLocks/>
          </p:cNvCxnSpPr>
          <p:nvPr/>
        </p:nvCxnSpPr>
        <p:spPr>
          <a:xfrm>
            <a:off x="1387778" y="4237297"/>
            <a:ext cx="751179" cy="654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矩形 102">
            <a:extLst>
              <a:ext uri="{FF2B5EF4-FFF2-40B4-BE49-F238E27FC236}">
                <a16:creationId xmlns:a16="http://schemas.microsoft.com/office/drawing/2014/main" id="{EF6523F1-41AE-9397-FA84-4BE6E4F44714}"/>
              </a:ext>
            </a:extLst>
          </p:cNvPr>
          <p:cNvSpPr/>
          <p:nvPr/>
        </p:nvSpPr>
        <p:spPr>
          <a:xfrm>
            <a:off x="2218987" y="4662589"/>
            <a:ext cx="1927819" cy="43088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rgbClr val="000000"/>
                </a:solidFill>
              </a:rPr>
              <a:t>電影</a:t>
            </a:r>
            <a:r>
              <a:rPr lang="en-US" altLang="zh-TW" sz="1400" b="1" dirty="0">
                <a:solidFill>
                  <a:srgbClr val="000000"/>
                </a:solidFill>
              </a:rPr>
              <a:t>1</a:t>
            </a:r>
            <a:endParaRPr lang="zh-TW" altLang="en-US" sz="1400" b="1" dirty="0">
              <a:solidFill>
                <a:srgbClr val="000000"/>
              </a:solidFill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162C671C-EEBA-445B-76BC-28A9B28F3F7F}"/>
              </a:ext>
            </a:extLst>
          </p:cNvPr>
          <p:cNvSpPr/>
          <p:nvPr/>
        </p:nvSpPr>
        <p:spPr>
          <a:xfrm>
            <a:off x="2218988" y="5443563"/>
            <a:ext cx="1927819" cy="43088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rgbClr val="000000"/>
                </a:solidFill>
              </a:rPr>
              <a:t>電影</a:t>
            </a:r>
            <a:r>
              <a:rPr lang="en-US" altLang="zh-TW" sz="1400" b="1" dirty="0">
                <a:solidFill>
                  <a:srgbClr val="000000"/>
                </a:solidFill>
              </a:rPr>
              <a:t>2</a:t>
            </a:r>
            <a:endParaRPr lang="zh-TW" altLang="en-US" sz="1400" b="1" dirty="0">
              <a:solidFill>
                <a:srgbClr val="000000"/>
              </a:solidFill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64A07C8B-7317-C55B-A2F9-AAAF6F3F3044}"/>
              </a:ext>
            </a:extLst>
          </p:cNvPr>
          <p:cNvSpPr/>
          <p:nvPr/>
        </p:nvSpPr>
        <p:spPr>
          <a:xfrm>
            <a:off x="2219694" y="6321168"/>
            <a:ext cx="1927819" cy="43088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rgbClr val="000000"/>
                </a:solidFill>
              </a:rPr>
              <a:t>電影</a:t>
            </a:r>
            <a:r>
              <a:rPr lang="en-US" altLang="zh-TW" sz="1400" b="1" dirty="0">
                <a:solidFill>
                  <a:srgbClr val="000000"/>
                </a:solidFill>
              </a:rPr>
              <a:t>3</a:t>
            </a:r>
            <a:endParaRPr lang="zh-TW" altLang="en-US" sz="1400" b="1" dirty="0">
              <a:solidFill>
                <a:srgbClr val="000000"/>
              </a:solidFill>
            </a:endParaRPr>
          </a:p>
        </p:txBody>
      </p:sp>
      <p:sp>
        <p:nvSpPr>
          <p:cNvPr id="106" name="右大括弧 105">
            <a:extLst>
              <a:ext uri="{FF2B5EF4-FFF2-40B4-BE49-F238E27FC236}">
                <a16:creationId xmlns:a16="http://schemas.microsoft.com/office/drawing/2014/main" id="{D8B694F8-3A8D-48FF-6913-8C7C21E35A33}"/>
              </a:ext>
            </a:extLst>
          </p:cNvPr>
          <p:cNvSpPr/>
          <p:nvPr/>
        </p:nvSpPr>
        <p:spPr>
          <a:xfrm>
            <a:off x="4411782" y="4725145"/>
            <a:ext cx="658279" cy="19545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F3F7DBEC-A871-5449-3087-8A7C74A46850}"/>
              </a:ext>
            </a:extLst>
          </p:cNvPr>
          <p:cNvSpPr/>
          <p:nvPr/>
        </p:nvSpPr>
        <p:spPr>
          <a:xfrm>
            <a:off x="5261179" y="5486982"/>
            <a:ext cx="1927819" cy="43088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rgbClr val="000000"/>
                </a:solidFill>
              </a:rPr>
              <a:t>進入購票頁面</a:t>
            </a:r>
          </a:p>
        </p:txBody>
      </p:sp>
    </p:spTree>
    <p:extLst>
      <p:ext uri="{BB962C8B-B14F-4D97-AF65-F5344CB8AC3E}">
        <p14:creationId xmlns:p14="http://schemas.microsoft.com/office/powerpoint/2010/main" val="1443839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B5AB45E-F29E-61B9-6800-D3441A82C7A6}"/>
              </a:ext>
            </a:extLst>
          </p:cNvPr>
          <p:cNvSpPr/>
          <p:nvPr/>
        </p:nvSpPr>
        <p:spPr>
          <a:xfrm>
            <a:off x="539552" y="1842500"/>
            <a:ext cx="1927819" cy="43088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rgbClr val="000000"/>
                </a:solidFill>
              </a:rPr>
              <a:t>進入購票頁面</a:t>
            </a:r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016C53A1-AD0A-F4D8-D7F4-9377CE0CF48D}"/>
              </a:ext>
            </a:extLst>
          </p:cNvPr>
          <p:cNvCxnSpPr>
            <a:cxnSpLocks/>
          </p:cNvCxnSpPr>
          <p:nvPr/>
        </p:nvCxnSpPr>
        <p:spPr>
          <a:xfrm flipV="1">
            <a:off x="2627784" y="1484784"/>
            <a:ext cx="936104" cy="396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331B14E-D191-A9B9-6740-BF220D3D5D17}"/>
              </a:ext>
            </a:extLst>
          </p:cNvPr>
          <p:cNvCxnSpPr>
            <a:cxnSpLocks/>
          </p:cNvCxnSpPr>
          <p:nvPr/>
        </p:nvCxnSpPr>
        <p:spPr>
          <a:xfrm>
            <a:off x="2627784" y="2057943"/>
            <a:ext cx="93610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61A7A42D-D431-FBC0-5888-3CD3016D7F26}"/>
              </a:ext>
            </a:extLst>
          </p:cNvPr>
          <p:cNvSpPr/>
          <p:nvPr/>
        </p:nvSpPr>
        <p:spPr>
          <a:xfrm>
            <a:off x="3669433" y="1196752"/>
            <a:ext cx="1927819" cy="43088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rgbClr val="000000"/>
                </a:solidFill>
              </a:rPr>
              <a:t>選擇日期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BBBBBF6-8A00-C043-8B3F-2CD6CC4471D4}"/>
              </a:ext>
            </a:extLst>
          </p:cNvPr>
          <p:cNvSpPr/>
          <p:nvPr/>
        </p:nvSpPr>
        <p:spPr>
          <a:xfrm>
            <a:off x="3669433" y="1904231"/>
            <a:ext cx="1927819" cy="43088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rgbClr val="000000"/>
                </a:solidFill>
              </a:rPr>
              <a:t>選擇場次時間</a:t>
            </a: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D17548B-7EE1-3242-FC16-57D9F594ED64}"/>
              </a:ext>
            </a:extLst>
          </p:cNvPr>
          <p:cNvCxnSpPr>
            <a:cxnSpLocks/>
          </p:cNvCxnSpPr>
          <p:nvPr/>
        </p:nvCxnSpPr>
        <p:spPr>
          <a:xfrm>
            <a:off x="2627784" y="2273386"/>
            <a:ext cx="936104" cy="507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527152A-37B4-C691-0B8D-65E2678BD1E6}"/>
              </a:ext>
            </a:extLst>
          </p:cNvPr>
          <p:cNvCxnSpPr>
            <a:cxnSpLocks/>
          </p:cNvCxnSpPr>
          <p:nvPr/>
        </p:nvCxnSpPr>
        <p:spPr>
          <a:xfrm>
            <a:off x="5724128" y="1439197"/>
            <a:ext cx="864096" cy="403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2B4D791E-64D1-2915-B545-8B5861BAB60A}"/>
              </a:ext>
            </a:extLst>
          </p:cNvPr>
          <p:cNvCxnSpPr>
            <a:cxnSpLocks/>
          </p:cNvCxnSpPr>
          <p:nvPr/>
        </p:nvCxnSpPr>
        <p:spPr>
          <a:xfrm>
            <a:off x="5702795" y="2136450"/>
            <a:ext cx="885429" cy="684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CE560C61-9602-9D65-50E6-E7A201D570E6}"/>
              </a:ext>
            </a:extLst>
          </p:cNvPr>
          <p:cNvCxnSpPr>
            <a:cxnSpLocks/>
          </p:cNvCxnSpPr>
          <p:nvPr/>
        </p:nvCxnSpPr>
        <p:spPr>
          <a:xfrm flipV="1">
            <a:off x="5696286" y="2494767"/>
            <a:ext cx="885430" cy="2843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EB002A07-0AC3-EF14-8900-D37A2AFF2FC3}"/>
              </a:ext>
            </a:extLst>
          </p:cNvPr>
          <p:cNvSpPr/>
          <p:nvPr/>
        </p:nvSpPr>
        <p:spPr>
          <a:xfrm>
            <a:off x="6658663" y="2014790"/>
            <a:ext cx="1780417" cy="33190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b="1" dirty="0" err="1">
                <a:solidFill>
                  <a:srgbClr val="000000"/>
                </a:solidFill>
              </a:rPr>
              <a:t>Php</a:t>
            </a:r>
            <a:r>
              <a:rPr lang="zh-TW" altLang="en-US" sz="1400" b="1" dirty="0">
                <a:solidFill>
                  <a:srgbClr val="000000"/>
                </a:solidFill>
              </a:rPr>
              <a:t>檔驗證有無異常</a:t>
            </a: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1E9EE1AA-1287-9386-1382-E58FD76B7A46}"/>
              </a:ext>
            </a:extLst>
          </p:cNvPr>
          <p:cNvCxnSpPr>
            <a:cxnSpLocks/>
          </p:cNvCxnSpPr>
          <p:nvPr/>
        </p:nvCxnSpPr>
        <p:spPr>
          <a:xfrm flipH="1">
            <a:off x="7277052" y="2494767"/>
            <a:ext cx="613339" cy="10825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38294D8-0953-E0B0-E260-D629A8E8DBCA}"/>
              </a:ext>
            </a:extLst>
          </p:cNvPr>
          <p:cNvCxnSpPr>
            <a:cxnSpLocks/>
          </p:cNvCxnSpPr>
          <p:nvPr/>
        </p:nvCxnSpPr>
        <p:spPr>
          <a:xfrm flipH="1">
            <a:off x="7380312" y="2510781"/>
            <a:ext cx="891071" cy="2617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菱形 36">
            <a:extLst>
              <a:ext uri="{FF2B5EF4-FFF2-40B4-BE49-F238E27FC236}">
                <a16:creationId xmlns:a16="http://schemas.microsoft.com/office/drawing/2014/main" id="{484AC36F-1404-161D-A1FC-6F67F9F735B9}"/>
              </a:ext>
            </a:extLst>
          </p:cNvPr>
          <p:cNvSpPr/>
          <p:nvPr/>
        </p:nvSpPr>
        <p:spPr>
          <a:xfrm>
            <a:off x="5310024" y="3375695"/>
            <a:ext cx="1890268" cy="723567"/>
          </a:xfrm>
          <a:prstGeom prst="diamond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b="1" dirty="0">
                <a:solidFill>
                  <a:srgbClr val="000000"/>
                </a:solidFill>
              </a:rPr>
              <a:t>判別場次驗證是否有無選擇</a:t>
            </a:r>
            <a:endParaRPr lang="en-US" altLang="zh-TW" sz="1200" b="1" dirty="0">
              <a:solidFill>
                <a:srgbClr val="000000"/>
              </a:solidFill>
            </a:endParaRPr>
          </a:p>
        </p:txBody>
      </p:sp>
      <p:sp>
        <p:nvSpPr>
          <p:cNvPr id="39" name="菱形 38">
            <a:extLst>
              <a:ext uri="{FF2B5EF4-FFF2-40B4-BE49-F238E27FC236}">
                <a16:creationId xmlns:a16="http://schemas.microsoft.com/office/drawing/2014/main" id="{D7BD3C2B-A5F7-E787-3ED7-2B8F278E9E7A}"/>
              </a:ext>
            </a:extLst>
          </p:cNvPr>
          <p:cNvSpPr/>
          <p:nvPr/>
        </p:nvSpPr>
        <p:spPr>
          <a:xfrm>
            <a:off x="5323508" y="4843210"/>
            <a:ext cx="1890268" cy="723567"/>
          </a:xfrm>
          <a:prstGeom prst="diamond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200" b="1" dirty="0">
              <a:solidFill>
                <a:srgbClr val="000000"/>
              </a:solidFill>
            </a:endParaRPr>
          </a:p>
          <a:p>
            <a:pPr algn="ctr"/>
            <a:r>
              <a:rPr lang="en-US" altLang="zh-TW" sz="1200" b="1" dirty="0">
                <a:solidFill>
                  <a:srgbClr val="000000"/>
                </a:solidFill>
              </a:rPr>
              <a:t>If</a:t>
            </a:r>
            <a:r>
              <a:rPr lang="zh-TW" altLang="en-US" sz="1200" b="1" dirty="0">
                <a:solidFill>
                  <a:srgbClr val="000000"/>
                </a:solidFill>
              </a:rPr>
              <a:t>張數不為</a:t>
            </a:r>
            <a:r>
              <a:rPr lang="en-US" altLang="zh-TW" sz="1200" b="1" dirty="0">
                <a:solidFill>
                  <a:srgbClr val="000000"/>
                </a:solidFill>
              </a:rPr>
              <a:t>0 &amp;&amp;</a:t>
            </a:r>
            <a:r>
              <a:rPr lang="zh-TW" altLang="en-US" sz="1200" b="1" dirty="0">
                <a:solidFill>
                  <a:srgbClr val="000000"/>
                </a:solidFill>
              </a:rPr>
              <a:t>張數</a:t>
            </a:r>
            <a:r>
              <a:rPr lang="en-US" altLang="zh-TW" sz="1200" b="1" dirty="0">
                <a:solidFill>
                  <a:srgbClr val="000000"/>
                </a:solidFill>
              </a:rPr>
              <a:t>&gt;30</a:t>
            </a:r>
          </a:p>
          <a:p>
            <a:pPr algn="ctr"/>
            <a:endParaRPr lang="en-US" altLang="zh-TW" sz="1200" b="1" dirty="0">
              <a:solidFill>
                <a:srgbClr val="000000"/>
              </a:solidFill>
            </a:endParaRP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72969B15-6B1E-7CCB-56BC-630ED4CB1303}"/>
              </a:ext>
            </a:extLst>
          </p:cNvPr>
          <p:cNvGrpSpPr/>
          <p:nvPr/>
        </p:nvGrpSpPr>
        <p:grpSpPr>
          <a:xfrm>
            <a:off x="4170034" y="3260131"/>
            <a:ext cx="1120615" cy="436064"/>
            <a:chOff x="4170034" y="3260131"/>
            <a:chExt cx="1120615" cy="436064"/>
          </a:xfrm>
        </p:grpSpPr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40935383-A149-699C-573D-3F14599F8B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0034" y="3444798"/>
              <a:ext cx="1063230" cy="2513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394481A8-6AEF-0ECE-0334-9226C70E7C1C}"/>
                </a:ext>
              </a:extLst>
            </p:cNvPr>
            <p:cNvSpPr txBox="1"/>
            <p:nvPr/>
          </p:nvSpPr>
          <p:spPr>
            <a:xfrm rot="748553">
              <a:off x="4558296" y="3260131"/>
              <a:ext cx="732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NO</a:t>
              </a:r>
              <a:endParaRPr lang="zh-TW" altLang="en-US" dirty="0"/>
            </a:p>
          </p:txBody>
        </p:sp>
      </p:grp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A39C981D-535C-8252-A374-17527BF8FD32}"/>
              </a:ext>
            </a:extLst>
          </p:cNvPr>
          <p:cNvGrpSpPr/>
          <p:nvPr/>
        </p:nvGrpSpPr>
        <p:grpSpPr>
          <a:xfrm>
            <a:off x="4211960" y="4026668"/>
            <a:ext cx="1046837" cy="423169"/>
            <a:chOff x="4211960" y="4026668"/>
            <a:chExt cx="1046837" cy="423169"/>
          </a:xfrm>
        </p:grpSpPr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C302A7DA-F591-78B9-3EC6-848CCAB139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960" y="4026668"/>
              <a:ext cx="1046837" cy="1944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F7F4B8A1-2EF0-FB83-E6C5-B172D3092150}"/>
                </a:ext>
              </a:extLst>
            </p:cNvPr>
            <p:cNvSpPr txBox="1"/>
            <p:nvPr/>
          </p:nvSpPr>
          <p:spPr>
            <a:xfrm>
              <a:off x="4537535" y="4090405"/>
              <a:ext cx="480841" cy="359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YES</a:t>
              </a:r>
              <a:endParaRPr lang="zh-TW" altLang="en-US" dirty="0"/>
            </a:p>
          </p:txBody>
        </p:sp>
      </p:grpSp>
      <p:sp>
        <p:nvSpPr>
          <p:cNvPr id="55" name="矩形 54">
            <a:extLst>
              <a:ext uri="{FF2B5EF4-FFF2-40B4-BE49-F238E27FC236}">
                <a16:creationId xmlns:a16="http://schemas.microsoft.com/office/drawing/2014/main" id="{DA49B804-28AC-89A4-A52D-FFE9C75F81E0}"/>
              </a:ext>
            </a:extLst>
          </p:cNvPr>
          <p:cNvSpPr/>
          <p:nvPr/>
        </p:nvSpPr>
        <p:spPr>
          <a:xfrm>
            <a:off x="2661979" y="3238808"/>
            <a:ext cx="1418447" cy="33853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rgbClr val="000000"/>
                </a:solidFill>
              </a:rPr>
              <a:t>不能選取</a:t>
            </a: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AAC5C3A-825A-E714-8723-1B2F8B85CD3E}"/>
              </a:ext>
            </a:extLst>
          </p:cNvPr>
          <p:cNvSpPr/>
          <p:nvPr/>
        </p:nvSpPr>
        <p:spPr>
          <a:xfrm>
            <a:off x="2661979" y="4026668"/>
            <a:ext cx="1418447" cy="33853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rgbClr val="000000"/>
                </a:solidFill>
              </a:rPr>
              <a:t>選取成功</a:t>
            </a:r>
          </a:p>
        </p:txBody>
      </p: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96A6D986-F37F-C83F-40D0-E94DD43F05FA}"/>
              </a:ext>
            </a:extLst>
          </p:cNvPr>
          <p:cNvGrpSpPr/>
          <p:nvPr/>
        </p:nvGrpSpPr>
        <p:grpSpPr>
          <a:xfrm>
            <a:off x="4175070" y="4648470"/>
            <a:ext cx="1120615" cy="436064"/>
            <a:chOff x="4170034" y="3260131"/>
            <a:chExt cx="1120615" cy="436064"/>
          </a:xfrm>
        </p:grpSpPr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C5101A1F-BE18-C5B6-CD44-AA6748D460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70034" y="3444798"/>
              <a:ext cx="1063230" cy="2513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A54259E9-86FE-1515-F0C0-CA834C2634CE}"/>
                </a:ext>
              </a:extLst>
            </p:cNvPr>
            <p:cNvSpPr txBox="1"/>
            <p:nvPr/>
          </p:nvSpPr>
          <p:spPr>
            <a:xfrm rot="748553">
              <a:off x="4558296" y="3260131"/>
              <a:ext cx="7323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NO</a:t>
              </a:r>
              <a:endParaRPr lang="zh-TW" altLang="en-US" dirty="0"/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0BA880AE-508F-D5D3-4C56-CA95D9DB96CB}"/>
              </a:ext>
            </a:extLst>
          </p:cNvPr>
          <p:cNvGrpSpPr/>
          <p:nvPr/>
        </p:nvGrpSpPr>
        <p:grpSpPr>
          <a:xfrm>
            <a:off x="4205802" y="5283167"/>
            <a:ext cx="1046837" cy="423169"/>
            <a:chOff x="4211960" y="4026668"/>
            <a:chExt cx="1046837" cy="423169"/>
          </a:xfrm>
        </p:grpSpPr>
        <p:cxnSp>
          <p:nvCxnSpPr>
            <p:cNvPr id="64" name="直線單箭頭接點 63">
              <a:extLst>
                <a:ext uri="{FF2B5EF4-FFF2-40B4-BE49-F238E27FC236}">
                  <a16:creationId xmlns:a16="http://schemas.microsoft.com/office/drawing/2014/main" id="{8DBF126E-18DC-C383-C852-3C1C4BB8D4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11960" y="4026668"/>
              <a:ext cx="1046837" cy="1944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6201C3D7-C5E3-8066-BCF0-6AF7ACA22DA3}"/>
                </a:ext>
              </a:extLst>
            </p:cNvPr>
            <p:cNvSpPr txBox="1"/>
            <p:nvPr/>
          </p:nvSpPr>
          <p:spPr>
            <a:xfrm>
              <a:off x="4537535" y="4090405"/>
              <a:ext cx="480841" cy="3594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YES</a:t>
              </a:r>
              <a:endParaRPr lang="zh-TW" altLang="en-US" dirty="0"/>
            </a:p>
          </p:txBody>
        </p:sp>
      </p:grpSp>
      <p:sp>
        <p:nvSpPr>
          <p:cNvPr id="66" name="矩形 65">
            <a:extLst>
              <a:ext uri="{FF2B5EF4-FFF2-40B4-BE49-F238E27FC236}">
                <a16:creationId xmlns:a16="http://schemas.microsoft.com/office/drawing/2014/main" id="{363B18FC-070C-9F48-8AA2-11A8A08489D4}"/>
              </a:ext>
            </a:extLst>
          </p:cNvPr>
          <p:cNvSpPr/>
          <p:nvPr/>
        </p:nvSpPr>
        <p:spPr>
          <a:xfrm>
            <a:off x="2652624" y="4687576"/>
            <a:ext cx="1418447" cy="33853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rgbClr val="000000"/>
                </a:solidFill>
              </a:rPr>
              <a:t>不能選取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FEAB181-97DB-A441-A486-88D06FABC36A}"/>
              </a:ext>
            </a:extLst>
          </p:cNvPr>
          <p:cNvSpPr/>
          <p:nvPr/>
        </p:nvSpPr>
        <p:spPr>
          <a:xfrm>
            <a:off x="2661979" y="5396933"/>
            <a:ext cx="1418447" cy="338538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rgbClr val="000000"/>
                </a:solidFill>
              </a:rPr>
              <a:t>選取成功</a:t>
            </a:r>
          </a:p>
        </p:txBody>
      </p: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8A273E28-08E5-FA6A-3E49-EEF707D5556B}"/>
              </a:ext>
            </a:extLst>
          </p:cNvPr>
          <p:cNvCxnSpPr>
            <a:cxnSpLocks/>
          </p:cNvCxnSpPr>
          <p:nvPr/>
        </p:nvCxnSpPr>
        <p:spPr>
          <a:xfrm flipH="1">
            <a:off x="1421025" y="4279317"/>
            <a:ext cx="1156958" cy="577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>
            <a:extLst>
              <a:ext uri="{FF2B5EF4-FFF2-40B4-BE49-F238E27FC236}">
                <a16:creationId xmlns:a16="http://schemas.microsoft.com/office/drawing/2014/main" id="{D057F8DA-F511-ECB2-30C9-BDACC016EE23}"/>
              </a:ext>
            </a:extLst>
          </p:cNvPr>
          <p:cNvCxnSpPr>
            <a:cxnSpLocks/>
          </p:cNvCxnSpPr>
          <p:nvPr/>
        </p:nvCxnSpPr>
        <p:spPr>
          <a:xfrm flipH="1" flipV="1">
            <a:off x="1416347" y="5152436"/>
            <a:ext cx="1195703" cy="4124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>
            <a:extLst>
              <a:ext uri="{FF2B5EF4-FFF2-40B4-BE49-F238E27FC236}">
                <a16:creationId xmlns:a16="http://schemas.microsoft.com/office/drawing/2014/main" id="{FBD53741-9F17-0CF2-C2AF-6C1FD9D522A7}"/>
              </a:ext>
            </a:extLst>
          </p:cNvPr>
          <p:cNvSpPr/>
          <p:nvPr/>
        </p:nvSpPr>
        <p:spPr>
          <a:xfrm>
            <a:off x="79164" y="4697218"/>
            <a:ext cx="1291932" cy="430886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rgbClr val="000000"/>
                </a:solidFill>
              </a:rPr>
              <a:t>傳回值到</a:t>
            </a:r>
            <a:r>
              <a:rPr lang="en-US" altLang="zh-TW" sz="1400" b="1" dirty="0" err="1">
                <a:solidFill>
                  <a:srgbClr val="000000"/>
                </a:solidFill>
              </a:rPr>
              <a:t>buy.php</a:t>
            </a:r>
            <a:endParaRPr lang="zh-TW" altLang="en-US" sz="1400" b="1" dirty="0">
              <a:solidFill>
                <a:srgbClr val="000000"/>
              </a:solidFill>
            </a:endParaRPr>
          </a:p>
        </p:txBody>
      </p:sp>
      <p:sp>
        <p:nvSpPr>
          <p:cNvPr id="76" name="流程圖: 資料 75">
            <a:extLst>
              <a:ext uri="{FF2B5EF4-FFF2-40B4-BE49-F238E27FC236}">
                <a16:creationId xmlns:a16="http://schemas.microsoft.com/office/drawing/2014/main" id="{100AED6B-7963-5567-BE74-F55A926BDF86}"/>
              </a:ext>
            </a:extLst>
          </p:cNvPr>
          <p:cNvSpPr/>
          <p:nvPr/>
        </p:nvSpPr>
        <p:spPr>
          <a:xfrm>
            <a:off x="3519388" y="2562425"/>
            <a:ext cx="2100138" cy="429033"/>
          </a:xfrm>
          <a:prstGeom prst="flowChartInputOutpu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b="1" dirty="0">
              <a:solidFill>
                <a:srgbClr val="000000"/>
              </a:solidFill>
            </a:endParaRPr>
          </a:p>
          <a:p>
            <a:pPr algn="ctr"/>
            <a:r>
              <a:rPr lang="zh-TW" altLang="en-US" sz="1400" b="1" dirty="0">
                <a:solidFill>
                  <a:srgbClr val="000000"/>
                </a:solidFill>
              </a:rPr>
              <a:t>選擇購票張數</a:t>
            </a:r>
          </a:p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6318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95DF8412-81B7-F91C-CBAC-D4F88BE4F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7584" y="2780928"/>
            <a:ext cx="6461760" cy="1066800"/>
          </a:xfrm>
        </p:spPr>
        <p:txBody>
          <a:bodyPr/>
          <a:lstStyle/>
          <a:p>
            <a:pPr algn="ctr"/>
            <a:r>
              <a:rPr lang="zh-TW" altLang="en-US" sz="4000" spc="-100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重要程式碼</a:t>
            </a:r>
          </a:p>
        </p:txBody>
      </p:sp>
    </p:spTree>
    <p:extLst>
      <p:ext uri="{BB962C8B-B14F-4D97-AF65-F5344CB8AC3E}">
        <p14:creationId xmlns:p14="http://schemas.microsoft.com/office/powerpoint/2010/main" val="392013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邊形 3"/>
          <p:cNvSpPr/>
          <p:nvPr/>
        </p:nvSpPr>
        <p:spPr>
          <a:xfrm>
            <a:off x="0" y="548680"/>
            <a:ext cx="683568" cy="432048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5705872"/>
            <a:ext cx="1080120" cy="115212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423899" y="918"/>
            <a:ext cx="45719" cy="68570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683568" y="193204"/>
            <a:ext cx="7620000" cy="1143000"/>
          </a:xfrm>
        </p:spPr>
        <p:txBody>
          <a:bodyPr/>
          <a:lstStyle/>
          <a:p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登入頁面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564904"/>
            <a:ext cx="3278226" cy="3222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內容版面配置區 2"/>
          <p:cNvSpPr>
            <a:spLocks noGrp="1"/>
          </p:cNvSpPr>
          <p:nvPr>
            <p:ph idx="1"/>
          </p:nvPr>
        </p:nvSpPr>
        <p:spPr>
          <a:xfrm>
            <a:off x="560276" y="1268760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zh-TW" altLang="en-US" sz="1800" dirty="0">
                <a:solidFill>
                  <a:srgbClr val="37415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登入系統可以進行註冊帳號和登入，註冊完顯示註冊成功，</a:t>
            </a:r>
            <a:endParaRPr lang="en-US" altLang="zh-TW" sz="1800" dirty="0">
              <a:solidFill>
                <a:srgbClr val="37415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14300" indent="0">
              <a:buNone/>
            </a:pPr>
            <a:r>
              <a:rPr lang="zh-TW" altLang="en-US" sz="1800" dirty="0">
                <a:solidFill>
                  <a:srgbClr val="37415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帳號有英文數字限制</a:t>
            </a:r>
            <a:r>
              <a:rPr lang="en-US" altLang="zh-TW" sz="1800" dirty="0">
                <a:solidFill>
                  <a:srgbClr val="37415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2-15</a:t>
            </a:r>
            <a:r>
              <a:rPr lang="zh-TW" altLang="en-US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。</a:t>
            </a:r>
            <a:endParaRPr lang="en-US" altLang="zh-TW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2564904"/>
            <a:ext cx="3004088" cy="3222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234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0C0DE857-0296-4F6B-0F6B-860A1E864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950930"/>
            <a:ext cx="8095330" cy="359792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40F2A17-0015-5973-B5D3-EEE94084E1A4}"/>
              </a:ext>
            </a:extLst>
          </p:cNvPr>
          <p:cNvSpPr txBox="1"/>
          <p:nvPr/>
        </p:nvSpPr>
        <p:spPr>
          <a:xfrm>
            <a:off x="395536" y="149646"/>
            <a:ext cx="6723700" cy="1709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0" i="0" dirty="0">
                <a:effectLst/>
                <a:latin typeface="SegoeUIVariable"/>
              </a:rPr>
              <a:t>這是註冊</a:t>
            </a:r>
            <a:r>
              <a:rPr lang="zh-TW" altLang="en-US" dirty="0">
                <a:latin typeface="SegoeUIVariable"/>
              </a:rPr>
              <a:t>帳號</a:t>
            </a:r>
            <a:r>
              <a:rPr lang="en-US" altLang="zh-TW" dirty="0">
                <a:latin typeface="SegoeUIVariable"/>
              </a:rPr>
              <a:t>account(</a:t>
            </a:r>
            <a:r>
              <a:rPr lang="en-US" altLang="zh-TW" dirty="0" err="1">
                <a:latin typeface="SegoeUIVariable"/>
              </a:rPr>
              <a:t>php</a:t>
            </a:r>
            <a:r>
              <a:rPr lang="en-US" altLang="zh-TW" dirty="0">
                <a:latin typeface="SegoeUIVariable"/>
              </a:rPr>
              <a:t>).</a:t>
            </a:r>
            <a:r>
              <a:rPr lang="en-US" altLang="zh-TW" dirty="0" err="1">
                <a:latin typeface="SegoeUIVariable"/>
              </a:rPr>
              <a:t>php</a:t>
            </a:r>
            <a:r>
              <a:rPr lang="zh-TW" altLang="en-US" dirty="0">
                <a:latin typeface="SegoeUIVariable"/>
              </a:rPr>
              <a:t>的程式碼</a:t>
            </a:r>
            <a:endParaRPr lang="en-US" altLang="zh-TW" b="0" i="0" dirty="0">
              <a:effectLst/>
              <a:latin typeface="SegoeUIVariable"/>
            </a:endParaRPr>
          </a:p>
          <a:p>
            <a:pPr>
              <a:lnSpc>
                <a:spcPct val="150000"/>
              </a:lnSpc>
            </a:pPr>
            <a:r>
              <a:rPr lang="en-US" altLang="zh-TW" b="0" i="0" dirty="0">
                <a:effectLst/>
                <a:latin typeface="SegoeUIVariable"/>
              </a:rPr>
              <a:t>if(</a:t>
            </a:r>
            <a:r>
              <a:rPr lang="en-US" altLang="zh-TW" b="0" i="0" dirty="0" err="1">
                <a:effectLst/>
                <a:latin typeface="SegoeUIVariable"/>
              </a:rPr>
              <a:t>preg_match</a:t>
            </a:r>
            <a:r>
              <a:rPr lang="en-US" altLang="zh-TW" b="0" i="0" dirty="0">
                <a:effectLst/>
                <a:latin typeface="SegoeUIVariable"/>
              </a:rPr>
              <a:t>)</a:t>
            </a:r>
            <a:r>
              <a:rPr lang="zh-TW" altLang="en-US" b="0" i="0" dirty="0">
                <a:effectLst/>
                <a:latin typeface="SegoeUIVariable"/>
              </a:rPr>
              <a:t>會返回一個布林值，</a:t>
            </a:r>
            <a:r>
              <a:rPr lang="zh-TW" altLang="en-US" dirty="0">
                <a:latin typeface="SegoeUIVariable"/>
              </a:rPr>
              <a:t>檢定帳號密碼是否符合格式</a:t>
            </a:r>
            <a:r>
              <a:rPr lang="zh-TW" altLang="en-US" b="0" i="0" dirty="0">
                <a:effectLst/>
                <a:latin typeface="SegoeUIVariable"/>
              </a:rPr>
              <a:t>。</a:t>
            </a:r>
            <a:endParaRPr lang="en-US" altLang="zh-TW" b="0" i="0" dirty="0">
              <a:effectLst/>
              <a:latin typeface="SegoeUIVariable"/>
            </a:endParaRPr>
          </a:p>
          <a:p>
            <a:pPr>
              <a:lnSpc>
                <a:spcPct val="150000"/>
              </a:lnSpc>
            </a:pPr>
            <a:r>
              <a:rPr lang="zh-TW" altLang="en-US" b="0" i="0" dirty="0">
                <a:effectLst/>
                <a:latin typeface="SegoeUIVariable"/>
              </a:rPr>
              <a:t>如果是，則返回</a:t>
            </a:r>
            <a:r>
              <a:rPr lang="en-US" altLang="zh-TW" b="0" i="0" dirty="0">
                <a:effectLst/>
                <a:latin typeface="SegoeUIVariable"/>
              </a:rPr>
              <a:t>true</a:t>
            </a:r>
            <a:r>
              <a:rPr lang="zh-TW" altLang="en-US" b="0" i="0" dirty="0">
                <a:effectLst/>
                <a:latin typeface="SegoeUIVariable"/>
              </a:rPr>
              <a:t>，並執行</a:t>
            </a:r>
            <a:r>
              <a:rPr lang="en-US" altLang="zh-TW" b="0" i="0" dirty="0">
                <a:effectLst/>
                <a:latin typeface="SegoeUIVariable"/>
              </a:rPr>
              <a:t>if</a:t>
            </a:r>
            <a:r>
              <a:rPr lang="zh-TW" altLang="en-US" b="0" i="0" dirty="0">
                <a:effectLst/>
                <a:latin typeface="SegoeUIVariable"/>
              </a:rPr>
              <a:t>語句中的程式碼；</a:t>
            </a:r>
            <a:endParaRPr lang="en-US" altLang="zh-TW" b="0" i="0" dirty="0">
              <a:effectLst/>
              <a:latin typeface="SegoeUIVariable"/>
            </a:endParaRPr>
          </a:p>
          <a:p>
            <a:pPr>
              <a:lnSpc>
                <a:spcPct val="150000"/>
              </a:lnSpc>
            </a:pPr>
            <a:r>
              <a:rPr lang="zh-TW" altLang="en-US" b="0" i="0" dirty="0">
                <a:effectLst/>
                <a:latin typeface="SegoeUIVariable"/>
              </a:rPr>
              <a:t>如果否，則返回</a:t>
            </a:r>
            <a:r>
              <a:rPr lang="en-US" altLang="zh-TW" b="0" i="0" dirty="0">
                <a:effectLst/>
                <a:latin typeface="SegoeUIVariable"/>
              </a:rPr>
              <a:t>false</a:t>
            </a:r>
            <a:r>
              <a:rPr lang="zh-TW" altLang="en-US" b="0" i="0" dirty="0">
                <a:effectLst/>
                <a:latin typeface="SegoeUIVariable"/>
              </a:rPr>
              <a:t>，並跳過</a:t>
            </a:r>
            <a:r>
              <a:rPr lang="en-US" altLang="zh-TW" b="0" i="0" dirty="0">
                <a:effectLst/>
                <a:latin typeface="SegoeUIVariable"/>
              </a:rPr>
              <a:t>if</a:t>
            </a:r>
            <a:r>
              <a:rPr lang="zh-TW" altLang="en-US" b="0" i="0" dirty="0">
                <a:effectLst/>
                <a:latin typeface="SegoeUIVariable"/>
              </a:rPr>
              <a:t>語句中的程式碼。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26A0E98-FBDF-3F2A-85A3-936AA1EBC8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34"/>
          <a:stretch/>
        </p:blipFill>
        <p:spPr>
          <a:xfrm>
            <a:off x="179512" y="5548856"/>
            <a:ext cx="8095330" cy="115153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A28B1CB-7B43-5A14-2464-29EE2CBEF025}"/>
              </a:ext>
            </a:extLst>
          </p:cNvPr>
          <p:cNvSpPr/>
          <p:nvPr/>
        </p:nvSpPr>
        <p:spPr>
          <a:xfrm>
            <a:off x="198572" y="2420888"/>
            <a:ext cx="6771396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7363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60316FD-7BD0-A89B-9A68-EFC2D6303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73" y="1628800"/>
            <a:ext cx="7488832" cy="469638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13DD7A4-21CD-681F-06A0-D06D6C7D4A78}"/>
              </a:ext>
            </a:extLst>
          </p:cNvPr>
          <p:cNvSpPr txBox="1"/>
          <p:nvPr/>
        </p:nvSpPr>
        <p:spPr>
          <a:xfrm>
            <a:off x="323528" y="116632"/>
            <a:ext cx="8392307" cy="129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這是</a:t>
            </a:r>
            <a:r>
              <a:rPr lang="en-US" altLang="zh-TW" dirty="0"/>
              <a:t>in(</a:t>
            </a:r>
            <a:r>
              <a:rPr lang="en-US" altLang="zh-TW" dirty="0" err="1"/>
              <a:t>php</a:t>
            </a:r>
            <a:r>
              <a:rPr lang="en-US" altLang="zh-TW" dirty="0"/>
              <a:t>).</a:t>
            </a:r>
            <a:r>
              <a:rPr lang="en-US" altLang="zh-TW" dirty="0" err="1"/>
              <a:t>php</a:t>
            </a:r>
            <a:r>
              <a:rPr lang="zh-TW" altLang="en-US" dirty="0"/>
              <a:t>的程式碼，先判定密碼是不是正確的，是的話用</a:t>
            </a:r>
            <a:r>
              <a:rPr lang="en-US" altLang="zh-TW" dirty="0"/>
              <a:t>session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把帳號存取在伺服器端的資料庫裡，以便之後的購物車網頁</a:t>
            </a:r>
            <a:r>
              <a:rPr lang="en-US" altLang="zh-TW" dirty="0" err="1"/>
              <a:t>buy.php</a:t>
            </a:r>
            <a:r>
              <a:rPr lang="zh-TW" altLang="en-US" dirty="0"/>
              <a:t>用，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然後在用</a:t>
            </a:r>
            <a:r>
              <a:rPr lang="en-US" altLang="zh-TW" dirty="0"/>
              <a:t>CREATE TABLE</a:t>
            </a:r>
            <a:r>
              <a:rPr lang="zh-TW" altLang="en-US" dirty="0"/>
              <a:t>把這個帳號創建一個資料表，裡面就是存放購物車的資訊。</a:t>
            </a:r>
            <a:endParaRPr lang="en-US" altLang="zh-TW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863AD1-6F82-6806-E43A-BEF314CEB262}"/>
              </a:ext>
            </a:extLst>
          </p:cNvPr>
          <p:cNvSpPr/>
          <p:nvPr/>
        </p:nvSpPr>
        <p:spPr>
          <a:xfrm>
            <a:off x="611560" y="2060848"/>
            <a:ext cx="3744416" cy="6480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0A4748-28A7-9ED3-7933-9F3146E16966}"/>
              </a:ext>
            </a:extLst>
          </p:cNvPr>
          <p:cNvSpPr/>
          <p:nvPr/>
        </p:nvSpPr>
        <p:spPr>
          <a:xfrm>
            <a:off x="611560" y="4358364"/>
            <a:ext cx="4320480" cy="16629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681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BD51575-CB51-46C0-C50B-D1FB038AD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84784"/>
            <a:ext cx="8297573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55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邊形 3"/>
          <p:cNvSpPr/>
          <p:nvPr/>
        </p:nvSpPr>
        <p:spPr>
          <a:xfrm>
            <a:off x="0" y="548680"/>
            <a:ext cx="683568" cy="432048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5705872"/>
            <a:ext cx="1080120" cy="115212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423899" y="918"/>
            <a:ext cx="45719" cy="68570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683568" y="193204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訂購頁面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484784"/>
            <a:ext cx="5514975" cy="415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4577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邊形 3"/>
          <p:cNvSpPr/>
          <p:nvPr/>
        </p:nvSpPr>
        <p:spPr>
          <a:xfrm>
            <a:off x="0" y="548680"/>
            <a:ext cx="683568" cy="432048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5705872"/>
            <a:ext cx="1080120" cy="115212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423899" y="918"/>
            <a:ext cx="45719" cy="68570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683568" y="193204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購物車</a:t>
            </a:r>
          </a:p>
        </p:txBody>
      </p:sp>
      <p:sp>
        <p:nvSpPr>
          <p:cNvPr id="9" name="內容版面配置區 2"/>
          <p:cNvSpPr>
            <a:spLocks noGrp="1"/>
          </p:cNvSpPr>
          <p:nvPr>
            <p:ph idx="1"/>
          </p:nvPr>
        </p:nvSpPr>
        <p:spPr>
          <a:xfrm>
            <a:off x="560276" y="1268760"/>
            <a:ext cx="7620000" cy="4800600"/>
          </a:xfrm>
        </p:spPr>
        <p:txBody>
          <a:bodyPr/>
          <a:lstStyle/>
          <a:p>
            <a:pPr marL="114300" indent="0">
              <a:buNone/>
            </a:pPr>
            <a:r>
              <a:rPr lang="zh-TW" altLang="en-US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訂購項目確定後會放在購物車裡，可以訂購多種票，最後再結算金額。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58" y="2719621"/>
            <a:ext cx="6376946" cy="2509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977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6BEB2A4-1D8B-4261-62A9-E035D3664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28576"/>
            <a:ext cx="7940728" cy="400084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A66B2BA7-B331-38F7-6EBB-F166F7521FC1}"/>
              </a:ext>
            </a:extLst>
          </p:cNvPr>
          <p:cNvSpPr txBox="1"/>
          <p:nvPr/>
        </p:nvSpPr>
        <p:spPr>
          <a:xfrm>
            <a:off x="212678" y="260648"/>
            <a:ext cx="81624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用剛剛在</a:t>
            </a:r>
            <a:r>
              <a:rPr lang="en-US" altLang="zh-TW" dirty="0"/>
              <a:t>in(</a:t>
            </a:r>
            <a:r>
              <a:rPr lang="en-US" altLang="zh-TW" dirty="0" err="1"/>
              <a:t>php</a:t>
            </a:r>
            <a:r>
              <a:rPr lang="en-US" altLang="zh-TW" dirty="0"/>
              <a:t>).</a:t>
            </a:r>
            <a:r>
              <a:rPr lang="en-US" altLang="zh-TW" dirty="0" err="1"/>
              <a:t>php</a:t>
            </a:r>
            <a:r>
              <a:rPr lang="zh-TW" altLang="en-US" dirty="0"/>
              <a:t>存取的帳號傳入</a:t>
            </a:r>
            <a:r>
              <a:rPr lang="en-US" altLang="zh-TW" dirty="0" err="1"/>
              <a:t>buy.php</a:t>
            </a:r>
            <a:r>
              <a:rPr lang="zh-TW" altLang="en-US" dirty="0"/>
              <a:t>裡面來做驗證的動作，</a:t>
            </a:r>
            <a:r>
              <a:rPr lang="en-US" altLang="zh-TW" dirty="0"/>
              <a:t>$</a:t>
            </a:r>
            <a:r>
              <a:rPr lang="en-US" altLang="zh-TW" dirty="0" err="1"/>
              <a:t>Check_table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這邊設定的</a:t>
            </a:r>
            <a:r>
              <a:rPr lang="en-US" altLang="zh-TW" dirty="0"/>
              <a:t>SQL</a:t>
            </a:r>
            <a:r>
              <a:rPr lang="zh-TW" altLang="en-US" dirty="0"/>
              <a:t>語法是檢查說資料庫有沒有這個</a:t>
            </a:r>
            <a:r>
              <a:rPr lang="en-US" altLang="zh-TW" dirty="0"/>
              <a:t>$</a:t>
            </a:r>
            <a:r>
              <a:rPr lang="en-US" altLang="zh-TW" dirty="0" err="1"/>
              <a:t>accocunt.cart</a:t>
            </a:r>
            <a:r>
              <a:rPr lang="zh-TW" altLang="en-US" dirty="0"/>
              <a:t>的資料表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FAC8D0-521B-4685-46DA-4FBB1C91FE95}"/>
              </a:ext>
            </a:extLst>
          </p:cNvPr>
          <p:cNvSpPr/>
          <p:nvPr/>
        </p:nvSpPr>
        <p:spPr>
          <a:xfrm>
            <a:off x="323920" y="3356992"/>
            <a:ext cx="3744416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AF05AFA-4ECC-0A37-9B3D-15121B0B9D96}"/>
              </a:ext>
            </a:extLst>
          </p:cNvPr>
          <p:cNvSpPr/>
          <p:nvPr/>
        </p:nvSpPr>
        <p:spPr>
          <a:xfrm>
            <a:off x="330043" y="1428577"/>
            <a:ext cx="3738293" cy="4162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985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3568" y="193204"/>
            <a:ext cx="7620000" cy="1143000"/>
          </a:xfrm>
        </p:spPr>
        <p:txBody>
          <a:bodyPr/>
          <a:lstStyle/>
          <a:p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研究動機</a:t>
            </a:r>
          </a:p>
        </p:txBody>
      </p:sp>
      <p:sp>
        <p:nvSpPr>
          <p:cNvPr id="4" name="直角三角形 3"/>
          <p:cNvSpPr/>
          <p:nvPr/>
        </p:nvSpPr>
        <p:spPr>
          <a:xfrm>
            <a:off x="0" y="5705872"/>
            <a:ext cx="1080120" cy="115212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五邊形 5"/>
          <p:cNvSpPr/>
          <p:nvPr/>
        </p:nvSpPr>
        <p:spPr>
          <a:xfrm>
            <a:off x="0" y="548680"/>
            <a:ext cx="683568" cy="432048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8423899" y="918"/>
            <a:ext cx="45719" cy="68570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539552" y="1340768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endParaRPr lang="zh-TW" altLang="en-US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內容版面配置區 2"/>
          <p:cNvSpPr>
            <a:spLocks noGrp="1"/>
          </p:cNvSpPr>
          <p:nvPr>
            <p:ph idx="1"/>
          </p:nvPr>
        </p:nvSpPr>
        <p:spPr>
          <a:xfrm>
            <a:off x="560276" y="1268760"/>
            <a:ext cx="7620000" cy="4800600"/>
          </a:xfrm>
        </p:spPr>
        <p:txBody>
          <a:bodyPr/>
          <a:lstStyle/>
          <a:p>
            <a:pPr algn="l"/>
            <a:r>
              <a:rPr lang="zh-TW" altLang="en-US" b="0" i="0" dirty="0">
                <a:solidFill>
                  <a:srgbClr val="37415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隨著科技的不斷發展，人們的生活方式也在變化，越來越多的人選擇透過網路預訂電影票。了解市場需求，以及使用者在電影訂票過程中的期望，可以成為研究的動機。這可以包括使用者希望更簡單、更快速的預訂流程，或是對個人化服務和方便性的追求。</a:t>
            </a:r>
          </a:p>
          <a:p>
            <a:pPr algn="l"/>
            <a:endParaRPr lang="en-US" altLang="zh-TW" dirty="0">
              <a:solidFill>
                <a:srgbClr val="37415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l"/>
            <a:r>
              <a:rPr lang="zh-TW" altLang="en-US" b="0" i="0" dirty="0">
                <a:solidFill>
                  <a:srgbClr val="37415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透過研究市場趨勢和使用者反饋，</a:t>
            </a:r>
            <a:r>
              <a:rPr lang="zh-TW" altLang="en-US" dirty="0">
                <a:solidFill>
                  <a:srgbClr val="37415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使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我們能夠更好地理解當前電影訂票系統的優勢和不足之處，並提出改進的可能性。這樣的研究動機有助於設計更符合現代觀眾需求的電影訂票系統，提供更愉悅的使用體驗，所以我們開發了一個簡易的電影訂票</a:t>
            </a:r>
            <a:r>
              <a:rPr lang="zh-TW" altLang="en-US" dirty="0">
                <a:solidFill>
                  <a:srgbClr val="37415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網頁</a:t>
            </a:r>
            <a:r>
              <a:rPr lang="zh-TW" altLang="en-US" b="0" i="0" dirty="0">
                <a:solidFill>
                  <a:srgbClr val="37415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8451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五邊形 3"/>
          <p:cNvSpPr/>
          <p:nvPr/>
        </p:nvSpPr>
        <p:spPr>
          <a:xfrm>
            <a:off x="0" y="548680"/>
            <a:ext cx="683568" cy="432048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直角三角形 4"/>
          <p:cNvSpPr/>
          <p:nvPr/>
        </p:nvSpPr>
        <p:spPr>
          <a:xfrm>
            <a:off x="0" y="5705872"/>
            <a:ext cx="1080120" cy="1152128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8423899" y="918"/>
            <a:ext cx="45719" cy="68570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611560" y="66680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latin typeface="微軟正黑體" pitchFamily="34" charset="-120"/>
                <a:ea typeface="微軟正黑體" pitchFamily="34" charset="-120"/>
              </a:rPr>
              <a:t>特殊程式碼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000752"/>
            <a:ext cx="3174589" cy="2849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904" y="3000753"/>
            <a:ext cx="3900686" cy="2849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內容版面配置區 2"/>
          <p:cNvSpPr>
            <a:spLocks noGrp="1"/>
          </p:cNvSpPr>
          <p:nvPr>
            <p:ph idx="1"/>
          </p:nvPr>
        </p:nvSpPr>
        <p:spPr>
          <a:xfrm>
            <a:off x="507700" y="980728"/>
            <a:ext cx="7620000" cy="4800600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zh-TW" altLang="en-US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讓每個註冊的帳號擁有一個獨立的購物車，</a:t>
            </a:r>
            <a:r>
              <a:rPr lang="en-US" altLang="zh-TW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A</a:t>
            </a:r>
            <a:r>
              <a:rPr lang="zh-TW" altLang="en-US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帳號和</a:t>
            </a:r>
            <a:r>
              <a:rPr lang="en-US" altLang="zh-TW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B</a:t>
            </a:r>
            <a:r>
              <a:rPr lang="zh-TW" altLang="en-US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</a:rPr>
              <a:t>帳號的購物車各自保存。</a:t>
            </a:r>
          </a:p>
        </p:txBody>
      </p:sp>
    </p:spTree>
    <p:extLst>
      <p:ext uri="{BB962C8B-B14F-4D97-AF65-F5344CB8AC3E}">
        <p14:creationId xmlns:p14="http://schemas.microsoft.com/office/powerpoint/2010/main" val="2791949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3F3C75B5-93B1-8D05-C741-4ED9AC9CA8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260648"/>
            <a:ext cx="6461760" cy="1066800"/>
          </a:xfrm>
        </p:spPr>
        <p:txBody>
          <a:bodyPr/>
          <a:lstStyle/>
          <a:p>
            <a:r>
              <a:rPr lang="zh-TW" altLang="en-US" sz="3200" spc="-100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結論與未來研究</a:t>
            </a:r>
            <a:endParaRPr lang="en-US" altLang="zh-TW" sz="3200" spc="-1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06B6C31-FFAF-5C25-DDA3-AF7CD72B1DCE}"/>
              </a:ext>
            </a:extLst>
          </p:cNvPr>
          <p:cNvSpPr txBox="1"/>
          <p:nvPr/>
        </p:nvSpPr>
        <p:spPr>
          <a:xfrm>
            <a:off x="0" y="1196752"/>
            <a:ext cx="853244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zh-TW" sz="2000" dirty="0">
                <a:latin typeface="SegoeUIVariable"/>
              </a:rPr>
              <a:t> </a:t>
            </a:r>
            <a:r>
              <a:rPr lang="zh-TW" altLang="en-US" sz="2000" dirty="0">
                <a:latin typeface="SegoeUIVariable"/>
              </a:rPr>
              <a:t>      </a:t>
            </a:r>
            <a:r>
              <a:rPr lang="zh-TW" altLang="zh-TW" sz="2000" dirty="0">
                <a:latin typeface="SegoeUIVariable"/>
              </a:rPr>
              <a:t>透過資料庫系統概論課程，我們做了電影訂票系統，這個期末專題讓我們把上課所學運用到實作，使用到了</a:t>
            </a:r>
            <a:r>
              <a:rPr lang="en-US" altLang="zh-TW" sz="2000" dirty="0">
                <a:latin typeface="SegoeUIVariable"/>
              </a:rPr>
              <a:t>SQL</a:t>
            </a:r>
            <a:r>
              <a:rPr lang="zh-TW" altLang="zh-TW" sz="2000" dirty="0">
                <a:latin typeface="SegoeUIVariable"/>
              </a:rPr>
              <a:t>語法、</a:t>
            </a:r>
            <a:r>
              <a:rPr lang="en-US" altLang="zh-TW" sz="2000" dirty="0">
                <a:latin typeface="SegoeUIVariable"/>
              </a:rPr>
              <a:t>PHP</a:t>
            </a:r>
            <a:r>
              <a:rPr lang="zh-TW" altLang="zh-TW" sz="2000" dirty="0">
                <a:latin typeface="SegoeUIVariable"/>
              </a:rPr>
              <a:t>語法、</a:t>
            </a:r>
            <a:r>
              <a:rPr lang="en-US" altLang="zh-TW" sz="2000" dirty="0">
                <a:latin typeface="SegoeUIVariable"/>
              </a:rPr>
              <a:t>HTML</a:t>
            </a:r>
            <a:r>
              <a:rPr lang="zh-TW" altLang="zh-TW" sz="2000" dirty="0">
                <a:latin typeface="SegoeUIVariable"/>
              </a:rPr>
              <a:t>、</a:t>
            </a:r>
            <a:r>
              <a:rPr lang="en-US" altLang="zh-TW" sz="2000" dirty="0">
                <a:latin typeface="SegoeUIVariable"/>
              </a:rPr>
              <a:t>CSS</a:t>
            </a:r>
            <a:r>
              <a:rPr lang="zh-TW" altLang="zh-TW" sz="2000" dirty="0">
                <a:latin typeface="SegoeUIVariable"/>
              </a:rPr>
              <a:t>和</a:t>
            </a:r>
            <a:r>
              <a:rPr lang="en-US" altLang="zh-TW" sz="2000" dirty="0">
                <a:latin typeface="SegoeUIVariable"/>
              </a:rPr>
              <a:t>JavaScript</a:t>
            </a:r>
            <a:r>
              <a:rPr lang="zh-TW" altLang="zh-TW" sz="2000" dirty="0">
                <a:latin typeface="SegoeUIVariable"/>
              </a:rPr>
              <a:t>的呼叫視窗語法在過程中研究如何做出使用者介面，讓客戶能快速訂，同時管理者也能夠輕鬆管理電影購票資訊。經過這次專題，我們體會到資料庫系統設計不僅是概念上，也要考慮使用者體驗、資料安全等，在過程中不斷討論，最後做出預期的結果。</a:t>
            </a:r>
            <a:r>
              <a:rPr lang="en-US" altLang="zh-TW" sz="2000" dirty="0">
                <a:latin typeface="SegoeUIVariable"/>
              </a:rPr>
              <a:t> </a:t>
            </a:r>
            <a:r>
              <a:rPr lang="zh-TW" altLang="zh-TW" sz="2000" dirty="0">
                <a:latin typeface="SegoeUIVariable"/>
              </a:rPr>
              <a:t>未來可能會嘗試提高資料的安全性，在使用者介面進行優化，增加更多的互動和個性化的元素，像是增加評論、分享、收藏、推薦等功能，增加會員等級、優惠券、積分等機制，也可能會新增智能選擇，可以根據使用者過去的訂票紀錄，提供更精準、個人化的電影推薦，提升用戶體驗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796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343CBB-0A59-E17E-999E-E175F377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3200" b="0" i="0" dirty="0">
                <a:effectLst/>
                <a:latin typeface="Calibri" panose="020F0502020204030204" pitchFamily="34" charset="0"/>
                <a:ea typeface="微軟正黑體" panose="020B0604030504040204" pitchFamily="34" charset="-120"/>
              </a:rPr>
              <a:t>需求分析與系統說</a:t>
            </a:r>
            <a:endParaRPr lang="zh-TW" altLang="en-US" sz="3200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091D3E5-0EBC-CB2B-BECC-82969C919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170" t="5709" r="22025"/>
          <a:stretch/>
        </p:blipFill>
        <p:spPr>
          <a:xfrm>
            <a:off x="1691680" y="2944270"/>
            <a:ext cx="4612246" cy="3717032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81B7262-DD58-1C67-707A-6F200B6DDE12}"/>
              </a:ext>
            </a:extLst>
          </p:cNvPr>
          <p:cNvSpPr txBox="1"/>
          <p:nvPr/>
        </p:nvSpPr>
        <p:spPr>
          <a:xfrm>
            <a:off x="430108" y="1268760"/>
            <a:ext cx="7308304" cy="1553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起初看到這個就有大概的想法了，就是要做一個帳號連結購物車的形式，只是因為我的組員剛好都很喜歡看電影，所以就選了電影這個主題，後面就想說做電影訂票系統。</a:t>
            </a:r>
          </a:p>
        </p:txBody>
      </p:sp>
    </p:spTree>
    <p:extLst>
      <p:ext uri="{BB962C8B-B14F-4D97-AF65-F5344CB8AC3E}">
        <p14:creationId xmlns:p14="http://schemas.microsoft.com/office/powerpoint/2010/main" val="101673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9D9B22-39CC-E266-CA6C-EAAD36C78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E3F6AEA-26F1-3DE8-6615-949FD75C60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591" y="768392"/>
            <a:ext cx="6933501" cy="5756952"/>
          </a:xfrm>
        </p:spPr>
      </p:pic>
    </p:spTree>
    <p:extLst>
      <p:ext uri="{BB962C8B-B14F-4D97-AF65-F5344CB8AC3E}">
        <p14:creationId xmlns:p14="http://schemas.microsoft.com/office/powerpoint/2010/main" val="3605216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6EF9171-BF32-2381-E9E1-7A3EE1219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692696"/>
            <a:ext cx="7206590" cy="561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60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F1D85BD-85BD-BD4B-E26F-745605B1CD90}"/>
              </a:ext>
            </a:extLst>
          </p:cNvPr>
          <p:cNvSpPr txBox="1"/>
          <p:nvPr/>
        </p:nvSpPr>
        <p:spPr>
          <a:xfrm>
            <a:off x="395536" y="26064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200" spc="-100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E-R Diagram</a:t>
            </a:r>
            <a:endParaRPr lang="zh-TW" altLang="en-US" sz="3200" spc="-1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22C4B30-8A4F-513F-C12D-EBC7D3A6F434}"/>
              </a:ext>
            </a:extLst>
          </p:cNvPr>
          <p:cNvSpPr txBox="1"/>
          <p:nvPr/>
        </p:nvSpPr>
        <p:spPr>
          <a:xfrm>
            <a:off x="664739" y="1124744"/>
            <a:ext cx="5562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用我們做的資料表來做簡易</a:t>
            </a:r>
            <a:r>
              <a:rPr lang="en-US" altLang="zh-TW" dirty="0"/>
              <a:t>ER</a:t>
            </a:r>
            <a:r>
              <a:rPr lang="zh-TW" altLang="en-US" dirty="0"/>
              <a:t>圖大概是以下這種情況</a:t>
            </a:r>
            <a:r>
              <a:rPr lang="en-US" altLang="zh-TW" dirty="0"/>
              <a:t>: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F4009B9-A222-CD10-AB67-33ECA7E55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56" y="2060848"/>
            <a:ext cx="8612878" cy="385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89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E9D9FC08-5F65-9872-CF1A-609E467A4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88640"/>
            <a:ext cx="6461760" cy="1066800"/>
          </a:xfrm>
        </p:spPr>
        <p:txBody>
          <a:bodyPr/>
          <a:lstStyle/>
          <a:p>
            <a:r>
              <a:rPr lang="en-US" altLang="zh-TW" sz="3200" spc="-100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Relational Model</a:t>
            </a:r>
            <a:endParaRPr lang="zh-TW" altLang="en-US" sz="3200" spc="-100" dirty="0">
              <a:solidFill>
                <a:schemeClr val="tx2"/>
              </a:solidFill>
              <a:latin typeface="微軟正黑體" pitchFamily="34" charset="-120"/>
              <a:ea typeface="微軟正黑體" pitchFamily="34" charset="-120"/>
              <a:cs typeface="+mj-cs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EE6F847-41C0-CD79-C2B6-F287A41CC2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713" r="10625" b="11803"/>
          <a:stretch/>
        </p:blipFill>
        <p:spPr>
          <a:xfrm>
            <a:off x="899592" y="1556792"/>
            <a:ext cx="6552728" cy="482173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744E3CC-846E-4742-50A8-BB76168D8595}"/>
              </a:ext>
            </a:extLst>
          </p:cNvPr>
          <p:cNvSpPr/>
          <p:nvPr/>
        </p:nvSpPr>
        <p:spPr>
          <a:xfrm>
            <a:off x="2699792" y="2780928"/>
            <a:ext cx="216024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4215D2-43F2-1BDC-EE98-82017D22561A}"/>
              </a:ext>
            </a:extLst>
          </p:cNvPr>
          <p:cNvSpPr/>
          <p:nvPr/>
        </p:nvSpPr>
        <p:spPr>
          <a:xfrm>
            <a:off x="5292080" y="2420888"/>
            <a:ext cx="504056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DF757F2-2FCD-B9EC-31E5-32C5E8686036}"/>
              </a:ext>
            </a:extLst>
          </p:cNvPr>
          <p:cNvSpPr txBox="1"/>
          <p:nvPr/>
        </p:nvSpPr>
        <p:spPr>
          <a:xfrm>
            <a:off x="5195101" y="2308230"/>
            <a:ext cx="1202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訂票時間</a:t>
            </a:r>
          </a:p>
        </p:txBody>
      </p:sp>
    </p:spTree>
    <p:extLst>
      <p:ext uri="{BB962C8B-B14F-4D97-AF65-F5344CB8AC3E}">
        <p14:creationId xmlns:p14="http://schemas.microsoft.com/office/powerpoint/2010/main" val="397548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D61C6D0-0DA5-BE87-857E-44149A6BB332}"/>
              </a:ext>
            </a:extLst>
          </p:cNvPr>
          <p:cNvSpPr txBox="1"/>
          <p:nvPr/>
        </p:nvSpPr>
        <p:spPr>
          <a:xfrm>
            <a:off x="2195736" y="2564904"/>
            <a:ext cx="38164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spc="-100" dirty="0">
                <a:solidFill>
                  <a:schemeClr val="tx2"/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程式系統架構圖</a:t>
            </a:r>
          </a:p>
        </p:txBody>
      </p:sp>
    </p:spTree>
    <p:extLst>
      <p:ext uri="{BB962C8B-B14F-4D97-AF65-F5344CB8AC3E}">
        <p14:creationId xmlns:p14="http://schemas.microsoft.com/office/powerpoint/2010/main" val="2434781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0B872D63-967B-088D-FE0A-99B7AA294436}"/>
              </a:ext>
            </a:extLst>
          </p:cNvPr>
          <p:cNvCxnSpPr>
            <a:cxnSpLocks/>
          </p:cNvCxnSpPr>
          <p:nvPr/>
        </p:nvCxnSpPr>
        <p:spPr>
          <a:xfrm flipV="1">
            <a:off x="1557982" y="1462932"/>
            <a:ext cx="3379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358DAF23-6E44-FE4A-CF7E-9378580222AA}"/>
              </a:ext>
            </a:extLst>
          </p:cNvPr>
          <p:cNvSpPr/>
          <p:nvPr/>
        </p:nvSpPr>
        <p:spPr>
          <a:xfrm>
            <a:off x="1962278" y="1175174"/>
            <a:ext cx="1408156" cy="53831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rgbClr val="000000"/>
                </a:solidFill>
              </a:rPr>
              <a:t>首頁</a:t>
            </a:r>
            <a:endParaRPr lang="zh-TW" altLang="en-US" sz="1600" b="1" dirty="0">
              <a:solidFill>
                <a:srgbClr val="000000"/>
              </a:solidFill>
            </a:endParaRPr>
          </a:p>
        </p:txBody>
      </p:sp>
      <p:sp>
        <p:nvSpPr>
          <p:cNvPr id="8" name="菱形 7">
            <a:extLst>
              <a:ext uri="{FF2B5EF4-FFF2-40B4-BE49-F238E27FC236}">
                <a16:creationId xmlns:a16="http://schemas.microsoft.com/office/drawing/2014/main" id="{28C17CAD-FD6E-C87A-F965-4DA38D4B7D89}"/>
              </a:ext>
            </a:extLst>
          </p:cNvPr>
          <p:cNvSpPr/>
          <p:nvPr/>
        </p:nvSpPr>
        <p:spPr>
          <a:xfrm>
            <a:off x="3977698" y="1052736"/>
            <a:ext cx="1872208" cy="792088"/>
          </a:xfrm>
          <a:prstGeom prst="diamond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b="1" dirty="0">
              <a:solidFill>
                <a:srgbClr val="000000"/>
              </a:solidFill>
            </a:endParaRPr>
          </a:p>
          <a:p>
            <a:pPr algn="ctr"/>
            <a:r>
              <a:rPr lang="zh-TW" altLang="en-US" sz="1400" b="1" dirty="0">
                <a:solidFill>
                  <a:srgbClr val="000000"/>
                </a:solidFill>
              </a:rPr>
              <a:t>是否註冊帳號</a:t>
            </a:r>
          </a:p>
          <a:p>
            <a:pPr algn="ctr"/>
            <a:endParaRPr lang="zh-TW" altLang="en-US" sz="1400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B513B832-C30E-4CB8-BD13-3E84AC2E951A}"/>
              </a:ext>
            </a:extLst>
          </p:cNvPr>
          <p:cNvCxnSpPr>
            <a:cxnSpLocks/>
          </p:cNvCxnSpPr>
          <p:nvPr/>
        </p:nvCxnSpPr>
        <p:spPr>
          <a:xfrm>
            <a:off x="3491570" y="1462932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44C24809-625A-06BA-BC58-40EC6C5F56BA}"/>
              </a:ext>
            </a:extLst>
          </p:cNvPr>
          <p:cNvGrpSpPr/>
          <p:nvPr/>
        </p:nvGrpSpPr>
        <p:grpSpPr>
          <a:xfrm>
            <a:off x="5882333" y="653387"/>
            <a:ext cx="1238247" cy="615373"/>
            <a:chOff x="5849906" y="764856"/>
            <a:chExt cx="772436" cy="503904"/>
          </a:xfrm>
        </p:grpSpPr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16487527-AF37-6FCC-09CB-DA28677946DA}"/>
                </a:ext>
              </a:extLst>
            </p:cNvPr>
            <p:cNvCxnSpPr/>
            <p:nvPr/>
          </p:nvCxnSpPr>
          <p:spPr>
            <a:xfrm flipV="1">
              <a:off x="5849906" y="836712"/>
              <a:ext cx="666310" cy="4320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8E8DCA5-F7AE-EE9E-A125-7F7DE5B17958}"/>
                </a:ext>
              </a:extLst>
            </p:cNvPr>
            <p:cNvSpPr txBox="1"/>
            <p:nvPr/>
          </p:nvSpPr>
          <p:spPr>
            <a:xfrm>
              <a:off x="5956032" y="764856"/>
              <a:ext cx="666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NO</a:t>
              </a:r>
              <a:endParaRPr lang="zh-TW" altLang="en-US" dirty="0"/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9344B9CE-8946-3D9D-B80D-760F16C73AB3}"/>
              </a:ext>
            </a:extLst>
          </p:cNvPr>
          <p:cNvGrpSpPr/>
          <p:nvPr/>
        </p:nvGrpSpPr>
        <p:grpSpPr>
          <a:xfrm>
            <a:off x="5813236" y="1650866"/>
            <a:ext cx="1137218" cy="541517"/>
            <a:chOff x="5813236" y="1650866"/>
            <a:chExt cx="1137218" cy="541517"/>
          </a:xfrm>
        </p:grpSpPr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AD5C9E08-860B-9014-43CB-4AB150AF714B}"/>
                </a:ext>
              </a:extLst>
            </p:cNvPr>
            <p:cNvCxnSpPr>
              <a:cxnSpLocks/>
            </p:cNvCxnSpPr>
            <p:nvPr/>
          </p:nvCxnSpPr>
          <p:spPr>
            <a:xfrm>
              <a:off x="5813236" y="1650866"/>
              <a:ext cx="1137218" cy="4006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44199805-11BF-EF2C-B2D1-2FCF932CA855}"/>
                </a:ext>
              </a:extLst>
            </p:cNvPr>
            <p:cNvSpPr txBox="1"/>
            <p:nvPr/>
          </p:nvSpPr>
          <p:spPr>
            <a:xfrm>
              <a:off x="6032241" y="1823051"/>
              <a:ext cx="5126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YES</a:t>
              </a:r>
              <a:endParaRPr lang="zh-TW" altLang="en-US" dirty="0"/>
            </a:p>
          </p:txBody>
        </p:sp>
      </p:grpSp>
      <p:sp>
        <p:nvSpPr>
          <p:cNvPr id="23" name="矩形 22">
            <a:extLst>
              <a:ext uri="{FF2B5EF4-FFF2-40B4-BE49-F238E27FC236}">
                <a16:creationId xmlns:a16="http://schemas.microsoft.com/office/drawing/2014/main" id="{1ACD9F45-4B4F-E117-940A-3442B78C8A70}"/>
              </a:ext>
            </a:extLst>
          </p:cNvPr>
          <p:cNvSpPr/>
          <p:nvPr/>
        </p:nvSpPr>
        <p:spPr>
          <a:xfrm>
            <a:off x="6981366" y="398264"/>
            <a:ext cx="1408156" cy="53831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rgbClr val="000000"/>
                </a:solidFill>
              </a:rPr>
              <a:t>沒帳密可登</a:t>
            </a:r>
            <a:endParaRPr lang="zh-TW" altLang="en-US" sz="1600" b="1" dirty="0">
              <a:solidFill>
                <a:srgbClr val="00000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85C2C17-D9CF-B420-75CD-038A55D1F1B8}"/>
              </a:ext>
            </a:extLst>
          </p:cNvPr>
          <p:cNvSpPr/>
          <p:nvPr/>
        </p:nvSpPr>
        <p:spPr>
          <a:xfrm>
            <a:off x="6981366" y="1782400"/>
            <a:ext cx="1408156" cy="53831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rgbClr val="000000"/>
                </a:solidFill>
              </a:rPr>
              <a:t>註冊帳號</a:t>
            </a:r>
            <a:endParaRPr lang="zh-TW" altLang="en-US" sz="1600" b="1" dirty="0">
              <a:solidFill>
                <a:srgbClr val="00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9A44BFD-EAB6-6ABE-EC65-B4EF83058CE8}"/>
              </a:ext>
            </a:extLst>
          </p:cNvPr>
          <p:cNvSpPr/>
          <p:nvPr/>
        </p:nvSpPr>
        <p:spPr>
          <a:xfrm>
            <a:off x="3563888" y="2912021"/>
            <a:ext cx="1408156" cy="53831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rgbClr val="000000"/>
                </a:solidFill>
              </a:rPr>
              <a:t>創建成功</a:t>
            </a:r>
            <a:endParaRPr lang="zh-TW" altLang="en-US" sz="1600" b="1" dirty="0">
              <a:solidFill>
                <a:srgbClr val="000000"/>
              </a:solidFill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0AD51FE1-2395-BA64-749B-CBFCE74F9460}"/>
              </a:ext>
            </a:extLst>
          </p:cNvPr>
          <p:cNvGrpSpPr/>
          <p:nvPr/>
        </p:nvGrpSpPr>
        <p:grpSpPr>
          <a:xfrm>
            <a:off x="31224" y="1136713"/>
            <a:ext cx="1435973" cy="615232"/>
            <a:chOff x="723572" y="2132856"/>
            <a:chExt cx="1688189" cy="648072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2E529964-DB4F-4E33-FC88-833BC29E9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95636" y="2132856"/>
              <a:ext cx="544060" cy="648072"/>
            </a:xfrm>
            <a:prstGeom prst="rect">
              <a:avLst/>
            </a:prstGeom>
          </p:spPr>
        </p:pic>
        <p:sp>
          <p:nvSpPr>
            <p:cNvPr id="29" name="流程圖: 替代程序 28">
              <a:extLst>
                <a:ext uri="{FF2B5EF4-FFF2-40B4-BE49-F238E27FC236}">
                  <a16:creationId xmlns:a16="http://schemas.microsoft.com/office/drawing/2014/main" id="{A1A2DFBB-06BA-79DE-C173-CA2E2CE3B9C2}"/>
                </a:ext>
              </a:extLst>
            </p:cNvPr>
            <p:cNvSpPr/>
            <p:nvPr/>
          </p:nvSpPr>
          <p:spPr>
            <a:xfrm>
              <a:off x="723572" y="2132856"/>
              <a:ext cx="1688189" cy="648070"/>
            </a:xfrm>
            <a:prstGeom prst="flowChartAlternateProcess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FD60252D-8484-C9A5-09A5-D2681614DDD6}"/>
              </a:ext>
            </a:extLst>
          </p:cNvPr>
          <p:cNvCxnSpPr>
            <a:cxnSpLocks/>
          </p:cNvCxnSpPr>
          <p:nvPr/>
        </p:nvCxnSpPr>
        <p:spPr>
          <a:xfrm flipH="1">
            <a:off x="7308304" y="2492896"/>
            <a:ext cx="288032" cy="576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菱形 38">
            <a:extLst>
              <a:ext uri="{FF2B5EF4-FFF2-40B4-BE49-F238E27FC236}">
                <a16:creationId xmlns:a16="http://schemas.microsoft.com/office/drawing/2014/main" id="{C701DA0E-90DA-DA65-CD3F-7FC07805ACD3}"/>
              </a:ext>
            </a:extLst>
          </p:cNvPr>
          <p:cNvSpPr/>
          <p:nvPr/>
        </p:nvSpPr>
        <p:spPr>
          <a:xfrm>
            <a:off x="5752428" y="3166536"/>
            <a:ext cx="2637094" cy="1211356"/>
          </a:xfrm>
          <a:prstGeom prst="diamond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400" b="1" dirty="0">
              <a:solidFill>
                <a:srgbClr val="000000"/>
              </a:solidFill>
            </a:endParaRPr>
          </a:p>
          <a:p>
            <a:pPr algn="ctr"/>
            <a:endParaRPr lang="en-US" altLang="zh-TW" sz="1400" b="1" dirty="0">
              <a:solidFill>
                <a:srgbClr val="000000"/>
              </a:solidFill>
            </a:endParaRPr>
          </a:p>
          <a:p>
            <a:pPr algn="ctr"/>
            <a:r>
              <a:rPr lang="en-US" altLang="zh-TW" sz="1200" b="1" dirty="0">
                <a:solidFill>
                  <a:srgbClr val="000000"/>
                </a:solidFill>
              </a:rPr>
              <a:t>If</a:t>
            </a:r>
            <a:r>
              <a:rPr lang="zh-TW" altLang="en-US" sz="1200" b="1" dirty="0">
                <a:solidFill>
                  <a:srgbClr val="000000"/>
                </a:solidFill>
              </a:rPr>
              <a:t>帳密在合理條件下</a:t>
            </a:r>
            <a:r>
              <a:rPr lang="en-US" altLang="zh-TW" sz="1200" b="1" dirty="0">
                <a:solidFill>
                  <a:srgbClr val="000000"/>
                </a:solidFill>
              </a:rPr>
              <a:t>(2-15)&amp;&amp;not </a:t>
            </a:r>
            <a:r>
              <a:rPr lang="zh-TW" altLang="en-US" sz="1200" b="1" dirty="0">
                <a:solidFill>
                  <a:srgbClr val="000000"/>
                </a:solidFill>
              </a:rPr>
              <a:t>中文</a:t>
            </a:r>
          </a:p>
          <a:p>
            <a:pPr algn="ctr"/>
            <a:endParaRPr lang="zh-TW" altLang="en-US" sz="1400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1BEEF160-FC34-3C7E-98DC-BEA99C16D274}"/>
              </a:ext>
            </a:extLst>
          </p:cNvPr>
          <p:cNvCxnSpPr>
            <a:cxnSpLocks/>
          </p:cNvCxnSpPr>
          <p:nvPr/>
        </p:nvCxnSpPr>
        <p:spPr>
          <a:xfrm flipH="1" flipV="1">
            <a:off x="5044362" y="3319694"/>
            <a:ext cx="694627" cy="350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C002E38-B528-A2EF-E0F1-467D87A4EA87}"/>
              </a:ext>
            </a:extLst>
          </p:cNvPr>
          <p:cNvSpPr txBox="1"/>
          <p:nvPr/>
        </p:nvSpPr>
        <p:spPr>
          <a:xfrm>
            <a:off x="5196908" y="3068960"/>
            <a:ext cx="512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YES</a:t>
            </a:r>
            <a:endParaRPr lang="zh-TW" altLang="en-US" dirty="0"/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7FCFE8FD-B1A7-DBA0-AD32-001D83EFD64F}"/>
              </a:ext>
            </a:extLst>
          </p:cNvPr>
          <p:cNvGrpSpPr/>
          <p:nvPr/>
        </p:nvGrpSpPr>
        <p:grpSpPr>
          <a:xfrm rot="10800000">
            <a:off x="5057800" y="4006060"/>
            <a:ext cx="813675" cy="559252"/>
            <a:chOff x="5849906" y="752572"/>
            <a:chExt cx="701365" cy="516188"/>
          </a:xfrm>
        </p:grpSpPr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A7067BEB-B33E-9D72-335C-99DAD3E50A37}"/>
                </a:ext>
              </a:extLst>
            </p:cNvPr>
            <p:cNvCxnSpPr/>
            <p:nvPr/>
          </p:nvCxnSpPr>
          <p:spPr>
            <a:xfrm flipV="1">
              <a:off x="5849906" y="836712"/>
              <a:ext cx="666310" cy="4320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982D7BD-F88B-0D29-85F7-CD3DFB485F20}"/>
                </a:ext>
              </a:extLst>
            </p:cNvPr>
            <p:cNvSpPr txBox="1"/>
            <p:nvPr/>
          </p:nvSpPr>
          <p:spPr>
            <a:xfrm>
              <a:off x="5884961" y="752572"/>
              <a:ext cx="666310" cy="3457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ON</a:t>
              </a:r>
              <a:endParaRPr lang="zh-TW" altLang="en-US" dirty="0"/>
            </a:p>
          </p:txBody>
        </p:sp>
      </p:grpSp>
      <p:sp>
        <p:nvSpPr>
          <p:cNvPr id="50" name="矩形 49">
            <a:extLst>
              <a:ext uri="{FF2B5EF4-FFF2-40B4-BE49-F238E27FC236}">
                <a16:creationId xmlns:a16="http://schemas.microsoft.com/office/drawing/2014/main" id="{608DB0FF-B354-F28B-E082-D8B563759A5D}"/>
              </a:ext>
            </a:extLst>
          </p:cNvPr>
          <p:cNvSpPr/>
          <p:nvPr/>
        </p:nvSpPr>
        <p:spPr>
          <a:xfrm>
            <a:off x="3563888" y="4296157"/>
            <a:ext cx="1408156" cy="53831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rgbClr val="000000"/>
                </a:solidFill>
              </a:rPr>
              <a:t>無法創建</a:t>
            </a:r>
            <a:endParaRPr lang="zh-TW" altLang="en-US" sz="1600" b="1" dirty="0">
              <a:solidFill>
                <a:srgbClr val="000000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E5DD9F73-2735-9D7F-88E6-E79DF7905262}"/>
              </a:ext>
            </a:extLst>
          </p:cNvPr>
          <p:cNvSpPr/>
          <p:nvPr/>
        </p:nvSpPr>
        <p:spPr>
          <a:xfrm>
            <a:off x="1567082" y="2946019"/>
            <a:ext cx="1408156" cy="538311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rgbClr val="000000"/>
                </a:solidFill>
              </a:rPr>
              <a:t>登入帳號</a:t>
            </a:r>
            <a:endParaRPr lang="zh-TW" altLang="en-US" sz="1600" b="1" dirty="0">
              <a:solidFill>
                <a:srgbClr val="000000"/>
              </a:solidFill>
            </a:endParaRPr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3B169898-0677-B08F-27F7-91D3966175C3}"/>
              </a:ext>
            </a:extLst>
          </p:cNvPr>
          <p:cNvCxnSpPr>
            <a:cxnSpLocks/>
          </p:cNvCxnSpPr>
          <p:nvPr/>
        </p:nvCxnSpPr>
        <p:spPr>
          <a:xfrm flipH="1">
            <a:off x="3059522" y="3195950"/>
            <a:ext cx="4320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F4506018-EFFC-B016-95CF-2BC3B3ACAF6B}"/>
              </a:ext>
            </a:extLst>
          </p:cNvPr>
          <p:cNvCxnSpPr>
            <a:cxnSpLocks/>
          </p:cNvCxnSpPr>
          <p:nvPr/>
        </p:nvCxnSpPr>
        <p:spPr>
          <a:xfrm flipH="1">
            <a:off x="1763688" y="3616643"/>
            <a:ext cx="325198" cy="710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流程圖: 替代程序 60">
            <a:extLst>
              <a:ext uri="{FF2B5EF4-FFF2-40B4-BE49-F238E27FC236}">
                <a16:creationId xmlns:a16="http://schemas.microsoft.com/office/drawing/2014/main" id="{808CFCAD-A441-D61D-A4C1-A098A40D701C}"/>
              </a:ext>
            </a:extLst>
          </p:cNvPr>
          <p:cNvSpPr/>
          <p:nvPr/>
        </p:nvSpPr>
        <p:spPr>
          <a:xfrm>
            <a:off x="511682" y="4533786"/>
            <a:ext cx="1756062" cy="538309"/>
          </a:xfrm>
          <a:prstGeom prst="flowChartAlternateProcess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b="1" dirty="0">
                <a:solidFill>
                  <a:srgbClr val="000000"/>
                </a:solidFill>
              </a:rPr>
              <a:t>資料庫端驗證帳密</a:t>
            </a:r>
          </a:p>
        </p:txBody>
      </p:sp>
    </p:spTree>
    <p:extLst>
      <p:ext uri="{BB962C8B-B14F-4D97-AF65-F5344CB8AC3E}">
        <p14:creationId xmlns:p14="http://schemas.microsoft.com/office/powerpoint/2010/main" val="24179825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相鄰">
  <a:themeElements>
    <a:clrScheme name="相鄰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相鄰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1944</TotalTime>
  <Words>826</Words>
  <Application>Microsoft Office PowerPoint</Application>
  <PresentationFormat>如螢幕大小 (4:3)</PresentationFormat>
  <Paragraphs>95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SegoeUIVariable</vt:lpstr>
      <vt:lpstr>微軟正黑體</vt:lpstr>
      <vt:lpstr>Arial</vt:lpstr>
      <vt:lpstr>Calibri</vt:lpstr>
      <vt:lpstr>Cambria</vt:lpstr>
      <vt:lpstr>相鄰</vt:lpstr>
      <vt:lpstr>PowerPoint 簡報</vt:lpstr>
      <vt:lpstr>研究動機</vt:lpstr>
      <vt:lpstr>需求分析與系統說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登入頁面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許 茗竣</cp:lastModifiedBy>
  <cp:revision>54</cp:revision>
  <dcterms:created xsi:type="dcterms:W3CDTF">2024-01-08T04:05:08Z</dcterms:created>
  <dcterms:modified xsi:type="dcterms:W3CDTF">2024-05-19T16:29:16Z</dcterms:modified>
</cp:coreProperties>
</file>