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26"/>
    <a:srgbClr val="FB9509"/>
    <a:srgbClr val="FF9128"/>
    <a:srgbClr val="259052"/>
    <a:srgbClr val="FE9E24"/>
    <a:srgbClr val="F3B56C"/>
    <a:srgbClr val="92D050"/>
    <a:srgbClr val="7DB445"/>
    <a:srgbClr val="E58330"/>
    <a:srgbClr val="59B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2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E7E52-B790-4158-A938-6B03DDF0FDE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A17B93-D0D8-4769-A425-4D57C5B0B259}">
      <dgm:prSet/>
      <dgm:spPr/>
      <dgm:t>
        <a:bodyPr/>
        <a:lstStyle/>
        <a:p>
          <a:r>
            <a:rPr kumimoji="1" lang="en-US" dirty="0"/>
            <a:t>SmartSeating</a:t>
          </a:r>
          <a:r>
            <a:rPr kumimoji="1" lang="zh-TW" dirty="0"/>
            <a:t>主要是一個應用於</a:t>
          </a:r>
          <a:r>
            <a:rPr kumimoji="1" lang="en-US" dirty="0"/>
            <a:t>Party</a:t>
          </a:r>
          <a:r>
            <a:rPr kumimoji="1" lang="zh-TW" dirty="0"/>
            <a:t>上的智慧座位表應用，預設將會有以下五種主要功能。</a:t>
          </a:r>
          <a:endParaRPr lang="en-US" dirty="0"/>
        </a:p>
      </dgm:t>
    </dgm:pt>
    <dgm:pt modelId="{6CE5CAFB-B76E-4DD8-8A92-FE9922A75EF3}" type="parTrans" cxnId="{BD1AF1A6-51D7-4AD3-988C-F3F7447D46CC}">
      <dgm:prSet/>
      <dgm:spPr/>
      <dgm:t>
        <a:bodyPr/>
        <a:lstStyle/>
        <a:p>
          <a:endParaRPr lang="en-US"/>
        </a:p>
      </dgm:t>
    </dgm:pt>
    <dgm:pt modelId="{FE04C74E-BFF6-4EAC-AE4F-BC8DCE8199C2}" type="sibTrans" cxnId="{BD1AF1A6-51D7-4AD3-988C-F3F7447D46CC}">
      <dgm:prSet/>
      <dgm:spPr/>
      <dgm:t>
        <a:bodyPr/>
        <a:lstStyle/>
        <a:p>
          <a:endParaRPr lang="en-US"/>
        </a:p>
      </dgm:t>
    </dgm:pt>
    <dgm:pt modelId="{80035EF7-0CAA-4D01-A84D-5A61BF7991DC}">
      <dgm:prSet/>
      <dgm:spPr/>
      <dgm:t>
        <a:bodyPr/>
        <a:lstStyle/>
        <a:p>
          <a:r>
            <a:rPr lang="zh-TW" dirty="0"/>
            <a:t>設計教室座位表模式</a:t>
          </a:r>
          <a:endParaRPr lang="en-US" dirty="0"/>
        </a:p>
      </dgm:t>
    </dgm:pt>
    <dgm:pt modelId="{4E77DCBA-B90C-495A-8ACC-8BDBD1D61645}" type="parTrans" cxnId="{EF4FDD79-D983-4C2B-A9B4-8BC67876C8AD}">
      <dgm:prSet/>
      <dgm:spPr/>
      <dgm:t>
        <a:bodyPr/>
        <a:lstStyle/>
        <a:p>
          <a:endParaRPr lang="en-US"/>
        </a:p>
      </dgm:t>
    </dgm:pt>
    <dgm:pt modelId="{D0F208D1-46C2-4181-9CEB-91A347C6B4B9}" type="sibTrans" cxnId="{EF4FDD79-D983-4C2B-A9B4-8BC67876C8AD}">
      <dgm:prSet/>
      <dgm:spPr/>
      <dgm:t>
        <a:bodyPr/>
        <a:lstStyle/>
        <a:p>
          <a:endParaRPr lang="en-US"/>
        </a:p>
      </dgm:t>
    </dgm:pt>
    <dgm:pt modelId="{037134E0-3840-462A-A14B-E2BA1C5258D7}">
      <dgm:prSet/>
      <dgm:spPr/>
      <dgm:t>
        <a:bodyPr/>
        <a:lstStyle/>
        <a:p>
          <a:r>
            <a:rPr lang="zh-TW" dirty="0"/>
            <a:t>預覽教室模式</a:t>
          </a:r>
          <a:endParaRPr lang="en-US" dirty="0"/>
        </a:p>
      </dgm:t>
    </dgm:pt>
    <dgm:pt modelId="{2E5E29BF-8251-41CF-AB78-D1D1D7E99315}" type="parTrans" cxnId="{122F4195-00CD-4C3D-AB87-923115C82D4F}">
      <dgm:prSet/>
      <dgm:spPr/>
      <dgm:t>
        <a:bodyPr/>
        <a:lstStyle/>
        <a:p>
          <a:endParaRPr lang="en-US"/>
        </a:p>
      </dgm:t>
    </dgm:pt>
    <dgm:pt modelId="{F1A90F72-4967-4F95-87E8-FAD689C91486}" type="sibTrans" cxnId="{122F4195-00CD-4C3D-AB87-923115C82D4F}">
      <dgm:prSet/>
      <dgm:spPr/>
      <dgm:t>
        <a:bodyPr/>
        <a:lstStyle/>
        <a:p>
          <a:endParaRPr lang="en-US"/>
        </a:p>
      </dgm:t>
    </dgm:pt>
    <dgm:pt modelId="{D1285721-95BB-4EBC-A57B-AE0FEF18879B}">
      <dgm:prSet/>
      <dgm:spPr/>
      <dgm:t>
        <a:bodyPr/>
        <a:lstStyle/>
        <a:p>
          <a:r>
            <a:rPr lang="zh-TW" dirty="0"/>
            <a:t>教室編輯模式</a:t>
          </a:r>
          <a:endParaRPr lang="en-US" dirty="0"/>
        </a:p>
      </dgm:t>
    </dgm:pt>
    <dgm:pt modelId="{2DD333F6-77CE-42DA-AD95-BF9E4ABF89F4}" type="parTrans" cxnId="{3B8D34A4-A1EE-48E5-953F-3226FACE7F4D}">
      <dgm:prSet/>
      <dgm:spPr/>
      <dgm:t>
        <a:bodyPr/>
        <a:lstStyle/>
        <a:p>
          <a:endParaRPr lang="en-US"/>
        </a:p>
      </dgm:t>
    </dgm:pt>
    <dgm:pt modelId="{CFA4BCD4-9B4D-4246-BC08-9526A9491B08}" type="sibTrans" cxnId="{3B8D34A4-A1EE-48E5-953F-3226FACE7F4D}">
      <dgm:prSet/>
      <dgm:spPr/>
      <dgm:t>
        <a:bodyPr/>
        <a:lstStyle/>
        <a:p>
          <a:endParaRPr lang="en-US"/>
        </a:p>
      </dgm:t>
    </dgm:pt>
    <dgm:pt modelId="{73F23C0C-EFB1-4054-9105-658B07359915}">
      <dgm:prSet/>
      <dgm:spPr/>
      <dgm:t>
        <a:bodyPr/>
        <a:lstStyle/>
        <a:p>
          <a:r>
            <a:rPr lang="zh-TW" dirty="0"/>
            <a:t>輸入座位</a:t>
          </a:r>
          <a:r>
            <a:rPr lang="en-US" dirty="0"/>
            <a:t>MAC</a:t>
          </a:r>
          <a:r>
            <a:rPr lang="zh-TW" dirty="0"/>
            <a:t>地址模式</a:t>
          </a:r>
          <a:endParaRPr lang="en-US" dirty="0"/>
        </a:p>
      </dgm:t>
    </dgm:pt>
    <dgm:pt modelId="{E2CB8F26-4FD7-4365-804F-7DC7FECDD881}" type="parTrans" cxnId="{1447F57F-ACD0-4E45-88D6-B0A0681D989F}">
      <dgm:prSet/>
      <dgm:spPr/>
      <dgm:t>
        <a:bodyPr/>
        <a:lstStyle/>
        <a:p>
          <a:endParaRPr lang="en-US"/>
        </a:p>
      </dgm:t>
    </dgm:pt>
    <dgm:pt modelId="{3C98D148-1185-480F-98D2-FB358C8E6F13}" type="sibTrans" cxnId="{1447F57F-ACD0-4E45-88D6-B0A0681D989F}">
      <dgm:prSet/>
      <dgm:spPr/>
      <dgm:t>
        <a:bodyPr/>
        <a:lstStyle/>
        <a:p>
          <a:endParaRPr lang="en-US"/>
        </a:p>
      </dgm:t>
    </dgm:pt>
    <dgm:pt modelId="{518C2AF2-3C65-48EF-AD80-33B311B5398F}">
      <dgm:prSet/>
      <dgm:spPr/>
      <dgm:t>
        <a:bodyPr/>
        <a:lstStyle/>
        <a:p>
          <a:r>
            <a:rPr lang="zh-TW" dirty="0"/>
            <a:t>監考模式</a:t>
          </a:r>
          <a:endParaRPr lang="en-US" dirty="0"/>
        </a:p>
      </dgm:t>
    </dgm:pt>
    <dgm:pt modelId="{D47A9A68-BC02-47AA-9E34-F618F8409F18}" type="parTrans" cxnId="{97754828-3F05-467F-A40A-A98F5F3317EA}">
      <dgm:prSet/>
      <dgm:spPr/>
      <dgm:t>
        <a:bodyPr/>
        <a:lstStyle/>
        <a:p>
          <a:endParaRPr lang="en-US"/>
        </a:p>
      </dgm:t>
    </dgm:pt>
    <dgm:pt modelId="{434EE29F-7A37-4566-B80D-25DA94999D65}" type="sibTrans" cxnId="{97754828-3F05-467F-A40A-A98F5F3317EA}">
      <dgm:prSet/>
      <dgm:spPr/>
      <dgm:t>
        <a:bodyPr/>
        <a:lstStyle/>
        <a:p>
          <a:endParaRPr lang="en-US"/>
        </a:p>
      </dgm:t>
    </dgm:pt>
    <dgm:pt modelId="{A2513071-AEF5-D14A-A332-DFD7997E6423}" type="pres">
      <dgm:prSet presAssocID="{50EE7E52-B790-4158-A938-6B03DDF0FDEB}" presName="linear" presStyleCnt="0">
        <dgm:presLayoutVars>
          <dgm:animLvl val="lvl"/>
          <dgm:resizeHandles val="exact"/>
        </dgm:presLayoutVars>
      </dgm:prSet>
      <dgm:spPr/>
    </dgm:pt>
    <dgm:pt modelId="{0A8A731B-A7AF-8E44-9621-55AAC8AA81DA}" type="pres">
      <dgm:prSet presAssocID="{92A17B93-D0D8-4769-A425-4D57C5B0B25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9C53957-7EAB-6E4E-8844-86818DA5105A}" type="pres">
      <dgm:prSet presAssocID="{92A17B93-D0D8-4769-A425-4D57C5B0B2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7754828-3F05-467F-A40A-A98F5F3317EA}" srcId="{92A17B93-D0D8-4769-A425-4D57C5B0B259}" destId="{518C2AF2-3C65-48EF-AD80-33B311B5398F}" srcOrd="4" destOrd="0" parTransId="{D47A9A68-BC02-47AA-9E34-F618F8409F18}" sibTransId="{434EE29F-7A37-4566-B80D-25DA94999D65}"/>
    <dgm:cxn modelId="{0DFC3936-9228-3A42-A7E0-1869FC73BDD8}" type="presOf" srcId="{50EE7E52-B790-4158-A938-6B03DDF0FDEB}" destId="{A2513071-AEF5-D14A-A332-DFD7997E6423}" srcOrd="0" destOrd="0" presId="urn:microsoft.com/office/officeart/2005/8/layout/vList2"/>
    <dgm:cxn modelId="{AC082B3C-7409-B048-8BF1-E947E9CBAE86}" type="presOf" srcId="{518C2AF2-3C65-48EF-AD80-33B311B5398F}" destId="{79C53957-7EAB-6E4E-8844-86818DA5105A}" srcOrd="0" destOrd="4" presId="urn:microsoft.com/office/officeart/2005/8/layout/vList2"/>
    <dgm:cxn modelId="{EF4FDD79-D983-4C2B-A9B4-8BC67876C8AD}" srcId="{92A17B93-D0D8-4769-A425-4D57C5B0B259}" destId="{80035EF7-0CAA-4D01-A84D-5A61BF7991DC}" srcOrd="0" destOrd="0" parTransId="{4E77DCBA-B90C-495A-8ACC-8BDBD1D61645}" sibTransId="{D0F208D1-46C2-4181-9CEB-91A347C6B4B9}"/>
    <dgm:cxn modelId="{1447F57F-ACD0-4E45-88D6-B0A0681D989F}" srcId="{92A17B93-D0D8-4769-A425-4D57C5B0B259}" destId="{73F23C0C-EFB1-4054-9105-658B07359915}" srcOrd="3" destOrd="0" parTransId="{E2CB8F26-4FD7-4365-804F-7DC7FECDD881}" sibTransId="{3C98D148-1185-480F-98D2-FB358C8E6F13}"/>
    <dgm:cxn modelId="{CD4BC78A-1FCD-934B-AF0A-993A7B9BD193}" type="presOf" srcId="{D1285721-95BB-4EBC-A57B-AE0FEF18879B}" destId="{79C53957-7EAB-6E4E-8844-86818DA5105A}" srcOrd="0" destOrd="2" presId="urn:microsoft.com/office/officeart/2005/8/layout/vList2"/>
    <dgm:cxn modelId="{122F4195-00CD-4C3D-AB87-923115C82D4F}" srcId="{92A17B93-D0D8-4769-A425-4D57C5B0B259}" destId="{037134E0-3840-462A-A14B-E2BA1C5258D7}" srcOrd="1" destOrd="0" parTransId="{2E5E29BF-8251-41CF-AB78-D1D1D7E99315}" sibTransId="{F1A90F72-4967-4F95-87E8-FAD689C91486}"/>
    <dgm:cxn modelId="{3B8D34A4-A1EE-48E5-953F-3226FACE7F4D}" srcId="{92A17B93-D0D8-4769-A425-4D57C5B0B259}" destId="{D1285721-95BB-4EBC-A57B-AE0FEF18879B}" srcOrd="2" destOrd="0" parTransId="{2DD333F6-77CE-42DA-AD95-BF9E4ABF89F4}" sibTransId="{CFA4BCD4-9B4D-4246-BC08-9526A9491B08}"/>
    <dgm:cxn modelId="{BD1AF1A6-51D7-4AD3-988C-F3F7447D46CC}" srcId="{50EE7E52-B790-4158-A938-6B03DDF0FDEB}" destId="{92A17B93-D0D8-4769-A425-4D57C5B0B259}" srcOrd="0" destOrd="0" parTransId="{6CE5CAFB-B76E-4DD8-8A92-FE9922A75EF3}" sibTransId="{FE04C74E-BFF6-4EAC-AE4F-BC8DCE8199C2}"/>
    <dgm:cxn modelId="{25CFEDAA-7814-D640-B07D-9333125EBD82}" type="presOf" srcId="{92A17B93-D0D8-4769-A425-4D57C5B0B259}" destId="{0A8A731B-A7AF-8E44-9621-55AAC8AA81DA}" srcOrd="0" destOrd="0" presId="urn:microsoft.com/office/officeart/2005/8/layout/vList2"/>
    <dgm:cxn modelId="{5176B4AF-7E51-F04E-A6EE-BF1CA5268021}" type="presOf" srcId="{73F23C0C-EFB1-4054-9105-658B07359915}" destId="{79C53957-7EAB-6E4E-8844-86818DA5105A}" srcOrd="0" destOrd="3" presId="urn:microsoft.com/office/officeart/2005/8/layout/vList2"/>
    <dgm:cxn modelId="{099A11B2-D99F-3545-8E7E-2E15EDD5E92B}" type="presOf" srcId="{037134E0-3840-462A-A14B-E2BA1C5258D7}" destId="{79C53957-7EAB-6E4E-8844-86818DA5105A}" srcOrd="0" destOrd="1" presId="urn:microsoft.com/office/officeart/2005/8/layout/vList2"/>
    <dgm:cxn modelId="{52AD61C3-86CF-B448-ACED-4BA2FCA274CD}" type="presOf" srcId="{80035EF7-0CAA-4D01-A84D-5A61BF7991DC}" destId="{79C53957-7EAB-6E4E-8844-86818DA5105A}" srcOrd="0" destOrd="0" presId="urn:microsoft.com/office/officeart/2005/8/layout/vList2"/>
    <dgm:cxn modelId="{77BAAC34-D7D2-DB40-9C1D-F0D966DD5273}" type="presParOf" srcId="{A2513071-AEF5-D14A-A332-DFD7997E6423}" destId="{0A8A731B-A7AF-8E44-9621-55AAC8AA81DA}" srcOrd="0" destOrd="0" presId="urn:microsoft.com/office/officeart/2005/8/layout/vList2"/>
    <dgm:cxn modelId="{BE0478E2-7967-4443-B545-809A3F5DDC5A}" type="presParOf" srcId="{A2513071-AEF5-D14A-A332-DFD7997E6423}" destId="{79C53957-7EAB-6E4E-8844-86818DA510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A731B-A7AF-8E44-9621-55AAC8AA81DA}">
      <dsp:nvSpPr>
        <dsp:cNvPr id="0" name=""/>
        <dsp:cNvSpPr/>
      </dsp:nvSpPr>
      <dsp:spPr>
        <a:xfrm>
          <a:off x="0" y="752"/>
          <a:ext cx="7543801" cy="2171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 dirty="0"/>
            <a:t>SmartSeating</a:t>
          </a:r>
          <a:r>
            <a:rPr kumimoji="1" lang="zh-TW" sz="2900" kern="1200" dirty="0"/>
            <a:t>主要是一個應用於</a:t>
          </a:r>
          <a:r>
            <a:rPr kumimoji="1" lang="en-US" sz="2900" kern="1200" dirty="0"/>
            <a:t>Party</a:t>
          </a:r>
          <a:r>
            <a:rPr kumimoji="1" lang="zh-TW" sz="2900" kern="1200" dirty="0"/>
            <a:t>上的智慧座位表應用，預設將會有以下五種主要功能。</a:t>
          </a:r>
          <a:endParaRPr lang="en-US" sz="2900" kern="1200" dirty="0"/>
        </a:p>
      </dsp:txBody>
      <dsp:txXfrm>
        <a:off x="106005" y="106757"/>
        <a:ext cx="7331791" cy="1959510"/>
      </dsp:txXfrm>
    </dsp:sp>
    <dsp:sp modelId="{79C53957-7EAB-6E4E-8844-86818DA5105A}">
      <dsp:nvSpPr>
        <dsp:cNvPr id="0" name=""/>
        <dsp:cNvSpPr/>
      </dsp:nvSpPr>
      <dsp:spPr>
        <a:xfrm>
          <a:off x="0" y="2172273"/>
          <a:ext cx="7543801" cy="282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300" kern="1200" dirty="0"/>
            <a:t>設計教室座位表模式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300" kern="1200" dirty="0"/>
            <a:t>預覽教室模式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300" kern="1200" dirty="0"/>
            <a:t>教室編輯模式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300" kern="1200" dirty="0"/>
            <a:t>輸入座位</a:t>
          </a:r>
          <a:r>
            <a:rPr lang="en-US" sz="2300" kern="1200" dirty="0"/>
            <a:t>MAC</a:t>
          </a:r>
          <a:r>
            <a:rPr lang="zh-TW" sz="2300" kern="1200" dirty="0"/>
            <a:t>地址模式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300" kern="1200" dirty="0"/>
            <a:t>監考模式</a:t>
          </a:r>
          <a:endParaRPr lang="en-US" sz="2300" kern="1200" dirty="0"/>
        </a:p>
      </dsp:txBody>
      <dsp:txXfrm>
        <a:off x="0" y="2172273"/>
        <a:ext cx="7543801" cy="2821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64214BF-D59A-3B45-B2C3-A51EF1696D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B17953-6B54-6B48-80BC-1E2A64C71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14100-4B79-5049-ACAA-A7E0174781EF}" type="datetimeFigureOut">
              <a:rPr kumimoji="1" lang="zh-TW" altLang="en-US" smtClean="0"/>
              <a:t>2024/9/23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224070-A205-1342-A3E1-F218E44F39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70CBC8-620A-D34A-A1ED-F483B16B5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1398-310C-8A4F-B0F6-3CEFBCD2EB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90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DB73-3360-DE46-A162-84F5CEEEC9D7}" type="datetimeFigureOut">
              <a:rPr kumimoji="1" lang="zh-TW" altLang="en-US" smtClean="0"/>
              <a:t>2024/9/23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E18E-767E-8F4D-9662-AF66B60093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819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1246" y="3758570"/>
            <a:ext cx="7543800" cy="1252336"/>
          </a:xfrm>
        </p:spPr>
        <p:txBody>
          <a:bodyPr wrap="square" lIns="91440" rIns="9144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 sz="2000" b="0" i="0" cap="none" spc="0" baseline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dirty="0"/>
              <a:t>Speaker's 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junwu@mail.nptu.edu.tw</a:t>
            </a:r>
            <a:endParaRPr lang="en-US" dirty="0"/>
          </a:p>
        </p:txBody>
      </p:sp>
      <p:sp>
        <p:nvSpPr>
          <p:cNvPr id="12" name="標題 11"/>
          <p:cNvSpPr>
            <a:spLocks noGrp="1"/>
          </p:cNvSpPr>
          <p:nvPr>
            <p:ph type="title" hasCustomPrompt="1"/>
          </p:nvPr>
        </p:nvSpPr>
        <p:spPr>
          <a:xfrm>
            <a:off x="822960" y="1223987"/>
            <a:ext cx="7543800" cy="2276006"/>
          </a:xfrm>
        </p:spPr>
        <p:txBody>
          <a:bodyPr anchor="ctr"/>
          <a:lstStyle>
            <a:lvl1pPr>
              <a:defRPr>
                <a:latin typeface="+mj-lt"/>
                <a:ea typeface="Heiti TC Medium" pitchFamily="2" charset="-128"/>
              </a:defRPr>
            </a:lvl1pPr>
          </a:lstStyle>
          <a:p>
            <a:r>
              <a:rPr kumimoji="1" lang="en-US" altLang="zh-TW" dirty="0"/>
              <a:t>English Title</a:t>
            </a:r>
            <a:r>
              <a:rPr kumimoji="1" lang="zh-TW" altLang="en-US" dirty="0"/>
              <a:t>中文標題</a:t>
            </a:r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1" y="5517242"/>
            <a:ext cx="2127703" cy="603693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822958" y="3543658"/>
            <a:ext cx="7543801" cy="45719"/>
          </a:xfrm>
          <a:prstGeom prst="rect">
            <a:avLst/>
          </a:prstGeom>
          <a:solidFill>
            <a:srgbClr val="7DB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844161" y="1146272"/>
            <a:ext cx="7543801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822959" y="5180439"/>
            <a:ext cx="7543801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673057-E68A-A14A-8916-5AC2A08FE4D1}"/>
              </a:ext>
            </a:extLst>
          </p:cNvPr>
          <p:cNvSpPr/>
          <p:nvPr userDrawn="1"/>
        </p:nvSpPr>
        <p:spPr>
          <a:xfrm>
            <a:off x="-5465" y="-12817"/>
            <a:ext cx="9143709" cy="305106"/>
          </a:xfrm>
          <a:prstGeom prst="rect">
            <a:avLst/>
          </a:prstGeom>
          <a:gradFill flip="none" rotWithShape="1">
            <a:gsLst>
              <a:gs pos="0">
                <a:srgbClr val="FE9E24"/>
              </a:gs>
              <a:gs pos="87000">
                <a:srgbClr val="FB9509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CCF5CEC-D97D-2244-A7C8-E39AFE3547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25905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10800000">
            <a:off x="8629689" y="-15021"/>
            <a:ext cx="519403" cy="50641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DB0BCC3-68B1-FE49-9DAE-16C8A1A4A800}"/>
              </a:ext>
            </a:extLst>
          </p:cNvPr>
          <p:cNvSpPr/>
          <p:nvPr userDrawn="1"/>
        </p:nvSpPr>
        <p:spPr>
          <a:xfrm>
            <a:off x="29403" y="6553929"/>
            <a:ext cx="9113728" cy="312074"/>
          </a:xfrm>
          <a:prstGeom prst="rect">
            <a:avLst/>
          </a:prstGeom>
          <a:gradFill flip="none" rotWithShape="1">
            <a:gsLst>
              <a:gs pos="0">
                <a:srgbClr val="259052"/>
              </a:gs>
              <a:gs pos="87000">
                <a:srgbClr val="7DB445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48803FA-1A45-2747-8F54-940C005061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5465" y="6359586"/>
            <a:ext cx="519402" cy="506417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D1CD2EC7-A39F-7E44-80C8-E3AC1BD2FD95}"/>
              </a:ext>
            </a:extLst>
          </p:cNvPr>
          <p:cNvGrpSpPr/>
          <p:nvPr userDrawn="1"/>
        </p:nvGrpSpPr>
        <p:grpSpPr>
          <a:xfrm>
            <a:off x="2966183" y="5544043"/>
            <a:ext cx="2300115" cy="608488"/>
            <a:chOff x="2856854" y="5544043"/>
            <a:chExt cx="2300115" cy="6084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35BC6B6-C36C-2B42-BA15-802C0F7F40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56854" y="5567193"/>
              <a:ext cx="596278" cy="51317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F96BE01-DE00-3B4C-B1C7-57802EF8959C}"/>
                </a:ext>
              </a:extLst>
            </p:cNvPr>
            <p:cNvSpPr txBox="1"/>
            <p:nvPr userDrawn="1"/>
          </p:nvSpPr>
          <p:spPr>
            <a:xfrm>
              <a:off x="3441435" y="5829045"/>
              <a:ext cx="1715534" cy="323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kumimoji="1" lang="en-US" altLang="zh-TW" sz="1000" dirty="0"/>
                <a:t>Dept. of Computer Science</a:t>
              </a:r>
            </a:p>
            <a:p>
              <a:pPr>
                <a:lnSpc>
                  <a:spcPts val="900"/>
                </a:lnSpc>
              </a:pPr>
              <a:r>
                <a:rPr kumimoji="1" lang="en-US" altLang="zh-TW" sz="1000" dirty="0"/>
                <a:t>&amp; Information Engineering</a:t>
              </a:r>
              <a:endParaRPr kumimoji="1" lang="zh-TW" altLang="en-US" sz="1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A5E1EE4-8DA1-3E45-8CC6-9478624BAA15}"/>
                </a:ext>
              </a:extLst>
            </p:cNvPr>
            <p:cNvSpPr txBox="1"/>
            <p:nvPr userDrawn="1"/>
          </p:nvSpPr>
          <p:spPr>
            <a:xfrm>
              <a:off x="3406832" y="5544043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>
                  <a:latin typeface="Weibei SC" panose="03000800000000000000" pitchFamily="66" charset="-128"/>
                  <a:ea typeface="Weibei SC" panose="03000800000000000000" pitchFamily="66" charset="-128"/>
                </a:rPr>
                <a:t>資訊工程學系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97AFDB2-A9FA-B146-B3CF-3AD00F6547BC}"/>
              </a:ext>
            </a:extLst>
          </p:cNvPr>
          <p:cNvGrpSpPr/>
          <p:nvPr userDrawn="1"/>
        </p:nvGrpSpPr>
        <p:grpSpPr>
          <a:xfrm>
            <a:off x="5168208" y="5464016"/>
            <a:ext cx="3680664" cy="650865"/>
            <a:chOff x="5457580" y="5012602"/>
            <a:chExt cx="3680664" cy="650865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0216388-1250-6D4F-A276-748B92C42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57580" y="5067481"/>
              <a:ext cx="968707" cy="594652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E76AD81-7D2A-7148-96CF-C29CE4F042C0}"/>
                </a:ext>
              </a:extLst>
            </p:cNvPr>
            <p:cNvSpPr txBox="1"/>
            <p:nvPr userDrawn="1"/>
          </p:nvSpPr>
          <p:spPr>
            <a:xfrm>
              <a:off x="6352328" y="5181794"/>
              <a:ext cx="2785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600" b="1" dirty="0">
                  <a:solidFill>
                    <a:schemeClr val="bg2">
                      <a:lumMod val="25000"/>
                    </a:schemeClr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即時與嵌入式系統實驗室</a:t>
              </a:r>
              <a:endParaRPr kumimoji="1" lang="en-US" altLang="zh-TW" sz="1200" b="1" dirty="0">
                <a:solidFill>
                  <a:schemeClr val="bg2">
                    <a:lumMod val="2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D1241F-59B2-4546-B4AE-D38176F7BE42}"/>
                </a:ext>
              </a:extLst>
            </p:cNvPr>
            <p:cNvSpPr/>
            <p:nvPr userDrawn="1"/>
          </p:nvSpPr>
          <p:spPr>
            <a:xfrm>
              <a:off x="6352328" y="5012602"/>
              <a:ext cx="12378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TW" sz="1200" b="1" i="0" dirty="0">
                  <a:solidFill>
                    <a:srgbClr val="00B0F0"/>
                  </a:solidFill>
                  <a:latin typeface="Gill Sans" charset="0"/>
                  <a:ea typeface="Gill Sans" charset="0"/>
                  <a:cs typeface="Gill Sans" charset="0"/>
                </a:rPr>
                <a:t>RESL</a:t>
              </a:r>
              <a:r>
                <a:rPr kumimoji="1" lang="en-US" altLang="zh-TW" sz="1200" b="1" i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@</a:t>
              </a:r>
              <a:r>
                <a:rPr kumimoji="1" lang="en-US" altLang="zh-TW" sz="1200" b="1" i="0" dirty="0">
                  <a:solidFill>
                    <a:schemeClr val="bg2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NPTU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9ED117-2EC7-264C-BD67-B01B38149599}"/>
                </a:ext>
              </a:extLst>
            </p:cNvPr>
            <p:cNvSpPr/>
            <p:nvPr userDrawn="1"/>
          </p:nvSpPr>
          <p:spPr>
            <a:xfrm>
              <a:off x="6371082" y="5401857"/>
              <a:ext cx="24372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kumimoji="1" lang="en-US" altLang="zh-TW" sz="1100" b="0" i="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Georgia" charset="0"/>
                  <a:cs typeface="Times New Roman" panose="02020603050405020304" pitchFamily="18" charset="0"/>
                </a:rPr>
                <a:t>Real-Time</a:t>
              </a:r>
              <a:r>
                <a:rPr kumimoji="1" lang="en-US" altLang="zh-TW" sz="1100" b="0" i="0" baseline="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Georgia" charset="0"/>
                  <a:cs typeface="Times New Roman" panose="02020603050405020304" pitchFamily="18" charset="0"/>
                </a:rPr>
                <a:t> &amp; Embedded Systems Lab.</a:t>
              </a:r>
              <a:endParaRPr kumimoji="1" lang="en-US" altLang="zh-TW" sz="2000" b="0" i="0" baseline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Georgia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E47CD32-6BD0-9E4D-B9AA-8F5C756B7C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6891" y="713278"/>
            <a:ext cx="7543800" cy="345462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kumimoji="1" lang="en-US" altLang="zh-TW" dirty="0"/>
              <a:t>Conference Name / Lab Meeting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88C7A1-53F6-E848-BCA5-9E2238BC2C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64434"/>
            <a:ext cx="9138243" cy="317500"/>
          </a:xfrm>
        </p:spPr>
        <p:txBody>
          <a:bodyPr>
            <a:noAutofit/>
          </a:bodyPr>
          <a:lstStyle>
            <a:lvl1pPr marL="0" indent="0" algn="ctr">
              <a:buNone/>
              <a:defRPr sz="1600" i="1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kumimoji="1" lang="en-US" altLang="zh-TW" dirty="0"/>
              <a:t>July 31, 2021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97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71463">
              <a:buFont typeface="Wingdings" charset="2"/>
              <a:buChar char="n"/>
              <a:tabLst>
                <a:tab pos="217488" algn="l"/>
              </a:tabLst>
              <a:defRPr/>
            </a:lvl1pPr>
            <a:lvl2pPr marL="452438" indent="-252413">
              <a:buFont typeface="Wingdings" charset="2"/>
              <a:buChar char="l"/>
              <a:tabLst>
                <a:tab pos="71438" algn="l"/>
              </a:tabLst>
              <a:defRPr/>
            </a:lvl2pPr>
            <a:lvl3pPr marL="622300" indent="-238125">
              <a:buFont typeface="Wingdings" charset="2"/>
              <a:buChar char="p"/>
              <a:tabLst>
                <a:tab pos="71438" algn="l"/>
              </a:tabLst>
              <a:defRPr/>
            </a:lvl3pPr>
            <a:lvl4pPr marL="712788" indent="-146050">
              <a:buFont typeface="Arial" charset="0"/>
              <a:buChar char="•"/>
              <a:tabLst>
                <a:tab pos="71438" algn="l"/>
              </a:tabLst>
              <a:defRPr/>
            </a:lvl4pPr>
            <a:lvl5pPr marL="895350" indent="-146050">
              <a:buFont typeface="Arial" charset="0"/>
              <a:buChar char="•"/>
              <a:tabLst>
                <a:tab pos="71438" algn="l"/>
              </a:tabLs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EAE8C26B-01A0-E74C-A146-5D1EF0566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8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88C5D-209B-0044-B9E4-4D864B3B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59FB9C9D-1EA9-0B41-8C34-46B3C92B3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88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矩形 13"/>
          <p:cNvSpPr/>
          <p:nvPr userDrawn="1"/>
        </p:nvSpPr>
        <p:spPr>
          <a:xfrm flipV="1">
            <a:off x="810259" y="4404307"/>
            <a:ext cx="3695701" cy="45719"/>
          </a:xfrm>
          <a:prstGeom prst="rect">
            <a:avLst/>
          </a:prstGeom>
          <a:solidFill>
            <a:srgbClr val="7DB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 userDrawn="1"/>
        </p:nvSpPr>
        <p:spPr>
          <a:xfrm flipV="1">
            <a:off x="4501006" y="4404308"/>
            <a:ext cx="38608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9A52BB-90AE-3D4F-83E9-84088C7F0479}"/>
              </a:ext>
            </a:extLst>
          </p:cNvPr>
          <p:cNvSpPr/>
          <p:nvPr userDrawn="1"/>
        </p:nvSpPr>
        <p:spPr>
          <a:xfrm>
            <a:off x="29403" y="6553929"/>
            <a:ext cx="9113728" cy="312074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87000">
                <a:srgbClr val="7DB445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E304F4A-49AD-9B49-B225-26B059CC2055}"/>
              </a:ext>
            </a:extLst>
          </p:cNvPr>
          <p:cNvSpPr txBox="1"/>
          <p:nvPr userDrawn="1"/>
        </p:nvSpPr>
        <p:spPr>
          <a:xfrm>
            <a:off x="464516" y="6556077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Speaker, Real-Time &amp;</a:t>
            </a:r>
            <a:r>
              <a:rPr kumimoji="1" lang="en-US" altLang="zh-TW" sz="1400" b="0" i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Embedded Systems Lab., National Pingtung University.</a:t>
            </a:r>
            <a:endParaRPr kumimoji="1" lang="zh-TW" altLang="en-US" sz="1400" b="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A78B9AA-ED95-E043-82A2-FD5A8D7815DB}"/>
              </a:ext>
            </a:extLst>
          </p:cNvPr>
          <p:cNvSpPr/>
          <p:nvPr userDrawn="1"/>
        </p:nvSpPr>
        <p:spPr>
          <a:xfrm>
            <a:off x="8722943" y="6450796"/>
            <a:ext cx="363630" cy="35736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3659B8D-DB3D-0D4B-B71D-5F04E41D9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5465" y="6359586"/>
            <a:ext cx="519402" cy="50641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246593D-E45C-6C4E-BCED-D674BA010B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144" y="6416632"/>
            <a:ext cx="679356" cy="414214"/>
          </a:xfrm>
          <a:prstGeom prst="rect">
            <a:avLst/>
          </a:prstGeom>
        </p:spPr>
      </p:pic>
      <p:sp>
        <p:nvSpPr>
          <p:cNvPr id="12" name="投影片編號版面配置區 6">
            <a:extLst>
              <a:ext uri="{FF2B5EF4-FFF2-40B4-BE49-F238E27FC236}">
                <a16:creationId xmlns:a16="http://schemas.microsoft.com/office/drawing/2014/main" id="{9F52481C-652D-E243-8D01-A74503D8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286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760021"/>
            <a:ext cx="7543800" cy="7243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4481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44818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12C1BF-D6CD-C444-BC15-C45DA5FA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41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700643"/>
            <a:ext cx="7543800" cy="7718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3"/>
            <a:ext cx="3703320" cy="36997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9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534E9359-3BD9-CC45-B1C8-A8D0F4548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99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5F004608-3184-A04E-B554-CAC6E777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9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3DB46945-82A9-804C-8A07-E27DF39CF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10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B63F616A-08CD-8949-BA6D-64D518B03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45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29403" y="6553929"/>
            <a:ext cx="9113728" cy="312074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87000">
                <a:srgbClr val="7DB445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5465" y="-12817"/>
            <a:ext cx="9143709" cy="305106"/>
          </a:xfrm>
          <a:prstGeom prst="rect">
            <a:avLst/>
          </a:prstGeom>
          <a:gradFill flip="none" rotWithShape="1">
            <a:gsLst>
              <a:gs pos="0">
                <a:srgbClr val="FE9E24"/>
              </a:gs>
              <a:gs pos="87000">
                <a:srgbClr val="FB9509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26645"/>
            <a:ext cx="7543800" cy="746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0807"/>
            <a:ext cx="7543801" cy="49944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735495" y="2405"/>
            <a:ext cx="7894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zh-TW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Here is the title of slide</a:t>
            </a:r>
            <a:endParaRPr kumimoji="1" lang="zh-TW" altLang="en-US" sz="14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 userDrawn="1"/>
        </p:nvSpPr>
        <p:spPr>
          <a:xfrm>
            <a:off x="464515" y="6556077"/>
            <a:ext cx="865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Speaker, Real-Time &amp;</a:t>
            </a:r>
            <a:r>
              <a:rPr kumimoji="1" lang="en-US" altLang="zh-TW" sz="1400" b="0" i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Embedded Systems Lab., National Pingtung University.</a:t>
            </a:r>
            <a:endParaRPr kumimoji="1" lang="zh-TW" altLang="en-US" sz="1400" b="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444E9A9-4BE4-B648-8838-2B9C7B90C35C}"/>
              </a:ext>
            </a:extLst>
          </p:cNvPr>
          <p:cNvSpPr/>
          <p:nvPr userDrawn="1"/>
        </p:nvSpPr>
        <p:spPr>
          <a:xfrm>
            <a:off x="319213" y="41047"/>
            <a:ext cx="363630" cy="35736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D9D9BB-06CA-EA48-898C-CB125E8B648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rgbClr val="259052">
                <a:tint val="45000"/>
                <a:satMod val="400000"/>
              </a:srgbClr>
            </a:duotone>
            <a:lum/>
          </a:blip>
          <a:stretch>
            <a:fillRect/>
          </a:stretch>
        </p:blipFill>
        <p:spPr>
          <a:xfrm rot="10800000">
            <a:off x="8629689" y="-15021"/>
            <a:ext cx="519403" cy="50641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53A9BA-8F7F-8442-B804-D247CA048C5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4414" y="6883"/>
            <a:ext cx="679356" cy="4142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B349B7-0A5E-034B-974D-2133BD2057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5465" y="6359586"/>
            <a:ext cx="519402" cy="506417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65C2B8-E450-0543-ABD7-EC77A2FC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1742-B16D-6A46-9BF7-182A633A5E0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1" r:id="rId9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Heiti TC Medium" pitchFamily="2" charset="-128"/>
          <a:ea typeface="Heiti TC Medium" pitchFamily="2" charset="-128"/>
          <a:cs typeface="Times New Roman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FF9128"/>
        </a:buClr>
        <a:buSzPct val="100000"/>
        <a:buFont typeface="Wingdings" charset="2"/>
        <a:buChar char="n"/>
        <a:tabLst>
          <a:tab pos="217488" algn="l"/>
        </a:tabLst>
        <a:defRPr sz="2000" kern="1200">
          <a:solidFill>
            <a:schemeClr val="tx1">
              <a:lumMod val="75000"/>
              <a:lumOff val="25000"/>
            </a:schemeClr>
          </a:solidFill>
          <a:latin typeface="Times New Roman" charset="0"/>
          <a:ea typeface="Times New Roman" charset="0"/>
          <a:cs typeface="Times New Roman" charset="0"/>
        </a:defRPr>
      </a:lvl1pPr>
      <a:lvl2pPr marL="446088" indent="-2460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9128"/>
        </a:buClr>
        <a:buFont typeface="Wingdings" charset="2"/>
        <a:buChar char="l"/>
        <a:tabLst>
          <a:tab pos="71438" algn="l"/>
        </a:tabLst>
        <a:defRPr sz="1800" kern="1200">
          <a:solidFill>
            <a:schemeClr val="tx1">
              <a:lumMod val="75000"/>
              <a:lumOff val="25000"/>
            </a:schemeClr>
          </a:solidFill>
          <a:latin typeface="Times New Roman" charset="0"/>
          <a:ea typeface="Times New Roman" charset="0"/>
          <a:cs typeface="Times New Roman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9128"/>
        </a:buClr>
        <a:buFont typeface="Wingdings" charset="2"/>
        <a:buChar char="p"/>
        <a:tabLst>
          <a:tab pos="72000" algn="l"/>
        </a:tabLst>
        <a:defRPr sz="1400" kern="1200">
          <a:solidFill>
            <a:schemeClr val="tx1">
              <a:lumMod val="75000"/>
              <a:lumOff val="25000"/>
            </a:schemeClr>
          </a:solidFill>
          <a:latin typeface="Times New Roman" charset="0"/>
          <a:ea typeface="Times New Roman" charset="0"/>
          <a:cs typeface="Times New Roman" charset="0"/>
        </a:defRPr>
      </a:lvl3pPr>
      <a:lvl4pPr marL="669925" indent="-1031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9128"/>
        </a:buClr>
        <a:buFont typeface="Arial" charset="0"/>
        <a:buChar char="•"/>
        <a:tabLst>
          <a:tab pos="71438" algn="l"/>
        </a:tabLst>
        <a:defRPr sz="1400" kern="1200">
          <a:solidFill>
            <a:schemeClr val="tx1">
              <a:lumMod val="75000"/>
              <a:lumOff val="25000"/>
            </a:schemeClr>
          </a:solidFill>
          <a:latin typeface="Times New Roman" charset="0"/>
          <a:ea typeface="Times New Roman" charset="0"/>
          <a:cs typeface="Times New Roman" charset="0"/>
        </a:defRPr>
      </a:lvl4pPr>
      <a:lvl5pPr marL="846138" indent="-968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9128"/>
        </a:buClr>
        <a:buFont typeface="Arial" charset="0"/>
        <a:buChar char="•"/>
        <a:tabLst>
          <a:tab pos="71438" algn="l"/>
        </a:tabLst>
        <a:defRPr sz="1400" kern="1200">
          <a:solidFill>
            <a:schemeClr val="tx1">
              <a:lumMod val="75000"/>
              <a:lumOff val="25000"/>
            </a:schemeClr>
          </a:solidFill>
          <a:latin typeface="Times New Roman" charset="0"/>
          <a:ea typeface="Times New Roman" charset="0"/>
          <a:cs typeface="Times New Roman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69E876CB-7F63-604B-A8ED-32E87BB78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小組成員：李明發、鐘一賢、劉鈞豪</a:t>
            </a:r>
            <a:br>
              <a:rPr kumimoji="1" lang="en-US" altLang="zh-TW" dirty="0"/>
            </a:br>
            <a:r>
              <a:rPr kumimoji="1" lang="zh-TW" altLang="en-US" dirty="0"/>
              <a:t>報告人員：李明發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B9EC37-1D6C-154F-A01D-484E0252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SmartSeating</a:t>
            </a:r>
            <a:br>
              <a:rPr kumimoji="1" lang="en-US" altLang="zh-TW" dirty="0"/>
            </a:br>
            <a:r>
              <a:rPr lang="zh-TW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應用於</a:t>
            </a:r>
            <a:r>
              <a:rPr lang="en" altLang="zh-TW" sz="2000" dirty="0">
                <a:solidFill>
                  <a:srgbClr val="000000"/>
                </a:solidFill>
                <a:effectLst/>
                <a:latin typeface="Helvetica" pitchFamily="2" charset="0"/>
              </a:rPr>
              <a:t>Party</a:t>
            </a:r>
            <a:r>
              <a:rPr lang="zh-TW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程式測驗平台的智慧座位表系統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309E02-4F73-8540-A53A-A32AC7475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/>
              <a:t>2024/09/23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C136F2-03EE-7444-BD29-D6ADA3B4EE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/>
              <a:t>September 23, 2024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7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72C782F0-A9CF-CEEF-8A13-6A1B9E5EF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2"/>
          <a:stretch/>
        </p:blipFill>
        <p:spPr>
          <a:xfrm>
            <a:off x="20" y="10"/>
            <a:ext cx="9143980" cy="6857990"/>
          </a:xfrm>
          <a:noFill/>
        </p:spPr>
      </p:pic>
      <p:sp>
        <p:nvSpPr>
          <p:cNvPr id="4" name="投影片編號版面配置區 3" hidden="1">
            <a:extLst>
              <a:ext uri="{FF2B5EF4-FFF2-40B4-BE49-F238E27FC236}">
                <a16:creationId xmlns:a16="http://schemas.microsoft.com/office/drawing/2014/main" id="{78A2E110-4866-3FD1-5553-57D005E22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9881742-B16D-6A46-9BF7-182A633A5E09}" type="slidenum">
              <a:rPr kumimoji="1" lang="zh-TW" altLang="en-US" smtClean="0"/>
              <a:pPr>
                <a:spcAft>
                  <a:spcPts val="600"/>
                </a:spcAft>
              </a:pPr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932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4F3D1-1B50-072B-3B71-C450424B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682136"/>
            <a:ext cx="7543800" cy="746864"/>
          </a:xfrm>
        </p:spPr>
        <p:txBody>
          <a:bodyPr/>
          <a:lstStyle/>
          <a:p>
            <a:r>
              <a:rPr kumimoji="1" lang="zh-TW" altLang="en-US" dirty="0"/>
              <a:t>謝謝各位的聆聽</a:t>
            </a:r>
            <a:r>
              <a:rPr kumimoji="1" lang="en-US" altLang="zh-TW" dirty="0"/>
              <a:t>: 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DF4676-626E-CC5B-5528-2D75E1C9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868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4A2AE-94A7-35C6-1DAC-41F1F41D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26645"/>
            <a:ext cx="7543800" cy="746864"/>
          </a:xfrm>
        </p:spPr>
        <p:txBody>
          <a:bodyPr anchor="b">
            <a:normAutofit/>
          </a:bodyPr>
          <a:lstStyle/>
          <a:p>
            <a:r>
              <a:rPr kumimoji="1" lang="en-US" altLang="zh-TW" dirty="0"/>
              <a:t>SmartSeating</a:t>
            </a:r>
            <a:r>
              <a:rPr kumimoji="1" lang="zh-TW" altLang="en-US" dirty="0"/>
              <a:t> 主要功能應用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A157CC-2FFE-DE6F-F17C-86C315E3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9881742-B16D-6A46-9BF7-182A633A5E09}" type="slidenum">
              <a:rPr kumimoji="1" lang="zh-TW" altLang="en-US" smtClean="0"/>
              <a:pPr>
                <a:spcAft>
                  <a:spcPts val="600"/>
                </a:spcAft>
              </a:pPr>
              <a:t>1</a:t>
            </a:fld>
            <a:endParaRPr kumimoji="1" lang="zh-TW" altLang="en-US"/>
          </a:p>
        </p:txBody>
      </p:sp>
      <p:graphicFrame>
        <p:nvGraphicFramePr>
          <p:cNvPr id="9" name="內容版面配置區 2">
            <a:extLst>
              <a:ext uri="{FF2B5EF4-FFF2-40B4-BE49-F238E27FC236}">
                <a16:creationId xmlns:a16="http://schemas.microsoft.com/office/drawing/2014/main" id="{80B394A6-9E49-A72E-97C2-ED2E06CDB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413584"/>
              </p:ext>
            </p:extLst>
          </p:nvPr>
        </p:nvGraphicFramePr>
        <p:xfrm>
          <a:off x="822959" y="1410807"/>
          <a:ext cx="7543801" cy="499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41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5A63925-79FD-84E5-3F51-95F694E8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365369"/>
            <a:ext cx="7543800" cy="724395"/>
          </a:xfrm>
        </p:spPr>
        <p:txBody>
          <a:bodyPr anchor="b">
            <a:normAutofit/>
          </a:bodyPr>
          <a:lstStyle/>
          <a:p>
            <a:r>
              <a:rPr lang="zh-TW" altLang="zh-TW" dirty="0"/>
              <a:t>設計教室座位表模式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A98BC-4DF9-2FD1-E79D-B361D7AA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272" y="1204906"/>
            <a:ext cx="7779173" cy="4448188"/>
          </a:xfrm>
        </p:spPr>
        <p:txBody>
          <a:bodyPr>
            <a:noAutofit/>
          </a:bodyPr>
          <a:lstStyle/>
          <a:p>
            <a:r>
              <a:rPr lang="zh-TW" altLang="en-US" sz="2400" dirty="0">
                <a:effectLst/>
              </a:rPr>
              <a:t>此模式讓教師或助教能根據實際教室環境，透過直觀的使用者介面設計專屬的座位表。使用者可自由調整座位的數量與排列方式，適應不同教室的座位布局需求，並將結果儲存至資料庫，方便日後監考和座位分配使用。</a:t>
            </a:r>
          </a:p>
        </p:txBody>
      </p:sp>
      <p:pic>
        <p:nvPicPr>
          <p:cNvPr id="7" name="圖片 6" descr="一張含有 文字, 圖表, 軟體, 多媒體軟體 的圖片&#10;&#10;自動產生的描述">
            <a:extLst>
              <a:ext uri="{FF2B5EF4-FFF2-40B4-BE49-F238E27FC236}">
                <a16:creationId xmlns:a16="http://schemas.microsoft.com/office/drawing/2014/main" id="{13B96DAA-3873-D05E-4534-FFA48C86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93" y="2734513"/>
            <a:ext cx="6847813" cy="3509762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EA6CD-3DC5-1980-588D-4FB12620D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465" y="6542541"/>
            <a:ext cx="4414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9881742-B16D-6A46-9BF7-182A633A5E09}" type="slidenum">
              <a:rPr kumimoji="1" lang="zh-TW" altLang="en-US" smtClean="0"/>
              <a:pPr>
                <a:spcAft>
                  <a:spcPts val="600"/>
                </a:spcAft>
              </a:pPr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67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385A0-CD19-3A4B-28A2-27F56D8E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預覽教室模式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1E540-BBB4-9672-8093-AB583B2F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在完成座位表設計後，系統會從資料庫中提取該考場的考生資料，並按照特定的座位排列邏輯（如梅花座等）進行隨機排序，允許監考教師和助教預覽最終生成的教室布局。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C9F5F2-1FAE-58A1-D816-C21EFCD15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  <p:pic>
        <p:nvPicPr>
          <p:cNvPr id="8" name="圖片 7" descr="一張含有 文字, 軟體, 圖表, 電腦圖示 的圖片&#10;&#10;自動產生的描述">
            <a:extLst>
              <a:ext uri="{FF2B5EF4-FFF2-40B4-BE49-F238E27FC236}">
                <a16:creationId xmlns:a16="http://schemas.microsoft.com/office/drawing/2014/main" id="{5328E971-96D4-0391-60A8-DF1E1688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785881"/>
            <a:ext cx="777240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92157-E7CB-969C-6A55-41B370A9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教室編輯模式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61143-8362-5A51-1284-6E1770BF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在教室編輯模式中，可以根據該座位目前的狀態進行編輯和調整</a:t>
            </a:r>
            <a:endParaRPr kumimoji="1" lang="en-US" altLang="zh-TW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以及手動輸入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MacAddress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3E27B3-AC6A-D9C6-584A-53B50E5C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  <p:pic>
        <p:nvPicPr>
          <p:cNvPr id="8" name="圖片 7" descr="一張含有 文字, 軟體, 圖表, 電腦圖示 的圖片&#10;&#10;自動產生的描述">
            <a:extLst>
              <a:ext uri="{FF2B5EF4-FFF2-40B4-BE49-F238E27FC236}">
                <a16:creationId xmlns:a16="http://schemas.microsoft.com/office/drawing/2014/main" id="{36020AEA-3D94-F4A5-60F7-83A03D9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639173"/>
            <a:ext cx="7498081" cy="37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67C69-42B6-8C15-87BA-9F960710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輸入座位</a:t>
            </a:r>
            <a:r>
              <a:rPr lang="en" altLang="zh-TW" dirty="0">
                <a:solidFill>
                  <a:srgbClr val="000000"/>
                </a:solidFill>
                <a:effectLst/>
                <a:latin typeface="Helvetica" pitchFamily="2" charset="0"/>
              </a:rPr>
              <a:t>MAC</a:t>
            </a:r>
            <a:r>
              <a:rPr lang="zh-TW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地址模式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033C9-C4EF-9980-D5A3-5B181F07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根據設計好的座位表，使用者可透過登入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PARTY </a:t>
            </a:r>
            <a:r>
              <a:rPr lang="en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LUNCHER</a:t>
            </a:r>
            <a:r>
              <a:rPr lang="zh-TW" altLang="e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基於</a:t>
            </a:r>
            <a:r>
              <a:rPr lang="en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 IPC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TW" altLang="e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點擊按鈕自動抓取並輸入當前座位主機的</a:t>
            </a:r>
            <a:r>
              <a:rPr lang="en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地址。此模式也支持手動輸入</a:t>
            </a:r>
            <a:r>
              <a:rPr lang="en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地址。</a:t>
            </a:r>
          </a:p>
          <a:p>
            <a:endParaRPr kumimoji="1"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53346-A4FB-550A-CD3D-78AC3DBAC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pic>
        <p:nvPicPr>
          <p:cNvPr id="6" name="圖片 5" descr="一張含有 文字, 螢幕擷取畫面, 網站, 網頁 的圖片&#10;&#10;自動產生的描述">
            <a:extLst>
              <a:ext uri="{FF2B5EF4-FFF2-40B4-BE49-F238E27FC236}">
                <a16:creationId xmlns:a16="http://schemas.microsoft.com/office/drawing/2014/main" id="{27BF9F10-74FF-FF06-827A-00AF72D5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51354"/>
            <a:ext cx="7543801" cy="30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4795A-138F-8DF0-D89F-4D749B72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監考模式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8740-C5A5-C1A9-7D78-C02C0433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可即時監控學生的作答情況，提供多種狀態的即時反饋，如「考試中」、「未開始考試」、 「已完成考試」、 「外網連線警示」以及「電腦故障（手動標記） 」等。當系統偵測到異常狀況時，監考人員可以根據學生的狀態，適時調整其考試安排，如更換教室或座位，以確保考試的順利進行。該模式亦支援在多個考場中進行考生的即時調度與座位安排，提升考試過程的靈活性與應變能力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67E14-EC6E-A802-9383-06EA0EA85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CA96BB-9F97-EE96-4E0F-6A2A7E1A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45" y="3466900"/>
            <a:ext cx="5284893" cy="28644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10A7D4A-711C-9145-5F0C-B9C03CD5D3BF}"/>
              </a:ext>
            </a:extLst>
          </p:cNvPr>
          <p:cNvSpPr txBox="1"/>
          <p:nvPr/>
        </p:nvSpPr>
        <p:spPr>
          <a:xfrm>
            <a:off x="6673424" y="4899127"/>
            <a:ext cx="209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&lt;-</a:t>
            </a:r>
            <a:r>
              <a:rPr kumimoji="1" lang="zh-TW" altLang="en-US" dirty="0"/>
              <a:t>支持不同教室的座位間互換</a:t>
            </a:r>
          </a:p>
        </p:txBody>
      </p:sp>
    </p:spTree>
    <p:extLst>
      <p:ext uri="{BB962C8B-B14F-4D97-AF65-F5344CB8AC3E}">
        <p14:creationId xmlns:p14="http://schemas.microsoft.com/office/powerpoint/2010/main" val="429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DDC15-367A-4785-7DD1-C62C27D6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/>
              <a:t>SmartSeating</a:t>
            </a:r>
            <a:r>
              <a:rPr kumimoji="1" lang="zh-TW" altLang="en-US" sz="3200"/>
              <a:t>於新增測驗中的應用</a:t>
            </a:r>
            <a:endParaRPr kumimoji="1"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92704C-4BBB-27C7-D65B-43A804D0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96A02CE-5F76-6DDE-194F-D71E9196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在原本的測驗系統中，並不具備安排教室座位的功能。</a:t>
            </a:r>
            <a:r>
              <a:rPr lang="en" altLang="zh-TW" sz="2400" b="1" dirty="0"/>
              <a:t>SmartSeating</a:t>
            </a:r>
            <a:r>
              <a:rPr lang="zh-TW" altLang="en-US" sz="2400" dirty="0"/>
              <a:t>基於現有的模板，於新增測驗功能中添加了多選單的「新增課程」和「新增教室」，讓老師與助教能夠在單一測驗中為多個班級安排座位。此系統支持使用不同的邏輯排序座位，並自動生成相應的座位表，從而提升座位安排的靈活性與效率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在完成新增測驗前的操作後，可以使用教室預覽模式來開啟座位表進行相關的查看。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26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F2B8AE6-8BDD-DC41-CE88-47F3CD5E3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5" y="776055"/>
            <a:ext cx="4232275" cy="316314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EB771C-38E1-7AD1-EB23-660EFEB6F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881742-B16D-6A46-9BF7-182A633A5E09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  <p:pic>
        <p:nvPicPr>
          <p:cNvPr id="8" name="圖片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7D82663-04CC-4C40-AEBC-1EF72AD6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31" y="3855130"/>
            <a:ext cx="4620428" cy="25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9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4" id="{EB6F8470-3566-2E4C-B96E-7E5BBA8FAF1A}" vid="{DFB3B21F-3B96-B041-A407-4C8F81CC1A0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F939E7D93B0F94E8DC6AD29FF1DB88F" ma:contentTypeVersion="15" ma:contentTypeDescription="建立新的文件。" ma:contentTypeScope="" ma:versionID="b4d9469bddfc34a5b4810f7a170c264b">
  <xsd:schema xmlns:xsd="http://www.w3.org/2001/XMLSchema" xmlns:xs="http://www.w3.org/2001/XMLSchema" xmlns:p="http://schemas.microsoft.com/office/2006/metadata/properties" xmlns:ns2="1acb00d0-26a3-49e5-aa3b-2ba91e39ce73" xmlns:ns3="808ed2c1-04a5-4a8c-91d7-3931f6bd55b1" targetNamespace="http://schemas.microsoft.com/office/2006/metadata/properties" ma:root="true" ma:fieldsID="392a135065d114bfadff442154a32129" ns2:_="" ns3:_="">
    <xsd:import namespace="1acb00d0-26a3-49e5-aa3b-2ba91e39ce73"/>
    <xsd:import namespace="808ed2c1-04a5-4a8c-91d7-3931f6bd55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b00d0-26a3-49e5-aa3b-2ba91e39ce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影像標籤" ma:readOnly="false" ma:fieldId="{5cf76f15-5ced-4ddc-b409-7134ff3c332f}" ma:taxonomyMulti="true" ma:sspId="ba7a08f9-8fef-46a9-a044-942305732d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ed2c1-04a5-4a8c-91d7-3931f6bd55b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84b6158-b730-4761-a99f-2eae0ce289e0}" ma:internalName="TaxCatchAll" ma:showField="CatchAllData" ma:web="808ed2c1-04a5-4a8c-91d7-3931f6bd55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cb00d0-26a3-49e5-aa3b-2ba91e39ce73">
      <Terms xmlns="http://schemas.microsoft.com/office/infopath/2007/PartnerControls"/>
    </lcf76f155ced4ddcb4097134ff3c332f>
    <TaxCatchAll xmlns="808ed2c1-04a5-4a8c-91d7-3931f6bd55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13FC1-6C22-43AE-9316-93533E9AD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b00d0-26a3-49e5-aa3b-2ba91e39ce73"/>
    <ds:schemaRef ds:uri="808ed2c1-04a5-4a8c-91d7-3931f6bd55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ED4E56-7AE2-48A2-A3C0-C80BEA86B70D}">
  <ds:schemaRefs>
    <ds:schemaRef ds:uri="1acb00d0-26a3-49e5-aa3b-2ba91e39ce7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808ed2c1-04a5-4a8c-91d7-3931f6bd55b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52571B-CF90-4AEE-9B22-9B7CED0A76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530</Words>
  <Application>Microsoft Macintosh PowerPoint</Application>
  <PresentationFormat>如螢幕大小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Heiti TC Light</vt:lpstr>
      <vt:lpstr>Heiti TC Medium</vt:lpstr>
      <vt:lpstr>Weibei SC</vt:lpstr>
      <vt:lpstr>Arial</vt:lpstr>
      <vt:lpstr>Calibri</vt:lpstr>
      <vt:lpstr>Gill Sans</vt:lpstr>
      <vt:lpstr>Helvetica</vt:lpstr>
      <vt:lpstr>Times New Roman</vt:lpstr>
      <vt:lpstr>Wingdings</vt:lpstr>
      <vt:lpstr>回顧</vt:lpstr>
      <vt:lpstr>SmartSeating 應用於Party程式測驗平台的智慧座位表系統</vt:lpstr>
      <vt:lpstr>SmartSeating 主要功能應用</vt:lpstr>
      <vt:lpstr>設計教室座位表模式</vt:lpstr>
      <vt:lpstr>預覽教室模式</vt:lpstr>
      <vt:lpstr>教室編輯模式</vt:lpstr>
      <vt:lpstr>輸入座位MAC地址模式</vt:lpstr>
      <vt:lpstr>監考模式</vt:lpstr>
      <vt:lpstr>SmartSeating於新增測驗中的應用</vt:lpstr>
      <vt:lpstr>PowerPoint 簡報</vt:lpstr>
      <vt:lpstr>PowerPoint 簡報</vt:lpstr>
      <vt:lpstr>謝謝各位的聆聽: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吳卓俊</dc:creator>
  <cp:lastModifiedBy>李明發</cp:lastModifiedBy>
  <cp:revision>2</cp:revision>
  <dcterms:created xsi:type="dcterms:W3CDTF">2022-01-18T17:44:11Z</dcterms:created>
  <dcterms:modified xsi:type="dcterms:W3CDTF">2024-09-22T16:54:05Z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0x010100BF939E7D93B0F94E8DC6AD29FF1DB88F</vt:lpwstr>
  </property>
  <property fmtid="{D5CDD505-2E9C-101B-9397-08002B2CF9AE}" pid="3" name="MediaServiceImageTags">
    <vt:lpwstr/>
  </property>
</Properties>
</file>