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99" r:id="rId2"/>
    <p:sldId id="306" r:id="rId3"/>
    <p:sldId id="298" r:id="rId4"/>
    <p:sldId id="256" r:id="rId5"/>
    <p:sldId id="307" r:id="rId6"/>
    <p:sldId id="258" r:id="rId7"/>
    <p:sldId id="300" r:id="rId8"/>
    <p:sldId id="308" r:id="rId9"/>
    <p:sldId id="309" r:id="rId10"/>
    <p:sldId id="311" r:id="rId11"/>
    <p:sldId id="312" r:id="rId12"/>
    <p:sldId id="313" r:id="rId13"/>
    <p:sldId id="314" r:id="rId14"/>
    <p:sldId id="315" r:id="rId15"/>
    <p:sldId id="316" r:id="rId16"/>
    <p:sldId id="302" r:id="rId17"/>
    <p:sldId id="287" r:id="rId18"/>
    <p:sldId id="303" r:id="rId19"/>
    <p:sldId id="266" r:id="rId20"/>
    <p:sldId id="295" r:id="rId21"/>
    <p:sldId id="317" r:id="rId22"/>
    <p:sldId id="318" r:id="rId23"/>
    <p:sldId id="319" r:id="rId24"/>
    <p:sldId id="320" r:id="rId25"/>
    <p:sldId id="305" r:id="rId26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461E2"/>
    <a:srgbClr val="06BB9A"/>
    <a:srgbClr val="27CB98"/>
    <a:srgbClr val="20C28C"/>
    <a:srgbClr val="21C991"/>
    <a:srgbClr val="24DA9D"/>
    <a:srgbClr val="3CCC9F"/>
    <a:srgbClr val="5ACEB0"/>
    <a:srgbClr val="3CA2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53" y="4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3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4009E5-C322-48C4-8EB1-52408A2A7765}" type="doc">
      <dgm:prSet loTypeId="urn:microsoft.com/office/officeart/2005/8/layout/matrix1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2336B1B0-5E09-45BE-B913-AD4073951519}">
      <dgm:prSet phldrT="[文本]"/>
      <dgm:spPr/>
      <dgm:t>
        <a:bodyPr/>
        <a:lstStyle/>
        <a:p>
          <a:r>
            <a:rPr lang="zh-CN" altLang="en-US" dirty="0">
              <a:latin typeface="钟齐马善政毛笔楷书" panose="00000500000000000000" pitchFamily="2" charset="0"/>
              <a:ea typeface="钟齐马善政毛笔楷书" panose="00000500000000000000" pitchFamily="2" charset="0"/>
            </a:rPr>
            <a:t>游戏</a:t>
          </a:r>
        </a:p>
      </dgm:t>
    </dgm:pt>
    <dgm:pt modelId="{55DBBBD9-7B72-4689-9792-8559AC33CC81}" type="parTrans" cxnId="{7BE59FF3-CC55-45CB-A9E6-1A2393C830AE}">
      <dgm:prSet/>
      <dgm:spPr/>
      <dgm:t>
        <a:bodyPr/>
        <a:lstStyle/>
        <a:p>
          <a:endParaRPr lang="zh-CN" altLang="en-US"/>
        </a:p>
      </dgm:t>
    </dgm:pt>
    <dgm:pt modelId="{D287B23B-8307-44F3-A883-02D4C8310565}" type="sibTrans" cxnId="{7BE59FF3-CC55-45CB-A9E6-1A2393C830AE}">
      <dgm:prSet/>
      <dgm:spPr/>
      <dgm:t>
        <a:bodyPr/>
        <a:lstStyle/>
        <a:p>
          <a:endParaRPr lang="zh-CN" altLang="en-US"/>
        </a:p>
      </dgm:t>
    </dgm:pt>
    <dgm:pt modelId="{DD162F04-46AB-4BA2-A24D-BA6C1570DD70}">
      <dgm:prSet phldrT="[文本]"/>
      <dgm:spPr/>
      <dgm:t>
        <a:bodyPr/>
        <a:lstStyle/>
        <a:p>
          <a:r>
            <a:rPr lang="zh-CN" altLang="en-US" dirty="0">
              <a:latin typeface="钟齐马善政毛笔楷书" panose="00000500000000000000" pitchFamily="2" charset="0"/>
              <a:ea typeface="钟齐马善政毛笔楷书" panose="00000500000000000000" pitchFamily="2" charset="0"/>
            </a:rPr>
            <a:t>机制</a:t>
          </a:r>
        </a:p>
      </dgm:t>
    </dgm:pt>
    <dgm:pt modelId="{172F0478-4F1C-450B-A8B9-4759BD7304F8}" type="parTrans" cxnId="{1DD15518-4809-486F-AF8D-7D47ABEBA836}">
      <dgm:prSet/>
      <dgm:spPr/>
      <dgm:t>
        <a:bodyPr/>
        <a:lstStyle/>
        <a:p>
          <a:endParaRPr lang="zh-CN" altLang="en-US"/>
        </a:p>
      </dgm:t>
    </dgm:pt>
    <dgm:pt modelId="{F069C70A-29E4-4785-BEBF-FA6F0077C591}" type="sibTrans" cxnId="{1DD15518-4809-486F-AF8D-7D47ABEBA836}">
      <dgm:prSet/>
      <dgm:spPr/>
      <dgm:t>
        <a:bodyPr/>
        <a:lstStyle/>
        <a:p>
          <a:endParaRPr lang="zh-CN" altLang="en-US"/>
        </a:p>
      </dgm:t>
    </dgm:pt>
    <dgm:pt modelId="{3FB0B2AE-4508-4547-8592-5A76AAEAB51C}">
      <dgm:prSet phldrT="[文本]"/>
      <dgm:spPr/>
      <dgm:t>
        <a:bodyPr/>
        <a:lstStyle/>
        <a:p>
          <a:r>
            <a:rPr lang="zh-CN" altLang="en-US" dirty="0">
              <a:latin typeface="钟齐马善政毛笔楷书" panose="00000500000000000000" pitchFamily="2" charset="0"/>
              <a:ea typeface="钟齐马善政毛笔楷书" panose="00000500000000000000" pitchFamily="2" charset="0"/>
            </a:rPr>
            <a:t>美学</a:t>
          </a:r>
        </a:p>
      </dgm:t>
    </dgm:pt>
    <dgm:pt modelId="{C4BCE5C2-B653-4788-BF2A-307E3A67C95D}" type="parTrans" cxnId="{FAE64F49-129B-404C-B472-944DCEB3D091}">
      <dgm:prSet/>
      <dgm:spPr/>
      <dgm:t>
        <a:bodyPr/>
        <a:lstStyle/>
        <a:p>
          <a:endParaRPr lang="zh-CN" altLang="en-US"/>
        </a:p>
      </dgm:t>
    </dgm:pt>
    <dgm:pt modelId="{E26FF4B7-481F-4C44-B1D1-AA7F7BD3F657}" type="sibTrans" cxnId="{FAE64F49-129B-404C-B472-944DCEB3D091}">
      <dgm:prSet/>
      <dgm:spPr/>
      <dgm:t>
        <a:bodyPr/>
        <a:lstStyle/>
        <a:p>
          <a:endParaRPr lang="zh-CN" altLang="en-US"/>
        </a:p>
      </dgm:t>
    </dgm:pt>
    <dgm:pt modelId="{23A6EB21-47A4-4602-86EE-EA2407162FA8}">
      <dgm:prSet phldrT="[文本]"/>
      <dgm:spPr/>
      <dgm:t>
        <a:bodyPr/>
        <a:lstStyle/>
        <a:p>
          <a:r>
            <a:rPr lang="zh-CN" altLang="en-US" dirty="0">
              <a:latin typeface="钟齐马善政毛笔楷书" panose="00000500000000000000" pitchFamily="2" charset="0"/>
              <a:ea typeface="钟齐马善政毛笔楷书" panose="00000500000000000000" pitchFamily="2" charset="0"/>
            </a:rPr>
            <a:t>技术</a:t>
          </a:r>
        </a:p>
      </dgm:t>
    </dgm:pt>
    <dgm:pt modelId="{D80794CE-1126-47C4-BD07-55DF25ECB39E}" type="parTrans" cxnId="{7A4C2128-534A-4B96-A726-953A4D9B9439}">
      <dgm:prSet/>
      <dgm:spPr/>
      <dgm:t>
        <a:bodyPr/>
        <a:lstStyle/>
        <a:p>
          <a:endParaRPr lang="zh-CN" altLang="en-US"/>
        </a:p>
      </dgm:t>
    </dgm:pt>
    <dgm:pt modelId="{3EB2C015-90E9-4017-9AC8-4F05178B6AE3}" type="sibTrans" cxnId="{7A4C2128-534A-4B96-A726-953A4D9B9439}">
      <dgm:prSet/>
      <dgm:spPr/>
      <dgm:t>
        <a:bodyPr/>
        <a:lstStyle/>
        <a:p>
          <a:endParaRPr lang="zh-CN" altLang="en-US"/>
        </a:p>
      </dgm:t>
    </dgm:pt>
    <dgm:pt modelId="{85C1E2A6-B03B-4DBC-A745-ACDDACE6FAE1}">
      <dgm:prSet phldrT="[文本]"/>
      <dgm:spPr/>
      <dgm:t>
        <a:bodyPr/>
        <a:lstStyle/>
        <a:p>
          <a:r>
            <a:rPr lang="zh-CN" altLang="en-US" dirty="0">
              <a:latin typeface="钟齐马善政毛笔楷书" panose="00000500000000000000" pitchFamily="2" charset="0"/>
              <a:ea typeface="钟齐马善政毛笔楷书" panose="00000500000000000000" pitchFamily="2" charset="0"/>
            </a:rPr>
            <a:t>故事</a:t>
          </a:r>
        </a:p>
      </dgm:t>
    </dgm:pt>
    <dgm:pt modelId="{438411A7-27E5-4263-BA93-854737B033AD}" type="parTrans" cxnId="{B578339F-4837-4DD7-9CF5-FAEABD6FEACD}">
      <dgm:prSet/>
      <dgm:spPr/>
    </dgm:pt>
    <dgm:pt modelId="{34493899-C3E5-405E-AA2E-CFBD5BBCC797}" type="sibTrans" cxnId="{B578339F-4837-4DD7-9CF5-FAEABD6FEACD}">
      <dgm:prSet/>
      <dgm:spPr/>
    </dgm:pt>
    <dgm:pt modelId="{2F0D9D1D-2D8C-427A-86B7-5D5FFD60437B}" type="pres">
      <dgm:prSet presAssocID="{674009E5-C322-48C4-8EB1-52408A2A7765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0FF0680-B932-4AC8-9C6D-F90946033E8E}" type="pres">
      <dgm:prSet presAssocID="{674009E5-C322-48C4-8EB1-52408A2A7765}" presName="matrix" presStyleCnt="0"/>
      <dgm:spPr/>
    </dgm:pt>
    <dgm:pt modelId="{825D9549-D80E-4372-8F2A-729B57FAF554}" type="pres">
      <dgm:prSet presAssocID="{674009E5-C322-48C4-8EB1-52408A2A7765}" presName="tile1" presStyleLbl="node1" presStyleIdx="0" presStyleCnt="4" custLinFactNeighborX="334" custLinFactNeighborY="-1541"/>
      <dgm:spPr/>
    </dgm:pt>
    <dgm:pt modelId="{8001054D-9A89-4356-A696-DA1A8A04EADB}" type="pres">
      <dgm:prSet presAssocID="{674009E5-C322-48C4-8EB1-52408A2A7765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905126E-2224-40A7-8644-5CD8B8A7C2EB}" type="pres">
      <dgm:prSet presAssocID="{674009E5-C322-48C4-8EB1-52408A2A7765}" presName="tile2" presStyleLbl="node1" presStyleIdx="1" presStyleCnt="4"/>
      <dgm:spPr/>
    </dgm:pt>
    <dgm:pt modelId="{2BBE5F2C-D2CD-4C16-96DF-3502D43FBBBE}" type="pres">
      <dgm:prSet presAssocID="{674009E5-C322-48C4-8EB1-52408A2A7765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BC62203-43BE-48EA-8E62-8A2DA1C2C4A6}" type="pres">
      <dgm:prSet presAssocID="{674009E5-C322-48C4-8EB1-52408A2A7765}" presName="tile3" presStyleLbl="node1" presStyleIdx="2" presStyleCnt="4"/>
      <dgm:spPr/>
    </dgm:pt>
    <dgm:pt modelId="{676D29A6-00A7-4D44-8490-3BE0EEC0ED89}" type="pres">
      <dgm:prSet presAssocID="{674009E5-C322-48C4-8EB1-52408A2A7765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3EE0346-ABF6-4C66-9794-D7DD0F4941DD}" type="pres">
      <dgm:prSet presAssocID="{674009E5-C322-48C4-8EB1-52408A2A7765}" presName="tile4" presStyleLbl="node1" presStyleIdx="3" presStyleCnt="4"/>
      <dgm:spPr/>
    </dgm:pt>
    <dgm:pt modelId="{B6EBECAA-E68E-4DD6-8563-75F109D6856C}" type="pres">
      <dgm:prSet presAssocID="{674009E5-C322-48C4-8EB1-52408A2A7765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2C5431C4-628A-40F9-9982-3507A5DFCF7A}" type="pres">
      <dgm:prSet presAssocID="{674009E5-C322-48C4-8EB1-52408A2A7765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1DD15518-4809-486F-AF8D-7D47ABEBA836}" srcId="{2336B1B0-5E09-45BE-B913-AD4073951519}" destId="{DD162F04-46AB-4BA2-A24D-BA6C1570DD70}" srcOrd="0" destOrd="0" parTransId="{172F0478-4F1C-450B-A8B9-4759BD7304F8}" sibTransId="{F069C70A-29E4-4785-BEBF-FA6F0077C591}"/>
    <dgm:cxn modelId="{AB271D26-CE3E-487F-B512-682A16564518}" type="presOf" srcId="{DD162F04-46AB-4BA2-A24D-BA6C1570DD70}" destId="{8001054D-9A89-4356-A696-DA1A8A04EADB}" srcOrd="1" destOrd="0" presId="urn:microsoft.com/office/officeart/2005/8/layout/matrix1"/>
    <dgm:cxn modelId="{7A4C2128-534A-4B96-A726-953A4D9B9439}" srcId="{2336B1B0-5E09-45BE-B913-AD4073951519}" destId="{23A6EB21-47A4-4602-86EE-EA2407162FA8}" srcOrd="3" destOrd="0" parTransId="{D80794CE-1126-47C4-BD07-55DF25ECB39E}" sibTransId="{3EB2C015-90E9-4017-9AC8-4F05178B6AE3}"/>
    <dgm:cxn modelId="{80ACD63B-F39A-4323-935D-664E7BB3F775}" type="presOf" srcId="{23A6EB21-47A4-4602-86EE-EA2407162FA8}" destId="{B6EBECAA-E68E-4DD6-8563-75F109D6856C}" srcOrd="1" destOrd="0" presId="urn:microsoft.com/office/officeart/2005/8/layout/matrix1"/>
    <dgm:cxn modelId="{FAE64F49-129B-404C-B472-944DCEB3D091}" srcId="{2336B1B0-5E09-45BE-B913-AD4073951519}" destId="{3FB0B2AE-4508-4547-8592-5A76AAEAB51C}" srcOrd="2" destOrd="0" parTransId="{C4BCE5C2-B653-4788-BF2A-307E3A67C95D}" sibTransId="{E26FF4B7-481F-4C44-B1D1-AA7F7BD3F657}"/>
    <dgm:cxn modelId="{4A55196A-E2FD-4572-9EF2-FA024811A01B}" type="presOf" srcId="{23A6EB21-47A4-4602-86EE-EA2407162FA8}" destId="{03EE0346-ABF6-4C66-9794-D7DD0F4941DD}" srcOrd="0" destOrd="0" presId="urn:microsoft.com/office/officeart/2005/8/layout/matrix1"/>
    <dgm:cxn modelId="{057A4258-24BF-4D88-A9B6-0E263F427404}" type="presOf" srcId="{DD162F04-46AB-4BA2-A24D-BA6C1570DD70}" destId="{825D9549-D80E-4372-8F2A-729B57FAF554}" srcOrd="0" destOrd="0" presId="urn:microsoft.com/office/officeart/2005/8/layout/matrix1"/>
    <dgm:cxn modelId="{B578339F-4837-4DD7-9CF5-FAEABD6FEACD}" srcId="{2336B1B0-5E09-45BE-B913-AD4073951519}" destId="{85C1E2A6-B03B-4DBC-A745-ACDDACE6FAE1}" srcOrd="1" destOrd="0" parTransId="{438411A7-27E5-4263-BA93-854737B033AD}" sibTransId="{34493899-C3E5-405E-AA2E-CFBD5BBCC797}"/>
    <dgm:cxn modelId="{24FB23A2-68DB-4AFA-8F50-D07057D09F7F}" type="presOf" srcId="{674009E5-C322-48C4-8EB1-52408A2A7765}" destId="{2F0D9D1D-2D8C-427A-86B7-5D5FFD60437B}" srcOrd="0" destOrd="0" presId="urn:microsoft.com/office/officeart/2005/8/layout/matrix1"/>
    <dgm:cxn modelId="{CBF04AA3-805F-44FA-997C-FD93340E9415}" type="presOf" srcId="{3FB0B2AE-4508-4547-8592-5A76AAEAB51C}" destId="{676D29A6-00A7-4D44-8490-3BE0EEC0ED89}" srcOrd="1" destOrd="0" presId="urn:microsoft.com/office/officeart/2005/8/layout/matrix1"/>
    <dgm:cxn modelId="{84D1F9AE-2148-4969-AB79-CB66AC4A90FD}" type="presOf" srcId="{85C1E2A6-B03B-4DBC-A745-ACDDACE6FAE1}" destId="{2BBE5F2C-D2CD-4C16-96DF-3502D43FBBBE}" srcOrd="1" destOrd="0" presId="urn:microsoft.com/office/officeart/2005/8/layout/matrix1"/>
    <dgm:cxn modelId="{0917E2B0-F1FB-4D27-9F1B-FC474DCC2832}" type="presOf" srcId="{85C1E2A6-B03B-4DBC-A745-ACDDACE6FAE1}" destId="{8905126E-2224-40A7-8644-5CD8B8A7C2EB}" srcOrd="0" destOrd="0" presId="urn:microsoft.com/office/officeart/2005/8/layout/matrix1"/>
    <dgm:cxn modelId="{631064DE-1318-47D9-AD4C-F65283023842}" type="presOf" srcId="{3FB0B2AE-4508-4547-8592-5A76AAEAB51C}" destId="{BBC62203-43BE-48EA-8E62-8A2DA1C2C4A6}" srcOrd="0" destOrd="0" presId="urn:microsoft.com/office/officeart/2005/8/layout/matrix1"/>
    <dgm:cxn modelId="{B0F7E0DE-93CD-4F18-916B-ECDC5C7FE70B}" type="presOf" srcId="{2336B1B0-5E09-45BE-B913-AD4073951519}" destId="{2C5431C4-628A-40F9-9982-3507A5DFCF7A}" srcOrd="0" destOrd="0" presId="urn:microsoft.com/office/officeart/2005/8/layout/matrix1"/>
    <dgm:cxn modelId="{7BE59FF3-CC55-45CB-A9E6-1A2393C830AE}" srcId="{674009E5-C322-48C4-8EB1-52408A2A7765}" destId="{2336B1B0-5E09-45BE-B913-AD4073951519}" srcOrd="0" destOrd="0" parTransId="{55DBBBD9-7B72-4689-9792-8559AC33CC81}" sibTransId="{D287B23B-8307-44F3-A883-02D4C8310565}"/>
    <dgm:cxn modelId="{9EBC4789-E38C-408F-B70C-BF034B0CC251}" type="presParOf" srcId="{2F0D9D1D-2D8C-427A-86B7-5D5FFD60437B}" destId="{A0FF0680-B932-4AC8-9C6D-F90946033E8E}" srcOrd="0" destOrd="0" presId="urn:microsoft.com/office/officeart/2005/8/layout/matrix1"/>
    <dgm:cxn modelId="{AB9A690B-9277-4A19-9C49-BB66CBD2627F}" type="presParOf" srcId="{A0FF0680-B932-4AC8-9C6D-F90946033E8E}" destId="{825D9549-D80E-4372-8F2A-729B57FAF554}" srcOrd="0" destOrd="0" presId="urn:microsoft.com/office/officeart/2005/8/layout/matrix1"/>
    <dgm:cxn modelId="{0EEE31D2-BF1E-418B-AABB-16671692B581}" type="presParOf" srcId="{A0FF0680-B932-4AC8-9C6D-F90946033E8E}" destId="{8001054D-9A89-4356-A696-DA1A8A04EADB}" srcOrd="1" destOrd="0" presId="urn:microsoft.com/office/officeart/2005/8/layout/matrix1"/>
    <dgm:cxn modelId="{0DA24962-4279-45FC-921E-34808A804646}" type="presParOf" srcId="{A0FF0680-B932-4AC8-9C6D-F90946033E8E}" destId="{8905126E-2224-40A7-8644-5CD8B8A7C2EB}" srcOrd="2" destOrd="0" presId="urn:microsoft.com/office/officeart/2005/8/layout/matrix1"/>
    <dgm:cxn modelId="{63576D45-1409-4A5F-ADFF-EC8DCD9AD0E9}" type="presParOf" srcId="{A0FF0680-B932-4AC8-9C6D-F90946033E8E}" destId="{2BBE5F2C-D2CD-4C16-96DF-3502D43FBBBE}" srcOrd="3" destOrd="0" presId="urn:microsoft.com/office/officeart/2005/8/layout/matrix1"/>
    <dgm:cxn modelId="{AC3BD013-DC6E-4518-9A10-D3A9CBD0ABEA}" type="presParOf" srcId="{A0FF0680-B932-4AC8-9C6D-F90946033E8E}" destId="{BBC62203-43BE-48EA-8E62-8A2DA1C2C4A6}" srcOrd="4" destOrd="0" presId="urn:microsoft.com/office/officeart/2005/8/layout/matrix1"/>
    <dgm:cxn modelId="{0A9234FE-7361-443B-8A09-D6D030357E18}" type="presParOf" srcId="{A0FF0680-B932-4AC8-9C6D-F90946033E8E}" destId="{676D29A6-00A7-4D44-8490-3BE0EEC0ED89}" srcOrd="5" destOrd="0" presId="urn:microsoft.com/office/officeart/2005/8/layout/matrix1"/>
    <dgm:cxn modelId="{6A9B6359-1980-431B-A638-B88F720DD766}" type="presParOf" srcId="{A0FF0680-B932-4AC8-9C6D-F90946033E8E}" destId="{03EE0346-ABF6-4C66-9794-D7DD0F4941DD}" srcOrd="6" destOrd="0" presId="urn:microsoft.com/office/officeart/2005/8/layout/matrix1"/>
    <dgm:cxn modelId="{738DEE6E-132E-48BF-BC95-378075B7B04C}" type="presParOf" srcId="{A0FF0680-B932-4AC8-9C6D-F90946033E8E}" destId="{B6EBECAA-E68E-4DD6-8563-75F109D6856C}" srcOrd="7" destOrd="0" presId="urn:microsoft.com/office/officeart/2005/8/layout/matrix1"/>
    <dgm:cxn modelId="{6C93DA9F-87D5-47C2-B57F-58B1A7961F27}" type="presParOf" srcId="{2F0D9D1D-2D8C-427A-86B7-5D5FFD60437B}" destId="{2C5431C4-628A-40F9-9982-3507A5DFCF7A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D9549-D80E-4372-8F2A-729B57FAF554}">
      <dsp:nvSpPr>
        <dsp:cNvPr id="0" name=""/>
        <dsp:cNvSpPr/>
      </dsp:nvSpPr>
      <dsp:spPr>
        <a:xfrm rot="16200000">
          <a:off x="631329" y="-619468"/>
          <a:ext cx="2312114" cy="3551052"/>
        </a:xfrm>
        <a:prstGeom prst="round1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4048" tIns="384048" rIns="384048" bIns="384048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400" kern="1200" dirty="0">
              <a:latin typeface="钟齐马善政毛笔楷书" panose="00000500000000000000" pitchFamily="2" charset="0"/>
              <a:ea typeface="钟齐马善政毛笔楷书" panose="00000500000000000000" pitchFamily="2" charset="0"/>
            </a:rPr>
            <a:t>机制</a:t>
          </a:r>
        </a:p>
      </dsp:txBody>
      <dsp:txXfrm rot="5400000">
        <a:off x="11860" y="0"/>
        <a:ext cx="3551052" cy="1734085"/>
      </dsp:txXfrm>
    </dsp:sp>
    <dsp:sp modelId="{8905126E-2224-40A7-8644-5CD8B8A7C2EB}">
      <dsp:nvSpPr>
        <dsp:cNvPr id="0" name=""/>
        <dsp:cNvSpPr/>
      </dsp:nvSpPr>
      <dsp:spPr>
        <a:xfrm>
          <a:off x="3551052" y="0"/>
          <a:ext cx="3551052" cy="2312114"/>
        </a:xfrm>
        <a:prstGeom prst="round1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4048" tIns="384048" rIns="384048" bIns="384048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400" kern="1200" dirty="0">
              <a:latin typeface="钟齐马善政毛笔楷书" panose="00000500000000000000" pitchFamily="2" charset="0"/>
              <a:ea typeface="钟齐马善政毛笔楷书" panose="00000500000000000000" pitchFamily="2" charset="0"/>
            </a:rPr>
            <a:t>故事</a:t>
          </a:r>
        </a:p>
      </dsp:txBody>
      <dsp:txXfrm>
        <a:off x="3551052" y="0"/>
        <a:ext cx="3551052" cy="1734085"/>
      </dsp:txXfrm>
    </dsp:sp>
    <dsp:sp modelId="{BBC62203-43BE-48EA-8E62-8A2DA1C2C4A6}">
      <dsp:nvSpPr>
        <dsp:cNvPr id="0" name=""/>
        <dsp:cNvSpPr/>
      </dsp:nvSpPr>
      <dsp:spPr>
        <a:xfrm rot="10800000">
          <a:off x="0" y="2312114"/>
          <a:ext cx="3551052" cy="2312114"/>
        </a:xfrm>
        <a:prstGeom prst="round1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4048" tIns="384048" rIns="384048" bIns="384048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400" kern="1200" dirty="0">
              <a:latin typeface="钟齐马善政毛笔楷书" panose="00000500000000000000" pitchFamily="2" charset="0"/>
              <a:ea typeface="钟齐马善政毛笔楷书" panose="00000500000000000000" pitchFamily="2" charset="0"/>
            </a:rPr>
            <a:t>美学</a:t>
          </a:r>
        </a:p>
      </dsp:txBody>
      <dsp:txXfrm rot="10800000">
        <a:off x="0" y="2890143"/>
        <a:ext cx="3551052" cy="1734085"/>
      </dsp:txXfrm>
    </dsp:sp>
    <dsp:sp modelId="{03EE0346-ABF6-4C66-9794-D7DD0F4941DD}">
      <dsp:nvSpPr>
        <dsp:cNvPr id="0" name=""/>
        <dsp:cNvSpPr/>
      </dsp:nvSpPr>
      <dsp:spPr>
        <a:xfrm rot="5400000">
          <a:off x="4170520" y="1692645"/>
          <a:ext cx="2312114" cy="3551052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4048" tIns="384048" rIns="384048" bIns="384048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400" kern="1200" dirty="0">
              <a:latin typeface="钟齐马善政毛笔楷书" panose="00000500000000000000" pitchFamily="2" charset="0"/>
              <a:ea typeface="钟齐马善政毛笔楷书" panose="00000500000000000000" pitchFamily="2" charset="0"/>
            </a:rPr>
            <a:t>技术</a:t>
          </a:r>
        </a:p>
      </dsp:txBody>
      <dsp:txXfrm rot="-5400000">
        <a:off x="3551052" y="2890143"/>
        <a:ext cx="3551052" cy="1734085"/>
      </dsp:txXfrm>
    </dsp:sp>
    <dsp:sp modelId="{2C5431C4-628A-40F9-9982-3507A5DFCF7A}">
      <dsp:nvSpPr>
        <dsp:cNvPr id="0" name=""/>
        <dsp:cNvSpPr/>
      </dsp:nvSpPr>
      <dsp:spPr>
        <a:xfrm>
          <a:off x="2485736" y="1734085"/>
          <a:ext cx="2130631" cy="1156057"/>
        </a:xfrm>
        <a:prstGeom prst="round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400" kern="1200" dirty="0">
              <a:latin typeface="钟齐马善政毛笔楷书" panose="00000500000000000000" pitchFamily="2" charset="0"/>
              <a:ea typeface="钟齐马善政毛笔楷书" panose="00000500000000000000" pitchFamily="2" charset="0"/>
            </a:rPr>
            <a:t>游戏</a:t>
          </a:r>
        </a:p>
      </dsp:txBody>
      <dsp:txXfrm>
        <a:off x="2542170" y="1790519"/>
        <a:ext cx="2017763" cy="10431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A3D24-6083-4546-8C6D-DEE86BAAAE49}" type="datetimeFigureOut">
              <a:rPr lang="zh-CN" altLang="en-US" smtClean="0"/>
              <a:t>2024/9/16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D8765-8EF3-408C-9341-152904E41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542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卡通人物&#10;&#10;中度可信度描述已自动生成">
            <a:extLst>
              <a:ext uri="{FF2B5EF4-FFF2-40B4-BE49-F238E27FC236}">
                <a16:creationId xmlns:a16="http://schemas.microsoft.com/office/drawing/2014/main" id="{4FE2DDBD-8C47-938E-31F1-ABB29535E4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7"/>
          <a:stretch/>
        </p:blipFill>
        <p:spPr>
          <a:xfrm>
            <a:off x="0" y="0"/>
            <a:ext cx="7073349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545B57F-7D9D-4AD8-9FE4-E5267D65BB87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7093260" y="1864790"/>
            <a:ext cx="4879614" cy="2308324"/>
          </a:xfrm>
        </p:spPr>
        <p:txBody>
          <a:bodyPr vert="horz" wrap="square" lIns="91440" tIns="45720" rIns="91440" bIns="45720" rtlCol="0" anchor="b">
            <a:spAutoFit/>
          </a:bodyPr>
          <a:lstStyle>
            <a:lvl1pPr algn="l">
              <a:lnSpc>
                <a:spcPct val="100000"/>
              </a:lnSpc>
              <a:defRPr lang="zh-CN" altLang="en-US" sz="4800" b="1" dirty="0"/>
            </a:lvl1pPr>
          </a:lstStyle>
          <a:p>
            <a:pPr lvl="0" defTabSz="914354"/>
            <a:r>
              <a:rPr lang="en-US" altLang="zh-CN" dirty="0"/>
              <a:t>Click to edit </a:t>
            </a:r>
            <a:br>
              <a:rPr lang="en-US" altLang="zh-CN" dirty="0"/>
            </a:br>
            <a:r>
              <a:rPr lang="en-US" altLang="zh-CN" dirty="0"/>
              <a:t>Master title style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4C4A721-803B-47CB-B99E-1D01E8E0169F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9756879" y="5875568"/>
            <a:ext cx="1762021" cy="258532"/>
          </a:xfr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r">
              <a:buNone/>
              <a:defRPr lang="en-US" altLang="zh-CN" sz="1200" b="0" smtClean="0">
                <a:solidFill>
                  <a:schemeClr val="tx1"/>
                </a:solidFill>
              </a:defRPr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Speaker name and title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CA939A61-406D-45DC-B757-059EFAA0586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60400" y="5856698"/>
            <a:ext cx="1096326" cy="258532"/>
          </a:xfrm>
        </p:spPr>
        <p:txBody>
          <a:bodyPr vert="horz" wrap="none" lIns="91440" tIns="45720" rIns="91440" bIns="45720" rtlCol="0" anchor="ctr">
            <a:spAutoFit/>
          </a:bodyPr>
          <a:lstStyle>
            <a:lvl1pPr marL="0" indent="0">
              <a:buNone/>
              <a:defRPr lang="en-US" altLang="zh-CN" sz="1200" b="0" smtClean="0">
                <a:solidFill>
                  <a:schemeClr val="tx1"/>
                </a:solidFill>
              </a:defRPr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OfficePLUS.cn</a:t>
            </a:r>
            <a:endParaRPr lang="en-US" altLang="en-US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4EF3F9F2-2DBE-4016-9D2B-F5CF4BE8EBCE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60400" y="723900"/>
            <a:ext cx="1039091" cy="296271"/>
          </a:xfrm>
        </p:spPr>
        <p:txBody>
          <a:bodyPr vert="horz" wrap="none" lIns="91440" tIns="45720" rIns="91440" bIns="45720" rtlCol="0" anchor="ctr">
            <a:normAutofit/>
          </a:bodyPr>
          <a:lstStyle>
            <a:lvl1pPr marL="0" indent="0">
              <a:buNone/>
              <a:defRPr lang="en-US" altLang="zh-CN" sz="1200" b="0" smtClean="0">
                <a:solidFill>
                  <a:schemeClr val="tx1"/>
                </a:solidFill>
              </a:defRPr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LGOO HERE</a:t>
            </a:r>
          </a:p>
        </p:txBody>
      </p:sp>
      <p:sp>
        <p:nvSpPr>
          <p:cNvPr id="22" name="副标题 21">
            <a:extLst>
              <a:ext uri="{FF2B5EF4-FFF2-40B4-BE49-F238E27FC236}">
                <a16:creationId xmlns:a16="http://schemas.microsoft.com/office/drawing/2014/main" id="{8A11353A-00AE-150D-041B-46781B000D1C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7239862" y="4389591"/>
            <a:ext cx="3713888" cy="57936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txBody>
          <a:bodyPr vert="horz" wrap="square" lIns="180000" tIns="108000" rIns="180000" bIns="108000" rtlCol="0" anchor="ctr">
            <a:spAutoFit/>
          </a:bodyPr>
          <a:lstStyle>
            <a:lvl1pPr marL="0" indent="0" algn="ctr">
              <a:buNone/>
              <a:defRPr lang="zh-CN" altLang="en-US" sz="1400" b="0" dirty="0">
                <a:ln w="12700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" lvl="0" indent="-285750" algn="ctr" defTabSz="914332">
              <a:spcBef>
                <a:spcPct val="0"/>
              </a:spcBef>
            </a:pPr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D2039728-C9F6-7E1A-CBD3-09C491C38B06}"/>
              </a:ext>
            </a:extLst>
          </p:cNvPr>
          <p:cNvGrpSpPr/>
          <p:nvPr userDrawn="1"/>
        </p:nvGrpSpPr>
        <p:grpSpPr>
          <a:xfrm>
            <a:off x="11224566" y="807566"/>
            <a:ext cx="195858" cy="150608"/>
            <a:chOff x="11224566" y="807566"/>
            <a:chExt cx="195858" cy="150608"/>
          </a:xfrm>
        </p:grpSpPr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FB5F243B-4DD2-50B3-3964-C6E82D9ED8F9}"/>
                </a:ext>
              </a:extLst>
            </p:cNvPr>
            <p:cNvCxnSpPr>
              <a:cxnSpLocks/>
            </p:cNvCxnSpPr>
            <p:nvPr/>
          </p:nvCxnSpPr>
          <p:spPr>
            <a:xfrm>
              <a:off x="11224566" y="958174"/>
              <a:ext cx="19585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B96271BB-8836-6740-660D-07700A9440FC}"/>
                </a:ext>
              </a:extLst>
            </p:cNvPr>
            <p:cNvCxnSpPr>
              <a:cxnSpLocks/>
            </p:cNvCxnSpPr>
            <p:nvPr/>
          </p:nvCxnSpPr>
          <p:spPr>
            <a:xfrm>
              <a:off x="11224566" y="882870"/>
              <a:ext cx="19585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9F0F46F5-BCFF-2E57-94D2-31790DE8BABD}"/>
                </a:ext>
              </a:extLst>
            </p:cNvPr>
            <p:cNvCxnSpPr>
              <a:cxnSpLocks/>
            </p:cNvCxnSpPr>
            <p:nvPr/>
          </p:nvCxnSpPr>
          <p:spPr>
            <a:xfrm>
              <a:off x="11224566" y="807566"/>
              <a:ext cx="19585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8541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C6DA8-D137-41D2-A934-63CB8FFB8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ED916A-3E34-4B9E-8F9F-7A8921A30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FE6FF3-E480-4C96-9DE0-054940E7C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AEBE-086C-4980-A4E1-E89EE17EFFB9}" type="datetime1">
              <a:rPr lang="zh-CN" altLang="en-US" smtClean="0"/>
              <a:t>2024/9/16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5DFAA1-D4C3-4306-A3AE-0641E358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3E0EBE-EC20-4150-A2C6-9837F344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74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>
            <a:extLst>
              <a:ext uri="{FF2B5EF4-FFF2-40B4-BE49-F238E27FC236}">
                <a16:creationId xmlns:a16="http://schemas.microsoft.com/office/drawing/2014/main" id="{FDF03A82-401C-4A0E-BE21-BE588E87414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1500188"/>
            <a:ext cx="2836562" cy="594626"/>
          </a:xfrm>
        </p:spPr>
        <p:txBody>
          <a:bodyPr>
            <a:normAutofit/>
          </a:bodyPr>
          <a:lstStyle>
            <a:lvl1pPr marL="0" indent="0" algn="r">
              <a:buFont typeface="+mj-lt"/>
              <a:buNone/>
              <a:defRPr sz="2400" b="1"/>
            </a:lvl1pPr>
            <a:lvl2pPr marL="457200" indent="0">
              <a:buFont typeface="+mj-ea"/>
              <a:buNone/>
              <a:defRPr/>
            </a:lvl2pPr>
            <a:lvl3pPr marL="1257300" indent="-342900">
              <a:buFont typeface="+mj-lt"/>
              <a:buAutoNum type="alphaLcParenR"/>
              <a:defRPr/>
            </a:lvl3pPr>
          </a:lstStyle>
          <a:p>
            <a:pPr lvl="0"/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BEF0FD1-3ACE-43A8-AF57-CC0D436DC7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47836" y="1500187"/>
            <a:ext cx="7871045" cy="4633913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  <a:lvl2pPr marL="800100" indent="-342900">
              <a:buFont typeface="+mj-ea"/>
              <a:buAutoNum type="circleNumDbPlain"/>
              <a:defRPr/>
            </a:lvl2pPr>
            <a:lvl3pPr marL="1257300" indent="-342900">
              <a:buFont typeface="+mj-lt"/>
              <a:buAutoNum type="alphaLcParenR"/>
              <a:defRPr/>
            </a:lvl3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EA95BB-0FD6-4D94-81DB-8D38069818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2568E-3CA5-4FDE-A375-CB503A7EDE3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C4CC43B-9EB6-4465-8B1A-3F7180DAD0DF}" type="datetime1">
              <a:rPr lang="zh-CN" altLang="en-US" smtClean="0"/>
              <a:t>2024/9/16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EAC383-637D-4997-B597-28ADC11AA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cxnSp>
        <p:nvCxnSpPr>
          <p:cNvPr id="10" name="î$ļíďé">
            <a:extLst>
              <a:ext uri="{FF2B5EF4-FFF2-40B4-BE49-F238E27FC236}">
                <a16:creationId xmlns:a16="http://schemas.microsoft.com/office/drawing/2014/main" id="{5866F782-5852-4C4E-B3FE-2AD687E8AC1B}"/>
              </a:ext>
            </a:extLst>
          </p:cNvPr>
          <p:cNvCxnSpPr>
            <a:cxnSpLocks/>
          </p:cNvCxnSpPr>
          <p:nvPr userDrawn="1"/>
        </p:nvCxnSpPr>
        <p:spPr>
          <a:xfrm>
            <a:off x="3621019" y="1500188"/>
            <a:ext cx="0" cy="4633913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îṥ1îďe">
            <a:extLst>
              <a:ext uri="{FF2B5EF4-FFF2-40B4-BE49-F238E27FC236}">
                <a16:creationId xmlns:a16="http://schemas.microsoft.com/office/drawing/2014/main" id="{3CCCD118-A808-47B5-869B-310AF975DC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2626456" y="5219207"/>
            <a:ext cx="870506" cy="915667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9775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卡通人物&#10;&#10;中度可信度描述已自动生成">
            <a:extLst>
              <a:ext uri="{FF2B5EF4-FFF2-40B4-BE49-F238E27FC236}">
                <a16:creationId xmlns:a16="http://schemas.microsoft.com/office/drawing/2014/main" id="{953EA6A4-F646-25DA-C2D1-140E7E51C1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7"/>
          <a:stretch/>
        </p:blipFill>
        <p:spPr>
          <a:xfrm flipH="1">
            <a:off x="5118651" y="0"/>
            <a:ext cx="7073349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00C7662-4F6D-4B06-BB36-235FC06BF816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60401" y="3055561"/>
            <a:ext cx="4424609" cy="1200329"/>
          </a:xfrm>
        </p:spPr>
        <p:txBody>
          <a:bodyPr vert="horz" wrap="square" lIns="91440" tIns="45720" rIns="91440" bIns="45720" rtlCol="0" anchor="b">
            <a:spAutoFit/>
          </a:bodyPr>
          <a:lstStyle>
            <a:lvl1pPr algn="l">
              <a:defRPr lang="zh-CN" altLang="en-US" sz="4000">
                <a:solidFill>
                  <a:schemeClr val="tx1"/>
                </a:solidFill>
              </a:defRPr>
            </a:lvl1pPr>
          </a:lstStyle>
          <a:p>
            <a:pPr lvl="0" defTabSz="914354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F9930E-40DF-417D-8161-BD38EB172DC1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660401" y="4313468"/>
            <a:ext cx="2218877" cy="535531"/>
          </a:xfrm>
        </p:spPr>
        <p:txBody>
          <a:bodyPr wrap="square">
            <a:spAutoFit/>
          </a:bodyPr>
          <a:lstStyle>
            <a:lvl1pPr marL="0" indent="0" algn="l">
              <a:buNone/>
              <a:defRPr lang="en-US" alt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279D9A-DC49-4C12-80D3-3D89C2783F3A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6834F10D-3A58-4285-A9DB-D9098A7BEDDD}" type="datetime1">
              <a:rPr lang="zh-CN" altLang="en-US" smtClean="0"/>
              <a:t>2024/9/16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EF8C95-8814-4768-850F-851B6434A9EE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94C1D7-7C5A-49B3-9D05-119C615E16B1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220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EDE83-63CC-4B33-B715-3953EADE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14619F-25D0-4307-81CD-C24C74EF1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5987-9647-4253-899C-3B9819D6D8A0}" type="datetime1">
              <a:rPr lang="zh-CN" altLang="en-US" smtClean="0"/>
              <a:t>2024/9/16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02B25F-898B-4C1A-94A9-699B8B55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842F0A-76EB-4E77-8AF6-5F91F228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642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9D6027-F7C7-4EF3-85DD-09E27ACEE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CBEB-8597-4EA4-9D29-E1D7025CFAA0}" type="datetime1">
              <a:rPr lang="zh-CN" altLang="en-US" smtClean="0"/>
              <a:t>2024/9/16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262BA1-A5A7-45F4-B365-E880E1C3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0CF1E8-0939-4B4D-A4D3-E47E208F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624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卡通人物&#10;&#10;中度可信度描述已自动生成">
            <a:extLst>
              <a:ext uri="{FF2B5EF4-FFF2-40B4-BE49-F238E27FC236}">
                <a16:creationId xmlns:a16="http://schemas.microsoft.com/office/drawing/2014/main" id="{66D6DAAB-1D60-CB56-3183-0B1F31AAA7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7"/>
          <a:stretch/>
        </p:blipFill>
        <p:spPr>
          <a:xfrm>
            <a:off x="0" y="0"/>
            <a:ext cx="7073349" cy="6858000"/>
          </a:xfrm>
          <a:prstGeom prst="rect">
            <a:avLst/>
          </a:prstGeom>
        </p:spPr>
      </p:pic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2320649-ACD7-42E9-A261-E6ED46ACB4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38950" y="2163806"/>
            <a:ext cx="4679950" cy="2086725"/>
          </a:xfr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r">
              <a:buNone/>
              <a:defRPr lang="en-US" altLang="zh-CN" sz="4800" b="1" smtClean="0"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n-US" altLang="zh-CN" smtClean="0"/>
            </a:lvl2pPr>
            <a:lvl3pPr>
              <a:defRPr lang="en-US" altLang="zh-CN" smtClean="0"/>
            </a:lvl3pPr>
            <a:lvl4pPr>
              <a:defRPr lang="en-US" altLang="zh-CN" smtClean="0"/>
            </a:lvl4pPr>
            <a:lvl5pPr>
              <a:defRPr lang="zh-CN" altLang="en-US"/>
            </a:lvl5pPr>
          </a:lstStyle>
          <a:p>
            <a:pPr marL="228600" lvl="0" indent="-228600" defTabSz="914354">
              <a:spcBef>
                <a:spcPct val="0"/>
              </a:spcBef>
            </a:pPr>
            <a:r>
              <a:rPr lang="en-US" altLang="zh-CN" dirty="0"/>
              <a:t>Click to edit Master text styles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C428848-58C6-4501-8214-B803889F27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756879" y="5875568"/>
            <a:ext cx="1762021" cy="258532"/>
          </a:xfr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r">
              <a:buNone/>
              <a:defRPr lang="en-US" altLang="zh-CN" sz="1200" b="0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Speaker name and title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A01EED25-4D2A-435D-A5F9-01DCC2F0748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0400" y="5875568"/>
            <a:ext cx="1096326" cy="258532"/>
          </a:xfrm>
        </p:spPr>
        <p:txBody>
          <a:bodyPr vert="horz" wrap="none" lIns="91440" tIns="45720" rIns="91440" bIns="45720" rtlCol="0" anchor="ctr">
            <a:spAutoFit/>
          </a:bodyPr>
          <a:lstStyle>
            <a:lvl1pPr marL="0" indent="0">
              <a:buNone/>
              <a:defRPr lang="en-US" altLang="zh-CN" sz="1200" b="0" smtClean="0">
                <a:solidFill>
                  <a:schemeClr val="tx1"/>
                </a:solidFill>
              </a:defRPr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OfficePLUS.cn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44805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动物, 虫, 游戏机, 绿色&#10;&#10;描述已自动生成">
            <a:extLst>
              <a:ext uri="{FF2B5EF4-FFF2-40B4-BE49-F238E27FC236}">
                <a16:creationId xmlns:a16="http://schemas.microsoft.com/office/drawing/2014/main" id="{A83CCD65-F316-8931-9341-45E0CDD28A41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00350" cy="1847850"/>
          </a:xfrm>
          <a:prstGeom prst="rect">
            <a:avLst/>
          </a:prstGeom>
        </p:spPr>
      </p:pic>
      <p:pic>
        <p:nvPicPr>
          <p:cNvPr id="10" name="图片 9" descr="图片包含 虫, 动物, 游戏机&#10;&#10;描述已自动生成">
            <a:extLst>
              <a:ext uri="{FF2B5EF4-FFF2-40B4-BE49-F238E27FC236}">
                <a16:creationId xmlns:a16="http://schemas.microsoft.com/office/drawing/2014/main" id="{C135D8FD-0764-1084-BCB7-6FC8AB3CD3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0904" b="2841"/>
          <a:stretch/>
        </p:blipFill>
        <p:spPr>
          <a:xfrm>
            <a:off x="10898643" y="5162550"/>
            <a:ext cx="1280657" cy="1695450"/>
          </a:xfrm>
          <a:prstGeom prst="rect">
            <a:avLst/>
          </a:prstGeom>
        </p:spPr>
      </p:pic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307103-D92B-4D3C-B386-9FD58793CAC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defTabSz="914354"/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8920D0-E0E5-40BB-AEDA-3D7A0909240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B16C00-AE39-4635-9F10-B7233D2AC2F8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660401" y="6438900"/>
            <a:ext cx="3992171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12D871-753D-4991-B44B-EFAE9F8682B5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5504656" y="6438900"/>
            <a:ext cx="1802924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EBAC152-C384-4126-A41C-02F34DED3069}" type="datetime1">
              <a:rPr lang="zh-CN" altLang="en-US" smtClean="0"/>
              <a:t>2024/9/16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23E9ED-4E00-42D1-BFBF-5EBD27D29806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8857452" y="6438900"/>
            <a:ext cx="2661448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79159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1" r:id="rId4"/>
    <p:sldLayoutId id="2147483654" r:id="rId5"/>
    <p:sldLayoutId id="2147483655" r:id="rId6"/>
    <p:sldLayoutId id="2147483656" r:id="rId7"/>
  </p:sldLayoutIdLst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4FABB1-30E6-BDF3-D581-7A04A1204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CE0FDB-5DAA-98ED-9222-E27DEC04BCEC}"/>
              </a:ext>
            </a:extLst>
          </p:cNvPr>
          <p:cNvSpPr txBox="1"/>
          <p:nvPr/>
        </p:nvSpPr>
        <p:spPr>
          <a:xfrm>
            <a:off x="3293791" y="1185862"/>
            <a:ext cx="56044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Q1: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什么是游戏设计师</a:t>
            </a:r>
            <a:endParaRPr lang="en-US" altLang="zh-CN" sz="3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Q2: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游戏设计师应该会些啥</a:t>
            </a:r>
          </a:p>
        </p:txBody>
      </p:sp>
    </p:spTree>
    <p:extLst>
      <p:ext uri="{BB962C8B-B14F-4D97-AF65-F5344CB8AC3E}">
        <p14:creationId xmlns:p14="http://schemas.microsoft.com/office/powerpoint/2010/main" val="1053252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4CA3E725-D464-64E1-68E7-D5F6B6FDDD9D}"/>
              </a:ext>
            </a:extLst>
          </p:cNvPr>
          <p:cNvSpPr/>
          <p:nvPr/>
        </p:nvSpPr>
        <p:spPr>
          <a:xfrm>
            <a:off x="2617304" y="2557670"/>
            <a:ext cx="1007166" cy="318052"/>
          </a:xfrm>
          <a:prstGeom prst="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732D18C-7607-D803-03BF-0C891F3C2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E364154-4738-6AAC-05E8-9EC2C1031B6F}"/>
              </a:ext>
            </a:extLst>
          </p:cNvPr>
          <p:cNvSpPr txBox="1"/>
          <p:nvPr/>
        </p:nvSpPr>
        <p:spPr>
          <a:xfrm>
            <a:off x="9519684" y="56707"/>
            <a:ext cx="2403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游戏的定义</a:t>
            </a:r>
            <a:endParaRPr kumimoji="1" lang="ja-JP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798325A-2E24-38FC-4EBD-D5DDCEB98906}"/>
              </a:ext>
            </a:extLst>
          </p:cNvPr>
          <p:cNvSpPr txBox="1"/>
          <p:nvPr/>
        </p:nvSpPr>
        <p:spPr>
          <a:xfrm>
            <a:off x="4217120" y="225079"/>
            <a:ext cx="3757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Q3: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什么是游戏？</a:t>
            </a:r>
            <a:endParaRPr lang="en-US" altLang="zh-CN" sz="3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B27BE96-636D-339C-A387-32DEDAF46E8D}"/>
              </a:ext>
            </a:extLst>
          </p:cNvPr>
          <p:cNvGrpSpPr/>
          <p:nvPr/>
        </p:nvGrpSpPr>
        <p:grpSpPr>
          <a:xfrm>
            <a:off x="6577250" y="1569451"/>
            <a:ext cx="5393635" cy="3374541"/>
            <a:chOff x="6577250" y="1569451"/>
            <a:chExt cx="5393635" cy="337454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71FC00C5-612E-3148-4EA9-582E4CF3C5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8267" y="1569451"/>
              <a:ext cx="5191602" cy="3374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D320E37-AE7C-5C70-7E6B-F7EA1D553E15}"/>
                </a:ext>
              </a:extLst>
            </p:cNvPr>
            <p:cNvSpPr txBox="1"/>
            <p:nvPr/>
          </p:nvSpPr>
          <p:spPr>
            <a:xfrm>
              <a:off x="6577250" y="1569451"/>
              <a:ext cx="53936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术语的定义才是智慧的开端</a:t>
              </a:r>
              <a:endPara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  <a:p>
              <a:pPr algn="r"/>
              <a:r>
                <a:rPr lang="en-US" altLang="zh-CN" sz="2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——</a:t>
              </a:r>
              <a:r>
                <a:rPr lang="zh-CN" altLang="en-US" sz="2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苏格拉底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4FABBA31-7195-9A51-382C-CC22194F45C6}"/>
              </a:ext>
            </a:extLst>
          </p:cNvPr>
          <p:cNvSpPr txBox="1"/>
          <p:nvPr/>
        </p:nvSpPr>
        <p:spPr>
          <a:xfrm>
            <a:off x="536714" y="1901088"/>
            <a:ext cx="60405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1.</a:t>
            </a:r>
            <a:r>
              <a:rPr lang="zh-CN" altLang="en-US" sz="2000" dirty="0"/>
              <a:t>游戏是一种对于自主控制系统的练习，其中包括力量的竞争，被规则限制以产生一个不平衡的结果</a:t>
            </a:r>
            <a:endParaRPr lang="en-US" altLang="zh-CN" sz="2000" dirty="0"/>
          </a:p>
          <a:p>
            <a:r>
              <a:rPr lang="en-US" altLang="zh-CN" sz="2000" dirty="0"/>
              <a:t>2.</a:t>
            </a:r>
            <a:r>
              <a:rPr lang="zh-CN" altLang="en-US" sz="2000" dirty="0"/>
              <a:t>游戏是一个拥有内生意义的交互性结构，需要玩家努力完成目标</a:t>
            </a:r>
            <a:endParaRPr lang="en-US" altLang="zh-CN" sz="2000" dirty="0"/>
          </a:p>
          <a:p>
            <a:r>
              <a:rPr lang="en-US" altLang="zh-CN" sz="2000" dirty="0"/>
              <a:t>3.</a:t>
            </a:r>
            <a:r>
              <a:rPr lang="zh-CN" altLang="en-US" sz="2000" dirty="0"/>
              <a:t>游戏是一个封闭的正式系统，会给玩家带来结构化的冲突，并产生一个不平衡的结果</a:t>
            </a:r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CC8E8CC-15BD-DF0B-1713-F83551387426}"/>
              </a:ext>
            </a:extLst>
          </p:cNvPr>
          <p:cNvSpPr txBox="1"/>
          <p:nvPr/>
        </p:nvSpPr>
        <p:spPr>
          <a:xfrm>
            <a:off x="6513443" y="1265583"/>
            <a:ext cx="5457442" cy="4647426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名词解释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-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内生：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内生意义的意思是由器官或者系统的内部因素引起的，换一种说法叫做“内在发生”</a:t>
            </a:r>
            <a:b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而内在发生（换个普遍一点的说法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-</a:t>
            </a:r>
            <a:r>
              <a:rPr lang="zh-CN" altLang="en-US" sz="28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内生价值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）是指某种东西有独特价值的部分指在某种特定的环境下显现。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举个例子，大富翁的货币只在大富翁游戏中有明确的价值意义，在游戏之外他一文不值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通常来说，游戏越吸引人，其内生价值越大。最好的例子就是卖号。</a:t>
            </a:r>
          </a:p>
        </p:txBody>
      </p:sp>
    </p:spTree>
    <p:extLst>
      <p:ext uri="{BB962C8B-B14F-4D97-AF65-F5344CB8AC3E}">
        <p14:creationId xmlns:p14="http://schemas.microsoft.com/office/powerpoint/2010/main" val="3423812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732D18C-7607-D803-03BF-0C891F3C2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E364154-4738-6AAC-05E8-9EC2C1031B6F}"/>
              </a:ext>
            </a:extLst>
          </p:cNvPr>
          <p:cNvSpPr txBox="1"/>
          <p:nvPr/>
        </p:nvSpPr>
        <p:spPr>
          <a:xfrm>
            <a:off x="9519684" y="56707"/>
            <a:ext cx="2403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游戏的定义</a:t>
            </a:r>
            <a:endParaRPr kumimoji="1" lang="ja-JP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798325A-2E24-38FC-4EBD-D5DDCEB98906}"/>
              </a:ext>
            </a:extLst>
          </p:cNvPr>
          <p:cNvSpPr txBox="1"/>
          <p:nvPr/>
        </p:nvSpPr>
        <p:spPr>
          <a:xfrm>
            <a:off x="4618678" y="225079"/>
            <a:ext cx="2954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全概率公式</a:t>
            </a:r>
            <a:endParaRPr lang="en-US" altLang="zh-CN" sz="3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——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以偏概全</a:t>
            </a:r>
            <a:endParaRPr lang="en-US" altLang="zh-CN" sz="3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1EA74B-760A-E161-EBA7-C98C07374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336" y="2034123"/>
            <a:ext cx="8635327" cy="213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159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732D18C-7607-D803-03BF-0C891F3C2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E364154-4738-6AAC-05E8-9EC2C1031B6F}"/>
              </a:ext>
            </a:extLst>
          </p:cNvPr>
          <p:cNvSpPr txBox="1"/>
          <p:nvPr/>
        </p:nvSpPr>
        <p:spPr>
          <a:xfrm>
            <a:off x="9519684" y="56707"/>
            <a:ext cx="2403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游戏的定义</a:t>
            </a:r>
            <a:endParaRPr kumimoji="1" lang="ja-JP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798325A-2E24-38FC-4EBD-D5DDCEB98906}"/>
              </a:ext>
            </a:extLst>
          </p:cNvPr>
          <p:cNvSpPr txBox="1"/>
          <p:nvPr/>
        </p:nvSpPr>
        <p:spPr>
          <a:xfrm>
            <a:off x="4217120" y="225079"/>
            <a:ext cx="3757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Q3: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什么是游戏？</a:t>
            </a:r>
            <a:endParaRPr lang="en-US" altLang="zh-CN" sz="3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8B4FCC-2017-204A-7F72-A3FB5A670A6E}"/>
              </a:ext>
            </a:extLst>
          </p:cNvPr>
          <p:cNvSpPr txBox="1"/>
          <p:nvPr/>
        </p:nvSpPr>
        <p:spPr>
          <a:xfrm>
            <a:off x="1040295" y="914539"/>
            <a:ext cx="4283160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List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r>
              <a:rPr lang="en-US" altLang="zh-CN" sz="2400" dirty="0"/>
              <a:t>1.</a:t>
            </a:r>
            <a:r>
              <a:rPr lang="zh-CN" altLang="en-US" sz="2400" dirty="0"/>
              <a:t>游戏是完全自主的</a:t>
            </a:r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游戏有目标</a:t>
            </a:r>
            <a:endParaRPr lang="en-US" altLang="zh-CN" sz="2400" dirty="0"/>
          </a:p>
          <a:p>
            <a:r>
              <a:rPr lang="en-US" altLang="zh-CN" sz="2400" dirty="0"/>
              <a:t>3.</a:t>
            </a:r>
            <a:r>
              <a:rPr lang="zh-CN" altLang="en-US" sz="2400" dirty="0"/>
              <a:t>游戏有冲突</a:t>
            </a:r>
            <a:endParaRPr lang="en-US" altLang="zh-CN" sz="2400" dirty="0"/>
          </a:p>
          <a:p>
            <a:r>
              <a:rPr lang="en-US" altLang="zh-CN" sz="2400" dirty="0"/>
              <a:t>4.</a:t>
            </a:r>
            <a:r>
              <a:rPr lang="zh-CN" altLang="en-US" sz="2400" dirty="0"/>
              <a:t>游戏有规则</a:t>
            </a:r>
            <a:endParaRPr lang="en-US" altLang="zh-CN" sz="2400" dirty="0"/>
          </a:p>
          <a:p>
            <a:r>
              <a:rPr lang="en-US" altLang="zh-CN" sz="2400" dirty="0"/>
              <a:t>5.</a:t>
            </a:r>
            <a:r>
              <a:rPr lang="zh-CN" altLang="en-US" sz="2400" dirty="0"/>
              <a:t>游戏有输赢</a:t>
            </a:r>
            <a:endParaRPr lang="en-US" altLang="zh-CN" sz="2400" dirty="0"/>
          </a:p>
          <a:p>
            <a:r>
              <a:rPr lang="en-US" altLang="zh-CN" sz="2400" dirty="0"/>
              <a:t>6.</a:t>
            </a:r>
            <a:r>
              <a:rPr lang="zh-CN" altLang="en-US" sz="2400" dirty="0"/>
              <a:t>游戏是可交互的</a:t>
            </a:r>
            <a:endParaRPr lang="en-US" altLang="zh-CN" sz="2400" dirty="0"/>
          </a:p>
          <a:p>
            <a:r>
              <a:rPr lang="en-US" altLang="zh-CN" sz="2400" dirty="0"/>
              <a:t>7.</a:t>
            </a:r>
            <a:r>
              <a:rPr lang="zh-CN" altLang="en-US" sz="2400" dirty="0"/>
              <a:t>游戏具有挑战性</a:t>
            </a:r>
            <a:endParaRPr lang="en-US" altLang="zh-CN" sz="2400" dirty="0"/>
          </a:p>
          <a:p>
            <a:r>
              <a:rPr lang="en-US" altLang="zh-CN" sz="2400" dirty="0"/>
              <a:t>8.</a:t>
            </a:r>
            <a:r>
              <a:rPr lang="zh-CN" altLang="en-US" sz="2400" dirty="0"/>
              <a:t>游戏能创造自己的内生价值</a:t>
            </a:r>
            <a:endParaRPr lang="en-US" altLang="zh-CN" sz="2400" dirty="0"/>
          </a:p>
          <a:p>
            <a:r>
              <a:rPr lang="en-US" altLang="zh-CN" sz="2400" dirty="0"/>
              <a:t>9.</a:t>
            </a:r>
            <a:r>
              <a:rPr lang="zh-CN" altLang="en-US" sz="2400" dirty="0"/>
              <a:t>游戏能吸引玩家</a:t>
            </a:r>
            <a:endParaRPr lang="en-US" altLang="zh-CN" sz="2400" dirty="0"/>
          </a:p>
          <a:p>
            <a:r>
              <a:rPr lang="en-US" altLang="zh-CN" sz="2400" dirty="0"/>
              <a:t>10.</a:t>
            </a:r>
            <a:r>
              <a:rPr lang="zh-CN" altLang="en-US" sz="2400" dirty="0"/>
              <a:t>游戏是正式的封闭系统</a:t>
            </a:r>
            <a:endParaRPr lang="en-US" altLang="zh-CN" sz="2400" dirty="0"/>
          </a:p>
          <a:p>
            <a:r>
              <a:rPr lang="en-US" altLang="zh-CN" sz="2400" dirty="0"/>
              <a:t>11.</a:t>
            </a:r>
            <a:r>
              <a:rPr lang="zh-CN" altLang="en-US" sz="2400" dirty="0"/>
              <a:t>游戏具有满足好奇心的功能</a:t>
            </a:r>
            <a:endParaRPr lang="en-US" altLang="zh-CN" sz="2400" dirty="0"/>
          </a:p>
          <a:p>
            <a:r>
              <a:rPr lang="en-US" altLang="zh-CN" sz="2400" dirty="0"/>
              <a:t>12.</a:t>
            </a:r>
            <a:r>
              <a:rPr lang="zh-CN" altLang="en-US" sz="2400" dirty="0"/>
              <a:t>游戏给人带来愉悦感</a:t>
            </a:r>
            <a:endParaRPr lang="en-US" altLang="zh-CN" sz="2400" dirty="0"/>
          </a:p>
          <a:p>
            <a:r>
              <a:rPr lang="en-US" altLang="zh-CN" sz="2400" dirty="0"/>
              <a:t>13.</a:t>
            </a:r>
            <a:r>
              <a:rPr lang="zh-CN" altLang="en-US" sz="2400" dirty="0"/>
              <a:t>游戏给人带来惊喜与乐趣</a:t>
            </a:r>
            <a:endParaRPr lang="en-US" altLang="zh-CN" sz="2400" dirty="0"/>
          </a:p>
          <a:p>
            <a:r>
              <a:rPr lang="en-US" altLang="zh-CN" sz="2400" dirty="0" err="1"/>
              <a:t>etc</a:t>
            </a:r>
            <a:r>
              <a:rPr lang="en-US" altLang="zh-CN" sz="2400" dirty="0"/>
              <a:t>…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33550FF-A877-A6B9-F236-57C54B4295A5}"/>
              </a:ext>
            </a:extLst>
          </p:cNvPr>
          <p:cNvSpPr txBox="1"/>
          <p:nvPr/>
        </p:nvSpPr>
        <p:spPr>
          <a:xfrm>
            <a:off x="6579704" y="1192696"/>
            <a:ext cx="4459357" cy="58477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TOO LONG</a:t>
            </a:r>
            <a:r>
              <a:rPr lang="zh-CN" altLang="en-US" sz="3200" dirty="0"/>
              <a:t>！！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C9FD0B-622C-9926-0289-ACE1B0B98C16}"/>
              </a:ext>
            </a:extLst>
          </p:cNvPr>
          <p:cNvSpPr txBox="1"/>
          <p:nvPr/>
        </p:nvSpPr>
        <p:spPr>
          <a:xfrm>
            <a:off x="6579703" y="1858113"/>
            <a:ext cx="44593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如果你写了一个子程序，里面包含了十个以上的参数，那你应该反省一下，可能你已经迷失了</a:t>
            </a:r>
            <a:endParaRPr lang="en-US" altLang="zh-CN" sz="2000" dirty="0"/>
          </a:p>
          <a:p>
            <a:pPr algn="r"/>
            <a:r>
              <a:rPr lang="en-US" altLang="zh-CN" sz="2000" dirty="0"/>
              <a:t>——</a:t>
            </a:r>
            <a:r>
              <a:rPr lang="zh-CN" altLang="en-US" sz="2000" dirty="0"/>
              <a:t>阿兰</a:t>
            </a:r>
            <a:r>
              <a:rPr lang="en-US" altLang="zh-CN" sz="2000" dirty="0"/>
              <a:t>·</a:t>
            </a:r>
            <a:r>
              <a:rPr lang="zh-CN" altLang="en-US" sz="2000" dirty="0"/>
              <a:t>铠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6462A9E-411F-37CC-48D5-51CDA0906FF4}"/>
              </a:ext>
            </a:extLst>
          </p:cNvPr>
          <p:cNvSpPr txBox="1"/>
          <p:nvPr/>
        </p:nvSpPr>
        <p:spPr>
          <a:xfrm rot="10800000" flipV="1">
            <a:off x="6579701" y="3222339"/>
            <a:ext cx="4459358" cy="286232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zh-CN" altLang="en-US" sz="3500" dirty="0">
                <a:latin typeface="钟齐马善政毛笔楷书" panose="00000500000000000000" pitchFamily="2" charset="0"/>
                <a:ea typeface="钟齐马善政毛笔楷书" panose="00000500000000000000" pitchFamily="2" charset="0"/>
              </a:rPr>
              <a:t>“反思”一下：</a:t>
            </a:r>
            <a:endParaRPr lang="en-US" altLang="zh-CN" sz="3500" dirty="0">
              <a:latin typeface="钟齐马善政毛笔楷书" panose="00000500000000000000" pitchFamily="2" charset="0"/>
              <a:ea typeface="钟齐马善政毛笔楷书" panose="00000500000000000000" pitchFamily="2" charset="0"/>
            </a:endParaRPr>
          </a:p>
          <a:p>
            <a:r>
              <a:rPr lang="zh-CN" altLang="en-US" sz="3500" dirty="0">
                <a:latin typeface="钟齐马善政毛笔楷书" panose="00000500000000000000" pitchFamily="2" charset="0"/>
                <a:ea typeface="钟齐马善政毛笔楷书" panose="00000500000000000000" pitchFamily="2" charset="0"/>
              </a:rPr>
              <a:t>游戏是什么与什么是游戏问题一样吗？</a:t>
            </a:r>
            <a:endParaRPr lang="en-US" altLang="zh-CN" sz="3500" dirty="0">
              <a:latin typeface="钟齐马善政毛笔楷书" panose="00000500000000000000" pitchFamily="2" charset="0"/>
              <a:ea typeface="钟齐马善政毛笔楷书" panose="00000500000000000000" pitchFamily="2" charset="0"/>
            </a:endParaRPr>
          </a:p>
          <a:p>
            <a:r>
              <a:rPr lang="zh-CN" altLang="en-US" sz="3500" dirty="0">
                <a:latin typeface="钟齐马善政毛笔楷书" panose="00000500000000000000" pitchFamily="2" charset="0"/>
                <a:ea typeface="钟齐马善政毛笔楷书" panose="00000500000000000000" pitchFamily="2" charset="0"/>
              </a:rPr>
              <a:t>游戏的定义又是什么？</a:t>
            </a:r>
            <a:endParaRPr lang="en-US" altLang="zh-CN" sz="3500" dirty="0">
              <a:latin typeface="钟齐马善政毛笔楷书" panose="00000500000000000000" pitchFamily="2" charset="0"/>
              <a:ea typeface="钟齐马善政毛笔楷书" panose="00000500000000000000" pitchFamily="2" charset="0"/>
            </a:endParaRPr>
          </a:p>
          <a:p>
            <a:r>
              <a:rPr lang="zh-CN" altLang="en-US" sz="3500" dirty="0">
                <a:latin typeface="钟齐马善政毛笔楷书" panose="00000500000000000000" pitchFamily="2" charset="0"/>
                <a:ea typeface="钟齐马善政毛笔楷书" panose="00000500000000000000" pitchFamily="2" charset="0"/>
              </a:rPr>
              <a:t>我们刚才做了什么？</a:t>
            </a:r>
            <a:endParaRPr lang="en-US" altLang="zh-CN" sz="3500" dirty="0">
              <a:latin typeface="钟齐马善政毛笔楷书" panose="00000500000000000000" pitchFamily="2" charset="0"/>
              <a:ea typeface="钟齐马善政毛笔楷书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446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732D18C-7607-D803-03BF-0C891F3C2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E364154-4738-6AAC-05E8-9EC2C1031B6F}"/>
              </a:ext>
            </a:extLst>
          </p:cNvPr>
          <p:cNvSpPr txBox="1"/>
          <p:nvPr/>
        </p:nvSpPr>
        <p:spPr>
          <a:xfrm>
            <a:off x="9519684" y="56707"/>
            <a:ext cx="2403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游戏的定义</a:t>
            </a:r>
            <a:endParaRPr kumimoji="1" lang="ja-JP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798325A-2E24-38FC-4EBD-D5DDCEB98906}"/>
              </a:ext>
            </a:extLst>
          </p:cNvPr>
          <p:cNvSpPr txBox="1"/>
          <p:nvPr/>
        </p:nvSpPr>
        <p:spPr>
          <a:xfrm>
            <a:off x="4217120" y="225079"/>
            <a:ext cx="3757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Q3: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什么是游戏？</a:t>
            </a:r>
            <a:endParaRPr lang="en-US" altLang="zh-CN" sz="3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FC00C5-612E-3148-4EA9-582E4CF3C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267" y="1569451"/>
            <a:ext cx="5191602" cy="337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D320E37-AE7C-5C70-7E6B-F7EA1D553E15}"/>
              </a:ext>
            </a:extLst>
          </p:cNvPr>
          <p:cNvSpPr txBox="1"/>
          <p:nvPr/>
        </p:nvSpPr>
        <p:spPr>
          <a:xfrm>
            <a:off x="6577250" y="1569451"/>
            <a:ext cx="5393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术语的定义才是智慧的开端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r"/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——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苏格拉底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ECD9B-4C4E-6D39-7F8D-EE9F8982E255}"/>
              </a:ext>
            </a:extLst>
          </p:cNvPr>
          <p:cNvSpPr txBox="1"/>
          <p:nvPr/>
        </p:nvSpPr>
        <p:spPr>
          <a:xfrm>
            <a:off x="904398" y="1739181"/>
            <a:ext cx="51916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本能：</a:t>
            </a:r>
            <a:endParaRPr lang="en-US" altLang="zh-CN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问题解决</a:t>
            </a:r>
            <a:endParaRPr lang="en-US" altLang="zh-CN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定义：</a:t>
            </a:r>
            <a:endParaRPr lang="en-US" altLang="zh-CN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游戏是</a:t>
            </a: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…………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的活动</a:t>
            </a:r>
            <a:endParaRPr lang="en-US" altLang="zh-CN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活动核心：</a:t>
            </a:r>
            <a:endParaRPr lang="en-US" altLang="zh-CN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解决问题</a:t>
            </a:r>
          </a:p>
        </p:txBody>
      </p:sp>
    </p:spTree>
    <p:extLst>
      <p:ext uri="{BB962C8B-B14F-4D97-AF65-F5344CB8AC3E}">
        <p14:creationId xmlns:p14="http://schemas.microsoft.com/office/powerpoint/2010/main" val="3052301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732D18C-7607-D803-03BF-0C891F3C2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E364154-4738-6AAC-05E8-9EC2C1031B6F}"/>
              </a:ext>
            </a:extLst>
          </p:cNvPr>
          <p:cNvSpPr txBox="1"/>
          <p:nvPr/>
        </p:nvSpPr>
        <p:spPr>
          <a:xfrm>
            <a:off x="9519684" y="56707"/>
            <a:ext cx="2403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游戏的定义</a:t>
            </a:r>
            <a:endParaRPr kumimoji="1" lang="ja-JP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798325A-2E24-38FC-4EBD-D5DDCEB98906}"/>
              </a:ext>
            </a:extLst>
          </p:cNvPr>
          <p:cNvSpPr txBox="1"/>
          <p:nvPr/>
        </p:nvSpPr>
        <p:spPr>
          <a:xfrm>
            <a:off x="4217120" y="225079"/>
            <a:ext cx="3757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Q3: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什么是游戏？</a:t>
            </a:r>
            <a:endParaRPr lang="en-US" altLang="zh-CN" sz="3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FC00C5-612E-3148-4EA9-582E4CF3C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267" y="1569451"/>
            <a:ext cx="5191602" cy="337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D320E37-AE7C-5C70-7E6B-F7EA1D553E15}"/>
              </a:ext>
            </a:extLst>
          </p:cNvPr>
          <p:cNvSpPr txBox="1"/>
          <p:nvPr/>
        </p:nvSpPr>
        <p:spPr>
          <a:xfrm>
            <a:off x="6577250" y="1569451"/>
            <a:ext cx="5393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术语的定义才是智慧的开端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r"/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——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苏格拉底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ECD9B-4C4E-6D39-7F8D-EE9F8982E255}"/>
              </a:ext>
            </a:extLst>
          </p:cNvPr>
          <p:cNvSpPr txBox="1"/>
          <p:nvPr/>
        </p:nvSpPr>
        <p:spPr>
          <a:xfrm>
            <a:off x="838138" y="1861839"/>
            <a:ext cx="51916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定义：</a:t>
            </a:r>
            <a:endParaRPr lang="en-US" altLang="zh-CN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游戏是</a:t>
            </a: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……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解决问题的活动</a:t>
            </a:r>
            <a:endParaRPr lang="en-US" altLang="zh-CN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6F086AE-583F-9130-14AD-284FE7DF925B}"/>
              </a:ext>
            </a:extLst>
          </p:cNvPr>
          <p:cNvSpPr txBox="1"/>
          <p:nvPr/>
        </p:nvSpPr>
        <p:spPr>
          <a:xfrm>
            <a:off x="838138" y="3380335"/>
            <a:ext cx="51916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钟齐马善政毛笔楷书" panose="00000500000000000000" pitchFamily="2" charset="0"/>
                <a:ea typeface="钟齐马善政毛笔楷书" panose="00000500000000000000" pitchFamily="2" charset="0"/>
              </a:rPr>
              <a:t>完整定义：</a:t>
            </a:r>
            <a:endParaRPr lang="en-US" altLang="zh-CN" sz="3600" dirty="0">
              <a:latin typeface="钟齐马善政毛笔楷书" panose="00000500000000000000" pitchFamily="2" charset="0"/>
              <a:ea typeface="钟齐马善政毛笔楷书" panose="00000500000000000000" pitchFamily="2" charset="0"/>
            </a:endParaRPr>
          </a:p>
          <a:p>
            <a:r>
              <a:rPr lang="zh-CN" altLang="en-US" sz="3600" b="1" dirty="0">
                <a:solidFill>
                  <a:srgbClr val="C00000"/>
                </a:solidFill>
                <a:latin typeface="钟齐马善政毛笔楷书" panose="00000500000000000000" pitchFamily="2" charset="0"/>
                <a:ea typeface="钟齐马善政毛笔楷书" panose="00000500000000000000" pitchFamily="2" charset="0"/>
              </a:rPr>
              <a:t>游戏</a:t>
            </a:r>
            <a:r>
              <a:rPr lang="zh-CN" altLang="en-US" sz="3600" dirty="0">
                <a:latin typeface="钟齐马善政毛笔楷书" panose="00000500000000000000" pitchFamily="2" charset="0"/>
                <a:ea typeface="钟齐马善政毛笔楷书" panose="00000500000000000000" pitchFamily="2" charset="0"/>
              </a:rPr>
              <a:t>是</a:t>
            </a:r>
            <a:r>
              <a:rPr lang="zh-CN" altLang="en-US" sz="3600" b="1" dirty="0">
                <a:solidFill>
                  <a:srgbClr val="FFC000"/>
                </a:solidFill>
                <a:latin typeface="钟齐马善政毛笔楷书" panose="00000500000000000000" pitchFamily="2" charset="0"/>
                <a:ea typeface="钟齐马善政毛笔楷书" panose="00000500000000000000" pitchFamily="2" charset="0"/>
              </a:rPr>
              <a:t>嬉戏态度</a:t>
            </a:r>
            <a:r>
              <a:rPr lang="zh-CN" altLang="en-US" sz="3600" b="1" dirty="0">
                <a:solidFill>
                  <a:srgbClr val="FFFF00"/>
                </a:solidFill>
                <a:latin typeface="钟齐马善政毛笔楷书" panose="00000500000000000000" pitchFamily="2" charset="0"/>
                <a:ea typeface="钟齐马善政毛笔楷书" panose="00000500000000000000" pitchFamily="2" charset="0"/>
              </a:rPr>
              <a:t>解决问题</a:t>
            </a:r>
            <a:r>
              <a:rPr lang="zh-CN" altLang="en-US" sz="3600" dirty="0">
                <a:latin typeface="钟齐马善政毛笔楷书" panose="00000500000000000000" pitchFamily="2" charset="0"/>
                <a:ea typeface="钟齐马善政毛笔楷书" panose="00000500000000000000" pitchFamily="2" charset="0"/>
              </a:rPr>
              <a:t>的</a:t>
            </a:r>
            <a:r>
              <a:rPr lang="zh-CN" altLang="en-US" sz="3600" b="1" dirty="0">
                <a:solidFill>
                  <a:srgbClr val="C00000"/>
                </a:solidFill>
                <a:latin typeface="钟齐马善政毛笔楷书" panose="00000500000000000000" pitchFamily="2" charset="0"/>
                <a:ea typeface="钟齐马善政毛笔楷书" panose="00000500000000000000" pitchFamily="2" charset="0"/>
              </a:rPr>
              <a:t>活动</a:t>
            </a:r>
            <a:endParaRPr lang="en-US" altLang="zh-CN" sz="3600" b="1" dirty="0">
              <a:solidFill>
                <a:srgbClr val="C00000"/>
              </a:solidFill>
              <a:latin typeface="钟齐马善政毛笔楷书" panose="00000500000000000000" pitchFamily="2" charset="0"/>
              <a:ea typeface="钟齐马善政毛笔楷书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929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732D18C-7607-D803-03BF-0C891F3C2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E364154-4738-6AAC-05E8-9EC2C1031B6F}"/>
              </a:ext>
            </a:extLst>
          </p:cNvPr>
          <p:cNvSpPr txBox="1"/>
          <p:nvPr/>
        </p:nvSpPr>
        <p:spPr>
          <a:xfrm>
            <a:off x="9519684" y="56707"/>
            <a:ext cx="2403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游戏的定义</a:t>
            </a:r>
            <a:endParaRPr kumimoji="1" lang="ja-JP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798325A-2E24-38FC-4EBD-D5DDCEB98906}"/>
              </a:ext>
            </a:extLst>
          </p:cNvPr>
          <p:cNvSpPr txBox="1"/>
          <p:nvPr/>
        </p:nvSpPr>
        <p:spPr>
          <a:xfrm>
            <a:off x="4217120" y="225079"/>
            <a:ext cx="3757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Q3: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什么是游戏？</a:t>
            </a:r>
            <a:endParaRPr lang="en-US" altLang="zh-CN" sz="3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BD720B7-710C-4053-46BD-C0012584BC4B}"/>
              </a:ext>
            </a:extLst>
          </p:cNvPr>
          <p:cNvSpPr txBox="1"/>
          <p:nvPr/>
        </p:nvSpPr>
        <p:spPr>
          <a:xfrm>
            <a:off x="6923883" y="1180237"/>
            <a:ext cx="51916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钟齐马善政毛笔楷书" panose="00000500000000000000" pitchFamily="2" charset="0"/>
                <a:ea typeface="钟齐马善政毛笔楷书" panose="00000500000000000000" pitchFamily="2" charset="0"/>
              </a:rPr>
              <a:t>完整定义：</a:t>
            </a:r>
            <a:endParaRPr lang="en-US" altLang="zh-CN" sz="3600" dirty="0">
              <a:latin typeface="钟齐马善政毛笔楷书" panose="00000500000000000000" pitchFamily="2" charset="0"/>
              <a:ea typeface="钟齐马善政毛笔楷书" panose="00000500000000000000" pitchFamily="2" charset="0"/>
            </a:endParaRPr>
          </a:p>
          <a:p>
            <a:r>
              <a:rPr lang="zh-CN" altLang="en-US" sz="3600" b="1" dirty="0">
                <a:solidFill>
                  <a:srgbClr val="C00000"/>
                </a:solidFill>
                <a:latin typeface="钟齐马善政毛笔楷书" panose="00000500000000000000" pitchFamily="2" charset="0"/>
                <a:ea typeface="钟齐马善政毛笔楷书" panose="00000500000000000000" pitchFamily="2" charset="0"/>
              </a:rPr>
              <a:t>游戏</a:t>
            </a:r>
            <a:r>
              <a:rPr lang="zh-CN" altLang="en-US" sz="3600" dirty="0">
                <a:latin typeface="钟齐马善政毛笔楷书" panose="00000500000000000000" pitchFamily="2" charset="0"/>
                <a:ea typeface="钟齐马善政毛笔楷书" panose="00000500000000000000" pitchFamily="2" charset="0"/>
              </a:rPr>
              <a:t>是</a:t>
            </a:r>
            <a:r>
              <a:rPr lang="zh-CN" altLang="en-US" sz="3600" b="1" dirty="0">
                <a:solidFill>
                  <a:srgbClr val="FFC000"/>
                </a:solidFill>
                <a:latin typeface="钟齐马善政毛笔楷书" panose="00000500000000000000" pitchFamily="2" charset="0"/>
                <a:ea typeface="钟齐马善政毛笔楷书" panose="00000500000000000000" pitchFamily="2" charset="0"/>
              </a:rPr>
              <a:t>嬉戏态度</a:t>
            </a:r>
            <a:r>
              <a:rPr lang="zh-CN" altLang="en-US" sz="3600" b="1" dirty="0">
                <a:solidFill>
                  <a:srgbClr val="FFFF00"/>
                </a:solidFill>
                <a:latin typeface="钟齐马善政毛笔楷书" panose="00000500000000000000" pitchFamily="2" charset="0"/>
                <a:ea typeface="钟齐马善政毛笔楷书" panose="00000500000000000000" pitchFamily="2" charset="0"/>
              </a:rPr>
              <a:t>解决问题</a:t>
            </a:r>
            <a:r>
              <a:rPr lang="zh-CN" altLang="en-US" sz="3600" dirty="0">
                <a:latin typeface="钟齐马善政毛笔楷书" panose="00000500000000000000" pitchFamily="2" charset="0"/>
                <a:ea typeface="钟齐马善政毛笔楷书" panose="00000500000000000000" pitchFamily="2" charset="0"/>
              </a:rPr>
              <a:t>的</a:t>
            </a:r>
            <a:r>
              <a:rPr lang="zh-CN" altLang="en-US" sz="3600" b="1" dirty="0">
                <a:solidFill>
                  <a:srgbClr val="C00000"/>
                </a:solidFill>
                <a:latin typeface="钟齐马善政毛笔楷书" panose="00000500000000000000" pitchFamily="2" charset="0"/>
                <a:ea typeface="钟齐马善政毛笔楷书" panose="00000500000000000000" pitchFamily="2" charset="0"/>
              </a:rPr>
              <a:t>活动</a:t>
            </a:r>
            <a:endParaRPr lang="en-US" altLang="zh-CN" sz="3600" b="1" dirty="0">
              <a:solidFill>
                <a:srgbClr val="C00000"/>
              </a:solidFill>
              <a:latin typeface="钟齐马善政毛笔楷书" panose="00000500000000000000" pitchFamily="2" charset="0"/>
              <a:ea typeface="钟齐马善政毛笔楷书" panose="00000500000000000000" pitchFamily="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3D68803-A540-124D-5725-9093C3EA83A7}"/>
              </a:ext>
            </a:extLst>
          </p:cNvPr>
          <p:cNvSpPr txBox="1"/>
          <p:nvPr/>
        </p:nvSpPr>
        <p:spPr>
          <a:xfrm>
            <a:off x="1040295" y="914539"/>
            <a:ext cx="4283160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List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r>
              <a:rPr lang="en-US" altLang="zh-CN" sz="2400" dirty="0"/>
              <a:t>1.</a:t>
            </a:r>
            <a:r>
              <a:rPr lang="zh-CN" altLang="en-US" sz="2400" dirty="0"/>
              <a:t>游戏是完全自主的</a:t>
            </a:r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游戏有目标</a:t>
            </a:r>
            <a:endParaRPr lang="en-US" altLang="zh-CN" sz="2400" dirty="0"/>
          </a:p>
          <a:p>
            <a:r>
              <a:rPr lang="en-US" altLang="zh-CN" sz="2400" dirty="0"/>
              <a:t>3.</a:t>
            </a:r>
            <a:r>
              <a:rPr lang="zh-CN" altLang="en-US" sz="2400" dirty="0"/>
              <a:t>游戏有冲突</a:t>
            </a:r>
            <a:endParaRPr lang="en-US" altLang="zh-CN" sz="2400" dirty="0"/>
          </a:p>
          <a:p>
            <a:r>
              <a:rPr lang="en-US" altLang="zh-CN" sz="2400" dirty="0"/>
              <a:t>4.</a:t>
            </a:r>
            <a:r>
              <a:rPr lang="zh-CN" altLang="en-US" sz="2400" dirty="0"/>
              <a:t>游戏有规则</a:t>
            </a:r>
            <a:endParaRPr lang="en-US" altLang="zh-CN" sz="2400" dirty="0"/>
          </a:p>
          <a:p>
            <a:r>
              <a:rPr lang="en-US" altLang="zh-CN" sz="2400" dirty="0"/>
              <a:t>5.</a:t>
            </a:r>
            <a:r>
              <a:rPr lang="zh-CN" altLang="en-US" sz="2400" dirty="0"/>
              <a:t>游戏有输赢</a:t>
            </a:r>
            <a:endParaRPr lang="en-US" altLang="zh-CN" sz="2400" dirty="0"/>
          </a:p>
          <a:p>
            <a:r>
              <a:rPr lang="en-US" altLang="zh-CN" sz="2400" dirty="0"/>
              <a:t>6.</a:t>
            </a:r>
            <a:r>
              <a:rPr lang="zh-CN" altLang="en-US" sz="2400" dirty="0"/>
              <a:t>游戏是可交互的</a:t>
            </a:r>
            <a:endParaRPr lang="en-US" altLang="zh-CN" sz="2400" dirty="0"/>
          </a:p>
          <a:p>
            <a:r>
              <a:rPr lang="en-US" altLang="zh-CN" sz="2400" dirty="0"/>
              <a:t>7.</a:t>
            </a:r>
            <a:r>
              <a:rPr lang="zh-CN" altLang="en-US" sz="2400" dirty="0"/>
              <a:t>游戏具有挑战性</a:t>
            </a:r>
            <a:endParaRPr lang="en-US" altLang="zh-CN" sz="2400" dirty="0"/>
          </a:p>
          <a:p>
            <a:r>
              <a:rPr lang="en-US" altLang="zh-CN" sz="2400" dirty="0"/>
              <a:t>8.</a:t>
            </a:r>
            <a:r>
              <a:rPr lang="zh-CN" altLang="en-US" sz="2400" dirty="0"/>
              <a:t>游戏能创造自己的内生价值</a:t>
            </a:r>
            <a:endParaRPr lang="en-US" altLang="zh-CN" sz="2400" dirty="0"/>
          </a:p>
          <a:p>
            <a:r>
              <a:rPr lang="en-US" altLang="zh-CN" sz="2400" dirty="0"/>
              <a:t>9.</a:t>
            </a:r>
            <a:r>
              <a:rPr lang="zh-CN" altLang="en-US" sz="2400" dirty="0"/>
              <a:t>游戏能吸引玩家</a:t>
            </a:r>
            <a:endParaRPr lang="en-US" altLang="zh-CN" sz="2400" dirty="0"/>
          </a:p>
          <a:p>
            <a:r>
              <a:rPr lang="en-US" altLang="zh-CN" sz="2400" dirty="0"/>
              <a:t>10.</a:t>
            </a:r>
            <a:r>
              <a:rPr lang="zh-CN" altLang="en-US" sz="2400" dirty="0"/>
              <a:t>游戏是正式的封闭系统</a:t>
            </a:r>
            <a:endParaRPr lang="en-US" altLang="zh-CN" sz="2400" dirty="0"/>
          </a:p>
          <a:p>
            <a:r>
              <a:rPr lang="en-US" altLang="zh-CN" sz="2400" dirty="0"/>
              <a:t>11.</a:t>
            </a:r>
            <a:r>
              <a:rPr lang="zh-CN" altLang="en-US" sz="2400" dirty="0"/>
              <a:t>游戏具有满足好奇心的功能</a:t>
            </a:r>
            <a:endParaRPr lang="en-US" altLang="zh-CN" sz="2400" dirty="0"/>
          </a:p>
          <a:p>
            <a:r>
              <a:rPr lang="en-US" altLang="zh-CN" sz="2400" dirty="0"/>
              <a:t>12.</a:t>
            </a:r>
            <a:r>
              <a:rPr lang="zh-CN" altLang="en-US" sz="2400" dirty="0"/>
              <a:t>游戏给人带来愉悦感</a:t>
            </a:r>
            <a:endParaRPr lang="en-US" altLang="zh-CN" sz="2400" dirty="0"/>
          </a:p>
          <a:p>
            <a:r>
              <a:rPr lang="en-US" altLang="zh-CN" sz="2400" dirty="0"/>
              <a:t>13.</a:t>
            </a:r>
            <a:r>
              <a:rPr lang="zh-CN" altLang="en-US" sz="2400" dirty="0"/>
              <a:t>游戏给人带来惊喜与乐趣</a:t>
            </a:r>
            <a:endParaRPr lang="en-US" altLang="zh-CN" sz="2400" dirty="0"/>
          </a:p>
          <a:p>
            <a:r>
              <a:rPr lang="en-US" altLang="zh-CN" sz="2400" dirty="0" err="1"/>
              <a:t>etc</a:t>
            </a:r>
            <a:r>
              <a:rPr lang="en-US" altLang="zh-CN" sz="2400" dirty="0"/>
              <a:t>…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FD9FD99-C39D-0C19-18B7-514E393CDD66}"/>
              </a:ext>
            </a:extLst>
          </p:cNvPr>
          <p:cNvSpPr txBox="1"/>
          <p:nvPr/>
        </p:nvSpPr>
        <p:spPr>
          <a:xfrm>
            <a:off x="6923883" y="3268656"/>
            <a:ext cx="480429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钟齐马善政毛笔楷书" panose="00000500000000000000" pitchFamily="2" charset="0"/>
                <a:ea typeface="钟齐马善政毛笔楷书" panose="00000500000000000000" pitchFamily="2" charset="0"/>
              </a:rPr>
              <a:t>除了完整定义，我们还获得了什么？</a:t>
            </a:r>
            <a:endParaRPr lang="en-US" altLang="zh-CN" sz="3200" dirty="0">
              <a:latin typeface="钟齐马善政毛笔楷书" panose="00000500000000000000" pitchFamily="2" charset="0"/>
              <a:ea typeface="钟齐马善政毛笔楷书" panose="00000500000000000000" pitchFamily="2" charset="0"/>
            </a:endParaRPr>
          </a:p>
          <a:p>
            <a:r>
              <a:rPr lang="zh-CN" altLang="en-US" sz="3200" dirty="0">
                <a:latin typeface="钟齐马善政毛笔楷书" panose="00000500000000000000" pitchFamily="2" charset="0"/>
                <a:ea typeface="钟齐马善政毛笔楷书" panose="00000500000000000000" pitchFamily="2" charset="0"/>
              </a:rPr>
              <a:t>我们定义定义的目的是什么？</a:t>
            </a:r>
            <a:endParaRPr lang="en-US" altLang="zh-CN" sz="3200" dirty="0">
              <a:latin typeface="钟齐马善政毛笔楷书" panose="00000500000000000000" pitchFamily="2" charset="0"/>
              <a:ea typeface="钟齐马善政毛笔楷书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677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E7816B9-4368-481C-AF7D-011CB1B5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1" y="3609559"/>
            <a:ext cx="4424609" cy="646331"/>
          </a:xfrm>
        </p:spPr>
        <p:txBody>
          <a:bodyPr/>
          <a:lstStyle/>
          <a:p>
            <a:r>
              <a:rPr lang="zh-CN" altLang="en-US" dirty="0"/>
              <a:t>游戏元素简介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78B59A-F904-53B0-780F-2C3F5014C49E}"/>
              </a:ext>
            </a:extLst>
          </p:cNvPr>
          <p:cNvSpPr txBox="1">
            <a:spLocks/>
          </p:cNvSpPr>
          <p:nvPr/>
        </p:nvSpPr>
        <p:spPr>
          <a:xfrm>
            <a:off x="626535" y="2228671"/>
            <a:ext cx="1326004" cy="1200329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zh-CN" sz="8000" dirty="0">
                <a:solidFill>
                  <a:schemeClr val="accent1"/>
                </a:solidFill>
              </a:rPr>
              <a:t>02</a:t>
            </a:r>
            <a:endParaRPr lang="en-GB" sz="8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931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1BA3134-3561-5C4B-B0FD-517F9A15A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22E0758-9A00-D872-1F0D-10E942572F06}"/>
              </a:ext>
            </a:extLst>
          </p:cNvPr>
          <p:cNvSpPr txBox="1"/>
          <p:nvPr/>
        </p:nvSpPr>
        <p:spPr>
          <a:xfrm>
            <a:off x="9144000" y="56707"/>
            <a:ext cx="2778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游戏元素简介</a:t>
            </a:r>
            <a:endParaRPr kumimoji="1" lang="ja-JP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74B43CD-BCE9-5EDB-C5B0-22C70866E5E6}"/>
              </a:ext>
            </a:extLst>
          </p:cNvPr>
          <p:cNvSpPr txBox="1"/>
          <p:nvPr/>
        </p:nvSpPr>
        <p:spPr>
          <a:xfrm>
            <a:off x="3155709" y="758663"/>
            <a:ext cx="5760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元素四分法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CBDCB3E-A721-7E72-49B5-7FFAF8CB9F27}"/>
              </a:ext>
            </a:extLst>
          </p:cNvPr>
          <p:cNvGrpSpPr/>
          <p:nvPr/>
        </p:nvGrpSpPr>
        <p:grpSpPr>
          <a:xfrm rot="2673338">
            <a:off x="4365921" y="2118325"/>
            <a:ext cx="3460157" cy="3482535"/>
            <a:chOff x="4067264" y="1738721"/>
            <a:chExt cx="4057471" cy="4057471"/>
          </a:xfrm>
        </p:grpSpPr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AFB1A5F4-4FD2-75F8-360C-6761D2630E7A}"/>
                </a:ext>
              </a:extLst>
            </p:cNvPr>
            <p:cNvSpPr/>
            <p:nvPr/>
          </p:nvSpPr>
          <p:spPr>
            <a:xfrm>
              <a:off x="4067264" y="1738721"/>
              <a:ext cx="1865504" cy="1865504"/>
            </a:xfrm>
            <a:custGeom>
              <a:avLst/>
              <a:gdLst>
                <a:gd name="connsiteX0" fmla="*/ 0 w 1865504"/>
                <a:gd name="connsiteY0" fmla="*/ 310924 h 1865504"/>
                <a:gd name="connsiteX1" fmla="*/ 310924 w 1865504"/>
                <a:gd name="connsiteY1" fmla="*/ 0 h 1865504"/>
                <a:gd name="connsiteX2" fmla="*/ 1554580 w 1865504"/>
                <a:gd name="connsiteY2" fmla="*/ 0 h 1865504"/>
                <a:gd name="connsiteX3" fmla="*/ 1865504 w 1865504"/>
                <a:gd name="connsiteY3" fmla="*/ 310924 h 1865504"/>
                <a:gd name="connsiteX4" fmla="*/ 1865504 w 1865504"/>
                <a:gd name="connsiteY4" fmla="*/ 1554580 h 1865504"/>
                <a:gd name="connsiteX5" fmla="*/ 1554580 w 1865504"/>
                <a:gd name="connsiteY5" fmla="*/ 1865504 h 1865504"/>
                <a:gd name="connsiteX6" fmla="*/ 310924 w 1865504"/>
                <a:gd name="connsiteY6" fmla="*/ 1865504 h 1865504"/>
                <a:gd name="connsiteX7" fmla="*/ 0 w 1865504"/>
                <a:gd name="connsiteY7" fmla="*/ 1554580 h 1865504"/>
                <a:gd name="connsiteX8" fmla="*/ 0 w 1865504"/>
                <a:gd name="connsiteY8" fmla="*/ 310924 h 1865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5504" h="1865504">
                  <a:moveTo>
                    <a:pt x="0" y="310924"/>
                  </a:moveTo>
                  <a:cubicBezTo>
                    <a:pt x="0" y="139205"/>
                    <a:pt x="139205" y="0"/>
                    <a:pt x="310924" y="0"/>
                  </a:cubicBezTo>
                  <a:lnTo>
                    <a:pt x="1554580" y="0"/>
                  </a:lnTo>
                  <a:cubicBezTo>
                    <a:pt x="1726299" y="0"/>
                    <a:pt x="1865504" y="139205"/>
                    <a:pt x="1865504" y="310924"/>
                  </a:cubicBezTo>
                  <a:lnTo>
                    <a:pt x="1865504" y="1554580"/>
                  </a:lnTo>
                  <a:cubicBezTo>
                    <a:pt x="1865504" y="1726299"/>
                    <a:pt x="1726299" y="1865504"/>
                    <a:pt x="1554580" y="1865504"/>
                  </a:cubicBezTo>
                  <a:lnTo>
                    <a:pt x="310924" y="1865504"/>
                  </a:lnTo>
                  <a:cubicBezTo>
                    <a:pt x="139205" y="1865504"/>
                    <a:pt x="0" y="1726299"/>
                    <a:pt x="0" y="1554580"/>
                  </a:cubicBezTo>
                  <a:lnTo>
                    <a:pt x="0" y="31092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6326" tIns="266326" rIns="266326" bIns="266326" numCol="1" spcCol="1270" anchor="ctr" anchorCtr="0">
              <a:noAutofit/>
            </a:bodyPr>
            <a:lstStyle/>
            <a:p>
              <a:pPr marL="0" lvl="0" indent="0" algn="ctr" defTabSz="2044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4600" kern="1200" dirty="0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019FB06C-DDF5-BFB7-2CC9-90079FCA9B55}"/>
                </a:ext>
              </a:extLst>
            </p:cNvPr>
            <p:cNvSpPr/>
            <p:nvPr/>
          </p:nvSpPr>
          <p:spPr>
            <a:xfrm>
              <a:off x="6259231" y="1738721"/>
              <a:ext cx="1865504" cy="1865504"/>
            </a:xfrm>
            <a:custGeom>
              <a:avLst/>
              <a:gdLst>
                <a:gd name="connsiteX0" fmla="*/ 0 w 1865504"/>
                <a:gd name="connsiteY0" fmla="*/ 310924 h 1865504"/>
                <a:gd name="connsiteX1" fmla="*/ 310924 w 1865504"/>
                <a:gd name="connsiteY1" fmla="*/ 0 h 1865504"/>
                <a:gd name="connsiteX2" fmla="*/ 1554580 w 1865504"/>
                <a:gd name="connsiteY2" fmla="*/ 0 h 1865504"/>
                <a:gd name="connsiteX3" fmla="*/ 1865504 w 1865504"/>
                <a:gd name="connsiteY3" fmla="*/ 310924 h 1865504"/>
                <a:gd name="connsiteX4" fmla="*/ 1865504 w 1865504"/>
                <a:gd name="connsiteY4" fmla="*/ 1554580 h 1865504"/>
                <a:gd name="connsiteX5" fmla="*/ 1554580 w 1865504"/>
                <a:gd name="connsiteY5" fmla="*/ 1865504 h 1865504"/>
                <a:gd name="connsiteX6" fmla="*/ 310924 w 1865504"/>
                <a:gd name="connsiteY6" fmla="*/ 1865504 h 1865504"/>
                <a:gd name="connsiteX7" fmla="*/ 0 w 1865504"/>
                <a:gd name="connsiteY7" fmla="*/ 1554580 h 1865504"/>
                <a:gd name="connsiteX8" fmla="*/ 0 w 1865504"/>
                <a:gd name="connsiteY8" fmla="*/ 310924 h 1865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5504" h="1865504">
                  <a:moveTo>
                    <a:pt x="0" y="310924"/>
                  </a:moveTo>
                  <a:cubicBezTo>
                    <a:pt x="0" y="139205"/>
                    <a:pt x="139205" y="0"/>
                    <a:pt x="310924" y="0"/>
                  </a:cubicBezTo>
                  <a:lnTo>
                    <a:pt x="1554580" y="0"/>
                  </a:lnTo>
                  <a:cubicBezTo>
                    <a:pt x="1726299" y="0"/>
                    <a:pt x="1865504" y="139205"/>
                    <a:pt x="1865504" y="310924"/>
                  </a:cubicBezTo>
                  <a:lnTo>
                    <a:pt x="1865504" y="1554580"/>
                  </a:lnTo>
                  <a:cubicBezTo>
                    <a:pt x="1865504" y="1726299"/>
                    <a:pt x="1726299" y="1865504"/>
                    <a:pt x="1554580" y="1865504"/>
                  </a:cubicBezTo>
                  <a:lnTo>
                    <a:pt x="310924" y="1865504"/>
                  </a:lnTo>
                  <a:cubicBezTo>
                    <a:pt x="139205" y="1865504"/>
                    <a:pt x="0" y="1726299"/>
                    <a:pt x="0" y="1554580"/>
                  </a:cubicBezTo>
                  <a:lnTo>
                    <a:pt x="0" y="31092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6326" tIns="266326" rIns="266326" bIns="266326" numCol="1" spcCol="1270" anchor="ctr" anchorCtr="0">
              <a:noAutofit/>
            </a:bodyPr>
            <a:lstStyle/>
            <a:p>
              <a:pPr marL="0" lvl="0" indent="0" algn="ctr" defTabSz="2044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4600" kern="1200" dirty="0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850EE711-A5B3-6BC2-F8A0-0B4DF7B7F5B6}"/>
                </a:ext>
              </a:extLst>
            </p:cNvPr>
            <p:cNvSpPr/>
            <p:nvPr/>
          </p:nvSpPr>
          <p:spPr>
            <a:xfrm>
              <a:off x="4067264" y="3930688"/>
              <a:ext cx="1865504" cy="1865504"/>
            </a:xfrm>
            <a:custGeom>
              <a:avLst/>
              <a:gdLst>
                <a:gd name="connsiteX0" fmla="*/ 0 w 1865504"/>
                <a:gd name="connsiteY0" fmla="*/ 310924 h 1865504"/>
                <a:gd name="connsiteX1" fmla="*/ 310924 w 1865504"/>
                <a:gd name="connsiteY1" fmla="*/ 0 h 1865504"/>
                <a:gd name="connsiteX2" fmla="*/ 1554580 w 1865504"/>
                <a:gd name="connsiteY2" fmla="*/ 0 h 1865504"/>
                <a:gd name="connsiteX3" fmla="*/ 1865504 w 1865504"/>
                <a:gd name="connsiteY3" fmla="*/ 310924 h 1865504"/>
                <a:gd name="connsiteX4" fmla="*/ 1865504 w 1865504"/>
                <a:gd name="connsiteY4" fmla="*/ 1554580 h 1865504"/>
                <a:gd name="connsiteX5" fmla="*/ 1554580 w 1865504"/>
                <a:gd name="connsiteY5" fmla="*/ 1865504 h 1865504"/>
                <a:gd name="connsiteX6" fmla="*/ 310924 w 1865504"/>
                <a:gd name="connsiteY6" fmla="*/ 1865504 h 1865504"/>
                <a:gd name="connsiteX7" fmla="*/ 0 w 1865504"/>
                <a:gd name="connsiteY7" fmla="*/ 1554580 h 1865504"/>
                <a:gd name="connsiteX8" fmla="*/ 0 w 1865504"/>
                <a:gd name="connsiteY8" fmla="*/ 310924 h 1865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5504" h="1865504">
                  <a:moveTo>
                    <a:pt x="0" y="310924"/>
                  </a:moveTo>
                  <a:cubicBezTo>
                    <a:pt x="0" y="139205"/>
                    <a:pt x="139205" y="0"/>
                    <a:pt x="310924" y="0"/>
                  </a:cubicBezTo>
                  <a:lnTo>
                    <a:pt x="1554580" y="0"/>
                  </a:lnTo>
                  <a:cubicBezTo>
                    <a:pt x="1726299" y="0"/>
                    <a:pt x="1865504" y="139205"/>
                    <a:pt x="1865504" y="310924"/>
                  </a:cubicBezTo>
                  <a:lnTo>
                    <a:pt x="1865504" y="1554580"/>
                  </a:lnTo>
                  <a:cubicBezTo>
                    <a:pt x="1865504" y="1726299"/>
                    <a:pt x="1726299" y="1865504"/>
                    <a:pt x="1554580" y="1865504"/>
                  </a:cubicBezTo>
                  <a:lnTo>
                    <a:pt x="310924" y="1865504"/>
                  </a:lnTo>
                  <a:cubicBezTo>
                    <a:pt x="139205" y="1865504"/>
                    <a:pt x="0" y="1726299"/>
                    <a:pt x="0" y="1554580"/>
                  </a:cubicBezTo>
                  <a:lnTo>
                    <a:pt x="0" y="31092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6326" tIns="266326" rIns="266326" bIns="266326" numCol="1" spcCol="1270" anchor="ctr" anchorCtr="0">
              <a:noAutofit/>
            </a:bodyPr>
            <a:lstStyle/>
            <a:p>
              <a:pPr marL="0" lvl="0" indent="0" algn="ctr" defTabSz="2044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4600" kern="1200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CBC89F15-66F6-39CE-7206-F14B389D0AEB}"/>
                </a:ext>
              </a:extLst>
            </p:cNvPr>
            <p:cNvSpPr/>
            <p:nvPr/>
          </p:nvSpPr>
          <p:spPr>
            <a:xfrm>
              <a:off x="6259231" y="3930688"/>
              <a:ext cx="1865504" cy="1865504"/>
            </a:xfrm>
            <a:custGeom>
              <a:avLst/>
              <a:gdLst>
                <a:gd name="connsiteX0" fmla="*/ 0 w 1865504"/>
                <a:gd name="connsiteY0" fmla="*/ 310924 h 1865504"/>
                <a:gd name="connsiteX1" fmla="*/ 310924 w 1865504"/>
                <a:gd name="connsiteY1" fmla="*/ 0 h 1865504"/>
                <a:gd name="connsiteX2" fmla="*/ 1554580 w 1865504"/>
                <a:gd name="connsiteY2" fmla="*/ 0 h 1865504"/>
                <a:gd name="connsiteX3" fmla="*/ 1865504 w 1865504"/>
                <a:gd name="connsiteY3" fmla="*/ 310924 h 1865504"/>
                <a:gd name="connsiteX4" fmla="*/ 1865504 w 1865504"/>
                <a:gd name="connsiteY4" fmla="*/ 1554580 h 1865504"/>
                <a:gd name="connsiteX5" fmla="*/ 1554580 w 1865504"/>
                <a:gd name="connsiteY5" fmla="*/ 1865504 h 1865504"/>
                <a:gd name="connsiteX6" fmla="*/ 310924 w 1865504"/>
                <a:gd name="connsiteY6" fmla="*/ 1865504 h 1865504"/>
                <a:gd name="connsiteX7" fmla="*/ 0 w 1865504"/>
                <a:gd name="connsiteY7" fmla="*/ 1554580 h 1865504"/>
                <a:gd name="connsiteX8" fmla="*/ 0 w 1865504"/>
                <a:gd name="connsiteY8" fmla="*/ 310924 h 1865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5504" h="1865504">
                  <a:moveTo>
                    <a:pt x="0" y="310924"/>
                  </a:moveTo>
                  <a:cubicBezTo>
                    <a:pt x="0" y="139205"/>
                    <a:pt x="139205" y="0"/>
                    <a:pt x="310924" y="0"/>
                  </a:cubicBezTo>
                  <a:lnTo>
                    <a:pt x="1554580" y="0"/>
                  </a:lnTo>
                  <a:cubicBezTo>
                    <a:pt x="1726299" y="0"/>
                    <a:pt x="1865504" y="139205"/>
                    <a:pt x="1865504" y="310924"/>
                  </a:cubicBezTo>
                  <a:lnTo>
                    <a:pt x="1865504" y="1554580"/>
                  </a:lnTo>
                  <a:cubicBezTo>
                    <a:pt x="1865504" y="1726299"/>
                    <a:pt x="1726299" y="1865504"/>
                    <a:pt x="1554580" y="1865504"/>
                  </a:cubicBezTo>
                  <a:lnTo>
                    <a:pt x="310924" y="1865504"/>
                  </a:lnTo>
                  <a:cubicBezTo>
                    <a:pt x="139205" y="1865504"/>
                    <a:pt x="0" y="1726299"/>
                    <a:pt x="0" y="1554580"/>
                  </a:cubicBezTo>
                  <a:lnTo>
                    <a:pt x="0" y="31092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6326" tIns="266326" rIns="266326" bIns="266326" numCol="1" spcCol="1270" anchor="ctr" anchorCtr="0">
              <a:noAutofit/>
            </a:bodyPr>
            <a:lstStyle/>
            <a:p>
              <a:pPr marL="0" lvl="0" indent="0" algn="ctr" defTabSz="2044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4600" kern="1200"/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5F07C639-8D57-22DD-3446-0EFF74AF16FF}"/>
              </a:ext>
            </a:extLst>
          </p:cNvPr>
          <p:cNvSpPr txBox="1"/>
          <p:nvPr/>
        </p:nvSpPr>
        <p:spPr>
          <a:xfrm>
            <a:off x="5781423" y="1861604"/>
            <a:ext cx="617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钟齐马善政毛笔楷书" panose="00000500000000000000" pitchFamily="2" charset="0"/>
                <a:ea typeface="钟齐马善政毛笔楷书" panose="00000500000000000000" pitchFamily="2" charset="0"/>
              </a:rPr>
              <a:t>美学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733C180-2BEC-1D43-D957-CC0BDE91607F}"/>
              </a:ext>
            </a:extLst>
          </p:cNvPr>
          <p:cNvSpPr txBox="1"/>
          <p:nvPr/>
        </p:nvSpPr>
        <p:spPr>
          <a:xfrm>
            <a:off x="5781422" y="4516975"/>
            <a:ext cx="617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钟齐马善政毛笔楷书" panose="00000500000000000000" pitchFamily="2" charset="0"/>
                <a:ea typeface="钟齐马善政毛笔楷书" panose="00000500000000000000" pitchFamily="2" charset="0"/>
              </a:rPr>
              <a:t>技术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FF2AAA4-9F45-87B9-98CA-D6FE9BBE9950}"/>
              </a:ext>
            </a:extLst>
          </p:cNvPr>
          <p:cNvSpPr txBox="1"/>
          <p:nvPr/>
        </p:nvSpPr>
        <p:spPr>
          <a:xfrm>
            <a:off x="7113415" y="3244869"/>
            <a:ext cx="617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钟齐马善政毛笔楷书" panose="00000500000000000000" pitchFamily="2" charset="0"/>
                <a:ea typeface="钟齐马善政毛笔楷书" panose="00000500000000000000" pitchFamily="2" charset="0"/>
              </a:rPr>
              <a:t>故事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709573B-E233-E56E-8BDE-3196BE831D89}"/>
              </a:ext>
            </a:extLst>
          </p:cNvPr>
          <p:cNvSpPr txBox="1"/>
          <p:nvPr/>
        </p:nvSpPr>
        <p:spPr>
          <a:xfrm>
            <a:off x="4388616" y="3244869"/>
            <a:ext cx="617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钟齐马善政毛笔楷书" panose="00000500000000000000" pitchFamily="2" charset="0"/>
                <a:ea typeface="钟齐马善政毛笔楷书" panose="00000500000000000000" pitchFamily="2" charset="0"/>
              </a:rPr>
              <a:t>机制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4368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E7816B9-4368-481C-AF7D-011CB1B5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1" y="3609559"/>
            <a:ext cx="4424609" cy="646331"/>
          </a:xfrm>
        </p:spPr>
        <p:txBody>
          <a:bodyPr/>
          <a:lstStyle/>
          <a:p>
            <a:r>
              <a:rPr lang="zh-CN" altLang="en-US" dirty="0"/>
              <a:t>游戏分类学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78B59A-F904-53B0-780F-2C3F5014C49E}"/>
              </a:ext>
            </a:extLst>
          </p:cNvPr>
          <p:cNvSpPr txBox="1">
            <a:spLocks/>
          </p:cNvSpPr>
          <p:nvPr/>
        </p:nvSpPr>
        <p:spPr>
          <a:xfrm>
            <a:off x="626535" y="2228671"/>
            <a:ext cx="1326004" cy="1200329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zh-CN" sz="8000" dirty="0">
                <a:solidFill>
                  <a:schemeClr val="accent1"/>
                </a:solidFill>
              </a:rPr>
              <a:t>03</a:t>
            </a:r>
            <a:endParaRPr lang="en-GB" sz="8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251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>
            <a:extLst>
              <a:ext uri="{FF2B5EF4-FFF2-40B4-BE49-F238E27FC236}">
                <a16:creationId xmlns:a16="http://schemas.microsoft.com/office/drawing/2014/main" id="{B043FBD2-F2C3-0D3C-A7E7-777DD25C731B}"/>
              </a:ext>
            </a:extLst>
          </p:cNvPr>
          <p:cNvSpPr txBox="1"/>
          <p:nvPr/>
        </p:nvSpPr>
        <p:spPr>
          <a:xfrm>
            <a:off x="9519684" y="56707"/>
            <a:ext cx="2403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游戏分类学</a:t>
            </a:r>
            <a:endParaRPr kumimoji="1" lang="ja-JP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222E9E0-8567-2EE5-FAAE-3C1C0769DDF4}"/>
              </a:ext>
            </a:extLst>
          </p:cNvPr>
          <p:cNvSpPr txBox="1"/>
          <p:nvPr/>
        </p:nvSpPr>
        <p:spPr>
          <a:xfrm>
            <a:off x="2332810" y="641482"/>
            <a:ext cx="75263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Q4:</a:t>
            </a:r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怎么分类？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3779355-4ACF-D2F3-2F27-0FBFEE0C762E}"/>
              </a:ext>
            </a:extLst>
          </p:cNvPr>
          <p:cNvSpPr txBox="1"/>
          <p:nvPr/>
        </p:nvSpPr>
        <p:spPr>
          <a:xfrm>
            <a:off x="3617162" y="2012631"/>
            <a:ext cx="4957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钟齐马善政毛笔楷书" panose="00000500000000000000" pitchFamily="2" charset="0"/>
                <a:ea typeface="钟齐马善政毛笔楷书" panose="00000500000000000000" pitchFamily="2" charset="0"/>
              </a:rPr>
              <a:t>涉及到一个问题：</a:t>
            </a:r>
            <a:endParaRPr lang="en-US" altLang="zh-CN" sz="3600" dirty="0">
              <a:latin typeface="钟齐马善政毛笔楷书" panose="00000500000000000000" pitchFamily="2" charset="0"/>
              <a:ea typeface="钟齐马善政毛笔楷书" panose="00000500000000000000" pitchFamily="2" charset="0"/>
            </a:endParaRPr>
          </a:p>
          <a:p>
            <a:pPr algn="ctr"/>
            <a:r>
              <a:rPr lang="zh-CN" altLang="en-US" sz="3600" dirty="0">
                <a:latin typeface="钟齐马善政毛笔楷书" panose="00000500000000000000" pitchFamily="2" charset="0"/>
                <a:ea typeface="钟齐马善政毛笔楷书" panose="00000500000000000000" pitchFamily="2" charset="0"/>
              </a:rPr>
              <a:t>标准</a:t>
            </a:r>
            <a:r>
              <a:rPr lang="en-US" altLang="zh-CN" sz="3600" dirty="0">
                <a:latin typeface="钟齐马善政毛笔楷书" panose="00000500000000000000" pitchFamily="2" charset="0"/>
                <a:ea typeface="钟齐马善政毛笔楷书" panose="00000500000000000000" pitchFamily="2" charset="0"/>
              </a:rPr>
              <a:t>/</a:t>
            </a:r>
            <a:r>
              <a:rPr lang="zh-CN" altLang="en-US" sz="3600" dirty="0">
                <a:latin typeface="钟齐马善政毛笔楷书" panose="00000500000000000000" pitchFamily="2" charset="0"/>
                <a:ea typeface="钟齐马善政毛笔楷书" panose="00000500000000000000" pitchFamily="2" charset="0"/>
              </a:rPr>
              <a:t>视角是什么？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F2D2DBE-B810-46EA-30E5-DEDF01FA1840}"/>
              </a:ext>
            </a:extLst>
          </p:cNvPr>
          <p:cNvSpPr txBox="1"/>
          <p:nvPr/>
        </p:nvSpPr>
        <p:spPr>
          <a:xfrm>
            <a:off x="3113903" y="393777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spc="-300" dirty="0"/>
              <a:t>10</a:t>
            </a:r>
            <a:r>
              <a:rPr lang="zh-CN" altLang="en-US" sz="1800" spc="-300" dirty="0"/>
              <a:t>、</a:t>
            </a:r>
            <a:r>
              <a:rPr lang="en-US" altLang="zh-CN" sz="1800" spc="-300" dirty="0"/>
              <a:t>TAG	</a:t>
            </a:r>
          </a:p>
          <a:p>
            <a:r>
              <a:rPr lang="en-US" altLang="zh-CN" sz="1800" spc="-300" dirty="0"/>
              <a:t>10-1</a:t>
            </a:r>
            <a:r>
              <a:rPr lang="zh-CN" altLang="en-US" sz="1800" spc="-300" dirty="0"/>
              <a:t>、</a:t>
            </a:r>
            <a:r>
              <a:rPr lang="en-US" altLang="zh-CN" sz="1800" spc="-300" dirty="0"/>
              <a:t>Open World|</a:t>
            </a:r>
            <a:r>
              <a:rPr lang="zh-CN" altLang="en-US" sz="1800" spc="-300" dirty="0"/>
              <a:t>开放世界	</a:t>
            </a:r>
            <a:endParaRPr lang="en-US" altLang="zh-CN" sz="1800" spc="-300" dirty="0"/>
          </a:p>
          <a:p>
            <a:r>
              <a:rPr lang="en-US" altLang="zh-CN" sz="1800" spc="-300" dirty="0"/>
              <a:t>10-2</a:t>
            </a:r>
            <a:r>
              <a:rPr lang="zh-CN" altLang="en-US" sz="1800" spc="-300" dirty="0"/>
              <a:t>、箱庭	</a:t>
            </a:r>
            <a:endParaRPr lang="en-US" altLang="zh-CN" sz="1800" spc="-300" dirty="0"/>
          </a:p>
          <a:p>
            <a:r>
              <a:rPr lang="en-US" altLang="zh-CN" sz="1800" spc="-300" dirty="0"/>
              <a:t>10-3</a:t>
            </a:r>
            <a:r>
              <a:rPr lang="zh-CN" altLang="en-US" sz="1800" spc="-300" dirty="0"/>
              <a:t>、</a:t>
            </a:r>
            <a:r>
              <a:rPr lang="en-US" altLang="zh-CN" sz="1800" spc="-300" dirty="0"/>
              <a:t>Sandbox|</a:t>
            </a:r>
            <a:r>
              <a:rPr lang="zh-CN" altLang="en-US" sz="1800" spc="-300" dirty="0"/>
              <a:t>沙盒	</a:t>
            </a:r>
            <a:endParaRPr lang="en-US" altLang="zh-CN" sz="1800" spc="-300" dirty="0"/>
          </a:p>
          <a:p>
            <a:r>
              <a:rPr lang="en-US" altLang="zh-CN" sz="1800" spc="-300" dirty="0"/>
              <a:t>10-4</a:t>
            </a:r>
            <a:r>
              <a:rPr lang="zh-CN" altLang="en-US" sz="1800" spc="-300" dirty="0"/>
              <a:t>、</a:t>
            </a:r>
            <a:r>
              <a:rPr lang="en-US" altLang="zh-CN" sz="1800" spc="-300" dirty="0" err="1"/>
              <a:t>Gacha</a:t>
            </a:r>
            <a:r>
              <a:rPr lang="en-US" altLang="zh-CN" sz="1800" spc="-300" dirty="0"/>
              <a:t>|</a:t>
            </a:r>
            <a:r>
              <a:rPr lang="zh-CN" altLang="en-US" sz="1800" spc="-300" dirty="0"/>
              <a:t>抽卡	</a:t>
            </a:r>
            <a:endParaRPr lang="en-US" altLang="zh-CN" sz="1800" spc="-300" dirty="0"/>
          </a:p>
          <a:p>
            <a:r>
              <a:rPr lang="en-US" altLang="zh-CN" sz="1800" spc="-300" dirty="0"/>
              <a:t>10-5</a:t>
            </a:r>
            <a:r>
              <a:rPr lang="zh-CN" altLang="en-US" sz="1800" spc="-300" dirty="0"/>
              <a:t>、</a:t>
            </a:r>
            <a:r>
              <a:rPr lang="en-US" altLang="zh-CN" sz="1800" spc="-300" dirty="0"/>
              <a:t>Rogue-lite	</a:t>
            </a:r>
          </a:p>
        </p:txBody>
      </p:sp>
    </p:spTree>
    <p:extLst>
      <p:ext uri="{BB962C8B-B14F-4D97-AF65-F5344CB8AC3E}">
        <p14:creationId xmlns:p14="http://schemas.microsoft.com/office/powerpoint/2010/main" val="229138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4FABB1-30E6-BDF3-D581-7A04A1204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9714C9-A316-1C65-6F01-1BB06AF39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084" y="2560190"/>
            <a:ext cx="7757832" cy="299492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9226940-E2DC-6EB9-C51E-B4028A425D74}"/>
              </a:ext>
            </a:extLst>
          </p:cNvPr>
          <p:cNvSpPr txBox="1"/>
          <p:nvPr/>
        </p:nvSpPr>
        <p:spPr>
          <a:xfrm>
            <a:off x="585788" y="1807369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一个叫做百度的小伙子说：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51FBB6C-7A67-2B4B-AC3B-EBBCE00CC423}"/>
              </a:ext>
            </a:extLst>
          </p:cNvPr>
          <p:cNvSpPr/>
          <p:nvPr/>
        </p:nvSpPr>
        <p:spPr>
          <a:xfrm>
            <a:off x="0" y="2621756"/>
            <a:ext cx="12192000" cy="2700338"/>
          </a:xfrm>
          <a:prstGeom prst="roundRect">
            <a:avLst/>
          </a:prstGeom>
          <a:solidFill>
            <a:srgbClr val="000000">
              <a:alpha val="87000"/>
            </a:srgb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ln>
                  <a:solidFill>
                    <a:srgbClr val="000000"/>
                  </a:solidFill>
                </a:ln>
                <a:latin typeface="华文中宋" panose="02010600040101010101" pitchFamily="2" charset="-122"/>
                <a:ea typeface="华文中宋" panose="02010600040101010101" pitchFamily="2" charset="-122"/>
              </a:rPr>
              <a:t>这真的对吗？</a:t>
            </a:r>
          </a:p>
        </p:txBody>
      </p:sp>
    </p:spTree>
    <p:extLst>
      <p:ext uri="{BB962C8B-B14F-4D97-AF65-F5344CB8AC3E}">
        <p14:creationId xmlns:p14="http://schemas.microsoft.com/office/powerpoint/2010/main" val="1173606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9B32C87-C81F-5B04-062E-84E6B5B8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20</a:t>
            </a:fld>
            <a:endParaRPr lang="zh-CN" altLang="en-US"/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F57E6C48-E518-41DC-5605-F48EAAF70225}"/>
              </a:ext>
            </a:extLst>
          </p:cNvPr>
          <p:cNvGrpSpPr/>
          <p:nvPr/>
        </p:nvGrpSpPr>
        <p:grpSpPr>
          <a:xfrm>
            <a:off x="4862126" y="4010276"/>
            <a:ext cx="6115200" cy="1349287"/>
            <a:chOff x="-140461" y="4348224"/>
            <a:chExt cx="5396542" cy="1164679"/>
          </a:xfrm>
        </p:grpSpPr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6EE67A26-D687-1115-AC56-5A536260A1EA}"/>
                </a:ext>
              </a:extLst>
            </p:cNvPr>
            <p:cNvSpPr txBox="1"/>
            <p:nvPr/>
          </p:nvSpPr>
          <p:spPr>
            <a:xfrm>
              <a:off x="-140461" y="4753128"/>
              <a:ext cx="540000" cy="540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txBody>
            <a:bodyPr wrap="none" lIns="108000" tIns="108000" rIns="108000" bIns="108000" rtlCol="0" anchor="ctr" anchorCtr="0">
              <a:noAutofit/>
            </a:bodyPr>
            <a:lstStyle/>
            <a:p>
              <a:pPr algn="ctr"/>
              <a:endParaRPr kumimoji="1" lang="zh-CN" altLang="en-US" sz="2000" b="1" dirty="0">
                <a:noFill/>
              </a:endParaRPr>
            </a:p>
          </p:txBody>
        </p:sp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5ECA88CB-0C04-63F0-9330-70EBD4E252AA}"/>
                </a:ext>
              </a:extLst>
            </p:cNvPr>
            <p:cNvSpPr/>
            <p:nvPr/>
          </p:nvSpPr>
          <p:spPr>
            <a:xfrm>
              <a:off x="524687" y="4348224"/>
              <a:ext cx="4731394" cy="1164679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6055" cap="flat">
              <a:noFill/>
              <a:prstDash val="solid"/>
              <a:miter/>
            </a:ln>
          </p:spPr>
          <p:txBody>
            <a:bodyPr wrap="square" lIns="216000" tIns="252000" rIns="216000" bIns="252000" rtlCol="0" anchor="ctr">
              <a:spAutoFit/>
            </a:bodyPr>
            <a:lstStyle/>
            <a:p>
              <a:pPr algn="l">
                <a:lnSpc>
                  <a:spcPct val="150000"/>
                </a:lnSpc>
                <a:defRPr/>
              </a:pPr>
              <a:r>
                <a:rPr lang="zh-CN" altLang="en-US" sz="4000" b="1" dirty="0">
                  <a:latin typeface="钟齐马善政毛笔楷书" panose="00000500000000000000" pitchFamily="2" charset="0"/>
                  <a:ea typeface="钟齐马善政毛笔楷书" panose="00000500000000000000" pitchFamily="2" charset="0"/>
                  <a:cs typeface="Times New Roman" panose="02020603050405020304" pitchFamily="18" charset="0"/>
                </a:rPr>
                <a:t>玩法分类法</a:t>
              </a:r>
              <a:endParaRPr lang="zh-CN" altLang="en-US" sz="4000" b="1" dirty="0">
                <a:solidFill>
                  <a:schemeClr val="tx1"/>
                </a:solidFill>
                <a:latin typeface="钟齐马善政毛笔楷书" panose="00000500000000000000" pitchFamily="2" charset="0"/>
                <a:ea typeface="钟齐马善政毛笔楷书" panose="00000500000000000000" pitchFamily="2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4B67993-5879-DCA9-4D49-51B3059B8DDD}"/>
              </a:ext>
            </a:extLst>
          </p:cNvPr>
          <p:cNvGrpSpPr/>
          <p:nvPr/>
        </p:nvGrpSpPr>
        <p:grpSpPr>
          <a:xfrm>
            <a:off x="4862126" y="2089343"/>
            <a:ext cx="6115199" cy="1349287"/>
            <a:chOff x="-140461" y="2264338"/>
            <a:chExt cx="5278518" cy="1164678"/>
          </a:xfrm>
        </p:grpSpPr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6F675BA6-F9BA-C80D-E058-D7918B29073F}"/>
                </a:ext>
              </a:extLst>
            </p:cNvPr>
            <p:cNvSpPr/>
            <p:nvPr/>
          </p:nvSpPr>
          <p:spPr>
            <a:xfrm>
              <a:off x="524686" y="2264338"/>
              <a:ext cx="4613371" cy="1164678"/>
            </a:xfrm>
            <a:prstGeom prst="roundRect">
              <a:avLst>
                <a:gd name="adj" fmla="val 10000"/>
              </a:avLst>
            </a:prstGeom>
            <a:solidFill>
              <a:schemeClr val="tx2">
                <a:alpha val="15000"/>
              </a:schemeClr>
            </a:solidFill>
            <a:ln w="6055" cap="flat">
              <a:noFill/>
              <a:prstDash val="solid"/>
              <a:miter/>
            </a:ln>
          </p:spPr>
          <p:txBody>
            <a:bodyPr wrap="square" lIns="216000" tIns="252000" rIns="216000" bIns="252000" rtlCol="0" anchor="ctr">
              <a:spAutoFit/>
            </a:bodyPr>
            <a:lstStyle/>
            <a:p>
              <a:pPr algn="l">
                <a:lnSpc>
                  <a:spcPct val="150000"/>
                </a:lnSpc>
                <a:defRPr/>
              </a:pPr>
              <a:r>
                <a:rPr lang="zh-CN" altLang="en-US" sz="4000" b="1" dirty="0">
                  <a:solidFill>
                    <a:schemeClr val="tx1"/>
                  </a:solidFill>
                  <a:latin typeface="钟齐马善政毛笔楷书" panose="00000500000000000000" pitchFamily="2" charset="0"/>
                  <a:ea typeface="钟齐马善政毛笔楷书" panose="00000500000000000000" pitchFamily="2" charset="0"/>
                  <a:cs typeface="Times New Roman" panose="02020603050405020304" pitchFamily="18" charset="0"/>
                </a:rPr>
                <a:t>题材分类法</a:t>
              </a: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F6111E0A-5BCA-7678-6031-D52042689A2E}"/>
                </a:ext>
              </a:extLst>
            </p:cNvPr>
            <p:cNvSpPr txBox="1"/>
            <p:nvPr/>
          </p:nvSpPr>
          <p:spPr>
            <a:xfrm>
              <a:off x="-140461" y="2669243"/>
              <a:ext cx="540000" cy="540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</p:spPr>
          <p:txBody>
            <a:bodyPr wrap="none" lIns="91440" tIns="45720" rIns="216000" bIns="45720" rtlCol="0" anchor="ctr" anchorCtr="0">
              <a:noAutofit/>
            </a:bodyPr>
            <a:lstStyle/>
            <a:p>
              <a:pPr algn="ctr"/>
              <a:endParaRPr kumimoji="1" lang="zh-CN" altLang="en-US" sz="2000" b="1" dirty="0">
                <a:noFill/>
              </a:endParaRPr>
            </a:p>
          </p:txBody>
        </p:sp>
      </p:grp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8C7EF668-7DF6-3C8B-93D4-CDEFF004E058}"/>
              </a:ext>
            </a:extLst>
          </p:cNvPr>
          <p:cNvCxnSpPr>
            <a:cxnSpLocks/>
            <a:stCxn id="59" idx="2"/>
            <a:endCxn id="63" idx="0"/>
          </p:cNvCxnSpPr>
          <p:nvPr/>
        </p:nvCxnSpPr>
        <p:spPr>
          <a:xfrm flipH="1">
            <a:off x="5168082" y="3184021"/>
            <a:ext cx="6841" cy="129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图片 65" descr="图片包含 游戏机&#10;&#10;描述已自动生成">
            <a:extLst>
              <a:ext uri="{FF2B5EF4-FFF2-40B4-BE49-F238E27FC236}">
                <a16:creationId xmlns:a16="http://schemas.microsoft.com/office/drawing/2014/main" id="{FC50F1A5-60AD-EB05-BDC3-F4EBB220E1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68" t="11678" r="19949" b="6285"/>
          <a:stretch/>
        </p:blipFill>
        <p:spPr>
          <a:xfrm flipH="1">
            <a:off x="789915" y="1411908"/>
            <a:ext cx="4025224" cy="5080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767CE78-F8D3-91F3-A248-C70AE1675434}"/>
              </a:ext>
            </a:extLst>
          </p:cNvPr>
          <p:cNvSpPr txBox="1"/>
          <p:nvPr/>
        </p:nvSpPr>
        <p:spPr>
          <a:xfrm>
            <a:off x="9519684" y="56707"/>
            <a:ext cx="2403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游戏分类学</a:t>
            </a:r>
            <a:endParaRPr kumimoji="1" lang="ja-JP" altLang="en-US" sz="3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B4F3803-C054-EE5A-B18B-7071F5F38958}"/>
              </a:ext>
            </a:extLst>
          </p:cNvPr>
          <p:cNvSpPr txBox="1"/>
          <p:nvPr/>
        </p:nvSpPr>
        <p:spPr>
          <a:xfrm>
            <a:off x="2332810" y="641482"/>
            <a:ext cx="75263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Q4:</a:t>
            </a:r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怎么分类？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1160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>
            <a:extLst>
              <a:ext uri="{FF2B5EF4-FFF2-40B4-BE49-F238E27FC236}">
                <a16:creationId xmlns:a16="http://schemas.microsoft.com/office/drawing/2014/main" id="{B043FBD2-F2C3-0D3C-A7E7-777DD25C731B}"/>
              </a:ext>
            </a:extLst>
          </p:cNvPr>
          <p:cNvSpPr txBox="1"/>
          <p:nvPr/>
        </p:nvSpPr>
        <p:spPr>
          <a:xfrm>
            <a:off x="9519684" y="56707"/>
            <a:ext cx="2403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游戏分类学</a:t>
            </a:r>
            <a:endParaRPr kumimoji="1" lang="ja-JP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222E9E0-8567-2EE5-FAAE-3C1C0769DDF4}"/>
              </a:ext>
            </a:extLst>
          </p:cNvPr>
          <p:cNvSpPr txBox="1"/>
          <p:nvPr/>
        </p:nvSpPr>
        <p:spPr>
          <a:xfrm>
            <a:off x="2332810" y="641482"/>
            <a:ext cx="75263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Q4:</a:t>
            </a:r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怎么分类？</a:t>
            </a:r>
            <a:endParaRPr lang="en-US" altLang="zh-CN" sz="3600" b="1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3600" b="1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3600" b="1" dirty="0">
                <a:solidFill>
                  <a:schemeClr val="tx1"/>
                </a:solidFill>
                <a:latin typeface="钟齐马善政毛笔楷书" panose="00000500000000000000" pitchFamily="2" charset="0"/>
                <a:ea typeface="钟齐马善政毛笔楷书" panose="00000500000000000000" pitchFamily="2" charset="0"/>
                <a:cs typeface="Times New Roman" panose="02020603050405020304" pitchFamily="18" charset="0"/>
              </a:rPr>
              <a:t>题材分类法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0513F80-FFBD-4774-FD38-97D5C4588065}"/>
              </a:ext>
            </a:extLst>
          </p:cNvPr>
          <p:cNvSpPr txBox="1"/>
          <p:nvPr/>
        </p:nvSpPr>
        <p:spPr>
          <a:xfrm>
            <a:off x="108784" y="1785104"/>
            <a:ext cx="11974432" cy="5016189"/>
          </a:xfrm>
          <a:prstGeom prst="rect">
            <a:avLst/>
          </a:prstGeom>
          <a:noFill/>
        </p:spPr>
        <p:txBody>
          <a:bodyPr vert="wordArtVertRtl" wrap="square">
            <a:spAutoFit/>
          </a:bodyPr>
          <a:lstStyle/>
          <a:p>
            <a:r>
              <a:rPr lang="en-US" altLang="zh-CN" sz="120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1.1 </a:t>
            </a:r>
            <a:r>
              <a:rPr lang="zh-CN" altLang="en-US" sz="120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架空幻想</a:t>
            </a:r>
          </a:p>
          <a:p>
            <a:r>
              <a:rPr lang="en-US" altLang="zh-CN" sz="120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1.1.1 </a:t>
            </a:r>
            <a:r>
              <a:rPr lang="zh-CN" altLang="en-US" sz="120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玄幻 以东方神话为基础，通过再创新或融入其他奇幻题材的网络游戏。</a:t>
            </a:r>
          </a:p>
          <a:p>
            <a:r>
              <a:rPr lang="en-US" altLang="zh-CN" sz="120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1.1.2 </a:t>
            </a:r>
            <a:r>
              <a:rPr lang="zh-CN" altLang="en-US" sz="120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修仙 以修仙故事为基础，角色通过历练追求修仙的网络游戏。</a:t>
            </a:r>
          </a:p>
          <a:p>
            <a:r>
              <a:rPr lang="en-US" altLang="zh-CN" sz="120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1.1.3 </a:t>
            </a:r>
            <a:r>
              <a:rPr lang="zh-CN" altLang="en-US" sz="120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武侠 内容以各式侠客为主角，以武术技巧、武术技能的展示及竞技为特点的网络游戏。</a:t>
            </a:r>
          </a:p>
          <a:p>
            <a:r>
              <a:rPr lang="en-US" altLang="zh-CN" sz="120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1.1.4 </a:t>
            </a:r>
            <a:r>
              <a:rPr lang="zh-CN" altLang="en-US" sz="120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魔幻 以西方神话元素为主，以魔法为代表，把现实和幻想结合起来进行创作的网络游戏。</a:t>
            </a:r>
          </a:p>
          <a:p>
            <a:r>
              <a:rPr lang="en-US" altLang="zh-CN" sz="120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1.1.5 </a:t>
            </a:r>
            <a:r>
              <a:rPr lang="zh-CN" altLang="en-US" sz="120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异世界 以全新幻想设定构建世界，无任何现实的地区、人文、生物背景作为参考而创作的网络游戏。</a:t>
            </a:r>
          </a:p>
          <a:p>
            <a:r>
              <a:rPr lang="en-US" altLang="zh-CN" sz="120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1.1.6 </a:t>
            </a:r>
            <a:r>
              <a:rPr lang="zh-CN" altLang="en-US" sz="120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穿越 主角去到不同时代背景的世界，或者不同时代的人物来到现代，以此作为设定的网络游戏。</a:t>
            </a:r>
          </a:p>
          <a:p>
            <a:r>
              <a:rPr lang="en-US" altLang="zh-CN" sz="120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1.1.7 </a:t>
            </a:r>
            <a:r>
              <a:rPr lang="zh-CN" altLang="en-US" sz="120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宫廷 以幻想的方式描述宫廷生活或宫廷人物，包括中国古代、欧洲、中东等宫廷为创作背景的网络游戏</a:t>
            </a:r>
          </a:p>
          <a:p>
            <a:r>
              <a:rPr lang="en-US" altLang="zh-CN" sz="120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1.1.8 </a:t>
            </a:r>
            <a:r>
              <a:rPr lang="zh-CN" altLang="en-US" sz="120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西游 以西游记故事情节为背景，或依据西游记中人物形象创作的网络游戏。</a:t>
            </a:r>
          </a:p>
          <a:p>
            <a:r>
              <a:rPr lang="en-US" altLang="zh-CN" sz="120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</a:p>
          <a:p>
            <a:r>
              <a:rPr lang="en-US" altLang="zh-CN" sz="120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1.1.9 </a:t>
            </a:r>
            <a:r>
              <a:rPr lang="zh-CN" altLang="en-US" sz="120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三国 以三国故事情节为背景，或依据三国中人物形象创作的网络游戏。</a:t>
            </a:r>
          </a:p>
          <a:p>
            <a:r>
              <a:rPr lang="en-US" altLang="zh-CN" sz="120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1.2 </a:t>
            </a:r>
            <a:r>
              <a:rPr lang="zh-CN" altLang="en-US" sz="120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历史 以人类社会过去的客观存在的事件和活动为内容创作的网络游戏。</a:t>
            </a:r>
          </a:p>
          <a:p>
            <a:r>
              <a:rPr lang="en-US" altLang="zh-CN" sz="120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1.3 </a:t>
            </a:r>
            <a:r>
              <a:rPr lang="zh-CN" altLang="en-US" sz="120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军事 内容以国防武装力量有关的知识及事务为主的网络游戏。</a:t>
            </a:r>
          </a:p>
          <a:p>
            <a:r>
              <a:rPr lang="en-US" altLang="zh-CN" sz="120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1.4 </a:t>
            </a:r>
            <a:r>
              <a:rPr lang="zh-CN" altLang="en-US" sz="120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科幻 用幻想的方式描述人类利用科学技术上的新发现、新成就完成某些奇迹的网络游戏。</a:t>
            </a:r>
          </a:p>
          <a:p>
            <a:r>
              <a:rPr lang="en-US" altLang="zh-CN" sz="120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1.5 </a:t>
            </a:r>
            <a:r>
              <a:rPr lang="zh-CN" altLang="en-US" sz="120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现代幻想</a:t>
            </a:r>
          </a:p>
          <a:p>
            <a:r>
              <a:rPr lang="en-US" altLang="zh-CN" sz="120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1.5.1 </a:t>
            </a:r>
            <a:r>
              <a:rPr lang="zh-CN" altLang="en-US" sz="120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都市职场 以现实职场为创作背景的网络游戏。</a:t>
            </a:r>
          </a:p>
          <a:p>
            <a:r>
              <a:rPr lang="en-US" altLang="zh-CN" sz="120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1.5.2 </a:t>
            </a:r>
            <a:r>
              <a:rPr lang="zh-CN" altLang="en-US" sz="120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都市幻想 以现代都市为舞台，并融合幻想故事、幻想角色而创作的网络游戏。</a:t>
            </a:r>
          </a:p>
          <a:p>
            <a:r>
              <a:rPr lang="en-US" altLang="zh-CN" sz="120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1.5.3 </a:t>
            </a:r>
            <a:r>
              <a:rPr lang="zh-CN" altLang="en-US" sz="120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校园 以现实校园生活为创作背景的网络游戏。</a:t>
            </a:r>
          </a:p>
          <a:p>
            <a:r>
              <a:rPr lang="en-US" altLang="zh-CN" sz="120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1.6 </a:t>
            </a:r>
            <a:r>
              <a:rPr lang="zh-CN" altLang="en-US" sz="120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模拟现实</a:t>
            </a:r>
          </a:p>
          <a:p>
            <a:r>
              <a:rPr lang="en-US" altLang="zh-CN" sz="120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1.6.1 </a:t>
            </a:r>
            <a:r>
              <a:rPr lang="zh-CN" altLang="en-US" sz="120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体育 以体育运动为核心（包括但不限于篮球、足球、棒球、乒乓球等）的网络游戏</a:t>
            </a:r>
          </a:p>
          <a:p>
            <a:r>
              <a:rPr lang="en-US" altLang="zh-CN" sz="120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1.6.2 </a:t>
            </a:r>
            <a:r>
              <a:rPr lang="zh-CN" altLang="en-US" sz="120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动物模拟 以动物为主角，或模拟与动物互动的网络游戏。</a:t>
            </a:r>
          </a:p>
          <a:p>
            <a:r>
              <a:rPr lang="en-US" altLang="zh-CN" sz="120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1.6.3 </a:t>
            </a:r>
            <a:r>
              <a:rPr lang="zh-CN" altLang="en-US" sz="120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田园家园 以种植、家装、发展为主的网络游戏。</a:t>
            </a:r>
          </a:p>
          <a:p>
            <a:r>
              <a:rPr lang="en-US" altLang="zh-CN" sz="120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1.6.4 </a:t>
            </a:r>
            <a:r>
              <a:rPr lang="zh-CN" altLang="en-US" sz="120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驾驶模拟 以模拟机动车、飞机、船只驾驶体验的网络游戏。</a:t>
            </a:r>
          </a:p>
          <a:p>
            <a:r>
              <a:rPr lang="en-US" altLang="zh-CN" sz="120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1.6.5 </a:t>
            </a:r>
            <a:r>
              <a:rPr lang="zh-CN" altLang="en-US" sz="120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恋爱模拟 以模拟恋爱、养成互动的网络游戏</a:t>
            </a:r>
          </a:p>
          <a:p>
            <a:r>
              <a:rPr lang="en-US" altLang="zh-CN" sz="120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1.6.6 </a:t>
            </a:r>
            <a:r>
              <a:rPr lang="zh-CN" altLang="en-US" sz="120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外观模拟 以追求外观美为主，包括但不限于人类服饰、化妆、皮肤，或者装饰动物外观的模拟游戏</a:t>
            </a:r>
          </a:p>
          <a:p>
            <a:r>
              <a:rPr lang="en-US" altLang="zh-CN" sz="120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1.6.7 </a:t>
            </a:r>
            <a:r>
              <a:rPr lang="zh-CN" altLang="en-US" sz="120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职业模拟 可包含模拟各行业职业运作，或以现实某行业为故事背景而进行创作的网络游戏。</a:t>
            </a:r>
          </a:p>
          <a:p>
            <a:r>
              <a:rPr lang="en-US" altLang="zh-CN" sz="120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1.6.8 </a:t>
            </a:r>
            <a:r>
              <a:rPr lang="zh-CN" altLang="en-US" sz="120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音乐舞蹈 可包含模拟音乐舞蹈创作本身，或以音乐舞蹈为故事背景而进行创作的网络游戏。</a:t>
            </a:r>
          </a:p>
          <a:p>
            <a:r>
              <a:rPr lang="en-US" altLang="zh-CN" sz="120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1.6.9 </a:t>
            </a:r>
            <a:r>
              <a:rPr lang="zh-CN" altLang="en-US" sz="120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棋牌 可包含模拟棋牌活动本身，或以棋牌活动为故事背景而进行创作的网络游戏。</a:t>
            </a:r>
          </a:p>
          <a:p>
            <a:r>
              <a:rPr lang="en-US" altLang="zh-CN" sz="120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1.7 </a:t>
            </a:r>
            <a:r>
              <a:rPr lang="zh-CN" altLang="en-US" sz="120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推理悬疑 运用逻辑思维能力推理充满悬念且无法看清真相的事物，进而推动剧情发展的网络游戏。</a:t>
            </a:r>
          </a:p>
          <a:p>
            <a:r>
              <a:rPr lang="en-US" altLang="zh-CN" sz="120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1.8 </a:t>
            </a:r>
            <a:r>
              <a:rPr lang="zh-CN" altLang="en-US" sz="120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动漫 以同名动漫为原型或纯粹以动漫人物与类似动漫的情节为主而</a:t>
            </a:r>
          </a:p>
          <a:p>
            <a:r>
              <a:rPr lang="zh-CN" altLang="en-US" sz="120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制作的网络游戏。</a:t>
            </a:r>
          </a:p>
          <a:p>
            <a:r>
              <a:rPr lang="en-US" altLang="zh-CN" sz="120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1.9 </a:t>
            </a:r>
            <a:r>
              <a:rPr lang="zh-CN" altLang="en-US" sz="120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其它 无法归属至上述类目的网络游戏</a:t>
            </a:r>
          </a:p>
        </p:txBody>
      </p:sp>
    </p:spTree>
    <p:extLst>
      <p:ext uri="{BB962C8B-B14F-4D97-AF65-F5344CB8AC3E}">
        <p14:creationId xmlns:p14="http://schemas.microsoft.com/office/powerpoint/2010/main" val="43793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>
            <a:extLst>
              <a:ext uri="{FF2B5EF4-FFF2-40B4-BE49-F238E27FC236}">
                <a16:creationId xmlns:a16="http://schemas.microsoft.com/office/drawing/2014/main" id="{B043FBD2-F2C3-0D3C-A7E7-777DD25C731B}"/>
              </a:ext>
            </a:extLst>
          </p:cNvPr>
          <p:cNvSpPr txBox="1"/>
          <p:nvPr/>
        </p:nvSpPr>
        <p:spPr>
          <a:xfrm>
            <a:off x="9519684" y="56707"/>
            <a:ext cx="2403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游戏分类学</a:t>
            </a:r>
            <a:endParaRPr kumimoji="1" lang="ja-JP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222E9E0-8567-2EE5-FAAE-3C1C0769DDF4}"/>
              </a:ext>
            </a:extLst>
          </p:cNvPr>
          <p:cNvSpPr txBox="1"/>
          <p:nvPr/>
        </p:nvSpPr>
        <p:spPr>
          <a:xfrm>
            <a:off x="2332810" y="641482"/>
            <a:ext cx="75263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Q4:</a:t>
            </a:r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怎么分类？</a:t>
            </a:r>
            <a:endParaRPr lang="en-US" altLang="zh-CN" sz="3600" b="1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3600" b="1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3600" b="1" dirty="0">
                <a:latin typeface="钟齐马善政毛笔楷书" panose="00000500000000000000" pitchFamily="2" charset="0"/>
                <a:ea typeface="钟齐马善政毛笔楷书" panose="00000500000000000000" pitchFamily="2" charset="0"/>
                <a:cs typeface="Times New Roman" panose="02020603050405020304" pitchFamily="18" charset="0"/>
              </a:rPr>
              <a:t>玩法分类法</a:t>
            </a:r>
            <a:endParaRPr lang="zh-CN" altLang="en-US" sz="3600" b="1" dirty="0">
              <a:solidFill>
                <a:schemeClr val="tx1"/>
              </a:solidFill>
              <a:latin typeface="钟齐马善政毛笔楷书" panose="00000500000000000000" pitchFamily="2" charset="0"/>
              <a:ea typeface="钟齐马善政毛笔楷书" panose="00000500000000000000" pitchFamily="2" charset="0"/>
              <a:cs typeface="Times New Roman" panose="02020603050405020304" pitchFamily="18" charset="0"/>
            </a:endParaRPr>
          </a:p>
          <a:p>
            <a:pPr algn="ctr"/>
            <a:endParaRPr lang="zh-CN" altLang="en-US" sz="3600" b="1" dirty="0">
              <a:solidFill>
                <a:schemeClr val="tx1"/>
              </a:solidFill>
              <a:latin typeface="钟齐马善政毛笔楷书" panose="00000500000000000000" pitchFamily="2" charset="0"/>
              <a:ea typeface="钟齐马善政毛笔楷书" panose="000005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0513F80-FFBD-4774-FD38-97D5C4588065}"/>
              </a:ext>
            </a:extLst>
          </p:cNvPr>
          <p:cNvSpPr txBox="1"/>
          <p:nvPr/>
        </p:nvSpPr>
        <p:spPr>
          <a:xfrm>
            <a:off x="-102648" y="1785104"/>
            <a:ext cx="12294648" cy="5016189"/>
          </a:xfrm>
          <a:prstGeom prst="rect">
            <a:avLst/>
          </a:prstGeom>
          <a:noFill/>
        </p:spPr>
        <p:txBody>
          <a:bodyPr vert="wordArtVertRtl" wrap="square">
            <a:spAutoFit/>
          </a:bodyPr>
          <a:lstStyle/>
          <a:p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1040" spc="-3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RPG|Role-Playing</a:t>
            </a:r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 Game|</a:t>
            </a:r>
            <a:r>
              <a:rPr lang="zh-CN" altLang="en-US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角色扮演游戏	</a:t>
            </a:r>
            <a:endParaRPr lang="en-US" altLang="zh-CN" sz="1040" spc="-3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1-1</a:t>
            </a:r>
            <a:r>
              <a:rPr lang="zh-CN" altLang="en-US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 </a:t>
            </a:r>
            <a:r>
              <a:rPr lang="en-US" altLang="zh-CN" sz="1040" spc="-3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JRPG|Japanese</a:t>
            </a:r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 RPG/Eastern RPG|</a:t>
            </a:r>
            <a:r>
              <a:rPr lang="zh-CN" altLang="en-US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日式</a:t>
            </a:r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RPG</a:t>
            </a:r>
          </a:p>
          <a:p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1-2</a:t>
            </a:r>
            <a:r>
              <a:rPr lang="zh-CN" altLang="en-US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Western RPG|</a:t>
            </a:r>
            <a:r>
              <a:rPr lang="zh-CN" altLang="en-US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美式</a:t>
            </a:r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RPG/</a:t>
            </a:r>
            <a:r>
              <a:rPr lang="zh-CN" altLang="en-US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西式</a:t>
            </a:r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RPG	</a:t>
            </a:r>
          </a:p>
          <a:p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1-3 </a:t>
            </a:r>
            <a:r>
              <a:rPr lang="en-US" altLang="zh-CN" sz="1040" spc="-3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ARPG|Action</a:t>
            </a:r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 RPG|</a:t>
            </a:r>
            <a:r>
              <a:rPr lang="zh-CN" altLang="en-US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动作</a:t>
            </a:r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RPG	</a:t>
            </a:r>
          </a:p>
          <a:p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1-4</a:t>
            </a:r>
            <a:r>
              <a:rPr lang="zh-CN" altLang="en-US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1040" spc="-3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CRPG|Computer</a:t>
            </a:r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 RPG|</a:t>
            </a:r>
            <a:r>
              <a:rPr lang="zh-CN" altLang="en-US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电脑角色扮演游戏	</a:t>
            </a:r>
            <a:endParaRPr lang="en-US" altLang="zh-CN" sz="1040" spc="-3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1-5</a:t>
            </a:r>
            <a:r>
              <a:rPr lang="zh-CN" altLang="en-US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1040" spc="-3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DRPG|Dungeon-Crawling</a:t>
            </a:r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|</a:t>
            </a:r>
            <a:r>
              <a:rPr lang="zh-CN" altLang="en-US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迷宫探索</a:t>
            </a:r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RPG</a:t>
            </a:r>
          </a:p>
          <a:p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1-5-1</a:t>
            </a:r>
            <a:r>
              <a:rPr lang="zh-CN" altLang="en-US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Rogue-like	</a:t>
            </a:r>
          </a:p>
          <a:p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1-6</a:t>
            </a:r>
            <a:r>
              <a:rPr lang="zh-CN" altLang="en-US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SRPG/</a:t>
            </a:r>
            <a:r>
              <a:rPr lang="en-US" altLang="zh-CN" sz="1040" spc="-3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TRPGs|Strategy</a:t>
            </a:r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 RPG/Tactical RPGs|</a:t>
            </a:r>
            <a:r>
              <a:rPr lang="zh-CN" altLang="en-US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策略角色扮演游戏	</a:t>
            </a:r>
            <a:endParaRPr lang="en-US" altLang="zh-CN" sz="1040" spc="-3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1-7</a:t>
            </a:r>
            <a:r>
              <a:rPr lang="zh-CN" altLang="en-US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1040" spc="-3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MUD|Multi-User</a:t>
            </a:r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 Dungeon/Multi-User Dimension/Multi-User Domain|</a:t>
            </a:r>
            <a:r>
              <a:rPr lang="zh-CN" altLang="en-US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多人在线文字游戏	</a:t>
            </a:r>
            <a:endParaRPr lang="en-US" altLang="zh-CN" sz="1040" spc="-3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1-8</a:t>
            </a:r>
            <a:r>
              <a:rPr lang="zh-CN" altLang="en-US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1040" spc="-3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MMORPG|Massively</a:t>
            </a:r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 multiplayer online RPG|</a:t>
            </a:r>
            <a:r>
              <a:rPr lang="zh-CN" altLang="en-US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大型多人在线角色扮演	</a:t>
            </a:r>
            <a:endParaRPr lang="en-US" altLang="zh-CN" sz="1040" spc="-3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1040" spc="-3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ACT|Action</a:t>
            </a:r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|</a:t>
            </a:r>
            <a:r>
              <a:rPr lang="zh-CN" altLang="en-US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动作游戏	</a:t>
            </a:r>
            <a:endParaRPr lang="en-US" altLang="zh-CN" sz="1040" spc="-3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2-1</a:t>
            </a:r>
            <a:r>
              <a:rPr lang="zh-CN" altLang="en-US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Hack and Slash|</a:t>
            </a:r>
            <a:r>
              <a:rPr lang="zh-CN" altLang="en-US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砍杀游戏	</a:t>
            </a:r>
            <a:endParaRPr lang="en-US" altLang="zh-CN" sz="1040" spc="-3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2-2</a:t>
            </a:r>
            <a:r>
              <a:rPr lang="zh-CN" altLang="en-US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Platform </a:t>
            </a:r>
            <a:r>
              <a:rPr lang="en-US" altLang="zh-CN" sz="1040" spc="-3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Game|Platformer</a:t>
            </a:r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|</a:t>
            </a:r>
            <a:r>
              <a:rPr lang="zh-CN" altLang="en-US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平台动作游戏	</a:t>
            </a:r>
            <a:endParaRPr lang="en-US" altLang="zh-CN" sz="1040" spc="-3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2-2-1</a:t>
            </a:r>
            <a:r>
              <a:rPr lang="zh-CN" altLang="en-US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1040" spc="-3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Metroidvania</a:t>
            </a:r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|</a:t>
            </a:r>
            <a:r>
              <a:rPr lang="zh-CN" altLang="en-US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银河恶魔城	</a:t>
            </a:r>
            <a:endParaRPr lang="en-US" altLang="zh-CN" sz="1040" spc="-3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2-3</a:t>
            </a:r>
            <a:r>
              <a:rPr lang="zh-CN" altLang="en-US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Maze Game|</a:t>
            </a:r>
            <a:r>
              <a:rPr lang="zh-CN" altLang="en-US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迷宫游戏	</a:t>
            </a:r>
            <a:endParaRPr lang="en-US" altLang="zh-CN" sz="1040" spc="-3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2-4</a:t>
            </a:r>
            <a:r>
              <a:rPr lang="zh-CN" altLang="en-US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Fighting </a:t>
            </a:r>
            <a:r>
              <a:rPr lang="en-US" altLang="zh-CN" sz="1040" spc="-3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Games|FTG</a:t>
            </a:r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|</a:t>
            </a:r>
            <a:r>
              <a:rPr lang="zh-CN" altLang="en-US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格斗游戏	</a:t>
            </a:r>
            <a:endParaRPr lang="en-US" altLang="zh-CN" sz="1040" spc="-3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2-5</a:t>
            </a:r>
            <a:r>
              <a:rPr lang="zh-CN" altLang="en-US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Music Games/Rhythm Games|</a:t>
            </a:r>
            <a:r>
              <a:rPr lang="zh-CN" altLang="en-US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音乐游戏</a:t>
            </a:r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zh-CN" altLang="en-US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节奏游戏	</a:t>
            </a:r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23</a:t>
            </a:r>
          </a:p>
          <a:p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AVG/</a:t>
            </a:r>
            <a:r>
              <a:rPr lang="en-US" altLang="zh-CN" sz="1040" spc="-3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ADV|Adventure</a:t>
            </a:r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 Game|</a:t>
            </a:r>
            <a:r>
              <a:rPr lang="zh-CN" altLang="en-US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冒险游戏	</a:t>
            </a:r>
            <a:endParaRPr lang="en-US" altLang="zh-CN" sz="1040" spc="-3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3-1</a:t>
            </a:r>
            <a:r>
              <a:rPr lang="zh-CN" altLang="en-US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1040" spc="-3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AAVG|Action-Adventure</a:t>
            </a:r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 Game|</a:t>
            </a:r>
            <a:r>
              <a:rPr lang="zh-CN" altLang="en-US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动作冒险游戏</a:t>
            </a:r>
            <a:endParaRPr lang="en-US" altLang="zh-CN" sz="1040" spc="-3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3-2</a:t>
            </a:r>
            <a:r>
              <a:rPr lang="zh-CN" altLang="en-US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Graphic AVG|</a:t>
            </a:r>
            <a:r>
              <a:rPr lang="zh-CN" altLang="en-US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图像冒险	</a:t>
            </a:r>
            <a:endParaRPr lang="en-US" altLang="zh-CN" sz="1040" spc="-3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3-3</a:t>
            </a:r>
            <a:r>
              <a:rPr lang="zh-CN" altLang="en-US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Text AVG|</a:t>
            </a:r>
            <a:r>
              <a:rPr lang="zh-CN" altLang="en-US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文字冒险游戏	</a:t>
            </a:r>
            <a:endParaRPr lang="en-US" altLang="zh-CN" sz="1040" spc="-3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3-3-1</a:t>
            </a:r>
            <a:r>
              <a:rPr lang="zh-CN" altLang="en-US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Galgame	27</a:t>
            </a:r>
          </a:p>
          <a:p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3-4</a:t>
            </a:r>
            <a:r>
              <a:rPr lang="zh-CN" altLang="en-US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Interactive Movie|</a:t>
            </a:r>
            <a:r>
              <a:rPr lang="zh-CN" altLang="en-US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互动式电影	</a:t>
            </a:r>
            <a:endParaRPr lang="en-US" altLang="zh-CN" sz="1040" spc="-3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1040" spc="-3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STG|Shooter</a:t>
            </a:r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 Game|</a:t>
            </a:r>
            <a:r>
              <a:rPr lang="zh-CN" altLang="en-US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射击游戏	</a:t>
            </a:r>
            <a:endParaRPr lang="en-US" altLang="zh-CN" sz="1040" spc="-3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4-1</a:t>
            </a:r>
            <a:r>
              <a:rPr lang="zh-CN" altLang="en-US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1040" spc="-3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FPS|First-Person</a:t>
            </a:r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 Shooter|</a:t>
            </a:r>
            <a:r>
              <a:rPr lang="zh-CN" altLang="en-US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第一人称射击游戏</a:t>
            </a:r>
            <a:endParaRPr lang="en-US" altLang="zh-CN" sz="1040" spc="-3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4-2</a:t>
            </a:r>
            <a:r>
              <a:rPr lang="zh-CN" altLang="en-US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1040" spc="-3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TPS|Third-Person</a:t>
            </a:r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 Shooter|</a:t>
            </a:r>
            <a:r>
              <a:rPr lang="zh-CN" altLang="en-US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第三人称射击游戏</a:t>
            </a:r>
            <a:endParaRPr lang="en-US" altLang="zh-CN" sz="1040" spc="-3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4-3</a:t>
            </a:r>
            <a:r>
              <a:rPr lang="zh-CN" altLang="en-US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1040" spc="-3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STG|Shoot'em</a:t>
            </a:r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 up|</a:t>
            </a:r>
            <a:r>
              <a:rPr lang="zh-CN" altLang="en-US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飞行射击游戏	</a:t>
            </a:r>
            <a:endParaRPr lang="en-US" altLang="zh-CN" sz="1040" spc="-3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4-4</a:t>
            </a:r>
            <a:r>
              <a:rPr lang="zh-CN" altLang="en-US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Rail Shooter/Light Gun Shooter|</a:t>
            </a:r>
            <a:r>
              <a:rPr lang="zh-CN" altLang="en-US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轨道射击游戏	</a:t>
            </a:r>
            <a:endParaRPr lang="en-US" altLang="zh-CN" sz="1040" spc="-3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r>
              <a:rPr lang="zh-CN" altLang="en-US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Strategy|</a:t>
            </a:r>
            <a:r>
              <a:rPr lang="zh-CN" altLang="en-US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策略游戏	</a:t>
            </a:r>
            <a:endParaRPr lang="en-US" altLang="zh-CN" sz="1040" spc="-3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5-1</a:t>
            </a:r>
            <a:r>
              <a:rPr lang="zh-CN" altLang="en-US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1040" spc="-3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TBS|Turn-based</a:t>
            </a:r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 Strategy|</a:t>
            </a:r>
            <a:r>
              <a:rPr lang="zh-CN" altLang="en-US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回合制策略</a:t>
            </a:r>
            <a:endParaRPr lang="en-US" altLang="zh-CN" sz="1040" spc="-3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5-2</a:t>
            </a:r>
            <a:r>
              <a:rPr lang="zh-CN" altLang="en-US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1040" spc="-3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TBT|Turn-based</a:t>
            </a:r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 Tactics|</a:t>
            </a:r>
            <a:r>
              <a:rPr lang="zh-CN" altLang="en-US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回合制战棋</a:t>
            </a:r>
            <a:endParaRPr lang="en-US" altLang="zh-CN" sz="1040" spc="-3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5-3 </a:t>
            </a:r>
            <a:r>
              <a:rPr lang="en-US" altLang="zh-CN" sz="1040" spc="-3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RTS|Real-Time</a:t>
            </a:r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 Strategy|</a:t>
            </a:r>
            <a:r>
              <a:rPr lang="zh-CN" altLang="en-US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即时策略	</a:t>
            </a:r>
            <a:endParaRPr lang="en-US" altLang="zh-CN" sz="1040" spc="-3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5-4</a:t>
            </a:r>
            <a:r>
              <a:rPr lang="zh-CN" altLang="en-US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1040" spc="-3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RTT|Real-Time</a:t>
            </a:r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 Tactics|</a:t>
            </a:r>
            <a:r>
              <a:rPr lang="zh-CN" altLang="en-US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即时战术	</a:t>
            </a:r>
            <a:endParaRPr lang="en-US" altLang="zh-CN" sz="1040" spc="-3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5-5</a:t>
            </a:r>
            <a:r>
              <a:rPr lang="zh-CN" altLang="en-US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1040" spc="-3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MOBA|Multiplayer</a:t>
            </a:r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 Online Battle Arena</a:t>
            </a:r>
          </a:p>
          <a:p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5-6</a:t>
            </a:r>
            <a:r>
              <a:rPr lang="zh-CN" altLang="en-US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Tower </a:t>
            </a:r>
            <a:r>
              <a:rPr lang="en-US" altLang="zh-CN" sz="1040" spc="-3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Denfense</a:t>
            </a:r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|</a:t>
            </a:r>
            <a:r>
              <a:rPr lang="zh-CN" altLang="en-US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塔防	</a:t>
            </a:r>
            <a:endParaRPr lang="en-US" altLang="zh-CN" sz="1040" spc="-3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5-7</a:t>
            </a:r>
            <a:r>
              <a:rPr lang="zh-CN" altLang="en-US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Auto Chess|</a:t>
            </a:r>
            <a:r>
              <a:rPr lang="zh-CN" altLang="en-US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自走棋	</a:t>
            </a:r>
            <a:endParaRPr lang="en-US" altLang="zh-CN" sz="1040" spc="-3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6</a:t>
            </a:r>
            <a:r>
              <a:rPr lang="zh-CN" altLang="en-US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1040" spc="-3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SIM|Simulation</a:t>
            </a:r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|</a:t>
            </a:r>
            <a:r>
              <a:rPr lang="zh-CN" altLang="en-US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模拟类游戏	</a:t>
            </a:r>
            <a:endParaRPr lang="en-US" altLang="zh-CN" sz="1040" spc="-3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6-1</a:t>
            </a:r>
            <a:r>
              <a:rPr lang="zh-CN" altLang="en-US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1040" spc="-3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CMS|Construction</a:t>
            </a:r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 And Management Simulation|</a:t>
            </a:r>
            <a:r>
              <a:rPr lang="zh-CN" altLang="en-US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建造经营	</a:t>
            </a:r>
            <a:endParaRPr lang="en-US" altLang="zh-CN" sz="1040" spc="-3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6-2</a:t>
            </a:r>
            <a:r>
              <a:rPr lang="zh-CN" altLang="en-US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1040" spc="-3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SLG|Life</a:t>
            </a:r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 Simulation Game\simulated life game|</a:t>
            </a:r>
            <a:r>
              <a:rPr lang="zh-CN" altLang="en-US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模拟生活	</a:t>
            </a:r>
            <a:endParaRPr lang="en-US" altLang="zh-CN" sz="1040" spc="-3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6-3</a:t>
            </a:r>
            <a:r>
              <a:rPr lang="zh-CN" altLang="en-US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1040" spc="-3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SPT|Sports</a:t>
            </a:r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|</a:t>
            </a:r>
            <a:r>
              <a:rPr lang="zh-CN" altLang="en-US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体育游戏	</a:t>
            </a:r>
            <a:endParaRPr lang="en-US" altLang="zh-CN" sz="1040" spc="-3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6-4</a:t>
            </a:r>
            <a:r>
              <a:rPr lang="zh-CN" altLang="en-US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Vehicle simulation game|</a:t>
            </a:r>
            <a:r>
              <a:rPr lang="zh-CN" altLang="en-US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驾驶模拟游戏	</a:t>
            </a:r>
            <a:endParaRPr lang="en-US" altLang="zh-CN" sz="1040" spc="-3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6-4-1</a:t>
            </a:r>
            <a:r>
              <a:rPr lang="zh-CN" altLang="en-US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1040" spc="-3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RAC|Racing</a:t>
            </a:r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 Game|</a:t>
            </a:r>
            <a:r>
              <a:rPr lang="zh-CN" altLang="en-US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赛车游戏	</a:t>
            </a:r>
            <a:endParaRPr lang="en-US" altLang="zh-CN" sz="1040" spc="-3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6-4-2</a:t>
            </a:r>
            <a:r>
              <a:rPr lang="zh-CN" altLang="en-US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1040" spc="-3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Flight|Flight</a:t>
            </a:r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 Simulator|</a:t>
            </a:r>
            <a:r>
              <a:rPr lang="zh-CN" altLang="en-US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飞行模拟游戏</a:t>
            </a:r>
            <a:endParaRPr lang="en-US" altLang="zh-CN" sz="1040" spc="-3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7</a:t>
            </a:r>
            <a:r>
              <a:rPr lang="zh-CN" altLang="en-US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1040" spc="-3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MMO|Massive</a:t>
            </a:r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 Multiplayer Online Game|</a:t>
            </a:r>
            <a:r>
              <a:rPr lang="zh-CN" altLang="en-US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大型多人在线游戏	</a:t>
            </a:r>
            <a:endParaRPr lang="en-US" altLang="zh-CN" sz="1040" spc="-3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8</a:t>
            </a:r>
            <a:r>
              <a:rPr lang="zh-CN" altLang="en-US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Puzzle|</a:t>
            </a:r>
            <a:r>
              <a:rPr lang="zh-CN" altLang="en-US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休闲游戏</a:t>
            </a:r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zh-CN" altLang="en-US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益智游戏	</a:t>
            </a:r>
            <a:endParaRPr lang="en-US" altLang="zh-CN" sz="1040" spc="-3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9</a:t>
            </a:r>
            <a:r>
              <a:rPr lang="zh-CN" altLang="en-US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Party Game|</a:t>
            </a:r>
            <a:r>
              <a:rPr lang="zh-CN" altLang="en-US" sz="1040" spc="-300" dirty="0">
                <a:latin typeface="华文中宋" panose="02010600040101010101" pitchFamily="2" charset="-122"/>
                <a:ea typeface="华文中宋" panose="02010600040101010101" pitchFamily="2" charset="-122"/>
              </a:rPr>
              <a:t>聚会游戏	</a:t>
            </a:r>
            <a:endParaRPr lang="en-US" altLang="zh-CN" sz="1040" spc="-3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044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>
            <a:extLst>
              <a:ext uri="{FF2B5EF4-FFF2-40B4-BE49-F238E27FC236}">
                <a16:creationId xmlns:a16="http://schemas.microsoft.com/office/drawing/2014/main" id="{B043FBD2-F2C3-0D3C-A7E7-777DD25C731B}"/>
              </a:ext>
            </a:extLst>
          </p:cNvPr>
          <p:cNvSpPr txBox="1"/>
          <p:nvPr/>
        </p:nvSpPr>
        <p:spPr>
          <a:xfrm>
            <a:off x="9519684" y="56707"/>
            <a:ext cx="2403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游戏分类学</a:t>
            </a:r>
            <a:endParaRPr kumimoji="1" lang="ja-JP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222E9E0-8567-2EE5-FAAE-3C1C0769DDF4}"/>
              </a:ext>
            </a:extLst>
          </p:cNvPr>
          <p:cNvSpPr txBox="1"/>
          <p:nvPr/>
        </p:nvSpPr>
        <p:spPr>
          <a:xfrm>
            <a:off x="2332810" y="641482"/>
            <a:ext cx="75263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Q4:</a:t>
            </a:r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怎么分类？</a:t>
            </a:r>
            <a:endParaRPr lang="en-US" altLang="zh-CN" sz="3600" b="1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3600" b="1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3600" b="1" dirty="0">
                <a:latin typeface="钟齐马善政毛笔楷书" panose="00000500000000000000" pitchFamily="2" charset="0"/>
                <a:ea typeface="钟齐马善政毛笔楷书" panose="00000500000000000000" pitchFamily="2" charset="0"/>
                <a:cs typeface="Times New Roman" panose="02020603050405020304" pitchFamily="18" charset="0"/>
              </a:rPr>
              <a:t>玩法分类法</a:t>
            </a:r>
            <a:endParaRPr lang="zh-CN" altLang="en-US" sz="3600" b="1" dirty="0">
              <a:solidFill>
                <a:schemeClr val="tx1"/>
              </a:solidFill>
              <a:latin typeface="钟齐马善政毛笔楷书" panose="00000500000000000000" pitchFamily="2" charset="0"/>
              <a:ea typeface="钟齐马善政毛笔楷书" panose="00000500000000000000" pitchFamily="2" charset="0"/>
              <a:cs typeface="Times New Roman" panose="02020603050405020304" pitchFamily="18" charset="0"/>
            </a:endParaRPr>
          </a:p>
          <a:p>
            <a:pPr algn="ctr"/>
            <a:endParaRPr lang="zh-CN" altLang="en-US" sz="3600" b="1" dirty="0">
              <a:solidFill>
                <a:schemeClr val="tx1"/>
              </a:solidFill>
              <a:latin typeface="钟齐马善政毛笔楷书" panose="00000500000000000000" pitchFamily="2" charset="0"/>
              <a:ea typeface="钟齐马善政毛笔楷书" panose="000005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A2D3B39-52BF-E16F-2BDB-B1E3B5AACFF1}"/>
              </a:ext>
            </a:extLst>
          </p:cNvPr>
          <p:cNvSpPr txBox="1"/>
          <p:nvPr/>
        </p:nvSpPr>
        <p:spPr>
          <a:xfrm>
            <a:off x="3987114" y="2255765"/>
            <a:ext cx="496741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特殊元素：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</a:p>
          <a:p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1.Open World|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开放世界	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2.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箱庭	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3.Sandbox|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沙盒	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4.Gacha|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抽卡	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5.Rogue-lite	</a:t>
            </a:r>
          </a:p>
        </p:txBody>
      </p:sp>
    </p:spTree>
    <p:extLst>
      <p:ext uri="{BB962C8B-B14F-4D97-AF65-F5344CB8AC3E}">
        <p14:creationId xmlns:p14="http://schemas.microsoft.com/office/powerpoint/2010/main" val="2731288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6C2532AA-A647-48FF-8A25-36777AF5B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93260" y="1372347"/>
            <a:ext cx="4879614" cy="2800767"/>
          </a:xfrm>
        </p:spPr>
        <p:txBody>
          <a:bodyPr/>
          <a:lstStyle/>
          <a:p>
            <a:pPr algn="r"/>
            <a:r>
              <a:rPr lang="zh-CN" altLang="en-US" sz="8800" b="0" dirty="0">
                <a:latin typeface="钟齐马善政毛笔楷书" panose="00000500000000000000" pitchFamily="2" charset="0"/>
                <a:ea typeface="钟齐马善政毛笔楷书" panose="00000500000000000000" pitchFamily="2" charset="0"/>
                <a:cs typeface="Times New Roman" panose="02020603050405020304" pitchFamily="18" charset="0"/>
              </a:rPr>
              <a:t>游戏设计</a:t>
            </a:r>
            <a:br>
              <a:rPr lang="en-US" altLang="zh-CN" sz="8800" b="0" dirty="0">
                <a:latin typeface="钟齐马善政毛笔楷书" panose="00000500000000000000" pitchFamily="2" charset="0"/>
                <a:ea typeface="钟齐马善政毛笔楷书" panose="00000500000000000000" pitchFamily="2" charset="0"/>
                <a:cs typeface="Times New Roman" panose="02020603050405020304" pitchFamily="18" charset="0"/>
              </a:rPr>
            </a:br>
            <a:r>
              <a:rPr lang="zh-CN" altLang="en-US" sz="8800" b="0" dirty="0">
                <a:latin typeface="钟齐马善政毛笔楷书" panose="00000500000000000000" pitchFamily="2" charset="0"/>
                <a:ea typeface="钟齐马善政毛笔楷书" panose="00000500000000000000" pitchFamily="2" charset="0"/>
                <a:cs typeface="Times New Roman" panose="02020603050405020304" pitchFamily="18" charset="0"/>
              </a:rPr>
              <a:t>理论</a:t>
            </a:r>
          </a:p>
        </p:txBody>
      </p:sp>
      <p:sp>
        <p:nvSpPr>
          <p:cNvPr id="10" name="副标题 9">
            <a:extLst>
              <a:ext uri="{FF2B5EF4-FFF2-40B4-BE49-F238E27FC236}">
                <a16:creationId xmlns:a16="http://schemas.microsoft.com/office/drawing/2014/main" id="{0102F8CF-8DD3-43E5-B521-501A3CF12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93259" y="4447652"/>
            <a:ext cx="4879613" cy="1577670"/>
          </a:xfrm>
        </p:spPr>
        <p:txBody>
          <a:bodyPr/>
          <a:lstStyle/>
          <a:p>
            <a:r>
              <a:rPr lang="en-US" altLang="zh-CN" sz="2800" dirty="0">
                <a:latin typeface="Times New Roman" panose="02020603050405020304" pitchFamily="18" charset="0"/>
                <a:ea typeface="钟齐马善政毛笔楷书" panose="00000500000000000000" pitchFamily="2" charset="0"/>
                <a:cs typeface="Times New Roman" panose="02020603050405020304" pitchFamily="18" charset="0"/>
              </a:rPr>
              <a:t>Class-1 </a:t>
            </a:r>
          </a:p>
          <a:p>
            <a:r>
              <a:rPr lang="zh-CN" altLang="en-US" sz="2800" dirty="0">
                <a:latin typeface="钟齐马善政毛笔楷书" panose="00000500000000000000" pitchFamily="2" charset="0"/>
                <a:ea typeface="钟齐马善政毛笔楷书" panose="00000500000000000000" pitchFamily="2" charset="0"/>
              </a:rPr>
              <a:t>游戏定义与游戏分类</a:t>
            </a:r>
            <a:endParaRPr lang="en-GB" altLang="zh-CN" sz="2800" dirty="0">
              <a:latin typeface="钟齐马善政毛笔楷书" panose="00000500000000000000" pitchFamily="2" charset="0"/>
              <a:ea typeface="钟齐马善政毛笔楷书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139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D52094-98C0-4141-A04B-98B9DF4DFA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38950" y="3327201"/>
            <a:ext cx="4679950" cy="923330"/>
          </a:xfrm>
        </p:spPr>
        <p:txBody>
          <a:bodyPr/>
          <a:lstStyle/>
          <a:p>
            <a:pPr algn="ctr"/>
            <a:r>
              <a:rPr lang="en-GB" altLang="zh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397525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372A9E4-1471-FD26-6537-382896F7B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solidFill>
              <a:srgbClr val="000000"/>
            </a:solidFill>
          </a:ln>
        </p:spPr>
        <p:txBody>
          <a:bodyPr/>
          <a:lstStyle/>
          <a:p>
            <a:fld id="{7F65B630-C7FF-41C0-9923-C5E5E29EED81}" type="slidenum">
              <a:rPr lang="zh-CN" altLang="en-US" smtClean="0"/>
              <a:t>3</a:t>
            </a:fld>
            <a:endParaRPr lang="zh-CN" altLang="en-US"/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B684A185-352D-EB85-289F-88675C9DEF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1557000"/>
              </p:ext>
            </p:extLst>
          </p:nvPr>
        </p:nvGraphicFramePr>
        <p:xfrm>
          <a:off x="2544948" y="1116885"/>
          <a:ext cx="7102104" cy="4624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组合 3">
            <a:extLst>
              <a:ext uri="{FF2B5EF4-FFF2-40B4-BE49-F238E27FC236}">
                <a16:creationId xmlns:a16="http://schemas.microsoft.com/office/drawing/2014/main" id="{28D8E720-CEAE-C158-F5D9-9F12EF3721CB}"/>
              </a:ext>
            </a:extLst>
          </p:cNvPr>
          <p:cNvGrpSpPr/>
          <p:nvPr/>
        </p:nvGrpSpPr>
        <p:grpSpPr>
          <a:xfrm>
            <a:off x="2544947" y="2850971"/>
            <a:ext cx="7102103" cy="1156057"/>
            <a:chOff x="2485736" y="1734085"/>
            <a:chExt cx="2130631" cy="1156057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FCFA8E3E-0904-971B-2F68-04DD555D0EA2}"/>
                </a:ext>
              </a:extLst>
            </p:cNvPr>
            <p:cNvSpPr/>
            <p:nvPr/>
          </p:nvSpPr>
          <p:spPr>
            <a:xfrm>
              <a:off x="2485736" y="1734085"/>
              <a:ext cx="2130631" cy="115605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矩形: 圆角 4">
              <a:extLst>
                <a:ext uri="{FF2B5EF4-FFF2-40B4-BE49-F238E27FC236}">
                  <a16:creationId xmlns:a16="http://schemas.microsoft.com/office/drawing/2014/main" id="{1584F1EC-1E6A-F3E2-D3FE-6064A05435B8}"/>
                </a:ext>
              </a:extLst>
            </p:cNvPr>
            <p:cNvSpPr txBox="1"/>
            <p:nvPr/>
          </p:nvSpPr>
          <p:spPr>
            <a:xfrm>
              <a:off x="2542170" y="1790519"/>
              <a:ext cx="2017763" cy="10431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5740" tIns="205740" rIns="205740" bIns="205740" numCol="1" spcCol="1270" anchor="ctr" anchorCtr="0">
              <a:noAutofit/>
            </a:bodyPr>
            <a:lstStyle/>
            <a:p>
              <a:pPr marL="0" lvl="0" indent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600" dirty="0">
                  <a:latin typeface="钟齐马善政毛笔楷书" panose="00000500000000000000" pitchFamily="2" charset="0"/>
                  <a:ea typeface="钟齐马善政毛笔楷书" panose="00000500000000000000" pitchFamily="2" charset="0"/>
                </a:rPr>
                <a:t>决定</a:t>
              </a:r>
              <a:r>
                <a:rPr lang="zh-CN" altLang="en-US" sz="3600" kern="1200" dirty="0">
                  <a:latin typeface="钟齐马善政毛笔楷书" panose="00000500000000000000" pitchFamily="2" charset="0"/>
                  <a:ea typeface="钟齐马善政毛笔楷书" panose="00000500000000000000" pitchFamily="2" charset="0"/>
                </a:rPr>
                <a:t>游戏有应当有怎样的行为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217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C5431C4-628A-40F9-9982-3507A5DFCF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3">
                                            <p:graphicEl>
                                              <a:dgm id="{2C5431C4-628A-40F9-9982-3507A5DFCF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25D9549-D80E-4372-8F2A-729B57FAF5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750"/>
                                        <p:tgtEl>
                                          <p:spTgt spid="3">
                                            <p:graphicEl>
                                              <a:dgm id="{825D9549-D80E-4372-8F2A-729B57FAF5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905126E-2224-40A7-8644-5CD8B8A7C2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750"/>
                                        <p:tgtEl>
                                          <p:spTgt spid="3">
                                            <p:graphicEl>
                                              <a:dgm id="{8905126E-2224-40A7-8644-5CD8B8A7C2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BC62203-43BE-48EA-8E62-8A2DA1C2C4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750"/>
                                        <p:tgtEl>
                                          <p:spTgt spid="3">
                                            <p:graphicEl>
                                              <a:dgm id="{BBC62203-43BE-48EA-8E62-8A2DA1C2C4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3EE0346-ABF6-4C66-9794-D7DD0F4941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750"/>
                                        <p:tgtEl>
                                          <p:spTgt spid="3">
                                            <p:graphicEl>
                                              <a:dgm id="{03EE0346-ABF6-4C66-9794-D7DD0F4941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6C2532AA-A647-48FF-8A25-36777AF5B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93260" y="1372347"/>
            <a:ext cx="4879614" cy="2800767"/>
          </a:xfrm>
        </p:spPr>
        <p:txBody>
          <a:bodyPr/>
          <a:lstStyle/>
          <a:p>
            <a:pPr algn="r"/>
            <a:r>
              <a:rPr lang="zh-CN" altLang="en-US" sz="8800" b="0" dirty="0">
                <a:latin typeface="钟齐马善政毛笔楷书" panose="00000500000000000000" pitchFamily="2" charset="0"/>
                <a:ea typeface="钟齐马善政毛笔楷书" panose="00000500000000000000" pitchFamily="2" charset="0"/>
                <a:cs typeface="Times New Roman" panose="02020603050405020304" pitchFamily="18" charset="0"/>
              </a:rPr>
              <a:t>游戏设计</a:t>
            </a:r>
            <a:br>
              <a:rPr lang="en-US" altLang="zh-CN" sz="8800" b="0" dirty="0">
                <a:latin typeface="钟齐马善政毛笔楷书" panose="00000500000000000000" pitchFamily="2" charset="0"/>
                <a:ea typeface="钟齐马善政毛笔楷书" panose="00000500000000000000" pitchFamily="2" charset="0"/>
                <a:cs typeface="Times New Roman" panose="02020603050405020304" pitchFamily="18" charset="0"/>
              </a:rPr>
            </a:br>
            <a:r>
              <a:rPr lang="zh-CN" altLang="en-US" sz="8800" b="0" dirty="0">
                <a:latin typeface="钟齐马善政毛笔楷书" panose="00000500000000000000" pitchFamily="2" charset="0"/>
                <a:ea typeface="钟齐马善政毛笔楷书" panose="00000500000000000000" pitchFamily="2" charset="0"/>
                <a:cs typeface="Times New Roman" panose="02020603050405020304" pitchFamily="18" charset="0"/>
              </a:rPr>
              <a:t>理论</a:t>
            </a:r>
          </a:p>
        </p:txBody>
      </p:sp>
      <p:sp>
        <p:nvSpPr>
          <p:cNvPr id="10" name="副标题 9">
            <a:extLst>
              <a:ext uri="{FF2B5EF4-FFF2-40B4-BE49-F238E27FC236}">
                <a16:creationId xmlns:a16="http://schemas.microsoft.com/office/drawing/2014/main" id="{0102F8CF-8DD3-43E5-B521-501A3CF12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93260" y="4201682"/>
            <a:ext cx="4879614" cy="2069610"/>
          </a:xfrm>
        </p:spPr>
        <p:txBody>
          <a:bodyPr/>
          <a:lstStyle/>
          <a:p>
            <a:r>
              <a:rPr lang="zh-CN" altLang="en-US" sz="1600" dirty="0">
                <a:latin typeface="钟齐马善政毛笔楷书" panose="00000500000000000000" pitchFamily="2" charset="0"/>
                <a:ea typeface="钟齐马善政毛笔楷书" panose="00000500000000000000" pitchFamily="2" charset="0"/>
              </a:rPr>
              <a:t>大连理工大学软件学院（大连理工大学</a:t>
            </a:r>
            <a:r>
              <a:rPr lang="en-US" altLang="zh-CN" sz="1600" dirty="0">
                <a:latin typeface="钟齐马善政毛笔楷书" panose="00000500000000000000" pitchFamily="2" charset="0"/>
                <a:ea typeface="钟齐马善政毛笔楷书" panose="00000500000000000000" pitchFamily="2" charset="0"/>
              </a:rPr>
              <a:t>-</a:t>
            </a:r>
            <a:r>
              <a:rPr lang="zh-CN" altLang="en-US" sz="1600" dirty="0">
                <a:latin typeface="钟齐马善政毛笔楷书" panose="00000500000000000000" pitchFamily="2" charset="0"/>
                <a:ea typeface="钟齐马善政毛笔楷书" panose="00000500000000000000" pitchFamily="2" charset="0"/>
              </a:rPr>
              <a:t>立命馆大学国际信息与软件学院）</a:t>
            </a:r>
            <a:endParaRPr lang="en-US" altLang="zh-CN" sz="1600" dirty="0">
              <a:latin typeface="钟齐马善政毛笔楷书" panose="00000500000000000000" pitchFamily="2" charset="0"/>
              <a:ea typeface="钟齐马善政毛笔楷书" panose="00000500000000000000" pitchFamily="2" charset="0"/>
            </a:endParaRPr>
          </a:p>
          <a:p>
            <a:r>
              <a:rPr lang="zh-CN" altLang="en-US" sz="1600" dirty="0">
                <a:latin typeface="钟齐马善政毛笔楷书" panose="00000500000000000000" pitchFamily="2" charset="0"/>
                <a:ea typeface="钟齐马善政毛笔楷书" panose="00000500000000000000" pitchFamily="2" charset="0"/>
              </a:rPr>
              <a:t>创新创业中心</a:t>
            </a:r>
            <a:r>
              <a:rPr lang="en-US" altLang="zh-CN" sz="1600" dirty="0">
                <a:latin typeface="钟齐马善政毛笔楷书" panose="00000500000000000000" pitchFamily="2" charset="0"/>
                <a:ea typeface="钟齐马善政毛笔楷书" panose="00000500000000000000" pitchFamily="2" charset="0"/>
              </a:rPr>
              <a:t>-</a:t>
            </a:r>
            <a:r>
              <a:rPr lang="zh-CN" altLang="en-US" sz="1600" dirty="0">
                <a:latin typeface="钟齐马善政毛笔楷书" panose="00000500000000000000" pitchFamily="2" charset="0"/>
                <a:ea typeface="钟齐马善政毛笔楷书" panose="00000500000000000000" pitchFamily="2" charset="0"/>
              </a:rPr>
              <a:t>设计组</a:t>
            </a:r>
            <a:endParaRPr lang="en-US" altLang="zh-CN" sz="1600" dirty="0">
              <a:latin typeface="钟齐马善政毛笔楷书" panose="00000500000000000000" pitchFamily="2" charset="0"/>
              <a:ea typeface="钟齐马善政毛笔楷书" panose="00000500000000000000" pitchFamily="2" charset="0"/>
            </a:endParaRPr>
          </a:p>
          <a:p>
            <a:r>
              <a:rPr lang="zh-CN" altLang="en-US" sz="2400" dirty="0">
                <a:latin typeface="钟齐马善政毛笔楷书" panose="00000500000000000000" pitchFamily="2" charset="0"/>
                <a:ea typeface="钟齐马善政毛笔楷书" panose="00000500000000000000" pitchFamily="2" charset="0"/>
              </a:rPr>
              <a:t>赵航</a:t>
            </a:r>
            <a:endParaRPr lang="en-GB" altLang="zh-CN" sz="2400" dirty="0">
              <a:latin typeface="钟齐马善政毛笔楷书" panose="00000500000000000000" pitchFamily="2" charset="0"/>
              <a:ea typeface="钟齐马善政毛笔楷书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421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6C2532AA-A647-48FF-8A25-36777AF5B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93260" y="1372347"/>
            <a:ext cx="4879614" cy="2800767"/>
          </a:xfrm>
        </p:spPr>
        <p:txBody>
          <a:bodyPr/>
          <a:lstStyle/>
          <a:p>
            <a:pPr algn="r"/>
            <a:r>
              <a:rPr lang="zh-CN" altLang="en-US" sz="8800" b="0" dirty="0">
                <a:latin typeface="钟齐马善政毛笔楷书" panose="00000500000000000000" pitchFamily="2" charset="0"/>
                <a:ea typeface="钟齐马善政毛笔楷书" panose="00000500000000000000" pitchFamily="2" charset="0"/>
                <a:cs typeface="Times New Roman" panose="02020603050405020304" pitchFamily="18" charset="0"/>
              </a:rPr>
              <a:t>游戏设计</a:t>
            </a:r>
            <a:br>
              <a:rPr lang="en-US" altLang="zh-CN" sz="8800" b="0" dirty="0">
                <a:latin typeface="钟齐马善政毛笔楷书" panose="00000500000000000000" pitchFamily="2" charset="0"/>
                <a:ea typeface="钟齐马善政毛笔楷书" panose="00000500000000000000" pitchFamily="2" charset="0"/>
                <a:cs typeface="Times New Roman" panose="02020603050405020304" pitchFamily="18" charset="0"/>
              </a:rPr>
            </a:br>
            <a:r>
              <a:rPr lang="zh-CN" altLang="en-US" sz="8800" b="0" dirty="0">
                <a:latin typeface="钟齐马善政毛笔楷书" panose="00000500000000000000" pitchFamily="2" charset="0"/>
                <a:ea typeface="钟齐马善政毛笔楷书" panose="00000500000000000000" pitchFamily="2" charset="0"/>
                <a:cs typeface="Times New Roman" panose="02020603050405020304" pitchFamily="18" charset="0"/>
              </a:rPr>
              <a:t>理论</a:t>
            </a:r>
          </a:p>
        </p:txBody>
      </p:sp>
      <p:sp>
        <p:nvSpPr>
          <p:cNvPr id="10" name="副标题 9">
            <a:extLst>
              <a:ext uri="{FF2B5EF4-FFF2-40B4-BE49-F238E27FC236}">
                <a16:creationId xmlns:a16="http://schemas.microsoft.com/office/drawing/2014/main" id="{0102F8CF-8DD3-43E5-B521-501A3CF12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93259" y="4447652"/>
            <a:ext cx="4879613" cy="1577670"/>
          </a:xfrm>
        </p:spPr>
        <p:txBody>
          <a:bodyPr/>
          <a:lstStyle/>
          <a:p>
            <a:r>
              <a:rPr lang="en-US" altLang="zh-CN" sz="2800" dirty="0">
                <a:latin typeface="Times New Roman" panose="02020603050405020304" pitchFamily="18" charset="0"/>
                <a:ea typeface="钟齐马善政毛笔楷书" panose="00000500000000000000" pitchFamily="2" charset="0"/>
                <a:cs typeface="Times New Roman" panose="02020603050405020304" pitchFamily="18" charset="0"/>
              </a:rPr>
              <a:t>Class-1 </a:t>
            </a:r>
          </a:p>
          <a:p>
            <a:r>
              <a:rPr lang="zh-CN" altLang="en-US" sz="2800" dirty="0">
                <a:latin typeface="钟齐马善政毛笔楷书" panose="00000500000000000000" pitchFamily="2" charset="0"/>
                <a:ea typeface="钟齐马善政毛笔楷书" panose="00000500000000000000" pitchFamily="2" charset="0"/>
              </a:rPr>
              <a:t>游戏定义与游戏分类</a:t>
            </a:r>
            <a:endParaRPr lang="en-GB" altLang="zh-CN" sz="2800" dirty="0">
              <a:latin typeface="钟齐马善政毛笔楷书" panose="00000500000000000000" pitchFamily="2" charset="0"/>
              <a:ea typeface="钟齐马善政毛笔楷书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685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E7816B9-4368-481C-AF7D-011CB1B5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1" y="3609559"/>
            <a:ext cx="4424609" cy="646331"/>
          </a:xfrm>
        </p:spPr>
        <p:txBody>
          <a:bodyPr/>
          <a:lstStyle/>
          <a:p>
            <a:r>
              <a:rPr lang="zh-CN" altLang="en-US" dirty="0"/>
              <a:t>游戏的定义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78B59A-F904-53B0-780F-2C3F5014C49E}"/>
              </a:ext>
            </a:extLst>
          </p:cNvPr>
          <p:cNvSpPr txBox="1">
            <a:spLocks/>
          </p:cNvSpPr>
          <p:nvPr/>
        </p:nvSpPr>
        <p:spPr>
          <a:xfrm>
            <a:off x="626534" y="2228671"/>
            <a:ext cx="1326005" cy="1200329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zh-CN" sz="8000">
                <a:solidFill>
                  <a:schemeClr val="accent1"/>
                </a:solidFill>
              </a:rPr>
              <a:t>01</a:t>
            </a:r>
            <a:endParaRPr lang="en-GB" sz="8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89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732D18C-7607-D803-03BF-0C891F3C2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E364154-4738-6AAC-05E8-9EC2C1031B6F}"/>
              </a:ext>
            </a:extLst>
          </p:cNvPr>
          <p:cNvSpPr txBox="1"/>
          <p:nvPr/>
        </p:nvSpPr>
        <p:spPr>
          <a:xfrm>
            <a:off x="9519684" y="56707"/>
            <a:ext cx="2403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游戏的定义</a:t>
            </a:r>
            <a:endParaRPr kumimoji="1" lang="ja-JP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798325A-2E24-38FC-4EBD-D5DDCEB98906}"/>
              </a:ext>
            </a:extLst>
          </p:cNvPr>
          <p:cNvSpPr txBox="1"/>
          <p:nvPr/>
        </p:nvSpPr>
        <p:spPr>
          <a:xfrm>
            <a:off x="4217120" y="225079"/>
            <a:ext cx="3757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Q3: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什么是游戏？</a:t>
            </a:r>
            <a:endParaRPr lang="en-US" altLang="zh-CN" sz="3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FC00C5-612E-3148-4EA9-582E4CF3C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267" y="1569451"/>
            <a:ext cx="5191602" cy="337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D320E37-AE7C-5C70-7E6B-F7EA1D553E15}"/>
              </a:ext>
            </a:extLst>
          </p:cNvPr>
          <p:cNvSpPr txBox="1"/>
          <p:nvPr/>
        </p:nvSpPr>
        <p:spPr>
          <a:xfrm>
            <a:off x="801756" y="1569451"/>
            <a:ext cx="5393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术语的定义才是智慧的开端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r"/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——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苏格拉底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D7EB02D-A2A0-ED89-142B-76282EDAFE59}"/>
              </a:ext>
            </a:extLst>
          </p:cNvPr>
          <p:cNvSpPr txBox="1"/>
          <p:nvPr/>
        </p:nvSpPr>
        <p:spPr>
          <a:xfrm>
            <a:off x="801755" y="2405991"/>
            <a:ext cx="53936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对某件事物描述需要知道：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1.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我们要表达什么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2.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我们内心里实际想说什么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77676ED-0D69-5517-9688-2C96DAAF172A}"/>
              </a:ext>
            </a:extLst>
          </p:cNvPr>
          <p:cNvGrpSpPr/>
          <p:nvPr/>
        </p:nvGrpSpPr>
        <p:grpSpPr>
          <a:xfrm>
            <a:off x="801755" y="3154416"/>
            <a:ext cx="5393635" cy="2391762"/>
            <a:chOff x="801755" y="3154416"/>
            <a:chExt cx="5393635" cy="2391762"/>
          </a:xfrm>
        </p:grpSpPr>
        <p:sp>
          <p:nvSpPr>
            <p:cNvPr id="9" name="箭头: 下 8">
              <a:extLst>
                <a:ext uri="{FF2B5EF4-FFF2-40B4-BE49-F238E27FC236}">
                  <a16:creationId xmlns:a16="http://schemas.microsoft.com/office/drawing/2014/main" id="{756442A7-9F83-0FAB-CAC5-73BBFEC95691}"/>
                </a:ext>
              </a:extLst>
            </p:cNvPr>
            <p:cNvSpPr/>
            <p:nvPr/>
          </p:nvSpPr>
          <p:spPr>
            <a:xfrm>
              <a:off x="2650433" y="3154416"/>
              <a:ext cx="596348" cy="1006767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40CA0B7-B29F-D653-A1B0-58BF874C724F}"/>
                </a:ext>
              </a:extLst>
            </p:cNvPr>
            <p:cNvSpPr txBox="1"/>
            <p:nvPr/>
          </p:nvSpPr>
          <p:spPr>
            <a:xfrm>
              <a:off x="801755" y="4161183"/>
              <a:ext cx="539363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1.</a:t>
              </a:r>
              <a:r>
                <a:rPr lang="zh-CN" altLang="en-US" sz="28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脑内想法的真正含义</a:t>
              </a:r>
              <a:endPara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  <a:p>
              <a:r>
                <a:rPr lang="en-US" altLang="zh-CN" sz="28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2.</a:t>
              </a:r>
              <a:r>
                <a:rPr lang="zh-CN" altLang="en-US" sz="28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脑内想法的清晰思考</a:t>
              </a:r>
              <a:endPara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  <a:p>
              <a:r>
                <a:rPr lang="en-US" altLang="zh-CN" sz="28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3.</a:t>
              </a:r>
              <a:r>
                <a:rPr lang="zh-CN" altLang="en-US" sz="28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脑内想法的清楚表达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1914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85185E-6 L 0.47331 0.00347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59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85185E-6 L 0.00052 -0.1210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732D18C-7607-D803-03BF-0C891F3C2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E364154-4738-6AAC-05E8-9EC2C1031B6F}"/>
              </a:ext>
            </a:extLst>
          </p:cNvPr>
          <p:cNvSpPr txBox="1"/>
          <p:nvPr/>
        </p:nvSpPr>
        <p:spPr>
          <a:xfrm>
            <a:off x="9519684" y="56707"/>
            <a:ext cx="2403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游戏的定义</a:t>
            </a:r>
            <a:endParaRPr kumimoji="1" lang="ja-JP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798325A-2E24-38FC-4EBD-D5DDCEB98906}"/>
              </a:ext>
            </a:extLst>
          </p:cNvPr>
          <p:cNvSpPr txBox="1"/>
          <p:nvPr/>
        </p:nvSpPr>
        <p:spPr>
          <a:xfrm>
            <a:off x="4217120" y="225079"/>
            <a:ext cx="3757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Q3: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什么是游戏？</a:t>
            </a:r>
            <a:endParaRPr lang="en-US" altLang="zh-CN" sz="3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FC00C5-612E-3148-4EA9-582E4CF3C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267" y="1569451"/>
            <a:ext cx="5191602" cy="337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D320E37-AE7C-5C70-7E6B-F7EA1D553E15}"/>
              </a:ext>
            </a:extLst>
          </p:cNvPr>
          <p:cNvSpPr txBox="1"/>
          <p:nvPr/>
        </p:nvSpPr>
        <p:spPr>
          <a:xfrm>
            <a:off x="6577250" y="1569451"/>
            <a:ext cx="5393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术语的定义才是智慧的开端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r"/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——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苏格拉底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ECD9B-4C4E-6D39-7F8D-EE9F8982E255}"/>
              </a:ext>
            </a:extLst>
          </p:cNvPr>
          <p:cNvSpPr txBox="1"/>
          <p:nvPr/>
        </p:nvSpPr>
        <p:spPr>
          <a:xfrm>
            <a:off x="904398" y="2348780"/>
            <a:ext cx="519160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四种方法：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1.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已知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=&gt;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未知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2.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反思的力量（审视自我体验）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3.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找反例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4.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全概率公式与贝叶斯公式</a:t>
            </a:r>
          </a:p>
        </p:txBody>
      </p:sp>
    </p:spTree>
    <p:extLst>
      <p:ext uri="{BB962C8B-B14F-4D97-AF65-F5344CB8AC3E}">
        <p14:creationId xmlns:p14="http://schemas.microsoft.com/office/powerpoint/2010/main" val="21186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732D18C-7607-D803-03BF-0C891F3C2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E364154-4738-6AAC-05E8-9EC2C1031B6F}"/>
              </a:ext>
            </a:extLst>
          </p:cNvPr>
          <p:cNvSpPr txBox="1"/>
          <p:nvPr/>
        </p:nvSpPr>
        <p:spPr>
          <a:xfrm>
            <a:off x="9519684" y="56707"/>
            <a:ext cx="2403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游戏的定义</a:t>
            </a:r>
            <a:endParaRPr kumimoji="1" lang="ja-JP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798325A-2E24-38FC-4EBD-D5DDCEB98906}"/>
              </a:ext>
            </a:extLst>
          </p:cNvPr>
          <p:cNvSpPr txBox="1"/>
          <p:nvPr/>
        </p:nvSpPr>
        <p:spPr>
          <a:xfrm>
            <a:off x="4217120" y="225079"/>
            <a:ext cx="3757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Q3: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什么是游戏？</a:t>
            </a:r>
            <a:endParaRPr lang="en-US" altLang="zh-CN" sz="3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FC00C5-612E-3148-4EA9-582E4CF3C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267" y="1569451"/>
            <a:ext cx="5191602" cy="337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D320E37-AE7C-5C70-7E6B-F7EA1D553E15}"/>
              </a:ext>
            </a:extLst>
          </p:cNvPr>
          <p:cNvSpPr txBox="1"/>
          <p:nvPr/>
        </p:nvSpPr>
        <p:spPr>
          <a:xfrm>
            <a:off x="6577250" y="1569451"/>
            <a:ext cx="5393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术语的定义才是智慧的开端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r"/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——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苏格拉底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ABBA31-7195-9A51-382C-CC22194F45C6}"/>
              </a:ext>
            </a:extLst>
          </p:cNvPr>
          <p:cNvSpPr txBox="1"/>
          <p:nvPr/>
        </p:nvSpPr>
        <p:spPr>
          <a:xfrm>
            <a:off x="536714" y="1901686"/>
            <a:ext cx="60405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玩耍是旺盛精力释放的过程</a:t>
            </a:r>
            <a:endParaRPr lang="en-US" altLang="zh-CN" sz="2000" dirty="0"/>
          </a:p>
          <a:p>
            <a:pPr algn="r"/>
            <a:r>
              <a:rPr lang="en-US" altLang="zh-CN" sz="2000" dirty="0"/>
              <a:t>——</a:t>
            </a:r>
            <a:r>
              <a:rPr lang="zh-CN" altLang="en-US" sz="2000" dirty="0"/>
              <a:t>弗兰德里奇</a:t>
            </a:r>
            <a:r>
              <a:rPr lang="en-US" altLang="zh-CN" sz="2000" dirty="0"/>
              <a:t>·</a:t>
            </a:r>
            <a:r>
              <a:rPr lang="zh-CN" altLang="en-US" sz="2000" dirty="0"/>
              <a:t>席勒</a:t>
            </a:r>
            <a:endParaRPr lang="en-US" altLang="zh-CN" sz="2000" dirty="0"/>
          </a:p>
          <a:p>
            <a:r>
              <a:rPr lang="zh-CN" altLang="en-US" sz="2000" dirty="0"/>
              <a:t>玩耍是指那些伴有愉悦、兴奋、力量和自我认知感的活动</a:t>
            </a:r>
            <a:endParaRPr lang="en-US" altLang="zh-CN" sz="2000" dirty="0"/>
          </a:p>
          <a:p>
            <a:pPr algn="r"/>
            <a:r>
              <a:rPr lang="en-US" altLang="zh-CN" sz="2000" dirty="0"/>
              <a:t>——J·</a:t>
            </a:r>
            <a:r>
              <a:rPr lang="zh-CN" altLang="en-US" sz="2000" dirty="0"/>
              <a:t>巴纳德</a:t>
            </a:r>
            <a:r>
              <a:rPr lang="en-US" altLang="zh-CN" sz="2000" dirty="0"/>
              <a:t>·</a:t>
            </a:r>
            <a:r>
              <a:rPr lang="zh-CN" altLang="en-US" sz="2000" dirty="0"/>
              <a:t>吉尔摩</a:t>
            </a:r>
            <a:endParaRPr lang="en-US" altLang="zh-CN" sz="2000" dirty="0"/>
          </a:p>
          <a:p>
            <a:r>
              <a:rPr lang="zh-CN" altLang="en-US" sz="2000" dirty="0"/>
              <a:t>玩耍是在相对严谨的框架中的自由活动</a:t>
            </a:r>
            <a:endParaRPr lang="en-US" altLang="zh-CN" sz="2000" dirty="0"/>
          </a:p>
          <a:p>
            <a:pPr algn="r"/>
            <a:r>
              <a:rPr lang="en-US" altLang="zh-CN" sz="2000" dirty="0"/>
              <a:t>——</a:t>
            </a:r>
            <a:r>
              <a:rPr lang="zh-CN" altLang="en-US" sz="2000" dirty="0"/>
              <a:t>凯特</a:t>
            </a:r>
            <a:r>
              <a:rPr lang="en-US" altLang="zh-CN" sz="2000" dirty="0"/>
              <a:t>·</a:t>
            </a:r>
            <a:r>
              <a:rPr lang="zh-CN" altLang="en-US" sz="2000" dirty="0"/>
              <a:t>萨伦</a:t>
            </a:r>
            <a:r>
              <a:rPr lang="en-US" altLang="zh-CN" sz="2000" dirty="0"/>
              <a:t>&amp;</a:t>
            </a:r>
            <a:r>
              <a:rPr lang="zh-CN" altLang="en-US" sz="2000" dirty="0"/>
              <a:t>埃里克</a:t>
            </a:r>
            <a:r>
              <a:rPr lang="en-US" altLang="zh-CN" sz="2000" dirty="0"/>
              <a:t>·</a:t>
            </a:r>
            <a:r>
              <a:rPr lang="zh-CN" altLang="en-US" sz="2000" dirty="0"/>
              <a:t>齐默尔曼</a:t>
            </a:r>
            <a:r>
              <a:rPr lang="en-US" altLang="zh-CN" sz="2000" dirty="0"/>
              <a:t>《</a:t>
            </a:r>
            <a:r>
              <a:rPr lang="zh-CN" altLang="en-US" sz="2000" dirty="0"/>
              <a:t>玩乐之道</a:t>
            </a:r>
            <a:r>
              <a:rPr lang="en-US" altLang="zh-CN" sz="2000" dirty="0"/>
              <a:t>》</a:t>
            </a:r>
          </a:p>
          <a:p>
            <a:r>
              <a:rPr lang="zh-CN" altLang="en-US" sz="2000" dirty="0"/>
              <a:t>玩耍是人们自愿并乐于去做的事</a:t>
            </a:r>
            <a:endParaRPr lang="en-US" altLang="zh-CN" sz="2000" dirty="0"/>
          </a:p>
          <a:p>
            <a:pPr algn="r"/>
            <a:r>
              <a:rPr lang="en-US" altLang="zh-CN" sz="2000" dirty="0"/>
              <a:t>——</a:t>
            </a:r>
            <a:r>
              <a:rPr lang="zh-CN" altLang="en-US" sz="2000" dirty="0"/>
              <a:t>乔治</a:t>
            </a:r>
            <a:r>
              <a:rPr lang="en-US" altLang="zh-CN" sz="2000" dirty="0"/>
              <a:t>·</a:t>
            </a:r>
            <a:r>
              <a:rPr lang="zh-CN" altLang="en-US" sz="2000" dirty="0"/>
              <a:t>桑塔亚那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342C4D9-F6A7-EF3B-DFCF-260E271BBA47}"/>
              </a:ext>
            </a:extLst>
          </p:cNvPr>
          <p:cNvSpPr/>
          <p:nvPr/>
        </p:nvSpPr>
        <p:spPr>
          <a:xfrm>
            <a:off x="536714" y="1901686"/>
            <a:ext cx="6040536" cy="2935357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玩游戏</a:t>
            </a:r>
            <a: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/play games</a:t>
            </a:r>
          </a:p>
          <a:p>
            <a:pPr algn="ctr"/>
            <a: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What is play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？</a:t>
            </a:r>
            <a:endParaRPr lang="en-US" altLang="zh-CN" sz="3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endParaRPr lang="zh-CN" altLang="en-US" sz="3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8687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  <p:tag name="ISLIDE.TEMPLATE" val="d57899fc-a76d-41c2-b27b-afc032931d5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14514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50676;"/>
</p:tagLst>
</file>

<file path=ppt/theme/theme1.xml><?xml version="1.0" encoding="utf-8"?>
<a:theme xmlns:a="http://schemas.openxmlformats.org/drawingml/2006/main" name="OfficePLUS 主题">
  <a:themeElements>
    <a:clrScheme name="iSlide VI标准">
      <a:dk1>
        <a:srgbClr val="2F2F2F"/>
      </a:dk1>
      <a:lt1>
        <a:srgbClr val="FFFFFF"/>
      </a:lt1>
      <a:dk2>
        <a:srgbClr val="778495"/>
      </a:dk2>
      <a:lt2>
        <a:srgbClr val="F0F0F0"/>
      </a:lt2>
      <a:accent1>
        <a:srgbClr val="FF8C3E"/>
      </a:accent1>
      <a:accent2>
        <a:srgbClr val="A461E2"/>
      </a:accent2>
      <a:accent3>
        <a:srgbClr val="85C725"/>
      </a:accent3>
      <a:accent4>
        <a:srgbClr val="F1B920"/>
      </a:accent4>
      <a:accent5>
        <a:srgbClr val="3561E8"/>
      </a:accent5>
      <a:accent6>
        <a:srgbClr val="028A46"/>
      </a:accent6>
      <a:hlink>
        <a:srgbClr val="F84D4D"/>
      </a:hlink>
      <a:folHlink>
        <a:srgbClr val="979797"/>
      </a:folHlink>
    </a:clrScheme>
    <a:fontScheme name="标准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Default.potx" id="{1D9758C4-BF53-48D5-9F51-21F468A6C710}" vid="{F0E1EFAF-5478-48F0-8152-DA9350739A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F8C3E"/>
    </a:accent1>
    <a:accent2>
      <a:srgbClr val="A461E2"/>
    </a:accent2>
    <a:accent3>
      <a:srgbClr val="85C725"/>
    </a:accent3>
    <a:accent4>
      <a:srgbClr val="F1B920"/>
    </a:accent4>
    <a:accent5>
      <a:srgbClr val="3561E8"/>
    </a:accent5>
    <a:accent6>
      <a:srgbClr val="028A46"/>
    </a:accent6>
    <a:hlink>
      <a:srgbClr val="F84D4D"/>
    </a:hlink>
    <a:folHlink>
      <a:srgbClr val="979797"/>
    </a:folHlink>
  </a:clrScheme>
</a:themeOverride>
</file>

<file path=ppt/theme/themeOverride2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F8C3E"/>
    </a:accent1>
    <a:accent2>
      <a:srgbClr val="A461E2"/>
    </a:accent2>
    <a:accent3>
      <a:srgbClr val="85C725"/>
    </a:accent3>
    <a:accent4>
      <a:srgbClr val="F1B920"/>
    </a:accent4>
    <a:accent5>
      <a:srgbClr val="3561E8"/>
    </a:accent5>
    <a:accent6>
      <a:srgbClr val="028A46"/>
    </a:accent6>
    <a:hlink>
      <a:srgbClr val="F84D4D"/>
    </a:hlink>
    <a:folHlink>
      <a:srgbClr val="97979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Fu</Template>
  <TotalTime>430</TotalTime>
  <Words>2076</Words>
  <Application>Microsoft Office PowerPoint</Application>
  <PresentationFormat>宽屏</PresentationFormat>
  <Paragraphs>264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等线</vt:lpstr>
      <vt:lpstr>华文中宋</vt:lpstr>
      <vt:lpstr>Arial</vt:lpstr>
      <vt:lpstr>Times New Roman</vt:lpstr>
      <vt:lpstr>钟齐马善政毛笔楷书</vt:lpstr>
      <vt:lpstr>OfficePLUS 主题</vt:lpstr>
      <vt:lpstr>PowerPoint 演示文稿</vt:lpstr>
      <vt:lpstr>PowerPoint 演示文稿</vt:lpstr>
      <vt:lpstr>PowerPoint 演示文稿</vt:lpstr>
      <vt:lpstr>游戏设计 理论</vt:lpstr>
      <vt:lpstr>游戏设计 理论</vt:lpstr>
      <vt:lpstr>游戏的定义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游戏元素简介</vt:lpstr>
      <vt:lpstr>PowerPoint 演示文稿</vt:lpstr>
      <vt:lpstr>游戏分类学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游戏设计 理论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</dc:creator>
  <cp:lastModifiedBy>航 赵</cp:lastModifiedBy>
  <cp:revision>22</cp:revision>
  <cp:lastPrinted>2023-02-27T16:00:00Z</cp:lastPrinted>
  <dcterms:created xsi:type="dcterms:W3CDTF">2023-02-27T16:00:00Z</dcterms:created>
  <dcterms:modified xsi:type="dcterms:W3CDTF">2024-09-16T10:38:17Z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EMPLATE">
    <vt:lpwstr>d57899fc-a76d-41c2-b27b-afc032931d55</vt:lpwstr>
  </property>
</Properties>
</file>