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5" r:id="rId17"/>
    <p:sldId id="258" r:id="rId18"/>
    <p:sldId id="259" r:id="rId19"/>
    <p:sldId id="260" r:id="rId20"/>
    <p:sldId id="285" r:id="rId21"/>
    <p:sldId id="288" r:id="rId22"/>
    <p:sldId id="289" r:id="rId23"/>
    <p:sldId id="290" r:id="rId24"/>
    <p:sldId id="291" r:id="rId25"/>
    <p:sldId id="292" r:id="rId26"/>
    <p:sldId id="286" r:id="rId27"/>
    <p:sldId id="261" r:id="rId28"/>
    <p:sldId id="262" r:id="rId29"/>
    <p:sldId id="268" r:id="rId30"/>
    <p:sldId id="270" r:id="rId31"/>
    <p:sldId id="269" r:id="rId32"/>
    <p:sldId id="264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B53F-E4DB-48E5-A08A-68C8B744780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5A469-7E0B-4CB8-A2E2-59DAB59AA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5A469-7E0B-4CB8-A2E2-59DAB59AA6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1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0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0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8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5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7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5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0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9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0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2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8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4AF9-F0BA-4E60-B3BD-94FDD38D764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1F16-646F-4039-8A74-D8EF5FB76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0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3EF45-5166-44D7-BE06-02EFE79C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76" y="2985566"/>
            <a:ext cx="8561280" cy="1117687"/>
          </a:xfrm>
        </p:spPr>
        <p:txBody>
          <a:bodyPr/>
          <a:lstStyle/>
          <a:p>
            <a:r>
              <a:rPr lang="en-US" altLang="zh-CN" sz="4800" dirty="0"/>
              <a:t>Confluence </a:t>
            </a:r>
            <a:r>
              <a:rPr lang="zh-CN" altLang="en-US" sz="4800" dirty="0"/>
              <a:t>知识库与问答平台技术分享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C5CF0-A5D1-4D72-8830-82C82BBE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10" y="5050987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中国人寿海外</a:t>
            </a:r>
            <a:r>
              <a:rPr lang="en-US" altLang="zh-CN" dirty="0"/>
              <a:t>-IT</a:t>
            </a:r>
            <a:r>
              <a:rPr lang="zh-CN" altLang="en-US" dirty="0"/>
              <a:t>研发部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耿铭</a:t>
            </a:r>
            <a:endParaRPr lang="en-US" altLang="zh-CN" dirty="0"/>
          </a:p>
          <a:p>
            <a:r>
              <a:rPr lang="en-US" altLang="zh-CN" dirty="0"/>
              <a:t>2018-04-02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68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ED4CC-5F1C-48E2-9942-91A5A75A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快速分享和</a:t>
            </a:r>
            <a:r>
              <a:rPr lang="en-US" altLang="zh-CN" b="1" dirty="0"/>
              <a:t>@</a:t>
            </a:r>
            <a:r>
              <a:rPr lang="zh-CN" altLang="en-US" b="1" dirty="0"/>
              <a:t>提及他人功能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6057FC-BF59-4A98-B349-425F29B6E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456" y="2721156"/>
            <a:ext cx="3048000" cy="2209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2A811A-EDEC-486B-802F-50830B32AA6F}"/>
              </a:ext>
            </a:extLst>
          </p:cNvPr>
          <p:cNvSpPr/>
          <p:nvPr/>
        </p:nvSpPr>
        <p:spPr>
          <a:xfrm>
            <a:off x="905164" y="3041226"/>
            <a:ext cx="5098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的任何页面、博文或者评论中，使用分享功能和</a:t>
            </a:r>
            <a:r>
              <a:rPr lang="en-US" altLang="zh-CN" sz="2400" dirty="0"/>
              <a:t>@</a:t>
            </a:r>
            <a:r>
              <a:rPr lang="zh-CN" altLang="en-US" sz="2400" dirty="0"/>
              <a:t>提及他人功能，你可以轻松地实现将一项工作相关人员拉入到正在进行的讨论中。</a:t>
            </a:r>
          </a:p>
        </p:txBody>
      </p:sp>
    </p:spTree>
    <p:extLst>
      <p:ext uri="{BB962C8B-B14F-4D97-AF65-F5344CB8AC3E}">
        <p14:creationId xmlns:p14="http://schemas.microsoft.com/office/powerpoint/2010/main" val="317619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64A1D-0BA3-46AF-AAE3-C286EE71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实时通知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74D642-9B39-4CD7-88F4-B0ACDC977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13" y="2925470"/>
            <a:ext cx="3038475" cy="1838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71A5AE-A855-4862-BE19-B7A08DBC9F7C}"/>
              </a:ext>
            </a:extLst>
          </p:cNvPr>
          <p:cNvSpPr/>
          <p:nvPr/>
        </p:nvSpPr>
        <p:spPr>
          <a:xfrm>
            <a:off x="4147127" y="2805397"/>
            <a:ext cx="6940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Confluence</a:t>
            </a:r>
            <a:r>
              <a:rPr lang="zh-CN" altLang="en-US" sz="2400" dirty="0"/>
              <a:t>为你的团队提供了公共平台，利用这个平台，你无需不断的来回切换页面，即可跟踪任何与实现工作目标相关的事务。用户可以在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中浏览查看重要通知，从而可以自主决定哪些工作需要立即采取行动，哪些工作需要加入到人力列表中，稍后处理。</a:t>
            </a:r>
          </a:p>
        </p:txBody>
      </p:sp>
    </p:spTree>
    <p:extLst>
      <p:ext uri="{BB962C8B-B14F-4D97-AF65-F5344CB8AC3E}">
        <p14:creationId xmlns:p14="http://schemas.microsoft.com/office/powerpoint/2010/main" val="414833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C853C-30BD-4051-8C28-0F761468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235B49-344C-4543-A607-96477D10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76" y="2416294"/>
            <a:ext cx="6305550" cy="2533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8BAEB-CDD6-4CBF-8799-8C476BADF813}"/>
              </a:ext>
            </a:extLst>
          </p:cNvPr>
          <p:cNvSpPr/>
          <p:nvPr/>
        </p:nvSpPr>
        <p:spPr>
          <a:xfrm>
            <a:off x="1357746" y="5356688"/>
            <a:ext cx="9162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Confluence</a:t>
            </a:r>
            <a:r>
              <a:rPr lang="zh-CN" altLang="en-US" sz="2400" dirty="0"/>
              <a:t>支持手机查阅，这样你可以随时随地浏览最近的活动、管理你的任务、处理你的通知事项。</a:t>
            </a:r>
          </a:p>
        </p:txBody>
      </p:sp>
    </p:spTree>
    <p:extLst>
      <p:ext uri="{BB962C8B-B14F-4D97-AF65-F5344CB8AC3E}">
        <p14:creationId xmlns:p14="http://schemas.microsoft.com/office/powerpoint/2010/main" val="7440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0506-0F52-4343-8736-BC3C74D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支持快速</a:t>
            </a:r>
            <a:r>
              <a:rPr lang="en-US" altLang="zh-CN" dirty="0"/>
              <a:t>,</a:t>
            </a:r>
            <a:r>
              <a:rPr lang="zh-CN" altLang="en-US" dirty="0"/>
              <a:t>模糊查询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4794B5-D721-4D01-9F1D-DCEE4D9F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857" y="2705485"/>
            <a:ext cx="2857500" cy="1790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1D72B1-1C2D-4688-BBA3-EAE4BFE81BAE}"/>
              </a:ext>
            </a:extLst>
          </p:cNvPr>
          <p:cNvSpPr/>
          <p:nvPr/>
        </p:nvSpPr>
        <p:spPr>
          <a:xfrm>
            <a:off x="4198181" y="2816005"/>
            <a:ext cx="69593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的快速导航和搜索，可以快速的查找到相关内容。当你在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搜索栏里输入内容时，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会自动匹配一些页面、博文、附件和人名供你参考和选择。</a:t>
            </a:r>
          </a:p>
        </p:txBody>
      </p:sp>
    </p:spTree>
    <p:extLst>
      <p:ext uri="{BB962C8B-B14F-4D97-AF65-F5344CB8AC3E}">
        <p14:creationId xmlns:p14="http://schemas.microsoft.com/office/powerpoint/2010/main" val="157592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9BC9-D571-4AE6-8011-DDDAF769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支持企业级权限管理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5313B9-3974-477A-9088-C446FD49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620" y="2550049"/>
            <a:ext cx="3746790" cy="23148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1E808E-A0FF-42D1-81C5-E16A5CBA8696}"/>
              </a:ext>
            </a:extLst>
          </p:cNvPr>
          <p:cNvSpPr/>
          <p:nvPr/>
        </p:nvSpPr>
        <p:spPr>
          <a:xfrm>
            <a:off x="4959927" y="2993396"/>
            <a:ext cx="65947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管理员可以为不同的用户设置不同的权限，只要权限许可，你可以自由地创建内容和查看内容。将页面设置成“公开”权限，便可与所有用户分享内容，却并不占用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许可授权用户数</a:t>
            </a:r>
            <a:r>
              <a:rPr lang="en-US" altLang="zh-CN" sz="2400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4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E94B-FF1F-406C-B354-1B38814C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丰富的插件支持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F3BF5-2DB0-4545-864B-CD70B7CB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55" y="1960680"/>
            <a:ext cx="3804531" cy="4496830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9416F2EB-98C7-4928-ADF4-EC3EDD771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60680"/>
            <a:ext cx="3078355" cy="26403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988BE3-4BA8-4E20-910F-647E64AD609C}"/>
              </a:ext>
            </a:extLst>
          </p:cNvPr>
          <p:cNvSpPr/>
          <p:nvPr/>
        </p:nvSpPr>
        <p:spPr>
          <a:xfrm>
            <a:off x="7462982" y="2542241"/>
            <a:ext cx="4206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丰富的</a:t>
            </a:r>
            <a:r>
              <a:rPr lang="en-US" altLang="zh-CN" sz="2400" dirty="0"/>
              <a:t>API</a:t>
            </a:r>
            <a:r>
              <a:rPr lang="zh-CN" altLang="en-US" sz="2400" dirty="0"/>
              <a:t>，你也可以定制属于自己的插件。以下只是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部分扩展应用，请根据你的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版本选择合适的插件。</a:t>
            </a:r>
          </a:p>
        </p:txBody>
      </p:sp>
    </p:spTree>
    <p:extLst>
      <p:ext uri="{BB962C8B-B14F-4D97-AF65-F5344CB8AC3E}">
        <p14:creationId xmlns:p14="http://schemas.microsoft.com/office/powerpoint/2010/main" val="37181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97256-30FC-4268-9333-33E8E083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753AB-772E-4B60-8EE6-B55E961E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56375"/>
            <a:ext cx="9613861" cy="3599316"/>
          </a:xfrm>
        </p:spPr>
        <p:txBody>
          <a:bodyPr/>
          <a:lstStyle/>
          <a:p>
            <a:r>
              <a:rPr lang="zh-CN" altLang="en-US" sz="2800" dirty="0"/>
              <a:t>最新版本地实例配置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2400" dirty="0">
                <a:effectLst/>
              </a:rPr>
              <a:t>64</a:t>
            </a:r>
            <a:r>
              <a:rPr lang="zh-CN" altLang="en-US" sz="2400" dirty="0">
                <a:effectLst/>
              </a:rPr>
              <a:t>位</a:t>
            </a:r>
            <a:r>
              <a:rPr lang="en-US" altLang="zh-CN" sz="2400" dirty="0">
                <a:effectLst/>
              </a:rPr>
              <a:t>CentOS6.5</a:t>
            </a:r>
          </a:p>
          <a:p>
            <a:pPr lvl="1"/>
            <a:r>
              <a:rPr lang="en-US" altLang="zh-CN" sz="2400" dirty="0">
                <a:effectLst/>
              </a:rPr>
              <a:t>Confluence 6.8.0</a:t>
            </a:r>
            <a:r>
              <a:rPr lang="zh-CN" altLang="en-US" sz="2400" dirty="0">
                <a:effectLst/>
              </a:rPr>
              <a:t>二进制安装包</a:t>
            </a:r>
            <a:endParaRPr lang="en-US" altLang="zh-CN" sz="2400" dirty="0">
              <a:effectLst/>
            </a:endParaRPr>
          </a:p>
          <a:p>
            <a:pPr lvl="1"/>
            <a:r>
              <a:rPr lang="en-US" altLang="zh-CN" sz="2400" dirty="0">
                <a:effectLst/>
              </a:rPr>
              <a:t>JDK1.8</a:t>
            </a:r>
          </a:p>
          <a:p>
            <a:pPr lvl="1"/>
            <a:r>
              <a:rPr lang="en-US" altLang="zh-CN" sz="2400" dirty="0">
                <a:effectLst/>
              </a:rPr>
              <a:t>MySQL 5.1.71</a:t>
            </a:r>
          </a:p>
          <a:p>
            <a:pPr lvl="1"/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61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B1E5E-CA62-46E8-97EE-E093285C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E4CDCC-7FF0-4463-9630-F2BD0236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30" y="2043836"/>
            <a:ext cx="9613861" cy="46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8156D-D13B-46A1-B089-91F3491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管理员界面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76151A4-7CBC-4C88-BD07-E7FC6F36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2" y="2017450"/>
            <a:ext cx="9613860" cy="47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2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B4BD-DBA7-406E-A284-2BEDFC80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团队知识共享空间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3CE604-C6CD-4723-825D-107A9E5FF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43" y="1981695"/>
            <a:ext cx="9613861" cy="46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23A3-8133-426F-BD8C-FE96A5B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B4A0-C246-4002-9056-2ED7E2BE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79" y="4735085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ffectLst/>
              </a:rPr>
              <a:t>Confluence</a:t>
            </a:r>
            <a:r>
              <a:rPr lang="zh-CN" altLang="en-US" dirty="0">
                <a:effectLst/>
              </a:rPr>
              <a:t>是</a:t>
            </a:r>
            <a:r>
              <a:rPr lang="en-US" altLang="zh-CN" dirty="0">
                <a:effectLst/>
              </a:rPr>
              <a:t>Atlassian</a:t>
            </a:r>
            <a:r>
              <a:rPr lang="zh-CN" altLang="en-US" dirty="0">
                <a:effectLst/>
              </a:rPr>
              <a:t>公司出品的企业知识管理与协同软件，让团队成员协作、分享信息，查找工作所需的资料，从此打破不同团队、不同部门以及个人之间信息孤岛的僵局 </a:t>
            </a:r>
            <a:r>
              <a:rPr lang="en-US" altLang="zh-CN" dirty="0">
                <a:effectLst/>
              </a:rPr>
              <a:t>- Confluence</a:t>
            </a:r>
            <a:r>
              <a:rPr lang="zh-CN" altLang="en-US" dirty="0">
                <a:effectLst/>
              </a:rPr>
              <a:t>真正实现了组织资源共享！</a:t>
            </a:r>
            <a:endParaRPr lang="en-US" altLang="zh-CN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489CA3-7214-4AE7-9C32-2B89BBDF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9" y="2199988"/>
            <a:ext cx="5293941" cy="1651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E2BEB7-BB14-42A2-9195-EB915452F87F}"/>
              </a:ext>
            </a:extLst>
          </p:cNvPr>
          <p:cNvSpPr/>
          <p:nvPr/>
        </p:nvSpPr>
        <p:spPr>
          <a:xfrm>
            <a:off x="7131732" y="233334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协同编辑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使用简单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功能强大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业界知名</a:t>
            </a:r>
          </a:p>
        </p:txBody>
      </p:sp>
    </p:spTree>
    <p:extLst>
      <p:ext uri="{BB962C8B-B14F-4D97-AF65-F5344CB8AC3E}">
        <p14:creationId xmlns:p14="http://schemas.microsoft.com/office/powerpoint/2010/main" val="386794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856B2-4F6D-4C67-A977-4C6C73BB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知识空间添加页面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4002C2-A445-411F-903A-F36F04731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967345"/>
            <a:ext cx="9766006" cy="46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9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E9D26-1D50-47C7-BE9C-C95CAE7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创建空间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3B9D1BB-EAAC-496A-B9AE-85191A6BA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723" y="1995055"/>
            <a:ext cx="9613861" cy="46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A0A76-AD85-45A5-BFDA-728CC109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C3C91-731C-494A-B242-FBC3C528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B47EBF-F4F0-48AF-927C-CCF3D37B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984170"/>
            <a:ext cx="9365673" cy="45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DCA8-F7A2-4861-9F28-F6989875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选择空间类型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84DA5-F2AC-4B82-8A0C-C5C31A2B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6506C1-5C60-4177-8C2F-C5C98943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992394"/>
            <a:ext cx="9923024" cy="48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C09C1-8BB3-4109-A56A-5D9E8D33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002-2537-49ED-89F7-16A7EB57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F77B2-82C4-4843-9972-7352C0A2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970226"/>
            <a:ext cx="9762836" cy="46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6964-B09A-459C-9C3C-18A9909B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按提示完成配置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ADA863-58B8-4F61-A27D-80AA065F0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985819"/>
            <a:ext cx="9821424" cy="47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2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C3EFE-90FB-4D54-890E-C65F823A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创建空白页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B5D98D-FAE0-4AF8-85D9-6BCCFAA99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1976581"/>
            <a:ext cx="9736591" cy="46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2E8BA-E12D-48DD-ABD6-10C43D31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r>
              <a:rPr lang="zh-CN" altLang="en-US" dirty="0"/>
              <a:t>问答平台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00FABA-65C7-42AD-9ADA-6C1B528FD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97" y="1981694"/>
            <a:ext cx="9613860" cy="46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7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967DA-FF34-4AB1-977A-53763AD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A5DBD0E-D9EB-48E5-A4F7-F0608095D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990571"/>
            <a:ext cx="9696721" cy="46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A094-524E-48BD-9F3C-9654918B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扩展插件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478F40-0A57-4654-A765-7145FE3D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0" y="1981694"/>
            <a:ext cx="9613861" cy="46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7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182B-01C5-479C-BEFE-E0A2E962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协同编辑</a:t>
            </a:r>
            <a:r>
              <a:rPr lang="en-US" altLang="zh-CN" dirty="0"/>
              <a:t>,</a:t>
            </a:r>
            <a:r>
              <a:rPr lang="zh-CN" altLang="en-US" dirty="0"/>
              <a:t>知识迭代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BE8C842-F8FE-435A-8ABA-D4347894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74" y="2308360"/>
            <a:ext cx="6914861" cy="21218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D881A37-FA73-4104-95CB-5ED31EA94896}"/>
              </a:ext>
            </a:extLst>
          </p:cNvPr>
          <p:cNvSpPr/>
          <p:nvPr/>
        </p:nvSpPr>
        <p:spPr>
          <a:xfrm>
            <a:off x="744974" y="4904443"/>
            <a:ext cx="10511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Confluence</a:t>
            </a:r>
            <a:r>
              <a:rPr lang="zh-CN" altLang="en-US" sz="2400" dirty="0"/>
              <a:t>为团队提供一个协作环境。在这里，团队成员齐心协力，各擅其能，协同地编写文档和管理项目。从此打破不同团队、不同部门以及个人之间信息孤岛的僵局 </a:t>
            </a:r>
            <a:r>
              <a:rPr lang="en-US" altLang="zh-CN" sz="2400" dirty="0"/>
              <a:t>- Confluence</a:t>
            </a:r>
            <a:r>
              <a:rPr lang="zh-CN" altLang="en-US" sz="2400" dirty="0"/>
              <a:t>真正实现了组织资源共享！</a:t>
            </a:r>
          </a:p>
        </p:txBody>
      </p:sp>
    </p:spTree>
    <p:extLst>
      <p:ext uri="{BB962C8B-B14F-4D97-AF65-F5344CB8AC3E}">
        <p14:creationId xmlns:p14="http://schemas.microsoft.com/office/powerpoint/2010/main" val="2776395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4440E-ACD9-41BC-BC9B-0D838E39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插件市场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2E83E-1AC3-4FA1-A6B6-7011CAAC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8" y="1963253"/>
            <a:ext cx="9613860" cy="4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75E8D-794E-45C3-9AF4-88160251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多种产品插件集成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6AE413C-975B-4205-93A5-8166905C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773" y="4570907"/>
            <a:ext cx="3632228" cy="1746928"/>
          </a:xfrm>
          <a:prstGeom prst="rect">
            <a:avLst/>
          </a:prstGeom>
        </p:spPr>
      </p:pic>
      <p:pic>
        <p:nvPicPr>
          <p:cNvPr id="26" name="内容占位符 3">
            <a:extLst>
              <a:ext uri="{FF2B5EF4-FFF2-40B4-BE49-F238E27FC236}">
                <a16:creationId xmlns:a16="http://schemas.microsoft.com/office/drawing/2014/main" id="{85CFE457-7B90-4D85-84B7-5473E45A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360" y="2451150"/>
            <a:ext cx="3632228" cy="173805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05DC7CB-CD63-4708-9E81-C6FEE3672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773" y="2451151"/>
            <a:ext cx="3632228" cy="174692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1907358-14FC-4BE9-923E-787170730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360" y="4555510"/>
            <a:ext cx="3632228" cy="17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28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B2BA0-4A7D-4785-BEF7-0543E51B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3E87B2-E59B-4522-BD82-A9DEB556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2" y="2166116"/>
            <a:ext cx="8783949" cy="42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5DFD-47C0-44C3-812D-E6B80D79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466" y="790891"/>
            <a:ext cx="9613861" cy="1080938"/>
          </a:xfrm>
        </p:spPr>
        <p:txBody>
          <a:bodyPr/>
          <a:lstStyle/>
          <a:p>
            <a:r>
              <a:rPr lang="en-US" altLang="zh-CN" dirty="0"/>
              <a:t>That’s all, thank you!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2D9837-4D37-45B9-A948-85D6F49D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1" y="2713305"/>
            <a:ext cx="4537351" cy="254380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98638A-0329-4584-8660-0C61B6BC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615" y="3187921"/>
            <a:ext cx="4462321" cy="15945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心形 17">
            <a:extLst>
              <a:ext uri="{FF2B5EF4-FFF2-40B4-BE49-F238E27FC236}">
                <a16:creationId xmlns:a16="http://schemas.microsoft.com/office/drawing/2014/main" id="{3DAD55CE-C630-4F44-B59B-1C569A30B457}"/>
              </a:ext>
            </a:extLst>
          </p:cNvPr>
          <p:cNvSpPr/>
          <p:nvPr/>
        </p:nvSpPr>
        <p:spPr>
          <a:xfrm>
            <a:off x="5015349" y="3056833"/>
            <a:ext cx="1620983" cy="2200275"/>
          </a:xfrm>
          <a:prstGeom prst="hear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54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56581-6FF4-4EF3-BC00-8144E9A9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03" y="939515"/>
            <a:ext cx="9613861" cy="1080938"/>
          </a:xfrm>
        </p:spPr>
        <p:txBody>
          <a:bodyPr/>
          <a:lstStyle/>
          <a:p>
            <a:r>
              <a:rPr lang="zh-CN" altLang="en-US" b="1" dirty="0"/>
              <a:t>简化文档编写和团队协作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A61DF-5C2F-4063-A035-2822A736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25" y="2246600"/>
            <a:ext cx="6105525" cy="21431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EAF94F-B3AD-4091-86D1-84B281B2B2C6}"/>
              </a:ext>
            </a:extLst>
          </p:cNvPr>
          <p:cNvSpPr/>
          <p:nvPr/>
        </p:nvSpPr>
        <p:spPr>
          <a:xfrm>
            <a:off x="928961" y="4837548"/>
            <a:ext cx="9735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Confluence</a:t>
            </a:r>
            <a:r>
              <a:rPr lang="zh-CN" altLang="en-US" sz="2400" dirty="0"/>
              <a:t>让你从此告别无休无止的邮件和杂乱无章的网络文件共享。因为你可以在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中记录和共享会议记录、需求管理、项目计划以及相关文档！</a:t>
            </a:r>
          </a:p>
        </p:txBody>
      </p:sp>
    </p:spTree>
    <p:extLst>
      <p:ext uri="{BB962C8B-B14F-4D97-AF65-F5344CB8AC3E}">
        <p14:creationId xmlns:p14="http://schemas.microsoft.com/office/powerpoint/2010/main" val="338869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60988-D7BD-4E65-A069-D029ABC9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94" y="901010"/>
            <a:ext cx="9613861" cy="1080938"/>
          </a:xfrm>
        </p:spPr>
        <p:txBody>
          <a:bodyPr/>
          <a:lstStyle/>
          <a:p>
            <a:r>
              <a:rPr lang="zh-CN" altLang="en-US" b="1" dirty="0"/>
              <a:t>形成组织的知识财富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754612-84B7-4302-A66E-84EA30183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241" y="2679819"/>
            <a:ext cx="3611333" cy="21962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D2C119-D3B5-4D2B-A782-E60B08A91EDD}"/>
              </a:ext>
            </a:extLst>
          </p:cNvPr>
          <p:cNvSpPr/>
          <p:nvPr/>
        </p:nvSpPr>
        <p:spPr>
          <a:xfrm>
            <a:off x="4701309" y="25050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过去，同事们宝贵的经验总结和辛勤的劳动成果，通常散落在一封封邮件中，随着时间的推移，旧邮件不断被新邮件淹没，这些知识也不断销声匿迹，无人问津；</a:t>
            </a:r>
          </a:p>
          <a:p>
            <a:r>
              <a:rPr lang="zh-CN" altLang="en-US" sz="2400" dirty="0"/>
              <a:t>现在，利用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，将同事们的知识聚集起来，集腋成裘、积沙成塔，形成组织的知识库。不仅如此，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鼓励人人参与，其他用户只需要通过快速评论或者点击赞同，即可发表自己的意见。</a:t>
            </a:r>
          </a:p>
        </p:txBody>
      </p:sp>
    </p:spTree>
    <p:extLst>
      <p:ext uri="{BB962C8B-B14F-4D97-AF65-F5344CB8AC3E}">
        <p14:creationId xmlns:p14="http://schemas.microsoft.com/office/powerpoint/2010/main" val="2146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C045-90E7-456A-98BE-01623625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从邮件中解脱出来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E1F627-372E-49EB-8CF4-7B6F72F91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382" y="2438265"/>
            <a:ext cx="5755698" cy="19814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2BD001-725A-4CE8-9CF4-17A4A4923843}"/>
              </a:ext>
            </a:extLst>
          </p:cNvPr>
          <p:cNvSpPr/>
          <p:nvPr/>
        </p:nvSpPr>
        <p:spPr>
          <a:xfrm>
            <a:off x="757382" y="4747517"/>
            <a:ext cx="105202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工作中，你是否正在为不得不处理堆积如山的邮件，却不能做真正重要的事情而烦恼？那么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可以帮助你从邮件中解脱出来，因为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能自动地帮助你跟踪那些需要你关注的事务，并且把这些事务场景展示在一个地方，以供你随时随地跟进！</a:t>
            </a:r>
          </a:p>
        </p:txBody>
      </p:sp>
    </p:spTree>
    <p:extLst>
      <p:ext uri="{BB962C8B-B14F-4D97-AF65-F5344CB8AC3E}">
        <p14:creationId xmlns:p14="http://schemas.microsoft.com/office/powerpoint/2010/main" val="10651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C77D2-3529-4DE3-B4CC-7D7F02DA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帮助你果断地做出决策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14B0DA-9A54-42C0-A866-3F6EA0977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550" y="2220263"/>
            <a:ext cx="6229350" cy="2705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20D752-D390-447E-A774-FDE9637462B7}"/>
              </a:ext>
            </a:extLst>
          </p:cNvPr>
          <p:cNvSpPr/>
          <p:nvPr/>
        </p:nvSpPr>
        <p:spPr>
          <a:xfrm>
            <a:off x="858550" y="5181442"/>
            <a:ext cx="1005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中，决策不再需要举手表决。因为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能轻而易举的实现远程头脑风暴、持续的异步交流，从而大大减少了费时费力的会议。</a:t>
            </a:r>
          </a:p>
        </p:txBody>
      </p:sp>
    </p:spTree>
    <p:extLst>
      <p:ext uri="{BB962C8B-B14F-4D97-AF65-F5344CB8AC3E}">
        <p14:creationId xmlns:p14="http://schemas.microsoft.com/office/powerpoint/2010/main" val="25676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E7234-D267-49CD-BDE2-30DBD437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更快、更智能的编辑器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736A82-E05A-4F8B-A91F-70857BF2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91" y="2537680"/>
            <a:ext cx="4815176" cy="2959327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F8164C-D4D8-4B81-9F7C-FB4F60EEE695}"/>
              </a:ext>
            </a:extLst>
          </p:cNvPr>
          <p:cNvSpPr/>
          <p:nvPr/>
        </p:nvSpPr>
        <p:spPr>
          <a:xfrm>
            <a:off x="680321" y="2863181"/>
            <a:ext cx="4898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Confluence</a:t>
            </a:r>
            <a:r>
              <a:rPr lang="zh-CN" altLang="en-US" sz="2400" dirty="0"/>
              <a:t>的编辑器，人们可以自由灵活的创建带有超链、图片、多媒体等内容页面和博文。创建方法非常简单，只需将相关文档拖入到页面或者博文中即可，从此，你便可以同邮件文档说“再见”！</a:t>
            </a:r>
          </a:p>
        </p:txBody>
      </p:sp>
    </p:spTree>
    <p:extLst>
      <p:ext uri="{BB962C8B-B14F-4D97-AF65-F5344CB8AC3E}">
        <p14:creationId xmlns:p14="http://schemas.microsoft.com/office/powerpoint/2010/main" val="393232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3237-114A-4E36-A3CC-D322D413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实现团队和个人的任务管理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35CE81-AD69-4AEA-A5B1-00DFFC4D2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98" y="2376487"/>
            <a:ext cx="6229350" cy="2105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1224C1-3B14-4D9B-B3CB-758F62E1E268}"/>
              </a:ext>
            </a:extLst>
          </p:cNvPr>
          <p:cNvSpPr/>
          <p:nvPr/>
        </p:nvSpPr>
        <p:spPr>
          <a:xfrm>
            <a:off x="1008784" y="4940706"/>
            <a:ext cx="9419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Confluence</a:t>
            </a:r>
            <a:r>
              <a:rPr lang="zh-CN" altLang="en-US" sz="2400" dirty="0"/>
              <a:t>可以实现记录详细的会议日程条款、发布任务审核清单以及项目计划。任务管理使团队及团队相关事务的跟踪变得更简单。</a:t>
            </a:r>
          </a:p>
        </p:txBody>
      </p:sp>
    </p:spTree>
    <p:extLst>
      <p:ext uri="{BB962C8B-B14F-4D97-AF65-F5344CB8AC3E}">
        <p14:creationId xmlns:p14="http://schemas.microsoft.com/office/powerpoint/2010/main" val="379175037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EF5DA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EF5D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柏林">
    <a:dk1>
      <a:sysClr val="windowText" lastClr="000000"/>
    </a:dk1>
    <a:lt1>
      <a:sysClr val="window" lastClr="FEF5DA"/>
    </a:lt1>
    <a:dk2>
      <a:srgbClr val="6A9C41"/>
    </a:dk2>
    <a:lt2>
      <a:srgbClr val="E7E6E6"/>
    </a:lt2>
    <a:accent1>
      <a:srgbClr val="A7D535"/>
    </a:accent1>
    <a:accent2>
      <a:srgbClr val="EACA4F"/>
    </a:accent2>
    <a:accent3>
      <a:srgbClr val="FD9850"/>
    </a:accent3>
    <a:accent4>
      <a:srgbClr val="F46442"/>
    </a:accent4>
    <a:accent5>
      <a:srgbClr val="54D289"/>
    </a:accent5>
    <a:accent6>
      <a:srgbClr val="6AD8CB"/>
    </a:accent6>
    <a:hlink>
      <a:srgbClr val="CAFB50"/>
    </a:hlink>
    <a:folHlink>
      <a:srgbClr val="DEFF8B"/>
    </a:folHlink>
  </a:clrScheme>
</a:themeOverride>
</file>

<file path=ppt/theme/themeOverride2.xml><?xml version="1.0" encoding="utf-8"?>
<a:themeOverride xmlns:a="http://schemas.openxmlformats.org/drawingml/2006/main">
  <a:clrScheme name="柏林">
    <a:dk1>
      <a:sysClr val="windowText" lastClr="000000"/>
    </a:dk1>
    <a:lt1>
      <a:sysClr val="window" lastClr="FEF5DA"/>
    </a:lt1>
    <a:dk2>
      <a:srgbClr val="6A9C41"/>
    </a:dk2>
    <a:lt2>
      <a:srgbClr val="E7E6E6"/>
    </a:lt2>
    <a:accent1>
      <a:srgbClr val="A7D535"/>
    </a:accent1>
    <a:accent2>
      <a:srgbClr val="EACA4F"/>
    </a:accent2>
    <a:accent3>
      <a:srgbClr val="FD9850"/>
    </a:accent3>
    <a:accent4>
      <a:srgbClr val="F46442"/>
    </a:accent4>
    <a:accent5>
      <a:srgbClr val="54D289"/>
    </a:accent5>
    <a:accent6>
      <a:srgbClr val="6AD8CB"/>
    </a:accent6>
    <a:hlink>
      <a:srgbClr val="CAFB50"/>
    </a:hlink>
    <a:folHlink>
      <a:srgbClr val="DEFF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821</Words>
  <Application>Microsoft Office PowerPoint</Application>
  <PresentationFormat>宽屏</PresentationFormat>
  <Paragraphs>62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宋体</vt:lpstr>
      <vt:lpstr>Arial</vt:lpstr>
      <vt:lpstr>Trebuchet MS</vt:lpstr>
      <vt:lpstr>柏林</vt:lpstr>
      <vt:lpstr>Confluence 知识库与问答平台技术分享</vt:lpstr>
      <vt:lpstr>简介</vt:lpstr>
      <vt:lpstr>协同编辑,知识迭代</vt:lpstr>
      <vt:lpstr>简化文档编写和团队协作 </vt:lpstr>
      <vt:lpstr>形成组织的知识财富 </vt:lpstr>
      <vt:lpstr>从邮件中解脱出来</vt:lpstr>
      <vt:lpstr>帮助你果断地做出决策</vt:lpstr>
      <vt:lpstr>更快、更智能的编辑器</vt:lpstr>
      <vt:lpstr>实现团队和个人的任务管理</vt:lpstr>
      <vt:lpstr>快速分享和@提及他人功能</vt:lpstr>
      <vt:lpstr>实时通知</vt:lpstr>
      <vt:lpstr>手机应用</vt:lpstr>
      <vt:lpstr>支持快速,模糊查询</vt:lpstr>
      <vt:lpstr>支持企业级权限管理</vt:lpstr>
      <vt:lpstr>丰富的插件支持</vt:lpstr>
      <vt:lpstr>配置要求</vt:lpstr>
      <vt:lpstr>用户界面</vt:lpstr>
      <vt:lpstr>管理员界面</vt:lpstr>
      <vt:lpstr>团队知识共享空间</vt:lpstr>
      <vt:lpstr>知识空间添加页面</vt:lpstr>
      <vt:lpstr>创建空间</vt:lpstr>
      <vt:lpstr>创建空间</vt:lpstr>
      <vt:lpstr>选择空间类型</vt:lpstr>
      <vt:lpstr>初始化信息</vt:lpstr>
      <vt:lpstr>按提示完成配置</vt:lpstr>
      <vt:lpstr>创建空白页</vt:lpstr>
      <vt:lpstr>Questions问答平台</vt:lpstr>
      <vt:lpstr>工作日历</vt:lpstr>
      <vt:lpstr>扩展插件</vt:lpstr>
      <vt:lpstr>插件市场</vt:lpstr>
      <vt:lpstr>多种产品插件集成</vt:lpstr>
      <vt:lpstr>插件开发</vt:lpstr>
      <vt:lpstr>That’s all,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耿铭</dc:creator>
  <cp:lastModifiedBy>耿铭</cp:lastModifiedBy>
  <cp:revision>81</cp:revision>
  <dcterms:created xsi:type="dcterms:W3CDTF">2018-04-02T02:47:02Z</dcterms:created>
  <dcterms:modified xsi:type="dcterms:W3CDTF">2018-04-02T09:26:25Z</dcterms:modified>
</cp:coreProperties>
</file>