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</p:sldMasterIdLst>
  <p:notesMasterIdLst>
    <p:notesMasterId r:id="rId31"/>
  </p:notesMasterIdLst>
  <p:sldIdLst>
    <p:sldId id="259" r:id="rId3"/>
    <p:sldId id="260" r:id="rId4"/>
    <p:sldId id="261" r:id="rId5"/>
    <p:sldId id="256" r:id="rId6"/>
    <p:sldId id="262" r:id="rId7"/>
    <p:sldId id="263" r:id="rId8"/>
    <p:sldId id="273" r:id="rId9"/>
    <p:sldId id="274" r:id="rId10"/>
    <p:sldId id="264" r:id="rId11"/>
    <p:sldId id="279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82" r:id="rId24"/>
    <p:sldId id="281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228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685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86570" autoAdjust="0"/>
  </p:normalViewPr>
  <p:slideViewPr>
    <p:cSldViewPr snapToGrid="0" snapToObjects="1">
      <p:cViewPr>
        <p:scale>
          <a:sx n="75" d="100"/>
          <a:sy n="75" d="100"/>
        </p:scale>
        <p:origin x="-10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68F1-BCA6-47A7-973A-8ADAE0F62511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8C313-2790-478A-AE68-92D4ADD19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1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8C313-2790-478A-AE68-92D4ADD19C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4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584700" y="6223000"/>
            <a:ext cx="4556125" cy="638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525463" y="873125"/>
            <a:ext cx="3805237" cy="2632075"/>
            <a:chOff x="331" y="550"/>
            <a:chExt cx="2397" cy="1658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331" y="660"/>
              <a:ext cx="648" cy="154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648" y="799"/>
              <a:ext cx="2080" cy="314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471" y="550"/>
              <a:ext cx="395" cy="40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zh-TW"/>
            </a:p>
          </p:txBody>
        </p:sp>
      </p:grp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531938" y="1774825"/>
            <a:ext cx="7224712" cy="1162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单击此处编辑母版标题样式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513138"/>
            <a:ext cx="6503988" cy="173355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Times New Roman" pitchFamily="18" charset="0"/>
              <a:buNone/>
              <a:defRPr/>
            </a:lvl1pPr>
          </a:lstStyle>
          <a:p>
            <a:pPr lvl="0"/>
            <a:r>
              <a:rPr lang="zh-TW" altLang="en-US" noProof="0" smtClean="0"/>
              <a:t>单击此处编辑母版副标题样式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820BE4-982A-470F-A39F-77DE21669CA3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0E336A-84A0-449F-8329-4266EA14DB54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41642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9875" y="271463"/>
            <a:ext cx="2054225" cy="58435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5613" y="271463"/>
            <a:ext cx="6011862" cy="58435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1DC7-619F-4FA9-A4DF-A9F7E8EE4E7B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6044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0BE4-982A-470F-A39F-77DE21669CA3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7647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8B4C-4BC6-4EF3-8437-9AE2000CF850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263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2D9B-24EE-47AE-8FE5-294E4511BE16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122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4ED-BA4A-4FF5-B433-239386D39DDB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443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43BF-1B54-42BF-8C52-C3D8E17B1A83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4487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649-4349-483D-AADB-D15E7903453E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36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18F0-1E7F-4BD6-9C07-291412B76DF0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669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A8F6-BCB8-44B3-B8E5-9266A0DCF30F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488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18B4C-4BC6-4EF3-8437-9AE2000CF850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688475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0590-832F-4B91-9AF0-F7E5655FC9AA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900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336A-84A0-449F-8329-4266EA14DB54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949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DC7-619F-4FA9-A4DF-A9F7E8EE4E7B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36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12D9B-24EE-47AE-8FE5-294E4511BE16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00446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5613" y="1597025"/>
            <a:ext cx="4032250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0263" y="1597025"/>
            <a:ext cx="4033837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614ED-BA4A-4FF5-B433-239386D39DDB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1073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F843BF-1B54-42BF-8C52-C3D8E17B1A83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52825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9F0649-4349-483D-AADB-D15E7903453E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0413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E18F0-1E7F-4BD6-9C07-291412B76DF0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53086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8EA8F6-BCB8-44B3-B8E5-9266A0DCF30F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63153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30590-832F-4B91-9AF0-F7E5655FC9AA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1099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511800" y="6543675"/>
            <a:ext cx="3632200" cy="3175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55563" y="879475"/>
            <a:ext cx="2614612" cy="2209800"/>
            <a:chOff x="35" y="554"/>
            <a:chExt cx="1647" cy="1392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35" y="712"/>
              <a:ext cx="408" cy="123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61" y="785"/>
              <a:ext cx="1421" cy="214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92" y="554"/>
              <a:ext cx="270" cy="35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zh-TW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7025"/>
            <a:ext cx="821848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单击此处编辑母版样式</a:t>
            </a:r>
          </a:p>
          <a:p>
            <a:pPr lvl="1"/>
            <a:r>
              <a:rPr lang="zh-TW" altLang="en-US" smtClean="0"/>
              <a:t>第二级</a:t>
            </a:r>
          </a:p>
          <a:p>
            <a:pPr lvl="2"/>
            <a:r>
              <a:rPr lang="zh-TW" altLang="en-US" smtClean="0"/>
              <a:t>第三级</a:t>
            </a:r>
          </a:p>
          <a:p>
            <a:pPr lvl="3"/>
            <a:r>
              <a:rPr lang="zh-TW" altLang="en-US" smtClean="0"/>
              <a:t>第四级</a:t>
            </a:r>
          </a:p>
          <a:p>
            <a:pPr lvl="4"/>
            <a:r>
              <a:rPr lang="zh-TW" altLang="en-US" smtClean="0"/>
              <a:t>第五级</a:t>
            </a:r>
          </a:p>
          <a:p>
            <a:pPr lvl="4"/>
            <a:r>
              <a:rPr lang="zh-TW" altLang="en-US" smtClean="0"/>
              <a:t>第六级</a:t>
            </a:r>
          </a:p>
          <a:p>
            <a:pPr lvl="4"/>
            <a:r>
              <a:rPr lang="zh-TW" altLang="en-US" smtClean="0"/>
              <a:t>第七级</a:t>
            </a:r>
          </a:p>
          <a:p>
            <a:pPr lvl="4"/>
            <a:r>
              <a:rPr lang="zh-TW" altLang="en-US" smtClean="0"/>
              <a:t>第八级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1963" y="6229350"/>
            <a:ext cx="21621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37338" y="6229350"/>
            <a:ext cx="2019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1CB774-6910-4064-810C-D512C85FB979}" type="slidenum">
              <a:rPr lang="zh-TW" altLang="zh-TW"/>
              <a:pPr/>
              <a:t>‹#›</a:t>
            </a:fld>
            <a:endParaRPr lang="en-US" altLang="zh-TW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3888" y="6229350"/>
            <a:ext cx="29337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1463"/>
            <a:ext cx="82184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fontAlgn="b"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"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chemeClr val="tx2"/>
          </a:solidFill>
          <a:latin typeface="Times New Roman" pitchFamily="18" charset="0"/>
          <a:ea typeface="永中明體" charset="0"/>
          <a:cs typeface="永中明體" charset="0"/>
        </a:defRPr>
      </a:lvl2pPr>
      <a:lvl3pPr algn="ctr" rtl="0" fontAlgn="b"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chemeClr val="tx2"/>
          </a:solidFill>
          <a:latin typeface="Times New Roman" pitchFamily="18" charset="0"/>
          <a:ea typeface="永中明體" charset="0"/>
          <a:cs typeface="永中明體" charset="0"/>
        </a:defRPr>
      </a:lvl3pPr>
      <a:lvl4pPr algn="ctr" rtl="0" fontAlgn="b"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chemeClr val="tx2"/>
          </a:solidFill>
          <a:latin typeface="Times New Roman" pitchFamily="18" charset="0"/>
          <a:ea typeface="永中明體" charset="0"/>
          <a:cs typeface="永中明體" charset="0"/>
        </a:defRPr>
      </a:lvl4pPr>
      <a:lvl5pPr algn="ctr" rtl="0" fontAlgn="b"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chemeClr val="tx2"/>
          </a:solidFill>
          <a:latin typeface="Times New Roman" pitchFamily="18" charset="0"/>
          <a:ea typeface="永中明體" charset="0"/>
          <a:cs typeface="永中明體" charset="0"/>
        </a:defRPr>
      </a:lvl5pPr>
      <a:lvl6pPr marL="457200" algn="ctr" rtl="0" fontAlgn="b"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chemeClr val="tx2"/>
          </a:solidFill>
          <a:latin typeface="Times New Roman" pitchFamily="18" charset="0"/>
          <a:ea typeface="永中明體" charset="0"/>
          <a:cs typeface="永中明體" charset="0"/>
        </a:defRPr>
      </a:lvl6pPr>
      <a:lvl7pPr marL="914400" algn="ctr" rtl="0" fontAlgn="b"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chemeClr val="tx2"/>
          </a:solidFill>
          <a:latin typeface="Times New Roman" pitchFamily="18" charset="0"/>
          <a:ea typeface="永中明體" charset="0"/>
          <a:cs typeface="永中明體" charset="0"/>
        </a:defRPr>
      </a:lvl7pPr>
      <a:lvl8pPr marL="1371600" algn="ctr" rtl="0" fontAlgn="b"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chemeClr val="tx2"/>
          </a:solidFill>
          <a:latin typeface="Times New Roman" pitchFamily="18" charset="0"/>
          <a:ea typeface="永中明體" charset="0"/>
          <a:cs typeface="永中明體" charset="0"/>
        </a:defRPr>
      </a:lvl8pPr>
      <a:lvl9pPr marL="1828800" algn="ctr" rtl="0" fontAlgn="b"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chemeClr val="tx2"/>
          </a:solidFill>
          <a:latin typeface="Times New Roman" pitchFamily="18" charset="0"/>
          <a:ea typeface="永中明體" charset="0"/>
          <a:cs typeface="永中明體" charset="0"/>
        </a:defRPr>
      </a:lvl9pPr>
    </p:titleStyle>
    <p:bodyStyle>
      <a:lvl1pPr marL="466725" indent="-466725" algn="l" rtl="0" fontAlgn="b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79475" indent="-412750" algn="l" rtl="0" fontAlgn="b">
        <a:spcBef>
          <a:spcPct val="20000"/>
        </a:spcBef>
        <a:spcAft>
          <a:spcPct val="0"/>
        </a:spcAft>
        <a:buClr>
          <a:schemeClr val="hlink"/>
        </a:buClr>
        <a:buSzPct val="100000"/>
        <a:buFont typeface="Wingdings" pitchFamily="2" charset="2"/>
        <a:buChar char="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241425" indent="-377825" algn="l" rtl="0" fontAlgn="b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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743075" indent="-377825" algn="l" rtl="0" fontAlgn="b">
        <a:spcBef>
          <a:spcPct val="20000"/>
        </a:spcBef>
        <a:spcAft>
          <a:spcPct val="0"/>
        </a:spcAft>
        <a:buClr>
          <a:schemeClr val="hlink"/>
        </a:buClr>
        <a:buSzPct val="100000"/>
        <a:buFont typeface="Wingdings" pitchFamily="2" charset="2"/>
        <a:buChar char="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155825" indent="-358775" algn="l" rtl="0" fontAlgn="b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613025" indent="-358775" algn="l" rtl="0" fontAlgn="b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70225" indent="-358775" algn="l" rtl="0" fontAlgn="b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7425" indent="-358775" algn="l" rtl="0" fontAlgn="b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84625" indent="-358775" algn="l" rtl="0" fontAlgn="b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B774-6910-4064-810C-D512C85FB979}" type="slidenum">
              <a:rPr lang="zh-TW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8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3376" y="1503924"/>
            <a:ext cx="7570694" cy="1162050"/>
          </a:xfrm>
        </p:spPr>
        <p:txBody>
          <a:bodyPr/>
          <a:lstStyle/>
          <a:p>
            <a:r>
              <a:rPr lang="en-US" altLang="zh-TW" dirty="0"/>
              <a:t>Database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7541" y="2477715"/>
            <a:ext cx="8646459" cy="3398650"/>
          </a:xfrm>
        </p:spPr>
        <p:txBody>
          <a:bodyPr/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專利商標申請流程管理系統</a:t>
            </a: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	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指導老師：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錢炳全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 smtClean="0"/>
              <a:t>		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：第十組</a:t>
            </a:r>
          </a:p>
          <a:p>
            <a:pPr algn="l"/>
            <a:r>
              <a:rPr lang="zh-TW" altLang="en-US" dirty="0"/>
              <a:t>　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        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    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S10159021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詹明翰</a:t>
            </a:r>
          </a:p>
          <a:p>
            <a:pPr algn="l"/>
            <a:r>
              <a:rPr lang="zh-TW" altLang="en-US" dirty="0"/>
              <a:t>　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S10159032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蔡博鈞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/>
              <a:t>　</a:t>
            </a:r>
            <a:r>
              <a:rPr lang="en-US" altLang="zh-TW" dirty="0" smtClean="0"/>
              <a:t>				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S10155009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郭維桓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2252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藍圖－財產局資料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8500" y="1600200"/>
            <a:ext cx="844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地址</a:t>
            </a:r>
            <a:r>
              <a:rPr lang="en-US" altLang="zh-TW" dirty="0" smtClean="0"/>
              <a:t>: A			</a:t>
            </a:r>
            <a:r>
              <a:rPr lang="zh-TW" altLang="en-US" dirty="0" smtClean="0"/>
              <a:t>電話</a:t>
            </a:r>
            <a:r>
              <a:rPr lang="en-US" altLang="zh-TW" dirty="0" smtClean="0"/>
              <a:t>:B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傳真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7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82563"/>
            <a:ext cx="9143999" cy="1143000"/>
          </a:xfrm>
        </p:spPr>
        <p:txBody>
          <a:bodyPr/>
          <a:lstStyle/>
          <a:p>
            <a:r>
              <a:rPr lang="zh-TW" altLang="en-US" dirty="0" smtClean="0"/>
              <a:t>資料詞彙－財產局資料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0663"/>
              </p:ext>
            </p:extLst>
          </p:nvPr>
        </p:nvGraphicFramePr>
        <p:xfrm>
          <a:off x="727236" y="1325562"/>
          <a:ext cx="8416764" cy="3990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916"/>
                <a:gridCol w="1654646"/>
                <a:gridCol w="859164"/>
                <a:gridCol w="430592"/>
                <a:gridCol w="2289416"/>
                <a:gridCol w="2722030"/>
              </a:tblGrid>
              <a:tr h="7826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編號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欄位名稱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長度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TW" sz="2000" kern="100" dirty="0">
                          <a:effectLst/>
                        </a:rPr>
                        <a:t>型態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鍵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規則／格式／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範圍／公式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9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地址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20C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2000" kern="100" dirty="0" smtClean="0">
                          <a:effectLst/>
                          <a:latin typeface="+mn-ea"/>
                          <a:ea typeface="+mn-ea"/>
                          <a:sym typeface="Wingdings 2"/>
                        </a:rPr>
                        <a:t>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台南市中西區永華路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段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號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樓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9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電話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10C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06-2225011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637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傳真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06-2228396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68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2252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藍圖－</a:t>
            </a:r>
            <a:r>
              <a:rPr lang="zh-TW" altLang="en-US" dirty="0"/>
              <a:t>申請人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8500" y="1600200"/>
            <a:ext cx="8445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姓名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): A			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):B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ID: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電話</a:t>
            </a:r>
            <a:r>
              <a:rPr lang="en-US" altLang="zh-TW" dirty="0"/>
              <a:t>:</a:t>
            </a:r>
            <a:r>
              <a:rPr lang="en-US" altLang="zh-TW" dirty="0" smtClean="0"/>
              <a:t>D			</a:t>
            </a:r>
            <a:r>
              <a:rPr lang="zh-TW" altLang="en-US" dirty="0" smtClean="0"/>
              <a:t>行動電話</a:t>
            </a:r>
            <a:r>
              <a:rPr lang="en-US" altLang="zh-TW" dirty="0" smtClean="0"/>
              <a:t>:E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傳真</a:t>
            </a:r>
            <a:r>
              <a:rPr lang="en-US" altLang="zh-TW" dirty="0" smtClean="0"/>
              <a:t>:F				</a:t>
            </a:r>
            <a:r>
              <a:rPr lang="en-US" altLang="zh-TW" dirty="0" err="1" smtClean="0"/>
              <a:t>Email:G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):H			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):I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國籍</a:t>
            </a:r>
            <a:r>
              <a:rPr lang="en-US" altLang="zh-TW" dirty="0"/>
              <a:t>:J</a:t>
            </a:r>
            <a:r>
              <a:rPr lang="en-US" altLang="zh-TW" dirty="0" smtClean="0"/>
              <a:t>	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524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82563"/>
            <a:ext cx="9143999" cy="1143000"/>
          </a:xfrm>
        </p:spPr>
        <p:txBody>
          <a:bodyPr/>
          <a:lstStyle/>
          <a:p>
            <a:r>
              <a:rPr lang="zh-TW" altLang="en-US" dirty="0" smtClean="0"/>
              <a:t>資料詞彙－</a:t>
            </a:r>
            <a:r>
              <a:rPr lang="zh-TW" altLang="en-US" dirty="0"/>
              <a:t>申請人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15650"/>
              </p:ext>
            </p:extLst>
          </p:nvPr>
        </p:nvGraphicFramePr>
        <p:xfrm>
          <a:off x="727236" y="1325563"/>
          <a:ext cx="8264363" cy="5216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570"/>
                <a:gridCol w="1624686"/>
                <a:gridCol w="843607"/>
                <a:gridCol w="422795"/>
                <a:gridCol w="2247962"/>
                <a:gridCol w="2672743"/>
              </a:tblGrid>
              <a:tr h="4574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編號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欄位名稱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長度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TW" sz="2000" kern="100" dirty="0">
                          <a:effectLst/>
                        </a:rPr>
                        <a:t>型態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鍵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規則／格式／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範圍／公式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smtClean="0">
                          <a:effectLst/>
                          <a:latin typeface="+mn-ea"/>
                          <a:ea typeface="+mn-ea"/>
                          <a:cs typeface="+mn-cs"/>
                        </a:rPr>
                        <a:t>姓名</a:t>
                      </a:r>
                      <a:r>
                        <a:rPr lang="en-US" altLang="zh-TW" sz="2000" kern="100" smtClean="0"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000" kern="100" smtClean="0">
                          <a:effectLst/>
                          <a:latin typeface="+mn-ea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altLang="zh-TW" sz="2000" kern="100" smtClean="0"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10C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王大明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姓名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英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+mn-ea"/>
                          <a:ea typeface="+mn-ea"/>
                        </a:rPr>
                        <a:t>20C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Wang</a:t>
                      </a:r>
                      <a:r>
                        <a:rPr lang="en-US" altLang="zh-TW" sz="20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-Ta-Ming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sym typeface="Wingdings 2"/>
                        </a:rPr>
                        <a:t></a:t>
                      </a:r>
                      <a:endParaRPr lang="zh-TW" altLang="zh-TW" sz="2000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</a:rPr>
                        <a:t>身分證或公司行號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R123456789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市話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+mn-ea"/>
                          <a:ea typeface="+mn-ea"/>
                        </a:rPr>
                        <a:t>10C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+mn-ea"/>
                          <a:ea typeface="+mn-ea"/>
                        </a:rPr>
                        <a:t>06-1234567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</a:rPr>
                        <a:t>行動</a:t>
                      </a:r>
                      <a:r>
                        <a:rPr lang="zh-TW" sz="2000" kern="100" dirty="0" smtClean="0">
                          <a:effectLst/>
                          <a:latin typeface="+mn-ea"/>
                          <a:ea typeface="+mn-ea"/>
                        </a:rPr>
                        <a:t>電話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10N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0912345678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F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傳真</a:t>
                      </a:r>
                      <a:endParaRPr lang="zh-TW" altLang="zh-TW" sz="2000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10N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1234567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G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Email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20C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abc@yahoo.com.tw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4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20C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台南市中西區樹林街二段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33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號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5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英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50C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No.33, Sec. 2,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Shulin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St., West Central Dist., Tainan City 700, Taiwan (R.O.C.)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4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J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國籍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10C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中華民國</a:t>
                      </a:r>
                      <a:endParaRPr lang="en-US" altLang="zh-TW" sz="2000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3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2252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藍圖－</a:t>
            </a:r>
            <a:r>
              <a:rPr lang="zh-TW" altLang="en-US" dirty="0"/>
              <a:t>案件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8500" y="1600200"/>
            <a:ext cx="8445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本所編號</a:t>
            </a:r>
            <a:r>
              <a:rPr lang="en-US" altLang="zh-TW" dirty="0" smtClean="0"/>
              <a:t>: A			</a:t>
            </a:r>
            <a:r>
              <a:rPr lang="zh-TW" altLang="en-US" dirty="0"/>
              <a:t>狀態</a:t>
            </a:r>
            <a:r>
              <a:rPr lang="en-US" altLang="zh-TW" dirty="0" smtClean="0"/>
              <a:t>:B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案件名稱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公告</a:t>
            </a:r>
            <a:r>
              <a:rPr lang="zh-TW" altLang="en-US" dirty="0" smtClean="0"/>
              <a:t>日</a:t>
            </a:r>
            <a:r>
              <a:rPr lang="en-US" altLang="zh-TW" dirty="0" smtClean="0"/>
              <a:t>:D			</a:t>
            </a:r>
            <a:r>
              <a:rPr lang="zh-TW" altLang="en-US" dirty="0" smtClean="0"/>
              <a:t>申請案號</a:t>
            </a:r>
            <a:r>
              <a:rPr lang="en-US" altLang="zh-TW" dirty="0" smtClean="0"/>
              <a:t>:E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國家</a:t>
            </a:r>
            <a:r>
              <a:rPr lang="en-US" altLang="zh-TW" dirty="0" smtClean="0"/>
              <a:t>:F				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:G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結案日期</a:t>
            </a:r>
            <a:r>
              <a:rPr lang="en-US" altLang="zh-TW" dirty="0" smtClean="0"/>
              <a:t>:H			</a:t>
            </a:r>
            <a:r>
              <a:rPr lang="zh-TW" altLang="en-US" dirty="0" smtClean="0"/>
              <a:t>結案原因</a:t>
            </a:r>
            <a:r>
              <a:rPr lang="en-US" altLang="zh-TW" dirty="0" smtClean="0"/>
              <a:t>:I	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57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82563"/>
            <a:ext cx="9143999" cy="1143000"/>
          </a:xfrm>
        </p:spPr>
        <p:txBody>
          <a:bodyPr/>
          <a:lstStyle/>
          <a:p>
            <a:r>
              <a:rPr lang="zh-TW" altLang="en-US" dirty="0" smtClean="0"/>
              <a:t>資料詞彙－案件資料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5631"/>
              </p:ext>
            </p:extLst>
          </p:nvPr>
        </p:nvGraphicFramePr>
        <p:xfrm>
          <a:off x="727234" y="1600514"/>
          <a:ext cx="8289765" cy="4901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961"/>
                <a:gridCol w="1629680"/>
                <a:gridCol w="846199"/>
                <a:gridCol w="424095"/>
                <a:gridCol w="2254872"/>
                <a:gridCol w="2680958"/>
              </a:tblGrid>
              <a:tr h="6571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編號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欄位名稱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長度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TW" sz="2000" kern="100" dirty="0">
                          <a:effectLst/>
                        </a:rPr>
                        <a:t>型態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鍵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規則／格式／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範圍／公式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5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本所編號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10C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sym typeface="Wingdings 2"/>
                        </a:rPr>
                        <a:t></a:t>
                      </a:r>
                      <a:endParaRPr lang="zh-TW" altLang="zh-TW" sz="2000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WL-123-45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5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狀態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10C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zh-TW" altLang="en-US" sz="2000" kern="100" dirty="0" smtClean="0">
                          <a:effectLst/>
                        </a:rPr>
                        <a:t>核准或核駁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核准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5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案件名稱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20</a:t>
                      </a:r>
                      <a:r>
                        <a:rPr lang="en-US" altLang="zh-TW" sz="2000" kern="100" dirty="0" smtClean="0">
                          <a:effectLst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香香滷肉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5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公告日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103/10/27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5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申請案號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10N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123456789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0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F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國家</a:t>
                      </a:r>
                      <a:endParaRPr lang="zh-TW" altLang="zh-TW" sz="20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10C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中華民國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G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類別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10C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商標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0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結案日期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</a:rPr>
                        <a:t>105/10/27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16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結案原因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結束營業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997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2252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藍圖－作業紀錄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8500" y="1600200"/>
            <a:ext cx="8445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本所編號</a:t>
            </a:r>
            <a:r>
              <a:rPr lang="en-US" altLang="zh-TW" dirty="0" smtClean="0"/>
              <a:t>:A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撰稿完成日</a:t>
            </a:r>
            <a:r>
              <a:rPr lang="en-US" altLang="zh-TW" dirty="0" smtClean="0"/>
              <a:t>: B			</a:t>
            </a:r>
            <a:r>
              <a:rPr lang="zh-TW" altLang="en-US" kern="100" dirty="0">
                <a:latin typeface="Calibri"/>
                <a:ea typeface="新細明體"/>
                <a:cs typeface="Times New Roman"/>
              </a:rPr>
              <a:t>撰稿檔案名稱</a:t>
            </a:r>
            <a:r>
              <a:rPr lang="en-US" altLang="zh-TW" dirty="0" smtClean="0"/>
              <a:t>:C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繪圖</a:t>
            </a:r>
            <a:r>
              <a:rPr lang="zh-TW" altLang="en-US" dirty="0"/>
              <a:t>完成</a:t>
            </a:r>
            <a:r>
              <a:rPr lang="zh-TW" altLang="en-US" dirty="0" smtClean="0"/>
              <a:t>日</a:t>
            </a:r>
            <a:r>
              <a:rPr lang="en-US" altLang="zh-TW" dirty="0" smtClean="0"/>
              <a:t>:D			</a:t>
            </a:r>
            <a:r>
              <a:rPr lang="zh-TW" altLang="en-US" dirty="0"/>
              <a:t>圖稿</a:t>
            </a:r>
            <a:r>
              <a:rPr lang="en-US" altLang="zh-TW" dirty="0" smtClean="0"/>
              <a:t>:E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校對</a:t>
            </a:r>
            <a:r>
              <a:rPr lang="zh-TW" altLang="en-US" dirty="0" smtClean="0"/>
              <a:t>狀態</a:t>
            </a:r>
            <a:r>
              <a:rPr lang="en-US" altLang="zh-TW" dirty="0" smtClean="0"/>
              <a:t>:F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校對完成日</a:t>
            </a:r>
            <a:r>
              <a:rPr lang="en-US" altLang="zh-TW" dirty="0" smtClean="0"/>
              <a:t>:G			</a:t>
            </a:r>
            <a:r>
              <a:rPr lang="zh-TW" altLang="en-US" dirty="0" smtClean="0"/>
              <a:t>送件日期</a:t>
            </a:r>
            <a:r>
              <a:rPr lang="en-US" altLang="zh-TW" dirty="0" smtClean="0"/>
              <a:t>:H</a:t>
            </a:r>
          </a:p>
        </p:txBody>
      </p:sp>
    </p:spTree>
    <p:extLst>
      <p:ext uri="{BB962C8B-B14F-4D97-AF65-F5344CB8AC3E}">
        <p14:creationId xmlns:p14="http://schemas.microsoft.com/office/powerpoint/2010/main" val="559978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82563"/>
            <a:ext cx="9143999" cy="1143000"/>
          </a:xfrm>
        </p:spPr>
        <p:txBody>
          <a:bodyPr/>
          <a:lstStyle/>
          <a:p>
            <a:r>
              <a:rPr lang="zh-TW" altLang="en-US" dirty="0" smtClean="0"/>
              <a:t>資料詞彙－作業紀錄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98740"/>
              </p:ext>
            </p:extLst>
          </p:nvPr>
        </p:nvGraphicFramePr>
        <p:xfrm>
          <a:off x="812799" y="1676399"/>
          <a:ext cx="8204202" cy="4724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275"/>
                <a:gridCol w="1664329"/>
                <a:gridCol w="785996"/>
                <a:gridCol w="419718"/>
                <a:gridCol w="2231598"/>
                <a:gridCol w="2653286"/>
              </a:tblGrid>
              <a:tr h="9264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編號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欄位名稱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長度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TW" sz="2000" kern="100" dirty="0">
                          <a:effectLst/>
                        </a:rPr>
                        <a:t>型態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鍵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規則／格式／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範圍／公式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本所編號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10C</a:t>
                      </a:r>
                      <a:endParaRPr lang="zh-TW" altLang="zh-TW" sz="20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sym typeface="Wingdings 2"/>
                        </a:rPr>
                        <a:t></a:t>
                      </a:r>
                      <a:endParaRPr lang="zh-TW" altLang="zh-TW" sz="2000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alt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dirty="0" smtClean="0"/>
                        <a:t>撰稿完成日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6D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103/10/27</a:t>
                      </a:r>
                      <a:endParaRPr lang="zh-TW" alt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latin typeface="Calibri"/>
                          <a:ea typeface="新細明體"/>
                          <a:cs typeface="Times New Roman"/>
                        </a:rPr>
                        <a:t>撰稿檔案名稱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20C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案件名稱</a:t>
                      </a: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.doc</a:t>
                      </a:r>
                      <a:endParaRPr lang="zh-TW" altLang="zh-TW" sz="20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</a:rPr>
                        <a:t>103/10/28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dirty="0" smtClean="0"/>
                        <a:t>繪圖完成日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6D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altLang="zh-TW" sz="20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香香滷肉</a:t>
                      </a: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.</a:t>
                      </a:r>
                      <a:r>
                        <a:rPr lang="en-US" altLang="zh-TW" sz="2000" kern="100" dirty="0" err="1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docx</a:t>
                      </a:r>
                      <a:endParaRPr lang="zh-TW" altLang="zh-TW" sz="20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dirty="0" smtClean="0"/>
                        <a:t>圖稿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案件名稱</a:t>
                      </a: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.jpg</a:t>
                      </a:r>
                      <a:endParaRPr lang="zh-TW" altLang="zh-TW" sz="20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香香滷肉</a:t>
                      </a: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.jpg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F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dirty="0" smtClean="0"/>
                        <a:t>校對狀態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20C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20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修圖中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55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dirty="0" smtClean="0"/>
                        <a:t>校對完成日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6D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</a:rPr>
                        <a:t>103/10/30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55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H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dirty="0" smtClean="0"/>
                        <a:t>送件日期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6D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effectLst/>
                        </a:rPr>
                        <a:t>103/11/10</a:t>
                      </a:r>
                      <a:endParaRPr lang="zh-TW" altLang="zh-TW" sz="20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0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2252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藍圖－</a:t>
            </a:r>
            <a:r>
              <a:rPr lang="zh-TW" altLang="en-US" dirty="0"/>
              <a:t>年費</a:t>
            </a:r>
            <a:r>
              <a:rPr lang="zh-TW" altLang="en-US" dirty="0" smtClean="0"/>
              <a:t>紀錄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8500" y="1600200"/>
            <a:ext cx="844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申請案號</a:t>
            </a:r>
            <a:r>
              <a:rPr lang="en-US" altLang="zh-TW" dirty="0" smtClean="0"/>
              <a:t>:A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年費起日</a:t>
            </a:r>
            <a:r>
              <a:rPr lang="en-US" altLang="zh-TW" dirty="0" smtClean="0"/>
              <a:t>: B			</a:t>
            </a:r>
            <a:r>
              <a:rPr lang="zh-TW" altLang="en-US" dirty="0" smtClean="0"/>
              <a:t>已</a:t>
            </a:r>
            <a:r>
              <a:rPr lang="zh-TW" altLang="en-US" dirty="0"/>
              <a:t>繳年次</a:t>
            </a:r>
            <a:r>
              <a:rPr lang="en-US" altLang="zh-TW" dirty="0" smtClean="0"/>
              <a:t>:C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953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82563"/>
            <a:ext cx="9143999" cy="1143000"/>
          </a:xfrm>
        </p:spPr>
        <p:txBody>
          <a:bodyPr/>
          <a:lstStyle/>
          <a:p>
            <a:r>
              <a:rPr lang="zh-TW" altLang="en-US" dirty="0" smtClean="0"/>
              <a:t>資料詞彙－年費紀錄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91907"/>
              </p:ext>
            </p:extLst>
          </p:nvPr>
        </p:nvGraphicFramePr>
        <p:xfrm>
          <a:off x="727234" y="1600514"/>
          <a:ext cx="8289765" cy="2726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961"/>
                <a:gridCol w="1629680"/>
                <a:gridCol w="846199"/>
                <a:gridCol w="424095"/>
                <a:gridCol w="2254872"/>
                <a:gridCol w="2680958"/>
              </a:tblGrid>
              <a:tr h="10905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編號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欄位名稱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長度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TW" sz="2000" kern="100" dirty="0">
                          <a:effectLst/>
                        </a:rPr>
                        <a:t>型態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鍵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規則／格式／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範圍／公式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範例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申請案號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10N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effectLst/>
                          <a:latin typeface="+mn-ea"/>
                          <a:ea typeface="+mn-ea"/>
                          <a:sym typeface="Wingdings 2"/>
                        </a:rPr>
                        <a:t></a:t>
                      </a:r>
                      <a:endParaRPr lang="zh-TW" altLang="zh-TW" sz="2000" kern="100" dirty="0" smtClean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123456789</a:t>
                      </a:r>
                      <a:endParaRPr lang="zh-TW" alt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dirty="0" smtClean="0"/>
                        <a:t>年費起日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6D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103/10/27</a:t>
                      </a:r>
                      <a:endParaRPr lang="zh-TW" alt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已繳年次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2N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</a:rPr>
                        <a:t>3</a:t>
                      </a:r>
                      <a:endParaRPr lang="zh-TW" alt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5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1463"/>
            <a:ext cx="9143999" cy="1143000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9246" y="1600200"/>
            <a:ext cx="8444754" cy="461234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系統目標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企業組織與架構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系統主要功能需求描述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系統分析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概念模型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E-R model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之設計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資料庫表格設計與正規化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資料庫表格之實體設計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161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1566863"/>
            <a:ext cx="8218487" cy="1143000"/>
          </a:xfrm>
        </p:spPr>
        <p:txBody>
          <a:bodyPr/>
          <a:lstStyle/>
          <a:p>
            <a:r>
              <a:rPr lang="zh-TW" altLang="en-US" dirty="0"/>
              <a:t>概念模型</a:t>
            </a:r>
            <a:r>
              <a:rPr lang="en-US" altLang="zh-TW" dirty="0"/>
              <a:t>E-R model</a:t>
            </a:r>
            <a:r>
              <a:rPr lang="zh-TW" altLang="en-US" dirty="0"/>
              <a:t>之設計</a:t>
            </a:r>
          </a:p>
        </p:txBody>
      </p:sp>
    </p:spTree>
    <p:extLst>
      <p:ext uri="{BB962C8B-B14F-4D97-AF65-F5344CB8AC3E}">
        <p14:creationId xmlns:p14="http://schemas.microsoft.com/office/powerpoint/2010/main" val="326185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15857" y="163188"/>
            <a:ext cx="5044113" cy="3124145"/>
            <a:chOff x="0" y="-581"/>
            <a:chExt cx="5044167" cy="3124171"/>
          </a:xfrm>
        </p:grpSpPr>
        <p:sp>
          <p:nvSpPr>
            <p:cNvPr id="5" name="矩形 4"/>
            <p:cNvSpPr/>
            <p:nvPr/>
          </p:nvSpPr>
          <p:spPr>
            <a:xfrm>
              <a:off x="1543507" y="1455724"/>
              <a:ext cx="948055" cy="4921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2000" kern="100">
                  <a:ea typeface="新細明體"/>
                  <a:cs typeface="Times New Roman"/>
                </a:rPr>
                <a:t>申請人</a:t>
              </a:r>
              <a:endParaRPr lang="zh-TW" sz="2000" kern="100" dirty="0">
                <a:effectLst/>
                <a:ea typeface="新細明體"/>
                <a:cs typeface="Times New Roman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0" y="-581"/>
              <a:ext cx="5044167" cy="3124171"/>
              <a:chOff x="0" y="-581"/>
              <a:chExt cx="5044167" cy="3124171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292608" y="2377440"/>
                <a:ext cx="804545" cy="42037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sz="1200" kern="100">
                    <a:effectLst/>
                    <a:ea typeface="新細明體"/>
                    <a:cs typeface="Times New Roman"/>
                  </a:rPr>
                  <a:t>國籍</a:t>
                </a: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1265530" y="2706624"/>
                <a:ext cx="775411" cy="416966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sz="1200" kern="100">
                    <a:effectLst/>
                    <a:ea typeface="新細明體"/>
                    <a:cs typeface="Times New Roman"/>
                  </a:rPr>
                  <a:t>傳真</a:t>
                </a: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0" y="1499616"/>
                <a:ext cx="871220" cy="48260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00">
                    <a:effectLst/>
                    <a:ea typeface="新細明體"/>
                    <a:cs typeface="Times New Roman"/>
                  </a:rPr>
                  <a:t>Email.</a:t>
                </a:r>
                <a:endParaRPr lang="zh-TW" sz="1200" kern="100">
                  <a:effectLst/>
                  <a:ea typeface="新細明體"/>
                  <a:cs typeface="Times New Roman"/>
                </a:endParaRPr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950976" y="1741017"/>
                <a:ext cx="5949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V="1">
                <a:off x="1133856" y="1945843"/>
                <a:ext cx="612775" cy="535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1726387" y="2004364"/>
                <a:ext cx="137160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群組 12"/>
              <p:cNvGrpSpPr/>
              <p:nvPr/>
            </p:nvGrpSpPr>
            <p:grpSpPr>
              <a:xfrm>
                <a:off x="190195" y="-581"/>
                <a:ext cx="4853972" cy="1859657"/>
                <a:chOff x="0" y="-581"/>
                <a:chExt cx="4853972" cy="1859657"/>
              </a:xfrm>
            </p:grpSpPr>
            <p:sp>
              <p:nvSpPr>
                <p:cNvPr id="14" name="橢圓 13"/>
                <p:cNvSpPr/>
                <p:nvPr/>
              </p:nvSpPr>
              <p:spPr>
                <a:xfrm>
                  <a:off x="2867559" y="1331366"/>
                  <a:ext cx="750570" cy="45021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TW" sz="1600" kern="100" dirty="0">
                      <a:effectLst/>
                      <a:ea typeface="新細明體"/>
                      <a:cs typeface="Times New Roman"/>
                    </a:rPr>
                    <a:t>電話</a:t>
                  </a:r>
                </a:p>
              </p:txBody>
            </p:sp>
            <p:cxnSp>
              <p:nvCxnSpPr>
                <p:cNvPr id="15" name="直線接點 14"/>
                <p:cNvCxnSpPr/>
                <p:nvPr/>
              </p:nvCxnSpPr>
              <p:spPr>
                <a:xfrm flipV="1">
                  <a:off x="2377440" y="1711756"/>
                  <a:ext cx="393065" cy="1473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flipV="1">
                  <a:off x="3482036" y="1075334"/>
                  <a:ext cx="184759" cy="2560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橢圓 16"/>
                <p:cNvSpPr/>
                <p:nvPr/>
              </p:nvSpPr>
              <p:spPr>
                <a:xfrm>
                  <a:off x="3621024" y="738835"/>
                  <a:ext cx="836703" cy="46451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zh-TW" sz="1600" kern="100" dirty="0">
                      <a:effectLst/>
                      <a:ea typeface="新細明體"/>
                      <a:cs typeface="Times New Roman"/>
                    </a:rPr>
                    <a:t>市話</a:t>
                  </a:r>
                </a:p>
              </p:txBody>
            </p: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3642970" y="1565452"/>
                  <a:ext cx="284023" cy="365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橢圓 18"/>
                <p:cNvSpPr/>
                <p:nvPr/>
              </p:nvSpPr>
              <p:spPr>
                <a:xfrm>
                  <a:off x="3942893" y="1302104"/>
                  <a:ext cx="911079" cy="479477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zh-TW" sz="1600" kern="100" dirty="0" smtClean="0">
                      <a:effectLst/>
                      <a:ea typeface="新細明體"/>
                      <a:cs typeface="Times New Roman"/>
                    </a:rPr>
                    <a:t>手機</a:t>
                  </a:r>
                  <a:endParaRPr lang="zh-TW" sz="1600" kern="100" dirty="0">
                    <a:effectLst/>
                    <a:ea typeface="新細明體"/>
                    <a:cs typeface="Times New Roman"/>
                  </a:endParaRPr>
                </a:p>
              </p:txBody>
            </p:sp>
            <p:grpSp>
              <p:nvGrpSpPr>
                <p:cNvPr id="20" name="群組 19"/>
                <p:cNvGrpSpPr/>
                <p:nvPr/>
              </p:nvGrpSpPr>
              <p:grpSpPr>
                <a:xfrm>
                  <a:off x="0" y="-581"/>
                  <a:ext cx="3621075" cy="1380185"/>
                  <a:chOff x="0" y="-581"/>
                  <a:chExt cx="3621075" cy="1380185"/>
                </a:xfrm>
              </p:grpSpPr>
              <p:sp>
                <p:nvSpPr>
                  <p:cNvPr id="21" name="橢圓 20"/>
                  <p:cNvSpPr/>
                  <p:nvPr/>
                </p:nvSpPr>
                <p:spPr>
                  <a:xfrm>
                    <a:off x="2538375" y="607161"/>
                    <a:ext cx="850265" cy="511175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zh-TW" sz="1600" kern="100" dirty="0">
                        <a:effectLst/>
                        <a:ea typeface="新細明體"/>
                        <a:cs typeface="Times New Roman"/>
                      </a:rPr>
                      <a:t>地址</a:t>
                    </a:r>
                  </a:p>
                </p:txBody>
              </p:sp>
              <p:sp>
                <p:nvSpPr>
                  <p:cNvPr id="22" name="橢圓 21"/>
                  <p:cNvSpPr/>
                  <p:nvPr/>
                </p:nvSpPr>
                <p:spPr>
                  <a:xfrm>
                    <a:off x="1543508" y="497433"/>
                    <a:ext cx="873125" cy="443230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600" kern="100" dirty="0">
                        <a:effectLst/>
                        <a:ea typeface="新細明體"/>
                        <a:cs typeface="Times New Roman"/>
                      </a:rPr>
                      <a:t>ID</a:t>
                    </a:r>
                    <a:endParaRPr lang="zh-TW" sz="1600" kern="100" dirty="0">
                      <a:effectLst/>
                      <a:ea typeface="新細明體"/>
                      <a:cs typeface="Times New Roman"/>
                    </a:endParaRPr>
                  </a:p>
                </p:txBody>
              </p:sp>
              <p:cxnSp>
                <p:nvCxnSpPr>
                  <p:cNvPr id="23" name="直線接點 22"/>
                  <p:cNvCxnSpPr/>
                  <p:nvPr/>
                </p:nvCxnSpPr>
                <p:spPr>
                  <a:xfrm>
                    <a:off x="1133856" y="1207008"/>
                    <a:ext cx="218364" cy="1725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0" y="146304"/>
                    <a:ext cx="1463091" cy="1078499"/>
                    <a:chOff x="0" y="0"/>
                    <a:chExt cx="1463091" cy="1078499"/>
                  </a:xfrm>
                </p:grpSpPr>
                <p:sp>
                  <p:nvSpPr>
                    <p:cNvPr id="30" name="橢圓 29"/>
                    <p:cNvSpPr/>
                    <p:nvPr/>
                  </p:nvSpPr>
                  <p:spPr>
                    <a:xfrm>
                      <a:off x="424281" y="607651"/>
                      <a:ext cx="927939" cy="470848"/>
                    </a:xfrm>
                    <a:prstGeom prst="ellips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ea typeface="新細明體"/>
                          <a:cs typeface="Times New Roman"/>
                        </a:rPr>
                        <a:t>姓名</a:t>
                      </a:r>
                    </a:p>
                  </p:txBody>
                </p:sp>
                <p:sp>
                  <p:nvSpPr>
                    <p:cNvPr id="31" name="橢圓 30"/>
                    <p:cNvSpPr/>
                    <p:nvPr/>
                  </p:nvSpPr>
                  <p:spPr>
                    <a:xfrm>
                      <a:off x="760781" y="36576"/>
                      <a:ext cx="702310" cy="402590"/>
                    </a:xfrm>
                    <a:prstGeom prst="ellips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ea typeface="新細明體"/>
                          <a:cs typeface="Times New Roman"/>
                        </a:rPr>
                        <a:t>英</a:t>
                      </a:r>
                    </a:p>
                  </p:txBody>
                </p:sp>
                <p:sp>
                  <p:nvSpPr>
                    <p:cNvPr id="32" name="橢圓 31"/>
                    <p:cNvSpPr/>
                    <p:nvPr/>
                  </p:nvSpPr>
                  <p:spPr>
                    <a:xfrm>
                      <a:off x="0" y="0"/>
                      <a:ext cx="675564" cy="423081"/>
                    </a:xfrm>
                    <a:prstGeom prst="ellips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ea typeface="新細明體"/>
                          <a:cs typeface="Times New Roman"/>
                        </a:rPr>
                        <a:t>中</a:t>
                      </a:r>
                    </a:p>
                  </p:txBody>
                </p:sp>
                <p:cxnSp>
                  <p:nvCxnSpPr>
                    <p:cNvPr id="33" name="直線接點 32"/>
                    <p:cNvCxnSpPr/>
                    <p:nvPr/>
                  </p:nvCxnSpPr>
                  <p:spPr>
                    <a:xfrm>
                      <a:off x="424282" y="438912"/>
                      <a:ext cx="149860" cy="1498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接點 33"/>
                    <p:cNvCxnSpPr/>
                    <p:nvPr/>
                  </p:nvCxnSpPr>
                  <p:spPr>
                    <a:xfrm flipH="1">
                      <a:off x="1016813" y="438912"/>
                      <a:ext cx="116006" cy="1501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橢圓 24"/>
                  <p:cNvSpPr/>
                  <p:nvPr/>
                </p:nvSpPr>
                <p:spPr>
                  <a:xfrm>
                    <a:off x="2918765" y="36576"/>
                    <a:ext cx="702310" cy="402590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zh-TW" sz="1600" kern="100" dirty="0">
                        <a:effectLst/>
                        <a:ea typeface="新細明體"/>
                        <a:cs typeface="Times New Roman"/>
                      </a:rPr>
                      <a:t>英</a:t>
                    </a:r>
                  </a:p>
                </p:txBody>
              </p:sp>
              <p:sp>
                <p:nvSpPr>
                  <p:cNvPr id="26" name="橢圓 25"/>
                  <p:cNvSpPr/>
                  <p:nvPr/>
                </p:nvSpPr>
                <p:spPr>
                  <a:xfrm>
                    <a:off x="2157984" y="-581"/>
                    <a:ext cx="675005" cy="422910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zh-TW" sz="1600" kern="100" dirty="0">
                        <a:effectLst/>
                        <a:ea typeface="新細明體"/>
                        <a:cs typeface="Times New Roman"/>
                      </a:rPr>
                      <a:t>中</a:t>
                    </a:r>
                  </a:p>
                </p:txBody>
              </p:sp>
              <p:cxnSp>
                <p:nvCxnSpPr>
                  <p:cNvPr id="27" name="直線接點 26"/>
                  <p:cNvCxnSpPr/>
                  <p:nvPr/>
                </p:nvCxnSpPr>
                <p:spPr>
                  <a:xfrm>
                    <a:off x="2574951" y="438912"/>
                    <a:ext cx="149860" cy="14986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接點 27"/>
                  <p:cNvCxnSpPr/>
                  <p:nvPr/>
                </p:nvCxnSpPr>
                <p:spPr>
                  <a:xfrm flipH="1">
                    <a:off x="3167482" y="438912"/>
                    <a:ext cx="115570" cy="14986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接點 28"/>
                  <p:cNvCxnSpPr/>
                  <p:nvPr/>
                </p:nvCxnSpPr>
                <p:spPr>
                  <a:xfrm flipV="1">
                    <a:off x="1894637" y="980236"/>
                    <a:ext cx="43891" cy="3988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5" name="群組 34"/>
          <p:cNvGrpSpPr/>
          <p:nvPr/>
        </p:nvGrpSpPr>
        <p:grpSpPr>
          <a:xfrm>
            <a:off x="6271045" y="1742631"/>
            <a:ext cx="2235719" cy="2314737"/>
            <a:chOff x="78945" y="0"/>
            <a:chExt cx="2236157" cy="2315190"/>
          </a:xfrm>
        </p:grpSpPr>
        <p:sp>
          <p:nvSpPr>
            <p:cNvPr id="36" name="橢圓 35"/>
            <p:cNvSpPr/>
            <p:nvPr/>
          </p:nvSpPr>
          <p:spPr>
            <a:xfrm>
              <a:off x="1448410" y="490118"/>
              <a:ext cx="866692" cy="54068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600" kern="100" dirty="0">
                  <a:effectLst/>
                  <a:ea typeface="新細明體"/>
                  <a:cs typeface="Times New Roman"/>
                </a:rPr>
                <a:t>名稱</a:t>
              </a:r>
            </a:p>
          </p:txBody>
        </p:sp>
        <p:sp>
          <p:nvSpPr>
            <p:cNvPr id="37" name="橢圓 36"/>
            <p:cNvSpPr/>
            <p:nvPr/>
          </p:nvSpPr>
          <p:spPr>
            <a:xfrm>
              <a:off x="1172557" y="1586241"/>
              <a:ext cx="1067178" cy="72894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600" kern="100" dirty="0">
                  <a:effectLst/>
                  <a:ea typeface="新細明體"/>
                  <a:cs typeface="Times New Roman"/>
                </a:rPr>
                <a:t>本所</a:t>
              </a:r>
            </a:p>
            <a:p>
              <a:pPr algn="ctr">
                <a:spcAft>
                  <a:spcPts val="0"/>
                </a:spcAft>
              </a:pPr>
              <a:r>
                <a:rPr lang="zh-TW" sz="1600" kern="100" dirty="0">
                  <a:effectLst/>
                  <a:ea typeface="新細明體"/>
                  <a:cs typeface="Times New Roman"/>
                </a:rPr>
                <a:t>編號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8945" y="1106043"/>
              <a:ext cx="747395" cy="4389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2000" kern="100" dirty="0">
                  <a:effectLst/>
                  <a:ea typeface="新細明體"/>
                  <a:cs typeface="Times New Roman"/>
                </a:rPr>
                <a:t>案件</a:t>
              </a:r>
            </a:p>
          </p:txBody>
        </p:sp>
        <p:cxnSp>
          <p:nvCxnSpPr>
            <p:cNvPr id="39" name="直線接點 38"/>
            <p:cNvCxnSpPr/>
            <p:nvPr/>
          </p:nvCxnSpPr>
          <p:spPr>
            <a:xfrm flipV="1">
              <a:off x="921715" y="877824"/>
              <a:ext cx="456565" cy="189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877824" y="1484986"/>
              <a:ext cx="405516" cy="102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735177" y="1587497"/>
              <a:ext cx="0" cy="325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592531" y="599846"/>
              <a:ext cx="285293" cy="423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橢圓 42"/>
            <p:cNvSpPr/>
            <p:nvPr/>
          </p:nvSpPr>
          <p:spPr>
            <a:xfrm>
              <a:off x="402336" y="0"/>
              <a:ext cx="1479420" cy="53400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TW" sz="1600" kern="100" dirty="0">
                  <a:effectLst/>
                  <a:ea typeface="新細明體"/>
                  <a:cs typeface="Times New Roman"/>
                </a:rPr>
                <a:t>發文日期</a:t>
              </a:r>
            </a:p>
          </p:txBody>
        </p:sp>
      </p:grpSp>
      <p:sp>
        <p:nvSpPr>
          <p:cNvPr id="44" name="橢圓 43"/>
          <p:cNvSpPr/>
          <p:nvPr/>
        </p:nvSpPr>
        <p:spPr>
          <a:xfrm>
            <a:off x="6620041" y="3789155"/>
            <a:ext cx="866522" cy="56438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ea typeface="新細明體"/>
                <a:cs typeface="Times New Roman"/>
              </a:rPr>
              <a:t>國家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7640242" y="2802083"/>
            <a:ext cx="866522" cy="526479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ea typeface="新細明體"/>
                <a:cs typeface="Times New Roman"/>
              </a:rPr>
              <a:t>狀態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49" name="直線接點 48"/>
          <p:cNvCxnSpPr>
            <a:stCxn id="38" idx="0"/>
          </p:cNvCxnSpPr>
          <p:nvPr/>
        </p:nvCxnSpPr>
        <p:spPr>
          <a:xfrm flipH="1" flipV="1">
            <a:off x="6489988" y="2351122"/>
            <a:ext cx="154682" cy="497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5739759" y="1754748"/>
            <a:ext cx="866522" cy="56438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effectLst/>
                <a:ea typeface="新細明體"/>
                <a:cs typeface="Times New Roman"/>
              </a:rPr>
              <a:t>結案日期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52" name="直線接點 51"/>
          <p:cNvCxnSpPr/>
          <p:nvPr/>
        </p:nvCxnSpPr>
        <p:spPr>
          <a:xfrm flipH="1" flipV="1">
            <a:off x="5894778" y="2658709"/>
            <a:ext cx="596900" cy="143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5028256" y="2201250"/>
            <a:ext cx="866522" cy="56438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effectLst/>
                <a:ea typeface="新細明體"/>
                <a:cs typeface="Times New Roman"/>
              </a:rPr>
              <a:t>結案原因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2154385" y="2145969"/>
            <a:ext cx="852910" cy="724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/>
          <p:cNvSpPr/>
          <p:nvPr/>
        </p:nvSpPr>
        <p:spPr>
          <a:xfrm>
            <a:off x="2842541" y="2689859"/>
            <a:ext cx="1258746" cy="81492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sz="1600" kern="100" dirty="0" smtClean="0">
                <a:solidFill>
                  <a:srgbClr val="000000"/>
                </a:solidFill>
                <a:effectLst/>
                <a:ea typeface="新細明體"/>
                <a:cs typeface="Times New Roman"/>
              </a:rPr>
              <a:t>申請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58" name="直線接點 57"/>
          <p:cNvCxnSpPr>
            <a:stCxn id="56" idx="3"/>
          </p:cNvCxnSpPr>
          <p:nvPr/>
        </p:nvCxnSpPr>
        <p:spPr>
          <a:xfrm flipV="1">
            <a:off x="4101287" y="3078851"/>
            <a:ext cx="2051863" cy="18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788662" y="4352980"/>
            <a:ext cx="3425006" cy="13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788662" y="4352978"/>
            <a:ext cx="0" cy="44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115120" y="4793041"/>
            <a:ext cx="1140613" cy="64734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ea typeface="新細明體"/>
                <a:cs typeface="Times New Roman"/>
              </a:rPr>
              <a:t>撰稿</a:t>
            </a:r>
            <a:r>
              <a:rPr lang="zh-TW" altLang="en-US" sz="1600" kern="100" dirty="0">
                <a:ea typeface="新細明體"/>
                <a:cs typeface="Times New Roman"/>
              </a:rPr>
              <a:t>完成</a:t>
            </a:r>
            <a:r>
              <a:rPr lang="zh-TW" altLang="en-US" sz="1600" kern="100" dirty="0" smtClean="0">
                <a:ea typeface="新細明體"/>
                <a:cs typeface="Times New Roman"/>
              </a:rPr>
              <a:t>日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69" name="直線接點 68"/>
          <p:cNvCxnSpPr/>
          <p:nvPr/>
        </p:nvCxnSpPr>
        <p:spPr>
          <a:xfrm flipH="1">
            <a:off x="1922152" y="4352978"/>
            <a:ext cx="3557" cy="500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2590798" y="4802207"/>
            <a:ext cx="1140613" cy="64734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ea typeface="新細明體"/>
                <a:cs typeface="Times New Roman"/>
              </a:rPr>
              <a:t>繪圖</a:t>
            </a:r>
            <a:r>
              <a:rPr lang="zh-TW" altLang="en-US" sz="1600" kern="100" dirty="0" smtClean="0">
                <a:ea typeface="新細明體"/>
                <a:cs typeface="Times New Roman"/>
              </a:rPr>
              <a:t>完成日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3910492" y="4822056"/>
            <a:ext cx="861031" cy="64734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altLang="en-US" sz="1600" dirty="0"/>
              <a:t>圖稿</a:t>
            </a:r>
            <a:endParaRPr lang="zh-TW" altLang="zh-TW" sz="1600" kern="100" dirty="0">
              <a:cs typeface="Times New Roman"/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1411138" y="4853630"/>
            <a:ext cx="1140613" cy="64734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altLang="en-US" sz="1600" kern="100" dirty="0">
                <a:cs typeface="Times New Roman"/>
              </a:rPr>
              <a:t>撰稿檔案名稱</a:t>
            </a:r>
            <a:endParaRPr lang="zh-TW" altLang="zh-TW" sz="1600" kern="100" dirty="0">
              <a:cs typeface="Times New Roman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1637411" y="3580229"/>
            <a:ext cx="1140613" cy="64734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ea typeface="新細明體"/>
                <a:cs typeface="Times New Roman"/>
              </a:rPr>
              <a:t>校對</a:t>
            </a:r>
            <a:r>
              <a:rPr lang="zh-TW" altLang="en-US" sz="1600" kern="100" dirty="0" smtClean="0">
                <a:ea typeface="新細明體"/>
                <a:cs typeface="Times New Roman"/>
              </a:rPr>
              <a:t>完成日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467402" y="3580229"/>
            <a:ext cx="1140613" cy="64734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ea typeface="新細明體"/>
                <a:cs typeface="Times New Roman"/>
              </a:rPr>
              <a:t>送</a:t>
            </a:r>
            <a:r>
              <a:rPr lang="zh-TW" altLang="en-US" sz="1600" kern="100" dirty="0" smtClean="0">
                <a:ea typeface="新細明體"/>
                <a:cs typeface="Times New Roman"/>
              </a:rPr>
              <a:t>件日期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80" name="直線接點 79"/>
          <p:cNvCxnSpPr>
            <a:endCxn id="73" idx="4"/>
          </p:cNvCxnSpPr>
          <p:nvPr/>
        </p:nvCxnSpPr>
        <p:spPr>
          <a:xfrm flipV="1">
            <a:off x="2207717" y="4227577"/>
            <a:ext cx="1" cy="13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endCxn id="74" idx="4"/>
          </p:cNvCxnSpPr>
          <p:nvPr/>
        </p:nvCxnSpPr>
        <p:spPr>
          <a:xfrm flipH="1" flipV="1">
            <a:off x="1037709" y="4227577"/>
            <a:ext cx="12520" cy="13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endCxn id="70" idx="0"/>
          </p:cNvCxnSpPr>
          <p:nvPr/>
        </p:nvCxnSpPr>
        <p:spPr>
          <a:xfrm>
            <a:off x="3161104" y="4370055"/>
            <a:ext cx="1" cy="432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4232307" y="4360889"/>
            <a:ext cx="0" cy="432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7053302" y="3033446"/>
            <a:ext cx="586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7570381" y="4603303"/>
            <a:ext cx="861031" cy="64734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altLang="en-US" sz="1600" dirty="0"/>
              <a:t>年費起日</a:t>
            </a:r>
            <a:endParaRPr lang="zh-TW" altLang="zh-TW" sz="1600" kern="100" dirty="0">
              <a:cs typeface="Times New Roman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7467411" y="5440389"/>
            <a:ext cx="861031" cy="64734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altLang="en-US" sz="1600" kern="100" dirty="0" smtClean="0">
                <a:cs typeface="Times New Roman"/>
              </a:rPr>
              <a:t>已繳年次</a:t>
            </a:r>
            <a:endParaRPr lang="zh-TW" altLang="zh-TW" sz="1600" kern="100" dirty="0">
              <a:cs typeface="Times New Roman"/>
            </a:endParaRPr>
          </a:p>
        </p:txBody>
      </p:sp>
      <p:sp>
        <p:nvSpPr>
          <p:cNvPr id="114" name="菱形 113"/>
          <p:cNvSpPr/>
          <p:nvPr/>
        </p:nvSpPr>
        <p:spPr>
          <a:xfrm>
            <a:off x="5560605" y="3994501"/>
            <a:ext cx="911024" cy="57715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sz="1600" kern="100" dirty="0">
                <a:solidFill>
                  <a:srgbClr val="000000"/>
                </a:solidFill>
                <a:effectLst/>
                <a:ea typeface="新細明體"/>
                <a:cs typeface="Times New Roman"/>
              </a:rPr>
              <a:t>審核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115" name="直線接點 114"/>
          <p:cNvCxnSpPr/>
          <p:nvPr/>
        </p:nvCxnSpPr>
        <p:spPr>
          <a:xfrm flipH="1">
            <a:off x="6138473" y="3328562"/>
            <a:ext cx="437743" cy="64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4643968" y="5329181"/>
            <a:ext cx="2501620" cy="1216528"/>
            <a:chOff x="3137812" y="4857518"/>
            <a:chExt cx="2501620" cy="1216528"/>
          </a:xfrm>
        </p:grpSpPr>
        <p:sp>
          <p:nvSpPr>
            <p:cNvPr id="110" name="矩形 109"/>
            <p:cNvSpPr/>
            <p:nvPr/>
          </p:nvSpPr>
          <p:spPr>
            <a:xfrm>
              <a:off x="4508138" y="4857518"/>
              <a:ext cx="862726" cy="43461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TW" sz="1600" kern="100" dirty="0">
                  <a:effectLst/>
                  <a:ea typeface="新細明體"/>
                  <a:cs typeface="Times New Roman"/>
                </a:rPr>
                <a:t>財產局</a:t>
              </a:r>
            </a:p>
          </p:txBody>
        </p:sp>
        <p:sp>
          <p:nvSpPr>
            <p:cNvPr id="111" name="橢圓 110"/>
            <p:cNvSpPr/>
            <p:nvPr/>
          </p:nvSpPr>
          <p:spPr>
            <a:xfrm>
              <a:off x="4825997" y="5708118"/>
              <a:ext cx="813435" cy="36592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effectLst/>
                  <a:ea typeface="新細明體"/>
                  <a:cs typeface="Times New Roman"/>
                </a:rPr>
                <a:t>電話</a:t>
              </a:r>
            </a:p>
          </p:txBody>
        </p:sp>
        <p:sp>
          <p:nvSpPr>
            <p:cNvPr id="112" name="橢圓 111"/>
            <p:cNvSpPr/>
            <p:nvPr/>
          </p:nvSpPr>
          <p:spPr>
            <a:xfrm>
              <a:off x="3482797" y="5616074"/>
              <a:ext cx="813435" cy="36592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effectLst/>
                  <a:ea typeface="新細明體"/>
                  <a:cs typeface="Times New Roman"/>
                </a:rPr>
                <a:t>地址</a:t>
              </a:r>
            </a:p>
          </p:txBody>
        </p:sp>
        <p:sp>
          <p:nvSpPr>
            <p:cNvPr id="113" name="橢圓 112"/>
            <p:cNvSpPr/>
            <p:nvPr/>
          </p:nvSpPr>
          <p:spPr>
            <a:xfrm>
              <a:off x="3137812" y="4876144"/>
              <a:ext cx="813435" cy="36592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effectLst/>
                  <a:ea typeface="新細明體"/>
                  <a:cs typeface="Times New Roman"/>
                </a:rPr>
                <a:t>傳真</a:t>
              </a:r>
            </a:p>
          </p:txBody>
        </p:sp>
        <p:cxnSp>
          <p:nvCxnSpPr>
            <p:cNvPr id="117" name="直線接點 116"/>
            <p:cNvCxnSpPr/>
            <p:nvPr/>
          </p:nvCxnSpPr>
          <p:spPr>
            <a:xfrm flipV="1">
              <a:off x="3992500" y="5062407"/>
              <a:ext cx="405270" cy="6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/>
            <p:cNvCxnSpPr/>
            <p:nvPr/>
          </p:nvCxnSpPr>
          <p:spPr>
            <a:xfrm flipV="1">
              <a:off x="4202055" y="5316578"/>
              <a:ext cx="397864" cy="33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>
              <a:off x="5037903" y="5292130"/>
              <a:ext cx="176662" cy="360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線接點 124"/>
          <p:cNvCxnSpPr/>
          <p:nvPr/>
        </p:nvCxnSpPr>
        <p:spPr>
          <a:xfrm>
            <a:off x="6098031" y="4592462"/>
            <a:ext cx="444337" cy="669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4" idx="3"/>
            <a:endCxn id="95" idx="1"/>
          </p:cNvCxnSpPr>
          <p:nvPr/>
        </p:nvCxnSpPr>
        <p:spPr>
          <a:xfrm>
            <a:off x="6471629" y="4283079"/>
            <a:ext cx="1224847" cy="415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114" idx="3"/>
            <a:endCxn id="100" idx="1"/>
          </p:cNvCxnSpPr>
          <p:nvPr/>
        </p:nvCxnSpPr>
        <p:spPr>
          <a:xfrm>
            <a:off x="6471629" y="4283079"/>
            <a:ext cx="1121877" cy="125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2592931" y="217185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m</a:t>
            </a:r>
            <a:endParaRPr lang="zh-TW" altLang="en-US" sz="18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4570116" y="2754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n</a:t>
            </a:r>
            <a:endParaRPr lang="zh-TW" altLang="en-US" sz="18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947990" y="46981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1</a:t>
            </a:r>
            <a:endParaRPr lang="zh-TW" altLang="en-US" sz="18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320199" y="34708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m</a:t>
            </a:r>
            <a:endParaRPr lang="zh-TW" altLang="en-US" sz="1800" dirty="0"/>
          </a:p>
        </p:txBody>
      </p:sp>
      <p:cxnSp>
        <p:nvCxnSpPr>
          <p:cNvPr id="142" name="直線接點 141"/>
          <p:cNvCxnSpPr>
            <a:stCxn id="114" idx="1"/>
          </p:cNvCxnSpPr>
          <p:nvPr/>
        </p:nvCxnSpPr>
        <p:spPr>
          <a:xfrm flipH="1" flipV="1">
            <a:off x="5219700" y="3994501"/>
            <a:ext cx="340905" cy="288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橢圓 142"/>
          <p:cNvSpPr/>
          <p:nvPr/>
        </p:nvSpPr>
        <p:spPr>
          <a:xfrm>
            <a:off x="4381848" y="3254806"/>
            <a:ext cx="1066969" cy="72880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ea typeface="新細明體"/>
                <a:cs typeface="Times New Roman"/>
              </a:rPr>
              <a:t>申請</a:t>
            </a:r>
            <a:r>
              <a:rPr lang="zh-TW" altLang="en-US" sz="1600" kern="100" dirty="0" smtClean="0">
                <a:ea typeface="新細明體"/>
                <a:cs typeface="Times New Roman"/>
              </a:rPr>
              <a:t>案號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3399568" y="3614574"/>
            <a:ext cx="1035276" cy="491119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ea typeface="新細明體"/>
                <a:cs typeface="Times New Roman"/>
              </a:rPr>
              <a:t>校對</a:t>
            </a:r>
            <a:r>
              <a:rPr lang="zh-TW" altLang="en-US" sz="1600" kern="100" dirty="0">
                <a:ea typeface="新細明體"/>
                <a:cs typeface="Times New Roman"/>
              </a:rPr>
              <a:t>狀態</a:t>
            </a:r>
            <a:endParaRPr lang="zh-TW" sz="16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89" name="直線接點 88"/>
          <p:cNvCxnSpPr>
            <a:endCxn id="87" idx="4"/>
          </p:cNvCxnSpPr>
          <p:nvPr/>
        </p:nvCxnSpPr>
        <p:spPr>
          <a:xfrm flipV="1">
            <a:off x="3917206" y="4105693"/>
            <a:ext cx="0" cy="28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6" idx="2"/>
          </p:cNvCxnSpPr>
          <p:nvPr/>
        </p:nvCxnSpPr>
        <p:spPr>
          <a:xfrm flipH="1">
            <a:off x="2921000" y="3504779"/>
            <a:ext cx="550914" cy="85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613" y="1431926"/>
            <a:ext cx="8218487" cy="1143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資料庫表格設計與正規化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11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18328"/>
              </p:ext>
            </p:extLst>
          </p:nvPr>
        </p:nvGraphicFramePr>
        <p:xfrm>
          <a:off x="698498" y="1461959"/>
          <a:ext cx="82296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251"/>
                <a:gridCol w="1025463"/>
                <a:gridCol w="540198"/>
                <a:gridCol w="805084"/>
                <a:gridCol w="652704"/>
                <a:gridCol w="1130300"/>
                <a:gridCol w="762000"/>
                <a:gridCol w="749300"/>
                <a:gridCol w="711200"/>
                <a:gridCol w="673100"/>
              </a:tblGrid>
              <a:tr h="419100">
                <a:tc>
                  <a:txBody>
                    <a:bodyPr/>
                    <a:lstStyle/>
                    <a:p>
                      <a:r>
                        <a:rPr lang="zh-TW" altLang="en-US" u="none" dirty="0" smtClean="0"/>
                        <a:t>姓名</a:t>
                      </a:r>
                      <a:r>
                        <a:rPr lang="en-US" altLang="zh-TW" u="none" dirty="0" smtClean="0"/>
                        <a:t>(</a:t>
                      </a:r>
                      <a:r>
                        <a:rPr lang="zh-TW" altLang="en-US" u="none" dirty="0" smtClean="0"/>
                        <a:t>中</a:t>
                      </a:r>
                      <a:r>
                        <a:rPr lang="en-US" altLang="zh-TW" u="none" dirty="0" smtClean="0"/>
                        <a:t>)</a:t>
                      </a:r>
                      <a:endParaRPr lang="zh-TW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姓名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英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ID</a:t>
                      </a:r>
                      <a:endParaRPr lang="zh-TW" alt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市話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行動電話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地址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地址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英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國籍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62006" y="8904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申請人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98387" y="22799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案件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45868"/>
              </p:ext>
            </p:extLst>
          </p:nvPr>
        </p:nvGraphicFramePr>
        <p:xfrm>
          <a:off x="698498" y="2901524"/>
          <a:ext cx="811530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85"/>
                <a:gridCol w="649224"/>
                <a:gridCol w="471532"/>
                <a:gridCol w="768950"/>
                <a:gridCol w="470888"/>
                <a:gridCol w="1152173"/>
                <a:gridCol w="1414381"/>
                <a:gridCol w="695597"/>
                <a:gridCol w="684005"/>
                <a:gridCol w="649224"/>
                <a:gridCol w="614444"/>
              </a:tblGrid>
              <a:tr h="419100">
                <a:tc>
                  <a:txBody>
                    <a:bodyPr/>
                    <a:lstStyle/>
                    <a:p>
                      <a:r>
                        <a:rPr lang="zh-TW" altLang="en-US" u="none" dirty="0" smtClean="0"/>
                        <a:t>名稱</a:t>
                      </a:r>
                      <a:endParaRPr lang="zh-TW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u="sng" dirty="0" smtClean="0"/>
                        <a:t>本所編號</a:t>
                      </a:r>
                      <a:endParaRPr lang="zh-TW" alt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u="none" dirty="0" smtClean="0"/>
                        <a:t>國家</a:t>
                      </a:r>
                      <a:endParaRPr lang="zh-TW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發文日期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狀態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結案日期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結案原因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年費起日</a:t>
                      </a:r>
                      <a:endParaRPr lang="zh-TW" altLang="zh-TW" sz="1800" kern="100" dirty="0" smtClean="0"/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已繳年次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u="sng" dirty="0" smtClean="0"/>
                        <a:t>申請案號</a:t>
                      </a:r>
                      <a:endParaRPr lang="zh-TW" alt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客戶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08118" y="40506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財產局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72868"/>
              </p:ext>
            </p:extLst>
          </p:nvPr>
        </p:nvGraphicFramePr>
        <p:xfrm>
          <a:off x="762116" y="4512350"/>
          <a:ext cx="4006792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642"/>
                <a:gridCol w="1376789"/>
                <a:gridCol w="1510361"/>
              </a:tblGrid>
              <a:tr h="409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sng" dirty="0" smtClean="0"/>
                        <a:t>地址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電話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傳真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08118" y="53832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申請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81923"/>
              </p:ext>
            </p:extLst>
          </p:nvPr>
        </p:nvGraphicFramePr>
        <p:xfrm>
          <a:off x="698498" y="5844926"/>
          <a:ext cx="82296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254"/>
                <a:gridCol w="909254"/>
                <a:gridCol w="909254"/>
                <a:gridCol w="909254"/>
                <a:gridCol w="909254"/>
                <a:gridCol w="909254"/>
                <a:gridCol w="955568"/>
                <a:gridCol w="909254"/>
                <a:gridCol w="90925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撰稿完成日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u="sng" kern="100" dirty="0" smtClean="0">
                          <a:cs typeface="Times New Roman"/>
                        </a:rPr>
                        <a:t>撰稿檔案名稱</a:t>
                      </a:r>
                      <a:endParaRPr lang="zh-TW" altLang="zh-TW" sz="1800" u="sng" kern="100" dirty="0" smtClean="0">
                        <a:cs typeface="Times New Roman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 smtClean="0">
                          <a:ea typeface="+mn-ea"/>
                          <a:cs typeface="Times New Roman"/>
                        </a:rPr>
                        <a:t>繪圖完成日</a:t>
                      </a:r>
                      <a:endParaRPr lang="zh-TW" altLang="zh-TW" sz="1800" kern="100" dirty="0" smtClean="0">
                        <a:effectLst/>
                        <a:ea typeface="+mn-ea"/>
                        <a:cs typeface="Times New Roman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u="sng" dirty="0" smtClean="0"/>
                        <a:t>圖稿</a:t>
                      </a:r>
                      <a:endParaRPr lang="zh-TW" altLang="zh-TW" sz="1800" u="sng" kern="100" dirty="0" smtClean="0">
                        <a:cs typeface="Times New Roman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a typeface="+mn-ea"/>
                          <a:cs typeface="Times New Roman"/>
                        </a:rPr>
                        <a:t>校對完成日</a:t>
                      </a:r>
                      <a:endParaRPr lang="zh-TW" altLang="zh-TW" sz="1800" kern="100" dirty="0" smtClean="0">
                        <a:effectLst/>
                        <a:ea typeface="+mn-ea"/>
                        <a:cs typeface="Times New Roman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 smtClean="0">
                          <a:ea typeface="+mn-ea"/>
                          <a:cs typeface="Times New Roman"/>
                        </a:rPr>
                        <a:t>送件日期</a:t>
                      </a:r>
                      <a:endParaRPr lang="zh-TW" altLang="zh-TW" sz="1800" kern="100" dirty="0" smtClean="0">
                        <a:effectLst/>
                        <a:ea typeface="+mn-ea"/>
                        <a:cs typeface="Times New Roman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none" dirty="0" smtClean="0">
                          <a:solidFill>
                            <a:schemeClr val="tx1"/>
                          </a:solidFill>
                        </a:rPr>
                        <a:t>案件本所編號</a:t>
                      </a:r>
                    </a:p>
                    <a:p>
                      <a:endParaRPr lang="zh-TW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u="none" dirty="0" smtClean="0">
                          <a:solidFill>
                            <a:schemeClr val="tx1"/>
                          </a:solidFill>
                        </a:rPr>
                        <a:t>客戶</a:t>
                      </a:r>
                      <a:r>
                        <a:rPr lang="en-US" altLang="zh-TW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u="none" dirty="0" smtClean="0">
                          <a:solidFill>
                            <a:schemeClr val="tx1"/>
                          </a:solidFill>
                        </a:rPr>
                        <a:t>校對狀態</a:t>
                      </a:r>
                      <a:endParaRPr lang="zh-TW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直線接點 13"/>
          <p:cNvCxnSpPr/>
          <p:nvPr/>
        </p:nvCxnSpPr>
        <p:spPr>
          <a:xfrm flipV="1">
            <a:off x="8470900" y="2634049"/>
            <a:ext cx="0" cy="26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3187700" y="2634049"/>
            <a:ext cx="528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187700" y="2221726"/>
            <a:ext cx="0" cy="412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7734300" y="4199156"/>
            <a:ext cx="0" cy="1645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7734300" y="4199156"/>
            <a:ext cx="1193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8928098" y="2452558"/>
            <a:ext cx="0" cy="1746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378200" y="2427887"/>
            <a:ext cx="55498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378200" y="2221726"/>
            <a:ext cx="0" cy="194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6616700" y="4279900"/>
            <a:ext cx="12700" cy="1565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1600200" y="4277590"/>
            <a:ext cx="5029200" cy="2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1600200" y="3815924"/>
            <a:ext cx="0" cy="4655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" y="70537"/>
            <a:ext cx="904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資料庫表格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7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01600"/>
            <a:ext cx="9144000" cy="1143000"/>
          </a:xfrm>
        </p:spPr>
        <p:txBody>
          <a:bodyPr/>
          <a:lstStyle/>
          <a:p>
            <a:r>
              <a:rPr lang="zh-TW" altLang="en-US" dirty="0"/>
              <a:t>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所有的</a:t>
            </a:r>
            <a:r>
              <a:rPr lang="en-US" altLang="zh-TW" dirty="0"/>
              <a:t>schemas </a:t>
            </a:r>
            <a:r>
              <a:rPr lang="zh-TW" altLang="en-US" dirty="0"/>
              <a:t>都符合</a:t>
            </a:r>
            <a:r>
              <a:rPr lang="en-US" altLang="zh-TW" dirty="0" smtClean="0"/>
              <a:t>1NF</a:t>
            </a:r>
            <a:r>
              <a:rPr lang="zh-TW" altLang="en-US" dirty="0" smtClean="0"/>
              <a:t>，</a:t>
            </a:r>
            <a:r>
              <a:rPr lang="zh-TW" altLang="en-US" dirty="0"/>
              <a:t>因為所有的</a:t>
            </a:r>
            <a:r>
              <a:rPr lang="en-US" altLang="zh-TW" dirty="0"/>
              <a:t>attributes</a:t>
            </a:r>
            <a:r>
              <a:rPr lang="zh-TW" altLang="en-US" dirty="0"/>
              <a:t>都是</a:t>
            </a:r>
            <a:r>
              <a:rPr lang="en-US" altLang="zh-TW" dirty="0" err="1" smtClean="0"/>
              <a:t>atomicvalues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所有的</a:t>
            </a:r>
            <a:r>
              <a:rPr lang="en-US" altLang="zh-TW" dirty="0"/>
              <a:t>schemas</a:t>
            </a:r>
            <a:r>
              <a:rPr lang="zh-TW" altLang="en-US" dirty="0"/>
              <a:t>都符合</a:t>
            </a:r>
            <a:r>
              <a:rPr lang="en-US" altLang="zh-TW" dirty="0" smtClean="0"/>
              <a:t>2NF</a:t>
            </a:r>
            <a:r>
              <a:rPr lang="zh-TW" altLang="en-US" dirty="0" smtClean="0"/>
              <a:t>和</a:t>
            </a:r>
            <a:r>
              <a:rPr lang="en-US" altLang="zh-TW" dirty="0" smtClean="0"/>
              <a:t>3NF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825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4062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正規</a:t>
            </a:r>
            <a:r>
              <a:rPr lang="zh-TW" altLang="en-US" sz="3600" dirty="0"/>
              <a:t>化</a:t>
            </a:r>
          </a:p>
        </p:txBody>
      </p:sp>
      <p:grpSp>
        <p:nvGrpSpPr>
          <p:cNvPr id="63" name="群組 62"/>
          <p:cNvGrpSpPr/>
          <p:nvPr/>
        </p:nvGrpSpPr>
        <p:grpSpPr>
          <a:xfrm>
            <a:off x="474852" y="1059425"/>
            <a:ext cx="3129739" cy="5593165"/>
            <a:chOff x="744388" y="1432415"/>
            <a:chExt cx="3129739" cy="5593165"/>
          </a:xfrm>
        </p:grpSpPr>
        <p:sp>
          <p:nvSpPr>
            <p:cNvPr id="4" name="矩形 3"/>
            <p:cNvSpPr/>
            <p:nvPr/>
          </p:nvSpPr>
          <p:spPr>
            <a:xfrm>
              <a:off x="762959" y="2810573"/>
              <a:ext cx="786441" cy="373247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48000"/>
                  </a:schemeClr>
                </a:gs>
                <a:gs pos="49000">
                  <a:schemeClr val="accent1">
                    <a:tint val="44500"/>
                    <a:satMod val="160000"/>
                    <a:alpha val="49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>
              <a:glow rad="127000">
                <a:schemeClr val="bg1"/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ID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388558" y="1585890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姓名</a:t>
              </a: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(</a:t>
              </a: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中</a:t>
              </a: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)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88558" y="2199364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姓名</a:t>
              </a: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(</a:t>
              </a: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英</a:t>
              </a: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)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8557" y="2817251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email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88558" y="3388214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市話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388559" y="3985653"/>
              <a:ext cx="1142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行動電話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388559" y="4634963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地址</a:t>
              </a: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(</a:t>
              </a: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中</a:t>
              </a: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)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76336" y="5233473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地址</a:t>
              </a: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(</a:t>
              </a: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英</a:t>
              </a: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)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88559" y="5842536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國籍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388559" y="6387563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傳真</a:t>
              </a:r>
            </a:p>
          </p:txBody>
        </p:sp>
        <p:cxnSp>
          <p:nvCxnSpPr>
            <p:cNvPr id="15" name="直線單箭頭接點 14"/>
            <p:cNvCxnSpPr/>
            <p:nvPr/>
          </p:nvCxnSpPr>
          <p:spPr bwMode="auto">
            <a:xfrm flipV="1">
              <a:off x="1663700" y="1968500"/>
              <a:ext cx="609600" cy="9944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單箭頭接點 16"/>
            <p:cNvCxnSpPr/>
            <p:nvPr/>
          </p:nvCxnSpPr>
          <p:spPr bwMode="auto">
            <a:xfrm flipV="1">
              <a:off x="1663700" y="2465736"/>
              <a:ext cx="609600" cy="4972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單箭頭接點 18"/>
            <p:cNvCxnSpPr/>
            <p:nvPr/>
          </p:nvCxnSpPr>
          <p:spPr bwMode="auto">
            <a:xfrm>
              <a:off x="1663700" y="2962973"/>
              <a:ext cx="609600" cy="108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單箭頭接點 20"/>
            <p:cNvCxnSpPr>
              <a:endCxn id="8" idx="1"/>
            </p:cNvCxnSpPr>
            <p:nvPr/>
          </p:nvCxnSpPr>
          <p:spPr bwMode="auto">
            <a:xfrm>
              <a:off x="1663700" y="2962973"/>
              <a:ext cx="724858" cy="679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/>
            <p:nvPr/>
          </p:nvCxnSpPr>
          <p:spPr bwMode="auto">
            <a:xfrm>
              <a:off x="1663700" y="2962973"/>
              <a:ext cx="609600" cy="12772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單箭頭接點 24"/>
            <p:cNvCxnSpPr/>
            <p:nvPr/>
          </p:nvCxnSpPr>
          <p:spPr bwMode="auto">
            <a:xfrm>
              <a:off x="1663700" y="2962973"/>
              <a:ext cx="609600" cy="1926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單箭頭接點 28"/>
            <p:cNvCxnSpPr/>
            <p:nvPr/>
          </p:nvCxnSpPr>
          <p:spPr bwMode="auto">
            <a:xfrm>
              <a:off x="1663700" y="2962973"/>
              <a:ext cx="609600" cy="25250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單箭頭接點 32"/>
            <p:cNvCxnSpPr/>
            <p:nvPr/>
          </p:nvCxnSpPr>
          <p:spPr bwMode="auto">
            <a:xfrm>
              <a:off x="1663700" y="2962973"/>
              <a:ext cx="609600" cy="31340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單箭頭接點 36"/>
            <p:cNvCxnSpPr/>
            <p:nvPr/>
          </p:nvCxnSpPr>
          <p:spPr bwMode="auto">
            <a:xfrm>
              <a:off x="1663700" y="3017380"/>
              <a:ext cx="609600" cy="36247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矩形 38"/>
            <p:cNvSpPr/>
            <p:nvPr/>
          </p:nvSpPr>
          <p:spPr>
            <a:xfrm>
              <a:off x="776617" y="1690291"/>
              <a:ext cx="1015041" cy="509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申請人</a:t>
              </a:r>
            </a:p>
          </p:txBody>
        </p:sp>
        <p:sp>
          <p:nvSpPr>
            <p:cNvPr id="49" name="圓角矩形 48"/>
            <p:cNvSpPr/>
            <p:nvPr/>
          </p:nvSpPr>
          <p:spPr bwMode="auto">
            <a:xfrm>
              <a:off x="744388" y="1432415"/>
              <a:ext cx="3129739" cy="559316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4027816" y="1104999"/>
            <a:ext cx="2779383" cy="2169165"/>
            <a:chOff x="3913517" y="1432416"/>
            <a:chExt cx="2779383" cy="2169165"/>
          </a:xfrm>
        </p:grpSpPr>
        <p:sp>
          <p:nvSpPr>
            <p:cNvPr id="41" name="矩形 40"/>
            <p:cNvSpPr/>
            <p:nvPr/>
          </p:nvSpPr>
          <p:spPr>
            <a:xfrm>
              <a:off x="3913517" y="1587617"/>
              <a:ext cx="1015041" cy="509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財產局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027816" y="2672599"/>
              <a:ext cx="786441" cy="373247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48000"/>
                  </a:schemeClr>
                </a:gs>
                <a:gs pos="49000">
                  <a:schemeClr val="accent1">
                    <a:tint val="44500"/>
                    <a:satMod val="160000"/>
                    <a:alpha val="49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>
              <a:glow rad="127000">
                <a:schemeClr val="bg1"/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地址</a:t>
              </a:r>
              <a:endParaRPr lang="en-US" altLang="zh-TW" sz="1800" kern="100" dirty="0" smtClean="0">
                <a:latin typeface="Calibri"/>
                <a:ea typeface="新細明體"/>
                <a:cs typeface="Times New Roman"/>
              </a:endParaRPr>
            </a:p>
          </p:txBody>
        </p:sp>
        <p:cxnSp>
          <p:nvCxnSpPr>
            <p:cNvPr id="44" name="直線單箭頭接點 43"/>
            <p:cNvCxnSpPr/>
            <p:nvPr/>
          </p:nvCxnSpPr>
          <p:spPr bwMode="auto">
            <a:xfrm flipV="1">
              <a:off x="4833545" y="2313336"/>
              <a:ext cx="457200" cy="4972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矩形 44"/>
            <p:cNvSpPr/>
            <p:nvPr/>
          </p:nvSpPr>
          <p:spPr>
            <a:xfrm>
              <a:off x="5310034" y="1956663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電話</a:t>
              </a:r>
            </a:p>
          </p:txBody>
        </p:sp>
        <p:cxnSp>
          <p:nvCxnSpPr>
            <p:cNvPr id="47" name="直線單箭頭接點 46"/>
            <p:cNvCxnSpPr>
              <a:stCxn id="42" idx="3"/>
            </p:cNvCxnSpPr>
            <p:nvPr/>
          </p:nvCxnSpPr>
          <p:spPr bwMode="auto">
            <a:xfrm>
              <a:off x="4814257" y="2859223"/>
              <a:ext cx="495777" cy="408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矩形 47"/>
            <p:cNvSpPr/>
            <p:nvPr/>
          </p:nvSpPr>
          <p:spPr>
            <a:xfrm>
              <a:off x="5310034" y="2708436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傳真</a:t>
              </a:r>
            </a:p>
          </p:txBody>
        </p:sp>
        <p:sp>
          <p:nvSpPr>
            <p:cNvPr id="50" name="圓角矩形 49"/>
            <p:cNvSpPr/>
            <p:nvPr/>
          </p:nvSpPr>
          <p:spPr bwMode="auto">
            <a:xfrm>
              <a:off x="3913517" y="1432416"/>
              <a:ext cx="2779383" cy="216916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4142115" y="4248475"/>
            <a:ext cx="1668336" cy="59035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8000"/>
                </a:schemeClr>
              </a:gs>
              <a:gs pos="49000">
                <a:schemeClr val="accent1">
                  <a:tint val="44500"/>
                  <a:satMod val="160000"/>
                  <a:alpha val="49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dirty="0">
                <a:latin typeface="Calibri"/>
                <a:ea typeface="新細明體"/>
                <a:cs typeface="Times New Roman"/>
              </a:rPr>
              <a:t>撰稿檔案名稱</a:t>
            </a:r>
            <a:endParaRPr lang="en-US" altLang="zh-TW" sz="1800" kern="100" dirty="0" smtClean="0">
              <a:latin typeface="Calibri"/>
              <a:ea typeface="新細明體"/>
              <a:cs typeface="Times New Roman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42115" y="4945310"/>
            <a:ext cx="786441" cy="37324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8000"/>
                </a:schemeClr>
              </a:gs>
              <a:gs pos="49000">
                <a:schemeClr val="accent1">
                  <a:tint val="44500"/>
                  <a:satMod val="160000"/>
                  <a:alpha val="49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dirty="0">
                <a:latin typeface="Calibri"/>
                <a:ea typeface="新細明體"/>
                <a:cs typeface="Times New Roman"/>
              </a:rPr>
              <a:t>圖稿</a:t>
            </a:r>
            <a:endParaRPr lang="en-US" altLang="zh-TW" sz="1800" kern="100" dirty="0" smtClean="0">
              <a:latin typeface="Calibri"/>
              <a:ea typeface="新細明體"/>
              <a:cs typeface="Times New Roman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4027816" y="3553246"/>
            <a:ext cx="3809507" cy="2470741"/>
            <a:chOff x="4027816" y="3780878"/>
            <a:chExt cx="3809507" cy="2470741"/>
          </a:xfrm>
        </p:grpSpPr>
        <p:sp>
          <p:nvSpPr>
            <p:cNvPr id="51" name="文字方塊 50"/>
            <p:cNvSpPr txBox="1"/>
            <p:nvPr/>
          </p:nvSpPr>
          <p:spPr>
            <a:xfrm>
              <a:off x="4027816" y="378087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申請</a:t>
              </a:r>
            </a:p>
          </p:txBody>
        </p:sp>
        <p:sp>
          <p:nvSpPr>
            <p:cNvPr id="54" name="圓角矩形 53"/>
            <p:cNvSpPr/>
            <p:nvPr/>
          </p:nvSpPr>
          <p:spPr bwMode="auto">
            <a:xfrm>
              <a:off x="4027816" y="4266619"/>
              <a:ext cx="1904037" cy="140079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458662" y="3897287"/>
              <a:ext cx="1358425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撰稿完成日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6477475" y="4532420"/>
              <a:ext cx="1358425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繪圖</a:t>
              </a: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完成</a:t>
              </a: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日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6478898" y="5158345"/>
              <a:ext cx="1358425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校對</a:t>
              </a: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完成</a:t>
              </a: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日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6477475" y="5742546"/>
              <a:ext cx="1358425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送件</a:t>
              </a: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日期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3978449" y="6218083"/>
            <a:ext cx="860251" cy="5090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dirty="0">
                <a:latin typeface="Calibri"/>
                <a:ea typeface="新細明體"/>
                <a:cs typeface="Times New Roman"/>
              </a:rPr>
              <a:t>客戶</a:t>
            </a:r>
            <a:r>
              <a:rPr lang="en-US" altLang="zh-TW" sz="1800" kern="100" dirty="0">
                <a:latin typeface="Calibri"/>
                <a:ea typeface="新細明體"/>
                <a:cs typeface="Times New Roman"/>
              </a:rPr>
              <a:t>ID</a:t>
            </a:r>
            <a:endParaRPr lang="zh-TW" altLang="en-US" sz="1800" kern="100" dirty="0">
              <a:latin typeface="Calibri"/>
              <a:ea typeface="新細明體"/>
              <a:cs typeface="Times New Roman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438191" y="6121174"/>
            <a:ext cx="1358425" cy="5090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dirty="0">
                <a:latin typeface="Calibri"/>
                <a:ea typeface="新細明體"/>
                <a:cs typeface="Times New Roman"/>
              </a:rPr>
              <a:t>案件本所編號</a:t>
            </a:r>
          </a:p>
        </p:txBody>
      </p:sp>
      <p:cxnSp>
        <p:nvCxnSpPr>
          <p:cNvPr id="65" name="直線單箭頭接點 64"/>
          <p:cNvCxnSpPr>
            <a:stCxn id="54" idx="3"/>
            <a:endCxn id="55" idx="1"/>
          </p:cNvCxnSpPr>
          <p:nvPr/>
        </p:nvCxnSpPr>
        <p:spPr>
          <a:xfrm flipV="1">
            <a:off x="5931853" y="3924192"/>
            <a:ext cx="526809" cy="815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4" idx="3"/>
          </p:cNvCxnSpPr>
          <p:nvPr/>
        </p:nvCxnSpPr>
        <p:spPr>
          <a:xfrm flipV="1">
            <a:off x="5931853" y="4559324"/>
            <a:ext cx="506338" cy="180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4" idx="3"/>
          </p:cNvCxnSpPr>
          <p:nvPr/>
        </p:nvCxnSpPr>
        <p:spPr>
          <a:xfrm>
            <a:off x="5931853" y="4739387"/>
            <a:ext cx="506338" cy="445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4" idx="3"/>
            <a:endCxn id="58" idx="1"/>
          </p:cNvCxnSpPr>
          <p:nvPr/>
        </p:nvCxnSpPr>
        <p:spPr>
          <a:xfrm>
            <a:off x="5931853" y="4739387"/>
            <a:ext cx="545622" cy="1030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5931853" y="4860483"/>
            <a:ext cx="402686" cy="1408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4535336" y="5477350"/>
            <a:ext cx="1" cy="584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/>
          <p:nvPr/>
        </p:nvSpPr>
        <p:spPr>
          <a:xfrm>
            <a:off x="3755589" y="3320575"/>
            <a:ext cx="4352528" cy="358383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060339" y="6171105"/>
            <a:ext cx="860251" cy="5090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dirty="0" smtClean="0">
                <a:latin typeface="Calibri"/>
                <a:ea typeface="新細明體"/>
                <a:cs typeface="Times New Roman"/>
              </a:rPr>
              <a:t>校對狀態</a:t>
            </a:r>
            <a:endParaRPr lang="zh-TW" altLang="en-US" sz="1800" kern="100" dirty="0"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5617226" y="5430372"/>
            <a:ext cx="1" cy="584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1182533" y="1508335"/>
            <a:ext cx="6185676" cy="3941228"/>
            <a:chOff x="228379" y="189401"/>
            <a:chExt cx="3590794" cy="6732104"/>
          </a:xfrm>
        </p:grpSpPr>
        <p:sp>
          <p:nvSpPr>
            <p:cNvPr id="4" name="矩形 3"/>
            <p:cNvSpPr/>
            <p:nvPr/>
          </p:nvSpPr>
          <p:spPr>
            <a:xfrm>
              <a:off x="503530" y="2330775"/>
              <a:ext cx="914452" cy="373247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48000"/>
                  </a:schemeClr>
                </a:gs>
                <a:gs pos="49000">
                  <a:schemeClr val="accent1">
                    <a:tint val="44500"/>
                    <a:satMod val="160000"/>
                    <a:alpha val="49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>
              <a:glow rad="127000">
                <a:schemeClr val="bg1"/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本所編號</a:t>
              </a:r>
              <a:endParaRPr lang="en-US" altLang="zh-TW" sz="1800" kern="100" dirty="0" smtClean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19022" y="1212900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名稱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19021" y="1861440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國家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119022" y="2479827"/>
              <a:ext cx="1114508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發文日期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19022" y="3114587"/>
              <a:ext cx="101504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狀態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119018" y="3793992"/>
              <a:ext cx="1114512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結案日期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119019" y="4515752"/>
              <a:ext cx="1114511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結案原因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119018" y="5172852"/>
              <a:ext cx="1114512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年費起日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2639" y="5806853"/>
              <a:ext cx="1207274" cy="4084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已繳年次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074313" y="574347"/>
              <a:ext cx="1111159" cy="509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 smtClean="0">
                  <a:latin typeface="Calibri"/>
                  <a:ea typeface="新細明體"/>
                  <a:cs typeface="Times New Roman"/>
                </a:rPr>
                <a:t>客戶</a:t>
              </a:r>
              <a:r>
                <a:rPr lang="en-US" altLang="zh-TW" sz="1800" kern="100" dirty="0" smtClean="0">
                  <a:latin typeface="Calibri"/>
                  <a:ea typeface="新細明體"/>
                  <a:cs typeface="Times New Roman"/>
                </a:rPr>
                <a:t>ID</a:t>
              </a:r>
              <a:endParaRPr lang="zh-TW" altLang="en-US" sz="1800" kern="100" dirty="0"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354" y="62175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案件</a:t>
              </a:r>
              <a:endParaRPr lang="zh-TW" altLang="en-US" dirty="0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228379" y="189401"/>
              <a:ext cx="3590794" cy="67321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1417982" y="852587"/>
              <a:ext cx="605794" cy="1664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4" idx="3"/>
            </p:cNvCxnSpPr>
            <p:nvPr/>
          </p:nvCxnSpPr>
          <p:spPr>
            <a:xfrm flipV="1">
              <a:off x="1417982" y="1684993"/>
              <a:ext cx="605794" cy="832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4" idx="3"/>
              <a:endCxn id="6" idx="1"/>
            </p:cNvCxnSpPr>
            <p:nvPr/>
          </p:nvCxnSpPr>
          <p:spPr>
            <a:xfrm flipV="1">
              <a:off x="1417982" y="2115978"/>
              <a:ext cx="701040" cy="401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4" idx="3"/>
            </p:cNvCxnSpPr>
            <p:nvPr/>
          </p:nvCxnSpPr>
          <p:spPr>
            <a:xfrm>
              <a:off x="1417982" y="2517399"/>
              <a:ext cx="605794" cy="186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4" idx="3"/>
            </p:cNvCxnSpPr>
            <p:nvPr/>
          </p:nvCxnSpPr>
          <p:spPr>
            <a:xfrm>
              <a:off x="1417982" y="2517399"/>
              <a:ext cx="605794" cy="85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4" idx="3"/>
            </p:cNvCxnSpPr>
            <p:nvPr/>
          </p:nvCxnSpPr>
          <p:spPr>
            <a:xfrm>
              <a:off x="1417982" y="2517399"/>
              <a:ext cx="605794" cy="1418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4" idx="3"/>
            </p:cNvCxnSpPr>
            <p:nvPr/>
          </p:nvCxnSpPr>
          <p:spPr>
            <a:xfrm>
              <a:off x="1417982" y="2517399"/>
              <a:ext cx="605794" cy="2252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4" idx="3"/>
            </p:cNvCxnSpPr>
            <p:nvPr/>
          </p:nvCxnSpPr>
          <p:spPr>
            <a:xfrm>
              <a:off x="1417982" y="2517399"/>
              <a:ext cx="605794" cy="290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4" idx="3"/>
            </p:cNvCxnSpPr>
            <p:nvPr/>
          </p:nvCxnSpPr>
          <p:spPr>
            <a:xfrm>
              <a:off x="1417982" y="2517399"/>
              <a:ext cx="605794" cy="34936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03530" y="2853402"/>
              <a:ext cx="914451" cy="37324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48000"/>
                  </a:schemeClr>
                </a:gs>
                <a:gs pos="49000">
                  <a:schemeClr val="accent1">
                    <a:tint val="44500"/>
                    <a:satMod val="160000"/>
                    <a:alpha val="49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>
              <a:glow rad="127000">
                <a:schemeClr val="bg1"/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latin typeface="Calibri"/>
                  <a:ea typeface="新細明體"/>
                  <a:cs typeface="Times New Roman"/>
                </a:rPr>
                <a:t>申請案號</a:t>
              </a:r>
              <a:endParaRPr lang="en-US" altLang="zh-TW" sz="1800" kern="100" dirty="0" smtClean="0">
                <a:latin typeface="Calibri"/>
                <a:ea typeface="新細明體"/>
                <a:cs typeface="Times New Roman"/>
              </a:endParaRPr>
            </a:p>
          </p:txBody>
        </p:sp>
      </p:grpSp>
      <p:sp>
        <p:nvSpPr>
          <p:cNvPr id="57" name="圓角矩形 56"/>
          <p:cNvSpPr/>
          <p:nvPr/>
        </p:nvSpPr>
        <p:spPr>
          <a:xfrm>
            <a:off x="1671749" y="2411179"/>
            <a:ext cx="1575278" cy="1142788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0" y="1548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/>
              <a:t>正規化</a:t>
            </a:r>
          </a:p>
        </p:txBody>
      </p:sp>
    </p:spTree>
    <p:extLst>
      <p:ext uri="{BB962C8B-B14F-4D97-AF65-F5344CB8AC3E}">
        <p14:creationId xmlns:p14="http://schemas.microsoft.com/office/powerpoint/2010/main" val="3693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料庫表格之實體設計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85800" y="1581150"/>
            <a:ext cx="8458200" cy="4991100"/>
          </a:xfrm>
        </p:spPr>
        <p:txBody>
          <a:bodyPr/>
          <a:lstStyle/>
          <a:p>
            <a:r>
              <a:rPr lang="zh-TW" altLang="en-US" sz="2400" dirty="0"/>
              <a:t>申請人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Applyer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custom_name_ch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custom_name_eg</a:t>
            </a:r>
            <a:r>
              <a:rPr lang="en-US" altLang="zh-TW" sz="2400" dirty="0" smtClean="0"/>
              <a:t>, 			          </a:t>
            </a:r>
            <a:r>
              <a:rPr lang="en-US" altLang="zh-TW" sz="2400" dirty="0"/>
              <a:t>	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custom_id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custom_email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custom_telephone</a:t>
            </a:r>
            <a:r>
              <a:rPr lang="en-US" altLang="zh-TW" sz="2400" dirty="0" smtClean="0"/>
              <a:t>, 			    </a:t>
            </a:r>
            <a:r>
              <a:rPr lang="en-US" altLang="zh-TW" sz="2400" dirty="0" err="1" smtClean="0"/>
              <a:t>custom_cellphone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custom_address_ch</a:t>
            </a:r>
            <a:r>
              <a:rPr lang="en-US" altLang="zh-TW" sz="2400" dirty="0" smtClean="0"/>
              <a:t>, 				    </a:t>
            </a:r>
            <a:r>
              <a:rPr lang="en-US" altLang="zh-TW" sz="2400" dirty="0" err="1" smtClean="0"/>
              <a:t>custom_address_eg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custom_country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custom_fax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案件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Case(</a:t>
            </a:r>
            <a:r>
              <a:rPr lang="en-US" altLang="zh-TW" sz="2400" dirty="0" err="1" smtClean="0"/>
              <a:t>case_name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case_name_number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message_date</a:t>
            </a:r>
            <a:r>
              <a:rPr lang="en-US" altLang="zh-TW" sz="2400" dirty="0" smtClean="0"/>
              <a:t>, 			</a:t>
            </a:r>
            <a:r>
              <a:rPr lang="en-US" altLang="zh-TW" sz="2400" dirty="0" err="1" smtClean="0"/>
              <a:t>case_status,turn_down_date</a:t>
            </a:r>
            <a:r>
              <a:rPr lang="en-US" altLang="zh-TW" sz="2400" dirty="0" smtClean="0"/>
              <a:t>, 	  					</a:t>
            </a:r>
            <a:r>
              <a:rPr lang="en-US" altLang="zh-TW" sz="2400" dirty="0" err="1" smtClean="0"/>
              <a:t>turn_down_reason,money_date,money_year</a:t>
            </a:r>
            <a:r>
              <a:rPr lang="en-US" altLang="zh-TW" sz="2400" dirty="0" smtClean="0"/>
              <a:t>, 			</a:t>
            </a:r>
            <a:r>
              <a:rPr lang="en-US" altLang="zh-TW" sz="2400" dirty="0" err="1" smtClean="0"/>
              <a:t>case_id</a:t>
            </a:r>
            <a:r>
              <a:rPr lang="en-US" altLang="zh-TW" sz="2400" dirty="0" smtClean="0"/>
              <a:t> , </a:t>
            </a:r>
            <a:r>
              <a:rPr lang="en-US" altLang="zh-TW" sz="2400" dirty="0" err="1" smtClean="0"/>
              <a:t>custom_id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財產局 </a:t>
            </a:r>
            <a:r>
              <a:rPr lang="en-US" altLang="zh-TW" sz="2400" dirty="0" smtClean="0"/>
              <a:t>Government(</a:t>
            </a:r>
            <a:r>
              <a:rPr lang="en-US" altLang="zh-TW" sz="2400" dirty="0" err="1" smtClean="0"/>
              <a:t>government_telephone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government_fax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申請</a:t>
            </a:r>
            <a:r>
              <a:rPr lang="en-US" altLang="zh-TW" sz="2400" dirty="0" smtClean="0"/>
              <a:t>Apply(</a:t>
            </a:r>
            <a:r>
              <a:rPr lang="en-US" altLang="zh-TW" sz="2400" dirty="0" err="1" smtClean="0"/>
              <a:t>document_date</a:t>
            </a:r>
            <a:r>
              <a:rPr lang="en-US" altLang="zh-TW" sz="2400" dirty="0" smtClean="0"/>
              <a:t>, 						         </a:t>
            </a:r>
            <a:r>
              <a:rPr lang="en-US" altLang="zh-TW" sz="2400" dirty="0" err="1" smtClean="0"/>
              <a:t>document_name,graph_date,graph_name,modify_date</a:t>
            </a:r>
            <a:r>
              <a:rPr lang="en-US" altLang="zh-TW" sz="2400" dirty="0" smtClean="0"/>
              <a:t>,      	     	</a:t>
            </a:r>
            <a:r>
              <a:rPr lang="en-US" altLang="zh-TW" sz="2400" dirty="0" err="1" smtClean="0"/>
              <a:t>send_date</a:t>
            </a:r>
            <a:r>
              <a:rPr lang="en-US" altLang="zh-TW" sz="2400" dirty="0" smtClean="0"/>
              <a:t> ,</a:t>
            </a:r>
            <a:r>
              <a:rPr lang="en-US" altLang="zh-TW" sz="2400" dirty="0" err="1" smtClean="0"/>
              <a:t>case_name_number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custom_id,state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5870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613" y="1547813"/>
            <a:ext cx="8218487" cy="1143000"/>
          </a:xfrm>
        </p:spPr>
        <p:txBody>
          <a:bodyPr/>
          <a:lstStyle/>
          <a:p>
            <a:r>
              <a:rPr lang="en-US" altLang="zh-TW" sz="6000" dirty="0" smtClean="0">
                <a:solidFill>
                  <a:schemeClr val="accent2"/>
                </a:solidFill>
              </a:rPr>
              <a:t>Q&amp;A?</a:t>
            </a:r>
            <a:endParaRPr lang="zh-TW" altLang="en-US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8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藉由設計這套資料庫系統，能夠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事務所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受理顧客申請商標、向政府提出申請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財產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局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接受審理、到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申請核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可的整段流程，可迅續方便的掌握目前進度與接下來該執行的步驟。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67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28413"/>
            <a:ext cx="9144000" cy="1162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6200" tIns="38100" rIns="76200" bIns="38100" anchor="ctr"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企業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組織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與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架構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5" name="Organization Chart 1"/>
          <p:cNvGrpSpPr>
            <a:grpSpLocks/>
          </p:cNvGrpSpPr>
          <p:nvPr/>
        </p:nvGrpSpPr>
        <p:grpSpPr bwMode="auto">
          <a:xfrm>
            <a:off x="1463235" y="2013743"/>
            <a:ext cx="6718300" cy="2475177"/>
            <a:chOff x="1640" y="2815"/>
            <a:chExt cx="10110" cy="1873"/>
          </a:xfrm>
        </p:grpSpPr>
        <p:cxnSp>
          <p:nvCxnSpPr>
            <p:cNvPr id="7178" name="_s7178"/>
            <p:cNvCxnSpPr>
              <a:cxnSpLocks noChangeShapeType="1"/>
              <a:stCxn id="10" idx="0"/>
              <a:endCxn id="6" idx="2"/>
            </p:cNvCxnSpPr>
            <p:nvPr/>
          </p:nvCxnSpPr>
          <p:spPr bwMode="auto">
            <a:xfrm rot="5400000" flipH="1">
              <a:off x="8473" y="1786"/>
              <a:ext cx="375" cy="3932"/>
            </a:xfrm>
            <a:prstGeom prst="bentConnector3">
              <a:avLst>
                <a:gd name="adj1" fmla="val 39343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7" name="_s7177"/>
            <p:cNvCxnSpPr>
              <a:cxnSpLocks noChangeShapeType="1"/>
              <a:stCxn id="9" idx="0"/>
              <a:endCxn id="6" idx="2"/>
            </p:cNvCxnSpPr>
            <p:nvPr/>
          </p:nvCxnSpPr>
          <p:spPr bwMode="auto">
            <a:xfrm rot="5400000" flipH="1">
              <a:off x="7163" y="3096"/>
              <a:ext cx="375" cy="1311"/>
            </a:xfrm>
            <a:prstGeom prst="bentConnector3">
              <a:avLst>
                <a:gd name="adj1" fmla="val 39343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6" name="_s7176"/>
            <p:cNvCxnSpPr>
              <a:cxnSpLocks noChangeShapeType="1"/>
              <a:stCxn id="8" idx="0"/>
              <a:endCxn id="6" idx="2"/>
            </p:cNvCxnSpPr>
            <p:nvPr/>
          </p:nvCxnSpPr>
          <p:spPr bwMode="auto">
            <a:xfrm rot="16200000">
              <a:off x="5852" y="3097"/>
              <a:ext cx="375" cy="1310"/>
            </a:xfrm>
            <a:prstGeom prst="bentConnector3">
              <a:avLst>
                <a:gd name="adj1" fmla="val 39343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5" name="_s7175"/>
            <p:cNvCxnSpPr>
              <a:cxnSpLocks noChangeShapeType="1"/>
              <a:stCxn id="7" idx="0"/>
              <a:endCxn id="6" idx="2"/>
            </p:cNvCxnSpPr>
            <p:nvPr/>
          </p:nvCxnSpPr>
          <p:spPr bwMode="auto">
            <a:xfrm rot="16200000">
              <a:off x="4543" y="1787"/>
              <a:ext cx="375" cy="3929"/>
            </a:xfrm>
            <a:prstGeom prst="bentConnector3">
              <a:avLst>
                <a:gd name="adj1" fmla="val 39343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_s7174"/>
            <p:cNvSpPr>
              <a:spLocks noChangeArrowheads="1"/>
            </p:cNvSpPr>
            <p:nvPr/>
          </p:nvSpPr>
          <p:spPr bwMode="auto">
            <a:xfrm>
              <a:off x="5572" y="2815"/>
              <a:ext cx="2247" cy="749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管理部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" name="_s7173"/>
            <p:cNvSpPr>
              <a:spLocks noChangeArrowheads="1"/>
            </p:cNvSpPr>
            <p:nvPr/>
          </p:nvSpPr>
          <p:spPr bwMode="auto">
            <a:xfrm>
              <a:off x="1640" y="3939"/>
              <a:ext cx="2247" cy="74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會計部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" name="_s7172"/>
            <p:cNvSpPr>
              <a:spLocks noChangeArrowheads="1"/>
            </p:cNvSpPr>
            <p:nvPr/>
          </p:nvSpPr>
          <p:spPr bwMode="auto">
            <a:xfrm>
              <a:off x="4261" y="3939"/>
              <a:ext cx="2247" cy="74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國外部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_s7171"/>
            <p:cNvSpPr>
              <a:spLocks noChangeArrowheads="1"/>
            </p:cNvSpPr>
            <p:nvPr/>
          </p:nvSpPr>
          <p:spPr bwMode="auto">
            <a:xfrm>
              <a:off x="6882" y="3939"/>
              <a:ext cx="2247" cy="74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專利部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_s7170"/>
            <p:cNvSpPr>
              <a:spLocks noChangeArrowheads="1"/>
            </p:cNvSpPr>
            <p:nvPr/>
          </p:nvSpPr>
          <p:spPr bwMode="auto">
            <a:xfrm>
              <a:off x="9503" y="3939"/>
              <a:ext cx="2247" cy="748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商標部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613" y="306107"/>
            <a:ext cx="8218487" cy="1143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系統主要功能需求描述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案件資訊維護：依據客戶所填具的接洽紀錄資訊進行分案 </a:t>
            </a:r>
            <a:r>
              <a:rPr lang="en-US" altLang="zh-TW" dirty="0"/>
              <a:t>(</a:t>
            </a:r>
            <a:r>
              <a:rPr lang="zh-TW" altLang="en-US" dirty="0"/>
              <a:t>專利、商標</a:t>
            </a:r>
            <a:r>
              <a:rPr lang="en-US" altLang="zh-TW" dirty="0"/>
              <a:t>)</a:t>
            </a:r>
            <a:r>
              <a:rPr lang="zh-TW" altLang="en-US" dirty="0"/>
              <a:t>，自動產生</a:t>
            </a:r>
            <a:r>
              <a:rPr lang="zh-TW" altLang="en-US" dirty="0" smtClean="0"/>
              <a:t>案件基本資料</a:t>
            </a:r>
            <a:r>
              <a:rPr lang="zh-TW" altLang="en-US" dirty="0"/>
              <a:t>建檔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申請流程管理：詳細記載專利</a:t>
            </a:r>
            <a:r>
              <a:rPr lang="en-US" altLang="zh-TW" dirty="0"/>
              <a:t>/</a:t>
            </a:r>
            <a:r>
              <a:rPr lang="zh-TW" altLang="en-US" dirty="0"/>
              <a:t>商標案件各階段的歷程，掌控案件申請情形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年費管理</a:t>
            </a:r>
            <a:r>
              <a:rPr lang="zh-TW" altLang="en-US" dirty="0" smtClean="0"/>
              <a:t>：</a:t>
            </a:r>
            <a:r>
              <a:rPr lang="zh-TW" altLang="en-US" dirty="0"/>
              <a:t>案件年費繳交紀錄及年費</a:t>
            </a:r>
            <a:r>
              <a:rPr lang="zh-TW" altLang="en-US" dirty="0" smtClean="0"/>
              <a:t>提醒。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745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32382" y="-51925"/>
            <a:ext cx="9144000" cy="578224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功能流程圖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350" y="566541"/>
            <a:ext cx="9137650" cy="627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27332" y="879636"/>
            <a:ext cx="8584286" cy="5818344"/>
            <a:chOff x="192443" y="-1"/>
            <a:chExt cx="4989157" cy="8372875"/>
          </a:xfrm>
        </p:grpSpPr>
        <p:sp>
          <p:nvSpPr>
            <p:cNvPr id="6" name="矩形 5"/>
            <p:cNvSpPr/>
            <p:nvPr/>
          </p:nvSpPr>
          <p:spPr>
            <a:xfrm>
              <a:off x="261098" y="34848"/>
              <a:ext cx="714494" cy="405377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48000"/>
                  </a:schemeClr>
                </a:gs>
                <a:gs pos="49000">
                  <a:schemeClr val="accent1">
                    <a:tint val="44500"/>
                    <a:satMod val="160000"/>
                    <a:alpha val="49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>
              <a:glow rad="127000">
                <a:schemeClr val="bg1"/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solidFill>
                    <a:srgbClr val="000000"/>
                  </a:solidFill>
                  <a:latin typeface="Calibri"/>
                  <a:ea typeface="新細明體"/>
                  <a:cs typeface="Times New Roman"/>
                </a:rPr>
                <a:t>申請需求</a:t>
              </a:r>
              <a:endParaRPr lang="zh-TW" altLang="en-US" sz="1800" kern="100" dirty="0">
                <a:solidFill>
                  <a:sysClr val="window" lastClr="FFFFFF"/>
                </a:solidFill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kern="100" dirty="0">
                  <a:solidFill>
                    <a:sysClr val="window" lastClr="FFFFFF"/>
                  </a:solidFill>
                  <a:latin typeface="Calibri"/>
                  <a:ea typeface="新細明體"/>
                  <a:cs typeface="Times New Roman"/>
                </a:rPr>
                <a:t> </a:t>
              </a:r>
              <a:endParaRPr lang="zh-TW" altLang="en-US" sz="1200" kern="100" dirty="0">
                <a:solidFill>
                  <a:sysClr val="window" lastClr="FFFFFF"/>
                </a:solidFill>
                <a:latin typeface="Calibri"/>
                <a:ea typeface="新細明體"/>
                <a:cs typeface="Times New Roman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1057275" y="238125"/>
              <a:ext cx="8572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" name="直線單箭頭接點 7"/>
            <p:cNvCxnSpPr/>
            <p:nvPr/>
          </p:nvCxnSpPr>
          <p:spPr>
            <a:xfrm flipV="1">
              <a:off x="2708057" y="4436244"/>
              <a:ext cx="1706252" cy="4779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9" name="矩形 8"/>
            <p:cNvSpPr/>
            <p:nvPr/>
          </p:nvSpPr>
          <p:spPr>
            <a:xfrm>
              <a:off x="4482600" y="4162426"/>
              <a:ext cx="494893" cy="323851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kern="100" noProof="0" dirty="0" smtClean="0">
                  <a:solidFill>
                    <a:srgbClr val="000000"/>
                  </a:solidFill>
                  <a:latin typeface="Calibri"/>
                  <a:ea typeface="新細明體"/>
                  <a:cs typeface="Times New Roman"/>
                </a:rPr>
                <a:t>   </a:t>
              </a:r>
              <a:r>
                <a:rPr kumimoji="0" lang="zh-TW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審核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 </a:t>
              </a:r>
              <a:endPara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2443" y="5705157"/>
              <a:ext cx="691658" cy="57213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48000"/>
                  </a:schemeClr>
                </a:gs>
                <a:gs pos="49000">
                  <a:schemeClr val="accent1">
                    <a:tint val="44500"/>
                    <a:satMod val="160000"/>
                    <a:alpha val="49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繳費領證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 </a:t>
              </a:r>
              <a:endPara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1009650" y="5991225"/>
              <a:ext cx="7048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2" name="流程圖: 文件 11"/>
            <p:cNvSpPr/>
            <p:nvPr/>
          </p:nvSpPr>
          <p:spPr>
            <a:xfrm>
              <a:off x="3219450" y="-1"/>
              <a:ext cx="821739" cy="565406"/>
            </a:xfrm>
            <a:prstGeom prst="flowChartDocumen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48000"/>
                  </a:schemeClr>
                </a:gs>
                <a:gs pos="49000">
                  <a:schemeClr val="accent1">
                    <a:tint val="44500"/>
                    <a:satMod val="160000"/>
                    <a:alpha val="49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接洽紀錄單</a:t>
              </a:r>
              <a:r>
                <a:rPr kumimoji="0" 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 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999615" y="4743450"/>
              <a:ext cx="866774" cy="1478423"/>
              <a:chOff x="113665" y="0"/>
              <a:chExt cx="866774" cy="1478423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113665" y="0"/>
                <a:ext cx="866774" cy="1478423"/>
                <a:chOff x="151765" y="-1123950"/>
                <a:chExt cx="866774" cy="1478423"/>
              </a:xfrm>
            </p:grpSpPr>
            <p:sp>
              <p:nvSpPr>
                <p:cNvPr id="52" name="流程圖: 文件 51"/>
                <p:cNvSpPr/>
                <p:nvPr/>
              </p:nvSpPr>
              <p:spPr>
                <a:xfrm>
                  <a:off x="151765" y="-1123950"/>
                  <a:ext cx="866774" cy="561977"/>
                </a:xfrm>
                <a:prstGeom prst="flowChartDocumen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  <a:alpha val="48000"/>
                      </a:schemeClr>
                    </a:gs>
                    <a:gs pos="49000">
                      <a:schemeClr val="accent1">
                        <a:tint val="44500"/>
                        <a:satMod val="160000"/>
                        <a:alpha val="49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繳費申請書</a:t>
                  </a: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235403" y="-162243"/>
                  <a:ext cx="659974" cy="516716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zh-TW" sz="1200" kern="100" dirty="0">
                    <a:solidFill>
                      <a:srgbClr val="000000"/>
                    </a:solidFill>
                    <a:latin typeface="Calibri"/>
                    <a:ea typeface="新細明體"/>
                    <a:cs typeface="Times New Roman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1800" b="0" i="0" u="none" strike="noStrike" kern="1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年</a:t>
                  </a:r>
                  <a:r>
                    <a:rPr kumimoji="0" lang="zh-TW" altLang="en-US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費管制</a:t>
                  </a:r>
                  <a:endParaRPr kumimoji="0" lang="zh-TW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 </a:t>
                  </a:r>
                  <a:endParaRPr kumimoji="0" lang="zh-TW" altLang="en-US" sz="1200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endParaRPr>
                </a:p>
              </p:txBody>
            </p:sp>
          </p:grpSp>
          <p:cxnSp>
            <p:nvCxnSpPr>
              <p:cNvPr id="51" name="直線單箭頭接點 50"/>
              <p:cNvCxnSpPr/>
              <p:nvPr/>
            </p:nvCxnSpPr>
            <p:spPr>
              <a:xfrm flipV="1">
                <a:off x="514350" y="561977"/>
                <a:ext cx="1869" cy="343534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14" name="群組 13"/>
            <p:cNvGrpSpPr/>
            <p:nvPr/>
          </p:nvGrpSpPr>
          <p:grpSpPr>
            <a:xfrm>
              <a:off x="510827" y="6286500"/>
              <a:ext cx="2393663" cy="2086374"/>
              <a:chOff x="206027" y="523880"/>
              <a:chExt cx="2393663" cy="2086784"/>
            </a:xfrm>
          </p:grpSpPr>
          <p:sp>
            <p:nvSpPr>
              <p:cNvPr id="39" name="流程圖: 決策 38"/>
              <p:cNvSpPr/>
              <p:nvPr/>
            </p:nvSpPr>
            <p:spPr>
              <a:xfrm>
                <a:off x="1694815" y="916287"/>
                <a:ext cx="904875" cy="1074730"/>
              </a:xfrm>
              <a:prstGeom prst="flowChartDecision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48000"/>
                    </a:schemeClr>
                  </a:gs>
                  <a:gs pos="49000">
                    <a:schemeClr val="accent1">
                      <a:tint val="44500"/>
                      <a:satMod val="160000"/>
                      <a:alpha val="49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rPr>
                  <a:t>延期</a:t>
                </a:r>
              </a:p>
            </p:txBody>
          </p:sp>
          <p:grpSp>
            <p:nvGrpSpPr>
              <p:cNvPr id="40" name="群組 39"/>
              <p:cNvGrpSpPr/>
              <p:nvPr/>
            </p:nvGrpSpPr>
            <p:grpSpPr>
              <a:xfrm>
                <a:off x="206027" y="1226270"/>
                <a:ext cx="655551" cy="1384394"/>
                <a:chOff x="476191" y="-613275"/>
                <a:chExt cx="655551" cy="1248503"/>
              </a:xfrm>
            </p:grpSpPr>
            <p:cxnSp>
              <p:nvCxnSpPr>
                <p:cNvPr id="47" name="直線單箭頭接點 46"/>
                <p:cNvCxnSpPr>
                  <a:stCxn id="49" idx="2"/>
                </p:cNvCxnSpPr>
                <p:nvPr/>
              </p:nvCxnSpPr>
              <p:spPr>
                <a:xfrm flipH="1">
                  <a:off x="822034" y="-251325"/>
                  <a:ext cx="1" cy="38787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48" name="流程圖: 文件 47"/>
                <p:cNvSpPr/>
                <p:nvPr/>
              </p:nvSpPr>
              <p:spPr>
                <a:xfrm>
                  <a:off x="476191" y="195221"/>
                  <a:ext cx="655551" cy="440007"/>
                </a:xfrm>
                <a:prstGeom prst="flowChartDocumen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  <a:alpha val="48000"/>
                      </a:schemeClr>
                    </a:gs>
                    <a:gs pos="49000">
                      <a:schemeClr val="accent1">
                        <a:tint val="44500"/>
                        <a:satMod val="160000"/>
                        <a:alpha val="49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結案</a:t>
                  </a:r>
                  <a:r>
                    <a:rPr kumimoji="0" lang="zh-TW" altLang="en-US" sz="1800" b="0" i="0" u="none" strike="noStrike" kern="1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紀錄</a:t>
                  </a:r>
                  <a:endParaRPr kumimoji="0" lang="zh-TW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612062" y="-613275"/>
                  <a:ext cx="419945" cy="361950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  <a:alpha val="48000"/>
                      </a:schemeClr>
                    </a:gs>
                    <a:gs pos="49000">
                      <a:schemeClr val="accent1">
                        <a:tint val="44500"/>
                        <a:satMod val="160000"/>
                        <a:alpha val="49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zh-TW" sz="1200" kern="100" dirty="0">
                    <a:solidFill>
                      <a:srgbClr val="000000"/>
                    </a:solidFill>
                    <a:latin typeface="Calibri"/>
                    <a:ea typeface="新細明體"/>
                    <a:cs typeface="Times New Roman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1800" b="0" i="0" u="none" strike="noStrike" kern="1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 結案</a:t>
                  </a:r>
                  <a:endParaRPr kumimoji="0" lang="zh-TW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 </a:t>
                  </a:r>
                  <a:endParaRPr kumimoji="0" lang="zh-TW" altLang="en-US" sz="1200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endParaRPr>
                </a:p>
              </p:txBody>
            </p:sp>
          </p:grpSp>
          <p:grpSp>
            <p:nvGrpSpPr>
              <p:cNvPr id="41" name="群組 40"/>
              <p:cNvGrpSpPr/>
              <p:nvPr/>
            </p:nvGrpSpPr>
            <p:grpSpPr>
              <a:xfrm>
                <a:off x="2143125" y="523880"/>
                <a:ext cx="371475" cy="391618"/>
                <a:chOff x="0" y="640916"/>
                <a:chExt cx="371475" cy="479107"/>
              </a:xfrm>
            </p:grpSpPr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0" y="640916"/>
                  <a:ext cx="0" cy="45446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46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9525" y="699099"/>
                  <a:ext cx="361950" cy="4209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1200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是</a:t>
                  </a:r>
                </a:p>
              </p:txBody>
            </p:sp>
          </p:grpSp>
          <p:grpSp>
            <p:nvGrpSpPr>
              <p:cNvPr id="42" name="群組 41"/>
              <p:cNvGrpSpPr/>
              <p:nvPr/>
            </p:nvGrpSpPr>
            <p:grpSpPr>
              <a:xfrm>
                <a:off x="847725" y="895352"/>
                <a:ext cx="771525" cy="561936"/>
                <a:chOff x="0" y="-409573"/>
                <a:chExt cx="771525" cy="561936"/>
              </a:xfrm>
            </p:grpSpPr>
            <p:cxnSp>
              <p:nvCxnSpPr>
                <p:cNvPr id="43" name="直線單箭頭接點 42"/>
                <p:cNvCxnSpPr/>
                <p:nvPr/>
              </p:nvCxnSpPr>
              <p:spPr>
                <a:xfrm flipH="1">
                  <a:off x="0" y="152363"/>
                  <a:ext cx="77152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4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15726" y="-409573"/>
                  <a:ext cx="257175" cy="5315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新細明體"/>
                      <a:cs typeface="Times New Roman"/>
                    </a:rPr>
                    <a:t>否</a:t>
                  </a:r>
                </a:p>
              </p:txBody>
            </p:sp>
          </p:grpSp>
        </p:grpSp>
        <p:sp>
          <p:nvSpPr>
            <p:cNvPr id="15" name="矩形 14"/>
            <p:cNvSpPr/>
            <p:nvPr/>
          </p:nvSpPr>
          <p:spPr>
            <a:xfrm>
              <a:off x="2047874" y="66674"/>
              <a:ext cx="582676" cy="498731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800" kern="100" dirty="0">
                  <a:solidFill>
                    <a:srgbClr val="000000"/>
                  </a:solidFill>
                  <a:latin typeface="Calibri"/>
                  <a:ea typeface="新細明體"/>
                  <a:cs typeface="Times New Roman"/>
                </a:rPr>
                <a:t> </a:t>
              </a:r>
              <a:r>
                <a:rPr lang="zh-TW" altLang="en-US" sz="1800" kern="100" dirty="0" smtClean="0">
                  <a:solidFill>
                    <a:srgbClr val="000000"/>
                  </a:solidFill>
                  <a:latin typeface="Calibri"/>
                  <a:ea typeface="新細明體"/>
                  <a:cs typeface="Times New Roman"/>
                </a:rPr>
                <a:t>  </a:t>
              </a:r>
              <a:r>
                <a:rPr kumimoji="0" lang="zh-TW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收文</a:t>
              </a:r>
              <a:r>
                <a:rPr kumimoji="0" 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 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34321" y="1050192"/>
              <a:ext cx="598492" cy="45209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    </a:t>
              </a:r>
              <a:r>
                <a:rPr kumimoji="0" lang="zh-TW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撰稿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 </a:t>
              </a:r>
              <a:endPara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3697916" y="1262766"/>
              <a:ext cx="277704" cy="1346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8" name="直線單箭頭接點 17"/>
            <p:cNvCxnSpPr/>
            <p:nvPr/>
          </p:nvCxnSpPr>
          <p:spPr>
            <a:xfrm>
              <a:off x="2330617" y="622984"/>
              <a:ext cx="0" cy="46876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2034321" y="1976815"/>
              <a:ext cx="596229" cy="50621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   繪圖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 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 flipH="1">
              <a:off x="923925" y="2295525"/>
              <a:ext cx="107569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366691" y="1976815"/>
              <a:ext cx="523777" cy="471111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  校對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 </a:t>
              </a:r>
              <a:endPara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704850" y="2505075"/>
              <a:ext cx="0" cy="3333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" name="直線單箭頭接點 22"/>
            <p:cNvCxnSpPr/>
            <p:nvPr/>
          </p:nvCxnSpPr>
          <p:spPr>
            <a:xfrm>
              <a:off x="704850" y="2838450"/>
              <a:ext cx="11620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4" name="流程圖: 決策 23"/>
            <p:cNvSpPr/>
            <p:nvPr/>
          </p:nvSpPr>
          <p:spPr>
            <a:xfrm>
              <a:off x="1999615" y="2592944"/>
              <a:ext cx="752474" cy="913374"/>
            </a:xfrm>
            <a:prstGeom prst="flowChartDecisio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48000"/>
                  </a:schemeClr>
                </a:gs>
                <a:gs pos="49000">
                  <a:schemeClr val="accent1">
                    <a:tint val="44500"/>
                    <a:satMod val="160000"/>
                    <a:alpha val="49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修</a:t>
              </a:r>
              <a:r>
                <a:rPr lang="zh-TW" altLang="en-US" sz="1800" kern="100" dirty="0">
                  <a:solidFill>
                    <a:sysClr val="windowText" lastClr="000000"/>
                  </a:solidFill>
                  <a:latin typeface="Calibri"/>
                  <a:ea typeface="新細明體"/>
                  <a:cs typeface="Times New Roman"/>
                </a:rPr>
                <a:t>正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38" name="文字方塊 2"/>
            <p:cNvSpPr txBox="1">
              <a:spLocks noChangeArrowheads="1"/>
            </p:cNvSpPr>
            <p:nvPr/>
          </p:nvSpPr>
          <p:spPr bwMode="auto">
            <a:xfrm>
              <a:off x="1555960" y="2900362"/>
              <a:ext cx="247650" cy="531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是</a:t>
              </a:r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V="1">
              <a:off x="552450" y="2447925"/>
              <a:ext cx="0" cy="90487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grpSp>
          <p:nvGrpSpPr>
            <p:cNvPr id="28" name="群組 27"/>
            <p:cNvGrpSpPr/>
            <p:nvPr/>
          </p:nvGrpSpPr>
          <p:grpSpPr>
            <a:xfrm>
              <a:off x="2400300" y="3629025"/>
              <a:ext cx="381000" cy="476250"/>
              <a:chOff x="0" y="0"/>
              <a:chExt cx="381000" cy="476250"/>
            </a:xfrm>
          </p:grpSpPr>
          <p:cxnSp>
            <p:nvCxnSpPr>
              <p:cNvPr id="35" name="直線單箭頭接點 34"/>
              <p:cNvCxnSpPr/>
              <p:nvPr/>
            </p:nvCxnSpPr>
            <p:spPr>
              <a:xfrm>
                <a:off x="0" y="0"/>
                <a:ext cx="0" cy="47625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36" name="文字方塊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81000" cy="333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rPr>
                  <a:t>否</a:t>
                </a: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2047875" y="4125087"/>
              <a:ext cx="590550" cy="36118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	</a:t>
              </a:r>
              <a:r>
                <a:rPr kumimoji="0" lang="zh-TW" alt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   </a:t>
              </a:r>
              <a:r>
                <a:rPr kumimoji="0" lang="zh-TW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送</a:t>
              </a:r>
              <a:r>
                <a:rPr kumimoji="0" lang="zh-TW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件</a:t>
              </a:r>
              <a:endPara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 </a:t>
              </a:r>
              <a:endPara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30" name="流程圖: 決策 29"/>
            <p:cNvSpPr/>
            <p:nvPr/>
          </p:nvSpPr>
          <p:spPr>
            <a:xfrm>
              <a:off x="4276725" y="5495925"/>
              <a:ext cx="904875" cy="1076325"/>
            </a:xfrm>
            <a:prstGeom prst="flowChartDecisio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48000"/>
                  </a:schemeClr>
                </a:gs>
                <a:gs pos="49000">
                  <a:schemeClr val="accent1">
                    <a:tint val="44500"/>
                    <a:satMod val="160000"/>
                    <a:alpha val="49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准駁</a:t>
              </a:r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2943225" y="5631072"/>
              <a:ext cx="1219200" cy="436353"/>
              <a:chOff x="0" y="-93453"/>
              <a:chExt cx="1219200" cy="436353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 flipH="1">
                <a:off x="0" y="342900"/>
                <a:ext cx="12192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34" name="文字方塊 2"/>
              <p:cNvSpPr txBox="1">
                <a:spLocks noChangeArrowheads="1"/>
              </p:cNvSpPr>
              <p:nvPr/>
            </p:nvSpPr>
            <p:spPr bwMode="auto">
              <a:xfrm>
                <a:off x="371475" y="-93453"/>
                <a:ext cx="361950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rPr>
                  <a:t>准</a:t>
                </a:r>
                <a:endParaRPr kumimoji="0" lang="zh-TW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endParaRPr>
              </a:p>
            </p:txBody>
          </p:sp>
        </p:grpSp>
        <p:cxnSp>
          <p:nvCxnSpPr>
            <p:cNvPr id="32" name="直線單箭頭接點 31"/>
            <p:cNvCxnSpPr>
              <a:endCxn id="109" idx="0"/>
            </p:cNvCxnSpPr>
            <p:nvPr/>
          </p:nvCxnSpPr>
          <p:spPr>
            <a:xfrm flipH="1">
              <a:off x="4743450" y="6657899"/>
              <a:ext cx="1" cy="109545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sp>
        <p:nvSpPr>
          <p:cNvPr id="55" name="矩形 54"/>
          <p:cNvSpPr/>
          <p:nvPr/>
        </p:nvSpPr>
        <p:spPr>
          <a:xfrm>
            <a:off x="596136" y="496389"/>
            <a:ext cx="1078673" cy="20692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00" noProof="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申請人</a:t>
            </a:r>
            <a:endParaRPr kumimoji="0" lang="zh-TW" alt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15042" y="496389"/>
            <a:ext cx="1060133" cy="25564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noProof="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事務所</a:t>
            </a:r>
            <a:endParaRPr kumimoji="0" lang="zh-TW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4025510" y="1961027"/>
            <a:ext cx="0" cy="29230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7775313" y="526988"/>
            <a:ext cx="924187" cy="35264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noProof="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財產</a:t>
            </a:r>
            <a:r>
              <a:rPr lang="zh-TW" altLang="en-US" sz="1800" kern="100" noProof="0" dirty="0" smtClean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局</a:t>
            </a:r>
            <a:endParaRPr lang="en-US" altLang="zh-TW" sz="1800" kern="100" noProof="0" dirty="0" smtClean="0">
              <a:solidFill>
                <a:srgbClr val="000000"/>
              </a:solidFill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67" name="直線接點 66"/>
          <p:cNvCxnSpPr/>
          <p:nvPr/>
        </p:nvCxnSpPr>
        <p:spPr>
          <a:xfrm flipH="1">
            <a:off x="946759" y="3197539"/>
            <a:ext cx="26338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4575175" y="1766498"/>
            <a:ext cx="753876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91" name="矩形 90"/>
          <p:cNvSpPr/>
          <p:nvPr/>
        </p:nvSpPr>
        <p:spPr>
          <a:xfrm>
            <a:off x="5329051" y="1604739"/>
            <a:ext cx="1029758" cy="3141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   </a:t>
            </a:r>
            <a:r>
              <a:rPr lang="zh-TW" altLang="en-US" sz="1800" kern="10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紀錄</a:t>
            </a:r>
            <a:endParaRPr kumimoji="0" lang="zh-TW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 </a:t>
            </a: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4617803" y="2415092"/>
            <a:ext cx="753876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93" name="矩形 92"/>
          <p:cNvSpPr/>
          <p:nvPr/>
        </p:nvSpPr>
        <p:spPr>
          <a:xfrm>
            <a:off x="5371679" y="2253333"/>
            <a:ext cx="1029758" cy="3141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   </a:t>
            </a:r>
            <a:r>
              <a:rPr kumimoji="0" lang="zh-TW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紀錄</a:t>
            </a:r>
            <a:endParaRPr kumimoji="0" lang="zh-TW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 </a:t>
            </a: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95" name="直線單箭頭接點 94"/>
          <p:cNvCxnSpPr>
            <a:stCxn id="21" idx="0"/>
          </p:cNvCxnSpPr>
          <p:nvPr/>
        </p:nvCxnSpPr>
        <p:spPr>
          <a:xfrm flipH="1" flipV="1">
            <a:off x="1077743" y="1923578"/>
            <a:ext cx="1" cy="32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27141" y="1600059"/>
            <a:ext cx="1029758" cy="3141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   </a:t>
            </a:r>
            <a:r>
              <a:rPr lang="zh-TW" altLang="en-US" sz="1800" kern="10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紀錄</a:t>
            </a:r>
            <a:endParaRPr kumimoji="0" lang="zh-TW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 </a:t>
            </a: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655669" y="3871672"/>
            <a:ext cx="879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V="1">
            <a:off x="5525153" y="3414434"/>
            <a:ext cx="0" cy="47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024359" y="3079776"/>
            <a:ext cx="1029758" cy="3141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   </a:t>
            </a:r>
            <a:r>
              <a:rPr kumimoji="0" lang="zh-TW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紀錄</a:t>
            </a:r>
            <a:endParaRPr kumimoji="0" lang="zh-TW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 </a:t>
            </a: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sp>
        <p:nvSpPr>
          <p:cNvPr id="108" name="文字方塊 2"/>
          <p:cNvSpPr txBox="1">
            <a:spLocks noChangeArrowheads="1"/>
          </p:cNvSpPr>
          <p:nvPr/>
        </p:nvSpPr>
        <p:spPr bwMode="auto">
          <a:xfrm>
            <a:off x="8193461" y="5573796"/>
            <a:ext cx="506040" cy="23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dirty="0">
                <a:solidFill>
                  <a:sysClr val="windowText" lastClr="000000"/>
                </a:solidFill>
                <a:latin typeface="Calibri"/>
                <a:ea typeface="新細明體"/>
                <a:cs typeface="Times New Roman"/>
              </a:rPr>
              <a:t>駁</a:t>
            </a:r>
            <a:endParaRPr kumimoji="0" lang="zh-TW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796465" y="6267470"/>
            <a:ext cx="722553" cy="27884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8000"/>
                </a:schemeClr>
              </a:gs>
              <a:gs pos="49000">
                <a:schemeClr val="accent1">
                  <a:tint val="44500"/>
                  <a:satMod val="160000"/>
                  <a:alpha val="49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00" dirty="0">
              <a:solidFill>
                <a:srgbClr val="000000"/>
              </a:solidFill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結案</a:t>
            </a:r>
            <a:endParaRPr kumimoji="0" lang="zh-TW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 </a:t>
            </a: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 flipH="1">
            <a:off x="2168796" y="6406891"/>
            <a:ext cx="5566634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16" name="直線單箭頭接點 115"/>
          <p:cNvCxnSpPr/>
          <p:nvPr/>
        </p:nvCxnSpPr>
        <p:spPr>
          <a:xfrm flipH="1">
            <a:off x="8152558" y="4124576"/>
            <a:ext cx="2" cy="56118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8" name="流程圖: 文件 67"/>
          <p:cNvSpPr/>
          <p:nvPr/>
        </p:nvSpPr>
        <p:spPr>
          <a:xfrm>
            <a:off x="6884488" y="1475425"/>
            <a:ext cx="1413875" cy="392903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8000"/>
                </a:schemeClr>
              </a:gs>
              <a:gs pos="49000">
                <a:schemeClr val="accent1">
                  <a:tint val="44500"/>
                  <a:satMod val="160000"/>
                  <a:alpha val="49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noProof="0" dirty="0">
                <a:solidFill>
                  <a:sysClr val="windowText" lastClr="000000"/>
                </a:solidFill>
                <a:latin typeface="Calibri"/>
                <a:ea typeface="新細明體"/>
                <a:cs typeface="Times New Roman"/>
              </a:rPr>
              <a:t>作業</a:t>
            </a:r>
            <a:r>
              <a:rPr kumimoji="0" lang="zh-TW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紀錄</a:t>
            </a:r>
            <a:r>
              <a:rPr kumimoji="0" lang="zh-TW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單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</a:t>
            </a:r>
            <a:endParaRPr kumimoji="0" lang="zh-TW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6401437" y="2429218"/>
            <a:ext cx="1307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708927" y="1979325"/>
            <a:ext cx="0" cy="437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6173925" y="3255661"/>
            <a:ext cx="194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/>
          <p:nvPr/>
        </p:nvCxnSpPr>
        <p:spPr>
          <a:xfrm flipV="1">
            <a:off x="8122948" y="1972718"/>
            <a:ext cx="0" cy="12829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1733409" y="1757138"/>
            <a:ext cx="777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>
            <a:off x="2511321" y="1757138"/>
            <a:ext cx="0" cy="350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>
            <a:off x="2514600" y="2107180"/>
            <a:ext cx="464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/>
          <p:nvPr/>
        </p:nvCxnSpPr>
        <p:spPr>
          <a:xfrm flipV="1">
            <a:off x="7163242" y="1868328"/>
            <a:ext cx="0" cy="238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/>
          <p:nvPr/>
        </p:nvCxnSpPr>
        <p:spPr>
          <a:xfrm>
            <a:off x="4617803" y="1035342"/>
            <a:ext cx="907350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168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1463"/>
            <a:ext cx="9143999" cy="1143000"/>
          </a:xfrm>
        </p:spPr>
        <p:txBody>
          <a:bodyPr/>
          <a:lstStyle/>
          <a:p>
            <a:r>
              <a:rPr lang="zh-TW" altLang="en-US" dirty="0" smtClean="0"/>
              <a:t>處理描述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46036"/>
              </p:ext>
            </p:extLst>
          </p:nvPr>
        </p:nvGraphicFramePr>
        <p:xfrm>
          <a:off x="709771" y="1608455"/>
          <a:ext cx="8231029" cy="4928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8791"/>
                <a:gridCol w="4832238"/>
              </a:tblGrid>
              <a:tr h="577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處理名稱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申請文件製作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239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執行程序與規則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TW" altLang="en-US" sz="2000" kern="100" dirty="0" smtClean="0">
                          <a:effectLst/>
                        </a:rPr>
                        <a:t>收文</a:t>
                      </a:r>
                      <a:r>
                        <a:rPr lang="zh-TW" sz="2000" kern="100" dirty="0" smtClean="0">
                          <a:effectLst/>
                        </a:rPr>
                        <a:t>之後</a:t>
                      </a:r>
                      <a:r>
                        <a:rPr lang="zh-TW" sz="2000" kern="100" dirty="0">
                          <a:effectLst/>
                        </a:rPr>
                        <a:t>，將</a:t>
                      </a:r>
                      <a:r>
                        <a:rPr lang="zh-TW" sz="2000" kern="100" dirty="0" smtClean="0">
                          <a:effectLst/>
                        </a:rPr>
                        <a:t>客戶資料</a:t>
                      </a:r>
                      <a:r>
                        <a:rPr lang="zh-TW" altLang="en-US" sz="2000" kern="100" dirty="0" smtClean="0">
                          <a:effectLst/>
                        </a:rPr>
                        <a:t>與案件資料</a:t>
                      </a:r>
                      <a:r>
                        <a:rPr lang="zh-TW" sz="2000" kern="100" dirty="0" smtClean="0">
                          <a:effectLst/>
                        </a:rPr>
                        <a:t>登錄</a:t>
                      </a:r>
                      <a:r>
                        <a:rPr lang="zh-TW" sz="2000" kern="100" dirty="0">
                          <a:effectLst/>
                        </a:rPr>
                        <a:t>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TW" sz="2000" kern="100" dirty="0">
                          <a:effectLst/>
                        </a:rPr>
                        <a:t>依收文所得相關資料撰寫專利搞或說明書。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TW" sz="2000" kern="100" dirty="0">
                          <a:effectLst/>
                        </a:rPr>
                        <a:t>撰稿完成後，請製圖人員繪製專利圖或商標製作。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TW" sz="2000" kern="100" dirty="0">
                          <a:effectLst/>
                        </a:rPr>
                        <a:t>客戶校對後若有問題則進行修改，若無則填寫申請書以完成申請文件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TW" sz="2000" kern="100" dirty="0">
                          <a:effectLst/>
                        </a:rPr>
                        <a:t>完成後送件至智慧財產局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5409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資料輸入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TW" sz="2000" kern="100">
                          <a:effectLst/>
                        </a:rPr>
                        <a:t>來源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</a:rPr>
                        <a:t>接洽紀錄單</a:t>
                      </a:r>
                      <a:r>
                        <a:rPr lang="en-US" sz="2000" kern="100" dirty="0" smtClean="0">
                          <a:effectLst/>
                        </a:rPr>
                        <a:t>/</a:t>
                      </a:r>
                      <a:r>
                        <a:rPr lang="zh-TW" sz="2000" kern="100" dirty="0" smtClean="0">
                          <a:effectLst/>
                        </a:rPr>
                        <a:t>客戶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714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資料輸出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TW" sz="2000" kern="100">
                          <a:effectLst/>
                        </a:rPr>
                        <a:t>目的地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effectLst/>
                        </a:rPr>
                        <a:t>申請文件</a:t>
                      </a:r>
                      <a:r>
                        <a:rPr lang="en-US" sz="2000" kern="100" dirty="0" smtClean="0">
                          <a:effectLst/>
                        </a:rPr>
                        <a:t>/</a:t>
                      </a:r>
                      <a:r>
                        <a:rPr lang="zh-TW" sz="2000" kern="100" dirty="0">
                          <a:effectLst/>
                        </a:rPr>
                        <a:t>智慧財產局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657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限制與備註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46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1463"/>
            <a:ext cx="9143999" cy="1143000"/>
          </a:xfrm>
        </p:spPr>
        <p:txBody>
          <a:bodyPr/>
          <a:lstStyle/>
          <a:p>
            <a:r>
              <a:rPr lang="zh-TW" altLang="en-US" dirty="0" smtClean="0"/>
              <a:t>處理描述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44753"/>
              </p:ext>
            </p:extLst>
          </p:nvPr>
        </p:nvGraphicFramePr>
        <p:xfrm>
          <a:off x="698500" y="1587500"/>
          <a:ext cx="8445499" cy="4953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7350"/>
                <a:gridCol w="4958149"/>
              </a:tblGrid>
              <a:tr h="718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處理名稱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年費管制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1586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執行程序與規則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TW" sz="2000" kern="100" dirty="0">
                          <a:effectLst/>
                        </a:rPr>
                        <a:t>紀錄年費起始日期。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2.</a:t>
                      </a:r>
                      <a:r>
                        <a:rPr lang="zh-TW" sz="2000" kern="100" dirty="0">
                          <a:effectLst/>
                        </a:rPr>
                        <a:t>客戶繳費並領證。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</a:t>
                      </a:r>
                      <a:r>
                        <a:rPr lang="zh-TW" sz="2000" kern="100" dirty="0">
                          <a:effectLst/>
                        </a:rPr>
                        <a:t>客戶繳完年限所需費用，事務所每年填寫繳費單且依繳費日期繳納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9440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資料輸入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TW" sz="2000" kern="100">
                          <a:effectLst/>
                        </a:rPr>
                        <a:t>來源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案件資料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TW" sz="2000" kern="100" dirty="0">
                          <a:effectLst/>
                        </a:rPr>
                        <a:t>智慧財產局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888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資料輸出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TW" sz="2000" kern="100">
                          <a:effectLst/>
                        </a:rPr>
                        <a:t>目的地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收據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TW" sz="2000" kern="100" dirty="0">
                          <a:effectLst/>
                        </a:rPr>
                        <a:t>客戶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8165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限制與備註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034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9400" y="-165100"/>
            <a:ext cx="8229600" cy="762000"/>
          </a:xfrm>
        </p:spPr>
        <p:txBody>
          <a:bodyPr/>
          <a:lstStyle/>
          <a:p>
            <a:r>
              <a:rPr lang="zh-TW" altLang="en-US" dirty="0" smtClean="0"/>
              <a:t> </a:t>
            </a:r>
            <a:r>
              <a:rPr lang="zh-TW" altLang="en-US" sz="2800" dirty="0" smtClean="0"/>
              <a:t>資料流程圖</a:t>
            </a:r>
            <a:endParaRPr lang="zh-TW" altLang="en-US" sz="2800" dirty="0"/>
          </a:p>
        </p:txBody>
      </p:sp>
      <p:sp>
        <p:nvSpPr>
          <p:cNvPr id="55" name="矩形 54"/>
          <p:cNvSpPr/>
          <p:nvPr/>
        </p:nvSpPr>
        <p:spPr>
          <a:xfrm>
            <a:off x="279400" y="870841"/>
            <a:ext cx="938841" cy="35582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8000"/>
                </a:schemeClr>
              </a:gs>
              <a:gs pos="49000">
                <a:schemeClr val="accent1">
                  <a:tint val="44500"/>
                  <a:satMod val="160000"/>
                  <a:alpha val="49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dirty="0">
                <a:latin typeface="Calibri"/>
                <a:ea typeface="新細明體"/>
                <a:cs typeface="Times New Roman"/>
              </a:rPr>
              <a:t>申請人</a:t>
            </a: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1231900" y="1049153"/>
            <a:ext cx="546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1905000" y="767455"/>
            <a:ext cx="1231900" cy="5633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收文</a:t>
            </a:r>
          </a:p>
        </p:txBody>
      </p:sp>
      <p:cxnSp>
        <p:nvCxnSpPr>
          <p:cNvPr id="60" name="直線單箭頭接點 59"/>
          <p:cNvCxnSpPr>
            <a:stCxn id="58" idx="6"/>
          </p:cNvCxnSpPr>
          <p:nvPr/>
        </p:nvCxnSpPr>
        <p:spPr>
          <a:xfrm>
            <a:off x="3136900" y="1049153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797299" y="817815"/>
            <a:ext cx="1501775" cy="511839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altLang="en-US" sz="18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noFill/>
                <a:ea typeface="新細明體"/>
                <a:cs typeface="Times New Roman"/>
              </a:rPr>
              <a:t>申請人</a:t>
            </a:r>
            <a:r>
              <a:rPr lang="zh-TW" sz="1800" kern="100" dirty="0" smtClean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noFill/>
                <a:effectLst/>
                <a:ea typeface="新細明體"/>
                <a:cs typeface="Times New Roman"/>
              </a:rPr>
              <a:t>資料</a:t>
            </a:r>
            <a:endParaRPr lang="zh-TW" sz="18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2520950" y="1470902"/>
            <a:ext cx="0" cy="646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2520950" y="2117818"/>
            <a:ext cx="1187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797300" y="1866633"/>
            <a:ext cx="1117600" cy="46267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altLang="en-US" sz="1800" kern="100" dirty="0" smtClean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noFill/>
                <a:effectLst/>
                <a:ea typeface="新細明體"/>
                <a:cs typeface="Times New Roman"/>
              </a:rPr>
              <a:t>案件</a:t>
            </a:r>
            <a:r>
              <a:rPr lang="zh-TW" sz="1800" kern="100" dirty="0" smtClean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noFill/>
                <a:effectLst/>
                <a:ea typeface="新細明體"/>
                <a:cs typeface="Times New Roman"/>
              </a:rPr>
              <a:t>資料</a:t>
            </a:r>
            <a:endParaRPr lang="zh-TW" sz="18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4356100" y="2359675"/>
            <a:ext cx="7937" cy="689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3756025" y="3156494"/>
            <a:ext cx="1231900" cy="5633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800" kern="10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撰稿</a:t>
            </a:r>
            <a:endParaRPr kumimoji="0" lang="zh-TW" altLang="en-US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4371975" y="3779789"/>
            <a:ext cx="15875" cy="1244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群組 142"/>
          <p:cNvGrpSpPr/>
          <p:nvPr/>
        </p:nvGrpSpPr>
        <p:grpSpPr>
          <a:xfrm>
            <a:off x="762239" y="1373778"/>
            <a:ext cx="6305311" cy="4480614"/>
            <a:chOff x="762239" y="1360432"/>
            <a:chExt cx="6305311" cy="3584547"/>
          </a:xfrm>
        </p:grpSpPr>
        <p:grpSp>
          <p:nvGrpSpPr>
            <p:cNvPr id="85" name="群組 84"/>
            <p:cNvGrpSpPr/>
            <p:nvPr/>
          </p:nvGrpSpPr>
          <p:grpSpPr>
            <a:xfrm>
              <a:off x="762239" y="1360432"/>
              <a:ext cx="1015760" cy="3392577"/>
              <a:chOff x="838679" y="1235644"/>
              <a:chExt cx="1015760" cy="2900042"/>
            </a:xfrm>
          </p:grpSpPr>
          <p:cxnSp>
            <p:nvCxnSpPr>
              <p:cNvPr id="80" name="直線接點 79"/>
              <p:cNvCxnSpPr/>
              <p:nvPr/>
            </p:nvCxnSpPr>
            <p:spPr>
              <a:xfrm>
                <a:off x="838679" y="1235644"/>
                <a:ext cx="2" cy="2900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/>
              <p:cNvCxnSpPr/>
              <p:nvPr/>
            </p:nvCxnSpPr>
            <p:spPr>
              <a:xfrm>
                <a:off x="838679" y="4124498"/>
                <a:ext cx="101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群組 112"/>
            <p:cNvGrpSpPr/>
            <p:nvPr/>
          </p:nvGrpSpPr>
          <p:grpSpPr>
            <a:xfrm>
              <a:off x="1784350" y="4280861"/>
              <a:ext cx="5283200" cy="664118"/>
              <a:chOff x="1778000" y="3683877"/>
              <a:chExt cx="5283200" cy="6641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822700" y="3784599"/>
                <a:ext cx="1117600" cy="46267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TW" altLang="en-US" sz="1800" kern="100" dirty="0" smtClean="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noFill/>
                    <a:ea typeface="新細明體"/>
                    <a:cs typeface="Times New Roman"/>
                  </a:rPr>
                  <a:t>作業</a:t>
                </a:r>
                <a:r>
                  <a:rPr lang="zh-TW" altLang="en-US" sz="1800" kern="100" dirty="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noFill/>
                    <a:ea typeface="新細明體"/>
                    <a:cs typeface="Times New Roman"/>
                  </a:rPr>
                  <a:t>紀錄</a:t>
                </a:r>
                <a:endParaRPr lang="zh-TW" sz="1800" kern="100" dirty="0">
                  <a:effectLst/>
                  <a:ea typeface="新細明體"/>
                  <a:cs typeface="Times New Roman"/>
                </a:endParaRPr>
              </a:p>
            </p:txBody>
          </p:sp>
          <p:cxnSp>
            <p:nvCxnSpPr>
              <p:cNvPr id="75" name="直線單箭頭接點 74"/>
              <p:cNvCxnSpPr/>
              <p:nvPr/>
            </p:nvCxnSpPr>
            <p:spPr>
              <a:xfrm>
                <a:off x="5092700" y="3886199"/>
                <a:ext cx="635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橢圓 75"/>
              <p:cNvSpPr/>
              <p:nvPr/>
            </p:nvSpPr>
            <p:spPr>
              <a:xfrm>
                <a:off x="5829300" y="3683877"/>
                <a:ext cx="1231900" cy="5633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glow rad="127000">
                  <a:schemeClr val="bg1"/>
                </a:glo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8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rPr>
                  <a:t>繪圖</a:t>
                </a:r>
              </a:p>
            </p:txBody>
          </p:sp>
          <p:cxnSp>
            <p:nvCxnSpPr>
              <p:cNvPr id="78" name="直線單箭頭接點 77"/>
              <p:cNvCxnSpPr/>
              <p:nvPr/>
            </p:nvCxnSpPr>
            <p:spPr>
              <a:xfrm flipH="1">
                <a:off x="5092700" y="4142936"/>
                <a:ext cx="635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>
                <a:off x="1778000" y="3784599"/>
                <a:ext cx="1231900" cy="5633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glow rad="127000">
                  <a:schemeClr val="bg1"/>
                </a:glo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TW" altLang="en-US" sz="1800" kern="100" noProof="0" dirty="0">
                    <a:solidFill>
                      <a:srgbClr val="000000"/>
                    </a:solidFill>
                    <a:latin typeface="Calibri"/>
                    <a:ea typeface="新細明體"/>
                    <a:cs typeface="Times New Roman"/>
                  </a:rPr>
                  <a:t>校對</a:t>
                </a:r>
                <a:endParaRPr kumimoji="0" lang="zh-TW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endParaRPr>
              </a:p>
            </p:txBody>
          </p:sp>
          <p:cxnSp>
            <p:nvCxnSpPr>
              <p:cNvPr id="87" name="直線單箭頭接點 86"/>
              <p:cNvCxnSpPr/>
              <p:nvPr/>
            </p:nvCxnSpPr>
            <p:spPr>
              <a:xfrm flipH="1" flipV="1">
                <a:off x="3009900" y="3886199"/>
                <a:ext cx="587375" cy="3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>
                <a:off x="3009900" y="4185631"/>
                <a:ext cx="73977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橢圓 102"/>
          <p:cNvSpPr/>
          <p:nvPr/>
        </p:nvSpPr>
        <p:spPr>
          <a:xfrm>
            <a:off x="5727700" y="1189204"/>
            <a:ext cx="1231900" cy="5633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800" kern="100" noProof="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送</a:t>
            </a:r>
            <a:r>
              <a:rPr lang="zh-TW" altLang="en-US" sz="1800" kern="100" noProof="0" dirty="0" smtClean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件</a:t>
            </a:r>
            <a:endParaRPr lang="en-US" altLang="zh-TW" sz="1800" kern="100" noProof="0" dirty="0" smtClean="0">
              <a:solidFill>
                <a:srgbClr val="000000"/>
              </a:solidFill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105" name="直線接點 104"/>
          <p:cNvCxnSpPr/>
          <p:nvPr/>
        </p:nvCxnSpPr>
        <p:spPr>
          <a:xfrm>
            <a:off x="5099050" y="2032080"/>
            <a:ext cx="1035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6127750" y="1753074"/>
            <a:ext cx="6350" cy="279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5299076" y="991858"/>
            <a:ext cx="1069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103" idx="0"/>
          </p:cNvCxnSpPr>
          <p:nvPr/>
        </p:nvCxnSpPr>
        <p:spPr>
          <a:xfrm>
            <a:off x="6343650" y="991858"/>
            <a:ext cx="0" cy="1973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6832600" y="1800099"/>
            <a:ext cx="0" cy="2228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flipH="1">
            <a:off x="4610100" y="4029033"/>
            <a:ext cx="2222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>
            <a:off x="4610100" y="4023294"/>
            <a:ext cx="0" cy="10009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987800" y="2329307"/>
            <a:ext cx="0" cy="630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H="1">
            <a:off x="3309937" y="2959979"/>
            <a:ext cx="6778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橢圓 141"/>
          <p:cNvSpPr/>
          <p:nvPr/>
        </p:nvSpPr>
        <p:spPr>
          <a:xfrm>
            <a:off x="1549398" y="2644643"/>
            <a:ext cx="1587502" cy="66720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800" kern="100" noProof="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年費管理</a:t>
            </a:r>
            <a:endParaRPr kumimoji="0" lang="zh-TW" altLang="en-US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147" name="直線單箭頭接點 146"/>
          <p:cNvCxnSpPr>
            <a:stCxn id="142" idx="4"/>
          </p:cNvCxnSpPr>
          <p:nvPr/>
        </p:nvCxnSpPr>
        <p:spPr>
          <a:xfrm>
            <a:off x="2343149" y="3311845"/>
            <a:ext cx="0" cy="4679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1778000" y="3797696"/>
            <a:ext cx="1117600" cy="46267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altLang="en-US" sz="1800" kern="100" dirty="0" smtClean="0">
                <a:solidFill>
                  <a:schemeClr val="tx1"/>
                </a:solidFill>
                <a:effectLst/>
                <a:ea typeface="新細明體"/>
                <a:cs typeface="Times New Roman"/>
              </a:rPr>
              <a:t>年費紀錄</a:t>
            </a:r>
            <a:endParaRPr lang="zh-TW" sz="1800" kern="100" dirty="0">
              <a:solidFill>
                <a:schemeClr val="tx1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56" name="直線接點 155"/>
          <p:cNvCxnSpPr/>
          <p:nvPr/>
        </p:nvCxnSpPr>
        <p:spPr>
          <a:xfrm flipH="1">
            <a:off x="4594225" y="2359675"/>
            <a:ext cx="15875" cy="631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>
            <a:off x="4594225" y="2991471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橢圓 158"/>
          <p:cNvSpPr/>
          <p:nvPr/>
        </p:nvSpPr>
        <p:spPr>
          <a:xfrm>
            <a:off x="5410200" y="2593098"/>
            <a:ext cx="1231900" cy="5633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800" kern="100" noProof="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結案</a:t>
            </a:r>
            <a:endParaRPr kumimoji="0" lang="zh-TW" altLang="en-US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190" name="直線接點 189"/>
          <p:cNvCxnSpPr/>
          <p:nvPr/>
        </p:nvCxnSpPr>
        <p:spPr>
          <a:xfrm flipH="1">
            <a:off x="4813300" y="2874796"/>
            <a:ext cx="485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V="1">
            <a:off x="4813300" y="2386111"/>
            <a:ext cx="0" cy="488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>
            <a:off x="7055809" y="1470902"/>
            <a:ext cx="565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7698116" y="1373779"/>
            <a:ext cx="888041" cy="32394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8000"/>
                </a:schemeClr>
              </a:gs>
              <a:gs pos="49000">
                <a:schemeClr val="accent1">
                  <a:tint val="44500"/>
                  <a:satMod val="160000"/>
                  <a:alpha val="49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dirty="0">
                <a:latin typeface="Calibri"/>
                <a:ea typeface="新細明體"/>
                <a:cs typeface="Times New Roman"/>
              </a:rPr>
              <a:t>財產局</a:t>
            </a:r>
          </a:p>
        </p:txBody>
      </p:sp>
      <p:cxnSp>
        <p:nvCxnSpPr>
          <p:cNvPr id="200" name="直線單箭頭接點 199"/>
          <p:cNvCxnSpPr/>
          <p:nvPr/>
        </p:nvCxnSpPr>
        <p:spPr>
          <a:xfrm>
            <a:off x="8181346" y="1706189"/>
            <a:ext cx="0" cy="282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橢圓 200"/>
          <p:cNvSpPr/>
          <p:nvPr/>
        </p:nvSpPr>
        <p:spPr>
          <a:xfrm>
            <a:off x="7620959" y="2055082"/>
            <a:ext cx="1120775" cy="509534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800" kern="10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發函</a:t>
            </a:r>
            <a:endParaRPr lang="en-US" altLang="zh-TW" sz="1800" kern="100" noProof="0" dirty="0" smtClean="0">
              <a:solidFill>
                <a:srgbClr val="000000"/>
              </a:solidFill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208" name="直線單箭頭接點 207"/>
          <p:cNvCxnSpPr/>
          <p:nvPr/>
        </p:nvCxnSpPr>
        <p:spPr>
          <a:xfrm flipV="1">
            <a:off x="8142136" y="1048754"/>
            <a:ext cx="0" cy="280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橢圓 208"/>
          <p:cNvSpPr/>
          <p:nvPr/>
        </p:nvSpPr>
        <p:spPr>
          <a:xfrm>
            <a:off x="7484434" y="361268"/>
            <a:ext cx="1231900" cy="5633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</a:ln>
          <a:effectLst>
            <a:glow rad="127000">
              <a:schemeClr val="bg1"/>
            </a:glo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800" kern="100" dirty="0">
                <a:solidFill>
                  <a:srgbClr val="000000"/>
                </a:solidFill>
                <a:latin typeface="Calibri"/>
                <a:ea typeface="新細明體"/>
                <a:cs typeface="Times New Roman"/>
              </a:rPr>
              <a:t>建檔</a:t>
            </a:r>
            <a:endParaRPr lang="en-US" altLang="zh-TW" sz="1800" kern="100" noProof="0" dirty="0" smtClean="0">
              <a:solidFill>
                <a:srgbClr val="000000"/>
              </a:solidFill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211" name="直線單箭頭接點 210"/>
          <p:cNvCxnSpPr>
            <a:stCxn id="209" idx="2"/>
          </p:cNvCxnSpPr>
          <p:nvPr/>
        </p:nvCxnSpPr>
        <p:spPr>
          <a:xfrm flipH="1">
            <a:off x="7175500" y="642966"/>
            <a:ext cx="3089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5690229" y="361268"/>
            <a:ext cx="1485271" cy="47491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altLang="en-US" sz="18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noFill/>
                <a:ea typeface="新細明體"/>
                <a:cs typeface="Times New Roman"/>
              </a:rPr>
              <a:t>財產局</a:t>
            </a:r>
            <a:r>
              <a:rPr lang="zh-TW" sz="1800" kern="100" dirty="0" smtClean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noFill/>
                <a:effectLst/>
                <a:ea typeface="新細明體"/>
                <a:cs typeface="Times New Roman"/>
              </a:rPr>
              <a:t>資料</a:t>
            </a:r>
            <a:endParaRPr lang="zh-TW" sz="1800" kern="100" dirty="0">
              <a:effectLst/>
              <a:ea typeface="新細明體"/>
              <a:cs typeface="Times New Roman"/>
            </a:endParaRPr>
          </a:p>
        </p:txBody>
      </p:sp>
      <p:cxnSp>
        <p:nvCxnSpPr>
          <p:cNvPr id="215" name="直線單箭頭接點 214"/>
          <p:cNvCxnSpPr/>
          <p:nvPr/>
        </p:nvCxnSpPr>
        <p:spPr>
          <a:xfrm flipH="1">
            <a:off x="6817426" y="950604"/>
            <a:ext cx="14349" cy="279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 flipH="1">
            <a:off x="5099050" y="2359675"/>
            <a:ext cx="23853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2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三色">
  <a:themeElements>
    <a:clrScheme name="三色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3DBEFF"/>
      </a:hlink>
      <a:folHlink>
        <a:srgbClr val="C0C0C0"/>
      </a:folHlink>
    </a:clrScheme>
    <a:fontScheme name="三色">
      <a:majorFont>
        <a:latin typeface="Times New Roman"/>
        <a:ea typeface="永中明體"/>
        <a:cs typeface="永中明體"/>
      </a:majorFont>
      <a:minorFont>
        <a:latin typeface="Times New Roman"/>
        <a:ea typeface="永中明體"/>
        <a:cs typeface="永中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三色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三色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三色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三色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FF9F3B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E79035"/>
        </a:accent6>
        <a:hlink>
          <a:srgbClr val="0033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三色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3DBE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三色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3F0B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5D9A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1090</Words>
  <Application>Microsoft Office PowerPoint</Application>
  <PresentationFormat>如螢幕大小 (4:3)</PresentationFormat>
  <Paragraphs>509</Paragraphs>
  <Slides>28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三色</vt:lpstr>
      <vt:lpstr>Office 佈景主題</vt:lpstr>
      <vt:lpstr>Database Project</vt:lpstr>
      <vt:lpstr>Outline</vt:lpstr>
      <vt:lpstr>系統目標</vt:lpstr>
      <vt:lpstr>企業組織與架構</vt:lpstr>
      <vt:lpstr>系統主要功能需求描述 </vt:lpstr>
      <vt:lpstr>功能流程圖</vt:lpstr>
      <vt:lpstr>處理描述</vt:lpstr>
      <vt:lpstr>處理描述</vt:lpstr>
      <vt:lpstr> 資料流程圖</vt:lpstr>
      <vt:lpstr>藍圖－財產局資料</vt:lpstr>
      <vt:lpstr>資料詞彙－財產局資料</vt:lpstr>
      <vt:lpstr>藍圖－申請人資料</vt:lpstr>
      <vt:lpstr>資料詞彙－申請人資料</vt:lpstr>
      <vt:lpstr>藍圖－案件資料</vt:lpstr>
      <vt:lpstr>資料詞彙－案件資料</vt:lpstr>
      <vt:lpstr>藍圖－作業紀錄</vt:lpstr>
      <vt:lpstr>資料詞彙－作業紀錄</vt:lpstr>
      <vt:lpstr>藍圖－年費紀錄</vt:lpstr>
      <vt:lpstr>資料詞彙－年費紀錄</vt:lpstr>
      <vt:lpstr>概念模型E-R model之設計</vt:lpstr>
      <vt:lpstr>PowerPoint 簡報</vt:lpstr>
      <vt:lpstr>資料庫表格設計與正規化</vt:lpstr>
      <vt:lpstr>PowerPoint 簡報</vt:lpstr>
      <vt:lpstr>正規化</vt:lpstr>
      <vt:lpstr>正規化</vt:lpstr>
      <vt:lpstr>PowerPoint 簡報</vt:lpstr>
      <vt:lpstr> 資料庫表格之實體設計 </vt:lpstr>
      <vt:lpstr>Q&amp;A?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企業組織與架構</dc:title>
  <dc:creator>wenli</dc:creator>
  <cp:lastModifiedBy>jvuilu</cp:lastModifiedBy>
  <cp:revision>132</cp:revision>
  <dcterms:created xsi:type="dcterms:W3CDTF">2014-12-27T14:21:39Z</dcterms:created>
  <dcterms:modified xsi:type="dcterms:W3CDTF">2015-01-06T05:27:33Z</dcterms:modified>
</cp:coreProperties>
</file>