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8"/>
  </p:notesMasterIdLst>
  <p:handoutMasterIdLst>
    <p:handoutMasterId r:id="rId9"/>
  </p:handoutMasterIdLst>
  <p:sldIdLst>
    <p:sldId id="3168" r:id="rId2"/>
    <p:sldId id="3173" r:id="rId3"/>
    <p:sldId id="3214" r:id="rId4"/>
    <p:sldId id="3222" r:id="rId5"/>
    <p:sldId id="3220" r:id="rId6"/>
    <p:sldId id="3207" r:id="rId7"/>
  </p:sldIdLst>
  <p:sldSz cx="12858750" cy="7232650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2986" autoAdjust="0"/>
  </p:normalViewPr>
  <p:slideViewPr>
    <p:cSldViewPr>
      <p:cViewPr varScale="1">
        <p:scale>
          <a:sx n="71" d="100"/>
          <a:sy n="71" d="100"/>
        </p:scale>
        <p:origin x="86" y="30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9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775" y="743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722329" y="2072754"/>
            <a:ext cx="1414094" cy="1274967"/>
            <a:chOff x="3720691" y="2824413"/>
            <a:chExt cx="1341120" cy="120917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5"/>
          <p:cNvSpPr>
            <a:spLocks/>
          </p:cNvSpPr>
          <p:nvPr/>
        </p:nvSpPr>
        <p:spPr bwMode="auto">
          <a:xfrm rot="1855731">
            <a:off x="5824415" y="2154530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2481214" y="3616326"/>
            <a:ext cx="782856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860845" y="4375587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"/>
          <p:cNvSpPr>
            <a:spLocks noChangeArrowheads="1"/>
          </p:cNvSpPr>
          <p:nvPr/>
        </p:nvSpPr>
        <p:spPr bwMode="auto">
          <a:xfrm>
            <a:off x="4075664" y="4495599"/>
            <a:ext cx="46314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87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邓国福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9780299" y="3421775"/>
            <a:ext cx="293532" cy="194551"/>
            <a:chOff x="9482595" y="2565731"/>
            <a:chExt cx="278384" cy="184511"/>
          </a:xfrm>
        </p:grpSpPr>
        <p:sp>
          <p:nvSpPr>
            <p:cNvPr id="92" name="椭圆 9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3671003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B47359F-67B0-4F57-8385-A3C158977DA0}"/>
              </a:ext>
            </a:extLst>
          </p:cNvPr>
          <p:cNvSpPr/>
          <p:nvPr/>
        </p:nvSpPr>
        <p:spPr>
          <a:xfrm>
            <a:off x="947198" y="1816125"/>
            <a:ext cx="8938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对于用户态数据，我使用</a:t>
            </a:r>
            <a:r>
              <a:rPr lang="en-US" altLang="zh-CN" dirty="0" err="1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syslog</a:t>
            </a:r>
            <a:r>
              <a:rPr lang="zh-CN" altLang="en-US" dirty="0"/>
              <a:t>（</a:t>
            </a:r>
            <a:r>
              <a:rPr lang="en-US" altLang="zh-CN" dirty="0"/>
              <a:t>Ubuntu</a:t>
            </a:r>
            <a:r>
              <a:rPr lang="zh-CN" altLang="en-US" dirty="0"/>
              <a:t>为</a:t>
            </a:r>
            <a:r>
              <a:rPr lang="en-US" altLang="zh-CN" dirty="0" err="1"/>
              <a:t>rsyslog</a:t>
            </a:r>
            <a:r>
              <a:rPr lang="zh-CN" altLang="en-US" dirty="0"/>
              <a:t>）日志系统。</a:t>
            </a:r>
            <a:endParaRPr lang="en-US" altLang="zh-CN" dirty="0"/>
          </a:p>
          <a:p>
            <a:r>
              <a:rPr lang="en-US" altLang="zh-CN" dirty="0"/>
              <a:t>	1. 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rsyslog.conf</a:t>
            </a:r>
            <a:r>
              <a:rPr lang="zh-CN" altLang="en-US" dirty="0"/>
              <a:t>配置文件，添加规则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 在程序中添加输出代码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重启日志系统 </a:t>
            </a:r>
            <a:r>
              <a:rPr lang="nb-NO" altLang="zh-CN" dirty="0"/>
              <a:t>/etc/init.d/rsyslog restart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90099" y="566261"/>
            <a:ext cx="8351644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b="1" dirty="0" err="1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3200" b="1" dirty="0" err="1">
                <a:latin typeface="微软雅黑" pitchFamily="34" charset="-122"/>
                <a:ea typeface="微软雅黑" pitchFamily="34" charset="-122"/>
              </a:rPr>
              <a:t>rsyslog.conf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配置文件，添加规则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EE6A563-4C62-49B0-BE88-78CBDBF02C8D}"/>
              </a:ext>
            </a:extLst>
          </p:cNvPr>
          <p:cNvSpPr txBox="1"/>
          <p:nvPr/>
        </p:nvSpPr>
        <p:spPr>
          <a:xfrm>
            <a:off x="583447" y="1967126"/>
            <a:ext cx="93023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让日志朝指定路径输出，可以通过添加一条新的规则实现。</a:t>
            </a:r>
            <a:endParaRPr lang="en-US" altLang="zh-CN" dirty="0"/>
          </a:p>
          <a:p>
            <a:r>
              <a:rPr lang="zh-CN" altLang="en-US" dirty="0"/>
              <a:t>每个规则行由两部分组成，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部分和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zh-CN" altLang="en-US" dirty="0"/>
              <a:t>，这两部分由一个或多个空格或</a:t>
            </a:r>
            <a:r>
              <a:rPr lang="en-US" altLang="zh-CN" dirty="0"/>
              <a:t>tab</a:t>
            </a:r>
            <a:r>
              <a:rPr lang="zh-CN" altLang="en-US" dirty="0"/>
              <a:t>分隔，</a:t>
            </a:r>
            <a:r>
              <a:rPr lang="en-US" altLang="zh-CN" dirty="0"/>
              <a:t>selector</a:t>
            </a:r>
            <a:r>
              <a:rPr lang="zh-CN" altLang="en-US" dirty="0"/>
              <a:t>部分指定源和日志等级，</a:t>
            </a:r>
            <a:r>
              <a:rPr lang="en-US" altLang="zh-CN" dirty="0"/>
              <a:t>action</a:t>
            </a:r>
            <a:r>
              <a:rPr lang="zh-CN" altLang="en-US" dirty="0"/>
              <a:t>部分指定对应的操作。</a:t>
            </a:r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zh-CN" altLang="en-US" dirty="0">
                <a:solidFill>
                  <a:srgbClr val="FF0000"/>
                </a:solidFill>
              </a:rPr>
              <a:t>也由两部分组成，设施和优先级，</a:t>
            </a:r>
            <a:r>
              <a:rPr lang="zh-CN" altLang="en-US" dirty="0"/>
              <a:t>由点号</a:t>
            </a:r>
            <a:r>
              <a:rPr lang="en-US" altLang="zh-CN" dirty="0"/>
              <a:t>.</a:t>
            </a:r>
            <a:r>
              <a:rPr lang="zh-CN" altLang="en-US" dirty="0"/>
              <a:t>分隔。第一部分为消息源或称为日志设施，第二部分为日志级别。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是规则描述的一部分，规则用于处理消息。总的来说，消息内容被写到一种日志文件上，但也可以执行其他动作，比如写到数据库表中或转发到其他主机。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latinLnBrk="1"/>
            <a:r>
              <a:rPr lang="zh-CN" altLang="en-US" dirty="0"/>
              <a:t>日志设施有：</a:t>
            </a:r>
          </a:p>
          <a:p>
            <a:r>
              <a:rPr lang="en-US" altLang="zh-CN" dirty="0"/>
              <a:t>auth(security), </a:t>
            </a:r>
            <a:r>
              <a:rPr lang="en-US" altLang="zh-CN" dirty="0" err="1"/>
              <a:t>authpriv</a:t>
            </a:r>
            <a:r>
              <a:rPr lang="en-US" altLang="zh-CN" dirty="0"/>
              <a:t>: </a:t>
            </a:r>
            <a:r>
              <a:rPr lang="zh-CN" altLang="en-US" dirty="0"/>
              <a:t>授权和安全相关的消息</a:t>
            </a:r>
          </a:p>
          <a:p>
            <a:r>
              <a:rPr lang="en-US" altLang="zh-CN" dirty="0"/>
              <a:t>kern: </a:t>
            </a:r>
            <a:r>
              <a:rPr lang="zh-CN" altLang="en-US" dirty="0"/>
              <a:t>来自</a:t>
            </a:r>
            <a:r>
              <a:rPr lang="en-US" altLang="zh-CN" dirty="0"/>
              <a:t>Linux</a:t>
            </a:r>
            <a:r>
              <a:rPr lang="zh-CN" altLang="en-US" dirty="0"/>
              <a:t>内核的消息</a:t>
            </a:r>
          </a:p>
          <a:p>
            <a:r>
              <a:rPr lang="en-US" altLang="zh-CN" dirty="0"/>
              <a:t>mail: </a:t>
            </a:r>
            <a:r>
              <a:rPr lang="zh-CN" altLang="en-US" dirty="0"/>
              <a:t>由</a:t>
            </a:r>
            <a:r>
              <a:rPr lang="en-US" altLang="zh-CN" dirty="0"/>
              <a:t>mail</a:t>
            </a:r>
            <a:r>
              <a:rPr lang="zh-CN" altLang="en-US" dirty="0"/>
              <a:t>子系统产生的消息</a:t>
            </a:r>
          </a:p>
          <a:p>
            <a:r>
              <a:rPr lang="en-US" altLang="zh-CN" dirty="0" err="1"/>
              <a:t>cron</a:t>
            </a:r>
            <a:r>
              <a:rPr lang="en-US" altLang="zh-CN" dirty="0"/>
              <a:t>: </a:t>
            </a:r>
            <a:r>
              <a:rPr lang="en-US" altLang="zh-CN" dirty="0" err="1"/>
              <a:t>cron</a:t>
            </a:r>
            <a:r>
              <a:rPr lang="zh-CN" altLang="en-US" dirty="0"/>
              <a:t>守护进程相关的信息</a:t>
            </a:r>
          </a:p>
          <a:p>
            <a:r>
              <a:rPr lang="en-US" altLang="zh-CN" dirty="0"/>
              <a:t>daemon: </a:t>
            </a:r>
            <a:r>
              <a:rPr lang="zh-CN" altLang="en-US" dirty="0"/>
              <a:t>守护进程产生的信息</a:t>
            </a:r>
          </a:p>
          <a:p>
            <a:r>
              <a:rPr lang="en-US" altLang="zh-CN" dirty="0"/>
              <a:t>news: </a:t>
            </a:r>
            <a:r>
              <a:rPr lang="zh-CN" altLang="en-US" dirty="0"/>
              <a:t>网络消息子系统</a:t>
            </a:r>
          </a:p>
          <a:p>
            <a:r>
              <a:rPr lang="en-US" altLang="zh-CN" dirty="0" err="1"/>
              <a:t>lpr</a:t>
            </a:r>
            <a:r>
              <a:rPr lang="en-US" altLang="zh-CN" dirty="0"/>
              <a:t>: </a:t>
            </a:r>
            <a:r>
              <a:rPr lang="zh-CN" altLang="en-US" dirty="0"/>
              <a:t>打印相关的日志信息</a:t>
            </a:r>
          </a:p>
          <a:p>
            <a:r>
              <a:rPr lang="en-US" altLang="zh-CN" dirty="0"/>
              <a:t>user: </a:t>
            </a:r>
            <a:r>
              <a:rPr lang="zh-CN" altLang="en-US" dirty="0"/>
              <a:t>用户进程相关的信息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local0 to local7: </a:t>
            </a:r>
            <a:r>
              <a:rPr lang="zh-CN" altLang="en-US" dirty="0">
                <a:solidFill>
                  <a:srgbClr val="FF0000"/>
                </a:solidFill>
              </a:rPr>
              <a:t>保留，本地使用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28D1AA-C293-4813-81EE-D07576F65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7" y="1360965"/>
            <a:ext cx="5719136" cy="5654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3939CED-EA3B-4E24-904D-54184782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858750" cy="0"/>
          </a:xfrm>
          <a:prstGeom prst="rect">
            <a:avLst/>
          </a:prstGeom>
          <a:solidFill>
            <a:srgbClr val="D6DB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PingFangSC-Regular"/>
              </a:rPr>
              <a:t>selector也由两部分组成，设施和优先级，由点号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C3E50"/>
                </a:solidFill>
                <a:effectLst/>
                <a:latin typeface="Arial Unicode MS" panose="020B0604020202020204" pitchFamily="34" charset="-122"/>
              </a:rPr>
              <a:t>.</a:t>
            </a: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ea typeface="PingFangSC-Regular"/>
              </a:rPr>
              <a:t>分隔。第一部分为消息源或称为日志设施，第二部分为日志级别。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34B250-0651-4A8E-9279-CE71EA550B9C}"/>
              </a:ext>
            </a:extLst>
          </p:cNvPr>
          <p:cNvSpPr/>
          <p:nvPr/>
        </p:nvSpPr>
        <p:spPr>
          <a:xfrm>
            <a:off x="5997327" y="3827885"/>
            <a:ext cx="642937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zh-CN" altLang="en-US" dirty="0"/>
              <a:t>日志级别有</a:t>
            </a:r>
            <a:r>
              <a:rPr lang="en-US" altLang="zh-CN" dirty="0"/>
              <a:t>(</a:t>
            </a:r>
            <a:r>
              <a:rPr lang="zh-CN" altLang="en-US" dirty="0"/>
              <a:t>升序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debug</a:t>
            </a:r>
            <a:r>
              <a:rPr lang="zh-CN" altLang="en-US" dirty="0"/>
              <a:t>：包含详细的开发情报的信息，通常只在调试一个程序时使用。</a:t>
            </a:r>
          </a:p>
          <a:p>
            <a:r>
              <a:rPr lang="en-US" altLang="zh-CN" dirty="0"/>
              <a:t>info</a:t>
            </a:r>
            <a:r>
              <a:rPr lang="zh-CN" altLang="en-US" dirty="0"/>
              <a:t>：情报信息，正常的系统消息，比如骚扰报告，带宽数据等，不需要处理。</a:t>
            </a:r>
          </a:p>
          <a:p>
            <a:r>
              <a:rPr lang="en-US" altLang="zh-CN" dirty="0"/>
              <a:t>notice</a:t>
            </a:r>
            <a:r>
              <a:rPr lang="zh-CN" altLang="en-US" dirty="0"/>
              <a:t>： 不是错误情况，也不需要立即处理。</a:t>
            </a:r>
          </a:p>
          <a:p>
            <a:r>
              <a:rPr lang="en-US" altLang="zh-CN" dirty="0"/>
              <a:t>warning</a:t>
            </a:r>
            <a:r>
              <a:rPr lang="zh-CN" altLang="en-US" dirty="0"/>
              <a:t>： 警告信息，不是错误，比如系统磁盘使用了</a:t>
            </a:r>
            <a:r>
              <a:rPr lang="en-US" altLang="zh-CN" dirty="0"/>
              <a:t>85%</a:t>
            </a:r>
            <a:r>
              <a:rPr lang="zh-CN" altLang="en-US" dirty="0"/>
              <a:t>等。</a:t>
            </a:r>
          </a:p>
          <a:p>
            <a:r>
              <a:rPr lang="en-US" altLang="zh-CN" dirty="0"/>
              <a:t>err</a:t>
            </a:r>
            <a:r>
              <a:rPr lang="zh-CN" altLang="en-US" dirty="0"/>
              <a:t>：错误，不是非常紧急，在一定时间内修复即可。</a:t>
            </a:r>
          </a:p>
          <a:p>
            <a:r>
              <a:rPr lang="en-US" altLang="zh-CN" dirty="0" err="1"/>
              <a:t>crit</a:t>
            </a:r>
            <a:r>
              <a:rPr lang="zh-CN" altLang="en-US" dirty="0"/>
              <a:t>：重要情况，如硬盘错误，备用连接丢失。</a:t>
            </a:r>
          </a:p>
          <a:p>
            <a:r>
              <a:rPr lang="en-US" altLang="zh-CN" dirty="0"/>
              <a:t>alert</a:t>
            </a:r>
            <a:r>
              <a:rPr lang="zh-CN" altLang="en-US" dirty="0"/>
              <a:t>：应该被立即改正的问题，如系统数据库被破坏，</a:t>
            </a:r>
            <a:r>
              <a:rPr lang="en-US" altLang="zh-CN" dirty="0"/>
              <a:t>ISP</a:t>
            </a:r>
            <a:r>
              <a:rPr lang="zh-CN" altLang="en-US" dirty="0"/>
              <a:t>连接丢失。</a:t>
            </a:r>
          </a:p>
          <a:p>
            <a:r>
              <a:rPr lang="en-US" altLang="zh-CN" dirty="0" err="1"/>
              <a:t>emerg</a:t>
            </a:r>
            <a:r>
              <a:rPr lang="zh-CN" altLang="en-US" dirty="0"/>
              <a:t>：紧急情况，需要立即通知技术人员。</a:t>
            </a:r>
          </a:p>
        </p:txBody>
      </p:sp>
    </p:spTree>
    <p:extLst>
      <p:ext uri="{BB962C8B-B14F-4D97-AF65-F5344CB8AC3E}">
        <p14:creationId xmlns:p14="http://schemas.microsoft.com/office/powerpoint/2010/main" val="13855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5070177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在程序中添加输出代码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68DC302-BEF0-4289-8AF8-3C0EDD16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70" y="1466272"/>
            <a:ext cx="10357356" cy="7818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9BE3E6-1056-46A8-8E68-FD0E087E3A49}"/>
              </a:ext>
            </a:extLst>
          </p:cNvPr>
          <p:cNvSpPr txBox="1"/>
          <p:nvPr/>
        </p:nvSpPr>
        <p:spPr>
          <a:xfrm>
            <a:off x="541782" y="2462163"/>
            <a:ext cx="122242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openlog</a:t>
            </a:r>
            <a:r>
              <a:rPr lang="en-US" altLang="zh-CN" dirty="0"/>
              <a:t>(const char *ident, int option, int facility);</a:t>
            </a:r>
          </a:p>
          <a:p>
            <a:r>
              <a:rPr lang="zh-CN" altLang="en-US" dirty="0"/>
              <a:t>描述：此函数用来打开一个到系统日志记录程序的连接，打开之后就可以用</a:t>
            </a:r>
            <a:r>
              <a:rPr lang="en-US" altLang="zh-CN" dirty="0"/>
              <a:t>syslog</a:t>
            </a:r>
            <a:r>
              <a:rPr lang="zh-CN" altLang="en-US" dirty="0"/>
              <a:t>或</a:t>
            </a:r>
            <a:r>
              <a:rPr lang="en-US" altLang="zh-CN" dirty="0" err="1"/>
              <a:t>vsyslog</a:t>
            </a:r>
            <a:r>
              <a:rPr lang="zh-CN" altLang="en-US" dirty="0"/>
              <a:t>函数向系统日志里添加信息了（进程之间通信的通道）</a:t>
            </a:r>
            <a:endParaRPr lang="en-US" altLang="zh-CN" dirty="0"/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ident </a:t>
            </a:r>
            <a:r>
              <a:rPr lang="zh-CN" altLang="en-US" dirty="0"/>
              <a:t>：表示信息的来源，会被加至每则记录消息中。</a:t>
            </a:r>
            <a:r>
              <a:rPr lang="en-US" altLang="zh-CN" dirty="0"/>
              <a:t>ident </a:t>
            </a:r>
            <a:r>
              <a:rPr lang="zh-CN" altLang="en-US" dirty="0"/>
              <a:t>一般是程序的名称（例如 ，</a:t>
            </a:r>
            <a:r>
              <a:rPr lang="en-US" altLang="zh-CN" dirty="0" err="1"/>
              <a:t>cron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ine</a:t>
            </a:r>
            <a:r>
              <a:rPr lang="en-US" altLang="zh-CN" dirty="0"/>
              <a:t> 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en-US" altLang="zh-CN" dirty="0"/>
              <a:t>option</a:t>
            </a:r>
            <a:r>
              <a:rPr lang="zh-CN" altLang="en-US" dirty="0"/>
              <a:t>：用于指定</a:t>
            </a:r>
            <a:r>
              <a:rPr lang="en-US" altLang="zh-CN" dirty="0" err="1"/>
              <a:t>openlog</a:t>
            </a:r>
            <a:r>
              <a:rPr lang="zh-CN" altLang="en-US" dirty="0"/>
              <a:t>函数和接下来调用的</a:t>
            </a:r>
            <a:r>
              <a:rPr lang="en-US" altLang="zh-CN" dirty="0"/>
              <a:t>syslog</a:t>
            </a:r>
            <a:r>
              <a:rPr lang="zh-CN" altLang="en-US" dirty="0"/>
              <a:t>函数的控制标志。</a:t>
            </a:r>
            <a:endParaRPr lang="en-US" altLang="zh-CN" dirty="0"/>
          </a:p>
          <a:p>
            <a:r>
              <a:rPr lang="en-US" altLang="zh-CN" dirty="0"/>
              <a:t>facility:</a:t>
            </a:r>
            <a:r>
              <a:rPr lang="zh-CN" altLang="en-US" dirty="0"/>
              <a:t>这个要与</a:t>
            </a:r>
            <a:r>
              <a:rPr lang="en-US" altLang="zh-CN" dirty="0" err="1"/>
              <a:t>rsyslogd</a:t>
            </a:r>
            <a:r>
              <a:rPr lang="zh-CN" altLang="en-US" dirty="0"/>
              <a:t>守护进程的配置文件中的日志设施对应，日志信息会写入</a:t>
            </a:r>
            <a:r>
              <a:rPr lang="en-US" altLang="zh-CN" dirty="0" err="1"/>
              <a:t>syslog.conf</a:t>
            </a:r>
            <a:r>
              <a:rPr lang="zh-CN" altLang="en-US" dirty="0"/>
              <a:t>文件指定的位置。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syslog(int priority, const char *format, ...);</a:t>
            </a:r>
          </a:p>
          <a:p>
            <a:r>
              <a:rPr lang="zh-CN" altLang="en-US" dirty="0"/>
              <a:t>描述：通过连接向日志系统添加消息</a:t>
            </a:r>
            <a:endParaRPr lang="en-US" altLang="zh-CN" dirty="0"/>
          </a:p>
          <a:p>
            <a:r>
              <a:rPr lang="zh-CN" altLang="en-US" dirty="0"/>
              <a:t>参数：</a:t>
            </a:r>
            <a:endParaRPr lang="en-US" altLang="zh-CN" dirty="0"/>
          </a:p>
          <a:p>
            <a:r>
              <a:rPr lang="en-US" altLang="zh-CN" dirty="0"/>
              <a:t>priority</a:t>
            </a:r>
            <a:r>
              <a:rPr lang="zh-CN" altLang="en-US" dirty="0"/>
              <a:t>：日志等级。如</a:t>
            </a:r>
            <a:r>
              <a:rPr lang="en-US" altLang="zh-CN" dirty="0"/>
              <a:t>LOG_DEBUG, LOG_INFO(</a:t>
            </a:r>
            <a:r>
              <a:rPr lang="zh-CN" altLang="en-US" dirty="0"/>
              <a:t>对应配置文件中的日志等级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format</a:t>
            </a:r>
            <a:r>
              <a:rPr lang="zh-CN" altLang="en-US" dirty="0"/>
              <a:t>：要输出到日志的消息。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closelog</a:t>
            </a:r>
            <a:r>
              <a:rPr lang="en-US" altLang="zh-CN" dirty="0"/>
              <a:t>(void);</a:t>
            </a:r>
          </a:p>
          <a:p>
            <a:r>
              <a:rPr lang="zh-CN" altLang="en-US" dirty="0"/>
              <a:t>描述：关闭</a:t>
            </a:r>
            <a:r>
              <a:rPr lang="en-US" altLang="zh-CN" dirty="0" err="1"/>
              <a:t>openlog</a:t>
            </a:r>
            <a:r>
              <a:rPr lang="zh-CN" altLang="en-US" dirty="0"/>
              <a:t>打开的连接。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90099" y="566261"/>
            <a:ext cx="6335419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从用户态发到的内核命令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961F232-4308-441C-96AD-9CD3A4371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08452"/>
              </p:ext>
            </p:extLst>
          </p:nvPr>
        </p:nvGraphicFramePr>
        <p:xfrm>
          <a:off x="164679" y="1650623"/>
          <a:ext cx="5447265" cy="2743200"/>
        </p:xfrm>
        <a:graphic>
          <a:graphicData uri="http://schemas.openxmlformats.org/drawingml/2006/table">
            <a:tbl>
              <a:tblPr/>
              <a:tblGrid>
                <a:gridCol w="1276551">
                  <a:extLst>
                    <a:ext uri="{9D8B030D-6E8A-4147-A177-3AD203B41FA5}">
                      <a16:colId xmlns:a16="http://schemas.microsoft.com/office/drawing/2014/main" val="1286388947"/>
                    </a:ext>
                  </a:extLst>
                </a:gridCol>
                <a:gridCol w="4170714">
                  <a:extLst>
                    <a:ext uri="{9D8B030D-6E8A-4147-A177-3AD203B41FA5}">
                      <a16:colId xmlns:a16="http://schemas.microsoft.com/office/drawing/2014/main" val="2752966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 数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 明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7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LOG_CONS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如果将信息发送给</a:t>
                      </a:r>
                      <a:r>
                        <a:rPr lang="en-US" altLang="zh-CN" sz="1400" b="0" dirty="0" err="1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syslogd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守护进程时发生错误，直接将相关信息输出到终端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9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LOG_NDELAY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立即打开与系统日志的连接（通常情况下，只有在产生第一条日志信息的情况下才会打开与日志系统的连接）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42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LOG_NOWAIT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在记录日志信息时，不等待可能的子进程的创建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19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LOG_ODELAY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类似于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LOG_NDELAY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参数，与系统日志的连接只有在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syslog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函数调用时才会创建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7860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4461041-4D9A-490C-9438-21D6E3803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5100"/>
              </p:ext>
            </p:extLst>
          </p:nvPr>
        </p:nvGraphicFramePr>
        <p:xfrm>
          <a:off x="136475" y="4393823"/>
          <a:ext cx="5447265" cy="883920"/>
        </p:xfrm>
        <a:graphic>
          <a:graphicData uri="http://schemas.openxmlformats.org/drawingml/2006/table">
            <a:tbl>
              <a:tblPr/>
              <a:tblGrid>
                <a:gridCol w="1276551">
                  <a:extLst>
                    <a:ext uri="{9D8B030D-6E8A-4147-A177-3AD203B41FA5}">
                      <a16:colId xmlns:a16="http://schemas.microsoft.com/office/drawing/2014/main" val="1169380275"/>
                    </a:ext>
                  </a:extLst>
                </a:gridCol>
                <a:gridCol w="4170714">
                  <a:extLst>
                    <a:ext uri="{9D8B030D-6E8A-4147-A177-3AD203B41FA5}">
                      <a16:colId xmlns:a16="http://schemas.microsoft.com/office/drawing/2014/main" val="2542869297"/>
                    </a:ext>
                  </a:extLst>
                </a:gridCol>
              </a:tblGrid>
              <a:tr h="379308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LOG_PERROR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在将信息写入日志的同时，将信息发送到标准错误输出（</a:t>
                      </a:r>
                      <a:r>
                        <a:rPr lang="en-US" altLang="zh-CN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POSIX.1-2001</a:t>
                      </a:r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不支持该参数）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5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LOG_PID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每条日志信息中都包括进程号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23876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DC5BA6-628D-4A1A-9617-D5B96C618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26335"/>
              </p:ext>
            </p:extLst>
          </p:nvPr>
        </p:nvGraphicFramePr>
        <p:xfrm>
          <a:off x="6021114" y="1574072"/>
          <a:ext cx="5776474" cy="4589465"/>
        </p:xfrm>
        <a:graphic>
          <a:graphicData uri="http://schemas.openxmlformats.org/drawingml/2006/table">
            <a:tbl>
              <a:tblPr/>
              <a:tblGrid>
                <a:gridCol w="2066717">
                  <a:extLst>
                    <a:ext uri="{9D8B030D-6E8A-4147-A177-3AD203B41FA5}">
                      <a16:colId xmlns:a16="http://schemas.microsoft.com/office/drawing/2014/main" val="3769994658"/>
                    </a:ext>
                  </a:extLst>
                </a:gridCol>
                <a:gridCol w="3709757">
                  <a:extLst>
                    <a:ext uri="{9D8B030D-6E8A-4147-A177-3AD203B41FA5}">
                      <a16:colId xmlns:a16="http://schemas.microsoft.com/office/drawing/2014/main" val="3165989443"/>
                    </a:ext>
                  </a:extLst>
                </a:gridCol>
              </a:tblGrid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acility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参数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syslog.conf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中对应的</a:t>
                      </a:r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facility</a:t>
                      </a:r>
                      <a:r>
                        <a:rPr lang="zh-CN" alt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取值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5601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LOG_KERN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kern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3833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LOG_USER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user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600469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LOG_MAIL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mail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10810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LOG_DAEMON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daemon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06725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LOG_AUTH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auth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45163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LOG_SYSLOG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syslog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192606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LOG_LPR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lpr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51971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LOG_NEWS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news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635455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LOG_UUCP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uucp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97144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LOG_CRON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cron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36066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LOG_AUTHPRIV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authpriv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652520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LOG_FTP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ftp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562736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LOG_LOCAL0～LOG_LOCAL7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rgbClr val="4F4F4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local0～local7</a:t>
                      </a:r>
                    </a:p>
                  </a:txBody>
                  <a:tcPr marL="48057" marR="48057" marT="48057" marB="48057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71099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E0D4C4-0D74-4530-ABCB-BAE4927BC7B5}"/>
              </a:ext>
            </a:extLst>
          </p:cNvPr>
          <p:cNvSpPr txBox="1"/>
          <p:nvPr/>
        </p:nvSpPr>
        <p:spPr>
          <a:xfrm>
            <a:off x="164679" y="1288732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option</a:t>
            </a:r>
            <a:r>
              <a:rPr lang="zh-CN" altLang="en-US" dirty="0"/>
              <a:t>参数：</a:t>
            </a:r>
          </a:p>
        </p:txBody>
      </p:sp>
    </p:spTree>
    <p:extLst>
      <p:ext uri="{BB962C8B-B14F-4D97-AF65-F5344CB8AC3E}">
        <p14:creationId xmlns:p14="http://schemas.microsoft.com/office/powerpoint/2010/main" val="12678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4348" y="2021002"/>
            <a:ext cx="12883099" cy="3340751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64550" y="2978840"/>
            <a:ext cx="1414094" cy="1274967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710779" y="3347721"/>
            <a:ext cx="333540" cy="537205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759666" y="3236694"/>
            <a:ext cx="5769722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959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4759666" y="2945234"/>
            <a:ext cx="5390091" cy="32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LISTENING.</a:t>
            </a:r>
            <a:endParaRPr lang="zh-CN" altLang="en-US" sz="2109" dirty="0">
              <a:solidFill>
                <a:srgbClr val="C0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28447" y="2781138"/>
            <a:ext cx="293532" cy="19455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266636" y="3060616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832</Words>
  <Application>Microsoft Office PowerPoint</Application>
  <PresentationFormat>自定义</PresentationFormat>
  <Paragraphs>99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 Unicode MS</vt:lpstr>
      <vt:lpstr>PingFangSC-Regular</vt:lpstr>
      <vt:lpstr>方正兰亭黑简体</vt:lpstr>
      <vt:lpstr>宋体</vt:lpstr>
      <vt:lpstr>微软雅黑</vt:lpstr>
      <vt:lpstr>微软雅黑</vt:lpstr>
      <vt:lpstr>Arial</vt:lpstr>
      <vt:lpstr>Calibri</vt:lpstr>
      <vt:lpstr>Calibri Light</vt:lpstr>
      <vt:lpstr>LilyUPC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2019-11-28T13:14:43Z</dcterms:modified>
</cp:coreProperties>
</file>