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7"/>
  </p:notesMasterIdLst>
  <p:handoutMasterIdLst>
    <p:handoutMasterId r:id="rId18"/>
  </p:handoutMasterIdLst>
  <p:sldIdLst>
    <p:sldId id="3168" r:id="rId2"/>
    <p:sldId id="3173" r:id="rId3"/>
    <p:sldId id="3214" r:id="rId4"/>
    <p:sldId id="3227" r:id="rId5"/>
    <p:sldId id="3225" r:id="rId6"/>
    <p:sldId id="3226" r:id="rId7"/>
    <p:sldId id="3228" r:id="rId8"/>
    <p:sldId id="3230" r:id="rId9"/>
    <p:sldId id="3231" r:id="rId10"/>
    <p:sldId id="3232" r:id="rId11"/>
    <p:sldId id="3233" r:id="rId12"/>
    <p:sldId id="3234" r:id="rId13"/>
    <p:sldId id="3236" r:id="rId14"/>
    <p:sldId id="3235" r:id="rId15"/>
    <p:sldId id="3207" r:id="rId16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D6DC2"/>
    <a:srgbClr val="08B689"/>
    <a:srgbClr val="79B50F"/>
    <a:srgbClr val="09B0DE"/>
    <a:srgbClr val="6669D2"/>
    <a:srgbClr val="33BE9B"/>
    <a:srgbClr val="33FCC4"/>
    <a:srgbClr val="42D2FB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2986" autoAdjust="0"/>
  </p:normalViewPr>
  <p:slideViewPr>
    <p:cSldViewPr>
      <p:cViewPr varScale="1">
        <p:scale>
          <a:sx n="43" d="100"/>
          <a:sy n="43" d="100"/>
        </p:scale>
        <p:origin x="82" y="950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53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63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6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8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1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Picture 2" descr="C:\Users\Administrator\Desktop\其他\1234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</p:sldLayoutIdLst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Administrator\Desktop\其他\123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75" y="743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椭圆 45"/>
          <p:cNvSpPr/>
          <p:nvPr/>
        </p:nvSpPr>
        <p:spPr bwMode="auto">
          <a:xfrm>
            <a:off x="-1746353" y="5378586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7" name="椭圆 46"/>
          <p:cNvSpPr/>
          <p:nvPr/>
        </p:nvSpPr>
        <p:spPr bwMode="auto">
          <a:xfrm>
            <a:off x="-923488" y="4503039"/>
            <a:ext cx="368951" cy="36895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8" name="椭圆 47"/>
          <p:cNvSpPr/>
          <p:nvPr/>
        </p:nvSpPr>
        <p:spPr bwMode="auto">
          <a:xfrm>
            <a:off x="-1898205" y="5217755"/>
            <a:ext cx="648013" cy="648013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-878366" y="5266573"/>
            <a:ext cx="421466" cy="421466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-1400092" y="4598329"/>
            <a:ext cx="619426" cy="619426"/>
          </a:xfrm>
          <a:prstGeom prst="ellipse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-1813088" y="4289668"/>
            <a:ext cx="213371" cy="213371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-872903" y="5705467"/>
            <a:ext cx="184475" cy="184475"/>
          </a:xfrm>
          <a:prstGeom prst="ellipse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-1194148" y="6092932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55000">
                <a:srgbClr val="FFFFFF">
                  <a:alpha val="2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4" name="椭圆 53"/>
          <p:cNvSpPr/>
          <p:nvPr/>
        </p:nvSpPr>
        <p:spPr bwMode="auto">
          <a:xfrm>
            <a:off x="-2068725" y="6379556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rgbClr val="FFFFFF">
                  <a:alpha val="3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-1464182" y="6929071"/>
            <a:ext cx="629584" cy="629584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-2068726" y="5834144"/>
            <a:ext cx="362323" cy="362323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-567791" y="7559398"/>
            <a:ext cx="184475" cy="1844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50000">
                <a:srgbClr val="FFFFFF">
                  <a:alpha val="3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8" name="椭圆 57"/>
          <p:cNvSpPr/>
          <p:nvPr/>
        </p:nvSpPr>
        <p:spPr bwMode="auto">
          <a:xfrm>
            <a:off x="-1629363" y="3572522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-667633" y="5834144"/>
            <a:ext cx="407275" cy="4072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722329" y="2072754"/>
            <a:ext cx="1414094" cy="1274967"/>
            <a:chOff x="3720691" y="2824413"/>
            <a:chExt cx="1341120" cy="1209172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Freeform 5"/>
          <p:cNvSpPr>
            <a:spLocks/>
          </p:cNvSpPr>
          <p:nvPr/>
        </p:nvSpPr>
        <p:spPr bwMode="auto">
          <a:xfrm rot="1855731">
            <a:off x="5824415" y="2154530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TextBox 7"/>
          <p:cNvSpPr>
            <a:spLocks noChangeArrowheads="1"/>
          </p:cNvSpPr>
          <p:nvPr/>
        </p:nvSpPr>
        <p:spPr bwMode="auto">
          <a:xfrm>
            <a:off x="2481214" y="3616326"/>
            <a:ext cx="782856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2860845" y="4375587"/>
            <a:ext cx="706113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7"/>
          <p:cNvSpPr>
            <a:spLocks noChangeArrowheads="1"/>
          </p:cNvSpPr>
          <p:nvPr/>
        </p:nvSpPr>
        <p:spPr bwMode="auto">
          <a:xfrm>
            <a:off x="4075664" y="4495599"/>
            <a:ext cx="463149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87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邓国福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101584" y="6957076"/>
            <a:ext cx="8883361" cy="60740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9780299" y="3421775"/>
            <a:ext cx="293532" cy="194551"/>
            <a:chOff x="9482595" y="2565731"/>
            <a:chExt cx="278384" cy="184511"/>
          </a:xfrm>
        </p:grpSpPr>
        <p:sp>
          <p:nvSpPr>
            <p:cNvPr id="92" name="椭圆 9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368775" y="610726"/>
            <a:ext cx="11593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dapath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接口，其中包含了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中监听的事件（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事件从哪来的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：存储数据的地方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的数据解析成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dp_ifindex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取出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的用户自定义头中的变量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描述：将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ofbuff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中的数据解析成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的形式，本质就是将各个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起始地址赋值到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中相应的指针。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时延获取的代码就是在这个函数上面添加。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返回值：返回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3A8AE-154C-49A5-B8D8-AC2BADDF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5" y="375965"/>
            <a:ext cx="11176458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parse_odp_packet(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const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dpif_netlink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ofpbuf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buf,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dpif_upcall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dp_ifindex)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0E319C-DEA6-46D2-A9A3-C5046DB05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9" y="3638042"/>
            <a:ext cx="719390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368775" y="610726"/>
            <a:ext cx="11593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udpif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：处理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和更新内核流表的集合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代表需要处理的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，保存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的相关信息，比如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 key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odp_actions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</a:t>
            </a:r>
            <a:r>
              <a:rPr lang="zh-CN" altLang="zh-CN" dirty="0"/>
              <a:t>根据不同的</a:t>
            </a:r>
            <a:r>
              <a:rPr lang="en-US" altLang="zh-CN" dirty="0"/>
              <a:t>upcall</a:t>
            </a:r>
            <a:r>
              <a:rPr lang="zh-CN" altLang="zh-CN" dirty="0"/>
              <a:t>类型执行不同的操作</a:t>
            </a:r>
            <a:endParaRPr lang="en-US" altLang="zh-CN"/>
          </a:p>
          <a:p>
            <a:r>
              <a:rPr lang="en-US" altLang="zh-CN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返回值：返回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调用者：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recv_upcalls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7F901A-07FC-415F-91C5-79A7A1C7A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5" y="565236"/>
            <a:ext cx="11219738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process_upcall(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ofpbuf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odp_actions,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flow_wildcards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wc)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34886-355F-4944-93DB-631924CB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1" y="3795537"/>
            <a:ext cx="5357324" cy="4267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2F2984-1246-445F-8694-4F61BA171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11" y="4408413"/>
            <a:ext cx="6508044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368775" y="610726"/>
            <a:ext cx="11593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udpif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：处理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和更新内核流表的集合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代表需要处理的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，保存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的相关信息，比如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 key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odp_actions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返回值：返回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调用者：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process_upcall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B7DAB-6F03-4CCC-982F-CD5617DB9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5" y="441449"/>
            <a:ext cx="11093101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upcall_xlate(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ofpbuf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odp_actions,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flow_wildcards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wc)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368775" y="610726"/>
            <a:ext cx="11593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xin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xout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返回值：返回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该函数会调用查找流表函数，并生成相应的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，生成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部分比较复杂还有待研究。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调用者：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process_upcall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57CC81-7183-4659-AAF4-624BEC1E2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5" y="375965"/>
            <a:ext cx="7011856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enum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xlate_error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xlate_actions(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xlate_in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xin,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xlate_out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xout)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368775" y="610726"/>
            <a:ext cx="11593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返回值：返回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process_upcall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函数已经将相应的动作都存在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结构体中，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handle_upcalls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执行相应的操作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向内核态发送命令，一共涉及四个命令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DPIF_OP_FLOW_PUT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DPIF_OP_FLOW_DEL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DPIF_OP_EXECUTE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DPIF_OP_FLOW_GET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，这就跟内核态中的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ovs_flow_cmd_set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ovs_flow_cmd_get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ovs_flow_cmd_del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ovs_execute_action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联系起来了。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调用者：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recv_upcalls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58A7D1-D94C-4090-871E-D322AEEE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92" y="272172"/>
            <a:ext cx="8225329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handle_upcalls(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upcalls,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size_t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n_upcalls)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4348" y="2021002"/>
            <a:ext cx="12883099" cy="3340751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64550" y="2978840"/>
            <a:ext cx="1414094" cy="1274967"/>
            <a:chOff x="3720691" y="2824413"/>
            <a:chExt cx="1341120" cy="120917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89"/>
          <p:cNvSpPr>
            <a:spLocks noEditPoints="1"/>
          </p:cNvSpPr>
          <p:nvPr/>
        </p:nvSpPr>
        <p:spPr bwMode="auto">
          <a:xfrm>
            <a:off x="3710779" y="3347721"/>
            <a:ext cx="333540" cy="537205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4759666" y="3236694"/>
            <a:ext cx="5769722" cy="107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959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4759666" y="2945234"/>
            <a:ext cx="5390091" cy="32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LISTENING.</a:t>
            </a:r>
            <a:endParaRPr lang="zh-CN" altLang="en-US" sz="2109" dirty="0">
              <a:solidFill>
                <a:srgbClr val="C0000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28447" y="2781138"/>
            <a:ext cx="293532" cy="194551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 rot="1855731">
            <a:off x="3266636" y="3060616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800373-6446-4E87-9F89-54B02CCD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51" y="1240061"/>
            <a:ext cx="6797629" cy="10211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9288F6-87BA-4292-83AF-55E24E02B349}"/>
              </a:ext>
            </a:extLst>
          </p:cNvPr>
          <p:cNvSpPr txBox="1"/>
          <p:nvPr/>
        </p:nvSpPr>
        <p:spPr>
          <a:xfrm>
            <a:off x="812751" y="2968253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只有两种从内核态发往用户态的</a:t>
            </a:r>
            <a:r>
              <a:rPr lang="en-US" altLang="zh-CN" dirty="0" err="1"/>
              <a:t>netlink</a:t>
            </a:r>
            <a:r>
              <a:rPr lang="zh-CN" altLang="en-US" dirty="0"/>
              <a:t>消息类型，一种是流表缺失，一种就是查询到流表后的动作</a:t>
            </a:r>
            <a:r>
              <a:rPr lang="en-US" altLang="zh-CN" dirty="0"/>
              <a:t>—OVS_ACTION_USERSPACE(</a:t>
            </a:r>
            <a:r>
              <a:rPr lang="zh-CN" altLang="en-US" dirty="0"/>
              <a:t>将数据包发送到用户态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5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449525" y="605348"/>
            <a:ext cx="80356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udpif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：处理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和更新内核流表的集合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n_handlers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需要开启处理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的线程数量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n_revalidators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需要开启处理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revalidators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的线程数量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描述：启动处理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revalidator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AF5DE0C7-A1F9-4128-9E15-3C3581CAC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25" y="257765"/>
            <a:ext cx="8892178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udpif_start_threads(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size_t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n_handlers_,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size_t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n_revalidators_)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793F1E-7E89-4133-A29B-AA2D61DB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01" y="2705785"/>
            <a:ext cx="771210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452711" y="375965"/>
            <a:ext cx="80356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：传入一个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描述：不断循环读取来自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datapath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消息，一次读取一组消息，并进行处理，下发相应的流到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datapath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DF8C58-232A-4AC0-B12B-2CF308E9A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25" y="1339536"/>
            <a:ext cx="7875039" cy="16795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948261-958A-4326-8E21-81700614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25" y="257765"/>
            <a:ext cx="4392549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udpif_upcall_handler(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arg)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87FE71-E471-4F4A-B60D-9B0E8C21F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" y="3762264"/>
            <a:ext cx="9266723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452711" y="375965"/>
            <a:ext cx="8035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描述：读取一组来自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datapath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消息，并进行处理，下发相应的流到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datapath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DF8C58-232A-4AC0-B12B-2CF308E9A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03" y="1024037"/>
            <a:ext cx="7875039" cy="167951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1B61D7-B119-4861-97D2-B446C60B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93" y="257765"/>
            <a:ext cx="4919937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size_t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recv_upcalls(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handler)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208936-C997-4BE8-8E17-78B0E00B0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" y="3616325"/>
            <a:ext cx="8032176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430909" y="591989"/>
            <a:ext cx="118311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数据包对应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datapath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的类型，使用对应的接收函数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handler_id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区分不同的处理线程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：需要将接收的数据解析到此结构体（有相应的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成员指针，如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：需要将接收的数据填首先填到此结构体，（此结构体一般用来作为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数据包载体）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返回：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表示成功，其他值表示错误，如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EAGAIN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编程的错误类型）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描述：接收一个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消息，并填写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dpif_upcall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ofbuf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结构体。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A867DA-4B2F-4B14-85A9-A409BA96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03" y="22022"/>
            <a:ext cx="10084812" cy="70788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dpif_recv(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uint32_t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handler_id,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dpif_upcall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ofpbuf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buf)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BB2039-6DF1-4C48-B412-FAB4E8D1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24" y="1469737"/>
            <a:ext cx="8154107" cy="2149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1135C3-CB11-41DC-8BBD-32C724B1F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24" y="5378581"/>
            <a:ext cx="7171041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368775" y="477004"/>
            <a:ext cx="11593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datapath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Interface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handler_id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区分不同的处理线程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：需要将接收的数据解析到此结构体（有相应的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成员指针，如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：需要将接收的数据填首先填到此结构体，（此结构体一般用来作为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数据包载体）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描述：接收一个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消息，并填写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dpif_upcall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ofbuf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结构体，通过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成员变量，获取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dpif_netlink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结构体指针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返回值：返回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</a:t>
            </a:r>
            <a:br>
              <a:rPr lang="en-US" altLang="zh-CN" dirty="0"/>
            </a:b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en-US" altLang="zh-CN" dirty="0" err="1">
                <a:solidFill>
                  <a:srgbClr val="FF0000"/>
                </a:solidFill>
              </a:rPr>
              <a:t>dpif</a:t>
            </a:r>
            <a:r>
              <a:rPr lang="zh-CN" altLang="en-US" dirty="0">
                <a:solidFill>
                  <a:srgbClr val="FF0000"/>
                </a:solidFill>
              </a:rPr>
              <a:t>成员变量获取</a:t>
            </a:r>
            <a:r>
              <a:rPr lang="en-US" altLang="zh-CN" dirty="0" err="1">
                <a:solidFill>
                  <a:srgbClr val="FF0000"/>
                </a:solidFill>
              </a:rPr>
              <a:t>dpif_netlink</a:t>
            </a:r>
            <a:r>
              <a:rPr lang="zh-CN" altLang="en-US" dirty="0">
                <a:solidFill>
                  <a:srgbClr val="FF0000"/>
                </a:solidFill>
              </a:rPr>
              <a:t>结构体指针（没问题了</a:t>
            </a:r>
            <a:r>
              <a:rPr lang="en-US" altLang="zh-CN" dirty="0" err="1">
                <a:solidFill>
                  <a:srgbClr val="FF0000"/>
                </a:solidFill>
              </a:rPr>
              <a:t>udpif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 err="1">
                <a:solidFill>
                  <a:srgbClr val="FF0000"/>
                </a:solidFill>
              </a:rPr>
              <a:t>dpif</a:t>
            </a:r>
            <a:r>
              <a:rPr lang="zh-CN" altLang="en-US" dirty="0">
                <a:solidFill>
                  <a:srgbClr val="FF0000"/>
                </a:solidFill>
              </a:rPr>
              <a:t>是指针）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2E6CFE-28ED-4A4D-B20D-B3AA8459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03" y="206688"/>
            <a:ext cx="10331674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dpif_netlink_recv(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uint32_t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handler_id,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dpif_upcall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ofpbuf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buf)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4AE56E-AE0A-4629-B61A-E8D2BEF7F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5" y="3472309"/>
            <a:ext cx="9670618" cy="31092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9B1C7C-5987-4F13-B19D-BCB1C8202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03" y="6682098"/>
            <a:ext cx="8931414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368775" y="610726"/>
            <a:ext cx="11593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_: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dapath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接口，其中包含了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中监听的事件（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事件从哪来的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handler_id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区分不同的处理线程，记录相应线程处理的事件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：需要将接收的数据解析到此结构体（有相应的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数据包的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成员指针，如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：需要将接收的数据填首先填到此结构体，（此结构体一般用来作为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数据包载体）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描述：接收一个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消息，并填写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dpif_upcall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ofbuf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结构体。更新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dpif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-&gt;handlers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中相应线程处理的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返回值：返回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</a:t>
            </a:r>
            <a:br>
              <a:rPr lang="en-US" altLang="zh-CN" dirty="0"/>
            </a:b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这个函数代码挺有意思的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21943E-DE60-47D6-BF13-E751FFAF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5" y="307727"/>
            <a:ext cx="11186076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dpif_netlink_recv__(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dpif_netlink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uint32_t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handler_id,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dpif_upcall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upcall,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ofpbuf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buf)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FDDF15-09D9-4B7F-B21F-9C9A3435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28" y="3750047"/>
            <a:ext cx="9038103" cy="37036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723183-6849-40B6-812F-9902F2937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36" y="3112269"/>
            <a:ext cx="8756139" cy="2438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EBDF97-43E0-4D69-AFE3-5C0ACE1AB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103" y="3462496"/>
            <a:ext cx="8748518" cy="2057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74E206-8DE9-40FC-B6B4-32617575E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553" y="4083583"/>
            <a:ext cx="6561389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D92A3D-FCB0-4158-8C74-62690FF38522}"/>
              </a:ext>
            </a:extLst>
          </p:cNvPr>
          <p:cNvSpPr/>
          <p:nvPr/>
        </p:nvSpPr>
        <p:spPr>
          <a:xfrm>
            <a:off x="368775" y="610726"/>
            <a:ext cx="11593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保存端口号，文件描述符（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从哪里来的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buff: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信息存储位置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nsid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没看懂是什么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：是否阻塞接收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描述：调用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recvmsg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函数，接收一个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消息，并存放到</a:t>
            </a:r>
            <a:r>
              <a:rPr lang="en-US" altLang="zh-CN" dirty="0" err="1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ofbuff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返回值：返回</a:t>
            </a:r>
            <a:r>
              <a:rPr lang="en-US" altLang="zh-CN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9FCF13-0092-44BA-824F-447B3C91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5" y="375965"/>
            <a:ext cx="7983276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nl_sock_recv__(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nl_sock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sock,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ofpbuf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buf,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nsid,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bool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wait)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2A9353-0073-4F16-B318-B70531EA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2" y="3182198"/>
            <a:ext cx="7567316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2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82E5F6-D460-403D-8A16-75F7B8DEAE6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336"/>
</p:tagLst>
</file>

<file path=ppt/theme/theme1.xml><?xml version="1.0" encoding="utf-8"?>
<a:theme xmlns:a="http://schemas.openxmlformats.org/drawingml/2006/main" name="第一PPT，www.1ppt.com">
  <a:themeElements>
    <a:clrScheme name="自定义 3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54BC"/>
      </a:accent1>
      <a:accent2>
        <a:srgbClr val="90D0FD"/>
      </a:accent2>
      <a:accent3>
        <a:srgbClr val="0154BC"/>
      </a:accent3>
      <a:accent4>
        <a:srgbClr val="90D0FD"/>
      </a:accent4>
      <a:accent5>
        <a:srgbClr val="0154BC"/>
      </a:accent5>
      <a:accent6>
        <a:srgbClr val="90D0FD"/>
      </a:accent6>
      <a:hlink>
        <a:srgbClr val="0154BC"/>
      </a:hlink>
      <a:folHlink>
        <a:srgbClr val="90D0F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1328</Words>
  <Application>Microsoft Office PowerPoint</Application>
  <PresentationFormat>自定义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方正兰亭黑简体</vt:lpstr>
      <vt:lpstr>宋体</vt:lpstr>
      <vt:lpstr>微软雅黑</vt:lpstr>
      <vt:lpstr>Arial</vt:lpstr>
      <vt:lpstr>Calibri</vt:lpstr>
      <vt:lpstr>Calibri Light</vt:lpstr>
      <vt:lpstr>LilyUPC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dc:description>www.1ppt.com</dc:description>
  <cp:lastModifiedBy/>
  <cp:revision>1</cp:revision>
  <dcterms:created xsi:type="dcterms:W3CDTF">2016-10-17T14:00:15Z</dcterms:created>
  <dcterms:modified xsi:type="dcterms:W3CDTF">2019-12-23T03:23:15Z</dcterms:modified>
</cp:coreProperties>
</file>