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9"/>
  </p:notesMasterIdLst>
  <p:handoutMasterIdLst>
    <p:handoutMasterId r:id="rId10"/>
  </p:handoutMasterIdLst>
  <p:sldIdLst>
    <p:sldId id="3168" r:id="rId2"/>
    <p:sldId id="3238" r:id="rId3"/>
    <p:sldId id="3239" r:id="rId4"/>
    <p:sldId id="3240" r:id="rId5"/>
    <p:sldId id="3173" r:id="rId6"/>
    <p:sldId id="3236" r:id="rId7"/>
    <p:sldId id="3237" r:id="rId8"/>
  </p:sldIdLst>
  <p:sldSz cx="12858750" cy="723265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D6DC2"/>
    <a:srgbClr val="08B689"/>
    <a:srgbClr val="79B50F"/>
    <a:srgbClr val="09B0DE"/>
    <a:srgbClr val="6669D2"/>
    <a:srgbClr val="33BE9B"/>
    <a:srgbClr val="33FCC4"/>
    <a:srgbClr val="42D2FB"/>
    <a:srgbClr val="A78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2986" autoAdjust="0"/>
  </p:normalViewPr>
  <p:slideViewPr>
    <p:cSldViewPr>
      <p:cViewPr varScale="1">
        <p:scale>
          <a:sx n="69" d="100"/>
          <a:sy n="69" d="100"/>
        </p:scale>
        <p:origin x="115" y="307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5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5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0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1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33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1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7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5" name="Picture 2" descr="C:\Users\Administrator\Desktop\其他\1234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2903" cy="723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</p:sldLayoutIdLst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earsj/ovs_not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Users\Administrator\Desktop\其他\123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75" y="743"/>
            <a:ext cx="12862903" cy="723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椭圆 45"/>
          <p:cNvSpPr/>
          <p:nvPr/>
        </p:nvSpPr>
        <p:spPr bwMode="auto">
          <a:xfrm>
            <a:off x="-1746353" y="5378586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5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7" name="椭圆 46"/>
          <p:cNvSpPr/>
          <p:nvPr/>
        </p:nvSpPr>
        <p:spPr bwMode="auto">
          <a:xfrm>
            <a:off x="-923488" y="4503039"/>
            <a:ext cx="368951" cy="368951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8" name="椭圆 47"/>
          <p:cNvSpPr/>
          <p:nvPr/>
        </p:nvSpPr>
        <p:spPr bwMode="auto">
          <a:xfrm>
            <a:off x="-1898205" y="5217755"/>
            <a:ext cx="648013" cy="648013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-878366" y="5266573"/>
            <a:ext cx="421466" cy="421466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-1400092" y="4598329"/>
            <a:ext cx="619426" cy="619426"/>
          </a:xfrm>
          <a:prstGeom prst="ellipse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-1813088" y="4289668"/>
            <a:ext cx="213371" cy="213371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-872903" y="5705467"/>
            <a:ext cx="184475" cy="184475"/>
          </a:xfrm>
          <a:prstGeom prst="ellipse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-1194148" y="6092932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55000">
                <a:srgbClr val="FFFFFF">
                  <a:alpha val="2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4" name="椭圆 53"/>
          <p:cNvSpPr/>
          <p:nvPr/>
        </p:nvSpPr>
        <p:spPr bwMode="auto">
          <a:xfrm>
            <a:off x="-2068725" y="6379556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rgbClr val="FFFFFF">
                  <a:alpha val="3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-1464182" y="6929071"/>
            <a:ext cx="629584" cy="629584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-2068726" y="5834144"/>
            <a:ext cx="362323" cy="362323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-567791" y="7559398"/>
            <a:ext cx="184475" cy="1844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50000">
                <a:srgbClr val="FFFFFF">
                  <a:alpha val="3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8" name="椭圆 57"/>
          <p:cNvSpPr/>
          <p:nvPr/>
        </p:nvSpPr>
        <p:spPr bwMode="auto">
          <a:xfrm>
            <a:off x="-1629363" y="3572522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-667633" y="5834144"/>
            <a:ext cx="407275" cy="4072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722329" y="2072754"/>
            <a:ext cx="1414094" cy="1274967"/>
            <a:chOff x="3720691" y="2824413"/>
            <a:chExt cx="1341120" cy="1209172"/>
          </a:xfrm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Freeform 5"/>
          <p:cNvSpPr>
            <a:spLocks/>
          </p:cNvSpPr>
          <p:nvPr/>
        </p:nvSpPr>
        <p:spPr bwMode="auto">
          <a:xfrm rot="1855731">
            <a:off x="5824415" y="2154530"/>
            <a:ext cx="1220429" cy="11003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TextBox 7"/>
          <p:cNvSpPr>
            <a:spLocks noChangeArrowheads="1"/>
          </p:cNvSpPr>
          <p:nvPr/>
        </p:nvSpPr>
        <p:spPr bwMode="auto">
          <a:xfrm>
            <a:off x="2481214" y="3616326"/>
            <a:ext cx="782856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介绍</a:t>
            </a:r>
          </a:p>
        </p:txBody>
      </p:sp>
      <p:cxnSp>
        <p:nvCxnSpPr>
          <p:cNvPr id="88" name="直接连接符 87"/>
          <p:cNvCxnSpPr/>
          <p:nvPr/>
        </p:nvCxnSpPr>
        <p:spPr>
          <a:xfrm>
            <a:off x="2860845" y="4375587"/>
            <a:ext cx="706113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7"/>
          <p:cNvSpPr>
            <a:spLocks noChangeArrowheads="1"/>
          </p:cNvSpPr>
          <p:nvPr/>
        </p:nvSpPr>
        <p:spPr bwMode="auto">
          <a:xfrm>
            <a:off x="4075664" y="4495599"/>
            <a:ext cx="4631496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87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邓国福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2101584" y="6957076"/>
            <a:ext cx="8883361" cy="60740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9780299" y="3421775"/>
            <a:ext cx="293532" cy="194551"/>
            <a:chOff x="9482595" y="2565731"/>
            <a:chExt cx="278384" cy="184511"/>
          </a:xfrm>
        </p:grpSpPr>
        <p:sp>
          <p:nvSpPr>
            <p:cNvPr id="92" name="椭圆 9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1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 bwMode="auto">
          <a:xfrm>
            <a:off x="-1746353" y="5378586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5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7" name="椭圆 46"/>
          <p:cNvSpPr/>
          <p:nvPr/>
        </p:nvSpPr>
        <p:spPr bwMode="auto">
          <a:xfrm>
            <a:off x="-923488" y="4503039"/>
            <a:ext cx="368951" cy="368951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8" name="椭圆 47"/>
          <p:cNvSpPr/>
          <p:nvPr/>
        </p:nvSpPr>
        <p:spPr bwMode="auto">
          <a:xfrm>
            <a:off x="-1898205" y="5217755"/>
            <a:ext cx="648013" cy="648013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-878366" y="5266573"/>
            <a:ext cx="421466" cy="421466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-1400092" y="4598329"/>
            <a:ext cx="619426" cy="619426"/>
          </a:xfrm>
          <a:prstGeom prst="ellipse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-1813088" y="4289668"/>
            <a:ext cx="213371" cy="213371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-872903" y="5705467"/>
            <a:ext cx="184475" cy="184475"/>
          </a:xfrm>
          <a:prstGeom prst="ellipse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-1194148" y="6092932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55000">
                <a:srgbClr val="FFFFFF">
                  <a:alpha val="2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4" name="椭圆 53"/>
          <p:cNvSpPr/>
          <p:nvPr/>
        </p:nvSpPr>
        <p:spPr bwMode="auto">
          <a:xfrm>
            <a:off x="-2068725" y="6379556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rgbClr val="FFFFFF">
                  <a:alpha val="3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-1464182" y="6929071"/>
            <a:ext cx="629584" cy="629584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-2068726" y="5834144"/>
            <a:ext cx="362323" cy="362323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-567791" y="7559398"/>
            <a:ext cx="184475" cy="1844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50000">
                <a:srgbClr val="FFFFFF">
                  <a:alpha val="3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8" name="椭圆 57"/>
          <p:cNvSpPr/>
          <p:nvPr/>
        </p:nvSpPr>
        <p:spPr bwMode="auto">
          <a:xfrm>
            <a:off x="-1629363" y="3572522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-667633" y="5834144"/>
            <a:ext cx="407275" cy="4072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8F2CB2-D54B-4A94-8B27-E889C8D59EA2}"/>
              </a:ext>
            </a:extLst>
          </p:cNvPr>
          <p:cNvSpPr txBox="1"/>
          <p:nvPr/>
        </p:nvSpPr>
        <p:spPr>
          <a:xfrm>
            <a:off x="452711" y="447973"/>
            <a:ext cx="37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TTS</a:t>
            </a:r>
            <a:r>
              <a:rPr lang="zh-CN" altLang="en-US" sz="2400" b="1" dirty="0"/>
              <a:t>算法的主要组成部分：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7DF584-BB93-4AFE-953F-7CE1F683B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0" y="882715"/>
            <a:ext cx="8421521" cy="630093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5801EEB-7547-49F4-B93D-951E4409F64F}"/>
              </a:ext>
            </a:extLst>
          </p:cNvPr>
          <p:cNvSpPr txBox="1"/>
          <p:nvPr/>
        </p:nvSpPr>
        <p:spPr>
          <a:xfrm>
            <a:off x="7869535" y="6681827"/>
            <a:ext cx="482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dirty="0">
                <a:hlinkClick r:id="rId4"/>
              </a:rPr>
              <a:t>https://github.com/yearsj/ovs_notes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76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 bwMode="auto">
          <a:xfrm>
            <a:off x="-1746353" y="5378586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5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7" name="椭圆 46"/>
          <p:cNvSpPr/>
          <p:nvPr/>
        </p:nvSpPr>
        <p:spPr bwMode="auto">
          <a:xfrm>
            <a:off x="-923488" y="4503039"/>
            <a:ext cx="368951" cy="368951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8" name="椭圆 47"/>
          <p:cNvSpPr/>
          <p:nvPr/>
        </p:nvSpPr>
        <p:spPr bwMode="auto">
          <a:xfrm>
            <a:off x="-1898205" y="5217755"/>
            <a:ext cx="648013" cy="648013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-878366" y="5266573"/>
            <a:ext cx="421466" cy="421466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-1400092" y="4598329"/>
            <a:ext cx="619426" cy="619426"/>
          </a:xfrm>
          <a:prstGeom prst="ellipse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-1813088" y="4289668"/>
            <a:ext cx="213371" cy="213371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-872903" y="5705467"/>
            <a:ext cx="184475" cy="184475"/>
          </a:xfrm>
          <a:prstGeom prst="ellipse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-1194148" y="6092932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55000">
                <a:srgbClr val="FFFFFF">
                  <a:alpha val="2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4" name="椭圆 53"/>
          <p:cNvSpPr/>
          <p:nvPr/>
        </p:nvSpPr>
        <p:spPr bwMode="auto">
          <a:xfrm>
            <a:off x="-2068725" y="6379556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rgbClr val="FFFFFF">
                  <a:alpha val="3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-1464182" y="6929071"/>
            <a:ext cx="629584" cy="629584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-2068726" y="5834144"/>
            <a:ext cx="362323" cy="362323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-567791" y="7559398"/>
            <a:ext cx="184475" cy="1844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50000">
                <a:srgbClr val="FFFFFF">
                  <a:alpha val="3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8" name="椭圆 57"/>
          <p:cNvSpPr/>
          <p:nvPr/>
        </p:nvSpPr>
        <p:spPr bwMode="auto">
          <a:xfrm>
            <a:off x="-1629363" y="3572522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-667633" y="5834144"/>
            <a:ext cx="407275" cy="4072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6B895B-8B2A-4C16-AFC5-3B663D684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03" y="434186"/>
            <a:ext cx="9721080" cy="60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 bwMode="auto">
          <a:xfrm>
            <a:off x="-1746353" y="5378586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5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7" name="椭圆 46"/>
          <p:cNvSpPr/>
          <p:nvPr/>
        </p:nvSpPr>
        <p:spPr bwMode="auto">
          <a:xfrm>
            <a:off x="-923488" y="4503039"/>
            <a:ext cx="368951" cy="368951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8" name="椭圆 47"/>
          <p:cNvSpPr/>
          <p:nvPr/>
        </p:nvSpPr>
        <p:spPr bwMode="auto">
          <a:xfrm>
            <a:off x="-1898205" y="5217755"/>
            <a:ext cx="648013" cy="648013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-878366" y="5266573"/>
            <a:ext cx="421466" cy="421466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-1400092" y="4598329"/>
            <a:ext cx="619426" cy="619426"/>
          </a:xfrm>
          <a:prstGeom prst="ellipse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-1813088" y="4289668"/>
            <a:ext cx="213371" cy="213371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-872903" y="5705467"/>
            <a:ext cx="184475" cy="184475"/>
          </a:xfrm>
          <a:prstGeom prst="ellipse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-1194148" y="6092932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55000">
                <a:srgbClr val="FFFFFF">
                  <a:alpha val="2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4" name="椭圆 53"/>
          <p:cNvSpPr/>
          <p:nvPr/>
        </p:nvSpPr>
        <p:spPr bwMode="auto">
          <a:xfrm>
            <a:off x="-2068725" y="6379556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rgbClr val="FFFFFF">
                  <a:alpha val="3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-1464182" y="6929071"/>
            <a:ext cx="629584" cy="629584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-2068726" y="5834144"/>
            <a:ext cx="362323" cy="362323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-567791" y="7559398"/>
            <a:ext cx="184475" cy="1844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50000">
                <a:srgbClr val="FFFFFF">
                  <a:alpha val="3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8" name="椭圆 57"/>
          <p:cNvSpPr/>
          <p:nvPr/>
        </p:nvSpPr>
        <p:spPr bwMode="auto">
          <a:xfrm>
            <a:off x="-1629363" y="3572522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-667633" y="5834144"/>
            <a:ext cx="407275" cy="4072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65ADEB-6BBB-418A-B0A5-21216E5C61A4}"/>
              </a:ext>
            </a:extLst>
          </p:cNvPr>
          <p:cNvSpPr txBox="1"/>
          <p:nvPr/>
        </p:nvSpPr>
        <p:spPr>
          <a:xfrm>
            <a:off x="596727" y="952029"/>
            <a:ext cx="113052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ovs</a:t>
            </a:r>
            <a:r>
              <a:rPr lang="zh-CN" altLang="en-US" sz="2400" dirty="0"/>
              <a:t>中内核态流表使用的就是前面介绍的</a:t>
            </a:r>
            <a:r>
              <a:rPr lang="en-US" altLang="zh-CN" sz="2400" dirty="0"/>
              <a:t>TTS</a:t>
            </a:r>
            <a:r>
              <a:rPr lang="zh-CN" altLang="en-US" sz="2400" dirty="0"/>
              <a:t>算法的形式。所以查找流表过程：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/>
              <a:t>for </a:t>
            </a:r>
            <a:r>
              <a:rPr lang="zh-CN" altLang="en-US" sz="2400" b="1" dirty="0"/>
              <a:t>每一个过滤规则：</a:t>
            </a:r>
            <a:endParaRPr lang="en-US" altLang="zh-CN" sz="2400" b="1" dirty="0"/>
          </a:p>
          <a:p>
            <a:r>
              <a:rPr lang="en-US" altLang="zh-CN" sz="2400" b="1" dirty="0"/>
              <a:t>	for </a:t>
            </a:r>
            <a:r>
              <a:rPr lang="zh-CN" altLang="en-US" sz="2400" b="1" dirty="0"/>
              <a:t>相应过滤规则对应的元组中的每一个</a:t>
            </a:r>
            <a:r>
              <a:rPr lang="en-US" altLang="zh-CN" sz="2400" b="1" dirty="0"/>
              <a:t>rule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en-US" altLang="zh-CN" sz="2400" b="1" dirty="0"/>
              <a:t>		if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rule</a:t>
            </a:r>
            <a:r>
              <a:rPr lang="zh-CN" altLang="en-US" sz="2400" b="1" dirty="0"/>
              <a:t>与当前的数据包匹配）：</a:t>
            </a:r>
            <a:endParaRPr lang="en-US" altLang="zh-CN" sz="2400" b="1" dirty="0"/>
          </a:p>
          <a:p>
            <a:r>
              <a:rPr lang="en-US" altLang="zh-CN" sz="2400" b="1" dirty="0"/>
              <a:t>			</a:t>
            </a:r>
            <a:r>
              <a:rPr lang="zh-CN" altLang="en-US" sz="2400" b="1" dirty="0"/>
              <a:t>返回查找到的流表</a:t>
            </a:r>
            <a:endParaRPr lang="en-US" altLang="zh-CN" sz="2400" b="1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现在</a:t>
            </a:r>
            <a:r>
              <a:rPr lang="en-US" altLang="zh-CN" sz="2400" dirty="0" err="1"/>
              <a:t>ovs</a:t>
            </a:r>
            <a:r>
              <a:rPr lang="zh-CN" altLang="en-US" sz="2400" dirty="0"/>
              <a:t>流表中有一个</a:t>
            </a:r>
            <a:r>
              <a:rPr lang="en-US" altLang="zh-CN" sz="2400" dirty="0"/>
              <a:t>microflow cache</a:t>
            </a:r>
            <a:r>
              <a:rPr lang="zh-CN" altLang="en-US" sz="2400" dirty="0"/>
              <a:t>（别人是那么叫的，程序里面是一个</a:t>
            </a:r>
            <a:r>
              <a:rPr lang="en-US" altLang="zh-CN" sz="2400" dirty="0"/>
              <a:t>struct </a:t>
            </a:r>
            <a:r>
              <a:rPr lang="en-US" altLang="zh-CN" sz="2400" dirty="0" err="1"/>
              <a:t>mask_cache_entry</a:t>
            </a:r>
            <a:r>
              <a:rPr lang="zh-CN" altLang="en-US" sz="2400" dirty="0"/>
              <a:t>），存放着前几次的过滤规则的索引，这样如果命中那么就可以减少最外层的循环。</a:t>
            </a:r>
          </a:p>
        </p:txBody>
      </p:sp>
    </p:spTree>
    <p:extLst>
      <p:ext uri="{BB962C8B-B14F-4D97-AF65-F5344CB8AC3E}">
        <p14:creationId xmlns:p14="http://schemas.microsoft.com/office/powerpoint/2010/main" val="35153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9288F6-87BA-4292-83AF-55E24E02B349}"/>
              </a:ext>
            </a:extLst>
          </p:cNvPr>
          <p:cNvSpPr txBox="1"/>
          <p:nvPr/>
        </p:nvSpPr>
        <p:spPr>
          <a:xfrm>
            <a:off x="277691" y="1600101"/>
            <a:ext cx="10256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</a:t>
            </a:r>
            <a:r>
              <a:rPr lang="zh-CN" altLang="en-US" dirty="0"/>
              <a:t>*</a:t>
            </a:r>
            <a:endParaRPr lang="en-US" altLang="zh-CN" dirty="0"/>
          </a:p>
          <a:p>
            <a:r>
              <a:rPr lang="en-US" altLang="zh-CN" dirty="0"/>
              <a:t>@ </a:t>
            </a:r>
            <a:r>
              <a:rPr lang="zh-CN" altLang="en-US" dirty="0"/>
              <a:t>参数：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tbl</a:t>
            </a:r>
            <a:r>
              <a:rPr lang="zh-CN" altLang="en-US" dirty="0"/>
              <a:t>：相应</a:t>
            </a:r>
            <a:r>
              <a:rPr lang="en-US" altLang="zh-CN" dirty="0" err="1"/>
              <a:t>datapath</a:t>
            </a:r>
            <a:r>
              <a:rPr lang="zh-CN" altLang="en-US" dirty="0"/>
              <a:t>中的流表</a:t>
            </a:r>
            <a:endParaRPr lang="en-US" altLang="zh-CN" dirty="0"/>
          </a:p>
          <a:p>
            <a:r>
              <a:rPr lang="en-US" altLang="zh-CN" dirty="0"/>
              <a:t>	key</a:t>
            </a:r>
            <a:r>
              <a:rPr lang="zh-CN" altLang="en-US" dirty="0"/>
              <a:t>：数据包提出出的特征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skb_hash</a:t>
            </a:r>
            <a:r>
              <a:rPr lang="en-US" altLang="zh-CN" dirty="0"/>
              <a:t>:</a:t>
            </a:r>
            <a:r>
              <a:rPr lang="zh-CN" altLang="en-US" dirty="0"/>
              <a:t>数据包的</a:t>
            </a:r>
            <a:r>
              <a:rPr lang="en-US" altLang="zh-CN" dirty="0"/>
              <a:t>hash</a:t>
            </a:r>
            <a:r>
              <a:rPr lang="zh-CN" altLang="en-US" dirty="0"/>
              <a:t>值，根据数据包源</a:t>
            </a:r>
            <a:r>
              <a:rPr lang="en-US" altLang="zh-CN" dirty="0"/>
              <a:t>IP</a:t>
            </a:r>
            <a:r>
              <a:rPr lang="zh-CN" altLang="en-US" dirty="0"/>
              <a:t>、目的</a:t>
            </a:r>
            <a:r>
              <a:rPr lang="en-US" altLang="zh-CN" dirty="0"/>
              <a:t>IP</a:t>
            </a:r>
            <a:r>
              <a:rPr lang="zh-CN" altLang="en-US" dirty="0"/>
              <a:t>、源端口和目的端口计算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n_mask_hit</a:t>
            </a:r>
            <a:r>
              <a:rPr lang="en-US" altLang="zh-CN" dirty="0"/>
              <a:t>:</a:t>
            </a:r>
            <a:r>
              <a:rPr lang="zh-CN" altLang="en-US" dirty="0"/>
              <a:t>记录查找</a:t>
            </a:r>
            <a:r>
              <a:rPr lang="en-US" altLang="zh-CN" dirty="0"/>
              <a:t>mask</a:t>
            </a:r>
            <a:r>
              <a:rPr lang="zh-CN" altLang="en-US" dirty="0"/>
              <a:t>的次数</a:t>
            </a:r>
            <a:endParaRPr lang="en-US" altLang="zh-CN" dirty="0"/>
          </a:p>
          <a:p>
            <a:r>
              <a:rPr lang="en-US" altLang="zh-CN" dirty="0"/>
              <a:t>@ </a:t>
            </a:r>
            <a:r>
              <a:rPr lang="zh-CN" altLang="en-US" dirty="0"/>
              <a:t>返回值：返回查找到的流表，失败返回</a:t>
            </a:r>
            <a:r>
              <a:rPr lang="en-US" altLang="zh-CN" dirty="0"/>
              <a:t>NULL</a:t>
            </a:r>
          </a:p>
          <a:p>
            <a:r>
              <a:rPr lang="en-US" altLang="zh-CN" dirty="0"/>
              <a:t>@ </a:t>
            </a:r>
            <a:r>
              <a:rPr lang="zh-CN" altLang="en-US" dirty="0"/>
              <a:t>描述：通过</a:t>
            </a:r>
            <a:r>
              <a:rPr lang="en-US" altLang="zh-CN" dirty="0" err="1"/>
              <a:t>skb_hash</a:t>
            </a:r>
            <a:r>
              <a:rPr lang="zh-CN" altLang="en-US" dirty="0"/>
              <a:t>寻找到最有可能的</a:t>
            </a:r>
            <a:r>
              <a:rPr lang="en-US" altLang="zh-CN" dirty="0"/>
              <a:t>mask</a:t>
            </a:r>
            <a:r>
              <a:rPr lang="zh-CN" altLang="en-US" dirty="0"/>
              <a:t>（匹配规则）</a:t>
            </a:r>
            <a:r>
              <a:rPr lang="en-US" altLang="zh-CN" dirty="0"/>
              <a:t>,</a:t>
            </a:r>
            <a:r>
              <a:rPr lang="zh-CN" altLang="en-US" dirty="0"/>
              <a:t>然后用得到的</a:t>
            </a:r>
            <a:r>
              <a:rPr lang="en-US" altLang="zh-CN" dirty="0"/>
              <a:t>mask</a:t>
            </a:r>
            <a:r>
              <a:rPr lang="zh-CN" altLang="en-US" dirty="0"/>
              <a:t>传入</a:t>
            </a:r>
            <a:r>
              <a:rPr lang="en-US" altLang="zh-CN" dirty="0" err="1"/>
              <a:t>flow_lookup</a:t>
            </a:r>
            <a:r>
              <a:rPr lang="zh-CN" altLang="en-US" dirty="0"/>
              <a:t>函数进行流表的查询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/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A4F7A8-5454-495E-AC95-7E7249346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91" y="808013"/>
            <a:ext cx="12303368" cy="3385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sw_flow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ovs_flow_tbl_lookup_stats(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flow_table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tbl,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const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sw_flow_key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key,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3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u32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skb_hash,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4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u32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n_mask_hit)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5C0FC5-A156-478A-B9AC-C6BDF435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03" y="4624437"/>
            <a:ext cx="6119390" cy="3810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032F3B-EEF3-4EFD-BA3B-0EB398415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03" y="5165818"/>
            <a:ext cx="9426757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9288F6-87BA-4292-83AF-55E24E02B349}"/>
              </a:ext>
            </a:extLst>
          </p:cNvPr>
          <p:cNvSpPr txBox="1"/>
          <p:nvPr/>
        </p:nvSpPr>
        <p:spPr>
          <a:xfrm>
            <a:off x="277691" y="1600101"/>
            <a:ext cx="10256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</a:t>
            </a:r>
            <a:r>
              <a:rPr lang="zh-CN" altLang="en-US" dirty="0"/>
              <a:t>*</a:t>
            </a:r>
            <a:endParaRPr lang="en-US" altLang="zh-CN" dirty="0"/>
          </a:p>
          <a:p>
            <a:r>
              <a:rPr lang="en-US" altLang="zh-CN" dirty="0"/>
              <a:t>@ </a:t>
            </a:r>
            <a:r>
              <a:rPr lang="zh-CN" altLang="en-US" dirty="0"/>
              <a:t>参数：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tbl</a:t>
            </a:r>
            <a:r>
              <a:rPr lang="zh-CN" altLang="en-US" dirty="0"/>
              <a:t>：相应</a:t>
            </a:r>
            <a:r>
              <a:rPr lang="en-US" altLang="zh-CN" dirty="0" err="1"/>
              <a:t>datapath</a:t>
            </a:r>
            <a:r>
              <a:rPr lang="zh-CN" altLang="en-US" dirty="0"/>
              <a:t>中的流表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ti</a:t>
            </a:r>
            <a:r>
              <a:rPr lang="zh-CN" altLang="en-US" dirty="0"/>
              <a:t>：流表实例</a:t>
            </a:r>
            <a:endParaRPr lang="en-US" altLang="zh-CN" dirty="0"/>
          </a:p>
          <a:p>
            <a:r>
              <a:rPr lang="en-US" altLang="zh-CN" dirty="0"/>
              <a:t>	ma</a:t>
            </a:r>
            <a:r>
              <a:rPr lang="zh-CN" altLang="en-US" dirty="0"/>
              <a:t>：</a:t>
            </a:r>
            <a:r>
              <a:rPr lang="en-US" altLang="zh-CN" dirty="0"/>
              <a:t>mask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en-US" altLang="zh-CN" dirty="0"/>
              <a:t>	key:</a:t>
            </a:r>
            <a:r>
              <a:rPr lang="zh-CN" altLang="en-US" dirty="0"/>
              <a:t>数据包提取出的</a:t>
            </a:r>
            <a:r>
              <a:rPr lang="en-US" altLang="zh-CN" dirty="0"/>
              <a:t>key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n_mask_hit</a:t>
            </a:r>
            <a:r>
              <a:rPr lang="en-US" altLang="zh-CN" dirty="0"/>
              <a:t>:</a:t>
            </a:r>
            <a:r>
              <a:rPr lang="zh-CN" altLang="en-US" dirty="0"/>
              <a:t>记录查找</a:t>
            </a:r>
            <a:r>
              <a:rPr lang="en-US" altLang="zh-CN" dirty="0"/>
              <a:t>mask</a:t>
            </a:r>
            <a:r>
              <a:rPr lang="zh-CN" altLang="en-US" dirty="0"/>
              <a:t>的次数</a:t>
            </a:r>
            <a:endParaRPr lang="en-US" altLang="zh-CN" dirty="0"/>
          </a:p>
          <a:p>
            <a:r>
              <a:rPr lang="en-US" altLang="zh-CN" dirty="0"/>
              <a:t>	index</a:t>
            </a:r>
            <a:r>
              <a:rPr lang="zh-CN" altLang="en-US" dirty="0"/>
              <a:t>：</a:t>
            </a:r>
            <a:r>
              <a:rPr lang="en-US" altLang="zh-CN" dirty="0"/>
              <a:t>ma[index]</a:t>
            </a:r>
            <a:r>
              <a:rPr lang="zh-CN" altLang="en-US" dirty="0"/>
              <a:t>是通过</a:t>
            </a:r>
            <a:r>
              <a:rPr lang="en-US" altLang="zh-CN" dirty="0" err="1"/>
              <a:t>sk_hash</a:t>
            </a:r>
            <a:r>
              <a:rPr lang="zh-CN" altLang="en-US" dirty="0"/>
              <a:t>查找到的</a:t>
            </a:r>
            <a:r>
              <a:rPr lang="en-US" altLang="zh-CN" dirty="0"/>
              <a:t>mask</a:t>
            </a:r>
          </a:p>
          <a:p>
            <a:r>
              <a:rPr lang="en-US" altLang="zh-CN" dirty="0"/>
              <a:t>@ </a:t>
            </a:r>
            <a:r>
              <a:rPr lang="zh-CN" altLang="en-US" dirty="0"/>
              <a:t>返回值：返回查找到的流表，失败返回</a:t>
            </a:r>
            <a:r>
              <a:rPr lang="en-US" altLang="zh-CN" dirty="0"/>
              <a:t>NULL</a:t>
            </a:r>
          </a:p>
          <a:p>
            <a:r>
              <a:rPr lang="en-US" altLang="zh-CN" dirty="0"/>
              <a:t>@ </a:t>
            </a:r>
            <a:r>
              <a:rPr lang="zh-CN" altLang="en-US" dirty="0"/>
              <a:t>描述：如果传入的</a:t>
            </a:r>
            <a:r>
              <a:rPr lang="en-US" altLang="zh-CN" dirty="0"/>
              <a:t>index</a:t>
            </a:r>
            <a:r>
              <a:rPr lang="zh-CN" altLang="en-US" dirty="0"/>
              <a:t>是有效的那么只需要查找一个桶内的</a:t>
            </a:r>
            <a:r>
              <a:rPr lang="en-US" altLang="zh-CN" dirty="0"/>
              <a:t>flow</a:t>
            </a:r>
            <a:r>
              <a:rPr lang="zh-CN" altLang="en-US" dirty="0"/>
              <a:t>（一个元组内的</a:t>
            </a:r>
            <a:r>
              <a:rPr lang="en-US" altLang="zh-CN" dirty="0"/>
              <a:t>rule</a:t>
            </a:r>
            <a:r>
              <a:rPr lang="zh-CN" altLang="en-US" dirty="0"/>
              <a:t>），如果不是有效的那么需要遍历所有的桶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BE63E1-7ECB-43F9-B1D1-0CC33A3EF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91" y="519981"/>
            <a:ext cx="911499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sw_flow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flow_lookup(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flow_table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tbl,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table_instance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ti,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、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3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const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mask_array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ma,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4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const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sw_flow_key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key,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5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u32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n_mask_hit,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6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u32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index)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A94028-48B7-49A8-8F5F-02320C3D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9" y="4898952"/>
            <a:ext cx="5006774" cy="18137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861A7A-76C2-4DFC-9958-1F8C6392C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287" y="4906433"/>
            <a:ext cx="3467400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7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9288F6-87BA-4292-83AF-55E24E02B349}"/>
              </a:ext>
            </a:extLst>
          </p:cNvPr>
          <p:cNvSpPr txBox="1"/>
          <p:nvPr/>
        </p:nvSpPr>
        <p:spPr>
          <a:xfrm>
            <a:off x="277691" y="1600101"/>
            <a:ext cx="11120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</a:t>
            </a:r>
            <a:r>
              <a:rPr lang="zh-CN" altLang="en-US" dirty="0"/>
              <a:t>*</a:t>
            </a:r>
            <a:endParaRPr lang="en-US" altLang="zh-CN" dirty="0"/>
          </a:p>
          <a:p>
            <a:r>
              <a:rPr lang="en-US" altLang="zh-CN" dirty="0"/>
              <a:t>@ </a:t>
            </a:r>
            <a:r>
              <a:rPr lang="zh-CN" altLang="en-US" dirty="0"/>
              <a:t>参数：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en-US" altLang="zh-CN" dirty="0" err="1"/>
              <a:t>ti</a:t>
            </a:r>
            <a:r>
              <a:rPr lang="zh-CN" altLang="en-US" dirty="0"/>
              <a:t>：流表实例</a:t>
            </a:r>
            <a:endParaRPr lang="en-US" altLang="zh-CN" dirty="0"/>
          </a:p>
          <a:p>
            <a:r>
              <a:rPr lang="en-US" altLang="zh-CN" dirty="0"/>
              <a:t>	unmasked</a:t>
            </a:r>
            <a:r>
              <a:rPr lang="zh-CN" altLang="en-US" dirty="0"/>
              <a:t>：数据包提取出的</a:t>
            </a:r>
            <a:r>
              <a:rPr lang="en-US" altLang="zh-CN" dirty="0"/>
              <a:t>key</a:t>
            </a:r>
          </a:p>
          <a:p>
            <a:r>
              <a:rPr lang="en-US" altLang="zh-CN" dirty="0"/>
              <a:t>	mask:</a:t>
            </a:r>
            <a:r>
              <a:rPr lang="zh-CN" altLang="en-US" dirty="0"/>
              <a:t>相应的掩码，掩码与</a:t>
            </a:r>
            <a:r>
              <a:rPr lang="en-US" altLang="zh-CN" dirty="0"/>
              <a:t>key</a:t>
            </a:r>
            <a:r>
              <a:rPr lang="zh-CN" altLang="en-US" dirty="0"/>
              <a:t>相与之后，获取</a:t>
            </a:r>
            <a:r>
              <a:rPr lang="en-US" altLang="zh-CN" dirty="0"/>
              <a:t>hash</a:t>
            </a:r>
            <a:r>
              <a:rPr lang="zh-CN" altLang="en-US" dirty="0"/>
              <a:t>值（与之前的</a:t>
            </a:r>
            <a:r>
              <a:rPr lang="en-US" altLang="zh-CN" dirty="0"/>
              <a:t>hash</a:t>
            </a:r>
            <a:r>
              <a:rPr lang="zh-CN" altLang="en-US" dirty="0"/>
              <a:t>不一样，之前的</a:t>
            </a:r>
            <a:r>
              <a:rPr lang="en-US" altLang="zh-CN" dirty="0"/>
              <a:t>hash</a:t>
            </a:r>
            <a:r>
              <a:rPr lang="zh-CN" altLang="en-US" dirty="0"/>
              <a:t>是为了寻找</a:t>
            </a:r>
            <a:r>
              <a:rPr lang="en-US" altLang="zh-CN" dirty="0"/>
              <a:t>mask</a:t>
            </a:r>
            <a:r>
              <a:rPr lang="zh-CN" altLang="en-US" dirty="0"/>
              <a:t>），通过获取的</a:t>
            </a:r>
            <a:r>
              <a:rPr lang="en-US" altLang="zh-CN" dirty="0"/>
              <a:t>hash</a:t>
            </a:r>
            <a:r>
              <a:rPr lang="zh-CN" altLang="en-US" dirty="0"/>
              <a:t>值寻找元组所在的链表头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n_mask_hit</a:t>
            </a:r>
            <a:r>
              <a:rPr lang="en-US" altLang="zh-CN" dirty="0"/>
              <a:t>:</a:t>
            </a:r>
            <a:r>
              <a:rPr lang="zh-CN" altLang="en-US" dirty="0"/>
              <a:t>记录查找</a:t>
            </a:r>
            <a:r>
              <a:rPr lang="en-US" altLang="zh-CN" dirty="0"/>
              <a:t>mask</a:t>
            </a:r>
            <a:r>
              <a:rPr lang="zh-CN" altLang="en-US" dirty="0"/>
              <a:t>的次数</a:t>
            </a:r>
            <a:endParaRPr lang="en-US" altLang="zh-CN" dirty="0"/>
          </a:p>
          <a:p>
            <a:r>
              <a:rPr lang="en-US" altLang="zh-CN" dirty="0"/>
              <a:t>@ </a:t>
            </a:r>
            <a:r>
              <a:rPr lang="zh-CN" altLang="en-US" dirty="0"/>
              <a:t>返回值：返回查找到的流表，失败则返回</a:t>
            </a:r>
            <a:r>
              <a:rPr lang="en-US" altLang="zh-CN" dirty="0"/>
              <a:t>NULL</a:t>
            </a:r>
          </a:p>
          <a:p>
            <a:r>
              <a:rPr lang="en-US" altLang="zh-CN" dirty="0"/>
              <a:t>@ </a:t>
            </a:r>
            <a:r>
              <a:rPr lang="zh-CN" altLang="en-US" dirty="0"/>
              <a:t>描述：查找到相应元组的链表头部，然后遍历该元组查找相匹配的</a:t>
            </a:r>
            <a:r>
              <a:rPr lang="en-US" altLang="zh-CN" dirty="0"/>
              <a:t>rule</a:t>
            </a:r>
          </a:p>
          <a:p>
            <a:r>
              <a:rPr lang="zh-CN" altLang="en-US" dirty="0"/>
              <a:t>*</a:t>
            </a:r>
            <a:r>
              <a:rPr lang="en-US" altLang="zh-CN" dirty="0"/>
              <a:t>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646B04-8106-426D-BDD4-72C3B149C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71" y="641932"/>
            <a:ext cx="894026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sw_flow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masked_flow_lookup(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table_instance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ti,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、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const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sw_flow_key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unmasked,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3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const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sw_flow_mask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mask,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4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u32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n_mask_hit)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6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882E5F6-D460-403D-8A16-75F7B8DEAE6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336"/>
</p:tagLst>
</file>

<file path=ppt/theme/theme1.xml><?xml version="1.0" encoding="utf-8"?>
<a:theme xmlns:a="http://schemas.openxmlformats.org/drawingml/2006/main" name="第一PPT，www.1ppt.com">
  <a:themeElements>
    <a:clrScheme name="自定义 3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54BC"/>
      </a:accent1>
      <a:accent2>
        <a:srgbClr val="90D0FD"/>
      </a:accent2>
      <a:accent3>
        <a:srgbClr val="0154BC"/>
      </a:accent3>
      <a:accent4>
        <a:srgbClr val="90D0FD"/>
      </a:accent4>
      <a:accent5>
        <a:srgbClr val="0154BC"/>
      </a:accent5>
      <a:accent6>
        <a:srgbClr val="90D0FD"/>
      </a:accent6>
      <a:hlink>
        <a:srgbClr val="0154BC"/>
      </a:hlink>
      <a:folHlink>
        <a:srgbClr val="90D0F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</Words>
  <Application>Microsoft Office PowerPoint</Application>
  <PresentationFormat>自定义</PresentationFormat>
  <Paragraphs>54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www.1ppt.com</cp:keywords>
  <dc:description>www.1ppt.com</dc:description>
  <cp:lastModifiedBy/>
  <cp:revision>1</cp:revision>
  <dcterms:created xsi:type="dcterms:W3CDTF">2016-10-17T14:00:15Z</dcterms:created>
  <dcterms:modified xsi:type="dcterms:W3CDTF">2019-12-09T04:42:29Z</dcterms:modified>
</cp:coreProperties>
</file>