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3"/>
  </p:notesMasterIdLst>
  <p:handoutMasterIdLst>
    <p:handoutMasterId r:id="rId14"/>
  </p:handoutMasterIdLst>
  <p:sldIdLst>
    <p:sldId id="3168" r:id="rId2"/>
    <p:sldId id="3173" r:id="rId3"/>
    <p:sldId id="3214" r:id="rId4"/>
    <p:sldId id="3222" r:id="rId5"/>
    <p:sldId id="3220" r:id="rId6"/>
    <p:sldId id="3223" r:id="rId7"/>
    <p:sldId id="3224" r:id="rId8"/>
    <p:sldId id="3225" r:id="rId9"/>
    <p:sldId id="3217" r:id="rId10"/>
    <p:sldId id="3226" r:id="rId11"/>
    <p:sldId id="3207" r:id="rId12"/>
  </p:sldIdLst>
  <p:sldSz cx="12858750" cy="7232650"/>
  <p:notesSz cx="6858000" cy="9144000"/>
  <p:custDataLst>
    <p:tags r:id="rId1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1D6DC2"/>
    <a:srgbClr val="08B689"/>
    <a:srgbClr val="79B50F"/>
    <a:srgbClr val="09B0DE"/>
    <a:srgbClr val="6669D2"/>
    <a:srgbClr val="33BE9B"/>
    <a:srgbClr val="33FCC4"/>
    <a:srgbClr val="42D2FB"/>
    <a:srgbClr val="A783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2986" autoAdjust="0"/>
  </p:normalViewPr>
  <p:slideViewPr>
    <p:cSldViewPr>
      <p:cViewPr varScale="1">
        <p:scale>
          <a:sx n="71" d="100"/>
          <a:sy n="71" d="100"/>
        </p:scale>
        <p:origin x="86" y="302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053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037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081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015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5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798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225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559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460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074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867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74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5" name="Picture 2" descr="C:\Users\Administrator\Desktop\其他\1234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62903" cy="723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87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</p:sldLayoutIdLst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 descr="C:\Users\Administrator\Desktop\其他\123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486"/>
            <a:ext cx="12862903" cy="723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椭圆 45"/>
          <p:cNvSpPr/>
          <p:nvPr/>
        </p:nvSpPr>
        <p:spPr bwMode="auto">
          <a:xfrm>
            <a:off x="-1746353" y="5378586"/>
            <a:ext cx="911114" cy="911114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0000"/>
                </a:schemeClr>
              </a:gs>
              <a:gs pos="50000">
                <a:srgbClr val="FFFFFF">
                  <a:alpha val="5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defTabSz="731477"/>
            <a:endParaRPr lang="zh-CN" altLang="en-US" sz="1687"/>
          </a:p>
        </p:txBody>
      </p:sp>
      <p:sp>
        <p:nvSpPr>
          <p:cNvPr id="47" name="椭圆 46"/>
          <p:cNvSpPr/>
          <p:nvPr/>
        </p:nvSpPr>
        <p:spPr bwMode="auto">
          <a:xfrm>
            <a:off x="-923488" y="4503039"/>
            <a:ext cx="368951" cy="368951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0000"/>
                </a:schemeClr>
              </a:gs>
              <a:gs pos="50000">
                <a:srgbClr val="FFFFFF">
                  <a:alpha val="4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defTabSz="731477"/>
            <a:endParaRPr lang="zh-CN" altLang="en-US" sz="1687"/>
          </a:p>
        </p:txBody>
      </p:sp>
      <p:sp>
        <p:nvSpPr>
          <p:cNvPr id="48" name="椭圆 47"/>
          <p:cNvSpPr/>
          <p:nvPr/>
        </p:nvSpPr>
        <p:spPr bwMode="auto">
          <a:xfrm>
            <a:off x="-1898205" y="5217755"/>
            <a:ext cx="648013" cy="648013"/>
          </a:xfrm>
          <a:prstGeom prst="ellipse">
            <a:avLst/>
          </a:prstGeom>
          <a:solidFill>
            <a:srgbClr val="FFFFFF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-878366" y="5266573"/>
            <a:ext cx="421466" cy="421466"/>
          </a:xfrm>
          <a:prstGeom prst="ellipse">
            <a:avLst/>
          </a:prstGeom>
          <a:solidFill>
            <a:srgbClr val="FFFFF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-1400092" y="4598329"/>
            <a:ext cx="619426" cy="619426"/>
          </a:xfrm>
          <a:prstGeom prst="ellipse">
            <a:avLst/>
          </a:prstGeom>
          <a:solidFill>
            <a:srgbClr val="FFFFFF">
              <a:alpha val="2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1" name="椭圆 50"/>
          <p:cNvSpPr/>
          <p:nvPr/>
        </p:nvSpPr>
        <p:spPr bwMode="auto">
          <a:xfrm>
            <a:off x="-1813088" y="4289668"/>
            <a:ext cx="213371" cy="213371"/>
          </a:xfrm>
          <a:prstGeom prst="ellipse">
            <a:avLst/>
          </a:prstGeom>
          <a:solidFill>
            <a:srgbClr val="FFFFFF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-872903" y="5705467"/>
            <a:ext cx="184475" cy="184475"/>
          </a:xfrm>
          <a:prstGeom prst="ellipse">
            <a:avLst/>
          </a:prstGeom>
          <a:solidFill>
            <a:srgbClr val="FFFFFF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3" name="椭圆 52"/>
          <p:cNvSpPr/>
          <p:nvPr/>
        </p:nvSpPr>
        <p:spPr bwMode="auto">
          <a:xfrm>
            <a:off x="-1194148" y="6092932"/>
            <a:ext cx="911114" cy="911114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25000"/>
                </a:schemeClr>
              </a:gs>
              <a:gs pos="55000">
                <a:srgbClr val="FFFFFF">
                  <a:alpha val="25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defTabSz="731477"/>
            <a:endParaRPr lang="zh-CN" altLang="en-US" sz="1687"/>
          </a:p>
        </p:txBody>
      </p:sp>
      <p:sp>
        <p:nvSpPr>
          <p:cNvPr id="54" name="椭圆 53"/>
          <p:cNvSpPr/>
          <p:nvPr/>
        </p:nvSpPr>
        <p:spPr bwMode="auto">
          <a:xfrm>
            <a:off x="-2068725" y="6379556"/>
            <a:ext cx="604543" cy="604543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30000"/>
                </a:schemeClr>
              </a:gs>
              <a:gs pos="50000">
                <a:srgbClr val="FFFFFF">
                  <a:alpha val="3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-1464182" y="6929071"/>
            <a:ext cx="629584" cy="629584"/>
          </a:xfrm>
          <a:prstGeom prst="ellipse">
            <a:avLst/>
          </a:prstGeom>
          <a:solidFill>
            <a:srgbClr val="FFFFFF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-2068726" y="5834144"/>
            <a:ext cx="362323" cy="362323"/>
          </a:xfrm>
          <a:prstGeom prst="ellipse">
            <a:avLst/>
          </a:prstGeom>
          <a:solidFill>
            <a:srgbClr val="FFFFFF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7" name="椭圆 56"/>
          <p:cNvSpPr/>
          <p:nvPr/>
        </p:nvSpPr>
        <p:spPr bwMode="auto">
          <a:xfrm>
            <a:off x="-567791" y="7559398"/>
            <a:ext cx="184475" cy="184475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50000">
                <a:srgbClr val="FFFFFF">
                  <a:alpha val="35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defTabSz="731477"/>
            <a:endParaRPr lang="zh-CN" altLang="en-US" sz="1687"/>
          </a:p>
        </p:txBody>
      </p:sp>
      <p:sp>
        <p:nvSpPr>
          <p:cNvPr id="58" name="椭圆 57"/>
          <p:cNvSpPr/>
          <p:nvPr/>
        </p:nvSpPr>
        <p:spPr bwMode="auto">
          <a:xfrm>
            <a:off x="-1629363" y="3572522"/>
            <a:ext cx="604543" cy="604543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0000"/>
                </a:schemeClr>
              </a:gs>
              <a:gs pos="50000">
                <a:srgbClr val="FFFFFF">
                  <a:alpha val="4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sp>
        <p:nvSpPr>
          <p:cNvPr id="59" name="椭圆 58"/>
          <p:cNvSpPr/>
          <p:nvPr/>
        </p:nvSpPr>
        <p:spPr bwMode="auto">
          <a:xfrm>
            <a:off x="-667633" y="5834144"/>
            <a:ext cx="407275" cy="407275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40000"/>
                </a:schemeClr>
              </a:gs>
              <a:gs pos="50000">
                <a:srgbClr val="FFFFFF">
                  <a:alpha val="40000"/>
                </a:srgbClr>
              </a:gs>
              <a:gs pos="7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6416" tIns="48208" rIns="96416" bIns="48208" numCol="1" rtlCol="0" anchor="ctr" anchorCtr="0" compatLnSpc="1">
            <a:prstTxWarp prst="textNoShape">
              <a:avLst/>
            </a:prstTxWarp>
          </a:bodyPr>
          <a:lstStyle/>
          <a:p>
            <a:pPr algn="ctr" defTabSz="731477"/>
            <a:endParaRPr lang="zh-CN" altLang="en-US" sz="1687">
              <a:latin typeface="Arial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5722329" y="2072754"/>
            <a:ext cx="1414094" cy="1274967"/>
            <a:chOff x="3720691" y="2824413"/>
            <a:chExt cx="1341120" cy="1209172"/>
          </a:xfrm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3" name="Freeform 5"/>
          <p:cNvSpPr>
            <a:spLocks/>
          </p:cNvSpPr>
          <p:nvPr/>
        </p:nvSpPr>
        <p:spPr bwMode="auto">
          <a:xfrm rot="1855731">
            <a:off x="5824415" y="2154530"/>
            <a:ext cx="1220429" cy="110035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C00000"/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96416" tIns="48208" rIns="96416" bIns="4820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TextBox 7"/>
          <p:cNvSpPr>
            <a:spLocks noChangeArrowheads="1"/>
          </p:cNvSpPr>
          <p:nvPr/>
        </p:nvSpPr>
        <p:spPr bwMode="auto">
          <a:xfrm>
            <a:off x="2481214" y="3616326"/>
            <a:ext cx="7828569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Generic </a:t>
            </a:r>
            <a:r>
              <a:rPr lang="en-US" altLang="zh-CN" sz="4400" b="1" dirty="0" err="1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Netlink</a:t>
            </a:r>
            <a:r>
              <a:rPr lang="zh-CN" altLang="en-US" sz="44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介绍</a:t>
            </a:r>
          </a:p>
        </p:txBody>
      </p:sp>
      <p:cxnSp>
        <p:nvCxnSpPr>
          <p:cNvPr id="88" name="直接连接符 87"/>
          <p:cNvCxnSpPr/>
          <p:nvPr/>
        </p:nvCxnSpPr>
        <p:spPr>
          <a:xfrm>
            <a:off x="2860845" y="4375587"/>
            <a:ext cx="706113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7"/>
          <p:cNvSpPr>
            <a:spLocks noChangeArrowheads="1"/>
          </p:cNvSpPr>
          <p:nvPr/>
        </p:nvSpPr>
        <p:spPr bwMode="auto">
          <a:xfrm>
            <a:off x="4075664" y="4495599"/>
            <a:ext cx="4631496" cy="2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87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邓国福</a:t>
            </a:r>
          </a:p>
        </p:txBody>
      </p:sp>
      <p:sp>
        <p:nvSpPr>
          <p:cNvPr id="90" name="圆角矩形 89"/>
          <p:cNvSpPr/>
          <p:nvPr/>
        </p:nvSpPr>
        <p:spPr>
          <a:xfrm>
            <a:off x="2101584" y="6957076"/>
            <a:ext cx="8883361" cy="607409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" name="组合 90"/>
          <p:cNvGrpSpPr/>
          <p:nvPr/>
        </p:nvGrpSpPr>
        <p:grpSpPr>
          <a:xfrm>
            <a:off x="9780299" y="3421775"/>
            <a:ext cx="293532" cy="194551"/>
            <a:chOff x="9482595" y="2565731"/>
            <a:chExt cx="278384" cy="184511"/>
          </a:xfrm>
        </p:grpSpPr>
        <p:sp>
          <p:nvSpPr>
            <p:cNvPr id="92" name="椭圆 91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172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61995" y="447584"/>
            <a:ext cx="707047" cy="637483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C00000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2" name="KSO_Shape"/>
          <p:cNvSpPr>
            <a:spLocks/>
          </p:cNvSpPr>
          <p:nvPr/>
        </p:nvSpPr>
        <p:spPr bwMode="auto">
          <a:xfrm>
            <a:off x="734869" y="645704"/>
            <a:ext cx="358190" cy="245958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123" name="文本框 9"/>
          <p:cNvSpPr txBox="1"/>
          <p:nvPr/>
        </p:nvSpPr>
        <p:spPr>
          <a:xfrm>
            <a:off x="1318211" y="572830"/>
            <a:ext cx="4535100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数据采集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382598" y="1070166"/>
            <a:ext cx="10253077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1829975" y="733109"/>
            <a:ext cx="272798" cy="245958"/>
            <a:chOff x="3720691" y="2824413"/>
            <a:chExt cx="1341120" cy="1209172"/>
          </a:xfrm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DCFE4156-F263-40C1-A8E6-5B2BA8D4F37B}"/>
              </a:ext>
            </a:extLst>
          </p:cNvPr>
          <p:cNvSpPr/>
          <p:nvPr/>
        </p:nvSpPr>
        <p:spPr>
          <a:xfrm>
            <a:off x="851083" y="129840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内核态发送过程：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ABF098-50B2-4F3E-AE4F-2C97FC2EE250}"/>
              </a:ext>
            </a:extLst>
          </p:cNvPr>
          <p:cNvSpPr/>
          <p:nvPr/>
        </p:nvSpPr>
        <p:spPr>
          <a:xfrm>
            <a:off x="6310592" y="3431659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2BC477-4868-47C8-A7F1-A9AC2800E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742" y="-20788"/>
            <a:ext cx="4176464" cy="743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1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4348" y="2021002"/>
            <a:ext cx="12883099" cy="3340751"/>
          </a:xfrm>
          <a:prstGeom prst="rect">
            <a:avLst/>
          </a:prstGeom>
          <a:solidFill>
            <a:schemeClr val="tx1">
              <a:lumMod val="95000"/>
              <a:lumOff val="5000"/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164550" y="2978840"/>
            <a:ext cx="1414094" cy="1274967"/>
            <a:chOff x="3720691" y="2824413"/>
            <a:chExt cx="1341120" cy="1209172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" name="Freeform 89"/>
          <p:cNvSpPr>
            <a:spLocks noEditPoints="1"/>
          </p:cNvSpPr>
          <p:nvPr/>
        </p:nvSpPr>
        <p:spPr bwMode="auto">
          <a:xfrm>
            <a:off x="3710779" y="3347721"/>
            <a:ext cx="333540" cy="537205"/>
          </a:xfrm>
          <a:custGeom>
            <a:avLst/>
            <a:gdLst>
              <a:gd name="T0" fmla="*/ 70 w 124"/>
              <a:gd name="T1" fmla="*/ 160 h 200"/>
              <a:gd name="T2" fmla="*/ 70 w 124"/>
              <a:gd name="T3" fmla="*/ 184 h 200"/>
              <a:gd name="T4" fmla="*/ 97 w 124"/>
              <a:gd name="T5" fmla="*/ 184 h 200"/>
              <a:gd name="T6" fmla="*/ 97 w 124"/>
              <a:gd name="T7" fmla="*/ 200 h 200"/>
              <a:gd name="T8" fmla="*/ 25 w 124"/>
              <a:gd name="T9" fmla="*/ 200 h 200"/>
              <a:gd name="T10" fmla="*/ 25 w 124"/>
              <a:gd name="T11" fmla="*/ 184 h 200"/>
              <a:gd name="T12" fmla="*/ 53 w 124"/>
              <a:gd name="T13" fmla="*/ 184 h 200"/>
              <a:gd name="T14" fmla="*/ 53 w 124"/>
              <a:gd name="T15" fmla="*/ 160 h 200"/>
              <a:gd name="T16" fmla="*/ 0 w 124"/>
              <a:gd name="T17" fmla="*/ 98 h 200"/>
              <a:gd name="T18" fmla="*/ 0 w 124"/>
              <a:gd name="T19" fmla="*/ 76 h 200"/>
              <a:gd name="T20" fmla="*/ 17 w 124"/>
              <a:gd name="T21" fmla="*/ 76 h 200"/>
              <a:gd name="T22" fmla="*/ 17 w 124"/>
              <a:gd name="T23" fmla="*/ 98 h 200"/>
              <a:gd name="T24" fmla="*/ 30 w 124"/>
              <a:gd name="T25" fmla="*/ 130 h 200"/>
              <a:gd name="T26" fmla="*/ 62 w 124"/>
              <a:gd name="T27" fmla="*/ 144 h 200"/>
              <a:gd name="T28" fmla="*/ 94 w 124"/>
              <a:gd name="T29" fmla="*/ 130 h 200"/>
              <a:gd name="T30" fmla="*/ 105 w 124"/>
              <a:gd name="T31" fmla="*/ 98 h 200"/>
              <a:gd name="T32" fmla="*/ 105 w 124"/>
              <a:gd name="T33" fmla="*/ 76 h 200"/>
              <a:gd name="T34" fmla="*/ 124 w 124"/>
              <a:gd name="T35" fmla="*/ 76 h 200"/>
              <a:gd name="T36" fmla="*/ 124 w 124"/>
              <a:gd name="T37" fmla="*/ 98 h 200"/>
              <a:gd name="T38" fmla="*/ 70 w 124"/>
              <a:gd name="T39" fmla="*/ 160 h 200"/>
              <a:gd name="T40" fmla="*/ 63 w 124"/>
              <a:gd name="T41" fmla="*/ 132 h 200"/>
              <a:gd name="T42" fmla="*/ 29 w 124"/>
              <a:gd name="T43" fmla="*/ 97 h 200"/>
              <a:gd name="T44" fmla="*/ 29 w 124"/>
              <a:gd name="T45" fmla="*/ 88 h 200"/>
              <a:gd name="T46" fmla="*/ 77 w 124"/>
              <a:gd name="T47" fmla="*/ 88 h 200"/>
              <a:gd name="T48" fmla="*/ 77 w 124"/>
              <a:gd name="T49" fmla="*/ 80 h 200"/>
              <a:gd name="T50" fmla="*/ 29 w 124"/>
              <a:gd name="T51" fmla="*/ 80 h 200"/>
              <a:gd name="T52" fmla="*/ 29 w 124"/>
              <a:gd name="T53" fmla="*/ 64 h 200"/>
              <a:gd name="T54" fmla="*/ 77 w 124"/>
              <a:gd name="T55" fmla="*/ 64 h 200"/>
              <a:gd name="T56" fmla="*/ 77 w 124"/>
              <a:gd name="T57" fmla="*/ 56 h 200"/>
              <a:gd name="T58" fmla="*/ 29 w 124"/>
              <a:gd name="T59" fmla="*/ 56 h 200"/>
              <a:gd name="T60" fmla="*/ 29 w 124"/>
              <a:gd name="T61" fmla="*/ 44 h 200"/>
              <a:gd name="T62" fmla="*/ 77 w 124"/>
              <a:gd name="T63" fmla="*/ 44 h 200"/>
              <a:gd name="T64" fmla="*/ 77 w 124"/>
              <a:gd name="T65" fmla="*/ 36 h 200"/>
              <a:gd name="T66" fmla="*/ 29 w 124"/>
              <a:gd name="T67" fmla="*/ 36 h 200"/>
              <a:gd name="T68" fmla="*/ 63 w 124"/>
              <a:gd name="T69" fmla="*/ 0 h 200"/>
              <a:gd name="T70" fmla="*/ 97 w 124"/>
              <a:gd name="T71" fmla="*/ 36 h 200"/>
              <a:gd name="T72" fmla="*/ 97 w 124"/>
              <a:gd name="T73" fmla="*/ 97 h 200"/>
              <a:gd name="T74" fmla="*/ 63 w 124"/>
              <a:gd name="T75" fmla="*/ 132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4" h="200">
                <a:moveTo>
                  <a:pt x="70" y="160"/>
                </a:moveTo>
                <a:cubicBezTo>
                  <a:pt x="70" y="184"/>
                  <a:pt x="70" y="184"/>
                  <a:pt x="70" y="184"/>
                </a:cubicBezTo>
                <a:cubicBezTo>
                  <a:pt x="97" y="184"/>
                  <a:pt x="97" y="184"/>
                  <a:pt x="97" y="184"/>
                </a:cubicBezTo>
                <a:cubicBezTo>
                  <a:pt x="97" y="200"/>
                  <a:pt x="97" y="200"/>
                  <a:pt x="97" y="200"/>
                </a:cubicBezTo>
                <a:cubicBezTo>
                  <a:pt x="25" y="200"/>
                  <a:pt x="25" y="200"/>
                  <a:pt x="25" y="200"/>
                </a:cubicBezTo>
                <a:cubicBezTo>
                  <a:pt x="25" y="184"/>
                  <a:pt x="25" y="184"/>
                  <a:pt x="25" y="184"/>
                </a:cubicBezTo>
                <a:cubicBezTo>
                  <a:pt x="53" y="184"/>
                  <a:pt x="53" y="184"/>
                  <a:pt x="53" y="184"/>
                </a:cubicBezTo>
                <a:cubicBezTo>
                  <a:pt x="53" y="160"/>
                  <a:pt x="53" y="160"/>
                  <a:pt x="53" y="160"/>
                </a:cubicBezTo>
                <a:cubicBezTo>
                  <a:pt x="23" y="156"/>
                  <a:pt x="0" y="130"/>
                  <a:pt x="0" y="98"/>
                </a:cubicBezTo>
                <a:cubicBezTo>
                  <a:pt x="0" y="76"/>
                  <a:pt x="0" y="76"/>
                  <a:pt x="0" y="76"/>
                </a:cubicBezTo>
                <a:cubicBezTo>
                  <a:pt x="17" y="76"/>
                  <a:pt x="17" y="76"/>
                  <a:pt x="17" y="76"/>
                </a:cubicBezTo>
                <a:cubicBezTo>
                  <a:pt x="17" y="98"/>
                  <a:pt x="17" y="98"/>
                  <a:pt x="17" y="98"/>
                </a:cubicBezTo>
                <a:cubicBezTo>
                  <a:pt x="17" y="111"/>
                  <a:pt x="22" y="122"/>
                  <a:pt x="30" y="130"/>
                </a:cubicBezTo>
                <a:cubicBezTo>
                  <a:pt x="38" y="139"/>
                  <a:pt x="49" y="144"/>
                  <a:pt x="62" y="144"/>
                </a:cubicBezTo>
                <a:cubicBezTo>
                  <a:pt x="75" y="144"/>
                  <a:pt x="86" y="139"/>
                  <a:pt x="94" y="130"/>
                </a:cubicBezTo>
                <a:cubicBezTo>
                  <a:pt x="102" y="122"/>
                  <a:pt x="105" y="111"/>
                  <a:pt x="105" y="98"/>
                </a:cubicBezTo>
                <a:cubicBezTo>
                  <a:pt x="105" y="76"/>
                  <a:pt x="105" y="76"/>
                  <a:pt x="105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4" y="98"/>
                  <a:pt x="124" y="98"/>
                  <a:pt x="124" y="98"/>
                </a:cubicBezTo>
                <a:cubicBezTo>
                  <a:pt x="124" y="130"/>
                  <a:pt x="100" y="156"/>
                  <a:pt x="70" y="160"/>
                </a:cubicBezTo>
                <a:close/>
                <a:moveTo>
                  <a:pt x="63" y="132"/>
                </a:moveTo>
                <a:cubicBezTo>
                  <a:pt x="45" y="132"/>
                  <a:pt x="29" y="116"/>
                  <a:pt x="29" y="97"/>
                </a:cubicBezTo>
                <a:cubicBezTo>
                  <a:pt x="29" y="88"/>
                  <a:pt x="29" y="88"/>
                  <a:pt x="29" y="88"/>
                </a:cubicBezTo>
                <a:cubicBezTo>
                  <a:pt x="77" y="88"/>
                  <a:pt x="77" y="88"/>
                  <a:pt x="77" y="88"/>
                </a:cubicBezTo>
                <a:cubicBezTo>
                  <a:pt x="77" y="80"/>
                  <a:pt x="77" y="80"/>
                  <a:pt x="77" y="80"/>
                </a:cubicBezTo>
                <a:cubicBezTo>
                  <a:pt x="29" y="80"/>
                  <a:pt x="29" y="80"/>
                  <a:pt x="29" y="80"/>
                </a:cubicBezTo>
                <a:cubicBezTo>
                  <a:pt x="29" y="64"/>
                  <a:pt x="29" y="64"/>
                  <a:pt x="29" y="64"/>
                </a:cubicBezTo>
                <a:cubicBezTo>
                  <a:pt x="77" y="64"/>
                  <a:pt x="77" y="64"/>
                  <a:pt x="77" y="64"/>
                </a:cubicBezTo>
                <a:cubicBezTo>
                  <a:pt x="77" y="56"/>
                  <a:pt x="77" y="56"/>
                  <a:pt x="77" y="56"/>
                </a:cubicBezTo>
                <a:cubicBezTo>
                  <a:pt x="29" y="56"/>
                  <a:pt x="29" y="56"/>
                  <a:pt x="29" y="56"/>
                </a:cubicBezTo>
                <a:cubicBezTo>
                  <a:pt x="29" y="44"/>
                  <a:pt x="29" y="44"/>
                  <a:pt x="29" y="44"/>
                </a:cubicBezTo>
                <a:cubicBezTo>
                  <a:pt x="77" y="44"/>
                  <a:pt x="77" y="44"/>
                  <a:pt x="77" y="44"/>
                </a:cubicBezTo>
                <a:cubicBezTo>
                  <a:pt x="77" y="36"/>
                  <a:pt x="77" y="36"/>
                  <a:pt x="77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30" y="17"/>
                  <a:pt x="46" y="0"/>
                  <a:pt x="63" y="0"/>
                </a:cubicBezTo>
                <a:cubicBezTo>
                  <a:pt x="82" y="0"/>
                  <a:pt x="97" y="16"/>
                  <a:pt x="97" y="36"/>
                </a:cubicBezTo>
                <a:cubicBezTo>
                  <a:pt x="97" y="97"/>
                  <a:pt x="97" y="97"/>
                  <a:pt x="97" y="97"/>
                </a:cubicBezTo>
                <a:cubicBezTo>
                  <a:pt x="97" y="116"/>
                  <a:pt x="82" y="132"/>
                  <a:pt x="63" y="13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6416" tIns="48208" rIns="96416" bIns="4820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TextBox 7"/>
          <p:cNvSpPr>
            <a:spLocks noChangeArrowheads="1"/>
          </p:cNvSpPr>
          <p:nvPr/>
        </p:nvSpPr>
        <p:spPr bwMode="auto">
          <a:xfrm>
            <a:off x="4759666" y="3236694"/>
            <a:ext cx="5769722" cy="107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959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谢谢观看</a:t>
            </a:r>
          </a:p>
        </p:txBody>
      </p:sp>
      <p:sp>
        <p:nvSpPr>
          <p:cNvPr id="20" name="TextBox 7"/>
          <p:cNvSpPr>
            <a:spLocks noChangeArrowheads="1"/>
          </p:cNvSpPr>
          <p:nvPr/>
        </p:nvSpPr>
        <p:spPr bwMode="auto">
          <a:xfrm>
            <a:off x="4759666" y="2945234"/>
            <a:ext cx="5390091" cy="32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dirty="0">
                <a:solidFill>
                  <a:srgbClr val="C0000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LilyUPC" pitchFamily="34" charset="-34"/>
                <a:sym typeface="微软雅黑" pitchFamily="34" charset="-122"/>
              </a:rPr>
              <a:t>THANK YOU FOR LISTENING.</a:t>
            </a:r>
            <a:endParaRPr lang="zh-CN" altLang="en-US" sz="2109" dirty="0">
              <a:solidFill>
                <a:srgbClr val="C00000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LilyUPC" pitchFamily="34" charset="-34"/>
              <a:sym typeface="微软雅黑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628447" y="2781138"/>
            <a:ext cx="293532" cy="194551"/>
            <a:chOff x="9482595" y="2565731"/>
            <a:chExt cx="278384" cy="184511"/>
          </a:xfrm>
        </p:grpSpPr>
        <p:sp>
          <p:nvSpPr>
            <p:cNvPr id="22" name="椭圆 21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Freeform 5"/>
          <p:cNvSpPr>
            <a:spLocks/>
          </p:cNvSpPr>
          <p:nvPr/>
        </p:nvSpPr>
        <p:spPr bwMode="auto">
          <a:xfrm rot="1855731">
            <a:off x="3266636" y="3060616"/>
            <a:ext cx="1220429" cy="110035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C00000"/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96416" tIns="48208" rIns="96416" bIns="48208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47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61995" y="447584"/>
            <a:ext cx="707047" cy="637483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C00000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2" name="KSO_Shape"/>
          <p:cNvSpPr>
            <a:spLocks/>
          </p:cNvSpPr>
          <p:nvPr/>
        </p:nvSpPr>
        <p:spPr bwMode="auto">
          <a:xfrm>
            <a:off x="734869" y="645704"/>
            <a:ext cx="358190" cy="245958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123" name="文本框 9"/>
          <p:cNvSpPr txBox="1"/>
          <p:nvPr/>
        </p:nvSpPr>
        <p:spPr>
          <a:xfrm>
            <a:off x="1359198" y="482331"/>
            <a:ext cx="3671003" cy="565461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382598" y="1070166"/>
            <a:ext cx="10253077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1829975" y="733109"/>
            <a:ext cx="272798" cy="245958"/>
            <a:chOff x="3720691" y="2824413"/>
            <a:chExt cx="1341120" cy="1209172"/>
          </a:xfrm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E90C78A-603B-44A0-B7CB-C2DA78A01DB8}"/>
              </a:ext>
            </a:extLst>
          </p:cNvPr>
          <p:cNvSpPr txBox="1"/>
          <p:nvPr/>
        </p:nvSpPr>
        <p:spPr>
          <a:xfrm>
            <a:off x="1172791" y="188813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数据包格式的简介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052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61995" y="447584"/>
            <a:ext cx="707047" cy="637483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C00000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2" name="KSO_Shape"/>
          <p:cNvSpPr>
            <a:spLocks/>
          </p:cNvSpPr>
          <p:nvPr/>
        </p:nvSpPr>
        <p:spPr bwMode="auto">
          <a:xfrm>
            <a:off x="734869" y="645704"/>
            <a:ext cx="358190" cy="245958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123" name="文本框 9"/>
          <p:cNvSpPr txBox="1"/>
          <p:nvPr/>
        </p:nvSpPr>
        <p:spPr>
          <a:xfrm>
            <a:off x="1390100" y="566261"/>
            <a:ext cx="4535100" cy="565461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数据包格式介绍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382598" y="1070166"/>
            <a:ext cx="10253077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1829975" y="733109"/>
            <a:ext cx="272798" cy="245958"/>
            <a:chOff x="3720691" y="2824413"/>
            <a:chExt cx="1341120" cy="1209172"/>
          </a:xfrm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86A158C-C842-4123-A55B-D6B489013926}"/>
              </a:ext>
            </a:extLst>
          </p:cNvPr>
          <p:cNvSpPr txBox="1"/>
          <p:nvPr/>
        </p:nvSpPr>
        <p:spPr>
          <a:xfrm>
            <a:off x="9364199" y="2392189"/>
            <a:ext cx="3401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nlmsghdr</a:t>
            </a:r>
            <a:r>
              <a:rPr lang="zh-CN" altLang="en-US" dirty="0"/>
              <a:t>是</a:t>
            </a:r>
            <a:r>
              <a:rPr lang="en-US" altLang="zh-CN" dirty="0" err="1"/>
              <a:t>netlink</a:t>
            </a:r>
            <a:r>
              <a:rPr lang="zh-CN" altLang="en-US" dirty="0"/>
              <a:t>包头，记录长度、类型等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payload</a:t>
            </a:r>
            <a:r>
              <a:rPr lang="zh-CN" altLang="en-US" dirty="0"/>
              <a:t>是真正的数据部分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pad</a:t>
            </a:r>
            <a:r>
              <a:rPr lang="zh-CN" altLang="en-US" dirty="0"/>
              <a:t>是数据填充，目的是为了对齐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genlmasghdr</a:t>
            </a:r>
            <a:r>
              <a:rPr lang="zh-CN" altLang="en-US" dirty="0"/>
              <a:t>是扩展的头，记录相应的命令号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family</a:t>
            </a:r>
            <a:r>
              <a:rPr lang="zh-CN" altLang="en-US" dirty="0"/>
              <a:t>是用来区分不同的</a:t>
            </a:r>
            <a:r>
              <a:rPr lang="en-US" altLang="zh-CN" dirty="0"/>
              <a:t>Generic </a:t>
            </a:r>
            <a:r>
              <a:rPr lang="en-US" altLang="zh-CN" dirty="0" err="1"/>
              <a:t>Netlink</a:t>
            </a:r>
            <a:endParaRPr lang="en-US" altLang="zh-CN" dirty="0"/>
          </a:p>
        </p:txBody>
      </p:sp>
      <p:pic>
        <p:nvPicPr>
          <p:cNvPr id="1028" name="Picture 4" descr="https://img-blog.csdn.net/20180824093042299?watermark/2/text/aHR0cHM6Ly9ibG9nLmNzZG4ubmV0L3poXzk0/font/5a6L5L2T/fontsize/400/fill/I0JBQkFCMA==/dissolve/70">
            <a:extLst>
              <a:ext uri="{FF2B5EF4-FFF2-40B4-BE49-F238E27FC236}">
                <a16:creationId xmlns:a16="http://schemas.microsoft.com/office/drawing/2014/main" id="{DCD3C67C-4553-451D-BBE4-1462098BF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0" y="1266772"/>
            <a:ext cx="9299851" cy="482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54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61995" y="447584"/>
            <a:ext cx="707047" cy="637483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C00000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2" name="KSO_Shape"/>
          <p:cNvSpPr>
            <a:spLocks/>
          </p:cNvSpPr>
          <p:nvPr/>
        </p:nvSpPr>
        <p:spPr bwMode="auto">
          <a:xfrm>
            <a:off x="734869" y="645704"/>
            <a:ext cx="358190" cy="245958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123" name="文本框 9"/>
          <p:cNvSpPr txBox="1"/>
          <p:nvPr/>
        </p:nvSpPr>
        <p:spPr>
          <a:xfrm>
            <a:off x="1359198" y="482331"/>
            <a:ext cx="3671003" cy="565461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流程</a:t>
            </a:r>
          </a:p>
        </p:txBody>
      </p:sp>
      <p:cxnSp>
        <p:nvCxnSpPr>
          <p:cNvPr id="124" name="直接连接符 123"/>
          <p:cNvCxnSpPr/>
          <p:nvPr/>
        </p:nvCxnSpPr>
        <p:spPr>
          <a:xfrm>
            <a:off x="1382598" y="1070166"/>
            <a:ext cx="10253077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1829975" y="733109"/>
            <a:ext cx="272798" cy="245958"/>
            <a:chOff x="3720691" y="2824413"/>
            <a:chExt cx="1341120" cy="1209172"/>
          </a:xfrm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83BCD212-57F4-49B1-B9BE-2D52A3B1B364}"/>
              </a:ext>
            </a:extLst>
          </p:cNvPr>
          <p:cNvSpPr/>
          <p:nvPr/>
        </p:nvSpPr>
        <p:spPr>
          <a:xfrm>
            <a:off x="913963" y="1392572"/>
            <a:ext cx="817970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kernel端程序的准备：</a:t>
            </a:r>
            <a:endParaRPr lang="en-US" altLang="zh-CN" sz="2400" dirty="0"/>
          </a:p>
          <a:p>
            <a:r>
              <a:rPr lang="zh-CN" altLang="en-US" sz="2400" dirty="0"/>
              <a:t>1、定义想要传送的消息种类</a:t>
            </a:r>
            <a:endParaRPr lang="en-US" altLang="zh-CN" sz="2400" dirty="0"/>
          </a:p>
          <a:p>
            <a:r>
              <a:rPr lang="zh-CN" altLang="en-US" sz="2400" dirty="0"/>
              <a:t>2、定义一组命令</a:t>
            </a:r>
            <a:endParaRPr lang="en-US" altLang="zh-CN" sz="2400" dirty="0"/>
          </a:p>
          <a:p>
            <a:r>
              <a:rPr lang="zh-CN" altLang="en-US" sz="2400" dirty="0"/>
              <a:t>3、为每个命令定义一个响应函数</a:t>
            </a:r>
            <a:endParaRPr lang="en-US" altLang="zh-CN" sz="2400" dirty="0"/>
          </a:p>
          <a:p>
            <a:r>
              <a:rPr lang="zh-CN" altLang="en-US" sz="2400" dirty="0"/>
              <a:t>4、将命令与相应函数关联起来</a:t>
            </a:r>
            <a:endParaRPr lang="en-US" altLang="zh-CN" sz="2400" dirty="0"/>
          </a:p>
          <a:p>
            <a:r>
              <a:rPr lang="zh-CN" altLang="en-US" sz="2400" dirty="0"/>
              <a:t>5、创建一个命令族</a:t>
            </a:r>
            <a:endParaRPr lang="en-US" altLang="zh-CN" sz="2400" dirty="0"/>
          </a:p>
          <a:p>
            <a:r>
              <a:rPr lang="zh-CN" altLang="en-US" sz="2400" dirty="0"/>
              <a:t>6、向内核注册新建的命令族</a:t>
            </a:r>
            <a:endParaRPr lang="en-US" altLang="zh-CN" sz="2400" dirty="0"/>
          </a:p>
          <a:p>
            <a:r>
              <a:rPr lang="zh-CN" altLang="en-US" sz="2400" dirty="0"/>
              <a:t>用户端程序的使用：</a:t>
            </a:r>
            <a:endParaRPr lang="en-US" altLang="zh-CN" sz="2400" dirty="0"/>
          </a:p>
          <a:p>
            <a:r>
              <a:rPr lang="zh-CN" altLang="en-US" sz="2400" dirty="0"/>
              <a:t>1、新建一个套接字，并绑定上 netlink address</a:t>
            </a:r>
            <a:endParaRPr lang="en-US" altLang="zh-CN" sz="2400" dirty="0"/>
          </a:p>
          <a:p>
            <a:r>
              <a:rPr lang="zh-CN" altLang="en-US" sz="2400" dirty="0"/>
              <a:t>2、向 GENL_ID_CRTL 询问想通信的命令族的 id</a:t>
            </a:r>
            <a:endParaRPr lang="en-US" altLang="zh-CN" sz="2400" dirty="0"/>
          </a:p>
          <a:p>
            <a:r>
              <a:rPr lang="zh-CN" altLang="en-US" sz="2400" dirty="0"/>
              <a:t>3、等待接收 GENL_ID_CRTL 的返回的查询结果</a:t>
            </a:r>
            <a:endParaRPr lang="en-US" altLang="zh-CN" sz="2400" dirty="0"/>
          </a:p>
          <a:p>
            <a:r>
              <a:rPr lang="zh-CN" altLang="en-US" sz="2400" dirty="0"/>
              <a:t>4、拆分读取接收到的信息</a:t>
            </a:r>
            <a:endParaRPr lang="en-US" altLang="zh-CN" sz="2400" dirty="0"/>
          </a:p>
          <a:p>
            <a:r>
              <a:rPr lang="zh-CN" altLang="en-US" sz="2400" dirty="0"/>
              <a:t>5、与想要通信的命令族通信</a:t>
            </a:r>
          </a:p>
        </p:txBody>
      </p:sp>
    </p:spTree>
    <p:extLst>
      <p:ext uri="{BB962C8B-B14F-4D97-AF65-F5344CB8AC3E}">
        <p14:creationId xmlns:p14="http://schemas.microsoft.com/office/powerpoint/2010/main" val="9866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61995" y="447584"/>
            <a:ext cx="707047" cy="637483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C00000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2" name="KSO_Shape"/>
          <p:cNvSpPr>
            <a:spLocks/>
          </p:cNvSpPr>
          <p:nvPr/>
        </p:nvSpPr>
        <p:spPr bwMode="auto">
          <a:xfrm>
            <a:off x="734869" y="645704"/>
            <a:ext cx="358190" cy="245958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382598" y="1070166"/>
            <a:ext cx="10253077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1829975" y="733109"/>
            <a:ext cx="272798" cy="245958"/>
            <a:chOff x="3720691" y="2824413"/>
            <a:chExt cx="1341120" cy="1209172"/>
          </a:xfrm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118D93E1-E11E-45EE-AD00-A9A5BDE79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43" y="1956808"/>
            <a:ext cx="6386113" cy="308636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C930771-EF5D-405E-A77D-5EFA2F7DC682}"/>
              </a:ext>
            </a:extLst>
          </p:cNvPr>
          <p:cNvSpPr txBox="1"/>
          <p:nvPr/>
        </p:nvSpPr>
        <p:spPr>
          <a:xfrm>
            <a:off x="907852" y="1402559"/>
            <a:ext cx="262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openvswithch.h</a:t>
            </a:r>
            <a:r>
              <a:rPr lang="zh-CN" altLang="en-US" dirty="0"/>
              <a:t>文件下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E3DEB3-3430-40C2-A1C9-E0D635FC7483}"/>
              </a:ext>
            </a:extLst>
          </p:cNvPr>
          <p:cNvSpPr/>
          <p:nvPr/>
        </p:nvSpPr>
        <p:spPr>
          <a:xfrm>
            <a:off x="1411338" y="653249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定义想要传送的消息种类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26785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61995" y="447584"/>
            <a:ext cx="707047" cy="637483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C00000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2" name="KSO_Shape"/>
          <p:cNvSpPr>
            <a:spLocks/>
          </p:cNvSpPr>
          <p:nvPr/>
        </p:nvSpPr>
        <p:spPr bwMode="auto">
          <a:xfrm>
            <a:off x="734869" y="645704"/>
            <a:ext cx="358190" cy="245958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123" name="文本框 9"/>
          <p:cNvSpPr txBox="1"/>
          <p:nvPr/>
        </p:nvSpPr>
        <p:spPr>
          <a:xfrm>
            <a:off x="1359198" y="482331"/>
            <a:ext cx="3671003" cy="442350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r>
              <a:rPr lang="zh-CN" altLang="en-US" sz="2400" dirty="0"/>
              <a:t>定义一组命令</a:t>
            </a:r>
            <a:endParaRPr lang="en-US" altLang="zh-CN" sz="2400" dirty="0"/>
          </a:p>
        </p:txBody>
      </p:sp>
      <p:cxnSp>
        <p:nvCxnSpPr>
          <p:cNvPr id="124" name="直接连接符 123"/>
          <p:cNvCxnSpPr/>
          <p:nvPr/>
        </p:nvCxnSpPr>
        <p:spPr>
          <a:xfrm>
            <a:off x="1382598" y="1070166"/>
            <a:ext cx="10253077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1829975" y="733109"/>
            <a:ext cx="272798" cy="245958"/>
            <a:chOff x="3720691" y="2824413"/>
            <a:chExt cx="1341120" cy="1209172"/>
          </a:xfrm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3BA21624-CD56-4F99-881E-72AA436E8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91" y="1744117"/>
            <a:ext cx="2972058" cy="13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5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61995" y="447584"/>
            <a:ext cx="707047" cy="637483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C00000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2" name="KSO_Shape"/>
          <p:cNvSpPr>
            <a:spLocks/>
          </p:cNvSpPr>
          <p:nvPr/>
        </p:nvSpPr>
        <p:spPr bwMode="auto">
          <a:xfrm>
            <a:off x="734869" y="645704"/>
            <a:ext cx="358190" cy="245958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382598" y="1070166"/>
            <a:ext cx="10253077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1829975" y="733109"/>
            <a:ext cx="272798" cy="245958"/>
            <a:chOff x="3720691" y="2824413"/>
            <a:chExt cx="1341120" cy="1209172"/>
          </a:xfrm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EBB45AD0-3570-422D-8122-87C3EC28CB60}"/>
              </a:ext>
            </a:extLst>
          </p:cNvPr>
          <p:cNvSpPr/>
          <p:nvPr/>
        </p:nvSpPr>
        <p:spPr>
          <a:xfrm>
            <a:off x="1581584" y="560916"/>
            <a:ext cx="79441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为每个命令定义一个响应函数，并将命令与相应函数关联起来</a:t>
            </a:r>
            <a:endParaRPr lang="en-US" altLang="zh-CN" b="1" dirty="0"/>
          </a:p>
          <a:p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A5BA62-1C83-4CD6-AB08-FFA05AB8F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79" y="1681536"/>
            <a:ext cx="6637595" cy="400846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F0201EB-7942-46DA-BF6C-8A27737F3FF0}"/>
              </a:ext>
            </a:extLst>
          </p:cNvPr>
          <p:cNvSpPr/>
          <p:nvPr/>
        </p:nvSpPr>
        <p:spPr>
          <a:xfrm>
            <a:off x="6789415" y="1221089"/>
            <a:ext cx="59046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cmd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: 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命令名。用于识别各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genl_ops</a:t>
            </a: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  flag: 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各种设置属性，以“或”连接。在需要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admin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特权级别时，使用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GENL_ADMIN_PERM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  policy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：定义了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attr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规则。如果此指针非空，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genl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在触发事件处理程序之前，会使用这个字段来对帧中的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attr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做校验（见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nlmsg_parse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函数）。该字段可以为空，表示在触发事件处理程序之前，不做校验。定义所能处理的数据类型</a:t>
            </a: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/>
              <a:t>doit</a:t>
            </a:r>
            <a:r>
              <a:rPr lang="zh-CN" altLang="en-US" dirty="0"/>
              <a:t>：这是一个回调函数。在</a:t>
            </a:r>
            <a:r>
              <a:rPr lang="en-US" altLang="zh-CN" dirty="0"/>
              <a:t>generic </a:t>
            </a:r>
            <a:r>
              <a:rPr lang="en-US" altLang="zh-CN" dirty="0" err="1"/>
              <a:t>netlink</a:t>
            </a:r>
            <a:r>
              <a:rPr lang="zh-CN" altLang="en-US" dirty="0"/>
              <a:t>收到数据时触发，运行在进程上下文。</a:t>
            </a:r>
            <a:r>
              <a:rPr lang="en-US" altLang="zh-CN" dirty="0" err="1"/>
              <a:t>doit</a:t>
            </a:r>
            <a:r>
              <a:rPr lang="zh-CN" altLang="en-US" dirty="0"/>
              <a:t>传入两个参数，</a:t>
            </a:r>
            <a:r>
              <a:rPr lang="en-US" altLang="zh-CN" dirty="0" err="1"/>
              <a:t>skb</a:t>
            </a:r>
            <a:r>
              <a:rPr lang="zh-CN" altLang="en-US" dirty="0"/>
              <a:t>为触发此回调函数的</a:t>
            </a:r>
            <a:r>
              <a:rPr lang="en-US" altLang="zh-CN" dirty="0"/>
              <a:t>socket buffer</a:t>
            </a:r>
            <a:r>
              <a:rPr lang="zh-CN" altLang="en-US" dirty="0"/>
              <a:t>。第二个参数是一个</a:t>
            </a:r>
            <a:r>
              <a:rPr lang="en-US" altLang="zh-CN" dirty="0" err="1"/>
              <a:t>genl_info</a:t>
            </a:r>
            <a:r>
              <a:rPr lang="zh-CN" altLang="en-US" dirty="0"/>
              <a:t>结构体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dumpit</a:t>
            </a:r>
            <a:endParaRPr lang="en-US" altLang="zh-CN" dirty="0"/>
          </a:p>
          <a:p>
            <a:r>
              <a:rPr lang="zh-CN" altLang="en-US" dirty="0"/>
              <a:t>这是一个回调函数，当</a:t>
            </a:r>
            <a:r>
              <a:rPr lang="en-US" altLang="zh-CN" dirty="0" err="1"/>
              <a:t>genl_ops</a:t>
            </a:r>
            <a:r>
              <a:rPr lang="zh-CN" altLang="en-US" dirty="0"/>
              <a:t>的</a:t>
            </a:r>
            <a:r>
              <a:rPr lang="en-US" altLang="zh-CN" dirty="0"/>
              <a:t>flag</a:t>
            </a:r>
            <a:r>
              <a:rPr lang="zh-CN" altLang="en-US" dirty="0"/>
              <a:t>标志被添加了</a:t>
            </a:r>
            <a:r>
              <a:rPr lang="en-US" altLang="zh-CN" dirty="0"/>
              <a:t>NLM_F_DUMP</a:t>
            </a:r>
            <a:r>
              <a:rPr lang="zh-CN" altLang="en-US" dirty="0"/>
              <a:t>以后，每次收到</a:t>
            </a:r>
            <a:r>
              <a:rPr lang="en-US" altLang="zh-CN" dirty="0" err="1"/>
              <a:t>genl</a:t>
            </a:r>
            <a:r>
              <a:rPr lang="zh-CN" altLang="en-US" dirty="0"/>
              <a:t>消息即会回触发这个函数。 </a:t>
            </a:r>
            <a:r>
              <a:rPr lang="en-US" altLang="zh-CN" dirty="0" err="1"/>
              <a:t>dumpit</a:t>
            </a:r>
            <a:r>
              <a:rPr lang="zh-CN" altLang="en-US" dirty="0"/>
              <a:t>与</a:t>
            </a:r>
            <a:r>
              <a:rPr lang="en-US" altLang="zh-CN" dirty="0" err="1"/>
              <a:t>doit</a:t>
            </a:r>
            <a:r>
              <a:rPr lang="zh-CN" altLang="en-US" dirty="0"/>
              <a:t>的区别是</a:t>
            </a:r>
            <a:r>
              <a:rPr lang="en-US" altLang="zh-CN" dirty="0"/>
              <a:t>:</a:t>
            </a:r>
            <a:r>
              <a:rPr lang="en-US" altLang="zh-CN" dirty="0" err="1"/>
              <a:t>dumpit</a:t>
            </a:r>
            <a:r>
              <a:rPr lang="zh-CN" altLang="en-US" dirty="0"/>
              <a:t>的第一个参数</a:t>
            </a:r>
            <a:r>
              <a:rPr lang="en-US" altLang="zh-CN" dirty="0" err="1"/>
              <a:t>skb</a:t>
            </a:r>
            <a:r>
              <a:rPr lang="zh-CN" altLang="en-US" dirty="0"/>
              <a:t>不会携带从客户端发来的数据。相反地，开发者应该在</a:t>
            </a:r>
            <a:r>
              <a:rPr lang="en-US" altLang="zh-CN" dirty="0" err="1"/>
              <a:t>skb</a:t>
            </a:r>
            <a:r>
              <a:rPr lang="zh-CN" altLang="en-US" dirty="0"/>
              <a:t>中填入需要传给客户端的数据， 然后，并</a:t>
            </a:r>
            <a:r>
              <a:rPr lang="en-US" altLang="zh-CN" dirty="0" err="1"/>
              <a:t>skb</a:t>
            </a:r>
            <a:r>
              <a:rPr lang="zh-CN" altLang="en-US" dirty="0"/>
              <a:t>的数据长度（可以用</a:t>
            </a:r>
            <a:r>
              <a:rPr lang="en-US" altLang="zh-CN" dirty="0" err="1"/>
              <a:t>skb</a:t>
            </a:r>
            <a:r>
              <a:rPr lang="en-US" altLang="zh-CN" dirty="0"/>
              <a:t>-&gt;</a:t>
            </a:r>
            <a:r>
              <a:rPr lang="en-US" altLang="zh-CN" dirty="0" err="1"/>
              <a:t>len</a:t>
            </a:r>
            <a:r>
              <a:rPr lang="zh-CN" altLang="en-US" dirty="0"/>
              <a:t>）</a:t>
            </a:r>
            <a:r>
              <a:rPr lang="en-US" altLang="zh-CN" dirty="0"/>
              <a:t>return</a:t>
            </a:r>
            <a:r>
              <a:rPr lang="zh-CN" altLang="en-US" dirty="0"/>
              <a:t>。</a:t>
            </a:r>
            <a:r>
              <a:rPr lang="en-US" altLang="zh-CN" dirty="0" err="1"/>
              <a:t>skb</a:t>
            </a:r>
            <a:r>
              <a:rPr lang="zh-CN" altLang="en-US" dirty="0"/>
              <a:t>中携带的数据会被自动送到客户端。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68B650-FBFD-4CD2-98C3-70FA465AB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81" y="5912821"/>
            <a:ext cx="6401355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9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61995" y="447584"/>
            <a:ext cx="707047" cy="637483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C00000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2" name="KSO_Shape"/>
          <p:cNvSpPr>
            <a:spLocks/>
          </p:cNvSpPr>
          <p:nvPr/>
        </p:nvSpPr>
        <p:spPr bwMode="auto">
          <a:xfrm>
            <a:off x="734869" y="645704"/>
            <a:ext cx="358190" cy="245958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382598" y="1070166"/>
            <a:ext cx="10253077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1829975" y="733109"/>
            <a:ext cx="272798" cy="245958"/>
            <a:chOff x="3720691" y="2824413"/>
            <a:chExt cx="1341120" cy="1209172"/>
          </a:xfrm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52EAF3CB-410F-4B5A-9B01-39918E8D34C3}"/>
              </a:ext>
            </a:extLst>
          </p:cNvPr>
          <p:cNvSpPr/>
          <p:nvPr/>
        </p:nvSpPr>
        <p:spPr>
          <a:xfrm>
            <a:off x="1605247" y="58165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创建一个命令族</a:t>
            </a: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283D12-14B7-4991-A509-76B75530C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95" y="1960141"/>
            <a:ext cx="8357811" cy="343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8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561995" y="447584"/>
            <a:ext cx="707047" cy="637483"/>
            <a:chOff x="5424755" y="1340768"/>
            <a:chExt cx="670560" cy="604586"/>
          </a:xfrm>
        </p:grpSpPr>
        <p:grpSp>
          <p:nvGrpSpPr>
            <p:cNvPr id="70" name="组合 69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/>
              <p:cNvSpPr>
                <a:spLocks/>
              </p:cNvSpPr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5"/>
              <p:cNvSpPr>
                <a:spLocks/>
              </p:cNvSpPr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6416" tIns="48208" rIns="96416" bIns="48208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" name="Freeform 5"/>
            <p:cNvSpPr>
              <a:spLocks/>
            </p:cNvSpPr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C00000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2" name="KSO_Shape"/>
          <p:cNvSpPr>
            <a:spLocks/>
          </p:cNvSpPr>
          <p:nvPr/>
        </p:nvSpPr>
        <p:spPr bwMode="auto">
          <a:xfrm>
            <a:off x="734869" y="645704"/>
            <a:ext cx="358190" cy="245958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cxnSp>
        <p:nvCxnSpPr>
          <p:cNvPr id="124" name="直接连接符 123"/>
          <p:cNvCxnSpPr/>
          <p:nvPr/>
        </p:nvCxnSpPr>
        <p:spPr>
          <a:xfrm>
            <a:off x="1382598" y="1070166"/>
            <a:ext cx="10253077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1829975" y="733109"/>
            <a:ext cx="272798" cy="245958"/>
            <a:chOff x="3720691" y="2824413"/>
            <a:chExt cx="1341120" cy="1209172"/>
          </a:xfrm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/>
            <p:cNvSpPr>
              <a:spLocks/>
            </p:cNvSpPr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16" tIns="48208" rIns="96416" bIns="48208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DCFE4156-F263-40C1-A8E6-5B2BA8D4F37B}"/>
              </a:ext>
            </a:extLst>
          </p:cNvPr>
          <p:cNvSpPr/>
          <p:nvPr/>
        </p:nvSpPr>
        <p:spPr>
          <a:xfrm>
            <a:off x="1438804" y="611582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向内核注册新建的命令族</a:t>
            </a:r>
            <a:endParaRPr lang="en-US" altLang="zh-CN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0E618F-FED2-4145-9AA7-CEFC19E11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9377" y="2047300"/>
            <a:ext cx="9865096" cy="396570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8D28FA2-103E-4564-B2B7-9AED0FD6E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346" y="891662"/>
            <a:ext cx="8222043" cy="510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3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882E5F6-D460-403D-8A16-75F7B8DEAE6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336"/>
</p:tagLst>
</file>

<file path=ppt/theme/theme1.xml><?xml version="1.0" encoding="utf-8"?>
<a:theme xmlns:a="http://schemas.openxmlformats.org/drawingml/2006/main" name="第一PPT，www.1ppt.com">
  <a:themeElements>
    <a:clrScheme name="自定义 33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54BC"/>
      </a:accent1>
      <a:accent2>
        <a:srgbClr val="90D0FD"/>
      </a:accent2>
      <a:accent3>
        <a:srgbClr val="0154BC"/>
      </a:accent3>
      <a:accent4>
        <a:srgbClr val="90D0FD"/>
      </a:accent4>
      <a:accent5>
        <a:srgbClr val="0154BC"/>
      </a:accent5>
      <a:accent6>
        <a:srgbClr val="90D0FD"/>
      </a:accent6>
      <a:hlink>
        <a:srgbClr val="0154BC"/>
      </a:hlink>
      <a:folHlink>
        <a:srgbClr val="90D0F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257</Words>
  <Application>Microsoft Office PowerPoint</Application>
  <PresentationFormat>自定义</PresentationFormat>
  <Paragraphs>52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方正兰亭黑简体</vt:lpstr>
      <vt:lpstr>宋体</vt:lpstr>
      <vt:lpstr>微软雅黑</vt:lpstr>
      <vt:lpstr>Arial</vt:lpstr>
      <vt:lpstr>Calibri</vt:lpstr>
      <vt:lpstr>Calibri Light</vt:lpstr>
      <vt:lpstr>LilyUPC</vt:lpstr>
      <vt:lpstr>Verdana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/>
  <cp:keywords>www.1ppt.com</cp:keywords>
  <dc:description>www.1ppt.com</dc:description>
  <cp:lastModifiedBy/>
  <cp:revision>1</cp:revision>
  <dcterms:created xsi:type="dcterms:W3CDTF">2016-10-17T14:00:15Z</dcterms:created>
  <dcterms:modified xsi:type="dcterms:W3CDTF">2019-12-03T06:47:08Z</dcterms:modified>
</cp:coreProperties>
</file>