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2"/>
  </p:notesMasterIdLst>
  <p:handoutMasterIdLst>
    <p:handoutMasterId r:id="rId13"/>
  </p:handoutMasterIdLst>
  <p:sldIdLst>
    <p:sldId id="3168" r:id="rId2"/>
    <p:sldId id="3173" r:id="rId3"/>
    <p:sldId id="3214" r:id="rId4"/>
    <p:sldId id="3222" r:id="rId5"/>
    <p:sldId id="3220" r:id="rId6"/>
    <p:sldId id="3223" r:id="rId7"/>
    <p:sldId id="3224" r:id="rId8"/>
    <p:sldId id="3225" r:id="rId9"/>
    <p:sldId id="3217" r:id="rId10"/>
    <p:sldId id="3207" r:id="rId11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2986" autoAdjust="0"/>
  </p:normalViewPr>
  <p:slideViewPr>
    <p:cSldViewPr>
      <p:cViewPr varScale="1">
        <p:scale>
          <a:sx n="82" d="100"/>
          <a:sy n="82" d="100"/>
        </p:scale>
        <p:origin x="499" y="6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9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6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7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6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Picture 2" descr="C:\Users\Administrator\Desktop\其他\1234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Administrator\Desktop\其他\12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75" y="743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722329" y="2072754"/>
            <a:ext cx="1414094" cy="1274967"/>
            <a:chOff x="3720691" y="2824413"/>
            <a:chExt cx="1341120" cy="1209172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5"/>
          <p:cNvSpPr>
            <a:spLocks/>
          </p:cNvSpPr>
          <p:nvPr/>
        </p:nvSpPr>
        <p:spPr bwMode="auto">
          <a:xfrm rot="1855731">
            <a:off x="5824415" y="2154530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2481214" y="3616326"/>
            <a:ext cx="782856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2860845" y="4375587"/>
            <a:ext cx="706113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"/>
          <p:cNvSpPr>
            <a:spLocks noChangeArrowheads="1"/>
          </p:cNvSpPr>
          <p:nvPr/>
        </p:nvSpPr>
        <p:spPr bwMode="auto">
          <a:xfrm>
            <a:off x="4075664" y="4495599"/>
            <a:ext cx="46314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87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邓国福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101584" y="6957076"/>
            <a:ext cx="8883361" cy="60740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9780299" y="3421775"/>
            <a:ext cx="293532" cy="194551"/>
            <a:chOff x="9482595" y="2565731"/>
            <a:chExt cx="278384" cy="184511"/>
          </a:xfrm>
        </p:grpSpPr>
        <p:sp>
          <p:nvSpPr>
            <p:cNvPr id="92" name="椭圆 9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4348" y="2021002"/>
            <a:ext cx="12883099" cy="3340751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64550" y="2978840"/>
            <a:ext cx="1414094" cy="1274967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3710779" y="3347721"/>
            <a:ext cx="333540" cy="537205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759666" y="3236694"/>
            <a:ext cx="5769722" cy="10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959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4759666" y="2945234"/>
            <a:ext cx="5390091" cy="32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LISTENING.</a:t>
            </a:r>
            <a:endParaRPr lang="zh-CN" altLang="en-US" sz="2109" dirty="0">
              <a:solidFill>
                <a:srgbClr val="C0000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28447" y="2781138"/>
            <a:ext cx="293532" cy="194551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855731">
            <a:off x="3266636" y="3060616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3671003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总体架构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0B35FE6-8EA7-4361-AAB2-D405CAD1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91"/>
            <a:ext cx="10317807" cy="71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90100" y="566261"/>
            <a:ext cx="4535100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数据包流程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7A4B8F2-347A-405F-8B8A-F52E107E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63" y="1457257"/>
            <a:ext cx="4535100" cy="456008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69CFF9F-5DC7-4B6B-9965-1D8EDA75D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8916"/>
            <a:ext cx="9746302" cy="72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E8BE91C-8756-4B34-A745-BCDA79F3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39" y="311205"/>
            <a:ext cx="10644674" cy="2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90099" y="566261"/>
            <a:ext cx="6335419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数据区结构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0A081AA-ED02-4F6A-9E02-B1822DA79810}"/>
              </a:ext>
            </a:extLst>
          </p:cNvPr>
          <p:cNvSpPr/>
          <p:nvPr/>
        </p:nvSpPr>
        <p:spPr>
          <a:xfrm>
            <a:off x="913963" y="1677603"/>
            <a:ext cx="73876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(1)sk_buff-&gt;data_len：只计算分片中数据的长度，即是分片结构体中page指向的数据区长度。</a:t>
            </a:r>
            <a:endParaRPr lang="en-US" altLang="zh-CN" sz="2000" dirty="0"/>
          </a:p>
          <a:p>
            <a:r>
              <a:rPr lang="zh-CN" altLang="en-US" sz="2000" dirty="0"/>
              <a:t>(2)sk_buff-&gt;len：表示当前缓冲区中数据块的大小的总长度。它包括主缓冲中（即是sk_buff结构中指针data指向）的数据区的实际长度（data-tail）和分片中的数据长度。这个长度在数据包在各层间传输时会改变，因为分片数据长度不变，从L2到L4时，则len要减去帧头大小和网络头大小；从L4到L2则相反，要加上帧头和网络头大小。所以：len = (data - tail) + data_len；       </a:t>
            </a:r>
            <a:endParaRPr lang="en-US" altLang="zh-CN" sz="2000" dirty="0"/>
          </a:p>
          <a:p>
            <a:r>
              <a:rPr lang="zh-CN" altLang="en-US" sz="2000" dirty="0"/>
              <a:t>(3)sk_buff-&gt;truesize：这是缓冲区的总长度，包括sk_buff结构和数据部分。如果申请一个len字节的缓冲区，alloc_skb函数会把它初始化成len+sizeof(sk_buff)。当skb-&gt;len变化时，这个变量也会变化。所以：truesize = len + sizeof(sk_buff) = (data - tail) + data_len + sizeof(sk_buff)；</a:t>
            </a:r>
          </a:p>
        </p:txBody>
      </p:sp>
      <p:pic>
        <p:nvPicPr>
          <p:cNvPr id="1026" name="Picture 2" descr="https://img-blog.csdn.net/20140827214700780?watermark/2/text/aHR0cDovL2Jsb2cuY3Nkbi5uZXQvWXVaaGlIdWlfTm8x/font/5a6L5L2T/fontsize/400/fill/I0JBQkFCMA==/dissolve/70/gravity/Center">
            <a:extLst>
              <a:ext uri="{FF2B5EF4-FFF2-40B4-BE49-F238E27FC236}">
                <a16:creationId xmlns:a16="http://schemas.microsoft.com/office/drawing/2014/main" id="{8E6A21A9-5A1E-44DF-9409-EE1A332D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15" y="1574957"/>
            <a:ext cx="3733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050" name="Picture 2" descr="https://img-blog.csdn.net/20140819223445654?watermark/2/text/aHR0cDovL2Jsb2cuY3Nkbi5uZXQvWXVaaGlIdWlfTm8x/font/5a6L5L2T/fontsize/400/fill/I0JBQkFCMA==/dissolve/70/gravity/Center">
            <a:extLst>
              <a:ext uri="{FF2B5EF4-FFF2-40B4-BE49-F238E27FC236}">
                <a16:creationId xmlns:a16="http://schemas.microsoft.com/office/drawing/2014/main" id="{36E91CA1-70C7-4F3C-BA92-96711992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71" y="1837475"/>
            <a:ext cx="5410169" cy="23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8E957E-4C96-40D5-8FE8-C1314A2642D2}"/>
              </a:ext>
            </a:extLst>
          </p:cNvPr>
          <p:cNvSpPr/>
          <p:nvPr/>
        </p:nvSpPr>
        <p:spPr>
          <a:xfrm>
            <a:off x="431675" y="1650623"/>
            <a:ext cx="66457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（1）开始进入第二层时，这时data指针指向帧头。mac = data，然后操作mac指针已经数据包。当二层操作完后把包往三层传送时，会让data指针指向三层的IP头；       </a:t>
            </a:r>
            <a:endParaRPr lang="en-US" altLang="zh-CN" sz="2000" dirty="0"/>
          </a:p>
          <a:p>
            <a:r>
              <a:rPr lang="zh-CN" altLang="en-US" sz="2000" dirty="0"/>
              <a:t>（2）当包进入第三层时，这时data指针已经指向了IP头，让nh = data，然后操作nh指针已经数据包，当三层操作完后把包往四层传送时，同样把data指向四层的TCP头；同理，四层也是一样处理的，只移动指针，不删除协议头。发包时就相反了，只是变成了为每一层添加协议头了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D40A70-3CA9-4D6F-9BCB-75936A9A6C7B}"/>
              </a:ext>
            </a:extLst>
          </p:cNvPr>
          <p:cNvSpPr txBox="1"/>
          <p:nvPr/>
        </p:nvSpPr>
        <p:spPr>
          <a:xfrm>
            <a:off x="1604839" y="691415"/>
            <a:ext cx="4824536" cy="442350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>
            <a:defPPr>
              <a:defRPr lang="zh-CN"/>
            </a:defPPr>
            <a:lvl2pPr marL="0" lvl="1">
              <a:defRPr sz="3200" b="1">
                <a:latin typeface="微软雅黑" pitchFamily="34" charset="-122"/>
                <a:ea typeface="微软雅黑" pitchFamily="34" charset="-122"/>
              </a:defRPr>
            </a:lvl2pPr>
          </a:lstStyle>
          <a:p>
            <a:r>
              <a:rPr lang="zh-CN" altLang="en-US" sz="2400" b="1" dirty="0"/>
              <a:t>数据区指针移动示例</a:t>
            </a:r>
          </a:p>
        </p:txBody>
      </p:sp>
    </p:spTree>
    <p:extLst>
      <p:ext uri="{BB962C8B-B14F-4D97-AF65-F5344CB8AC3E}">
        <p14:creationId xmlns:p14="http://schemas.microsoft.com/office/powerpoint/2010/main" val="260235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5070177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用户态处理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upcall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pic>
        <p:nvPicPr>
          <p:cNvPr id="3074" name="Picture 2" descr="https://img-blog.csdn.net/20140831132427115?watermark/2/text/aHR0cDovL2Jsb2cuY3Nkbi5uZXQvWXVaaGlIdWlfTm8x/font/5a6L5L2T/fontsize/400/fill/I0JBQkFCMA==/dissolve/70/gravity/Center">
            <a:extLst>
              <a:ext uri="{FF2B5EF4-FFF2-40B4-BE49-F238E27FC236}">
                <a16:creationId xmlns:a16="http://schemas.microsoft.com/office/drawing/2014/main" id="{784DD210-2947-451D-9991-57FFA0EF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41"/>
            <a:ext cx="9093671" cy="699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33C0C1-1437-4CC2-98E1-66E283720D61}"/>
              </a:ext>
            </a:extLst>
          </p:cNvPr>
          <p:cNvSpPr txBox="1"/>
          <p:nvPr/>
        </p:nvSpPr>
        <p:spPr>
          <a:xfrm>
            <a:off x="9309695" y="1456085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数据区各个指针移动过程：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）初始状态，刚刚申请内存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）准备存应用层数据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）移动</a:t>
            </a:r>
            <a:r>
              <a:rPr lang="en-US" altLang="zh-CN" dirty="0"/>
              <a:t>tail</a:t>
            </a:r>
            <a:r>
              <a:rPr lang="zh-CN" altLang="en-US" dirty="0"/>
              <a:t>，添加数据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）添加协议头</a:t>
            </a:r>
          </a:p>
        </p:txBody>
      </p:sp>
    </p:spTree>
    <p:extLst>
      <p:ext uri="{BB962C8B-B14F-4D97-AF65-F5344CB8AC3E}">
        <p14:creationId xmlns:p14="http://schemas.microsoft.com/office/powerpoint/2010/main" val="35630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5790257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常用操作数据空间函数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026" name="Picture 2" descr="https://img-blog.csdn.net/20140820224522996?watermark/2/text/aHR0cDovL2Jsb2cuY3Nkbi5uZXQvWXVaaGlIdWlfTm8x/font/5a6L5L2T/fontsize/400/fill/I0JBQkFCMA==/dissolve/70/gravity/Center">
            <a:extLst>
              <a:ext uri="{FF2B5EF4-FFF2-40B4-BE49-F238E27FC236}">
                <a16:creationId xmlns:a16="http://schemas.microsoft.com/office/drawing/2014/main" id="{261A58A1-2C16-4B3C-85A5-9F9ABA68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05" y="302885"/>
            <a:ext cx="5153025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C2B2ADF-5664-4433-856F-BA9E327780B4}"/>
              </a:ext>
            </a:extLst>
          </p:cNvPr>
          <p:cNvSpPr/>
          <p:nvPr/>
        </p:nvSpPr>
        <p:spPr>
          <a:xfrm>
            <a:off x="466328" y="1866752"/>
            <a:ext cx="642937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（a）skb_put()：向后扩大数据区空间，headroom空间不变，tailroom空间减少，skb-&gt;data指针不变，skb-&gt;tail指针下移；        </a:t>
            </a:r>
            <a:endParaRPr lang="en-US" altLang="zh-CN" dirty="0"/>
          </a:p>
          <a:p>
            <a:r>
              <a:rPr lang="zh-CN" altLang="en-US" dirty="0"/>
              <a:t>（b）skb_push()：向前扩大数据区空间，headroom空间减少，tailroom空间不变，skb-&gt;tail指针不变，skb-&gt;data指针上移；        </a:t>
            </a:r>
            <a:endParaRPr lang="en-US" altLang="zh-CN" dirty="0"/>
          </a:p>
          <a:p>
            <a:r>
              <a:rPr lang="zh-CN" altLang="en-US" dirty="0"/>
              <a:t>（c）skb_pull()：缩小数据区空间，headroom空间增大，tailroom空间不变，skb-&gt;data指针下移，skb-&gt;tail指针不变；        </a:t>
            </a:r>
            <a:endParaRPr lang="en-US" altLang="zh-CN" dirty="0"/>
          </a:p>
          <a:p>
            <a:r>
              <a:rPr lang="zh-CN" altLang="en-US" dirty="0"/>
              <a:t>（d）skb_reserve()：数据区不变，headroom空间增大，tailroom空间减少，skb-&gt;data和skb-&gt;tail同时下移；</a:t>
            </a:r>
          </a:p>
        </p:txBody>
      </p:sp>
      <p:pic>
        <p:nvPicPr>
          <p:cNvPr id="1028" name="Picture 4" descr="https://img-blog.csdn.net/20140820223742936?watermark/2/text/aHR0cDovL2Jsb2cuY3Nkbi5uZXQvWXVaaGlIdWlfTm8x/font/5a6L5L2T/fontsize/400/fill/I0JBQkFCMA==/dissolve/70/gravity/Center">
            <a:extLst>
              <a:ext uri="{FF2B5EF4-FFF2-40B4-BE49-F238E27FC236}">
                <a16:creationId xmlns:a16="http://schemas.microsoft.com/office/drawing/2014/main" id="{3AD5A8BD-E945-415D-AC59-E8CCF082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9" y="5245368"/>
            <a:ext cx="4396760" cy="16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EBD3B03-44DC-4232-80D2-56A343DF8E4C}"/>
              </a:ext>
            </a:extLst>
          </p:cNvPr>
          <p:cNvSpPr txBox="1"/>
          <p:nvPr/>
        </p:nvSpPr>
        <p:spPr>
          <a:xfrm>
            <a:off x="956767" y="1528093"/>
            <a:ext cx="846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为什么会有</a:t>
            </a:r>
            <a:r>
              <a:rPr lang="en-US" altLang="zh-CN" dirty="0" err="1"/>
              <a:t>pading</a:t>
            </a:r>
            <a:r>
              <a:rPr lang="zh-CN" altLang="en-US" dirty="0"/>
              <a:t>：</a:t>
            </a:r>
            <a:r>
              <a:rPr lang="en-US" altLang="zh-CN" dirty="0" err="1"/>
              <a:t>netlink</a:t>
            </a:r>
            <a:r>
              <a:rPr lang="zh-CN" altLang="en-US" dirty="0"/>
              <a:t>中规定数据应该对齐成</a:t>
            </a:r>
            <a:r>
              <a:rPr lang="en-US" altLang="zh-CN" dirty="0"/>
              <a:t>4</a:t>
            </a:r>
            <a:r>
              <a:rPr lang="zh-CN" altLang="en-US" dirty="0"/>
              <a:t>个字节，详情见宏</a:t>
            </a:r>
            <a:r>
              <a:rPr lang="en-US" altLang="zh-CN" dirty="0"/>
              <a:t>NLA_ALIGNTO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7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82E5F6-D460-403D-8A16-75F7B8DEAE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36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自定义</PresentationFormat>
  <Paragraphs>35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方正兰亭黑简体</vt:lpstr>
      <vt:lpstr>宋体</vt:lpstr>
      <vt:lpstr>微软雅黑</vt:lpstr>
      <vt:lpstr>Arial</vt:lpstr>
      <vt:lpstr>Calibri</vt:lpstr>
      <vt:lpstr>Calibri Light</vt:lpstr>
      <vt:lpstr>LilyUPC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2019-12-20T02:20:16Z</dcterms:modified>
</cp:coreProperties>
</file>