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Proxima Nova"/>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omepages.inf.ed.ac.uk/rbf/HIPR2/matmorph.htm" TargetMode="External"/><Relationship Id="rId3" Type="http://schemas.openxmlformats.org/officeDocument/2006/relationships/hyperlink" Target="https://homepages.inf.ed.ac.uk/rbf/HIPR2/dilate.htm" TargetMode="External"/><Relationship Id="rId4" Type="http://schemas.openxmlformats.org/officeDocument/2006/relationships/hyperlink" Target="https://homepages.inf.ed.ac.uk/rbf/HIPR2/pixel.htm" TargetMode="External"/><Relationship Id="rId5" Type="http://schemas.openxmlformats.org/officeDocument/2006/relationships/hyperlink" Target="https://homepages.inf.ed.ac.uk/rbf/HIPR2/pixel.ht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9073e61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073e61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cxb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9073e617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9073e617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073e61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073e6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Deep learning is a hot topic now</a:t>
            </a:r>
            <a:endParaRPr/>
          </a:p>
          <a:p>
            <a:pPr indent="0" lvl="0" marL="0" rtl="0" algn="l">
              <a:lnSpc>
                <a:spcPct val="115000"/>
              </a:lnSpc>
              <a:spcBef>
                <a:spcPts val="0"/>
              </a:spcBef>
              <a:spcAft>
                <a:spcPts val="0"/>
              </a:spcAft>
              <a:buNone/>
            </a:pPr>
            <a:r>
              <a:rPr lang="en-GB"/>
              <a:t>Emoji is a visual symbol widely used in wireless communication. It includes faces, hand gestures, animals, human figures, and signs. Instead of typographic, emoji are actual pictures. As there is increasing use of emojis, the needs for instant generation of emojis have become urgent.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9073e617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9073e617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Cxb</a:t>
            </a:r>
            <a:endParaRPr/>
          </a:p>
          <a:p>
            <a:pPr indent="0" lvl="0" marL="0" rtl="0" algn="l">
              <a:lnSpc>
                <a:spcPct val="115000"/>
              </a:lnSpc>
              <a:spcBef>
                <a:spcPts val="0"/>
              </a:spcBef>
              <a:spcAft>
                <a:spcPts val="0"/>
              </a:spcAft>
              <a:buNone/>
            </a:pPr>
            <a:r>
              <a:rPr lang="en-GB"/>
              <a:t>Our dataset is from the project on GitHub[1], which contains the training images and target emojis. In this project, we want to train our model to make it able to recognize the eleven emojis, and the sample of target (output) images and training images are shown in Figure 1 and Figure 2. For each of the emoji, there are 1,200 corresponding pixel style training images that make sure our training set is balanced. After the training process, we use a webcam to capture real-time hand gestures and process it to the pixel style images and make real-time predictions.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9073e617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073e617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9073e617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073e617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FF"/>
                </a:highlight>
              </a:rPr>
              <a:t>Erosion/dilatation are two basic operators in the area of </a:t>
            </a:r>
            <a:r>
              <a:rPr lang="en-GB" u="sng">
                <a:solidFill>
                  <a:schemeClr val="hlink"/>
                </a:solidFill>
                <a:highlight>
                  <a:srgbClr val="FFFFFF"/>
                </a:highlight>
                <a:hlinkClick r:id="rId2"/>
              </a:rPr>
              <a:t>mathematical morphology</a:t>
            </a:r>
            <a:r>
              <a:rPr lang="en-GB">
                <a:highlight>
                  <a:srgbClr val="FFFFFF"/>
                </a:highlight>
              </a:rPr>
              <a:t>, the other being </a:t>
            </a:r>
            <a:r>
              <a:rPr lang="en-GB" u="sng">
                <a:solidFill>
                  <a:schemeClr val="hlink"/>
                </a:solidFill>
                <a:highlight>
                  <a:srgbClr val="FFFFFF"/>
                </a:highlight>
                <a:hlinkClick r:id="rId3"/>
              </a:rPr>
              <a:t>dilation</a:t>
            </a:r>
            <a:r>
              <a:rPr lang="en-GB">
                <a:highlight>
                  <a:srgbClr val="FFFFFF"/>
                </a:highlight>
              </a:rPr>
              <a:t>.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GB">
                <a:highlight>
                  <a:srgbClr val="FFFFFF"/>
                </a:highlight>
              </a:rPr>
              <a:t>The basic effect of the operator on a binary image is to erode away the boundaries of regions of foreground </a:t>
            </a:r>
            <a:r>
              <a:rPr lang="en-GB" u="sng">
                <a:solidFill>
                  <a:schemeClr val="hlink"/>
                </a:solidFill>
                <a:highlight>
                  <a:srgbClr val="FFFFFF"/>
                </a:highlight>
                <a:hlinkClick r:id="rId4"/>
              </a:rPr>
              <a:t>pixels</a:t>
            </a:r>
            <a:r>
              <a:rPr lang="en-GB">
                <a:highlight>
                  <a:srgbClr val="FFFFFF"/>
                </a:highlight>
              </a:rPr>
              <a:t> (</a:t>
            </a:r>
            <a:r>
              <a:rPr i="1" lang="en-GB">
                <a:highlight>
                  <a:srgbClr val="FFFFFF"/>
                </a:highlight>
              </a:rPr>
              <a:t>i.e.</a:t>
            </a:r>
            <a:r>
              <a:rPr lang="en-GB">
                <a:highlight>
                  <a:srgbClr val="FFFFFF"/>
                </a:highlight>
              </a:rPr>
              <a:t> white pixels, typically). Thus areas of foreground pixels shrink in size, and holes within those areas become larger. </a:t>
            </a:r>
            <a:r>
              <a:rPr lang="en-GB"/>
              <a:t>we could not promise that if the background was clear enough to make hand gestures ready to be modelled. We wanted first to ensure that the shape of the hand was correct, so we choose to erode it first. </a:t>
            </a:r>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GB">
                <a:highlight>
                  <a:srgbClr val="FFFFFF"/>
                </a:highlight>
              </a:rPr>
              <a:t>The basic effect of the operator on a binary image is to gradually enlarge the boundaries of regions of foreground </a:t>
            </a:r>
            <a:r>
              <a:rPr lang="en-GB" u="sng">
                <a:solidFill>
                  <a:schemeClr val="hlink"/>
                </a:solidFill>
                <a:highlight>
                  <a:srgbClr val="FFFFFF"/>
                </a:highlight>
                <a:hlinkClick r:id="rId5"/>
              </a:rPr>
              <a:t>pixels</a:t>
            </a:r>
            <a:r>
              <a:rPr lang="en-GB">
                <a:highlight>
                  <a:srgbClr val="FFFFFF"/>
                </a:highlight>
              </a:rPr>
              <a:t> (</a:t>
            </a:r>
            <a:r>
              <a:rPr i="1" lang="en-GB">
                <a:highlight>
                  <a:srgbClr val="FFFFFF"/>
                </a:highlight>
              </a:rPr>
              <a:t>i.e.</a:t>
            </a:r>
            <a:r>
              <a:rPr lang="en-GB">
                <a:highlight>
                  <a:srgbClr val="FFFFFF"/>
                </a:highlight>
              </a:rPr>
              <a:t> white pixels, typically). Thus areas of foreground pixels grow in size while holes within those regions become smaller.</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GB">
                <a:highlight>
                  <a:srgbClr val="FFFFFF"/>
                </a:highlight>
              </a:rPr>
              <a:t>Dilate = 呆late</a:t>
            </a:r>
            <a:endParaRPr>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073e617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073e617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Sometimes our model fails to recognize the gestures. So we chose to improve this from the training stage by applying some DA strategies.</a:t>
            </a:r>
            <a:endParaRPr/>
          </a:p>
          <a:p>
            <a:pPr indent="0" lvl="0" marL="0" rtl="0" algn="l">
              <a:spcBef>
                <a:spcPts val="0"/>
              </a:spcBef>
              <a:spcAft>
                <a:spcPts val="0"/>
              </a:spcAft>
              <a:buNone/>
            </a:pPr>
            <a:r>
              <a:rPr lang="en-GB"/>
              <a:t>	Our original dataset contains only left-hand gestures. So we used the horizontal_flip to includes the corresponding right hand gestures. Sometimes we cannot put our hand just at the center of the detected area, so we use horizontal and vertical shift and we think setting rotation range to 10 degree makes sense. </a:t>
            </a:r>
            <a:endParaRPr/>
          </a:p>
          <a:p>
            <a:pPr indent="0" lvl="0" marL="0" rtl="0" algn="l">
              <a:spcBef>
                <a:spcPts val="0"/>
              </a:spcBef>
              <a:spcAft>
                <a:spcPts val="0"/>
              </a:spcAft>
              <a:buNone/>
            </a:pPr>
            <a:r>
              <a:rPr lang="en-GB"/>
              <a:t>	One thing to notice about is that we find a easy way to enrich the dataset, which is including multiple random outputs by a single datagenerator.</a:t>
            </a:r>
            <a:endParaRPr/>
          </a:p>
          <a:p>
            <a:pPr indent="0" lvl="0" marL="0" rtl="0" algn="l">
              <a:spcBef>
                <a:spcPts val="0"/>
              </a:spcBef>
              <a:spcAft>
                <a:spcPts val="0"/>
              </a:spcAft>
              <a:buNone/>
            </a:pPr>
            <a:r>
              <a:rPr lang="en-GB"/>
              <a:t>	These two gestures are the ones always fail. A</a:t>
            </a:r>
            <a:r>
              <a:rPr lang="en-GB"/>
              <a:t>nd we later find that it is because the testing sample differs from the training dataset. By that I mean we have different shapes of hands, for example people have different range between forefinger and ring finger and out model fails to recognize when the testing gestures differs too much from our training dataset. That’s one problem we still facing and maybe the simplest way to improve that is just collecting more dataset rather than using some fancy data augmentation strategy.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9073e617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073e617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Lm</a:t>
            </a:r>
            <a:endParaRPr/>
          </a:p>
          <a:p>
            <a:pPr indent="0" lvl="0" marL="0" rtl="0" algn="l">
              <a:spcBef>
                <a:spcPts val="0"/>
              </a:spcBef>
              <a:spcAft>
                <a:spcPts val="0"/>
              </a:spcAft>
              <a:buNone/>
            </a:pPr>
            <a:r>
              <a:rPr lang="en-GB"/>
              <a:t>We use LeNet model as our base training model. Our final model has two sets of </a:t>
            </a:r>
            <a:r>
              <a:rPr lang="en-GB"/>
              <a:t>convolutional</a:t>
            </a:r>
            <a:r>
              <a:rPr lang="en-GB"/>
              <a:t> layers, relu layers and softmax layers. After that, we have a flatten layers, a fully connected layer and a softmax layer to get the classification output label. We have tried to use three sets or four sets of </a:t>
            </a:r>
            <a:r>
              <a:rPr lang="en-GB"/>
              <a:t>layers </a:t>
            </a:r>
            <a:r>
              <a:rPr lang="en-GB"/>
              <a:t>but it does not improve much on the training and validation accuracy since they are all close 1. Therefore, we decide to use two sets of these layers,which is the traditional layout of the LeNet.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9073e617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073e617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
            </a:r>
            <a:r>
              <a:rPr lang="en-GB"/>
              <a:t>m</a:t>
            </a:r>
            <a:endParaRPr/>
          </a:p>
          <a:p>
            <a:pPr indent="0" lvl="0" marL="0" rtl="0" algn="l">
              <a:spcBef>
                <a:spcPts val="0"/>
              </a:spcBef>
              <a:spcAft>
                <a:spcPts val="0"/>
              </a:spcAft>
              <a:buNone/>
            </a:pPr>
            <a:r>
              <a:rPr lang="en-GB"/>
              <a:t>These are the learning curves of our model. We can see that the training and validation accuracy increases to 1 </a:t>
            </a:r>
            <a:r>
              <a:rPr lang="en-GB"/>
              <a:t>rapidly</a:t>
            </a:r>
            <a:r>
              <a:rPr lang="en-GB"/>
              <a:t> at early stages of the training iterations. The training and validation loss converges to 0 at early stages of the training iterations as well. It </a:t>
            </a:r>
            <a:r>
              <a:rPr lang="en-GB"/>
              <a:t>indicates</a:t>
            </a:r>
            <a:r>
              <a:rPr lang="en-GB"/>
              <a:t> that our model has a good performance on recognizing gestures from static images. However, the performance is not stable when classifying real-time input frames. We will present a short live demo on our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073e617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073e617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853050"/>
            <a:ext cx="8520600" cy="98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Clr>
                <a:schemeClr val="dk1"/>
              </a:buClr>
              <a:buSzPts val="1100"/>
              <a:buFont typeface="Arial"/>
              <a:buNone/>
            </a:pPr>
            <a:r>
              <a:rPr lang="en-GB" sz="3600"/>
              <a:t>Emojinator Recognition and Prediction</a:t>
            </a:r>
            <a:endParaRPr sz="3600"/>
          </a:p>
        </p:txBody>
      </p:sp>
      <p:sp>
        <p:nvSpPr>
          <p:cNvPr id="87" name="Google Shape;87;p13"/>
          <p:cNvSpPr txBox="1"/>
          <p:nvPr>
            <p:ph idx="1" type="subTitle"/>
          </p:nvPr>
        </p:nvSpPr>
        <p:spPr>
          <a:xfrm>
            <a:off x="311702" y="333365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rPr>
              <a:t>Xiangbei Chen, Song Luo, Ming Lyu, Chen Yin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0138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a:solidFill>
                  <a:srgbClr val="000000"/>
                </a:solidFill>
              </a:rPr>
              <a:t>Conclusion</a:t>
            </a:r>
            <a:endParaRPr/>
          </a:p>
        </p:txBody>
      </p:sp>
      <p:sp>
        <p:nvSpPr>
          <p:cNvPr id="152" name="Google Shape;15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Future Improvements</a:t>
            </a:r>
            <a:endParaRPr/>
          </a:p>
          <a:p>
            <a:pPr indent="-298450" lvl="1" marL="914400" rtl="0" algn="l">
              <a:spcBef>
                <a:spcPts val="0"/>
              </a:spcBef>
              <a:spcAft>
                <a:spcPts val="0"/>
              </a:spcAft>
              <a:buSzPts val="1100"/>
              <a:buChar char="○"/>
            </a:pPr>
            <a:r>
              <a:rPr lang="en-GB"/>
              <a:t>Light Settings</a:t>
            </a:r>
            <a:endParaRPr/>
          </a:p>
          <a:p>
            <a:pPr indent="-298450" lvl="1" marL="914400" rtl="0" algn="l">
              <a:spcBef>
                <a:spcPts val="0"/>
              </a:spcBef>
              <a:spcAft>
                <a:spcPts val="0"/>
              </a:spcAft>
              <a:buSzPts val="1100"/>
              <a:buChar char="○"/>
            </a:pPr>
            <a:r>
              <a:rPr lang="en-GB"/>
              <a:t>Images Resolution</a:t>
            </a:r>
            <a:endParaRPr/>
          </a:p>
          <a:p>
            <a:pPr indent="-298450" lvl="1" marL="914400" rtl="0" algn="l">
              <a:spcBef>
                <a:spcPts val="0"/>
              </a:spcBef>
              <a:spcAft>
                <a:spcPts val="0"/>
              </a:spcAft>
              <a:buSzPts val="1100"/>
              <a:buChar char="○"/>
            </a:pPr>
            <a:r>
              <a:rPr lang="en-GB"/>
              <a:t>Multi Perspective View Input</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7650" y="2066400"/>
            <a:ext cx="7688700" cy="10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Thanks for Listening</a:t>
            </a:r>
            <a:endParaRPr/>
          </a:p>
          <a:p>
            <a:pPr indent="0" lvl="0" marL="0" rtl="0" algn="ctr">
              <a:spcBef>
                <a:spcPts val="0"/>
              </a:spcBef>
              <a:spcAft>
                <a:spcPts val="0"/>
              </a:spcAft>
              <a:buNone/>
            </a:pPr>
            <a:r>
              <a:rPr lang="en-GB"/>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7650" y="1766375"/>
            <a:ext cx="7688700" cy="25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sz="1400">
                <a:latin typeface="Proxima Nova"/>
                <a:ea typeface="Proxima Nova"/>
                <a:cs typeface="Proxima Nova"/>
                <a:sym typeface="Proxima Nova"/>
              </a:rPr>
              <a:t>Applications</a:t>
            </a:r>
            <a:endParaRPr sz="1400">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GB" sz="1400">
                <a:latin typeface="Proxima Nova"/>
                <a:ea typeface="Proxima Nova"/>
                <a:cs typeface="Proxima Nova"/>
                <a:sym typeface="Proxima Nova"/>
              </a:rPr>
              <a:t>Image Recognition</a:t>
            </a:r>
            <a:endParaRPr sz="1400">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GB" sz="1400">
                <a:latin typeface="Proxima Nova"/>
                <a:ea typeface="Proxima Nova"/>
                <a:cs typeface="Proxima Nova"/>
                <a:sym typeface="Proxima Nova"/>
              </a:rPr>
              <a:t>Object Detection</a:t>
            </a:r>
            <a:endParaRPr sz="1400">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GB" sz="1400">
                <a:latin typeface="Proxima Nova"/>
                <a:ea typeface="Proxima Nova"/>
                <a:cs typeface="Proxima Nova"/>
                <a:sym typeface="Proxima Nova"/>
              </a:rPr>
              <a:t>Natural Language Translation</a:t>
            </a:r>
            <a:endParaRPr sz="1400">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GB" sz="1400">
                <a:latin typeface="Proxima Nova"/>
                <a:ea typeface="Proxima Nova"/>
                <a:cs typeface="Proxima Nova"/>
                <a:sym typeface="Proxima Nova"/>
              </a:rPr>
              <a:t>Trend Prediction</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sz="1400">
                <a:latin typeface="Proxima Nova"/>
                <a:ea typeface="Proxima Nova"/>
                <a:cs typeface="Proxima Nova"/>
                <a:sym typeface="Proxima Nova"/>
              </a:rPr>
              <a:t>Not Typographic but Emoji</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sz="1400">
                <a:latin typeface="Proxima Nova"/>
                <a:ea typeface="Proxima Nova"/>
                <a:cs typeface="Proxima Nova"/>
                <a:sym typeface="Proxima Nova"/>
              </a:rPr>
              <a:t>Real-time Image Recognition</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sz="1400">
                <a:latin typeface="Proxima Nova"/>
                <a:ea typeface="Proxima Nova"/>
                <a:cs typeface="Proxima Nova"/>
                <a:sym typeface="Proxima Nova"/>
              </a:rPr>
              <a:t>CNN and VGG16</a:t>
            </a:r>
            <a:endParaRPr sz="1400">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sz="1400">
                <a:latin typeface="Proxima Nova"/>
                <a:ea typeface="Proxima Nova"/>
                <a:cs typeface="Proxima Nova"/>
                <a:sym typeface="Proxima Nova"/>
              </a:rPr>
              <a:t>Live Demo</a:t>
            </a:r>
            <a:endParaRPr sz="1400">
              <a:latin typeface="Proxima Nova"/>
              <a:ea typeface="Proxima Nova"/>
              <a:cs typeface="Proxima Nova"/>
              <a:sym typeface="Proxima Nova"/>
            </a:endParaRPr>
          </a:p>
          <a:p>
            <a:pPr indent="0" lvl="0" marL="457200" rtl="0" algn="l">
              <a:spcBef>
                <a:spcPts val="0"/>
              </a:spcBef>
              <a:spcAft>
                <a:spcPts val="0"/>
              </a:spcAft>
              <a:buNone/>
            </a:pPr>
            <a:r>
              <a:t/>
            </a:r>
            <a:endParaRPr sz="1400">
              <a:latin typeface="Proxima Nova"/>
              <a:ea typeface="Proxima Nova"/>
              <a:cs typeface="Proxima Nova"/>
              <a:sym typeface="Proxima Nova"/>
            </a:endParaRPr>
          </a:p>
        </p:txBody>
      </p:sp>
      <p:pic>
        <p:nvPicPr>
          <p:cNvPr id="94" name="Google Shape;94;p14"/>
          <p:cNvPicPr preferRelativeResize="0"/>
          <p:nvPr/>
        </p:nvPicPr>
        <p:blipFill>
          <a:blip r:embed="rId3">
            <a:alphaModFix/>
          </a:blip>
          <a:stretch>
            <a:fillRect/>
          </a:stretch>
        </p:blipFill>
        <p:spPr>
          <a:xfrm>
            <a:off x="5095900" y="1949000"/>
            <a:ext cx="2895600" cy="215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p:txBody>
      </p:sp>
      <p:sp>
        <p:nvSpPr>
          <p:cNvPr id="100" name="Google Shape;100;p15"/>
          <p:cNvSpPr txBox="1"/>
          <p:nvPr>
            <p:ph idx="1" type="body"/>
          </p:nvPr>
        </p:nvSpPr>
        <p:spPr>
          <a:xfrm>
            <a:off x="6238025" y="2085475"/>
            <a:ext cx="2978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11 Groups</a:t>
            </a:r>
            <a:endParaRPr/>
          </a:p>
          <a:p>
            <a:pPr indent="-311150" lvl="0" marL="457200" rtl="0" algn="l">
              <a:spcBef>
                <a:spcPts val="0"/>
              </a:spcBef>
              <a:spcAft>
                <a:spcPts val="0"/>
              </a:spcAft>
              <a:buSzPts val="1300"/>
              <a:buChar char="●"/>
            </a:pPr>
            <a:r>
              <a:rPr lang="en-GB"/>
              <a:t>1200 images for Each Group</a:t>
            </a:r>
            <a:endParaRPr/>
          </a:p>
          <a:p>
            <a:pPr indent="-311150" lvl="0" marL="457200" rtl="0" algn="l">
              <a:spcBef>
                <a:spcPts val="0"/>
              </a:spcBef>
              <a:spcAft>
                <a:spcPts val="0"/>
              </a:spcAft>
              <a:buSzPts val="1300"/>
              <a:buChar char="●"/>
            </a:pPr>
            <a:r>
              <a:rPr lang="en-GB"/>
              <a:t>Pixel Style</a:t>
            </a:r>
            <a:endParaRPr/>
          </a:p>
          <a:p>
            <a:pPr indent="-311150" lvl="0" marL="457200" rtl="0" algn="l">
              <a:spcBef>
                <a:spcPts val="0"/>
              </a:spcBef>
              <a:spcAft>
                <a:spcPts val="0"/>
              </a:spcAft>
              <a:buSzPts val="1300"/>
              <a:buChar char="●"/>
            </a:pPr>
            <a:r>
              <a:rPr lang="en-GB"/>
              <a:t>Real-time Capturing</a:t>
            </a:r>
            <a:endParaRPr/>
          </a:p>
        </p:txBody>
      </p:sp>
      <p:pic>
        <p:nvPicPr>
          <p:cNvPr id="101" name="Google Shape;101;p15"/>
          <p:cNvPicPr preferRelativeResize="0"/>
          <p:nvPr/>
        </p:nvPicPr>
        <p:blipFill>
          <a:blip r:embed="rId3">
            <a:alphaModFix/>
          </a:blip>
          <a:stretch>
            <a:fillRect/>
          </a:stretch>
        </p:blipFill>
        <p:spPr>
          <a:xfrm>
            <a:off x="729450" y="2085475"/>
            <a:ext cx="2519116" cy="2146250"/>
          </a:xfrm>
          <a:prstGeom prst="rect">
            <a:avLst/>
          </a:prstGeom>
          <a:noFill/>
          <a:ln cap="flat" cmpd="sng" w="12700">
            <a:solidFill>
              <a:srgbClr val="000000"/>
            </a:solidFill>
            <a:prstDash val="solid"/>
            <a:miter lim="8000"/>
            <a:headEnd len="sm" w="sm" type="none"/>
            <a:tailEnd len="sm" w="sm" type="none"/>
          </a:ln>
        </p:spPr>
      </p:pic>
      <p:pic>
        <p:nvPicPr>
          <p:cNvPr id="102" name="Google Shape;102;p15"/>
          <p:cNvPicPr preferRelativeResize="0"/>
          <p:nvPr/>
        </p:nvPicPr>
        <p:blipFill>
          <a:blip r:embed="rId4">
            <a:alphaModFix/>
          </a:blip>
          <a:stretch>
            <a:fillRect/>
          </a:stretch>
        </p:blipFill>
        <p:spPr>
          <a:xfrm>
            <a:off x="3374575" y="2085474"/>
            <a:ext cx="2671500" cy="2146256"/>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Workflow</a:t>
            </a:r>
            <a:endParaRPr/>
          </a:p>
        </p:txBody>
      </p:sp>
      <p:pic>
        <p:nvPicPr>
          <p:cNvPr id="108" name="Google Shape;108;p16"/>
          <p:cNvPicPr preferRelativeResize="0"/>
          <p:nvPr/>
        </p:nvPicPr>
        <p:blipFill>
          <a:blip r:embed="rId3">
            <a:alphaModFix/>
          </a:blip>
          <a:stretch>
            <a:fillRect/>
          </a:stretch>
        </p:blipFill>
        <p:spPr>
          <a:xfrm>
            <a:off x="1950500" y="1912749"/>
            <a:ext cx="5246600" cy="283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000000"/>
                </a:solidFill>
              </a:rPr>
              <a:t>Morphology Operation</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Resize </a:t>
            </a:r>
            <a:endParaRPr/>
          </a:p>
          <a:p>
            <a:pPr indent="-311150" lvl="0" marL="457200" rtl="0" algn="l">
              <a:spcBef>
                <a:spcPts val="0"/>
              </a:spcBef>
              <a:spcAft>
                <a:spcPts val="0"/>
              </a:spcAft>
              <a:buSzPts val="1300"/>
              <a:buChar char="●"/>
            </a:pPr>
            <a:r>
              <a:rPr lang="en-GB"/>
              <a:t>Skin color range</a:t>
            </a:r>
            <a:endParaRPr/>
          </a:p>
          <a:p>
            <a:pPr indent="-311150" lvl="0" marL="457200" rtl="0" algn="l">
              <a:spcBef>
                <a:spcPts val="0"/>
              </a:spcBef>
              <a:spcAft>
                <a:spcPts val="0"/>
              </a:spcAft>
              <a:buSzPts val="1300"/>
              <a:buChar char="●"/>
            </a:pPr>
            <a:r>
              <a:rPr lang="en-GB"/>
              <a:t>Erode</a:t>
            </a:r>
            <a:endParaRPr/>
          </a:p>
          <a:p>
            <a:pPr indent="-311150" lvl="0" marL="457200" rtl="0" algn="l">
              <a:spcBef>
                <a:spcPts val="0"/>
              </a:spcBef>
              <a:spcAft>
                <a:spcPts val="0"/>
              </a:spcAft>
              <a:buSzPts val="1300"/>
              <a:buChar char="●"/>
            </a:pPr>
            <a:r>
              <a:rPr lang="en-GB"/>
              <a:t>Dilate</a:t>
            </a:r>
            <a:endParaRPr/>
          </a:p>
          <a:p>
            <a:pPr indent="-311150" lvl="0" marL="457200" rtl="0" algn="l">
              <a:spcBef>
                <a:spcPts val="0"/>
              </a:spcBef>
              <a:spcAft>
                <a:spcPts val="0"/>
              </a:spcAft>
              <a:buSzPts val="1300"/>
              <a:buChar char="●"/>
            </a:pPr>
            <a:r>
              <a:rPr lang="en-GB"/>
              <a:t>Gaussian Blur</a:t>
            </a:r>
            <a:endParaRPr/>
          </a:p>
        </p:txBody>
      </p:sp>
      <p:pic>
        <p:nvPicPr>
          <p:cNvPr id="115" name="Google Shape;115;p17"/>
          <p:cNvPicPr preferRelativeResize="0"/>
          <p:nvPr/>
        </p:nvPicPr>
        <p:blipFill rotWithShape="1">
          <a:blip r:embed="rId3">
            <a:alphaModFix/>
          </a:blip>
          <a:srcRect b="0" l="50830" r="0" t="0"/>
          <a:stretch/>
        </p:blipFill>
        <p:spPr>
          <a:xfrm>
            <a:off x="3759775" y="2178488"/>
            <a:ext cx="1903275" cy="2061875"/>
          </a:xfrm>
          <a:prstGeom prst="rect">
            <a:avLst/>
          </a:prstGeom>
          <a:noFill/>
          <a:ln cap="flat" cmpd="sng" w="12700">
            <a:solidFill>
              <a:srgbClr val="000000"/>
            </a:solidFill>
            <a:prstDash val="solid"/>
            <a:miter lim="8000"/>
            <a:headEnd len="sm" w="sm" type="none"/>
            <a:tailEnd len="sm" w="sm" type="none"/>
          </a:ln>
        </p:spPr>
      </p:pic>
      <p:cxnSp>
        <p:nvCxnSpPr>
          <p:cNvPr id="116" name="Google Shape;116;p17"/>
          <p:cNvCxnSpPr/>
          <p:nvPr/>
        </p:nvCxnSpPr>
        <p:spPr>
          <a:xfrm>
            <a:off x="5921075" y="3195200"/>
            <a:ext cx="606300" cy="8700"/>
          </a:xfrm>
          <a:prstGeom prst="straightConnector1">
            <a:avLst/>
          </a:prstGeom>
          <a:noFill/>
          <a:ln cap="flat" cmpd="sng" w="9525">
            <a:solidFill>
              <a:schemeClr val="dk2"/>
            </a:solidFill>
            <a:prstDash val="solid"/>
            <a:round/>
            <a:headEnd len="med" w="med" type="none"/>
            <a:tailEnd len="med" w="med" type="triangle"/>
          </a:ln>
        </p:spPr>
      </p:cxnSp>
      <p:pic>
        <p:nvPicPr>
          <p:cNvPr id="117" name="Google Shape;117;p17"/>
          <p:cNvPicPr preferRelativeResize="0"/>
          <p:nvPr/>
        </p:nvPicPr>
        <p:blipFill rotWithShape="1">
          <a:blip r:embed="rId4">
            <a:alphaModFix/>
          </a:blip>
          <a:srcRect b="0" l="0" r="50497" t="0"/>
          <a:stretch/>
        </p:blipFill>
        <p:spPr>
          <a:xfrm>
            <a:off x="6709200" y="2168625"/>
            <a:ext cx="1919646" cy="20618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t>
            </a:r>
            <a:r>
              <a:rPr lang="en-GB"/>
              <a:t>Augmentation</a:t>
            </a:r>
            <a:endParaRPr/>
          </a:p>
        </p:txBody>
      </p:sp>
      <p:sp>
        <p:nvSpPr>
          <p:cNvPr id="123" name="Google Shape;123;p18"/>
          <p:cNvSpPr txBox="1"/>
          <p:nvPr>
            <p:ph idx="1" type="body"/>
          </p:nvPr>
        </p:nvSpPr>
        <p:spPr>
          <a:xfrm>
            <a:off x="8056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GB"/>
              <a:t>Horizontal_Flip</a:t>
            </a:r>
            <a:endParaRPr/>
          </a:p>
          <a:p>
            <a:pPr indent="-311150" lvl="0" marL="457200" rtl="0" algn="l">
              <a:lnSpc>
                <a:spcPct val="150000"/>
              </a:lnSpc>
              <a:spcBef>
                <a:spcPts val="0"/>
              </a:spcBef>
              <a:spcAft>
                <a:spcPts val="0"/>
              </a:spcAft>
              <a:buSzPts val="1300"/>
              <a:buChar char="-"/>
            </a:pPr>
            <a:r>
              <a:rPr lang="en-GB"/>
              <a:t>Horizontal/Vertical Shift</a:t>
            </a:r>
            <a:endParaRPr/>
          </a:p>
          <a:p>
            <a:pPr indent="-311150" lvl="0" marL="457200" rtl="0" algn="l">
              <a:lnSpc>
                <a:spcPct val="150000"/>
              </a:lnSpc>
              <a:spcBef>
                <a:spcPts val="0"/>
              </a:spcBef>
              <a:spcAft>
                <a:spcPts val="0"/>
              </a:spcAft>
              <a:buSzPts val="1300"/>
              <a:buChar char="-"/>
            </a:pPr>
            <a:r>
              <a:rPr lang="en-GB"/>
              <a:t>Rotation 10°</a:t>
            </a:r>
            <a:endParaRPr/>
          </a:p>
          <a:p>
            <a:pPr indent="-311150" lvl="0" marL="457200" rtl="0" algn="l">
              <a:lnSpc>
                <a:spcPct val="150000"/>
              </a:lnSpc>
              <a:spcBef>
                <a:spcPts val="0"/>
              </a:spcBef>
              <a:spcAft>
                <a:spcPts val="0"/>
              </a:spcAft>
              <a:buSzPts val="1300"/>
              <a:buChar char="-"/>
            </a:pPr>
            <a:r>
              <a:rPr lang="en-GB"/>
              <a:t> Combine multiple iterations</a:t>
            </a:r>
            <a:endParaRPr/>
          </a:p>
          <a:p>
            <a:pPr indent="-311150" lvl="0" marL="457200" rtl="0" algn="l">
              <a:lnSpc>
                <a:spcPct val="150000"/>
              </a:lnSpc>
              <a:spcBef>
                <a:spcPts val="0"/>
              </a:spcBef>
              <a:spcAft>
                <a:spcPts val="0"/>
              </a:spcAft>
              <a:buSzPts val="1300"/>
              <a:buChar char="-"/>
            </a:pPr>
            <a:r>
              <a:rPr lang="en-GB"/>
              <a:t>Size/Shape limitation</a:t>
            </a:r>
            <a:endParaRPr/>
          </a:p>
        </p:txBody>
      </p:sp>
      <p:pic>
        <p:nvPicPr>
          <p:cNvPr id="124" name="Google Shape;124;p18"/>
          <p:cNvPicPr preferRelativeResize="0"/>
          <p:nvPr/>
        </p:nvPicPr>
        <p:blipFill>
          <a:blip r:embed="rId3">
            <a:alphaModFix/>
          </a:blip>
          <a:stretch>
            <a:fillRect/>
          </a:stretch>
        </p:blipFill>
        <p:spPr>
          <a:xfrm>
            <a:off x="6693375" y="586525"/>
            <a:ext cx="2208700" cy="2215400"/>
          </a:xfrm>
          <a:prstGeom prst="rect">
            <a:avLst/>
          </a:prstGeom>
          <a:noFill/>
          <a:ln>
            <a:noFill/>
          </a:ln>
        </p:spPr>
      </p:pic>
      <p:pic>
        <p:nvPicPr>
          <p:cNvPr id="125" name="Google Shape;125;p18"/>
          <p:cNvPicPr preferRelativeResize="0"/>
          <p:nvPr/>
        </p:nvPicPr>
        <p:blipFill>
          <a:blip r:embed="rId4">
            <a:alphaModFix/>
          </a:blip>
          <a:stretch>
            <a:fillRect/>
          </a:stretch>
        </p:blipFill>
        <p:spPr>
          <a:xfrm>
            <a:off x="8286625" y="695024"/>
            <a:ext cx="566425" cy="84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000000"/>
                </a:solidFill>
              </a:rPr>
              <a:t>Convolutional Neural Network</a:t>
            </a:r>
            <a:endParaRPr/>
          </a:p>
        </p:txBody>
      </p:sp>
      <p:pic>
        <p:nvPicPr>
          <p:cNvPr id="131" name="Google Shape;131;p19"/>
          <p:cNvPicPr preferRelativeResize="0"/>
          <p:nvPr/>
        </p:nvPicPr>
        <p:blipFill>
          <a:blip r:embed="rId3">
            <a:alphaModFix/>
          </a:blip>
          <a:stretch>
            <a:fillRect/>
          </a:stretch>
        </p:blipFill>
        <p:spPr>
          <a:xfrm>
            <a:off x="1177650" y="2031425"/>
            <a:ext cx="3762375" cy="2667000"/>
          </a:xfrm>
          <a:prstGeom prst="rect">
            <a:avLst/>
          </a:prstGeom>
          <a:noFill/>
          <a:ln>
            <a:noFill/>
          </a:ln>
        </p:spPr>
      </p:pic>
      <p:sp>
        <p:nvSpPr>
          <p:cNvPr id="132" name="Google Shape;132;p19"/>
          <p:cNvSpPr txBox="1"/>
          <p:nvPr/>
        </p:nvSpPr>
        <p:spPr>
          <a:xfrm>
            <a:off x="5837850" y="2113625"/>
            <a:ext cx="2580300" cy="25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Learning Rate: 0.01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Batch Size: 1000</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7650" y="967750"/>
            <a:ext cx="7688700" cy="640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a:solidFill>
                  <a:srgbClr val="000000"/>
                </a:solidFill>
              </a:rPr>
              <a:t>Results</a:t>
            </a:r>
            <a:endParaRPr/>
          </a:p>
        </p:txBody>
      </p:sp>
      <p:pic>
        <p:nvPicPr>
          <p:cNvPr id="138" name="Google Shape;138;p20"/>
          <p:cNvPicPr preferRelativeResize="0"/>
          <p:nvPr/>
        </p:nvPicPr>
        <p:blipFill>
          <a:blip r:embed="rId3">
            <a:alphaModFix/>
          </a:blip>
          <a:stretch>
            <a:fillRect/>
          </a:stretch>
        </p:blipFill>
        <p:spPr>
          <a:xfrm>
            <a:off x="556150" y="2017050"/>
            <a:ext cx="4194425" cy="2771050"/>
          </a:xfrm>
          <a:prstGeom prst="rect">
            <a:avLst/>
          </a:prstGeom>
          <a:noFill/>
          <a:ln>
            <a:noFill/>
          </a:ln>
        </p:spPr>
      </p:pic>
      <p:pic>
        <p:nvPicPr>
          <p:cNvPr id="139" name="Google Shape;139;p20"/>
          <p:cNvPicPr preferRelativeResize="0"/>
          <p:nvPr/>
        </p:nvPicPr>
        <p:blipFill>
          <a:blip r:embed="rId4">
            <a:alphaModFix/>
          </a:blip>
          <a:stretch>
            <a:fillRect/>
          </a:stretch>
        </p:blipFill>
        <p:spPr>
          <a:xfrm>
            <a:off x="4370791" y="2081800"/>
            <a:ext cx="4430684" cy="2771050"/>
          </a:xfrm>
          <a:prstGeom prst="rect">
            <a:avLst/>
          </a:prstGeom>
          <a:noFill/>
          <a:ln>
            <a:noFill/>
          </a:ln>
        </p:spPr>
      </p:pic>
      <p:sp>
        <p:nvSpPr>
          <p:cNvPr id="140" name="Google Shape;140;p20"/>
          <p:cNvSpPr txBox="1"/>
          <p:nvPr/>
        </p:nvSpPr>
        <p:spPr>
          <a:xfrm>
            <a:off x="3154775" y="1495000"/>
            <a:ext cx="50571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Baseline:  VGG16 - Training Acc: 0.99 </a:t>
            </a:r>
            <a:endParaRPr>
              <a:latin typeface="Lato"/>
              <a:ea typeface="Lato"/>
              <a:cs typeface="Lato"/>
              <a:sym typeface="Lato"/>
            </a:endParaRPr>
          </a:p>
          <a:p>
            <a:pPr indent="457200" lvl="0" marL="914400" rtl="0" algn="l">
              <a:spcBef>
                <a:spcPts val="0"/>
              </a:spcBef>
              <a:spcAft>
                <a:spcPts val="0"/>
              </a:spcAft>
              <a:buNone/>
            </a:pPr>
            <a:r>
              <a:rPr lang="en-GB">
                <a:latin typeface="Lato"/>
                <a:ea typeface="Lato"/>
                <a:cs typeface="Lato"/>
                <a:sym typeface="Lato"/>
              </a:rPr>
              <a:t>   Testing Acc: 0.98</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a:t>
            </a:r>
            <a:endParaRPr/>
          </a:p>
        </p:txBody>
      </p:sp>
      <p:pic>
        <p:nvPicPr>
          <p:cNvPr id="146" name="Google Shape;146;p21"/>
          <p:cNvPicPr preferRelativeResize="0"/>
          <p:nvPr/>
        </p:nvPicPr>
        <p:blipFill>
          <a:blip r:embed="rId3">
            <a:alphaModFix/>
          </a:blip>
          <a:stretch>
            <a:fillRect/>
          </a:stretch>
        </p:blipFill>
        <p:spPr>
          <a:xfrm>
            <a:off x="3227363" y="1984163"/>
            <a:ext cx="2692875" cy="2450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