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设计" id="{EFA62B89-4975-4D32-AFEA-DF44045BB667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实验" id="{30506475-6007-4FF7-A48B-996E325A698B}">
          <p14:sldIdLst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0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909CB-32DC-7758-27D7-52BD94D84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A3B0AD-E39A-46F0-2F75-BD8AC4349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40D5E-BEF5-58E2-B27C-2F43037D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CCFD-0F4E-4881-924D-90AC75795D36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A49E6-F504-9DAA-D431-1151DB83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FFD344-81E3-84B2-E99E-82F068D5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D09-10C1-4D4A-B963-103128830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6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C0D6F-4080-8A6F-6B31-160BEC8B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095F31-5766-B43B-6146-963CF87F0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4D44C-1C4F-770C-E77E-62FB96D2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CCFD-0F4E-4881-924D-90AC75795D36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210FB-C137-9CFF-57BA-36F69CD2B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727A3-9D2B-0F37-35BF-2777EF23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D09-10C1-4D4A-B963-103128830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48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DEC1D2-0092-B987-F4C9-0896B9D88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EBC4B8-AE80-E921-2FEB-72043B375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680C2-87BA-4251-5A4B-27C98122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CCFD-0F4E-4881-924D-90AC75795D36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61D44-FBE7-99B5-EA20-22951ED9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41603-B434-0BD7-8C94-F3D005AF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D09-10C1-4D4A-B963-103128830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2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BFE9A-7993-71BE-A3FD-BEC09893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507A0-B4B3-55CA-8311-3F1FCD63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C1BDA-B7A9-81AA-2151-AFCB8D4F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CCFD-0F4E-4881-924D-90AC75795D36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CEE75-46EE-BC64-FC21-4B7A8034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8E599-AA12-8C95-E8B6-845DAE34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D09-10C1-4D4A-B963-103128830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3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13734-9657-CB8C-CE37-61E46CCB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65AF8-5F3A-8086-B271-78BFDD4AC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78B80-7361-CA3C-65EC-5DB62ED15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CCFD-0F4E-4881-924D-90AC75795D36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6A9BE-250A-6949-99A3-51C5DF61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2417A-8730-ADCE-ADEC-FE907537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D09-10C1-4D4A-B963-103128830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75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0C68D-16D7-B664-54F9-FEC5C57E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3FCA0-86CF-1E87-C07C-333EDC06F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C5C094-EE83-1B96-790B-AF4A2DA4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3148B-90DD-8940-5BDC-11B2F92E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CCFD-0F4E-4881-924D-90AC75795D36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DE3AA8-75BA-01C2-D364-59CD7DFC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6B17A-7EBA-FF95-43EE-1B43F369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D09-10C1-4D4A-B963-103128830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6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F0320-FEDD-8B0A-A08D-0446EFD1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5C3A45-4AA9-5B02-BAF9-0436A6DF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090EB-742F-4FC5-81AB-B5E6690B5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741EE2-14E3-0A36-E55D-225C158E9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04F42B-39AE-5197-EDB2-0E343822D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718848-F127-BFD4-C92B-58113BFC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CCFD-0F4E-4881-924D-90AC75795D36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F836F0-EB68-761C-0CC2-6510182B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5D6E13-8461-0E40-96C3-E2384306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D09-10C1-4D4A-B963-103128830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65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D079D-A75E-4755-6C16-9D2B7D36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F11ADA-7D44-B9A4-0507-059D4B0D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CCFD-0F4E-4881-924D-90AC75795D36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766906-184F-9E9E-0886-C156CBCA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4E009-B46E-01D5-E69F-5716AE8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D09-10C1-4D4A-B963-103128830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6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161AD3-644B-C0B6-148C-57201AD9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CCFD-0F4E-4881-924D-90AC75795D36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1560B1-199B-F0FE-B5F4-508C523E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EB4F20-0161-EC32-6AF0-1B4DCA74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D09-10C1-4D4A-B963-103128830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02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11577-677C-1598-B082-5AAFDE82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20AE73-BD1B-77B9-7FDC-880E41A85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DCA230-F55F-7778-AC2B-8DB55772F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C89C1-8C49-1A71-32C4-39D8E847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CCFD-0F4E-4881-924D-90AC75795D36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4E12E-5EB4-C8E3-B295-E20CBE71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8CF98-0BBF-7916-514E-B5EE4B36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D09-10C1-4D4A-B963-103128830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7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833F1-4A57-82E2-245C-191B6692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4D8975-3B3E-84F7-D16C-FD0CDE581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127810-E0B2-E310-F386-E5E62A1A4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1223E6-727A-0D9B-807F-7365FF0A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DCCFD-0F4E-4881-924D-90AC75795D36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9A02E-44CD-27B6-C101-13D28992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8851B-3724-E926-DF64-E47B8B65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BD09-10C1-4D4A-B963-103128830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17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DAECF9-5474-7FAA-4522-61020B2A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7EEC6-0809-70F5-924F-C9C0ADBA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53DB6-F765-2928-E167-3AFAA5A53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DCCFD-0F4E-4881-924D-90AC75795D36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5837B-86C2-A83D-0DA5-0C1B1D396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B3551-97F1-8129-4361-5AFAF9533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DBD09-10C1-4D4A-B963-103128830D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49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F2E5AE-5235-7AC0-3361-DC48BEEA28DE}"/>
              </a:ext>
            </a:extLst>
          </p:cNvPr>
          <p:cNvSpPr txBox="1"/>
          <p:nvPr/>
        </p:nvSpPr>
        <p:spPr>
          <a:xfrm>
            <a:off x="432391" y="262270"/>
            <a:ext cx="4869711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整体实验 </a:t>
            </a:r>
            <a:r>
              <a:rPr lang="en-US" altLang="zh-CN" sz="2000" b="1">
                <a:highlight>
                  <a:srgbClr val="FFFF00"/>
                </a:highlight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91/105/20</a:t>
            </a:r>
            <a:endParaRPr lang="zh-CN" altLang="en-US" sz="2000" b="1">
              <a:highlight>
                <a:srgbClr val="FFFF00"/>
              </a:highlight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79F8C22-E7D7-B8C9-BE3E-4F5FCD948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12022"/>
              </p:ext>
            </p:extLst>
          </p:nvPr>
        </p:nvGraphicFramePr>
        <p:xfrm>
          <a:off x="432391" y="849541"/>
          <a:ext cx="10916093" cy="544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86">
                  <a:extLst>
                    <a:ext uri="{9D8B030D-6E8A-4147-A177-3AD203B41FA5}">
                      <a16:colId xmlns:a16="http://schemas.microsoft.com/office/drawing/2014/main" val="1610099417"/>
                    </a:ext>
                  </a:extLst>
                </a:gridCol>
                <a:gridCol w="868746">
                  <a:extLst>
                    <a:ext uri="{9D8B030D-6E8A-4147-A177-3AD203B41FA5}">
                      <a16:colId xmlns:a16="http://schemas.microsoft.com/office/drawing/2014/main" val="3693310984"/>
                    </a:ext>
                  </a:extLst>
                </a:gridCol>
                <a:gridCol w="1710965">
                  <a:extLst>
                    <a:ext uri="{9D8B030D-6E8A-4147-A177-3AD203B41FA5}">
                      <a16:colId xmlns:a16="http://schemas.microsoft.com/office/drawing/2014/main" val="3358547490"/>
                    </a:ext>
                  </a:extLst>
                </a:gridCol>
                <a:gridCol w="1366119">
                  <a:extLst>
                    <a:ext uri="{9D8B030D-6E8A-4147-A177-3AD203B41FA5}">
                      <a16:colId xmlns:a16="http://schemas.microsoft.com/office/drawing/2014/main" val="929117546"/>
                    </a:ext>
                  </a:extLst>
                </a:gridCol>
                <a:gridCol w="1525278">
                  <a:extLst>
                    <a:ext uri="{9D8B030D-6E8A-4147-A177-3AD203B41FA5}">
                      <a16:colId xmlns:a16="http://schemas.microsoft.com/office/drawing/2014/main" val="3416331609"/>
                    </a:ext>
                  </a:extLst>
                </a:gridCol>
                <a:gridCol w="1412541">
                  <a:extLst>
                    <a:ext uri="{9D8B030D-6E8A-4147-A177-3AD203B41FA5}">
                      <a16:colId xmlns:a16="http://schemas.microsoft.com/office/drawing/2014/main" val="3108869664"/>
                    </a:ext>
                  </a:extLst>
                </a:gridCol>
                <a:gridCol w="2798958">
                  <a:extLst>
                    <a:ext uri="{9D8B030D-6E8A-4147-A177-3AD203B41FA5}">
                      <a16:colId xmlns:a16="http://schemas.microsoft.com/office/drawing/2014/main" val="1600227793"/>
                    </a:ext>
                  </a:extLst>
                </a:gridCol>
              </a:tblGrid>
              <a:tr h="768084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set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num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bestKown_avg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TSTS_avg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CORE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QRTS_avg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QRTS</a:t>
                      </a:r>
                    </a:p>
                    <a:p>
                      <a:pPr algn="l"/>
                      <a:r>
                        <a:rPr lang="en-US" altLang="zh-CN"/>
                        <a:t>improve/match/worse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73188"/>
                  </a:ext>
                </a:extLst>
              </a:tr>
              <a:tr h="768084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1-100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18108.96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18108.96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(0)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18081.81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(27.15)</a:t>
                      </a:r>
                      <a:endParaRPr lang="zh-CN" altLang="en-US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18108.96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(0)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0/48/0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69031"/>
                  </a:ext>
                </a:extLst>
              </a:tr>
              <a:tr h="768084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2-250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48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49865.83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49840.56</a:t>
                      </a:r>
                    </a:p>
                    <a:p>
                      <a:pPr algn="l"/>
                      <a:r>
                        <a:rPr lang="en-US" altLang="zh-CN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(25.27)</a:t>
                      </a:r>
                      <a:endParaRPr lang="zh-CN" altLang="en-US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49859.35</a:t>
                      </a:r>
                    </a:p>
                    <a:p>
                      <a:pPr algn="l"/>
                      <a:r>
                        <a:rPr lang="en-US" altLang="zh-CN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(6.48)</a:t>
                      </a:r>
                      <a:endParaRPr lang="zh-CN" altLang="en-US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49862.13</a:t>
                      </a:r>
                    </a:p>
                    <a:p>
                      <a:pPr algn="l"/>
                      <a:r>
                        <a:rPr lang="en-US" altLang="zh-CN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(3.7)</a:t>
                      </a:r>
                      <a:endParaRPr lang="zh-CN" altLang="en-US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7/32/9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090"/>
                  </a:ext>
                </a:extLst>
              </a:tr>
              <a:tr h="768084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3-100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15482.27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15482.27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(0)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15503</a:t>
                      </a:r>
                    </a:p>
                    <a:p>
                      <a:pPr algn="l"/>
                      <a:r>
                        <a:rPr lang="en-US" altLang="zh-CN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(-20.73)</a:t>
                      </a:r>
                      <a:endParaRPr lang="zh-CN" alt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4/25/1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763775"/>
                  </a:ext>
                </a:extLst>
              </a:tr>
              <a:tr h="768084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4-500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30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109154.6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109048.77</a:t>
                      </a:r>
                    </a:p>
                    <a:p>
                      <a:pPr algn="l"/>
                      <a:r>
                        <a:rPr lang="en-US" altLang="zh-CN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(105.83)</a:t>
                      </a:r>
                    </a:p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109102.3</a:t>
                      </a:r>
                    </a:p>
                    <a:p>
                      <a:pPr algn="l"/>
                      <a:r>
                        <a:rPr lang="en-US" altLang="zh-CN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(52.3)</a:t>
                      </a:r>
                      <a:endParaRPr lang="zh-CN" altLang="en-US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109104.43</a:t>
                      </a:r>
                    </a:p>
                    <a:p>
                      <a:pPr algn="l"/>
                      <a:r>
                        <a:rPr lang="en-US" altLang="zh-CN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(50.17)</a:t>
                      </a:r>
                      <a:endParaRPr lang="zh-CN" altLang="en-US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109202.2</a:t>
                      </a:r>
                    </a:p>
                    <a:p>
                      <a:pPr algn="l"/>
                      <a:r>
                        <a:rPr lang="en-US" altLang="zh-CN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(-47.6)</a:t>
                      </a:r>
                      <a:endParaRPr lang="zh-CN" alt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20/0/10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5486746"/>
                  </a:ext>
                </a:extLst>
              </a:tr>
              <a:tr h="768084"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5-1000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60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149463.47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149159.17</a:t>
                      </a:r>
                    </a:p>
                    <a:p>
                      <a:pPr algn="l"/>
                      <a:r>
                        <a:rPr lang="en-US" altLang="zh-CN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(304.3)</a:t>
                      </a:r>
                      <a:endParaRPr lang="zh-CN" altLang="en-US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149342.52</a:t>
                      </a:r>
                    </a:p>
                    <a:p>
                      <a:pPr algn="l"/>
                      <a:r>
                        <a:rPr lang="en-US" altLang="zh-CN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(120.95)</a:t>
                      </a:r>
                    </a:p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149418.8</a:t>
                      </a:r>
                    </a:p>
                    <a:p>
                      <a:pPr algn="l"/>
                      <a:r>
                        <a:rPr lang="en-US" altLang="zh-CN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(44.67)</a:t>
                      </a:r>
                      <a:endParaRPr lang="zh-CN" altLang="en-US">
                        <a:solidFill>
                          <a:srgbClr val="C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150299.43</a:t>
                      </a:r>
                    </a:p>
                    <a:p>
                      <a:pPr algn="l"/>
                      <a:r>
                        <a:rPr lang="en-US" altLang="zh-CN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(-835.96)</a:t>
                      </a:r>
                      <a:endParaRPr lang="zh-CN" altLang="en-US">
                        <a:solidFill>
                          <a:schemeClr val="accent6">
                            <a:lumMod val="75000"/>
                          </a:schemeClr>
                        </a:solidFill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60/0/0</a:t>
                      </a:r>
                      <a:endParaRPr lang="zh-CN" altLang="en-US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02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272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87F64-B436-1C63-4BA1-9E0888E68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F9C0865-EAA1-D642-1E0A-9A3F5046A0F4}"/>
              </a:ext>
            </a:extLst>
          </p:cNvPr>
          <p:cNvSpPr txBox="1"/>
          <p:nvPr/>
        </p:nvSpPr>
        <p:spPr>
          <a:xfrm>
            <a:off x="637953" y="804369"/>
            <a:ext cx="9996644" cy="1704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2025.05.27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4</a:t>
            </a:r>
            <a:r>
              <a:rPr lang="en-US" altLang="zh-CN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_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）约简实验运行小规模算例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-Done</a:t>
            </a:r>
            <a:endParaRPr lang="en-US" altLang="zh-CN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202</a:t>
            </a:r>
            <a:r>
              <a:rPr lang="en-US" altLang="zh-CN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5.06.01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(5_) Q-learning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实验运行小规模算例</a:t>
            </a: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19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7621C35-2A56-27B9-7CB9-9412AF96C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50686"/>
              </p:ext>
            </p:extLst>
          </p:nvPr>
        </p:nvGraphicFramePr>
        <p:xfrm>
          <a:off x="515086" y="322716"/>
          <a:ext cx="8536123" cy="499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285">
                  <a:extLst>
                    <a:ext uri="{9D8B030D-6E8A-4147-A177-3AD203B41FA5}">
                      <a16:colId xmlns:a16="http://schemas.microsoft.com/office/drawing/2014/main" val="1579121847"/>
                    </a:ext>
                  </a:extLst>
                </a:gridCol>
                <a:gridCol w="1071285">
                  <a:extLst>
                    <a:ext uri="{9D8B030D-6E8A-4147-A177-3AD203B41FA5}">
                      <a16:colId xmlns:a16="http://schemas.microsoft.com/office/drawing/2014/main" val="3822989342"/>
                    </a:ext>
                  </a:extLst>
                </a:gridCol>
                <a:gridCol w="2772000">
                  <a:extLst>
                    <a:ext uri="{9D8B030D-6E8A-4147-A177-3AD203B41FA5}">
                      <a16:colId xmlns:a16="http://schemas.microsoft.com/office/drawing/2014/main" val="1530145204"/>
                    </a:ext>
                  </a:extLst>
                </a:gridCol>
                <a:gridCol w="669553">
                  <a:extLst>
                    <a:ext uri="{9D8B030D-6E8A-4147-A177-3AD203B41FA5}">
                      <a16:colId xmlns:a16="http://schemas.microsoft.com/office/drawing/2014/main" val="2204481395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84904179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3530082499"/>
                    </a:ext>
                  </a:extLst>
                </a:gridCol>
              </a:tblGrid>
              <a:tr h="449488">
                <a:tc>
                  <a:txBody>
                    <a:bodyPr/>
                    <a:lstStyle/>
                    <a:p>
                      <a:pPr algn="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≤</a:t>
                      </a:r>
                      <a:r>
                        <a:rPr lang="en-US" altLang="zh-CN"/>
                        <a:t>500 – 19</a:t>
                      </a:r>
                      <a:r>
                        <a:rPr lang="zh-CN" altLang="en-US"/>
                        <a:t>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1000 – 6</a:t>
                      </a:r>
                      <a:r>
                        <a:rPr lang="zh-CN" altLang="en-US"/>
                        <a:t>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408256"/>
                  </a:ext>
                </a:extLst>
              </a:tr>
              <a:tr h="544784"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 anchor="ctr"/>
                </a:tc>
                <a:tc rowSpan="10">
                  <a:txBody>
                    <a:bodyPr/>
                    <a:lstStyle/>
                    <a:p>
                      <a:r>
                        <a:rPr lang="zh-CN" altLang="en-US"/>
                        <a:t>参数敏感性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第一阶段的时间限制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/>
                        <a:t>1755</a:t>
                      </a:r>
                      <a:r>
                        <a:rPr lang="zh-CN" altLang="en-US"/>
                        <a:t>？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56352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9358"/>
                  </a:ext>
                </a:extLst>
              </a:tr>
              <a:tr h="449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k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的阈值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1710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642369"/>
                  </a:ext>
                </a:extLst>
              </a:tr>
              <a:tr h="544784">
                <a:tc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约简的评价函数中的权重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79383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99654"/>
                  </a:ext>
                </a:extLst>
              </a:tr>
              <a:tr h="449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Q-learning 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折现因子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033364"/>
                  </a:ext>
                </a:extLst>
              </a:tr>
              <a:tr h="190592"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711637"/>
                  </a:ext>
                </a:extLst>
              </a:tr>
              <a:tr h="3541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Q-learning 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学习率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85214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379126"/>
                  </a:ext>
                </a:extLst>
              </a:tr>
              <a:tr h="449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惩罚系数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543124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7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Q-learning</a:t>
                      </a:r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有效性分析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1900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600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99521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8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约简评分函数分析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2660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840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813094"/>
                  </a:ext>
                </a:extLst>
              </a:tr>
              <a:tr h="449488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9</a:t>
                      </a:r>
                      <a:endParaRPr lang="zh-CN" altLang="en-US" sz="1800" kern="1200">
                        <a:solidFill>
                          <a:schemeClr val="tx1"/>
                        </a:solidFill>
                        <a:latin typeface="方正宋刻本秀楷简体" panose="02000000000000000000" pitchFamily="2" charset="-122"/>
                        <a:ea typeface="方正宋刻本秀楷简体" panose="02000000000000000000" pitchFamily="2" charset="-122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zh-CN" altLang="en-US" sz="1800" kern="1200">
                          <a:solidFill>
                            <a:schemeClr val="tx1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  <a:cs typeface="+mn-cs"/>
                        </a:rPr>
                        <a:t>邻域结构选择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待定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34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30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D04D3-0BBB-B603-3511-6E82930C8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AE1083-8C4E-8927-1574-F839B2D3E434}"/>
              </a:ext>
            </a:extLst>
          </p:cNvPr>
          <p:cNvSpPr txBox="1"/>
          <p:nvPr/>
        </p:nvSpPr>
        <p:spPr>
          <a:xfrm>
            <a:off x="432391" y="262270"/>
            <a:ext cx="486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defRPr>
            </a:lvl1pPr>
          </a:lstStyle>
          <a:p>
            <a:r>
              <a:rPr lang="zh-CN" altLang="en-US" b="1"/>
              <a:t>分析实验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AD408D-00B1-7818-18D1-62FC4C4B574C}"/>
              </a:ext>
            </a:extLst>
          </p:cNvPr>
          <p:cNvSpPr txBox="1"/>
          <p:nvPr/>
        </p:nvSpPr>
        <p:spPr>
          <a:xfrm>
            <a:off x="531628" y="1429363"/>
            <a:ext cx="7694341" cy="419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算法参数：</a:t>
            </a:r>
            <a:endParaRPr lang="en-US" altLang="zh-CN" sz="20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）第一阶段的时间限制；</a:t>
            </a:r>
            <a:endParaRPr lang="en-US" altLang="zh-CN" sz="20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k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的阈值；</a:t>
            </a:r>
            <a:endParaRPr lang="en-US" altLang="zh-CN" sz="20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）禁忌表（哈希表的长度）；</a:t>
            </a:r>
            <a:endParaRPr lang="en-US" altLang="zh-CN" sz="2000">
              <a:solidFill>
                <a:srgbClr val="FF000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4</a:t>
            </a:r>
            <a:r>
              <a:rPr lang="zh-CN" altLang="en-US" sz="200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）哈希函数的参数（三个）；</a:t>
            </a:r>
            <a:endParaRPr lang="en-US" altLang="zh-CN" sz="2000">
              <a:solidFill>
                <a:srgbClr val="C0000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200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5</a:t>
            </a:r>
            <a:r>
              <a:rPr lang="zh-CN" altLang="en-US" sz="200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）约简的比例（</a:t>
            </a:r>
            <a:r>
              <a:rPr lang="en-US" altLang="zh-CN" sz="200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Q-learning</a:t>
            </a:r>
            <a:r>
              <a:rPr lang="zh-CN" altLang="en-US" sz="2000">
                <a:solidFill>
                  <a:srgbClr val="C00000"/>
                </a:solidFill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控制）；</a:t>
            </a:r>
            <a:endParaRPr lang="en-US" altLang="zh-CN" sz="2000">
              <a:solidFill>
                <a:srgbClr val="C00000"/>
              </a:solidFill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6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）约简的评价函数中的权重；</a:t>
            </a:r>
            <a:endParaRPr lang="en-US" altLang="zh-CN" sz="20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7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Q-learning 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折现因子 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gamma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；</a:t>
            </a:r>
            <a:endParaRPr lang="en-US" altLang="zh-CN" sz="20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8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Q-learning 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学习率 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alpha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FF166C-770E-EB93-0E1C-B7F5F5FBA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046" y="4297301"/>
            <a:ext cx="5924570" cy="145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87ACC8-9D9C-33D0-63E2-CBB3B8D0F021}"/>
              </a:ext>
            </a:extLst>
          </p:cNvPr>
          <p:cNvSpPr txBox="1"/>
          <p:nvPr/>
        </p:nvSpPr>
        <p:spPr>
          <a:xfrm>
            <a:off x="432391" y="262270"/>
            <a:ext cx="4869711" cy="49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defRPr>
            </a:lvl1pPr>
          </a:lstStyle>
          <a:p>
            <a:r>
              <a:rPr lang="zh-CN" altLang="en-US" b="1"/>
              <a:t>分析实验</a:t>
            </a:r>
            <a:r>
              <a:rPr lang="en-US" altLang="zh-CN" b="1"/>
              <a:t> – </a:t>
            </a:r>
            <a:r>
              <a:rPr lang="zh-CN" altLang="en-US" b="1"/>
              <a:t>参数敏感性分析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45DACE7-9827-578B-4F46-B36C6B96A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12674"/>
              </p:ext>
            </p:extLst>
          </p:nvPr>
        </p:nvGraphicFramePr>
        <p:xfrm>
          <a:off x="309526" y="1237117"/>
          <a:ext cx="11450083" cy="422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627">
                  <a:extLst>
                    <a:ext uri="{9D8B030D-6E8A-4147-A177-3AD203B41FA5}">
                      <a16:colId xmlns:a16="http://schemas.microsoft.com/office/drawing/2014/main" val="2642692741"/>
                    </a:ext>
                  </a:extLst>
                </a:gridCol>
                <a:gridCol w="1119963">
                  <a:extLst>
                    <a:ext uri="{9D8B030D-6E8A-4147-A177-3AD203B41FA5}">
                      <a16:colId xmlns:a16="http://schemas.microsoft.com/office/drawing/2014/main" val="3024678664"/>
                    </a:ext>
                  </a:extLst>
                </a:gridCol>
                <a:gridCol w="2708230">
                  <a:extLst>
                    <a:ext uri="{9D8B030D-6E8A-4147-A177-3AD203B41FA5}">
                      <a16:colId xmlns:a16="http://schemas.microsoft.com/office/drawing/2014/main" val="2117449726"/>
                    </a:ext>
                  </a:extLst>
                </a:gridCol>
                <a:gridCol w="4550263">
                  <a:extLst>
                    <a:ext uri="{9D8B030D-6E8A-4147-A177-3AD203B41FA5}">
                      <a16:colId xmlns:a16="http://schemas.microsoft.com/office/drawing/2014/main" val="565136591"/>
                    </a:ext>
                  </a:extLst>
                </a:gridCol>
              </a:tblGrid>
              <a:tr h="528056">
                <a:tc>
                  <a:txBody>
                    <a:bodyPr/>
                    <a:lstStyle/>
                    <a:p>
                      <a:r>
                        <a:rPr lang="zh-CN" altLang="en-US"/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候选值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372800"/>
                  </a:ext>
                </a:extLst>
              </a:tr>
              <a:tr h="528056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第一阶段的时间限制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altLang="zh-CN"/>
                        <a:t>τ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(0,1)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{0.1,0.2,0.3,0.4,0.5,0.6,0.7,0.8,0.9} 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793980"/>
                  </a:ext>
                </a:extLst>
              </a:tr>
              <a:tr h="528056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FF0000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k</a:t>
                      </a:r>
                      <a:r>
                        <a:rPr lang="zh-CN" altLang="en-US" sz="1800">
                          <a:solidFill>
                            <a:srgbClr val="FF0000"/>
                          </a:solidFill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的阈值（额外分析）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altLang="zh-CN"/>
                        <a:t>θ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[0,100]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{2,5,10,15,20,30,50,70,100} 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969011"/>
                  </a:ext>
                </a:extLst>
              </a:tr>
              <a:tr h="528056">
                <a:tc>
                  <a:txBody>
                    <a:bodyPr/>
                    <a:lstStyle/>
                    <a:p>
                      <a:r>
                        <a:rPr lang="zh-CN" altLang="en-US" sz="1800">
                          <a:highlight>
                            <a:srgbClr val="FFFF00"/>
                          </a:highlight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禁忌表（哈希表的长度）</a:t>
                      </a:r>
                      <a:endParaRPr lang="zh-CN" altLang="en-US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L</a:t>
                      </a:r>
                      <a:endParaRPr lang="zh-CN" altLang="en-US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[10000,1000000]</a:t>
                      </a:r>
                      <a:endParaRPr lang="zh-CN" altLang="en-US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highlight>
                            <a:srgbClr val="FFFF00"/>
                          </a:highlight>
                        </a:rPr>
                        <a:t>{10000,50000,100000,500000,1000000} 5</a:t>
                      </a:r>
                      <a:endParaRPr lang="zh-CN" altLang="en-US">
                        <a:highlight>
                          <a:srgbClr val="FF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615188"/>
                  </a:ext>
                </a:extLst>
              </a:tr>
              <a:tr h="528056">
                <a:tc>
                  <a:txBody>
                    <a:bodyPr/>
                    <a:lstStyle/>
                    <a:p>
                      <a:r>
                        <a:rPr lang="zh-CN" altLang="en-US" sz="1800"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约简的评价函数中的权重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w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(0,1)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{0.1,0.2,0.3,0.4,0.5,0.6,0.7,0.8,0.9} 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129557"/>
                  </a:ext>
                </a:extLst>
              </a:tr>
              <a:tr h="52805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Q-learning </a:t>
                      </a:r>
                      <a:r>
                        <a:rPr lang="zh-CN" altLang="en-US" sz="1800"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折现因子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altLang="zh-CN"/>
                        <a:t>γ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(0,1)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{0.1,0.2,0.3,0.4,0.5,0.6,0.7,0.8,0.9} 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873516"/>
                  </a:ext>
                </a:extLst>
              </a:tr>
              <a:tr h="528056">
                <a:tc>
                  <a:txBody>
                    <a:bodyPr/>
                    <a:lstStyle/>
                    <a:p>
                      <a:r>
                        <a:rPr lang="en-US" altLang="zh-CN" sz="1800"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Q-learning </a:t>
                      </a:r>
                      <a:r>
                        <a:rPr lang="zh-CN" altLang="en-US" sz="1800">
                          <a:latin typeface="方正宋刻本秀楷简体" panose="02000000000000000000" pitchFamily="2" charset="-122"/>
                          <a:ea typeface="方正宋刻本秀楷简体" panose="02000000000000000000" pitchFamily="2" charset="-122"/>
                        </a:rPr>
                        <a:t>学习率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altLang="zh-CN"/>
                        <a:t>α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(0,1)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{0.1,0.2,0.3,0.4,0.5,0.6,0.7,0.8,0.9} 9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919098"/>
                  </a:ext>
                </a:extLst>
              </a:tr>
              <a:tr h="528056">
                <a:tc>
                  <a:txBody>
                    <a:bodyPr/>
                    <a:lstStyle/>
                    <a:p>
                      <a:r>
                        <a:rPr lang="zh-CN" altLang="en-US"/>
                        <a:t>惩罚系数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(0,+</a:t>
                      </a:r>
                      <a:r>
                        <a:rPr lang="zh-CN" altLang="en-US"/>
                        <a:t>∞</a:t>
                      </a:r>
                      <a:r>
                        <a:rPr lang="en-US" altLang="zh-CN"/>
                        <a:t>)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{0.1,0.2,0.6,1.0,2.0,4.0,8.0,16.0} 8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76831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7D277F5-E2E9-9B96-A751-EEC6A7B293D2}"/>
              </a:ext>
            </a:extLst>
          </p:cNvPr>
          <p:cNvSpPr txBox="1"/>
          <p:nvPr/>
        </p:nvSpPr>
        <p:spPr>
          <a:xfrm>
            <a:off x="309526" y="5762846"/>
            <a:ext cx="11525693" cy="49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累计需要实验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45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93963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DCFF0-864F-AE71-94FD-640269D5A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4D83123-976A-286A-80CD-6B36F138CCC5}"/>
              </a:ext>
            </a:extLst>
          </p:cNvPr>
          <p:cNvSpPr txBox="1"/>
          <p:nvPr/>
        </p:nvSpPr>
        <p:spPr>
          <a:xfrm>
            <a:off x="432391" y="262270"/>
            <a:ext cx="4869711" cy="49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defRPr>
            </a:lvl1pPr>
          </a:lstStyle>
          <a:p>
            <a:r>
              <a:rPr lang="zh-CN" altLang="en-US" b="1"/>
              <a:t>分析实验</a:t>
            </a:r>
            <a:r>
              <a:rPr lang="en-US" altLang="zh-CN" b="1"/>
              <a:t> – Q-learning</a:t>
            </a:r>
            <a:r>
              <a:rPr lang="zh-CN" altLang="en-US" b="1"/>
              <a:t>有效性分析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8780353-B097-480A-9FAD-37A84BE9F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73567"/>
              </p:ext>
            </p:extLst>
          </p:nvPr>
        </p:nvGraphicFramePr>
        <p:xfrm>
          <a:off x="552893" y="1045731"/>
          <a:ext cx="8128000" cy="3810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502">
                  <a:extLst>
                    <a:ext uri="{9D8B030D-6E8A-4147-A177-3AD203B41FA5}">
                      <a16:colId xmlns:a16="http://schemas.microsoft.com/office/drawing/2014/main" val="2982645858"/>
                    </a:ext>
                  </a:extLst>
                </a:gridCol>
                <a:gridCol w="6483498">
                  <a:extLst>
                    <a:ext uri="{9D8B030D-6E8A-4147-A177-3AD203B41FA5}">
                      <a16:colId xmlns:a16="http://schemas.microsoft.com/office/drawing/2014/main" val="1960212551"/>
                    </a:ext>
                  </a:extLst>
                </a:gridCol>
              </a:tblGrid>
              <a:tr h="570549">
                <a:tc>
                  <a:txBody>
                    <a:bodyPr/>
                    <a:lstStyle/>
                    <a:p>
                      <a:r>
                        <a:rPr lang="zh-CN" altLang="en-US"/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18818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r>
                        <a:rPr lang="en-US" altLang="zh-CN"/>
                        <a:t>QRTS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约简的比例由强化学习来进行控制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255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r>
                        <a:rPr lang="en-US" altLang="zh-CN"/>
                        <a:t>RTS-F</a:t>
                      </a:r>
                    </a:p>
                    <a:p>
                      <a:r>
                        <a:rPr lang="zh-CN" altLang="en-US"/>
                        <a:t>（</a:t>
                      </a:r>
                      <a:r>
                        <a:rPr lang="en-US" altLang="zh-CN"/>
                        <a:t>Fixed</a:t>
                      </a:r>
                      <a:r>
                        <a:rPr lang="zh-CN" altLang="en-US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约简的比例是固定值（候选值：</a:t>
                      </a:r>
                      <a:r>
                        <a:rPr lang="en-US" altLang="zh-CN"/>
                        <a:t> 0.6, 0.4, 0.2</a:t>
                      </a:r>
                      <a:r>
                        <a:rPr lang="zh-CN" altLang="en-US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6585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RTS-I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Increase</a:t>
                      </a:r>
                      <a:r>
                        <a:rPr lang="zh-CN" altLang="en-US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约简的比例是逐渐递增的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68392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56A028D-221F-4AF9-EA28-0AA2DBC15807}"/>
              </a:ext>
            </a:extLst>
          </p:cNvPr>
          <p:cNvSpPr txBox="1"/>
          <p:nvPr/>
        </p:nvSpPr>
        <p:spPr>
          <a:xfrm>
            <a:off x="432391" y="5313863"/>
            <a:ext cx="9505507" cy="49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需要实验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5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2457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AE28-325F-05E5-81DE-1C1EDFF2D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ACB2AC-C76C-97F2-9974-170F3CCD1C94}"/>
              </a:ext>
            </a:extLst>
          </p:cNvPr>
          <p:cNvSpPr txBox="1"/>
          <p:nvPr/>
        </p:nvSpPr>
        <p:spPr>
          <a:xfrm>
            <a:off x="432391" y="262270"/>
            <a:ext cx="4869711" cy="49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defRPr>
            </a:lvl1pPr>
          </a:lstStyle>
          <a:p>
            <a:r>
              <a:rPr lang="zh-CN" altLang="en-US" b="1"/>
              <a:t>分析实验</a:t>
            </a:r>
            <a:r>
              <a:rPr lang="en-US" altLang="zh-CN" b="1"/>
              <a:t> – </a:t>
            </a:r>
            <a:r>
              <a:rPr lang="zh-CN" altLang="en-US" b="1"/>
              <a:t>约简评分函数分析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E1676F9-2AFC-6A8B-DA55-5602F821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74722"/>
              </p:ext>
            </p:extLst>
          </p:nvPr>
        </p:nvGraphicFramePr>
        <p:xfrm>
          <a:off x="552893" y="1045731"/>
          <a:ext cx="6659205" cy="46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298264585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96021255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5352204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837530993"/>
                    </a:ext>
                  </a:extLst>
                </a:gridCol>
              </a:tblGrid>
              <a:tr h="570549">
                <a:tc>
                  <a:txBody>
                    <a:bodyPr/>
                    <a:lstStyle/>
                    <a:p>
                      <a:r>
                        <a:rPr lang="zh-CN" altLang="en-US"/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迭代信息 </a:t>
                      </a:r>
                      <a:r>
                        <a:rPr lang="en-US" altLang="zh-CN"/>
                        <a:t>F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松弛解 </a:t>
                      </a:r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Reduce Cost R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18818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/>
                        <a:t>QRTS-F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rgbClr val="C00000"/>
                          </a:solidFill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255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/>
                        <a:t>QRTS-S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>
                          <a:solidFill>
                            <a:srgbClr val="C00000"/>
                          </a:solidFill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06585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/>
                        <a:t>QRTS-R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>
                          <a:solidFill>
                            <a:srgbClr val="C00000"/>
                          </a:solidFill>
                        </a:rPr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68392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en-US" altLang="zh-CN"/>
                        <a:t>QRTS-FS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>
                          <a:solidFill>
                            <a:srgbClr val="C00000"/>
                          </a:solidFill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>
                          <a:solidFill>
                            <a:srgbClr val="C00000"/>
                          </a:solidFill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82819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QRTS-FR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>
                          <a:solidFill>
                            <a:srgbClr val="C00000"/>
                          </a:solidFill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>
                          <a:solidFill>
                            <a:srgbClr val="C00000"/>
                          </a:solidFill>
                        </a:rPr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2449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QRTS-SR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>
                          <a:solidFill>
                            <a:srgbClr val="C00000"/>
                          </a:solidFill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>
                          <a:solidFill>
                            <a:srgbClr val="C00000"/>
                          </a:solidFill>
                        </a:rPr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57915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QRTS-FSR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>
                          <a:solidFill>
                            <a:srgbClr val="C00000"/>
                          </a:solidFill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>
                          <a:solidFill>
                            <a:srgbClr val="C00000"/>
                          </a:solidFill>
                        </a:rPr>
                        <a:t>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>
                          <a:solidFill>
                            <a:srgbClr val="C00000"/>
                          </a:solidFill>
                        </a:rPr>
                        <a:t>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4183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15D39A5-858D-D097-5323-8248248663C8}"/>
              </a:ext>
            </a:extLst>
          </p:cNvPr>
          <p:cNvSpPr txBox="1"/>
          <p:nvPr/>
        </p:nvSpPr>
        <p:spPr>
          <a:xfrm>
            <a:off x="549348" y="5933335"/>
            <a:ext cx="9505507" cy="49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需要实验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7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309590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8101064-4368-3E42-5570-41B5378673F5}"/>
              </a:ext>
            </a:extLst>
          </p:cNvPr>
          <p:cNvSpPr txBox="1"/>
          <p:nvPr/>
        </p:nvSpPr>
        <p:spPr>
          <a:xfrm>
            <a:off x="432391" y="262270"/>
            <a:ext cx="4869711" cy="49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defRPr>
            </a:lvl1pPr>
          </a:lstStyle>
          <a:p>
            <a:r>
              <a:rPr lang="zh-CN" altLang="en-US" b="1"/>
              <a:t>分析实验 </a:t>
            </a:r>
            <a:r>
              <a:rPr lang="en-US" altLang="zh-CN" b="1"/>
              <a:t>– 2570 h (6d)</a:t>
            </a:r>
            <a:endParaRPr lang="zh-CN" altLang="en-US" b="1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35FDBD7-E55E-76C6-0F28-AAD8336A0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602869"/>
              </p:ext>
            </p:extLst>
          </p:nvPr>
        </p:nvGraphicFramePr>
        <p:xfrm>
          <a:off x="425302" y="967759"/>
          <a:ext cx="9187089" cy="29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7089">
                  <a:extLst>
                    <a:ext uri="{9D8B030D-6E8A-4147-A177-3AD203B41FA5}">
                      <a16:colId xmlns:a16="http://schemas.microsoft.com/office/drawing/2014/main" val="312025402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8867876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74452043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7753857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94668315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192350330"/>
                    </a:ext>
                  </a:extLst>
                </a:gridCol>
              </a:tblGrid>
              <a:tr h="73980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实验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算例数量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时间限制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重复次数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总时间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524142"/>
                  </a:ext>
                </a:extLst>
              </a:tr>
              <a:tr h="73980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参数敏感性分析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45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25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500s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1736.1 h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356284"/>
                  </a:ext>
                </a:extLst>
              </a:tr>
              <a:tr h="739800"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Q-learning</a:t>
                      </a:r>
                      <a:r>
                        <a:rPr lang="zh-CN" altLang="en-US"/>
                        <a:t>有效性分析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25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500s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20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347.2 h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210314"/>
                  </a:ext>
                </a:extLst>
              </a:tr>
              <a:tr h="739800">
                <a:tc>
                  <a:txBody>
                    <a:bodyPr/>
                    <a:lstStyle/>
                    <a:p>
                      <a:pPr algn="l"/>
                      <a:r>
                        <a:rPr lang="zh-CN" altLang="en-US"/>
                        <a:t>约简评分函数分析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25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500s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20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/>
                        <a:t>486.11 h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00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91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C947099-EC3A-31C1-0B67-B1896A092AD6}"/>
              </a:ext>
            </a:extLst>
          </p:cNvPr>
          <p:cNvSpPr txBox="1"/>
          <p:nvPr/>
        </p:nvSpPr>
        <p:spPr>
          <a:xfrm>
            <a:off x="489098" y="318977"/>
            <a:ext cx="11079125" cy="5115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2025.05.16</a:t>
            </a: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）选取算例，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25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</a:t>
            </a:r>
            <a:endParaRPr lang="en-US" altLang="zh-CN" sz="20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2-250 7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</a:t>
            </a:r>
            <a:endParaRPr lang="en-US" altLang="zh-CN" sz="20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3-100 6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</a:t>
            </a:r>
            <a:endParaRPr lang="en-US" altLang="zh-CN" sz="20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4-500 6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</a:t>
            </a:r>
            <a:endParaRPr lang="en-US" altLang="zh-CN" sz="20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5-1000 6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</a:t>
            </a:r>
            <a:endParaRPr lang="en-US" altLang="zh-CN" sz="20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）调整参数实验的代码</a:t>
            </a:r>
            <a:endParaRPr lang="en-US" altLang="zh-CN" sz="20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</a:t>
            </a: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）测试本地和服务器的速度差异</a:t>
            </a:r>
            <a:endParaRPr lang="en-US" altLang="zh-CN" sz="20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使用算例 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9-1000-60-60-1.0-0.25-M.txt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在服务器上面，最快的是</a:t>
            </a:r>
            <a:r>
              <a:rPr lang="en-US" altLang="zh-CN" sz="20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4 </a:t>
            </a:r>
            <a:r>
              <a:rPr lang="en-US" altLang="zh-CN" sz="2000"/>
              <a:t>intel-E5-2670 </a:t>
            </a:r>
            <a:r>
              <a:rPr lang="zh-CN" altLang="en-US" sz="2000"/>
              <a:t>但是还是要比本地</a:t>
            </a:r>
            <a:r>
              <a:rPr lang="en-US" altLang="zh-CN" sz="2000"/>
              <a:t>window</a:t>
            </a:r>
            <a:r>
              <a:rPr lang="zh-CN" altLang="en-US" sz="2000"/>
              <a:t>慢一倍以上</a:t>
            </a:r>
          </a:p>
          <a:p>
            <a:pPr algn="l">
              <a:lnSpc>
                <a:spcPct val="150000"/>
              </a:lnSpc>
            </a:pPr>
            <a:endParaRPr lang="en-US" altLang="zh-CN" sz="20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7BC805-6B17-F8B4-2696-EC771460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80348"/>
              </p:ext>
            </p:extLst>
          </p:nvPr>
        </p:nvGraphicFramePr>
        <p:xfrm>
          <a:off x="4681172" y="833120"/>
          <a:ext cx="576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6020601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7548686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48166507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8967724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10785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环境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index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obj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iter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f_iter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30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linux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29403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397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1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window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37755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1260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amd-opteron-4184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23845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334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12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amd-opteron-6134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27213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431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99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intel-E5-2695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33548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365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8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intel-E5-2670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35629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544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2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62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5D6B4-F35A-5964-D757-9CBE7E307683}"/>
              </a:ext>
            </a:extLst>
          </p:cNvPr>
          <p:cNvSpPr txBox="1"/>
          <p:nvPr/>
        </p:nvSpPr>
        <p:spPr>
          <a:xfrm>
            <a:off x="637953" y="804369"/>
            <a:ext cx="9996644" cy="461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2025.05.16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1_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）运行参数 </a:t>
            </a:r>
            <a:r>
              <a:rPr lang="el-GR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τ</a:t>
            </a: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有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9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个候选值，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25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个算例，每个算例重复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10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次，每次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500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秒</a:t>
            </a: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共需要 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312.5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小时</a:t>
            </a: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假设同时运行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50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个任务，预计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6.15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小时</a:t>
            </a: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2025.05.18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2_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）运行参数 </a:t>
            </a:r>
            <a:r>
              <a:rPr lang="el-GR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θ</a:t>
            </a: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有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9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个候选值，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25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个算例，每个算例重复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10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次，每次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500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秒</a:t>
            </a: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共需要 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312.5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小时</a:t>
            </a: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假设同时运行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50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个任务，预计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6.15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小时</a:t>
            </a: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59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B7A20-D485-1CAA-B3F6-99C6E1064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BE5C062-8D15-C716-8C30-CB3A2CDFC62D}"/>
              </a:ext>
            </a:extLst>
          </p:cNvPr>
          <p:cNvSpPr txBox="1"/>
          <p:nvPr/>
        </p:nvSpPr>
        <p:spPr>
          <a:xfrm>
            <a:off x="637953" y="804369"/>
            <a:ext cx="9996644" cy="2950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2025.05.20</a:t>
            </a: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</a:t>
            </a:r>
            <a:r>
              <a:rPr lang="en-US" altLang="zh-CN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_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Q-learning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有效性分析</a:t>
            </a: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5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组对比实验，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25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个算例，每个算例重复</a:t>
            </a:r>
            <a:r>
              <a:rPr lang="en-US" altLang="zh-CN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2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0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次，每次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500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秒</a:t>
            </a: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共需要 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347.2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小时</a:t>
            </a: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每次提交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42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个任务，每个任务五组实验重复两次（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5000s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），</a:t>
            </a:r>
            <a:r>
              <a:rPr lang="zh-CN" altLang="en-US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提交</a:t>
            </a:r>
            <a:r>
              <a:rPr lang="en-US" altLang="zh-CN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6</a:t>
            </a:r>
            <a:r>
              <a:rPr lang="zh-CN" altLang="en-US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次。</a:t>
            </a:r>
            <a:endParaRPr lang="en-US" altLang="zh-CN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（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3_1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）先运行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n=1000</a:t>
            </a:r>
            <a:r>
              <a:rPr lang="zh-CN" altLang="en-US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算例，每个算例</a:t>
            </a:r>
            <a:r>
              <a:rPr lang="en-US" altLang="zh-CN" sz="1800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1000s</a:t>
            </a:r>
          </a:p>
          <a:p>
            <a:pPr algn="l">
              <a:lnSpc>
                <a:spcPct val="150000"/>
              </a:lnSpc>
            </a:pPr>
            <a:r>
              <a:rPr lang="zh-CN" altLang="en-US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已经运行完</a:t>
            </a:r>
            <a:r>
              <a:rPr lang="en-US" altLang="zh-CN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Q-learning</a:t>
            </a:r>
            <a:r>
              <a:rPr lang="zh-CN" altLang="en-US">
                <a:latin typeface="方正宋刻本秀楷简体" panose="02000000000000000000" pitchFamily="2" charset="-122"/>
                <a:ea typeface="方正宋刻本秀楷简体" panose="02000000000000000000" pitchFamily="2" charset="-122"/>
              </a:rPr>
              <a:t>和约简实验</a:t>
            </a:r>
            <a:endParaRPr lang="en-US" altLang="zh-CN" sz="1800">
              <a:latin typeface="方正宋刻本秀楷简体" panose="02000000000000000000" pitchFamily="2" charset="-122"/>
              <a:ea typeface="方正宋刻本秀楷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11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000" smtClean="0">
            <a:latin typeface="方正宋刻本秀楷简体" panose="02000000000000000000" pitchFamily="2" charset="-122"/>
            <a:ea typeface="方正宋刻本秀楷简体" panose="02000000000000000000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801</Words>
  <Application>Microsoft Office PowerPoint</Application>
  <PresentationFormat>宽屏</PresentationFormat>
  <Paragraphs>269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方正宋刻本秀楷简体</vt:lpstr>
      <vt:lpstr>Arial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 gao</dc:creator>
  <cp:lastModifiedBy>ming gao</cp:lastModifiedBy>
  <cp:revision>15</cp:revision>
  <dcterms:created xsi:type="dcterms:W3CDTF">2025-05-15T09:28:23Z</dcterms:created>
  <dcterms:modified xsi:type="dcterms:W3CDTF">2025-06-15T15:07:35Z</dcterms:modified>
</cp:coreProperties>
</file>