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306" r:id="rId4"/>
    <p:sldId id="311" r:id="rId5"/>
    <p:sldId id="312" r:id="rId6"/>
    <p:sldId id="274" r:id="rId7"/>
    <p:sldId id="309" r:id="rId8"/>
    <p:sldId id="308" r:id="rId9"/>
    <p:sldId id="313" r:id="rId10"/>
    <p:sldId id="287" r:id="rId11"/>
    <p:sldId id="310" r:id="rId12"/>
    <p:sldId id="288" r:id="rId13"/>
    <p:sldId id="305" r:id="rId14"/>
    <p:sldId id="295" r:id="rId15"/>
    <p:sldId id="314" r:id="rId16"/>
    <p:sldId id="303" r:id="rId17"/>
    <p:sldId id="304" r:id="rId1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  <a:endParaRPr lang="en-US" altLang="zh-CN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People:</a:t>
            </a:r>
            <a:endParaRPr lang="en-US" altLang="zh-CN" dirty="0"/>
          </a:p>
          <a:p>
            <a:pPr lvl="1" eaLnBrk="1" hangingPunct="1"/>
            <a:r>
              <a:rPr lang="en-US" altLang="zh-CN" sz="2400" dirty="0" err="1"/>
              <a:t>Baojian</a:t>
            </a:r>
            <a:r>
              <a:rPr lang="zh-CN" altLang="en-US" sz="2400" dirty="0"/>
              <a:t> </a:t>
            </a:r>
            <a:r>
              <a:rPr lang="en-US" altLang="zh-CN" sz="2400" dirty="0"/>
              <a:t>Hua</a:t>
            </a:r>
            <a:r>
              <a:rPr lang="zh-CN" altLang="en-US" sz="2400" dirty="0"/>
              <a:t> </a:t>
            </a:r>
            <a:r>
              <a:rPr lang="en-US" altLang="zh-CN" sz="2400" dirty="0"/>
              <a:t>(instructor)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Qiliang</a:t>
            </a:r>
            <a:r>
              <a:rPr lang="zh-CN" altLang="en-US" sz="2400" dirty="0"/>
              <a:t> </a:t>
            </a:r>
            <a:r>
              <a:rPr lang="en-US" altLang="zh-CN" sz="2400" dirty="0"/>
              <a:t>Fan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Zhizhong</a:t>
            </a:r>
            <a:r>
              <a:rPr lang="zh-CN" altLang="en-US" sz="2400" dirty="0"/>
              <a:t> </a:t>
            </a:r>
            <a:r>
              <a:rPr lang="en-US" altLang="zh-CN" sz="2400" dirty="0"/>
              <a:t>Pan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Kai</a:t>
            </a:r>
            <a:r>
              <a:rPr lang="zh-CN" altLang="en-US" sz="2400" dirty="0"/>
              <a:t> </a:t>
            </a:r>
            <a:r>
              <a:rPr lang="en-US" altLang="zh-CN" sz="2400" dirty="0"/>
              <a:t>Song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  <a:endParaRPr lang="en-US" altLang="zh-CN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Friday, 14pm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  <a:endParaRPr lang="en-US" altLang="zh-CN" i="1" dirty="0">
              <a:solidFill>
                <a:srgbClr val="0432FF"/>
              </a:solidFill>
            </a:endParaRPr>
          </a:p>
          <a:p>
            <a:pPr lvl="1" eaLnBrk="1" hangingPunct="1"/>
            <a:r>
              <a:rPr lang="en-US" altLang="zh-CN" dirty="0"/>
              <a:t>1/per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9-10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  <a:endParaRPr lang="en-US" altLang="zh-CN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005" y="2018030"/>
            <a:ext cx="7772400" cy="4751705"/>
          </a:xfrm>
        </p:spPr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endParaRPr lang="en-US" altLang="zh-CN" dirty="0"/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Mathematical Introduction to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Constructive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Lectures on the Curry-Howard Isomorphism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  <a:endParaRPr lang="en-US" altLang="zh-CN" i="1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  <a:endParaRPr lang="en-US" altLang="zh-CN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zh-CN" dirty="0"/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  <a:endParaRPr lang="en-US" altLang="zh-CN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30% for homework</a:t>
            </a:r>
            <a:endParaRPr lang="en-US" altLang="zh-CN" dirty="0"/>
          </a:p>
          <a:p>
            <a:pPr eaLnBrk="1" hangingPunct="1"/>
            <a:r>
              <a:rPr lang="en-US" altLang="zh-CN" dirty="0"/>
              <a:t>30% for middle test I</a:t>
            </a:r>
            <a:endParaRPr lang="en-US" altLang="zh-CN" dirty="0"/>
          </a:p>
          <a:p>
            <a:pPr eaLnBrk="1" hangingPunct="1"/>
            <a:r>
              <a:rPr lang="en-US" altLang="zh-CN" dirty="0"/>
              <a:t>40% for final test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altLang="zh-CN" dirty="0"/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  <a:endParaRPr lang="en-US" altLang="zh-CN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  <a:endParaRPr lang="en-US" altLang="zh-CN" dirty="0"/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  <a:endParaRPr lang="en-US" altLang="zh-CN"/>
          </a:p>
          <a:p>
            <a:pPr lvl="1" eaLnBrk="1" hangingPunct="1"/>
            <a:r>
              <a:rPr lang="en-US" altLang="zh-CN"/>
              <a:t>Calculus in algorithm analysis</a:t>
            </a:r>
            <a:endParaRPr lang="en-US" altLang="zh-CN"/>
          </a:p>
          <a:p>
            <a:pPr lvl="1" eaLnBrk="1" hangingPunct="1"/>
            <a:r>
              <a:rPr lang="en-US" altLang="zh-CN"/>
              <a:t>Discrete mathematics in data structures</a:t>
            </a:r>
            <a:endParaRPr lang="en-US" altLang="zh-CN"/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  <a:endParaRPr lang="en-US" altLang="zh-CN"/>
          </a:p>
          <a:p>
            <a:pPr eaLnBrk="1" hangingPunct="1"/>
            <a:r>
              <a:rPr lang="en-US" altLang="zh-CN"/>
              <a:t>A different viewpoint in this course</a:t>
            </a:r>
            <a:endParaRPr lang="en-US" altLang="zh-CN"/>
          </a:p>
          <a:p>
            <a:pPr lvl="1" eaLnBrk="1" hangingPunct="1"/>
            <a:r>
              <a:rPr lang="en-US" altLang="zh-CN"/>
              <a:t>Mathematical logics</a:t>
            </a:r>
            <a:endParaRPr lang="en-US" altLang="zh-CN"/>
          </a:p>
          <a:p>
            <a:pPr lvl="2" eaLnBrk="1" hangingPunct="1"/>
            <a:r>
              <a:rPr lang="en-US" altLang="zh-CN"/>
              <a:t>The formal syntax</a:t>
            </a:r>
            <a:endParaRPr lang="en-US" altLang="zh-CN"/>
          </a:p>
          <a:p>
            <a:pPr lvl="2" eaLnBrk="1" hangingPunct="1"/>
            <a:r>
              <a:rPr lang="en-US" altLang="zh-CN"/>
              <a:t>The proof system</a:t>
            </a:r>
            <a:endParaRPr lang="en-US" altLang="zh-CN"/>
          </a:p>
          <a:p>
            <a:pPr lvl="2" eaLnBrk="1" hangingPunct="1"/>
            <a:r>
              <a:rPr lang="en-US" altLang="zh-CN"/>
              <a:t>The satisfiability problem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  <a:endParaRPr lang="en-US" altLang="zh-CN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Optimizations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  <a:endParaRPr kumimoji="1" lang="en-US" altLang="zh-CN" dirty="0"/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  <a:endParaRPr lang="en-US" altLang="zh-CN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  <a:endParaRPr kumimoji="1" lang="en-US" altLang="zh-CN" dirty="0"/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  <a:endParaRPr lang="en-US" altLang="zh-CN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005" y="2018030"/>
            <a:ext cx="7772400" cy="4643120"/>
          </a:xfrm>
        </p:spPr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From Plato 2000 years ago, to Gödel today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Wide applications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  <a:endParaRPr lang="en-US" altLang="zh-CN" dirty="0"/>
          </a:p>
          <a:p>
            <a:pPr eaLnBrk="1" hangingPunct="1"/>
            <a:r>
              <a:rPr lang="en-US" altLang="zh-CN" dirty="0"/>
              <a:t>Most fruitful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theory and algorithm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AI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3 database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  <a:endParaRPr lang="en-US" altLang="zh-CN" sz="3600" i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2761</Words>
  <Application>WPS 演示</Application>
  <PresentationFormat>全屏显示(4:3)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Tahoma</vt:lpstr>
      <vt:lpstr>Verdana</vt:lpstr>
      <vt:lpstr>微软雅黑</vt:lpstr>
      <vt:lpstr>Arial Unicode MS</vt:lpstr>
      <vt:lpstr>Calibri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1615</cp:revision>
  <cp:lastPrinted>2113-01-01T00:00:00Z</cp:lastPrinted>
  <dcterms:created xsi:type="dcterms:W3CDTF">2113-01-01T00:00:00Z</dcterms:created>
  <dcterms:modified xsi:type="dcterms:W3CDTF">2021-05-06T07:02:29Z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03BDDC0A56A249B1AA2202FB8EB9BD55</vt:lpwstr>
  </property>
</Properties>
</file>