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01"/>
  </p:handoutMasterIdLst>
  <p:sldIdLst>
    <p:sldId id="256" r:id="rId3"/>
    <p:sldId id="395" r:id="rId5"/>
    <p:sldId id="397" r:id="rId6"/>
    <p:sldId id="399" r:id="rId7"/>
    <p:sldId id="328" r:id="rId8"/>
    <p:sldId id="329" r:id="rId9"/>
    <p:sldId id="330" r:id="rId10"/>
    <p:sldId id="331" r:id="rId11"/>
    <p:sldId id="332" r:id="rId12"/>
    <p:sldId id="333" r:id="rId13"/>
    <p:sldId id="292" r:id="rId14"/>
    <p:sldId id="323" r:id="rId15"/>
    <p:sldId id="305" r:id="rId16"/>
    <p:sldId id="301" r:id="rId17"/>
    <p:sldId id="297" r:id="rId18"/>
    <p:sldId id="324" r:id="rId19"/>
    <p:sldId id="308" r:id="rId20"/>
    <p:sldId id="309" r:id="rId21"/>
    <p:sldId id="311" r:id="rId22"/>
    <p:sldId id="310" r:id="rId23"/>
    <p:sldId id="307" r:id="rId24"/>
    <p:sldId id="321" r:id="rId25"/>
    <p:sldId id="322" r:id="rId26"/>
    <p:sldId id="312" r:id="rId27"/>
    <p:sldId id="302" r:id="rId28"/>
    <p:sldId id="313" r:id="rId29"/>
    <p:sldId id="319" r:id="rId30"/>
    <p:sldId id="314" r:id="rId31"/>
    <p:sldId id="318" r:id="rId32"/>
    <p:sldId id="327" r:id="rId33"/>
    <p:sldId id="325" r:id="rId34"/>
    <p:sldId id="315" r:id="rId35"/>
    <p:sldId id="316" r:id="rId36"/>
    <p:sldId id="326" r:id="rId37"/>
    <p:sldId id="317" r:id="rId38"/>
    <p:sldId id="303" r:id="rId39"/>
    <p:sldId id="334" r:id="rId40"/>
    <p:sldId id="335" r:id="rId41"/>
    <p:sldId id="336" r:id="rId42"/>
    <p:sldId id="337" r:id="rId43"/>
    <p:sldId id="338" r:id="rId44"/>
    <p:sldId id="339" r:id="rId45"/>
    <p:sldId id="340" r:id="rId46"/>
    <p:sldId id="341" r:id="rId47"/>
    <p:sldId id="342" r:id="rId48"/>
    <p:sldId id="343" r:id="rId49"/>
    <p:sldId id="344" r:id="rId50"/>
    <p:sldId id="345" r:id="rId51"/>
    <p:sldId id="346" r:id="rId52"/>
    <p:sldId id="347" r:id="rId53"/>
    <p:sldId id="348" r:id="rId54"/>
    <p:sldId id="349" r:id="rId55"/>
    <p:sldId id="350" r:id="rId56"/>
    <p:sldId id="351" r:id="rId57"/>
    <p:sldId id="352" r:id="rId58"/>
    <p:sldId id="353" r:id="rId59"/>
    <p:sldId id="354" r:id="rId60"/>
    <p:sldId id="355" r:id="rId61"/>
    <p:sldId id="356" r:id="rId62"/>
    <p:sldId id="357" r:id="rId63"/>
    <p:sldId id="358" r:id="rId64"/>
    <p:sldId id="359" r:id="rId65"/>
    <p:sldId id="360" r:id="rId66"/>
    <p:sldId id="361" r:id="rId67"/>
    <p:sldId id="362" r:id="rId68"/>
    <p:sldId id="363" r:id="rId69"/>
    <p:sldId id="364" r:id="rId70"/>
    <p:sldId id="365" r:id="rId71"/>
    <p:sldId id="366" r:id="rId72"/>
    <p:sldId id="367" r:id="rId73"/>
    <p:sldId id="391" r:id="rId74"/>
    <p:sldId id="368" r:id="rId75"/>
    <p:sldId id="369" r:id="rId76"/>
    <p:sldId id="370" r:id="rId77"/>
    <p:sldId id="371" r:id="rId78"/>
    <p:sldId id="372" r:id="rId79"/>
    <p:sldId id="392" r:id="rId80"/>
    <p:sldId id="393" r:id="rId81"/>
    <p:sldId id="394" r:id="rId82"/>
    <p:sldId id="373" r:id="rId83"/>
    <p:sldId id="374" r:id="rId84"/>
    <p:sldId id="375" r:id="rId85"/>
    <p:sldId id="376" r:id="rId86"/>
    <p:sldId id="377" r:id="rId87"/>
    <p:sldId id="378" r:id="rId88"/>
    <p:sldId id="379" r:id="rId89"/>
    <p:sldId id="380" r:id="rId90"/>
    <p:sldId id="381" r:id="rId91"/>
    <p:sldId id="382" r:id="rId92"/>
    <p:sldId id="383" r:id="rId93"/>
    <p:sldId id="384" r:id="rId94"/>
    <p:sldId id="385" r:id="rId95"/>
    <p:sldId id="386" r:id="rId96"/>
    <p:sldId id="387" r:id="rId97"/>
    <p:sldId id="388" r:id="rId98"/>
    <p:sldId id="389" r:id="rId99"/>
    <p:sldId id="390" r:id="rId100"/>
  </p:sldIdLst>
  <p:sldSz cx="9144000" cy="6858000" type="screen4x3"/>
  <p:notesSz cx="6797675" cy="9928225"/>
  <p:defaultTextStyle>
    <a:defPPr>
      <a:defRPr lang="zh-CN"/>
    </a:defPPr>
    <a:lvl1pPr algn="l" rtl="0" eaLnBrk="0" fontAlgn="base" hangingPunct="0">
      <a:spcBef>
        <a:spcPct val="0"/>
      </a:spcBef>
      <a:spcAft>
        <a:spcPct val="0"/>
      </a:spcAft>
      <a:defRPr sz="2400" kern="1200">
        <a:solidFill>
          <a:schemeClr val="bg2"/>
        </a:solidFill>
        <a:latin typeface="Comic Sans MS" panose="030F0702030302020204" pitchFamily="66" charset="0"/>
        <a:ea typeface="黑体" panose="02010609060101010101" pitchFamily="49" charset="-122"/>
        <a:cs typeface="+mn-cs"/>
      </a:defRPr>
    </a:lvl1pPr>
    <a:lvl2pPr marL="457200" algn="l" rtl="0" eaLnBrk="0" fontAlgn="base" hangingPunct="0">
      <a:spcBef>
        <a:spcPct val="0"/>
      </a:spcBef>
      <a:spcAft>
        <a:spcPct val="0"/>
      </a:spcAft>
      <a:defRPr sz="2400" kern="1200">
        <a:solidFill>
          <a:schemeClr val="bg2"/>
        </a:solidFill>
        <a:latin typeface="Comic Sans MS" panose="030F0702030302020204" pitchFamily="66" charset="0"/>
        <a:ea typeface="黑体" panose="02010609060101010101" pitchFamily="49" charset="-122"/>
        <a:cs typeface="+mn-cs"/>
      </a:defRPr>
    </a:lvl2pPr>
    <a:lvl3pPr marL="914400" algn="l" rtl="0" eaLnBrk="0" fontAlgn="base" hangingPunct="0">
      <a:spcBef>
        <a:spcPct val="0"/>
      </a:spcBef>
      <a:spcAft>
        <a:spcPct val="0"/>
      </a:spcAft>
      <a:defRPr sz="2400" kern="1200">
        <a:solidFill>
          <a:schemeClr val="bg2"/>
        </a:solidFill>
        <a:latin typeface="Comic Sans MS" panose="030F0702030302020204" pitchFamily="66" charset="0"/>
        <a:ea typeface="黑体" panose="02010609060101010101" pitchFamily="49" charset="-122"/>
        <a:cs typeface="+mn-cs"/>
      </a:defRPr>
    </a:lvl3pPr>
    <a:lvl4pPr marL="1371600" algn="l" rtl="0" eaLnBrk="0" fontAlgn="base" hangingPunct="0">
      <a:spcBef>
        <a:spcPct val="0"/>
      </a:spcBef>
      <a:spcAft>
        <a:spcPct val="0"/>
      </a:spcAft>
      <a:defRPr sz="2400" kern="1200">
        <a:solidFill>
          <a:schemeClr val="bg2"/>
        </a:solidFill>
        <a:latin typeface="Comic Sans MS" panose="030F0702030302020204" pitchFamily="66" charset="0"/>
        <a:ea typeface="黑体" panose="02010609060101010101" pitchFamily="49" charset="-122"/>
        <a:cs typeface="+mn-cs"/>
      </a:defRPr>
    </a:lvl4pPr>
    <a:lvl5pPr marL="1828800" algn="l" rtl="0" eaLnBrk="0" fontAlgn="base" hangingPunct="0">
      <a:spcBef>
        <a:spcPct val="0"/>
      </a:spcBef>
      <a:spcAft>
        <a:spcPct val="0"/>
      </a:spcAft>
      <a:defRPr sz="2400" kern="1200">
        <a:solidFill>
          <a:schemeClr val="bg2"/>
        </a:solidFill>
        <a:latin typeface="Comic Sans MS" panose="030F0702030302020204" pitchFamily="66" charset="0"/>
        <a:ea typeface="黑体" panose="02010609060101010101" pitchFamily="49" charset="-122"/>
        <a:cs typeface="+mn-cs"/>
      </a:defRPr>
    </a:lvl5pPr>
    <a:lvl6pPr marL="2286000" algn="l" defTabSz="914400" rtl="0" eaLnBrk="1" latinLnBrk="0" hangingPunct="1">
      <a:defRPr sz="2400" kern="1200">
        <a:solidFill>
          <a:schemeClr val="bg2"/>
        </a:solidFill>
        <a:latin typeface="Comic Sans MS" panose="030F0702030302020204" pitchFamily="66" charset="0"/>
        <a:ea typeface="黑体" panose="02010609060101010101" pitchFamily="49" charset="-122"/>
        <a:cs typeface="+mn-cs"/>
      </a:defRPr>
    </a:lvl6pPr>
    <a:lvl7pPr marL="2743200" algn="l" defTabSz="914400" rtl="0" eaLnBrk="1" latinLnBrk="0" hangingPunct="1">
      <a:defRPr sz="2400" kern="1200">
        <a:solidFill>
          <a:schemeClr val="bg2"/>
        </a:solidFill>
        <a:latin typeface="Comic Sans MS" panose="030F0702030302020204" pitchFamily="66" charset="0"/>
        <a:ea typeface="黑体" panose="02010609060101010101" pitchFamily="49" charset="-122"/>
        <a:cs typeface="+mn-cs"/>
      </a:defRPr>
    </a:lvl7pPr>
    <a:lvl8pPr marL="3200400" algn="l" defTabSz="914400" rtl="0" eaLnBrk="1" latinLnBrk="0" hangingPunct="1">
      <a:defRPr sz="2400" kern="1200">
        <a:solidFill>
          <a:schemeClr val="bg2"/>
        </a:solidFill>
        <a:latin typeface="Comic Sans MS" panose="030F0702030302020204" pitchFamily="66" charset="0"/>
        <a:ea typeface="黑体" panose="02010609060101010101" pitchFamily="49" charset="-122"/>
        <a:cs typeface="+mn-cs"/>
      </a:defRPr>
    </a:lvl8pPr>
    <a:lvl9pPr marL="3657600" algn="l" defTabSz="914400" rtl="0" eaLnBrk="1" latinLnBrk="0" hangingPunct="1">
      <a:defRPr sz="2400" kern="1200">
        <a:solidFill>
          <a:schemeClr val="bg2"/>
        </a:solidFill>
        <a:latin typeface="Comic Sans MS" panose="030F0702030302020204" pitchFamily="66" charset="0"/>
        <a:ea typeface="黑体" panose="02010609060101010101"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000"/>
    <a:srgbClr val="FF9900"/>
    <a:srgbClr val="FF6600"/>
    <a:srgbClr val="CC0000"/>
    <a:srgbClr val="66FF33"/>
    <a:srgbClr val="00FF00"/>
    <a:srgbClr val="FFFF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3" autoAdjust="0"/>
    <p:restoredTop sz="49061" autoAdjust="0"/>
  </p:normalViewPr>
  <p:slideViewPr>
    <p:cSldViewPr>
      <p:cViewPr varScale="1">
        <p:scale>
          <a:sx n="63" d="100"/>
          <a:sy n="63" d="100"/>
        </p:scale>
        <p:origin x="3331" y="38"/>
      </p:cViewPr>
      <p:guideLst>
        <p:guide orient="horz" pos="2160"/>
        <p:guide pos="2880"/>
      </p:guideLst>
    </p:cSldViewPr>
  </p:slideViewPr>
  <p:notesTextViewPr>
    <p:cViewPr>
      <p:scale>
        <a:sx n="150" d="100"/>
        <a:sy n="150" d="100"/>
      </p:scale>
      <p:origin x="0" y="0"/>
    </p:cViewPr>
  </p:notesTextViewPr>
  <p:sorterViewPr>
    <p:cViewPr>
      <p:scale>
        <a:sx n="66" d="100"/>
        <a:sy n="66" d="100"/>
      </p:scale>
      <p:origin x="0" y="0"/>
    </p:cViewPr>
  </p:sorterViewPr>
  <p:notesViewPr>
    <p:cSldViewPr>
      <p:cViewPr varScale="1">
        <p:scale>
          <a:sx n="56" d="100"/>
          <a:sy n="56" d="100"/>
        </p:scale>
        <p:origin x="-1854" y="-96"/>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4" Type="http://schemas.openxmlformats.org/officeDocument/2006/relationships/tableStyles" Target="tableStyles.xml"/><Relationship Id="rId103" Type="http://schemas.openxmlformats.org/officeDocument/2006/relationships/viewProps" Target="viewProps.xml"/><Relationship Id="rId102" Type="http://schemas.openxmlformats.org/officeDocument/2006/relationships/presProps" Target="presProps.xml"/><Relationship Id="rId101" Type="http://schemas.openxmlformats.org/officeDocument/2006/relationships/handoutMaster" Target="handoutMasters/handoutMaster1.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5" Type="http://schemas.openxmlformats.org/officeDocument/2006/relationships/image" Target="../media/image12.wmf"/><Relationship Id="rId4" Type="http://schemas.openxmlformats.org/officeDocument/2006/relationships/image" Target="../media/image11.wmf"/><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4" Type="http://schemas.openxmlformats.org/officeDocument/2006/relationships/image" Target="../media/image18.wmf"/><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4" Type="http://schemas.openxmlformats.org/officeDocument/2006/relationships/image" Target="../media/image22.wmf"/><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26" name="Rectangle 2"/>
          <p:cNvSpPr>
            <a:spLocks noGrp="1" noChangeArrowheads="1"/>
          </p:cNvSpPr>
          <p:nvPr>
            <p:ph type="hdr" sz="quarter"/>
          </p:nvPr>
        </p:nvSpPr>
        <p:spPr bwMode="auto">
          <a:xfrm>
            <a:off x="0" y="0"/>
            <a:ext cx="2945659" cy="496411"/>
          </a:xfrm>
          <a:prstGeom prst="rect">
            <a:avLst/>
          </a:prstGeom>
          <a:noFill/>
          <a:ln w="9525">
            <a:noFill/>
            <a:miter lim="800000"/>
          </a:ln>
          <a:effectLst/>
        </p:spPr>
        <p:txBody>
          <a:bodyPr vert="horz" wrap="square" lIns="91440" tIns="45720" rIns="91440" bIns="45720" numCol="1" anchor="t" anchorCtr="0" compatLnSpc="1"/>
          <a:lstStyle>
            <a:lvl1pPr algn="l" eaLnBrk="1" hangingPunct="1">
              <a:spcBef>
                <a:spcPct val="0"/>
              </a:spcBef>
              <a:defRPr sz="1200">
                <a:solidFill>
                  <a:schemeClr val="tx1"/>
                </a:solidFill>
                <a:effectLst/>
                <a:latin typeface="Arial" panose="020B0604020202020204" pitchFamily="34" charset="0"/>
                <a:ea typeface="宋体" panose="02010600030101010101" pitchFamily="2" charset="-122"/>
              </a:defRPr>
            </a:lvl1pPr>
          </a:lstStyle>
          <a:p>
            <a:pPr>
              <a:defRPr/>
            </a:pPr>
            <a:endParaRPr lang="en-US" altLang="zh-CN"/>
          </a:p>
        </p:txBody>
      </p:sp>
      <p:sp>
        <p:nvSpPr>
          <p:cNvPr id="103427" name="Rectangle 3"/>
          <p:cNvSpPr>
            <a:spLocks noGrp="1" noChangeArrowheads="1"/>
          </p:cNvSpPr>
          <p:nvPr>
            <p:ph type="dt" sz="quarter" idx="1"/>
          </p:nvPr>
        </p:nvSpPr>
        <p:spPr bwMode="auto">
          <a:xfrm>
            <a:off x="3850443" y="0"/>
            <a:ext cx="2945659" cy="496411"/>
          </a:xfrm>
          <a:prstGeom prst="rect">
            <a:avLst/>
          </a:prstGeom>
          <a:noFill/>
          <a:ln w="9525">
            <a:noFill/>
            <a:miter lim="800000"/>
          </a:ln>
          <a:effectLst/>
        </p:spPr>
        <p:txBody>
          <a:bodyPr vert="horz" wrap="square" lIns="91440" tIns="45720" rIns="91440" bIns="45720" numCol="1" anchor="t" anchorCtr="0" compatLnSpc="1"/>
          <a:lstStyle>
            <a:lvl1pPr algn="r" eaLnBrk="1" hangingPunct="1">
              <a:spcBef>
                <a:spcPct val="0"/>
              </a:spcBef>
              <a:defRPr sz="1200">
                <a:solidFill>
                  <a:schemeClr val="tx1"/>
                </a:solidFill>
                <a:effectLst/>
                <a:latin typeface="Arial" panose="020B0604020202020204" pitchFamily="34" charset="0"/>
                <a:ea typeface="宋体" panose="02010600030101010101" pitchFamily="2" charset="-122"/>
              </a:defRPr>
            </a:lvl1pPr>
          </a:lstStyle>
          <a:p>
            <a:pPr>
              <a:defRPr/>
            </a:pPr>
            <a:endParaRPr lang="en-US" altLang="zh-CN"/>
          </a:p>
        </p:txBody>
      </p:sp>
      <p:sp>
        <p:nvSpPr>
          <p:cNvPr id="103428" name="Rectangle 4"/>
          <p:cNvSpPr>
            <a:spLocks noGrp="1" noChangeArrowheads="1"/>
          </p:cNvSpPr>
          <p:nvPr>
            <p:ph type="ftr" sz="quarter" idx="2"/>
          </p:nvPr>
        </p:nvSpPr>
        <p:spPr bwMode="auto">
          <a:xfrm>
            <a:off x="0" y="9430091"/>
            <a:ext cx="2945659" cy="496411"/>
          </a:xfrm>
          <a:prstGeom prst="rect">
            <a:avLst/>
          </a:prstGeom>
          <a:noFill/>
          <a:ln w="9525">
            <a:noFill/>
            <a:miter lim="800000"/>
          </a:ln>
          <a:effectLst/>
        </p:spPr>
        <p:txBody>
          <a:bodyPr vert="horz" wrap="square" lIns="91440" tIns="45720" rIns="91440" bIns="45720" numCol="1" anchor="b" anchorCtr="0" compatLnSpc="1"/>
          <a:lstStyle>
            <a:lvl1pPr algn="l" eaLnBrk="1" hangingPunct="1">
              <a:spcBef>
                <a:spcPct val="0"/>
              </a:spcBef>
              <a:defRPr sz="1200">
                <a:solidFill>
                  <a:schemeClr val="tx1"/>
                </a:solidFill>
                <a:effectLst/>
                <a:latin typeface="Arial" panose="020B0604020202020204" pitchFamily="34" charset="0"/>
                <a:ea typeface="宋体" panose="02010600030101010101" pitchFamily="2" charset="-122"/>
              </a:defRPr>
            </a:lvl1pPr>
          </a:lstStyle>
          <a:p>
            <a:pPr>
              <a:defRPr/>
            </a:pPr>
            <a:endParaRPr lang="en-US" altLang="zh-CN"/>
          </a:p>
        </p:txBody>
      </p:sp>
      <p:sp>
        <p:nvSpPr>
          <p:cNvPr id="103429" name="Rectangle 5"/>
          <p:cNvSpPr>
            <a:spLocks noGrp="1" noChangeArrowheads="1"/>
          </p:cNvSpPr>
          <p:nvPr>
            <p:ph type="sldNum" sz="quarter" idx="3"/>
          </p:nvPr>
        </p:nvSpPr>
        <p:spPr bwMode="auto">
          <a:xfrm>
            <a:off x="3850443" y="9430091"/>
            <a:ext cx="2945659" cy="496411"/>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solidFill>
                  <a:schemeClr val="tx1"/>
                </a:solidFill>
                <a:latin typeface="Arial" panose="020B0604020202020204" pitchFamily="34" charset="0"/>
                <a:ea typeface="宋体" panose="02010600030101010101" pitchFamily="2" charset="-122"/>
              </a:defRPr>
            </a:lvl1pPr>
          </a:lstStyle>
          <a:p>
            <a:pPr>
              <a:defRPr/>
            </a:pPr>
            <a:fld id="{F0EF2FA5-1F5A-400A-BB07-9DCB9D9C1815}"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7874" name="Rectangle 2"/>
          <p:cNvSpPr>
            <a:spLocks noGrp="1" noChangeArrowheads="1"/>
          </p:cNvSpPr>
          <p:nvPr>
            <p:ph type="hdr" sz="quarter"/>
          </p:nvPr>
        </p:nvSpPr>
        <p:spPr bwMode="auto">
          <a:xfrm>
            <a:off x="0" y="0"/>
            <a:ext cx="2945659" cy="496411"/>
          </a:xfrm>
          <a:prstGeom prst="rect">
            <a:avLst/>
          </a:prstGeom>
          <a:noFill/>
          <a:ln w="9525">
            <a:noFill/>
            <a:miter lim="800000"/>
          </a:ln>
          <a:effectLst/>
        </p:spPr>
        <p:txBody>
          <a:bodyPr vert="horz" wrap="square" lIns="91440" tIns="45720" rIns="91440" bIns="45720" numCol="1" anchor="t" anchorCtr="0" compatLnSpc="1"/>
          <a:lstStyle>
            <a:lvl1pPr algn="l" eaLnBrk="1" hangingPunct="1">
              <a:spcBef>
                <a:spcPct val="0"/>
              </a:spcBef>
              <a:defRPr sz="1200">
                <a:solidFill>
                  <a:schemeClr val="tx1"/>
                </a:solidFill>
                <a:effectLst/>
                <a:latin typeface="Arial" panose="020B0604020202020204" pitchFamily="34" charset="0"/>
                <a:ea typeface="宋体" panose="02010600030101010101" pitchFamily="2" charset="-122"/>
              </a:defRPr>
            </a:lvl1pPr>
          </a:lstStyle>
          <a:p>
            <a:pPr>
              <a:defRPr/>
            </a:pPr>
            <a:endParaRPr lang="en-US" altLang="zh-CN"/>
          </a:p>
        </p:txBody>
      </p:sp>
      <p:sp>
        <p:nvSpPr>
          <p:cNvPr id="207875" name="Rectangle 3"/>
          <p:cNvSpPr>
            <a:spLocks noGrp="1" noChangeArrowheads="1"/>
          </p:cNvSpPr>
          <p:nvPr>
            <p:ph type="dt" idx="1"/>
          </p:nvPr>
        </p:nvSpPr>
        <p:spPr bwMode="auto">
          <a:xfrm>
            <a:off x="3850443" y="0"/>
            <a:ext cx="2945659" cy="496411"/>
          </a:xfrm>
          <a:prstGeom prst="rect">
            <a:avLst/>
          </a:prstGeom>
          <a:noFill/>
          <a:ln w="9525">
            <a:noFill/>
            <a:miter lim="800000"/>
          </a:ln>
          <a:effectLst/>
        </p:spPr>
        <p:txBody>
          <a:bodyPr vert="horz" wrap="square" lIns="91440" tIns="45720" rIns="91440" bIns="45720" numCol="1" anchor="t" anchorCtr="0" compatLnSpc="1"/>
          <a:lstStyle>
            <a:lvl1pPr algn="r" eaLnBrk="1" hangingPunct="1">
              <a:spcBef>
                <a:spcPct val="0"/>
              </a:spcBef>
              <a:defRPr sz="1200">
                <a:solidFill>
                  <a:schemeClr val="tx1"/>
                </a:solidFill>
                <a:effectLst/>
                <a:latin typeface="Arial" panose="020B0604020202020204" pitchFamily="34" charset="0"/>
                <a:ea typeface="宋体" panose="02010600030101010101" pitchFamily="2" charset="-122"/>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207877" name="Rectangle 5"/>
          <p:cNvSpPr>
            <a:spLocks noGrp="1" noChangeArrowheads="1"/>
          </p:cNvSpPr>
          <p:nvPr>
            <p:ph type="body" sz="quarter" idx="3"/>
          </p:nvPr>
        </p:nvSpPr>
        <p:spPr bwMode="auto">
          <a:xfrm>
            <a:off x="679768" y="4715907"/>
            <a:ext cx="5438140" cy="4467701"/>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207878" name="Rectangle 6"/>
          <p:cNvSpPr>
            <a:spLocks noGrp="1" noChangeArrowheads="1"/>
          </p:cNvSpPr>
          <p:nvPr>
            <p:ph type="ftr" sz="quarter" idx="4"/>
          </p:nvPr>
        </p:nvSpPr>
        <p:spPr bwMode="auto">
          <a:xfrm>
            <a:off x="0" y="9430091"/>
            <a:ext cx="2945659" cy="496411"/>
          </a:xfrm>
          <a:prstGeom prst="rect">
            <a:avLst/>
          </a:prstGeom>
          <a:noFill/>
          <a:ln w="9525">
            <a:noFill/>
            <a:miter lim="800000"/>
          </a:ln>
          <a:effectLst/>
        </p:spPr>
        <p:txBody>
          <a:bodyPr vert="horz" wrap="square" lIns="91440" tIns="45720" rIns="91440" bIns="45720" numCol="1" anchor="b" anchorCtr="0" compatLnSpc="1"/>
          <a:lstStyle>
            <a:lvl1pPr algn="l" eaLnBrk="1" hangingPunct="1">
              <a:spcBef>
                <a:spcPct val="0"/>
              </a:spcBef>
              <a:defRPr sz="1200">
                <a:solidFill>
                  <a:schemeClr val="tx1"/>
                </a:solidFill>
                <a:effectLst/>
                <a:latin typeface="Arial" panose="020B0604020202020204" pitchFamily="34" charset="0"/>
                <a:ea typeface="宋体" panose="02010600030101010101" pitchFamily="2" charset="-122"/>
              </a:defRPr>
            </a:lvl1pPr>
          </a:lstStyle>
          <a:p>
            <a:pPr>
              <a:defRPr/>
            </a:pPr>
            <a:endParaRPr lang="en-US" altLang="zh-CN"/>
          </a:p>
        </p:txBody>
      </p:sp>
      <p:sp>
        <p:nvSpPr>
          <p:cNvPr id="207879" name="Rectangle 7"/>
          <p:cNvSpPr>
            <a:spLocks noGrp="1" noChangeArrowheads="1"/>
          </p:cNvSpPr>
          <p:nvPr>
            <p:ph type="sldNum" sz="quarter" idx="5"/>
          </p:nvPr>
        </p:nvSpPr>
        <p:spPr bwMode="auto">
          <a:xfrm>
            <a:off x="3850443" y="9430091"/>
            <a:ext cx="2945659" cy="496411"/>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solidFill>
                  <a:schemeClr val="tx1"/>
                </a:solidFill>
                <a:latin typeface="Arial" panose="020B0604020202020204" pitchFamily="34" charset="0"/>
                <a:ea typeface="宋体" panose="02010600030101010101" pitchFamily="2" charset="-122"/>
              </a:defRPr>
            </a:lvl1pPr>
          </a:lstStyle>
          <a:p>
            <a:pPr>
              <a:defRPr/>
            </a:pPr>
            <a:fld id="{53F45CDC-F8C7-40D6-B0E4-2FF3F2D9A2AF}"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p:sp>
      <p:sp>
        <p:nvSpPr>
          <p:cNvPr id="614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614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Comic Sans MS" panose="030F0702030302020204" pitchFamily="66" charset="0"/>
                <a:ea typeface="黑体" panose="02010609060101010101" pitchFamily="49" charset="-122"/>
              </a:defRPr>
            </a:lvl1pPr>
            <a:lvl2pPr marL="742950" indent="-285750">
              <a:defRPr sz="2400">
                <a:solidFill>
                  <a:schemeClr val="bg2"/>
                </a:solidFill>
                <a:latin typeface="Comic Sans MS" panose="030F0702030302020204" pitchFamily="66" charset="0"/>
                <a:ea typeface="黑体" panose="02010609060101010101" pitchFamily="49" charset="-122"/>
              </a:defRPr>
            </a:lvl2pPr>
            <a:lvl3pPr marL="1143000" indent="-228600">
              <a:defRPr sz="2400">
                <a:solidFill>
                  <a:schemeClr val="bg2"/>
                </a:solidFill>
                <a:latin typeface="Comic Sans MS" panose="030F0702030302020204" pitchFamily="66" charset="0"/>
                <a:ea typeface="黑体" panose="02010609060101010101" pitchFamily="49" charset="-122"/>
              </a:defRPr>
            </a:lvl3pPr>
            <a:lvl4pPr marL="1600200" indent="-228600">
              <a:defRPr sz="2400">
                <a:solidFill>
                  <a:schemeClr val="bg2"/>
                </a:solidFill>
                <a:latin typeface="Comic Sans MS" panose="030F0702030302020204" pitchFamily="66" charset="0"/>
                <a:ea typeface="黑体" panose="02010609060101010101" pitchFamily="49" charset="-122"/>
              </a:defRPr>
            </a:lvl4pPr>
            <a:lvl5pPr marL="2057400" indent="-228600">
              <a:defRPr sz="2400">
                <a:solidFill>
                  <a:schemeClr val="bg2"/>
                </a:solidFill>
                <a:latin typeface="Comic Sans MS" panose="030F0702030302020204" pitchFamily="66" charset="0"/>
                <a:ea typeface="黑体" panose="02010609060101010101" pitchFamily="49" charset="-122"/>
              </a:defRPr>
            </a:lvl5pPr>
            <a:lvl6pPr marL="25146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6pPr>
            <a:lvl7pPr marL="29718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7pPr>
            <a:lvl8pPr marL="34290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8pPr>
            <a:lvl9pPr marL="38862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9pPr>
          </a:lstStyle>
          <a:p>
            <a:fld id="{3ABCE9B3-C7A1-428A-8F75-39F1B03D4341}" type="slidenum">
              <a:rPr lang="en-US" altLang="zh-CN" sz="1200" smtClean="0">
                <a:solidFill>
                  <a:schemeClr val="tx1"/>
                </a:solidFill>
                <a:latin typeface="Arial" panose="020B0604020202020204" pitchFamily="34" charset="0"/>
                <a:ea typeface="宋体" panose="02010600030101010101" pitchFamily="2" charset="-122"/>
              </a:rPr>
            </a:fld>
            <a:endParaRPr lang="en-US" altLang="zh-CN" sz="1200">
              <a:solidFill>
                <a:schemeClr val="tx1"/>
              </a:solidFill>
              <a:latin typeface="Arial" panose="020B0604020202020204" pitchFamily="3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3F45CDC-F8C7-40D6-B0E4-2FF3F2D9A2AF}" type="slidenum">
              <a:rPr lang="en-US" altLang="zh-CN"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3F45CDC-F8C7-40D6-B0E4-2FF3F2D9A2AF}" type="slidenum">
              <a:rPr lang="en-US" altLang="zh-CN"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3F45CDC-F8C7-40D6-B0E4-2FF3F2D9A2AF}" type="slidenum">
              <a:rPr lang="en-US" altLang="zh-CN"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Comic Sans MS" panose="030F0702030302020204" pitchFamily="66" charset="0"/>
                <a:ea typeface="黑体" panose="02010609060101010101" pitchFamily="49" charset="-122"/>
              </a:defRPr>
            </a:lvl1pPr>
            <a:lvl2pPr marL="742950" indent="-285750">
              <a:defRPr sz="2400">
                <a:solidFill>
                  <a:schemeClr val="bg2"/>
                </a:solidFill>
                <a:latin typeface="Comic Sans MS" panose="030F0702030302020204" pitchFamily="66" charset="0"/>
                <a:ea typeface="黑体" panose="02010609060101010101" pitchFamily="49" charset="-122"/>
              </a:defRPr>
            </a:lvl2pPr>
            <a:lvl3pPr marL="1143000" indent="-228600">
              <a:defRPr sz="2400">
                <a:solidFill>
                  <a:schemeClr val="bg2"/>
                </a:solidFill>
                <a:latin typeface="Comic Sans MS" panose="030F0702030302020204" pitchFamily="66" charset="0"/>
                <a:ea typeface="黑体" panose="02010609060101010101" pitchFamily="49" charset="-122"/>
              </a:defRPr>
            </a:lvl3pPr>
            <a:lvl4pPr marL="1600200" indent="-228600">
              <a:defRPr sz="2400">
                <a:solidFill>
                  <a:schemeClr val="bg2"/>
                </a:solidFill>
                <a:latin typeface="Comic Sans MS" panose="030F0702030302020204" pitchFamily="66" charset="0"/>
                <a:ea typeface="黑体" panose="02010609060101010101" pitchFamily="49" charset="-122"/>
              </a:defRPr>
            </a:lvl4pPr>
            <a:lvl5pPr marL="2057400" indent="-228600">
              <a:defRPr sz="2400">
                <a:solidFill>
                  <a:schemeClr val="bg2"/>
                </a:solidFill>
                <a:latin typeface="Comic Sans MS" panose="030F0702030302020204" pitchFamily="66" charset="0"/>
                <a:ea typeface="黑体" panose="02010609060101010101" pitchFamily="49" charset="-122"/>
              </a:defRPr>
            </a:lvl5pPr>
            <a:lvl6pPr marL="25146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6pPr>
            <a:lvl7pPr marL="29718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7pPr>
            <a:lvl8pPr marL="34290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8pPr>
            <a:lvl9pPr marL="38862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9pPr>
          </a:lstStyle>
          <a:p>
            <a:fld id="{7411AA89-69B5-4F4C-A406-BEE771A1393D}" type="slidenum">
              <a:rPr lang="en-US" altLang="zh-CN" sz="1200" smtClean="0">
                <a:solidFill>
                  <a:schemeClr val="tx1"/>
                </a:solidFill>
                <a:latin typeface="Arial" panose="020B0604020202020204" pitchFamily="34" charset="0"/>
                <a:ea typeface="宋体" panose="02010600030101010101" pitchFamily="2" charset="-122"/>
              </a:rPr>
            </a:fld>
            <a:endParaRPr lang="en-US" altLang="zh-CN" sz="1200">
              <a:solidFill>
                <a:schemeClr val="tx1"/>
              </a:solidFill>
              <a:latin typeface="Arial" panose="020B0604020202020204" pitchFamily="34" charset="0"/>
              <a:ea typeface="宋体" panose="02010600030101010101" pitchFamily="2"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Comic Sans MS" panose="030F0702030302020204" pitchFamily="66" charset="0"/>
                <a:ea typeface="黑体" panose="02010609060101010101" pitchFamily="49" charset="-122"/>
              </a:defRPr>
            </a:lvl1pPr>
            <a:lvl2pPr marL="742950" indent="-285750">
              <a:defRPr sz="2400">
                <a:solidFill>
                  <a:schemeClr val="bg2"/>
                </a:solidFill>
                <a:latin typeface="Comic Sans MS" panose="030F0702030302020204" pitchFamily="66" charset="0"/>
                <a:ea typeface="黑体" panose="02010609060101010101" pitchFamily="49" charset="-122"/>
              </a:defRPr>
            </a:lvl2pPr>
            <a:lvl3pPr marL="1143000" indent="-228600">
              <a:defRPr sz="2400">
                <a:solidFill>
                  <a:schemeClr val="bg2"/>
                </a:solidFill>
                <a:latin typeface="Comic Sans MS" panose="030F0702030302020204" pitchFamily="66" charset="0"/>
                <a:ea typeface="黑体" panose="02010609060101010101" pitchFamily="49" charset="-122"/>
              </a:defRPr>
            </a:lvl3pPr>
            <a:lvl4pPr marL="1600200" indent="-228600">
              <a:defRPr sz="2400">
                <a:solidFill>
                  <a:schemeClr val="bg2"/>
                </a:solidFill>
                <a:latin typeface="Comic Sans MS" panose="030F0702030302020204" pitchFamily="66" charset="0"/>
                <a:ea typeface="黑体" panose="02010609060101010101" pitchFamily="49" charset="-122"/>
              </a:defRPr>
            </a:lvl4pPr>
            <a:lvl5pPr marL="2057400" indent="-228600">
              <a:defRPr sz="2400">
                <a:solidFill>
                  <a:schemeClr val="bg2"/>
                </a:solidFill>
                <a:latin typeface="Comic Sans MS" panose="030F0702030302020204" pitchFamily="66" charset="0"/>
                <a:ea typeface="黑体" panose="02010609060101010101" pitchFamily="49" charset="-122"/>
              </a:defRPr>
            </a:lvl5pPr>
            <a:lvl6pPr marL="25146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6pPr>
            <a:lvl7pPr marL="29718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7pPr>
            <a:lvl8pPr marL="34290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8pPr>
            <a:lvl9pPr marL="38862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9pPr>
          </a:lstStyle>
          <a:p>
            <a:fld id="{4DAC83F0-F65D-4611-8981-354BE3E6FFAE}" type="slidenum">
              <a:rPr lang="en-US" altLang="zh-CN" sz="1200" smtClean="0">
                <a:solidFill>
                  <a:schemeClr val="tx1"/>
                </a:solidFill>
                <a:latin typeface="Arial" panose="020B0604020202020204" pitchFamily="34" charset="0"/>
                <a:ea typeface="宋体" panose="02010600030101010101" pitchFamily="2" charset="-122"/>
              </a:rPr>
            </a:fld>
            <a:endParaRPr lang="en-US" altLang="zh-CN" sz="1200">
              <a:solidFill>
                <a:schemeClr val="tx1"/>
              </a:solidFill>
              <a:latin typeface="Arial" panose="020B0604020202020204" pitchFamily="34" charset="0"/>
              <a:ea typeface="宋体" panose="02010600030101010101" pitchFamily="2" charset="-122"/>
            </a:endParaRPr>
          </a:p>
        </p:txBody>
      </p:sp>
      <p:sp>
        <p:nvSpPr>
          <p:cNvPr id="21507" name="Rectangle 2"/>
          <p:cNvSpPr>
            <a:spLocks noGrp="1" noRot="1" noChangeAspect="1" noChangeArrowheads="1" noTextEdit="1"/>
          </p:cNvSpPr>
          <p:nvPr>
            <p:ph type="sldImg"/>
          </p:nvPr>
        </p:nvSpPr>
        <p:spPr/>
      </p:sp>
      <p:sp>
        <p:nvSpPr>
          <p:cNvPr id="215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3F45CDC-F8C7-40D6-B0E4-2FF3F2D9A2AF}" type="slidenum">
              <a:rPr lang="en-US" altLang="zh-CN" smtClean="0"/>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3F45CDC-F8C7-40D6-B0E4-2FF3F2D9A2AF}" type="slidenum">
              <a:rPr lang="en-US" altLang="zh-CN" smtClean="0"/>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3F45CDC-F8C7-40D6-B0E4-2FF3F2D9A2AF}" type="slidenum">
              <a:rPr lang="en-US" altLang="zh-CN" smtClean="0"/>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3F45CDC-F8C7-40D6-B0E4-2FF3F2D9A2AF}" type="slidenum">
              <a:rPr lang="en-US" altLang="zh-CN" smtClean="0"/>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3F45CDC-F8C7-40D6-B0E4-2FF3F2D9A2AF}" type="slidenum">
              <a:rPr lang="en-US" altLang="zh-CN"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p:sp>
      <p:sp>
        <p:nvSpPr>
          <p:cNvPr id="819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81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Comic Sans MS" panose="030F0702030302020204" pitchFamily="66" charset="0"/>
                <a:ea typeface="黑体" panose="02010609060101010101" pitchFamily="49" charset="-122"/>
              </a:defRPr>
            </a:lvl1pPr>
            <a:lvl2pPr marL="742950" indent="-285750">
              <a:defRPr sz="2400">
                <a:solidFill>
                  <a:schemeClr val="bg2"/>
                </a:solidFill>
                <a:latin typeface="Comic Sans MS" panose="030F0702030302020204" pitchFamily="66" charset="0"/>
                <a:ea typeface="黑体" panose="02010609060101010101" pitchFamily="49" charset="-122"/>
              </a:defRPr>
            </a:lvl2pPr>
            <a:lvl3pPr marL="1143000" indent="-228600">
              <a:defRPr sz="2400">
                <a:solidFill>
                  <a:schemeClr val="bg2"/>
                </a:solidFill>
                <a:latin typeface="Comic Sans MS" panose="030F0702030302020204" pitchFamily="66" charset="0"/>
                <a:ea typeface="黑体" panose="02010609060101010101" pitchFamily="49" charset="-122"/>
              </a:defRPr>
            </a:lvl3pPr>
            <a:lvl4pPr marL="1600200" indent="-228600">
              <a:defRPr sz="2400">
                <a:solidFill>
                  <a:schemeClr val="bg2"/>
                </a:solidFill>
                <a:latin typeface="Comic Sans MS" panose="030F0702030302020204" pitchFamily="66" charset="0"/>
                <a:ea typeface="黑体" panose="02010609060101010101" pitchFamily="49" charset="-122"/>
              </a:defRPr>
            </a:lvl4pPr>
            <a:lvl5pPr marL="2057400" indent="-228600">
              <a:defRPr sz="2400">
                <a:solidFill>
                  <a:schemeClr val="bg2"/>
                </a:solidFill>
                <a:latin typeface="Comic Sans MS" panose="030F0702030302020204" pitchFamily="66" charset="0"/>
                <a:ea typeface="黑体" panose="02010609060101010101" pitchFamily="49" charset="-122"/>
              </a:defRPr>
            </a:lvl5pPr>
            <a:lvl6pPr marL="25146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6pPr>
            <a:lvl7pPr marL="29718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7pPr>
            <a:lvl8pPr marL="34290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8pPr>
            <a:lvl9pPr marL="38862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9pPr>
          </a:lstStyle>
          <a:p>
            <a:fld id="{63606FC3-CB89-4AAD-8BCA-AACF7CFDB550}" type="slidenum">
              <a:rPr lang="en-US" altLang="zh-CN" sz="1200" smtClean="0">
                <a:solidFill>
                  <a:schemeClr val="tx1"/>
                </a:solidFill>
                <a:latin typeface="Arial" panose="020B0604020202020204" pitchFamily="34" charset="0"/>
                <a:ea typeface="宋体" panose="02010600030101010101" pitchFamily="2" charset="-122"/>
              </a:rPr>
            </a:fld>
            <a:endParaRPr lang="en-US" altLang="zh-CN" sz="1200">
              <a:solidFill>
                <a:schemeClr val="tx1"/>
              </a:solidFill>
              <a:latin typeface="Arial" panose="020B0604020202020204" pitchFamily="34" charset="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3F45CDC-F8C7-40D6-B0E4-2FF3F2D9A2AF}" type="slidenum">
              <a:rPr lang="en-US" altLang="zh-CN" smtClean="0"/>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3F45CDC-F8C7-40D6-B0E4-2FF3F2D9A2AF}" type="slidenum">
              <a:rPr lang="en-US" altLang="zh-CN" smtClean="0"/>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3F45CDC-F8C7-40D6-B0E4-2FF3F2D9A2AF}" type="slidenum">
              <a:rPr lang="en-US" altLang="zh-CN" smtClean="0"/>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3F45CDC-F8C7-40D6-B0E4-2FF3F2D9A2AF}" type="slidenum">
              <a:rPr lang="en-US" altLang="zh-CN" smtClean="0"/>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Comic Sans MS" panose="030F0702030302020204" pitchFamily="66" charset="0"/>
                <a:ea typeface="黑体" panose="02010609060101010101" pitchFamily="49" charset="-122"/>
              </a:defRPr>
            </a:lvl1pPr>
            <a:lvl2pPr marL="742950" indent="-285750">
              <a:defRPr sz="2400">
                <a:solidFill>
                  <a:schemeClr val="bg2"/>
                </a:solidFill>
                <a:latin typeface="Comic Sans MS" panose="030F0702030302020204" pitchFamily="66" charset="0"/>
                <a:ea typeface="黑体" panose="02010609060101010101" pitchFamily="49" charset="-122"/>
              </a:defRPr>
            </a:lvl2pPr>
            <a:lvl3pPr marL="1143000" indent="-228600">
              <a:defRPr sz="2400">
                <a:solidFill>
                  <a:schemeClr val="bg2"/>
                </a:solidFill>
                <a:latin typeface="Comic Sans MS" panose="030F0702030302020204" pitchFamily="66" charset="0"/>
                <a:ea typeface="黑体" panose="02010609060101010101" pitchFamily="49" charset="-122"/>
              </a:defRPr>
            </a:lvl3pPr>
            <a:lvl4pPr marL="1600200" indent="-228600">
              <a:defRPr sz="2400">
                <a:solidFill>
                  <a:schemeClr val="bg2"/>
                </a:solidFill>
                <a:latin typeface="Comic Sans MS" panose="030F0702030302020204" pitchFamily="66" charset="0"/>
                <a:ea typeface="黑体" panose="02010609060101010101" pitchFamily="49" charset="-122"/>
              </a:defRPr>
            </a:lvl4pPr>
            <a:lvl5pPr marL="2057400" indent="-228600">
              <a:defRPr sz="2400">
                <a:solidFill>
                  <a:schemeClr val="bg2"/>
                </a:solidFill>
                <a:latin typeface="Comic Sans MS" panose="030F0702030302020204" pitchFamily="66" charset="0"/>
                <a:ea typeface="黑体" panose="02010609060101010101" pitchFamily="49" charset="-122"/>
              </a:defRPr>
            </a:lvl5pPr>
            <a:lvl6pPr marL="25146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6pPr>
            <a:lvl7pPr marL="29718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7pPr>
            <a:lvl8pPr marL="34290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8pPr>
            <a:lvl9pPr marL="38862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9pPr>
          </a:lstStyle>
          <a:p>
            <a:fld id="{731E68FE-03AA-4B34-8980-DDEEE3F8231B}" type="slidenum">
              <a:rPr lang="en-US" altLang="zh-CN" sz="1200" smtClean="0">
                <a:solidFill>
                  <a:schemeClr val="tx1"/>
                </a:solidFill>
                <a:latin typeface="Arial" panose="020B0604020202020204" pitchFamily="34" charset="0"/>
                <a:ea typeface="宋体" panose="02010600030101010101" pitchFamily="2" charset="-122"/>
              </a:rPr>
            </a:fld>
            <a:endParaRPr lang="en-US" altLang="zh-CN" sz="1200">
              <a:solidFill>
                <a:schemeClr val="tx1"/>
              </a:solidFill>
              <a:latin typeface="Arial" panose="020B0604020202020204" pitchFamily="34" charset="0"/>
              <a:ea typeface="宋体" panose="02010600030101010101" pitchFamily="2" charset="-122"/>
            </a:endParaRPr>
          </a:p>
        </p:txBody>
      </p:sp>
      <p:sp>
        <p:nvSpPr>
          <p:cNvPr id="32771" name="Rectangle 2"/>
          <p:cNvSpPr>
            <a:spLocks noGrp="1" noRot="1" noChangeAspect="1" noChangeArrowheads="1" noTextEdit="1"/>
          </p:cNvSpPr>
          <p:nvPr>
            <p:ph type="sldImg"/>
          </p:nvPr>
        </p:nvSpPr>
        <p:spPr/>
      </p:sp>
      <p:sp>
        <p:nvSpPr>
          <p:cNvPr id="327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endParaRPr lang="en-US" altLang="zh-CN" sz="1400" b="1" dirty="0">
              <a:latin typeface="Arial" panose="020B0604020202020204" pitchFamily="34" charset="0"/>
              <a:ea typeface="黑体" panose="02010609060101010101" pitchFamily="49" charset="-122"/>
            </a:endParaRPr>
          </a:p>
          <a:p>
            <a:pPr eaLnBrk="1" hangingPunct="1"/>
            <a:endParaRPr lang="en-US" altLang="zh-CN" dirty="0">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Comic Sans MS" panose="030F0702030302020204" pitchFamily="66" charset="0"/>
                <a:ea typeface="黑体" panose="02010609060101010101" pitchFamily="49" charset="-122"/>
              </a:defRPr>
            </a:lvl1pPr>
            <a:lvl2pPr marL="742950" indent="-285750">
              <a:defRPr sz="2400">
                <a:solidFill>
                  <a:schemeClr val="bg2"/>
                </a:solidFill>
                <a:latin typeface="Comic Sans MS" panose="030F0702030302020204" pitchFamily="66" charset="0"/>
                <a:ea typeface="黑体" panose="02010609060101010101" pitchFamily="49" charset="-122"/>
              </a:defRPr>
            </a:lvl2pPr>
            <a:lvl3pPr marL="1143000" indent="-228600">
              <a:defRPr sz="2400">
                <a:solidFill>
                  <a:schemeClr val="bg2"/>
                </a:solidFill>
                <a:latin typeface="Comic Sans MS" panose="030F0702030302020204" pitchFamily="66" charset="0"/>
                <a:ea typeface="黑体" panose="02010609060101010101" pitchFamily="49" charset="-122"/>
              </a:defRPr>
            </a:lvl3pPr>
            <a:lvl4pPr marL="1600200" indent="-228600">
              <a:defRPr sz="2400">
                <a:solidFill>
                  <a:schemeClr val="bg2"/>
                </a:solidFill>
                <a:latin typeface="Comic Sans MS" panose="030F0702030302020204" pitchFamily="66" charset="0"/>
                <a:ea typeface="黑体" panose="02010609060101010101" pitchFamily="49" charset="-122"/>
              </a:defRPr>
            </a:lvl4pPr>
            <a:lvl5pPr marL="2057400" indent="-228600">
              <a:defRPr sz="2400">
                <a:solidFill>
                  <a:schemeClr val="bg2"/>
                </a:solidFill>
                <a:latin typeface="Comic Sans MS" panose="030F0702030302020204" pitchFamily="66" charset="0"/>
                <a:ea typeface="黑体" panose="02010609060101010101" pitchFamily="49" charset="-122"/>
              </a:defRPr>
            </a:lvl5pPr>
            <a:lvl6pPr marL="25146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6pPr>
            <a:lvl7pPr marL="29718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7pPr>
            <a:lvl8pPr marL="34290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8pPr>
            <a:lvl9pPr marL="38862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9pPr>
          </a:lstStyle>
          <a:p>
            <a:fld id="{4037C8C5-554E-41C8-A68E-76F27ADF5596}" type="slidenum">
              <a:rPr lang="en-US" altLang="zh-CN" sz="1200" smtClean="0">
                <a:solidFill>
                  <a:schemeClr val="tx1"/>
                </a:solidFill>
                <a:latin typeface="Arial" panose="020B0604020202020204" pitchFamily="34" charset="0"/>
                <a:ea typeface="宋体" panose="02010600030101010101" pitchFamily="2" charset="-122"/>
              </a:rPr>
            </a:fld>
            <a:endParaRPr lang="en-US" altLang="zh-CN" sz="1200">
              <a:solidFill>
                <a:schemeClr val="tx1"/>
              </a:solidFill>
              <a:latin typeface="Arial" panose="020B0604020202020204" pitchFamily="34" charset="0"/>
              <a:ea typeface="宋体" panose="02010600030101010101" pitchFamily="2" charset="-122"/>
            </a:endParaRPr>
          </a:p>
        </p:txBody>
      </p:sp>
      <p:sp>
        <p:nvSpPr>
          <p:cNvPr id="34819" name="Rectangle 2"/>
          <p:cNvSpPr>
            <a:spLocks noGrp="1" noRot="1" noChangeAspect="1" noChangeArrowheads="1" noTextEdit="1"/>
          </p:cNvSpPr>
          <p:nvPr>
            <p:ph type="sldImg"/>
          </p:nvPr>
        </p:nvSpPr>
        <p:spPr/>
      </p:sp>
      <p:sp>
        <p:nvSpPr>
          <p:cNvPr id="348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3F45CDC-F8C7-40D6-B0E4-2FF3F2D9A2AF}" type="slidenum">
              <a:rPr lang="en-US" altLang="zh-CN" smtClean="0"/>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3F45CDC-F8C7-40D6-B0E4-2FF3F2D9A2AF}" type="slidenum">
              <a:rPr lang="en-US" altLang="zh-CN" smtClean="0"/>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3F45CDC-F8C7-40D6-B0E4-2FF3F2D9A2AF}" type="slidenum">
              <a:rPr lang="en-US" altLang="zh-CN" smtClean="0"/>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3F45CDC-F8C7-40D6-B0E4-2FF3F2D9A2AF}" type="slidenum">
              <a:rPr lang="en-US" altLang="zh-CN"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p:sp>
      <p:sp>
        <p:nvSpPr>
          <p:cNvPr id="819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endParaRPr lang="zh-CN" altLang="en-US" dirty="0">
              <a:latin typeface="Arial" panose="020B0604020202020204" pitchFamily="34" charset="0"/>
            </a:endParaRPr>
          </a:p>
        </p:txBody>
      </p:sp>
      <p:sp>
        <p:nvSpPr>
          <p:cNvPr id="81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Comic Sans MS" panose="030F0702030302020204" pitchFamily="66" charset="0"/>
                <a:ea typeface="黑体" panose="02010609060101010101" pitchFamily="49" charset="-122"/>
              </a:defRPr>
            </a:lvl1pPr>
            <a:lvl2pPr marL="742950" indent="-285750">
              <a:defRPr sz="2400">
                <a:solidFill>
                  <a:schemeClr val="bg2"/>
                </a:solidFill>
                <a:latin typeface="Comic Sans MS" panose="030F0702030302020204" pitchFamily="66" charset="0"/>
                <a:ea typeface="黑体" panose="02010609060101010101" pitchFamily="49" charset="-122"/>
              </a:defRPr>
            </a:lvl2pPr>
            <a:lvl3pPr marL="1143000" indent="-228600">
              <a:defRPr sz="2400">
                <a:solidFill>
                  <a:schemeClr val="bg2"/>
                </a:solidFill>
                <a:latin typeface="Comic Sans MS" panose="030F0702030302020204" pitchFamily="66" charset="0"/>
                <a:ea typeface="黑体" panose="02010609060101010101" pitchFamily="49" charset="-122"/>
              </a:defRPr>
            </a:lvl3pPr>
            <a:lvl4pPr marL="1600200" indent="-228600">
              <a:defRPr sz="2400">
                <a:solidFill>
                  <a:schemeClr val="bg2"/>
                </a:solidFill>
                <a:latin typeface="Comic Sans MS" panose="030F0702030302020204" pitchFamily="66" charset="0"/>
                <a:ea typeface="黑体" panose="02010609060101010101" pitchFamily="49" charset="-122"/>
              </a:defRPr>
            </a:lvl4pPr>
            <a:lvl5pPr marL="2057400" indent="-228600">
              <a:defRPr sz="2400">
                <a:solidFill>
                  <a:schemeClr val="bg2"/>
                </a:solidFill>
                <a:latin typeface="Comic Sans MS" panose="030F0702030302020204" pitchFamily="66" charset="0"/>
                <a:ea typeface="黑体" panose="02010609060101010101" pitchFamily="49" charset="-122"/>
              </a:defRPr>
            </a:lvl5pPr>
            <a:lvl6pPr marL="25146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6pPr>
            <a:lvl7pPr marL="29718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7pPr>
            <a:lvl8pPr marL="34290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8pPr>
            <a:lvl9pPr marL="38862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9pPr>
          </a:lstStyle>
          <a:p>
            <a:fld id="{63606FC3-CB89-4AAD-8BCA-AACF7CFDB550}" type="slidenum">
              <a:rPr lang="en-US" altLang="zh-CN" sz="1200" smtClean="0">
                <a:solidFill>
                  <a:schemeClr val="tx1"/>
                </a:solidFill>
                <a:latin typeface="Arial" panose="020B0604020202020204" pitchFamily="34" charset="0"/>
                <a:ea typeface="宋体" panose="02010600030101010101" pitchFamily="2" charset="-122"/>
              </a:rPr>
            </a:fld>
            <a:endParaRPr lang="en-US" altLang="zh-CN" sz="1200">
              <a:solidFill>
                <a:schemeClr val="tx1"/>
              </a:solidFill>
              <a:latin typeface="Arial" panose="020B0604020202020204" pitchFamily="34" charset="0"/>
              <a:ea typeface="宋体" panose="02010600030101010101"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3F45CDC-F8C7-40D6-B0E4-2FF3F2D9A2AF}" type="slidenum">
              <a:rPr lang="en-US" altLang="zh-CN" smtClean="0"/>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3F45CDC-F8C7-40D6-B0E4-2FF3F2D9A2AF}" type="slidenum">
              <a:rPr lang="en-US" altLang="zh-CN" smtClean="0"/>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3F45CDC-F8C7-40D6-B0E4-2FF3F2D9A2AF}" type="slidenum">
              <a:rPr lang="en-US" altLang="zh-CN" smtClean="0"/>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3F45CDC-F8C7-40D6-B0E4-2FF3F2D9A2AF}" type="slidenum">
              <a:rPr lang="en-US" altLang="zh-CN" smtClean="0"/>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3F45CDC-F8C7-40D6-B0E4-2FF3F2D9A2AF}" type="slidenum">
              <a:rPr lang="en-US" altLang="zh-CN" smtClean="0"/>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3F45CDC-F8C7-40D6-B0E4-2FF3F2D9A2AF}" type="slidenum">
              <a:rPr lang="en-US" altLang="zh-CN" smtClean="0"/>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3F45CDC-F8C7-40D6-B0E4-2FF3F2D9A2AF}" type="slidenum">
              <a:rPr lang="en-US" altLang="zh-CN" smtClean="0"/>
            </a:fld>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3F45CDC-F8C7-40D6-B0E4-2FF3F2D9A2AF}" type="slidenum">
              <a:rPr lang="en-US" altLang="zh-CN" smtClean="0"/>
            </a:fld>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3F45CDC-F8C7-40D6-B0E4-2FF3F2D9A2AF}" type="slidenum">
              <a:rPr lang="en-US" altLang="zh-CN" smtClean="0"/>
            </a:fld>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Comic Sans MS" panose="030F0702030302020204" pitchFamily="66" charset="0"/>
                <a:ea typeface="黑体" panose="02010609060101010101" pitchFamily="49" charset="-122"/>
              </a:defRPr>
            </a:lvl1pPr>
            <a:lvl2pPr marL="742950" indent="-285750">
              <a:defRPr sz="2400">
                <a:solidFill>
                  <a:schemeClr val="bg2"/>
                </a:solidFill>
                <a:latin typeface="Comic Sans MS" panose="030F0702030302020204" pitchFamily="66" charset="0"/>
                <a:ea typeface="黑体" panose="02010609060101010101" pitchFamily="49" charset="-122"/>
              </a:defRPr>
            </a:lvl2pPr>
            <a:lvl3pPr marL="1143000" indent="-228600">
              <a:defRPr sz="2400">
                <a:solidFill>
                  <a:schemeClr val="bg2"/>
                </a:solidFill>
                <a:latin typeface="Comic Sans MS" panose="030F0702030302020204" pitchFamily="66" charset="0"/>
                <a:ea typeface="黑体" panose="02010609060101010101" pitchFamily="49" charset="-122"/>
              </a:defRPr>
            </a:lvl3pPr>
            <a:lvl4pPr marL="1600200" indent="-228600">
              <a:defRPr sz="2400">
                <a:solidFill>
                  <a:schemeClr val="bg2"/>
                </a:solidFill>
                <a:latin typeface="Comic Sans MS" panose="030F0702030302020204" pitchFamily="66" charset="0"/>
                <a:ea typeface="黑体" panose="02010609060101010101" pitchFamily="49" charset="-122"/>
              </a:defRPr>
            </a:lvl4pPr>
            <a:lvl5pPr marL="2057400" indent="-228600">
              <a:defRPr sz="2400">
                <a:solidFill>
                  <a:schemeClr val="bg2"/>
                </a:solidFill>
                <a:latin typeface="Comic Sans MS" panose="030F0702030302020204" pitchFamily="66" charset="0"/>
                <a:ea typeface="黑体" panose="02010609060101010101" pitchFamily="49" charset="-122"/>
              </a:defRPr>
            </a:lvl5pPr>
            <a:lvl6pPr marL="25146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6pPr>
            <a:lvl7pPr marL="29718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7pPr>
            <a:lvl8pPr marL="34290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8pPr>
            <a:lvl9pPr marL="38862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9pPr>
          </a:lstStyle>
          <a:p>
            <a:fld id="{EF61BF32-941D-4C7E-B8A5-888745D5A471}" type="slidenum">
              <a:rPr lang="en-US" altLang="zh-CN" sz="1200" smtClean="0">
                <a:solidFill>
                  <a:schemeClr val="tx1"/>
                </a:solidFill>
                <a:latin typeface="Arial" panose="020B0604020202020204" pitchFamily="34" charset="0"/>
                <a:ea typeface="宋体" panose="02010600030101010101" pitchFamily="2" charset="-122"/>
              </a:rPr>
            </a:fld>
            <a:endParaRPr lang="en-US" altLang="zh-CN" sz="1200">
              <a:solidFill>
                <a:schemeClr val="tx1"/>
              </a:solidFill>
              <a:latin typeface="Arial" panose="020B0604020202020204" pitchFamily="34" charset="0"/>
              <a:ea typeface="宋体" panose="02010600030101010101" pitchFamily="2" charset="-122"/>
            </a:endParaRPr>
          </a:p>
        </p:txBody>
      </p:sp>
      <p:sp>
        <p:nvSpPr>
          <p:cNvPr id="50179" name="Rectangle 2"/>
          <p:cNvSpPr>
            <a:spLocks noGrp="1" noRot="1" noChangeAspect="1" noChangeArrowheads="1" noTextEdit="1"/>
          </p:cNvSpPr>
          <p:nvPr>
            <p:ph type="sldImg"/>
          </p:nvPr>
        </p:nvSpPr>
        <p:spPr/>
      </p:sp>
      <p:sp>
        <p:nvSpPr>
          <p:cNvPr id="501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dirty="0">
              <a:solidFill>
                <a:srgbClr val="0000FF"/>
              </a:solidFill>
              <a:latin typeface="Arial" panose="020B0604020202020204" pitchFamily="34" charset="0"/>
              <a:ea typeface="黑体" panose="02010609060101010101" pitchFamily="49" charset="-122"/>
              <a:sym typeface="Wingdings" panose="05000000000000000000" pitchFamily="2" charset="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p:sp>
      <p:sp>
        <p:nvSpPr>
          <p:cNvPr id="819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81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Comic Sans MS" panose="030F0702030302020204" pitchFamily="66" charset="0"/>
                <a:ea typeface="黑体" panose="02010609060101010101" pitchFamily="49" charset="-122"/>
              </a:defRPr>
            </a:lvl1pPr>
            <a:lvl2pPr marL="742950" indent="-285750">
              <a:defRPr sz="2400">
                <a:solidFill>
                  <a:schemeClr val="bg2"/>
                </a:solidFill>
                <a:latin typeface="Comic Sans MS" panose="030F0702030302020204" pitchFamily="66" charset="0"/>
                <a:ea typeface="黑体" panose="02010609060101010101" pitchFamily="49" charset="-122"/>
              </a:defRPr>
            </a:lvl2pPr>
            <a:lvl3pPr marL="1143000" indent="-228600">
              <a:defRPr sz="2400">
                <a:solidFill>
                  <a:schemeClr val="bg2"/>
                </a:solidFill>
                <a:latin typeface="Comic Sans MS" panose="030F0702030302020204" pitchFamily="66" charset="0"/>
                <a:ea typeface="黑体" panose="02010609060101010101" pitchFamily="49" charset="-122"/>
              </a:defRPr>
            </a:lvl3pPr>
            <a:lvl4pPr marL="1600200" indent="-228600">
              <a:defRPr sz="2400">
                <a:solidFill>
                  <a:schemeClr val="bg2"/>
                </a:solidFill>
                <a:latin typeface="Comic Sans MS" panose="030F0702030302020204" pitchFamily="66" charset="0"/>
                <a:ea typeface="黑体" panose="02010609060101010101" pitchFamily="49" charset="-122"/>
              </a:defRPr>
            </a:lvl4pPr>
            <a:lvl5pPr marL="2057400" indent="-228600">
              <a:defRPr sz="2400">
                <a:solidFill>
                  <a:schemeClr val="bg2"/>
                </a:solidFill>
                <a:latin typeface="Comic Sans MS" panose="030F0702030302020204" pitchFamily="66" charset="0"/>
                <a:ea typeface="黑体" panose="02010609060101010101" pitchFamily="49" charset="-122"/>
              </a:defRPr>
            </a:lvl5pPr>
            <a:lvl6pPr marL="25146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6pPr>
            <a:lvl7pPr marL="29718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7pPr>
            <a:lvl8pPr marL="34290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8pPr>
            <a:lvl9pPr marL="38862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9pPr>
          </a:lstStyle>
          <a:p>
            <a:fld id="{63606FC3-CB89-4AAD-8BCA-AACF7CFDB550}" type="slidenum">
              <a:rPr lang="en-US" altLang="zh-CN" sz="1200" smtClean="0">
                <a:solidFill>
                  <a:schemeClr val="tx1"/>
                </a:solidFill>
                <a:latin typeface="Arial" panose="020B0604020202020204" pitchFamily="34" charset="0"/>
                <a:ea typeface="宋体" panose="02010600030101010101" pitchFamily="2" charset="-122"/>
              </a:rPr>
            </a:fld>
            <a:endParaRPr lang="en-US" altLang="zh-CN" sz="1200">
              <a:solidFill>
                <a:schemeClr val="tx1"/>
              </a:solidFill>
              <a:latin typeface="Arial" panose="020B0604020202020204" pitchFamily="34" charset="0"/>
              <a:ea typeface="宋体" panose="02010600030101010101" pitchFamily="2"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3F45CDC-F8C7-40D6-B0E4-2FF3F2D9A2AF}" type="slidenum">
              <a:rPr lang="en-US" altLang="zh-CN" smtClean="0"/>
            </a:fld>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3F45CDC-F8C7-40D6-B0E4-2FF3F2D9A2AF}" type="slidenum">
              <a:rPr lang="en-US" altLang="zh-CN" smtClean="0"/>
            </a:fld>
            <a:endParaRPr lang="en-US"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3F45CDC-F8C7-40D6-B0E4-2FF3F2D9A2AF}" type="slidenum">
              <a:rPr lang="en-US" altLang="zh-CN" smtClean="0"/>
            </a:fld>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lang="en-US" altLang="zh-CN" sz="12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p:txBody>
      </p:sp>
      <p:sp>
        <p:nvSpPr>
          <p:cNvPr id="4" name="灯片编号占位符 3"/>
          <p:cNvSpPr>
            <a:spLocks noGrp="1"/>
          </p:cNvSpPr>
          <p:nvPr>
            <p:ph type="sldNum" sz="quarter" idx="10"/>
          </p:nvPr>
        </p:nvSpPr>
        <p:spPr/>
        <p:txBody>
          <a:bodyPr/>
          <a:lstStyle/>
          <a:p>
            <a:pPr>
              <a:defRPr/>
            </a:pPr>
            <a:fld id="{53F45CDC-F8C7-40D6-B0E4-2FF3F2D9A2AF}" type="slidenum">
              <a:rPr lang="en-US" altLang="zh-CN" smtClean="0"/>
            </a:fld>
            <a:endParaRPr lang="en-US"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pPr>
              <a:defRPr/>
            </a:pPr>
            <a:fld id="{53F45CDC-F8C7-40D6-B0E4-2FF3F2D9A2AF}" type="slidenum">
              <a:rPr lang="en-US" altLang="zh-CN" smtClean="0"/>
            </a:fld>
            <a:endParaRPr lang="en-US"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3F45CDC-F8C7-40D6-B0E4-2FF3F2D9A2AF}" type="slidenum">
              <a:rPr lang="en-US" altLang="zh-CN" smtClean="0"/>
            </a:fld>
            <a:endParaRPr lang="en-US"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3F45CDC-F8C7-40D6-B0E4-2FF3F2D9A2AF}" type="slidenum">
              <a:rPr lang="en-US" altLang="zh-CN" smtClean="0"/>
            </a:fld>
            <a:endParaRPr lang="en-US"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3F45CDC-F8C7-40D6-B0E4-2FF3F2D9A2AF}" type="slidenum">
              <a:rPr lang="en-US" altLang="zh-CN" smtClean="0"/>
            </a:fld>
            <a:endParaRPr lang="en-US"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Comic Sans MS" panose="030F0702030302020204" pitchFamily="66" charset="0"/>
                <a:ea typeface="黑体" panose="02010609060101010101" pitchFamily="49" charset="-122"/>
              </a:defRPr>
            </a:lvl1pPr>
            <a:lvl2pPr marL="742950" indent="-285750">
              <a:defRPr sz="2400">
                <a:solidFill>
                  <a:schemeClr val="bg2"/>
                </a:solidFill>
                <a:latin typeface="Comic Sans MS" panose="030F0702030302020204" pitchFamily="66" charset="0"/>
                <a:ea typeface="黑体" panose="02010609060101010101" pitchFamily="49" charset="-122"/>
              </a:defRPr>
            </a:lvl2pPr>
            <a:lvl3pPr marL="1143000" indent="-228600">
              <a:defRPr sz="2400">
                <a:solidFill>
                  <a:schemeClr val="bg2"/>
                </a:solidFill>
                <a:latin typeface="Comic Sans MS" panose="030F0702030302020204" pitchFamily="66" charset="0"/>
                <a:ea typeface="黑体" panose="02010609060101010101" pitchFamily="49" charset="-122"/>
              </a:defRPr>
            </a:lvl3pPr>
            <a:lvl4pPr marL="1600200" indent="-228600">
              <a:defRPr sz="2400">
                <a:solidFill>
                  <a:schemeClr val="bg2"/>
                </a:solidFill>
                <a:latin typeface="Comic Sans MS" panose="030F0702030302020204" pitchFamily="66" charset="0"/>
                <a:ea typeface="黑体" panose="02010609060101010101" pitchFamily="49" charset="-122"/>
              </a:defRPr>
            </a:lvl4pPr>
            <a:lvl5pPr marL="2057400" indent="-228600">
              <a:defRPr sz="2400">
                <a:solidFill>
                  <a:schemeClr val="bg2"/>
                </a:solidFill>
                <a:latin typeface="Comic Sans MS" panose="030F0702030302020204" pitchFamily="66" charset="0"/>
                <a:ea typeface="黑体" panose="02010609060101010101" pitchFamily="49" charset="-122"/>
              </a:defRPr>
            </a:lvl5pPr>
            <a:lvl6pPr marL="25146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6pPr>
            <a:lvl7pPr marL="29718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7pPr>
            <a:lvl8pPr marL="34290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8pPr>
            <a:lvl9pPr marL="38862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9pPr>
          </a:lstStyle>
          <a:p>
            <a:fld id="{7DA9ACE2-3A37-40B7-B352-303C75B05553}" type="slidenum">
              <a:rPr lang="en-US" altLang="zh-CN" sz="1200" smtClean="0">
                <a:solidFill>
                  <a:schemeClr val="tx1"/>
                </a:solidFill>
                <a:latin typeface="Arial" panose="020B0604020202020204" pitchFamily="34" charset="0"/>
                <a:ea typeface="宋体" panose="02010600030101010101" pitchFamily="2" charset="-122"/>
              </a:rPr>
            </a:fld>
            <a:endParaRPr lang="en-US" altLang="zh-CN" sz="1200">
              <a:solidFill>
                <a:schemeClr val="tx1"/>
              </a:solidFill>
              <a:latin typeface="Arial" panose="020B0604020202020204" pitchFamily="34" charset="0"/>
              <a:ea typeface="宋体" panose="02010600030101010101" pitchFamily="2" charset="-122"/>
            </a:endParaRPr>
          </a:p>
        </p:txBody>
      </p:sp>
      <p:sp>
        <p:nvSpPr>
          <p:cNvPr id="60419" name="Rectangle 2"/>
          <p:cNvSpPr>
            <a:spLocks noGrp="1" noRot="1" noChangeAspect="1" noChangeArrowheads="1" noTextEdit="1"/>
          </p:cNvSpPr>
          <p:nvPr>
            <p:ph type="sldImg"/>
          </p:nvPr>
        </p:nvSpPr>
        <p:spPr/>
      </p:sp>
      <p:sp>
        <p:nvSpPr>
          <p:cNvPr id="604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b="1" dirty="0">
              <a:solidFill>
                <a:srgbClr val="0000FF"/>
              </a:solidFill>
              <a:latin typeface="Arial" panose="020B0604020202020204" pitchFamily="34" charset="0"/>
              <a:ea typeface="黑体" panose="02010609060101010101" pitchFamily="49" charset="-122"/>
              <a:sym typeface="Wingdings" panose="05000000000000000000" pitchFamily="2" charset="2"/>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Comic Sans MS" panose="030F0702030302020204" pitchFamily="66" charset="0"/>
                <a:ea typeface="黑体" panose="02010609060101010101" pitchFamily="49" charset="-122"/>
              </a:defRPr>
            </a:lvl1pPr>
            <a:lvl2pPr marL="742950" indent="-285750">
              <a:defRPr sz="2400">
                <a:solidFill>
                  <a:schemeClr val="bg2"/>
                </a:solidFill>
                <a:latin typeface="Comic Sans MS" panose="030F0702030302020204" pitchFamily="66" charset="0"/>
                <a:ea typeface="黑体" panose="02010609060101010101" pitchFamily="49" charset="-122"/>
              </a:defRPr>
            </a:lvl2pPr>
            <a:lvl3pPr marL="1143000" indent="-228600">
              <a:defRPr sz="2400">
                <a:solidFill>
                  <a:schemeClr val="bg2"/>
                </a:solidFill>
                <a:latin typeface="Comic Sans MS" panose="030F0702030302020204" pitchFamily="66" charset="0"/>
                <a:ea typeface="黑体" panose="02010609060101010101" pitchFamily="49" charset="-122"/>
              </a:defRPr>
            </a:lvl3pPr>
            <a:lvl4pPr marL="1600200" indent="-228600">
              <a:defRPr sz="2400">
                <a:solidFill>
                  <a:schemeClr val="bg2"/>
                </a:solidFill>
                <a:latin typeface="Comic Sans MS" panose="030F0702030302020204" pitchFamily="66" charset="0"/>
                <a:ea typeface="黑体" panose="02010609060101010101" pitchFamily="49" charset="-122"/>
              </a:defRPr>
            </a:lvl4pPr>
            <a:lvl5pPr marL="2057400" indent="-228600">
              <a:defRPr sz="2400">
                <a:solidFill>
                  <a:schemeClr val="bg2"/>
                </a:solidFill>
                <a:latin typeface="Comic Sans MS" panose="030F0702030302020204" pitchFamily="66" charset="0"/>
                <a:ea typeface="黑体" panose="02010609060101010101" pitchFamily="49" charset="-122"/>
              </a:defRPr>
            </a:lvl5pPr>
            <a:lvl6pPr marL="25146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6pPr>
            <a:lvl7pPr marL="29718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7pPr>
            <a:lvl8pPr marL="34290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8pPr>
            <a:lvl9pPr marL="38862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9pPr>
          </a:lstStyle>
          <a:p>
            <a:fld id="{3C52A604-E210-4D2C-8D39-DDC4975D735E}" type="slidenum">
              <a:rPr lang="en-US" altLang="zh-CN" sz="1200" smtClean="0">
                <a:solidFill>
                  <a:schemeClr val="tx1"/>
                </a:solidFill>
                <a:latin typeface="Arial" panose="020B0604020202020204" pitchFamily="34" charset="0"/>
                <a:ea typeface="宋体" panose="02010600030101010101" pitchFamily="2" charset="-122"/>
              </a:rPr>
            </a:fld>
            <a:endParaRPr lang="en-US" altLang="zh-CN" sz="1200">
              <a:solidFill>
                <a:schemeClr val="tx1"/>
              </a:solidFill>
              <a:latin typeface="Arial" panose="020B0604020202020204" pitchFamily="34" charset="0"/>
              <a:ea typeface="宋体" panose="02010600030101010101" pitchFamily="2" charset="-122"/>
            </a:endParaRPr>
          </a:p>
        </p:txBody>
      </p:sp>
      <p:sp>
        <p:nvSpPr>
          <p:cNvPr id="62467" name="Rectangle 2"/>
          <p:cNvSpPr>
            <a:spLocks noGrp="1" noRot="1" noChangeAspect="1" noChangeArrowheads="1" noTextEdit="1"/>
          </p:cNvSpPr>
          <p:nvPr>
            <p:ph type="sldImg"/>
          </p:nvPr>
        </p:nvSpPr>
        <p:spPr/>
      </p:sp>
      <p:sp>
        <p:nvSpPr>
          <p:cNvPr id="624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3F45CDC-F8C7-40D6-B0E4-2FF3F2D9A2AF}" type="slidenum">
              <a:rPr lang="en-US" altLang="zh-CN" smtClean="0"/>
            </a:fld>
            <a:endParaRPr lang="en-US"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Comic Sans MS" panose="030F0702030302020204" pitchFamily="66" charset="0"/>
                <a:ea typeface="黑体" panose="02010609060101010101" pitchFamily="49" charset="-122"/>
              </a:defRPr>
            </a:lvl1pPr>
            <a:lvl2pPr marL="742950" indent="-285750">
              <a:defRPr sz="2400">
                <a:solidFill>
                  <a:schemeClr val="bg2"/>
                </a:solidFill>
                <a:latin typeface="Comic Sans MS" panose="030F0702030302020204" pitchFamily="66" charset="0"/>
                <a:ea typeface="黑体" panose="02010609060101010101" pitchFamily="49" charset="-122"/>
              </a:defRPr>
            </a:lvl2pPr>
            <a:lvl3pPr marL="1143000" indent="-228600">
              <a:defRPr sz="2400">
                <a:solidFill>
                  <a:schemeClr val="bg2"/>
                </a:solidFill>
                <a:latin typeface="Comic Sans MS" panose="030F0702030302020204" pitchFamily="66" charset="0"/>
                <a:ea typeface="黑体" panose="02010609060101010101" pitchFamily="49" charset="-122"/>
              </a:defRPr>
            </a:lvl3pPr>
            <a:lvl4pPr marL="1600200" indent="-228600">
              <a:defRPr sz="2400">
                <a:solidFill>
                  <a:schemeClr val="bg2"/>
                </a:solidFill>
                <a:latin typeface="Comic Sans MS" panose="030F0702030302020204" pitchFamily="66" charset="0"/>
                <a:ea typeface="黑体" panose="02010609060101010101" pitchFamily="49" charset="-122"/>
              </a:defRPr>
            </a:lvl4pPr>
            <a:lvl5pPr marL="2057400" indent="-228600">
              <a:defRPr sz="2400">
                <a:solidFill>
                  <a:schemeClr val="bg2"/>
                </a:solidFill>
                <a:latin typeface="Comic Sans MS" panose="030F0702030302020204" pitchFamily="66" charset="0"/>
                <a:ea typeface="黑体" panose="02010609060101010101" pitchFamily="49" charset="-122"/>
              </a:defRPr>
            </a:lvl5pPr>
            <a:lvl6pPr marL="25146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6pPr>
            <a:lvl7pPr marL="29718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7pPr>
            <a:lvl8pPr marL="34290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8pPr>
            <a:lvl9pPr marL="38862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9pPr>
          </a:lstStyle>
          <a:p>
            <a:fld id="{C22C0813-A22B-4214-B316-1E1984BD8D40}" type="slidenum">
              <a:rPr lang="en-US" altLang="zh-CN" sz="1200" smtClean="0">
                <a:solidFill>
                  <a:schemeClr val="tx1"/>
                </a:solidFill>
                <a:latin typeface="Arial" panose="020B0604020202020204" pitchFamily="34" charset="0"/>
                <a:ea typeface="宋体" panose="02010600030101010101" pitchFamily="2" charset="-122"/>
              </a:rPr>
            </a:fld>
            <a:endParaRPr lang="en-US" altLang="zh-CN" sz="1200">
              <a:solidFill>
                <a:schemeClr val="tx1"/>
              </a:solidFill>
              <a:latin typeface="Arial" panose="020B0604020202020204" pitchFamily="34" charset="0"/>
              <a:ea typeface="宋体" panose="02010600030101010101" pitchFamily="2" charset="-122"/>
            </a:endParaRPr>
          </a:p>
        </p:txBody>
      </p:sp>
      <p:sp>
        <p:nvSpPr>
          <p:cNvPr id="64515" name="Rectangle 2"/>
          <p:cNvSpPr>
            <a:spLocks noGrp="1" noRot="1" noChangeAspect="1" noChangeArrowheads="1" noTextEdit="1"/>
          </p:cNvSpPr>
          <p:nvPr>
            <p:ph type="sldImg"/>
          </p:nvPr>
        </p:nvSpPr>
        <p:spPr/>
      </p:sp>
      <p:sp>
        <p:nvSpPr>
          <p:cNvPr id="645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latin typeface="Arial" panose="020B0604020202020204"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Comic Sans MS" panose="030F0702030302020204" pitchFamily="66" charset="0"/>
                <a:ea typeface="黑体" panose="02010609060101010101" pitchFamily="49" charset="-122"/>
              </a:defRPr>
            </a:lvl1pPr>
            <a:lvl2pPr marL="742950" indent="-285750">
              <a:defRPr sz="2400">
                <a:solidFill>
                  <a:schemeClr val="bg2"/>
                </a:solidFill>
                <a:latin typeface="Comic Sans MS" panose="030F0702030302020204" pitchFamily="66" charset="0"/>
                <a:ea typeface="黑体" panose="02010609060101010101" pitchFamily="49" charset="-122"/>
              </a:defRPr>
            </a:lvl2pPr>
            <a:lvl3pPr marL="1143000" indent="-228600">
              <a:defRPr sz="2400">
                <a:solidFill>
                  <a:schemeClr val="bg2"/>
                </a:solidFill>
                <a:latin typeface="Comic Sans MS" panose="030F0702030302020204" pitchFamily="66" charset="0"/>
                <a:ea typeface="黑体" panose="02010609060101010101" pitchFamily="49" charset="-122"/>
              </a:defRPr>
            </a:lvl3pPr>
            <a:lvl4pPr marL="1600200" indent="-228600">
              <a:defRPr sz="2400">
                <a:solidFill>
                  <a:schemeClr val="bg2"/>
                </a:solidFill>
                <a:latin typeface="Comic Sans MS" panose="030F0702030302020204" pitchFamily="66" charset="0"/>
                <a:ea typeface="黑体" panose="02010609060101010101" pitchFamily="49" charset="-122"/>
              </a:defRPr>
            </a:lvl4pPr>
            <a:lvl5pPr marL="2057400" indent="-228600">
              <a:defRPr sz="2400">
                <a:solidFill>
                  <a:schemeClr val="bg2"/>
                </a:solidFill>
                <a:latin typeface="Comic Sans MS" panose="030F0702030302020204" pitchFamily="66" charset="0"/>
                <a:ea typeface="黑体" panose="02010609060101010101" pitchFamily="49" charset="-122"/>
              </a:defRPr>
            </a:lvl5pPr>
            <a:lvl6pPr marL="25146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6pPr>
            <a:lvl7pPr marL="29718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7pPr>
            <a:lvl8pPr marL="34290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8pPr>
            <a:lvl9pPr marL="38862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9pPr>
          </a:lstStyle>
          <a:p>
            <a:fld id="{3FC9FBA2-A4D2-49E5-B8C7-414120A789DB}" type="slidenum">
              <a:rPr lang="en-US" altLang="zh-CN" sz="1200" smtClean="0">
                <a:solidFill>
                  <a:schemeClr val="tx1"/>
                </a:solidFill>
                <a:latin typeface="Arial" panose="020B0604020202020204" pitchFamily="34" charset="0"/>
                <a:ea typeface="宋体" panose="02010600030101010101" pitchFamily="2" charset="-122"/>
              </a:rPr>
            </a:fld>
            <a:endParaRPr lang="en-US" altLang="zh-CN" sz="1200">
              <a:solidFill>
                <a:schemeClr val="tx1"/>
              </a:solidFill>
              <a:latin typeface="Arial" panose="020B0604020202020204" pitchFamily="34" charset="0"/>
              <a:ea typeface="宋体" panose="02010600030101010101" pitchFamily="2" charset="-122"/>
            </a:endParaRPr>
          </a:p>
        </p:txBody>
      </p:sp>
      <p:sp>
        <p:nvSpPr>
          <p:cNvPr id="66563" name="Rectangle 2"/>
          <p:cNvSpPr>
            <a:spLocks noGrp="1" noRot="1" noChangeAspect="1" noChangeArrowheads="1" noTextEdit="1"/>
          </p:cNvSpPr>
          <p:nvPr>
            <p:ph type="sldImg"/>
          </p:nvPr>
        </p:nvSpPr>
        <p:spPr/>
      </p:sp>
      <p:sp>
        <p:nvSpPr>
          <p:cNvPr id="665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z="1000" dirty="0">
              <a:latin typeface="Arial" panose="020B0604020202020204"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Comic Sans MS" panose="030F0702030302020204" pitchFamily="66" charset="0"/>
                <a:ea typeface="黑体" panose="02010609060101010101" pitchFamily="49" charset="-122"/>
              </a:defRPr>
            </a:lvl1pPr>
            <a:lvl2pPr marL="742950" indent="-285750">
              <a:defRPr sz="2400">
                <a:solidFill>
                  <a:schemeClr val="bg2"/>
                </a:solidFill>
                <a:latin typeface="Comic Sans MS" panose="030F0702030302020204" pitchFamily="66" charset="0"/>
                <a:ea typeface="黑体" panose="02010609060101010101" pitchFamily="49" charset="-122"/>
              </a:defRPr>
            </a:lvl2pPr>
            <a:lvl3pPr marL="1143000" indent="-228600">
              <a:defRPr sz="2400">
                <a:solidFill>
                  <a:schemeClr val="bg2"/>
                </a:solidFill>
                <a:latin typeface="Comic Sans MS" panose="030F0702030302020204" pitchFamily="66" charset="0"/>
                <a:ea typeface="黑体" panose="02010609060101010101" pitchFamily="49" charset="-122"/>
              </a:defRPr>
            </a:lvl3pPr>
            <a:lvl4pPr marL="1600200" indent="-228600">
              <a:defRPr sz="2400">
                <a:solidFill>
                  <a:schemeClr val="bg2"/>
                </a:solidFill>
                <a:latin typeface="Comic Sans MS" panose="030F0702030302020204" pitchFamily="66" charset="0"/>
                <a:ea typeface="黑体" panose="02010609060101010101" pitchFamily="49" charset="-122"/>
              </a:defRPr>
            </a:lvl4pPr>
            <a:lvl5pPr marL="2057400" indent="-228600">
              <a:defRPr sz="2400">
                <a:solidFill>
                  <a:schemeClr val="bg2"/>
                </a:solidFill>
                <a:latin typeface="Comic Sans MS" panose="030F0702030302020204" pitchFamily="66" charset="0"/>
                <a:ea typeface="黑体" panose="02010609060101010101" pitchFamily="49" charset="-122"/>
              </a:defRPr>
            </a:lvl5pPr>
            <a:lvl6pPr marL="25146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6pPr>
            <a:lvl7pPr marL="29718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7pPr>
            <a:lvl8pPr marL="34290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8pPr>
            <a:lvl9pPr marL="38862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9pPr>
          </a:lstStyle>
          <a:p>
            <a:fld id="{D264A406-15D0-4DA3-8D3E-6BE49C139688}" type="slidenum">
              <a:rPr lang="en-US" altLang="zh-CN" sz="1200" smtClean="0">
                <a:solidFill>
                  <a:schemeClr val="tx1"/>
                </a:solidFill>
                <a:latin typeface="Arial" panose="020B0604020202020204" pitchFamily="34" charset="0"/>
                <a:ea typeface="宋体" panose="02010600030101010101" pitchFamily="2" charset="-122"/>
              </a:rPr>
            </a:fld>
            <a:endParaRPr lang="en-US" altLang="zh-CN" sz="1200">
              <a:solidFill>
                <a:schemeClr val="tx1"/>
              </a:solidFill>
              <a:latin typeface="Arial" panose="020B0604020202020204" pitchFamily="34" charset="0"/>
              <a:ea typeface="宋体" panose="02010600030101010101" pitchFamily="2" charset="-122"/>
            </a:endParaRPr>
          </a:p>
        </p:txBody>
      </p:sp>
      <p:sp>
        <p:nvSpPr>
          <p:cNvPr id="68611" name="Rectangle 2"/>
          <p:cNvSpPr>
            <a:spLocks noGrp="1" noRot="1" noChangeAspect="1" noChangeArrowheads="1" noTextEdit="1"/>
          </p:cNvSpPr>
          <p:nvPr>
            <p:ph type="sldImg"/>
          </p:nvPr>
        </p:nvSpPr>
        <p:spPr/>
      </p:sp>
      <p:sp>
        <p:nvSpPr>
          <p:cNvPr id="686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latin typeface="Arial" panose="020B0604020202020204"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3F45CDC-F8C7-40D6-B0E4-2FF3F2D9A2AF}" type="slidenum">
              <a:rPr lang="en-US" altLang="zh-CN" smtClean="0"/>
            </a:fld>
            <a:endParaRPr lang="en-US"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3F45CDC-F8C7-40D6-B0E4-2FF3F2D9A2AF}" type="slidenum">
              <a:rPr lang="en-US" altLang="zh-CN" smtClean="0"/>
            </a:fld>
            <a:endParaRPr lang="en-US"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3F45CDC-F8C7-40D6-B0E4-2FF3F2D9A2AF}" type="slidenum">
              <a:rPr lang="en-US" altLang="zh-CN" smtClean="0"/>
            </a:fld>
            <a:endParaRPr lang="en-US"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3F45CDC-F8C7-40D6-B0E4-2FF3F2D9A2AF}" type="slidenum">
              <a:rPr lang="en-US" altLang="zh-CN" smtClean="0"/>
            </a:fld>
            <a:endParaRPr lang="en-US"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3F45CDC-F8C7-40D6-B0E4-2FF3F2D9A2AF}" type="slidenum">
              <a:rPr lang="en-US" altLang="zh-CN" smtClean="0"/>
            </a:fld>
            <a:endParaRPr lang="en-US"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Comic Sans MS" panose="030F0702030302020204" pitchFamily="66" charset="0"/>
                <a:ea typeface="黑体" panose="02010609060101010101" pitchFamily="49" charset="-122"/>
              </a:defRPr>
            </a:lvl1pPr>
            <a:lvl2pPr marL="742950" indent="-285750">
              <a:defRPr sz="2400">
                <a:solidFill>
                  <a:schemeClr val="bg2"/>
                </a:solidFill>
                <a:latin typeface="Comic Sans MS" panose="030F0702030302020204" pitchFamily="66" charset="0"/>
                <a:ea typeface="黑体" panose="02010609060101010101" pitchFamily="49" charset="-122"/>
              </a:defRPr>
            </a:lvl2pPr>
            <a:lvl3pPr marL="1143000" indent="-228600">
              <a:defRPr sz="2400">
                <a:solidFill>
                  <a:schemeClr val="bg2"/>
                </a:solidFill>
                <a:latin typeface="Comic Sans MS" panose="030F0702030302020204" pitchFamily="66" charset="0"/>
                <a:ea typeface="黑体" panose="02010609060101010101" pitchFamily="49" charset="-122"/>
              </a:defRPr>
            </a:lvl3pPr>
            <a:lvl4pPr marL="1600200" indent="-228600">
              <a:defRPr sz="2400">
                <a:solidFill>
                  <a:schemeClr val="bg2"/>
                </a:solidFill>
                <a:latin typeface="Comic Sans MS" panose="030F0702030302020204" pitchFamily="66" charset="0"/>
                <a:ea typeface="黑体" panose="02010609060101010101" pitchFamily="49" charset="-122"/>
              </a:defRPr>
            </a:lvl4pPr>
            <a:lvl5pPr marL="2057400" indent="-228600">
              <a:defRPr sz="2400">
                <a:solidFill>
                  <a:schemeClr val="bg2"/>
                </a:solidFill>
                <a:latin typeface="Comic Sans MS" panose="030F0702030302020204" pitchFamily="66" charset="0"/>
                <a:ea typeface="黑体" panose="02010609060101010101" pitchFamily="49" charset="-122"/>
              </a:defRPr>
            </a:lvl5pPr>
            <a:lvl6pPr marL="25146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6pPr>
            <a:lvl7pPr marL="29718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7pPr>
            <a:lvl8pPr marL="34290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8pPr>
            <a:lvl9pPr marL="38862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9pPr>
          </a:lstStyle>
          <a:p>
            <a:fld id="{4199CD02-4ACC-4D17-950F-33EF855DC2EC}" type="slidenum">
              <a:rPr lang="en-US" altLang="zh-CN" sz="1200" smtClean="0">
                <a:solidFill>
                  <a:schemeClr val="tx1"/>
                </a:solidFill>
                <a:latin typeface="Arial" panose="020B0604020202020204" pitchFamily="34" charset="0"/>
                <a:ea typeface="宋体" panose="02010600030101010101" pitchFamily="2" charset="-122"/>
              </a:rPr>
            </a:fld>
            <a:endParaRPr lang="en-US" altLang="zh-CN" sz="1200">
              <a:solidFill>
                <a:schemeClr val="tx1"/>
              </a:solidFill>
              <a:latin typeface="Arial" panose="020B0604020202020204" pitchFamily="34" charset="0"/>
              <a:ea typeface="宋体" panose="02010600030101010101" pitchFamily="2" charset="-122"/>
            </a:endParaRPr>
          </a:p>
        </p:txBody>
      </p:sp>
      <p:sp>
        <p:nvSpPr>
          <p:cNvPr id="75779" name="Rectangle 2"/>
          <p:cNvSpPr>
            <a:spLocks noGrp="1" noRot="1" noChangeAspect="1" noChangeArrowheads="1" noTextEdit="1"/>
          </p:cNvSpPr>
          <p:nvPr>
            <p:ph type="sldImg"/>
          </p:nvPr>
        </p:nvSpPr>
        <p:spPr/>
      </p:sp>
      <p:sp>
        <p:nvSpPr>
          <p:cNvPr id="757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dirty="0">
              <a:solidFill>
                <a:srgbClr val="0000FF"/>
              </a:solidFill>
              <a:latin typeface="Arial" panose="020B0604020202020204" pitchFamily="34" charset="0"/>
              <a:ea typeface="黑体" panose="02010609060101010101" pitchFamily="49" charset="-122"/>
              <a:sym typeface="Wingdings" panose="05000000000000000000" pitchFamily="2" charset="2"/>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Comic Sans MS" panose="030F0702030302020204" pitchFamily="66" charset="0"/>
                <a:ea typeface="黑体" panose="02010609060101010101" pitchFamily="49" charset="-122"/>
              </a:defRPr>
            </a:lvl1pPr>
            <a:lvl2pPr marL="742950" indent="-285750">
              <a:defRPr sz="2400">
                <a:solidFill>
                  <a:schemeClr val="bg2"/>
                </a:solidFill>
                <a:latin typeface="Comic Sans MS" panose="030F0702030302020204" pitchFamily="66" charset="0"/>
                <a:ea typeface="黑体" panose="02010609060101010101" pitchFamily="49" charset="-122"/>
              </a:defRPr>
            </a:lvl2pPr>
            <a:lvl3pPr marL="1143000" indent="-228600">
              <a:defRPr sz="2400">
                <a:solidFill>
                  <a:schemeClr val="bg2"/>
                </a:solidFill>
                <a:latin typeface="Comic Sans MS" panose="030F0702030302020204" pitchFamily="66" charset="0"/>
                <a:ea typeface="黑体" panose="02010609060101010101" pitchFamily="49" charset="-122"/>
              </a:defRPr>
            </a:lvl3pPr>
            <a:lvl4pPr marL="1600200" indent="-228600">
              <a:defRPr sz="2400">
                <a:solidFill>
                  <a:schemeClr val="bg2"/>
                </a:solidFill>
                <a:latin typeface="Comic Sans MS" panose="030F0702030302020204" pitchFamily="66" charset="0"/>
                <a:ea typeface="黑体" panose="02010609060101010101" pitchFamily="49" charset="-122"/>
              </a:defRPr>
            </a:lvl4pPr>
            <a:lvl5pPr marL="2057400" indent="-228600">
              <a:defRPr sz="2400">
                <a:solidFill>
                  <a:schemeClr val="bg2"/>
                </a:solidFill>
                <a:latin typeface="Comic Sans MS" panose="030F0702030302020204" pitchFamily="66" charset="0"/>
                <a:ea typeface="黑体" panose="02010609060101010101" pitchFamily="49" charset="-122"/>
              </a:defRPr>
            </a:lvl5pPr>
            <a:lvl6pPr marL="25146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6pPr>
            <a:lvl7pPr marL="29718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7pPr>
            <a:lvl8pPr marL="34290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8pPr>
            <a:lvl9pPr marL="38862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9pPr>
          </a:lstStyle>
          <a:p>
            <a:fld id="{741780D1-DE8A-4017-A1E7-996A301539FC}" type="slidenum">
              <a:rPr lang="en-US" altLang="zh-CN" sz="1200" smtClean="0">
                <a:solidFill>
                  <a:schemeClr val="tx1"/>
                </a:solidFill>
                <a:latin typeface="Arial" panose="020B0604020202020204" pitchFamily="34" charset="0"/>
                <a:ea typeface="宋体" panose="02010600030101010101" pitchFamily="2" charset="-122"/>
              </a:rPr>
            </a:fld>
            <a:endParaRPr lang="en-US" altLang="zh-CN" sz="1200">
              <a:solidFill>
                <a:schemeClr val="tx1"/>
              </a:solidFill>
              <a:latin typeface="Arial" panose="020B0604020202020204" pitchFamily="34" charset="0"/>
              <a:ea typeface="宋体" panose="02010600030101010101" pitchFamily="2" charset="-122"/>
            </a:endParaRPr>
          </a:p>
        </p:txBody>
      </p:sp>
      <p:sp>
        <p:nvSpPr>
          <p:cNvPr id="77827" name="Rectangle 2"/>
          <p:cNvSpPr>
            <a:spLocks noGrp="1" noRot="1" noChangeAspect="1" noChangeArrowheads="1" noTextEdit="1"/>
          </p:cNvSpPr>
          <p:nvPr>
            <p:ph type="sldImg"/>
          </p:nvPr>
        </p:nvSpPr>
        <p:spPr/>
      </p:sp>
      <p:sp>
        <p:nvSpPr>
          <p:cNvPr id="778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b="1" dirty="0">
              <a:solidFill>
                <a:srgbClr val="0000FF"/>
              </a:solidFill>
              <a:latin typeface="Arial" panose="020B0604020202020204" pitchFamily="34" charset="0"/>
              <a:ea typeface="黑体" panose="02010609060101010101" pitchFamily="49" charset="-122"/>
              <a:sym typeface="Wingdings" panose="05000000000000000000" pitchFamily="2" charset="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3F45CDC-F8C7-40D6-B0E4-2FF3F2D9A2AF}" type="slidenum">
              <a:rPr lang="en-US" altLang="zh-CN" smtClean="0"/>
            </a:fld>
            <a:endParaRPr lang="en-US"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3F45CDC-F8C7-40D6-B0E4-2FF3F2D9A2AF}" type="slidenum">
              <a:rPr lang="en-US" altLang="zh-CN" smtClean="0"/>
            </a:fld>
            <a:endParaRPr lang="en-US"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3F45CDC-F8C7-40D6-B0E4-2FF3F2D9A2AF}" type="slidenum">
              <a:rPr lang="en-US" altLang="zh-CN" smtClean="0"/>
            </a:fld>
            <a:endParaRPr lang="en-US"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Comic Sans MS" panose="030F0702030302020204" pitchFamily="66" charset="0"/>
                <a:ea typeface="黑体" panose="02010609060101010101" pitchFamily="49" charset="-122"/>
              </a:defRPr>
            </a:lvl1pPr>
            <a:lvl2pPr marL="742950" indent="-285750">
              <a:defRPr sz="2400">
                <a:solidFill>
                  <a:schemeClr val="bg2"/>
                </a:solidFill>
                <a:latin typeface="Comic Sans MS" panose="030F0702030302020204" pitchFamily="66" charset="0"/>
                <a:ea typeface="黑体" panose="02010609060101010101" pitchFamily="49" charset="-122"/>
              </a:defRPr>
            </a:lvl2pPr>
            <a:lvl3pPr marL="1143000" indent="-228600">
              <a:defRPr sz="2400">
                <a:solidFill>
                  <a:schemeClr val="bg2"/>
                </a:solidFill>
                <a:latin typeface="Comic Sans MS" panose="030F0702030302020204" pitchFamily="66" charset="0"/>
                <a:ea typeface="黑体" panose="02010609060101010101" pitchFamily="49" charset="-122"/>
              </a:defRPr>
            </a:lvl3pPr>
            <a:lvl4pPr marL="1600200" indent="-228600">
              <a:defRPr sz="2400">
                <a:solidFill>
                  <a:schemeClr val="bg2"/>
                </a:solidFill>
                <a:latin typeface="Comic Sans MS" panose="030F0702030302020204" pitchFamily="66" charset="0"/>
                <a:ea typeface="黑体" panose="02010609060101010101" pitchFamily="49" charset="-122"/>
              </a:defRPr>
            </a:lvl4pPr>
            <a:lvl5pPr marL="2057400" indent="-228600">
              <a:defRPr sz="2400">
                <a:solidFill>
                  <a:schemeClr val="bg2"/>
                </a:solidFill>
                <a:latin typeface="Comic Sans MS" panose="030F0702030302020204" pitchFamily="66" charset="0"/>
                <a:ea typeface="黑体" panose="02010609060101010101" pitchFamily="49" charset="-122"/>
              </a:defRPr>
            </a:lvl5pPr>
            <a:lvl6pPr marL="25146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6pPr>
            <a:lvl7pPr marL="29718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7pPr>
            <a:lvl8pPr marL="34290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8pPr>
            <a:lvl9pPr marL="38862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9pPr>
          </a:lstStyle>
          <a:p>
            <a:fld id="{DF862BDD-7ACF-4F21-BF54-4239FF4FE75C}" type="slidenum">
              <a:rPr lang="en-US" altLang="zh-CN" sz="1200" smtClean="0">
                <a:solidFill>
                  <a:schemeClr val="tx1"/>
                </a:solidFill>
                <a:latin typeface="Arial" panose="020B0604020202020204" pitchFamily="34" charset="0"/>
                <a:ea typeface="宋体" panose="02010600030101010101" pitchFamily="2" charset="-122"/>
              </a:rPr>
            </a:fld>
            <a:endParaRPr lang="en-US" altLang="zh-CN" sz="1200">
              <a:solidFill>
                <a:schemeClr val="tx1"/>
              </a:solidFill>
              <a:latin typeface="Arial" panose="020B0604020202020204" pitchFamily="34" charset="0"/>
              <a:ea typeface="宋体" panose="02010600030101010101" pitchFamily="2" charset="-122"/>
            </a:endParaRPr>
          </a:p>
        </p:txBody>
      </p:sp>
      <p:sp>
        <p:nvSpPr>
          <p:cNvPr id="81923" name="Rectangle 2"/>
          <p:cNvSpPr>
            <a:spLocks noGrp="1" noRot="1" noChangeAspect="1" noChangeArrowheads="1" noTextEdit="1"/>
          </p:cNvSpPr>
          <p:nvPr>
            <p:ph type="sldImg"/>
          </p:nvPr>
        </p:nvSpPr>
        <p:spPr/>
      </p:sp>
      <p:sp>
        <p:nvSpPr>
          <p:cNvPr id="819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dirty="0">
              <a:solidFill>
                <a:srgbClr val="0000FF"/>
              </a:solidFill>
              <a:latin typeface="Arial" panose="020B0604020202020204" pitchFamily="34" charset="0"/>
              <a:ea typeface="黑体" panose="02010609060101010101" pitchFamily="49" charset="-122"/>
              <a:sym typeface="Wingdings" panose="05000000000000000000" pitchFamily="2" charset="2"/>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Comic Sans MS" panose="030F0702030302020204" pitchFamily="66" charset="0"/>
                <a:ea typeface="黑体" panose="02010609060101010101" pitchFamily="49" charset="-122"/>
              </a:defRPr>
            </a:lvl1pPr>
            <a:lvl2pPr marL="742950" indent="-285750">
              <a:defRPr sz="2400">
                <a:solidFill>
                  <a:schemeClr val="bg2"/>
                </a:solidFill>
                <a:latin typeface="Comic Sans MS" panose="030F0702030302020204" pitchFamily="66" charset="0"/>
                <a:ea typeface="黑体" panose="02010609060101010101" pitchFamily="49" charset="-122"/>
              </a:defRPr>
            </a:lvl2pPr>
            <a:lvl3pPr marL="1143000" indent="-228600">
              <a:defRPr sz="2400">
                <a:solidFill>
                  <a:schemeClr val="bg2"/>
                </a:solidFill>
                <a:latin typeface="Comic Sans MS" panose="030F0702030302020204" pitchFamily="66" charset="0"/>
                <a:ea typeface="黑体" panose="02010609060101010101" pitchFamily="49" charset="-122"/>
              </a:defRPr>
            </a:lvl3pPr>
            <a:lvl4pPr marL="1600200" indent="-228600">
              <a:defRPr sz="2400">
                <a:solidFill>
                  <a:schemeClr val="bg2"/>
                </a:solidFill>
                <a:latin typeface="Comic Sans MS" panose="030F0702030302020204" pitchFamily="66" charset="0"/>
                <a:ea typeface="黑体" panose="02010609060101010101" pitchFamily="49" charset="-122"/>
              </a:defRPr>
            </a:lvl4pPr>
            <a:lvl5pPr marL="2057400" indent="-228600">
              <a:defRPr sz="2400">
                <a:solidFill>
                  <a:schemeClr val="bg2"/>
                </a:solidFill>
                <a:latin typeface="Comic Sans MS" panose="030F0702030302020204" pitchFamily="66" charset="0"/>
                <a:ea typeface="黑体" panose="02010609060101010101" pitchFamily="49" charset="-122"/>
              </a:defRPr>
            </a:lvl5pPr>
            <a:lvl6pPr marL="25146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6pPr>
            <a:lvl7pPr marL="29718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7pPr>
            <a:lvl8pPr marL="34290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8pPr>
            <a:lvl9pPr marL="38862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9pPr>
          </a:lstStyle>
          <a:p>
            <a:fld id="{32FBFC30-2C35-4B43-83DD-689A3B9BEAD5}" type="slidenum">
              <a:rPr lang="en-US" altLang="zh-CN" sz="1200" smtClean="0">
                <a:solidFill>
                  <a:schemeClr val="tx1"/>
                </a:solidFill>
                <a:latin typeface="Arial" panose="020B0604020202020204" pitchFamily="34" charset="0"/>
                <a:ea typeface="宋体" panose="02010600030101010101" pitchFamily="2" charset="-122"/>
              </a:rPr>
            </a:fld>
            <a:endParaRPr lang="en-US" altLang="zh-CN" sz="1200">
              <a:solidFill>
                <a:schemeClr val="tx1"/>
              </a:solidFill>
              <a:latin typeface="Arial" panose="020B0604020202020204" pitchFamily="34" charset="0"/>
              <a:ea typeface="宋体" panose="02010600030101010101" pitchFamily="2" charset="-122"/>
            </a:endParaRPr>
          </a:p>
        </p:txBody>
      </p:sp>
      <p:sp>
        <p:nvSpPr>
          <p:cNvPr id="83971" name="Rectangle 2"/>
          <p:cNvSpPr>
            <a:spLocks noGrp="1" noRot="1" noChangeAspect="1" noChangeArrowheads="1" noTextEdit="1"/>
          </p:cNvSpPr>
          <p:nvPr>
            <p:ph type="sldImg"/>
          </p:nvPr>
        </p:nvSpPr>
        <p:spPr/>
      </p:sp>
      <p:sp>
        <p:nvSpPr>
          <p:cNvPr id="839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b="1" dirty="0">
              <a:solidFill>
                <a:srgbClr val="0000FF"/>
              </a:solidFill>
              <a:latin typeface="Arial" panose="020B0604020202020204" pitchFamily="34" charset="0"/>
              <a:ea typeface="黑体" panose="02010609060101010101" pitchFamily="49" charset="-122"/>
              <a:sym typeface="Wingdings" panose="05000000000000000000" pitchFamily="2" charset="2"/>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3F45CDC-F8C7-40D6-B0E4-2FF3F2D9A2AF}" type="slidenum">
              <a:rPr lang="en-US" altLang="zh-CN" smtClean="0"/>
            </a:fld>
            <a:endParaRPr lang="en-US"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3F45CDC-F8C7-40D6-B0E4-2FF3F2D9A2AF}" type="slidenum">
              <a:rPr lang="en-US" altLang="zh-CN" smtClean="0"/>
            </a:fld>
            <a:endParaRPr lang="en-US"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3F45CDC-F8C7-40D6-B0E4-2FF3F2D9A2AF}" type="slidenum">
              <a:rPr lang="en-US" altLang="zh-CN" smtClean="0"/>
            </a:fld>
            <a:endParaRPr lang="en-US"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3F45CDC-F8C7-40D6-B0E4-2FF3F2D9A2AF}" type="slidenum">
              <a:rPr lang="en-US" altLang="zh-CN" smtClean="0"/>
            </a:fld>
            <a:endParaRPr lang="en-US"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3F45CDC-F8C7-40D6-B0E4-2FF3F2D9A2AF}" type="slidenum">
              <a:rPr lang="en-US" altLang="zh-CN" smtClean="0"/>
            </a:fld>
            <a:endParaRPr lang="en-US"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Comic Sans MS" panose="030F0702030302020204" pitchFamily="66" charset="0"/>
                <a:ea typeface="黑体" panose="02010609060101010101" pitchFamily="49" charset="-122"/>
              </a:defRPr>
            </a:lvl1pPr>
            <a:lvl2pPr marL="742950" indent="-285750">
              <a:defRPr sz="2400">
                <a:solidFill>
                  <a:schemeClr val="bg2"/>
                </a:solidFill>
                <a:latin typeface="Comic Sans MS" panose="030F0702030302020204" pitchFamily="66" charset="0"/>
                <a:ea typeface="黑体" panose="02010609060101010101" pitchFamily="49" charset="-122"/>
              </a:defRPr>
            </a:lvl2pPr>
            <a:lvl3pPr marL="1143000" indent="-228600">
              <a:defRPr sz="2400">
                <a:solidFill>
                  <a:schemeClr val="bg2"/>
                </a:solidFill>
                <a:latin typeface="Comic Sans MS" panose="030F0702030302020204" pitchFamily="66" charset="0"/>
                <a:ea typeface="黑体" panose="02010609060101010101" pitchFamily="49" charset="-122"/>
              </a:defRPr>
            </a:lvl3pPr>
            <a:lvl4pPr marL="1600200" indent="-228600">
              <a:defRPr sz="2400">
                <a:solidFill>
                  <a:schemeClr val="bg2"/>
                </a:solidFill>
                <a:latin typeface="Comic Sans MS" panose="030F0702030302020204" pitchFamily="66" charset="0"/>
                <a:ea typeface="黑体" panose="02010609060101010101" pitchFamily="49" charset="-122"/>
              </a:defRPr>
            </a:lvl4pPr>
            <a:lvl5pPr marL="2057400" indent="-228600">
              <a:defRPr sz="2400">
                <a:solidFill>
                  <a:schemeClr val="bg2"/>
                </a:solidFill>
                <a:latin typeface="Comic Sans MS" panose="030F0702030302020204" pitchFamily="66" charset="0"/>
                <a:ea typeface="黑体" panose="02010609060101010101" pitchFamily="49" charset="-122"/>
              </a:defRPr>
            </a:lvl5pPr>
            <a:lvl6pPr marL="25146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6pPr>
            <a:lvl7pPr marL="29718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7pPr>
            <a:lvl8pPr marL="34290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8pPr>
            <a:lvl9pPr marL="38862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9pPr>
          </a:lstStyle>
          <a:p>
            <a:fld id="{4CFBAE46-8E92-4168-933A-BCB5619D13DE}" type="slidenum">
              <a:rPr lang="en-US" altLang="zh-CN" sz="1200" smtClean="0">
                <a:solidFill>
                  <a:schemeClr val="tx1"/>
                </a:solidFill>
                <a:latin typeface="Arial" panose="020B0604020202020204" pitchFamily="34" charset="0"/>
                <a:ea typeface="宋体" panose="02010600030101010101" pitchFamily="2" charset="-122"/>
              </a:rPr>
            </a:fld>
            <a:endParaRPr lang="en-US" altLang="zh-CN" sz="1200">
              <a:solidFill>
                <a:schemeClr val="tx1"/>
              </a:solidFill>
              <a:latin typeface="Arial" panose="020B0604020202020204" pitchFamily="34" charset="0"/>
              <a:ea typeface="宋体" panose="02010600030101010101" pitchFamily="2" charset="-122"/>
            </a:endParaRPr>
          </a:p>
        </p:txBody>
      </p:sp>
      <p:sp>
        <p:nvSpPr>
          <p:cNvPr id="91139" name="Rectangle 2"/>
          <p:cNvSpPr>
            <a:spLocks noGrp="1" noRot="1" noChangeAspect="1" noChangeArrowheads="1" noTextEdit="1"/>
          </p:cNvSpPr>
          <p:nvPr>
            <p:ph type="sldImg"/>
          </p:nvPr>
        </p:nvSpPr>
        <p:spPr/>
      </p:sp>
      <p:sp>
        <p:nvSpPr>
          <p:cNvPr id="911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1000" b="1" dirty="0">
              <a:solidFill>
                <a:srgbClr val="0000FF"/>
              </a:solidFill>
              <a:latin typeface="Arial" panose="020B0604020202020204" pitchFamily="34" charset="0"/>
              <a:ea typeface="黑体" panose="02010609060101010101" pitchFamily="49" charset="-122"/>
              <a:sym typeface="Wingdings" panose="05000000000000000000" pitchFamily="2" charset="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3F45CDC-F8C7-40D6-B0E4-2FF3F2D9A2AF}" type="slidenum">
              <a:rPr lang="en-US" altLang="zh-CN" smtClean="0"/>
            </a:fld>
            <a:endParaRPr lang="en-US"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zh-CN" sz="1200" b="1" dirty="0" smtClean="0">
              <a:solidFill>
                <a:srgbClr val="0000FF"/>
              </a:solidFill>
              <a:latin typeface="Arial" panose="020B0604020202020204" pitchFamily="34" charset="0"/>
              <a:ea typeface="黑体" panose="02010609060101010101" pitchFamily="49" charset="-122"/>
              <a:sym typeface="Wingdings" panose="05000000000000000000" pitchFamily="2" charset="2"/>
            </a:endParaRPr>
          </a:p>
        </p:txBody>
      </p:sp>
      <p:sp>
        <p:nvSpPr>
          <p:cNvPr id="4" name="灯片编号占位符 3"/>
          <p:cNvSpPr>
            <a:spLocks noGrp="1"/>
          </p:cNvSpPr>
          <p:nvPr>
            <p:ph type="sldNum" sz="quarter" idx="10"/>
          </p:nvPr>
        </p:nvSpPr>
        <p:spPr/>
        <p:txBody>
          <a:bodyPr/>
          <a:lstStyle/>
          <a:p>
            <a:pPr>
              <a:defRPr/>
            </a:pPr>
            <a:fld id="{53F45CDC-F8C7-40D6-B0E4-2FF3F2D9A2AF}" type="slidenum">
              <a:rPr lang="en-US" altLang="zh-CN" smtClean="0"/>
            </a:fld>
            <a:endParaRPr lang="en-US"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Comic Sans MS" panose="030F0702030302020204" pitchFamily="66" charset="0"/>
                <a:ea typeface="黑体" panose="02010609060101010101" pitchFamily="49" charset="-122"/>
              </a:defRPr>
            </a:lvl1pPr>
            <a:lvl2pPr marL="742950" indent="-285750">
              <a:defRPr sz="2400">
                <a:solidFill>
                  <a:schemeClr val="bg2"/>
                </a:solidFill>
                <a:latin typeface="Comic Sans MS" panose="030F0702030302020204" pitchFamily="66" charset="0"/>
                <a:ea typeface="黑体" panose="02010609060101010101" pitchFamily="49" charset="-122"/>
              </a:defRPr>
            </a:lvl2pPr>
            <a:lvl3pPr marL="1143000" indent="-228600">
              <a:defRPr sz="2400">
                <a:solidFill>
                  <a:schemeClr val="bg2"/>
                </a:solidFill>
                <a:latin typeface="Comic Sans MS" panose="030F0702030302020204" pitchFamily="66" charset="0"/>
                <a:ea typeface="黑体" panose="02010609060101010101" pitchFamily="49" charset="-122"/>
              </a:defRPr>
            </a:lvl3pPr>
            <a:lvl4pPr marL="1600200" indent="-228600">
              <a:defRPr sz="2400">
                <a:solidFill>
                  <a:schemeClr val="bg2"/>
                </a:solidFill>
                <a:latin typeface="Comic Sans MS" panose="030F0702030302020204" pitchFamily="66" charset="0"/>
                <a:ea typeface="黑体" panose="02010609060101010101" pitchFamily="49" charset="-122"/>
              </a:defRPr>
            </a:lvl4pPr>
            <a:lvl5pPr marL="2057400" indent="-228600">
              <a:defRPr sz="2400">
                <a:solidFill>
                  <a:schemeClr val="bg2"/>
                </a:solidFill>
                <a:latin typeface="Comic Sans MS" panose="030F0702030302020204" pitchFamily="66" charset="0"/>
                <a:ea typeface="黑体" panose="02010609060101010101" pitchFamily="49" charset="-122"/>
              </a:defRPr>
            </a:lvl5pPr>
            <a:lvl6pPr marL="25146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6pPr>
            <a:lvl7pPr marL="29718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7pPr>
            <a:lvl8pPr marL="34290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8pPr>
            <a:lvl9pPr marL="38862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9pPr>
          </a:lstStyle>
          <a:p>
            <a:fld id="{CBAD94E4-E98B-448E-8562-7EC1FAAC159C}" type="slidenum">
              <a:rPr lang="en-US" altLang="zh-CN" sz="1200" smtClean="0">
                <a:solidFill>
                  <a:schemeClr val="tx1"/>
                </a:solidFill>
                <a:latin typeface="Arial" panose="020B0604020202020204" pitchFamily="34" charset="0"/>
                <a:ea typeface="宋体" panose="02010600030101010101" pitchFamily="2" charset="-122"/>
              </a:rPr>
            </a:fld>
            <a:endParaRPr lang="en-US" altLang="zh-CN" sz="1200">
              <a:solidFill>
                <a:schemeClr val="tx1"/>
              </a:solidFill>
              <a:latin typeface="Arial" panose="020B0604020202020204" pitchFamily="34" charset="0"/>
              <a:ea typeface="宋体" panose="02010600030101010101" pitchFamily="2" charset="-122"/>
            </a:endParaRPr>
          </a:p>
        </p:txBody>
      </p:sp>
      <p:sp>
        <p:nvSpPr>
          <p:cNvPr id="94211" name="Rectangle 2"/>
          <p:cNvSpPr>
            <a:spLocks noGrp="1" noRot="1" noChangeAspect="1" noChangeArrowheads="1" noTextEdit="1"/>
          </p:cNvSpPr>
          <p:nvPr>
            <p:ph type="sldImg"/>
          </p:nvPr>
        </p:nvSpPr>
        <p:spPr/>
      </p:sp>
      <p:sp>
        <p:nvSpPr>
          <p:cNvPr id="942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endParaRPr lang="zh-CN" altLang="en-US" sz="1000" b="1" dirty="0">
              <a:solidFill>
                <a:srgbClr val="0000FF"/>
              </a:solidFill>
              <a:latin typeface="Arial" panose="020B0604020202020204" pitchFamily="34" charset="0"/>
              <a:ea typeface="黑体" panose="02010609060101010101" pitchFamily="49" charset="-122"/>
              <a:sym typeface="Wingdings" panose="05000000000000000000" pitchFamily="2" charset="2"/>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Comic Sans MS" panose="030F0702030302020204" pitchFamily="66" charset="0"/>
                <a:ea typeface="黑体" panose="02010609060101010101" pitchFamily="49" charset="-122"/>
              </a:defRPr>
            </a:lvl1pPr>
            <a:lvl2pPr marL="742950" indent="-285750">
              <a:defRPr sz="2400">
                <a:solidFill>
                  <a:schemeClr val="bg2"/>
                </a:solidFill>
                <a:latin typeface="Comic Sans MS" panose="030F0702030302020204" pitchFamily="66" charset="0"/>
                <a:ea typeface="黑体" panose="02010609060101010101" pitchFamily="49" charset="-122"/>
              </a:defRPr>
            </a:lvl2pPr>
            <a:lvl3pPr marL="1143000" indent="-228600">
              <a:defRPr sz="2400">
                <a:solidFill>
                  <a:schemeClr val="bg2"/>
                </a:solidFill>
                <a:latin typeface="Comic Sans MS" panose="030F0702030302020204" pitchFamily="66" charset="0"/>
                <a:ea typeface="黑体" panose="02010609060101010101" pitchFamily="49" charset="-122"/>
              </a:defRPr>
            </a:lvl3pPr>
            <a:lvl4pPr marL="1600200" indent="-228600">
              <a:defRPr sz="2400">
                <a:solidFill>
                  <a:schemeClr val="bg2"/>
                </a:solidFill>
                <a:latin typeface="Comic Sans MS" panose="030F0702030302020204" pitchFamily="66" charset="0"/>
                <a:ea typeface="黑体" panose="02010609060101010101" pitchFamily="49" charset="-122"/>
              </a:defRPr>
            </a:lvl4pPr>
            <a:lvl5pPr marL="2057400" indent="-228600">
              <a:defRPr sz="2400">
                <a:solidFill>
                  <a:schemeClr val="bg2"/>
                </a:solidFill>
                <a:latin typeface="Comic Sans MS" panose="030F0702030302020204" pitchFamily="66" charset="0"/>
                <a:ea typeface="黑体" panose="02010609060101010101" pitchFamily="49" charset="-122"/>
              </a:defRPr>
            </a:lvl5pPr>
            <a:lvl6pPr marL="25146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6pPr>
            <a:lvl7pPr marL="29718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7pPr>
            <a:lvl8pPr marL="34290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8pPr>
            <a:lvl9pPr marL="38862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9pPr>
          </a:lstStyle>
          <a:p>
            <a:fld id="{85D3FBCA-2819-4BCB-9331-F3912BD7F27E}" type="slidenum">
              <a:rPr lang="en-US" altLang="zh-CN" sz="1200" smtClean="0">
                <a:solidFill>
                  <a:schemeClr val="tx1"/>
                </a:solidFill>
                <a:latin typeface="Arial" panose="020B0604020202020204" pitchFamily="34" charset="0"/>
                <a:ea typeface="宋体" panose="02010600030101010101" pitchFamily="2" charset="-122"/>
              </a:rPr>
            </a:fld>
            <a:endParaRPr lang="en-US" altLang="zh-CN" sz="1200">
              <a:solidFill>
                <a:schemeClr val="tx1"/>
              </a:solidFill>
              <a:latin typeface="Arial" panose="020B0604020202020204" pitchFamily="34" charset="0"/>
              <a:ea typeface="宋体" panose="02010600030101010101" pitchFamily="2" charset="-122"/>
            </a:endParaRPr>
          </a:p>
        </p:txBody>
      </p:sp>
      <p:sp>
        <p:nvSpPr>
          <p:cNvPr id="96259" name="Rectangle 2"/>
          <p:cNvSpPr>
            <a:spLocks noGrp="1" noRot="1" noChangeAspect="1" noChangeArrowheads="1" noTextEdit="1"/>
          </p:cNvSpPr>
          <p:nvPr>
            <p:ph type="sldImg"/>
          </p:nvPr>
        </p:nvSpPr>
        <p:spPr/>
      </p:sp>
      <p:sp>
        <p:nvSpPr>
          <p:cNvPr id="962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endParaRPr lang="en-US" altLang="zh-CN" sz="1000" b="1" dirty="0">
              <a:solidFill>
                <a:srgbClr val="0000FF"/>
              </a:solidFill>
              <a:latin typeface="Arial" panose="020B0604020202020204" pitchFamily="34" charset="0"/>
              <a:ea typeface="黑体" panose="02010609060101010101" pitchFamily="49" charset="-122"/>
              <a:sym typeface="Wingdings" panose="05000000000000000000" pitchFamily="2" charset="2"/>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3F45CDC-F8C7-40D6-B0E4-2FF3F2D9A2AF}" type="slidenum">
              <a:rPr lang="en-US" altLang="zh-CN" smtClean="0"/>
            </a:fld>
            <a:endParaRPr lang="en-US" alt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3F45CDC-F8C7-40D6-B0E4-2FF3F2D9A2AF}" type="slidenum">
              <a:rPr lang="en-US" altLang="zh-CN" smtClean="0"/>
            </a:fld>
            <a:endParaRPr lang="en-US" altLang="zh-C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3F45CDC-F8C7-40D6-B0E4-2FF3F2D9A2AF}" type="slidenum">
              <a:rPr lang="en-US" altLang="zh-CN" smtClean="0"/>
            </a:fld>
            <a:endParaRPr lang="en-US" altLang="zh-CN"/>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Comic Sans MS" panose="030F0702030302020204" pitchFamily="66" charset="0"/>
                <a:ea typeface="黑体" panose="02010609060101010101" pitchFamily="49" charset="-122"/>
              </a:defRPr>
            </a:lvl1pPr>
            <a:lvl2pPr marL="742950" indent="-285750">
              <a:defRPr sz="2400">
                <a:solidFill>
                  <a:schemeClr val="bg2"/>
                </a:solidFill>
                <a:latin typeface="Comic Sans MS" panose="030F0702030302020204" pitchFamily="66" charset="0"/>
                <a:ea typeface="黑体" panose="02010609060101010101" pitchFamily="49" charset="-122"/>
              </a:defRPr>
            </a:lvl2pPr>
            <a:lvl3pPr marL="1143000" indent="-228600">
              <a:defRPr sz="2400">
                <a:solidFill>
                  <a:schemeClr val="bg2"/>
                </a:solidFill>
                <a:latin typeface="Comic Sans MS" panose="030F0702030302020204" pitchFamily="66" charset="0"/>
                <a:ea typeface="黑体" panose="02010609060101010101" pitchFamily="49" charset="-122"/>
              </a:defRPr>
            </a:lvl3pPr>
            <a:lvl4pPr marL="1600200" indent="-228600">
              <a:defRPr sz="2400">
                <a:solidFill>
                  <a:schemeClr val="bg2"/>
                </a:solidFill>
                <a:latin typeface="Comic Sans MS" panose="030F0702030302020204" pitchFamily="66" charset="0"/>
                <a:ea typeface="黑体" panose="02010609060101010101" pitchFamily="49" charset="-122"/>
              </a:defRPr>
            </a:lvl4pPr>
            <a:lvl5pPr marL="2057400" indent="-228600">
              <a:defRPr sz="2400">
                <a:solidFill>
                  <a:schemeClr val="bg2"/>
                </a:solidFill>
                <a:latin typeface="Comic Sans MS" panose="030F0702030302020204" pitchFamily="66" charset="0"/>
                <a:ea typeface="黑体" panose="02010609060101010101" pitchFamily="49" charset="-122"/>
              </a:defRPr>
            </a:lvl5pPr>
            <a:lvl6pPr marL="25146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6pPr>
            <a:lvl7pPr marL="29718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7pPr>
            <a:lvl8pPr marL="34290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8pPr>
            <a:lvl9pPr marL="38862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9pPr>
          </a:lstStyle>
          <a:p>
            <a:fld id="{D8B1BF9C-0AE6-48EA-A41F-0AAB8CE548D0}" type="slidenum">
              <a:rPr lang="en-US" altLang="zh-CN" sz="1200" smtClean="0">
                <a:solidFill>
                  <a:schemeClr val="tx1"/>
                </a:solidFill>
                <a:latin typeface="Arial" panose="020B0604020202020204" pitchFamily="34" charset="0"/>
                <a:ea typeface="宋体" panose="02010600030101010101" pitchFamily="2" charset="-122"/>
              </a:rPr>
            </a:fld>
            <a:endParaRPr lang="en-US" altLang="zh-CN" sz="1200">
              <a:solidFill>
                <a:schemeClr val="tx1"/>
              </a:solidFill>
              <a:latin typeface="Arial" panose="020B0604020202020204" pitchFamily="34" charset="0"/>
              <a:ea typeface="宋体" panose="02010600030101010101" pitchFamily="2" charset="-122"/>
            </a:endParaRPr>
          </a:p>
        </p:txBody>
      </p:sp>
      <p:sp>
        <p:nvSpPr>
          <p:cNvPr id="101379" name="Rectangle 2"/>
          <p:cNvSpPr>
            <a:spLocks noGrp="1" noRot="1" noChangeAspect="1" noChangeArrowheads="1" noTextEdit="1"/>
          </p:cNvSpPr>
          <p:nvPr>
            <p:ph type="sldImg"/>
          </p:nvPr>
        </p:nvSpPr>
        <p:spPr/>
      </p:sp>
      <p:sp>
        <p:nvSpPr>
          <p:cNvPr id="1013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b="1" dirty="0">
              <a:solidFill>
                <a:srgbClr val="0000FF"/>
              </a:solidFill>
              <a:latin typeface="Arial" panose="020B0604020202020204" pitchFamily="34" charset="0"/>
              <a:ea typeface="黑体" panose="02010609060101010101" pitchFamily="49" charset="-122"/>
              <a:sym typeface="Wingdings" panose="05000000000000000000" pitchFamily="2" charset="2"/>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53F45CDC-F8C7-40D6-B0E4-2FF3F2D9A2AF}" type="slidenum">
              <a:rPr lang="en-US" altLang="zh-CN" smtClean="0"/>
            </a:fld>
            <a:endParaRPr lang="en-US" altLang="zh-CN"/>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幻灯片图像占位符 1"/>
          <p:cNvSpPr>
            <a:spLocks noGrp="1" noRot="1" noChangeAspect="1" noTextEdit="1"/>
          </p:cNvSpPr>
          <p:nvPr>
            <p:ph type="sldImg"/>
          </p:nvPr>
        </p:nvSpPr>
        <p:spPr/>
      </p:sp>
      <p:sp>
        <p:nvSpPr>
          <p:cNvPr id="10445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latin typeface="Arial" panose="020B0604020202020204" pitchFamily="34" charset="0"/>
            </a:endParaRPr>
          </a:p>
        </p:txBody>
      </p:sp>
      <p:sp>
        <p:nvSpPr>
          <p:cNvPr id="10445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Comic Sans MS" panose="030F0702030302020204" pitchFamily="66" charset="0"/>
                <a:ea typeface="黑体" panose="02010609060101010101" pitchFamily="49" charset="-122"/>
              </a:defRPr>
            </a:lvl1pPr>
            <a:lvl2pPr marL="742950" indent="-285750">
              <a:defRPr sz="2400">
                <a:solidFill>
                  <a:schemeClr val="bg2"/>
                </a:solidFill>
                <a:latin typeface="Comic Sans MS" panose="030F0702030302020204" pitchFamily="66" charset="0"/>
                <a:ea typeface="黑体" panose="02010609060101010101" pitchFamily="49" charset="-122"/>
              </a:defRPr>
            </a:lvl2pPr>
            <a:lvl3pPr marL="1143000" indent="-228600">
              <a:defRPr sz="2400">
                <a:solidFill>
                  <a:schemeClr val="bg2"/>
                </a:solidFill>
                <a:latin typeface="Comic Sans MS" panose="030F0702030302020204" pitchFamily="66" charset="0"/>
                <a:ea typeface="黑体" panose="02010609060101010101" pitchFamily="49" charset="-122"/>
              </a:defRPr>
            </a:lvl3pPr>
            <a:lvl4pPr marL="1600200" indent="-228600">
              <a:defRPr sz="2400">
                <a:solidFill>
                  <a:schemeClr val="bg2"/>
                </a:solidFill>
                <a:latin typeface="Comic Sans MS" panose="030F0702030302020204" pitchFamily="66" charset="0"/>
                <a:ea typeface="黑体" panose="02010609060101010101" pitchFamily="49" charset="-122"/>
              </a:defRPr>
            </a:lvl4pPr>
            <a:lvl5pPr marL="2057400" indent="-228600">
              <a:defRPr sz="2400">
                <a:solidFill>
                  <a:schemeClr val="bg2"/>
                </a:solidFill>
                <a:latin typeface="Comic Sans MS" panose="030F0702030302020204" pitchFamily="66" charset="0"/>
                <a:ea typeface="黑体" panose="02010609060101010101" pitchFamily="49" charset="-122"/>
              </a:defRPr>
            </a:lvl5pPr>
            <a:lvl6pPr marL="25146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6pPr>
            <a:lvl7pPr marL="29718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7pPr>
            <a:lvl8pPr marL="34290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8pPr>
            <a:lvl9pPr marL="38862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9pPr>
          </a:lstStyle>
          <a:p>
            <a:fld id="{C23E8C6C-3B1B-4FE6-8CBB-6F393F8DC5AE}" type="slidenum">
              <a:rPr lang="en-US" altLang="zh-CN" sz="1200" smtClean="0">
                <a:solidFill>
                  <a:schemeClr val="tx1"/>
                </a:solidFill>
                <a:latin typeface="Arial" panose="020B0604020202020204" pitchFamily="34" charset="0"/>
                <a:ea typeface="宋体" panose="02010600030101010101" pitchFamily="2" charset="-122"/>
              </a:rPr>
            </a:fld>
            <a:endParaRPr lang="en-US" altLang="zh-CN" sz="1200">
              <a:solidFill>
                <a:schemeClr val="tx1"/>
              </a:solidFill>
              <a:latin typeface="Arial" panose="020B0604020202020204" pitchFamily="34" charset="0"/>
              <a:ea typeface="宋体" panose="02010600030101010101" pitchFamily="2" charset="-122"/>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
          <p:cNvSpPr>
            <a:spLocks noGrp="1" noRot="1" noChangeAspect="1" noTextEdit="1"/>
          </p:cNvSpPr>
          <p:nvPr>
            <p:ph type="sldImg"/>
          </p:nvPr>
        </p:nvSpPr>
        <p:spPr/>
      </p:sp>
      <p:sp>
        <p:nvSpPr>
          <p:cNvPr id="3" name="备注占位符 2"/>
          <p:cNvSpPr>
            <a:spLocks noGrp="1"/>
          </p:cNvSpPr>
          <p:nvPr>
            <p:ph type="body" idx="1"/>
          </p:nvPr>
        </p:nvSpPr>
        <p:spPr/>
        <p:txBody>
          <a:bodyPr>
            <a:normAutofit/>
          </a:bodyPr>
          <a:lstStyle/>
          <a:p>
            <a:pPr eaLnBrk="1" hangingPunct="1">
              <a:defRPr/>
            </a:pPr>
            <a:endParaRPr lang="zh-CN" altLang="en-US" dirty="0"/>
          </a:p>
        </p:txBody>
      </p:sp>
      <p:sp>
        <p:nvSpPr>
          <p:cNvPr id="1065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Comic Sans MS" panose="030F0702030302020204" pitchFamily="66" charset="0"/>
                <a:ea typeface="黑体" panose="02010609060101010101" pitchFamily="49" charset="-122"/>
              </a:defRPr>
            </a:lvl1pPr>
            <a:lvl2pPr marL="742950" indent="-285750">
              <a:defRPr sz="2400">
                <a:solidFill>
                  <a:schemeClr val="bg2"/>
                </a:solidFill>
                <a:latin typeface="Comic Sans MS" panose="030F0702030302020204" pitchFamily="66" charset="0"/>
                <a:ea typeface="黑体" panose="02010609060101010101" pitchFamily="49" charset="-122"/>
              </a:defRPr>
            </a:lvl2pPr>
            <a:lvl3pPr marL="1143000" indent="-228600">
              <a:defRPr sz="2400">
                <a:solidFill>
                  <a:schemeClr val="bg2"/>
                </a:solidFill>
                <a:latin typeface="Comic Sans MS" panose="030F0702030302020204" pitchFamily="66" charset="0"/>
                <a:ea typeface="黑体" panose="02010609060101010101" pitchFamily="49" charset="-122"/>
              </a:defRPr>
            </a:lvl3pPr>
            <a:lvl4pPr marL="1600200" indent="-228600">
              <a:defRPr sz="2400">
                <a:solidFill>
                  <a:schemeClr val="bg2"/>
                </a:solidFill>
                <a:latin typeface="Comic Sans MS" panose="030F0702030302020204" pitchFamily="66" charset="0"/>
                <a:ea typeface="黑体" panose="02010609060101010101" pitchFamily="49" charset="-122"/>
              </a:defRPr>
            </a:lvl4pPr>
            <a:lvl5pPr marL="2057400" indent="-228600">
              <a:defRPr sz="2400">
                <a:solidFill>
                  <a:schemeClr val="bg2"/>
                </a:solidFill>
                <a:latin typeface="Comic Sans MS" panose="030F0702030302020204" pitchFamily="66" charset="0"/>
                <a:ea typeface="黑体" panose="02010609060101010101" pitchFamily="49" charset="-122"/>
              </a:defRPr>
            </a:lvl5pPr>
            <a:lvl6pPr marL="25146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6pPr>
            <a:lvl7pPr marL="29718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7pPr>
            <a:lvl8pPr marL="34290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8pPr>
            <a:lvl9pPr marL="38862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9pPr>
          </a:lstStyle>
          <a:p>
            <a:fld id="{414A587F-924A-42A6-A722-8474EBCCA97F}" type="slidenum">
              <a:rPr lang="en-US" altLang="zh-CN" sz="1200" smtClean="0">
                <a:solidFill>
                  <a:schemeClr val="tx1"/>
                </a:solidFill>
                <a:latin typeface="Arial" panose="020B0604020202020204" pitchFamily="34" charset="0"/>
                <a:ea typeface="宋体" panose="02010600030101010101" pitchFamily="2" charset="-122"/>
              </a:rPr>
            </a:fld>
            <a:endParaRPr lang="en-US" altLang="zh-CN" sz="1200">
              <a:solidFill>
                <a:schemeClr val="tx1"/>
              </a:solidFill>
              <a:latin typeface="Arial" panose="020B060402020202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p:sp>
      <p:sp>
        <p:nvSpPr>
          <p:cNvPr id="1331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1331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Comic Sans MS" panose="030F0702030302020204" pitchFamily="66" charset="0"/>
                <a:ea typeface="黑体" panose="02010609060101010101" pitchFamily="49" charset="-122"/>
              </a:defRPr>
            </a:lvl1pPr>
            <a:lvl2pPr marL="742950" indent="-285750">
              <a:defRPr sz="2400">
                <a:solidFill>
                  <a:schemeClr val="bg2"/>
                </a:solidFill>
                <a:latin typeface="Comic Sans MS" panose="030F0702030302020204" pitchFamily="66" charset="0"/>
                <a:ea typeface="黑体" panose="02010609060101010101" pitchFamily="49" charset="-122"/>
              </a:defRPr>
            </a:lvl2pPr>
            <a:lvl3pPr marL="1143000" indent="-228600">
              <a:defRPr sz="2400">
                <a:solidFill>
                  <a:schemeClr val="bg2"/>
                </a:solidFill>
                <a:latin typeface="Comic Sans MS" panose="030F0702030302020204" pitchFamily="66" charset="0"/>
                <a:ea typeface="黑体" panose="02010609060101010101" pitchFamily="49" charset="-122"/>
              </a:defRPr>
            </a:lvl3pPr>
            <a:lvl4pPr marL="1600200" indent="-228600">
              <a:defRPr sz="2400">
                <a:solidFill>
                  <a:schemeClr val="bg2"/>
                </a:solidFill>
                <a:latin typeface="Comic Sans MS" panose="030F0702030302020204" pitchFamily="66" charset="0"/>
                <a:ea typeface="黑体" panose="02010609060101010101" pitchFamily="49" charset="-122"/>
              </a:defRPr>
            </a:lvl4pPr>
            <a:lvl5pPr marL="2057400" indent="-228600">
              <a:defRPr sz="2400">
                <a:solidFill>
                  <a:schemeClr val="bg2"/>
                </a:solidFill>
                <a:latin typeface="Comic Sans MS" panose="030F0702030302020204" pitchFamily="66" charset="0"/>
                <a:ea typeface="黑体" panose="02010609060101010101" pitchFamily="49" charset="-122"/>
              </a:defRPr>
            </a:lvl5pPr>
            <a:lvl6pPr marL="25146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6pPr>
            <a:lvl7pPr marL="29718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7pPr>
            <a:lvl8pPr marL="34290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8pPr>
            <a:lvl9pPr marL="38862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9pPr>
          </a:lstStyle>
          <a:p>
            <a:fld id="{FD7CC63E-F3C0-4CC8-B22D-C7FCBB5DA9F8}" type="slidenum">
              <a:rPr lang="en-US" altLang="zh-CN" sz="1200" smtClean="0">
                <a:solidFill>
                  <a:schemeClr val="tx1"/>
                </a:solidFill>
                <a:latin typeface="Arial" panose="020B0604020202020204" pitchFamily="34" charset="0"/>
                <a:ea typeface="宋体" panose="02010600030101010101" pitchFamily="2" charset="-122"/>
              </a:rPr>
            </a:fld>
            <a:endParaRPr lang="en-US" altLang="zh-CN" sz="1200">
              <a:solidFill>
                <a:schemeClr val="tx1"/>
              </a:solidFill>
              <a:latin typeface="Arial" panose="020B0604020202020204" pitchFamily="34" charset="0"/>
              <a:ea typeface="宋体" panose="02010600030101010101" pitchFamily="2" charset="-122"/>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Comic Sans MS" panose="030F0702030302020204" pitchFamily="66" charset="0"/>
                <a:ea typeface="黑体" panose="02010609060101010101" pitchFamily="49" charset="-122"/>
              </a:defRPr>
            </a:lvl1pPr>
            <a:lvl2pPr marL="742950" indent="-285750">
              <a:defRPr sz="2400">
                <a:solidFill>
                  <a:schemeClr val="bg2"/>
                </a:solidFill>
                <a:latin typeface="Comic Sans MS" panose="030F0702030302020204" pitchFamily="66" charset="0"/>
                <a:ea typeface="黑体" panose="02010609060101010101" pitchFamily="49" charset="-122"/>
              </a:defRPr>
            </a:lvl2pPr>
            <a:lvl3pPr marL="1143000" indent="-228600">
              <a:defRPr sz="2400">
                <a:solidFill>
                  <a:schemeClr val="bg2"/>
                </a:solidFill>
                <a:latin typeface="Comic Sans MS" panose="030F0702030302020204" pitchFamily="66" charset="0"/>
                <a:ea typeface="黑体" panose="02010609060101010101" pitchFamily="49" charset="-122"/>
              </a:defRPr>
            </a:lvl3pPr>
            <a:lvl4pPr marL="1600200" indent="-228600">
              <a:defRPr sz="2400">
                <a:solidFill>
                  <a:schemeClr val="bg2"/>
                </a:solidFill>
                <a:latin typeface="Comic Sans MS" panose="030F0702030302020204" pitchFamily="66" charset="0"/>
                <a:ea typeface="黑体" panose="02010609060101010101" pitchFamily="49" charset="-122"/>
              </a:defRPr>
            </a:lvl4pPr>
            <a:lvl5pPr marL="2057400" indent="-228600">
              <a:defRPr sz="2400">
                <a:solidFill>
                  <a:schemeClr val="bg2"/>
                </a:solidFill>
                <a:latin typeface="Comic Sans MS" panose="030F0702030302020204" pitchFamily="66" charset="0"/>
                <a:ea typeface="黑体" panose="02010609060101010101" pitchFamily="49" charset="-122"/>
              </a:defRPr>
            </a:lvl5pPr>
            <a:lvl6pPr marL="25146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6pPr>
            <a:lvl7pPr marL="29718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7pPr>
            <a:lvl8pPr marL="34290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8pPr>
            <a:lvl9pPr marL="38862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9pPr>
          </a:lstStyle>
          <a:p>
            <a:fld id="{5432800F-0201-48D7-B280-34918FEE4DC9}" type="slidenum">
              <a:rPr lang="en-US" altLang="zh-CN" sz="1200" smtClean="0">
                <a:solidFill>
                  <a:schemeClr val="tx1"/>
                </a:solidFill>
                <a:latin typeface="Arial" panose="020B0604020202020204" pitchFamily="34" charset="0"/>
                <a:ea typeface="宋体" panose="02010600030101010101" pitchFamily="2" charset="-122"/>
              </a:rPr>
            </a:fld>
            <a:endParaRPr lang="en-US" altLang="zh-CN" sz="1200">
              <a:solidFill>
                <a:schemeClr val="tx1"/>
              </a:solidFill>
              <a:latin typeface="Arial" panose="020B0604020202020204" pitchFamily="34" charset="0"/>
              <a:ea typeface="宋体" panose="02010600030101010101" pitchFamily="2" charset="-122"/>
            </a:endParaRPr>
          </a:p>
        </p:txBody>
      </p:sp>
      <p:sp>
        <p:nvSpPr>
          <p:cNvPr id="108547" name="Rectangle 2"/>
          <p:cNvSpPr>
            <a:spLocks noGrp="1" noRot="1" noChangeAspect="1" noChangeArrowheads="1" noTextEdit="1"/>
          </p:cNvSpPr>
          <p:nvPr>
            <p:ph type="sldImg"/>
          </p:nvPr>
        </p:nvSpPr>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latin typeface="Arial" panose="020B0604020202020204" pitchFamily="34" charset="0"/>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Comic Sans MS" panose="030F0702030302020204" pitchFamily="66" charset="0"/>
                <a:ea typeface="黑体" panose="02010609060101010101" pitchFamily="49" charset="-122"/>
              </a:defRPr>
            </a:lvl1pPr>
            <a:lvl2pPr marL="742950" indent="-285750">
              <a:defRPr sz="2400">
                <a:solidFill>
                  <a:schemeClr val="bg2"/>
                </a:solidFill>
                <a:latin typeface="Comic Sans MS" panose="030F0702030302020204" pitchFamily="66" charset="0"/>
                <a:ea typeface="黑体" panose="02010609060101010101" pitchFamily="49" charset="-122"/>
              </a:defRPr>
            </a:lvl2pPr>
            <a:lvl3pPr marL="1143000" indent="-228600">
              <a:defRPr sz="2400">
                <a:solidFill>
                  <a:schemeClr val="bg2"/>
                </a:solidFill>
                <a:latin typeface="Comic Sans MS" panose="030F0702030302020204" pitchFamily="66" charset="0"/>
                <a:ea typeface="黑体" panose="02010609060101010101" pitchFamily="49" charset="-122"/>
              </a:defRPr>
            </a:lvl3pPr>
            <a:lvl4pPr marL="1600200" indent="-228600">
              <a:defRPr sz="2400">
                <a:solidFill>
                  <a:schemeClr val="bg2"/>
                </a:solidFill>
                <a:latin typeface="Comic Sans MS" panose="030F0702030302020204" pitchFamily="66" charset="0"/>
                <a:ea typeface="黑体" panose="02010609060101010101" pitchFamily="49" charset="-122"/>
              </a:defRPr>
            </a:lvl4pPr>
            <a:lvl5pPr marL="2057400" indent="-228600">
              <a:defRPr sz="2400">
                <a:solidFill>
                  <a:schemeClr val="bg2"/>
                </a:solidFill>
                <a:latin typeface="Comic Sans MS" panose="030F0702030302020204" pitchFamily="66" charset="0"/>
                <a:ea typeface="黑体" panose="02010609060101010101" pitchFamily="49" charset="-122"/>
              </a:defRPr>
            </a:lvl5pPr>
            <a:lvl6pPr marL="25146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6pPr>
            <a:lvl7pPr marL="29718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7pPr>
            <a:lvl8pPr marL="34290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8pPr>
            <a:lvl9pPr marL="38862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9pPr>
          </a:lstStyle>
          <a:p>
            <a:fld id="{DF7EE923-614A-4AA9-95E7-AC5B4ABCAFD0}" type="slidenum">
              <a:rPr lang="en-US" altLang="zh-CN" sz="1200" smtClean="0">
                <a:solidFill>
                  <a:schemeClr val="tx1"/>
                </a:solidFill>
                <a:latin typeface="Arial" panose="020B0604020202020204" pitchFamily="34" charset="0"/>
                <a:ea typeface="宋体" panose="02010600030101010101" pitchFamily="2" charset="-122"/>
              </a:rPr>
            </a:fld>
            <a:endParaRPr lang="en-US" altLang="zh-CN" sz="1200">
              <a:solidFill>
                <a:schemeClr val="tx1"/>
              </a:solidFill>
              <a:latin typeface="Arial" panose="020B0604020202020204" pitchFamily="34" charset="0"/>
              <a:ea typeface="宋体" panose="02010600030101010101" pitchFamily="2" charset="-122"/>
            </a:endParaRPr>
          </a:p>
        </p:txBody>
      </p:sp>
      <p:sp>
        <p:nvSpPr>
          <p:cNvPr id="110595" name="Rectangle 2"/>
          <p:cNvSpPr>
            <a:spLocks noGrp="1" noRot="1" noChangeAspect="1" noChangeArrowheads="1" noTextEdit="1"/>
          </p:cNvSpPr>
          <p:nvPr>
            <p:ph type="sldImg"/>
          </p:nvPr>
        </p:nvSpPr>
        <p:spPr/>
      </p:sp>
      <p:sp>
        <p:nvSpPr>
          <p:cNvPr id="1105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latin typeface="Arial" panose="020B0604020202020204" pitchFamily="34" charset="0"/>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3F45CDC-F8C7-40D6-B0E4-2FF3F2D9A2AF}" type="slidenum">
              <a:rPr lang="en-US" altLang="zh-CN" smtClean="0"/>
            </a:fld>
            <a:endParaRPr lang="en-US" altLang="zh-CN"/>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3F45CDC-F8C7-40D6-B0E4-2FF3F2D9A2AF}" type="slidenum">
              <a:rPr lang="en-US" altLang="zh-CN" smtClean="0"/>
            </a:fld>
            <a:endParaRPr lang="en-US" altLang="zh-CN"/>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Comic Sans MS" panose="030F0702030302020204" pitchFamily="66" charset="0"/>
                <a:ea typeface="黑体" panose="02010609060101010101" pitchFamily="49" charset="-122"/>
              </a:defRPr>
            </a:lvl1pPr>
            <a:lvl2pPr marL="742950" indent="-285750">
              <a:defRPr sz="2400">
                <a:solidFill>
                  <a:schemeClr val="bg2"/>
                </a:solidFill>
                <a:latin typeface="Comic Sans MS" panose="030F0702030302020204" pitchFamily="66" charset="0"/>
                <a:ea typeface="黑体" panose="02010609060101010101" pitchFamily="49" charset="-122"/>
              </a:defRPr>
            </a:lvl2pPr>
            <a:lvl3pPr marL="1143000" indent="-228600">
              <a:defRPr sz="2400">
                <a:solidFill>
                  <a:schemeClr val="bg2"/>
                </a:solidFill>
                <a:latin typeface="Comic Sans MS" panose="030F0702030302020204" pitchFamily="66" charset="0"/>
                <a:ea typeface="黑体" panose="02010609060101010101" pitchFamily="49" charset="-122"/>
              </a:defRPr>
            </a:lvl3pPr>
            <a:lvl4pPr marL="1600200" indent="-228600">
              <a:defRPr sz="2400">
                <a:solidFill>
                  <a:schemeClr val="bg2"/>
                </a:solidFill>
                <a:latin typeface="Comic Sans MS" panose="030F0702030302020204" pitchFamily="66" charset="0"/>
                <a:ea typeface="黑体" panose="02010609060101010101" pitchFamily="49" charset="-122"/>
              </a:defRPr>
            </a:lvl4pPr>
            <a:lvl5pPr marL="2057400" indent="-228600">
              <a:defRPr sz="2400">
                <a:solidFill>
                  <a:schemeClr val="bg2"/>
                </a:solidFill>
                <a:latin typeface="Comic Sans MS" panose="030F0702030302020204" pitchFamily="66" charset="0"/>
                <a:ea typeface="黑体" panose="02010609060101010101" pitchFamily="49" charset="-122"/>
              </a:defRPr>
            </a:lvl5pPr>
            <a:lvl6pPr marL="25146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6pPr>
            <a:lvl7pPr marL="29718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7pPr>
            <a:lvl8pPr marL="34290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8pPr>
            <a:lvl9pPr marL="38862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9pPr>
          </a:lstStyle>
          <a:p>
            <a:fld id="{1F703310-4AF6-4671-ABA2-8B5FDE64CFD0}" type="slidenum">
              <a:rPr lang="en-US" altLang="zh-CN" sz="1200" smtClean="0">
                <a:solidFill>
                  <a:schemeClr val="tx1"/>
                </a:solidFill>
                <a:latin typeface="Arial" panose="020B0604020202020204" pitchFamily="34" charset="0"/>
                <a:ea typeface="宋体" panose="02010600030101010101" pitchFamily="2" charset="-122"/>
              </a:rPr>
            </a:fld>
            <a:endParaRPr lang="en-US" altLang="zh-CN" sz="1200">
              <a:solidFill>
                <a:schemeClr val="tx1"/>
              </a:solidFill>
              <a:latin typeface="Arial" panose="020B0604020202020204" pitchFamily="34" charset="0"/>
              <a:ea typeface="宋体" panose="02010600030101010101" pitchFamily="2" charset="-122"/>
            </a:endParaRPr>
          </a:p>
        </p:txBody>
      </p:sp>
      <p:sp>
        <p:nvSpPr>
          <p:cNvPr id="114691" name="Rectangle 2"/>
          <p:cNvSpPr>
            <a:spLocks noGrp="1" noRot="1" noChangeAspect="1" noChangeArrowheads="1" noTextEdit="1"/>
          </p:cNvSpPr>
          <p:nvPr>
            <p:ph type="sldImg"/>
          </p:nvPr>
        </p:nvSpPr>
        <p:spPr/>
      </p:sp>
      <p:sp>
        <p:nvSpPr>
          <p:cNvPr id="1146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latin typeface="Arial" panose="020B0604020202020204" pitchFamily="34" charset="0"/>
              <a:sym typeface="Wingdings" panose="05000000000000000000" pitchFamily="2" charset="2"/>
            </a:endParaRPr>
          </a:p>
          <a:p>
            <a:pPr eaLnBrk="1" hangingPunct="1"/>
            <a:endParaRPr lang="en-US" altLang="zh-CN" dirty="0">
              <a:latin typeface="Arial" panose="020B0604020202020204" pitchFamily="34" charset="0"/>
              <a:sym typeface="Wingdings" panose="05000000000000000000" pitchFamily="2" charset="2"/>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Comic Sans MS" panose="030F0702030302020204" pitchFamily="66" charset="0"/>
                <a:ea typeface="黑体" panose="02010609060101010101" pitchFamily="49" charset="-122"/>
              </a:defRPr>
            </a:lvl1pPr>
            <a:lvl2pPr marL="742950" indent="-285750">
              <a:defRPr sz="2400">
                <a:solidFill>
                  <a:schemeClr val="bg2"/>
                </a:solidFill>
                <a:latin typeface="Comic Sans MS" panose="030F0702030302020204" pitchFamily="66" charset="0"/>
                <a:ea typeface="黑体" panose="02010609060101010101" pitchFamily="49" charset="-122"/>
              </a:defRPr>
            </a:lvl2pPr>
            <a:lvl3pPr marL="1143000" indent="-228600">
              <a:defRPr sz="2400">
                <a:solidFill>
                  <a:schemeClr val="bg2"/>
                </a:solidFill>
                <a:latin typeface="Comic Sans MS" panose="030F0702030302020204" pitchFamily="66" charset="0"/>
                <a:ea typeface="黑体" panose="02010609060101010101" pitchFamily="49" charset="-122"/>
              </a:defRPr>
            </a:lvl3pPr>
            <a:lvl4pPr marL="1600200" indent="-228600">
              <a:defRPr sz="2400">
                <a:solidFill>
                  <a:schemeClr val="bg2"/>
                </a:solidFill>
                <a:latin typeface="Comic Sans MS" panose="030F0702030302020204" pitchFamily="66" charset="0"/>
                <a:ea typeface="黑体" panose="02010609060101010101" pitchFamily="49" charset="-122"/>
              </a:defRPr>
            </a:lvl4pPr>
            <a:lvl5pPr marL="2057400" indent="-228600">
              <a:defRPr sz="2400">
                <a:solidFill>
                  <a:schemeClr val="bg2"/>
                </a:solidFill>
                <a:latin typeface="Comic Sans MS" panose="030F0702030302020204" pitchFamily="66" charset="0"/>
                <a:ea typeface="黑体" panose="02010609060101010101" pitchFamily="49" charset="-122"/>
              </a:defRPr>
            </a:lvl5pPr>
            <a:lvl6pPr marL="25146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6pPr>
            <a:lvl7pPr marL="29718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7pPr>
            <a:lvl8pPr marL="34290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8pPr>
            <a:lvl9pPr marL="38862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9pPr>
          </a:lstStyle>
          <a:p>
            <a:fld id="{CBBE5FCF-866F-463D-ADF9-00D95F2EBFD1}" type="slidenum">
              <a:rPr lang="en-US" altLang="zh-CN" sz="1200" smtClean="0">
                <a:solidFill>
                  <a:schemeClr val="tx1"/>
                </a:solidFill>
                <a:latin typeface="Arial" panose="020B0604020202020204" pitchFamily="34" charset="0"/>
                <a:ea typeface="宋体" panose="02010600030101010101" pitchFamily="2" charset="-122"/>
              </a:rPr>
            </a:fld>
            <a:endParaRPr lang="en-US" altLang="zh-CN" sz="1200">
              <a:solidFill>
                <a:schemeClr val="tx1"/>
              </a:solidFill>
              <a:latin typeface="Arial" panose="020B0604020202020204" pitchFamily="34" charset="0"/>
              <a:ea typeface="宋体" panose="02010600030101010101" pitchFamily="2" charset="-122"/>
            </a:endParaRPr>
          </a:p>
        </p:txBody>
      </p:sp>
      <p:sp>
        <p:nvSpPr>
          <p:cNvPr id="116739" name="Rectangle 2"/>
          <p:cNvSpPr>
            <a:spLocks noGrp="1" noRot="1" noChangeAspect="1" noChangeArrowheads="1" noTextEdit="1"/>
          </p:cNvSpPr>
          <p:nvPr>
            <p:ph type="sldImg"/>
          </p:nvPr>
        </p:nvSpPr>
        <p:spPr/>
      </p:sp>
      <p:sp>
        <p:nvSpPr>
          <p:cNvPr id="1167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latin typeface="Arial" panose="020B0604020202020204" pitchFamily="34" charset="0"/>
            </a:endParaRPr>
          </a:p>
          <a:p>
            <a:pPr eaLnBrk="1" hangingPunct="1"/>
            <a:endParaRPr lang="en-US" altLang="zh-CN" dirty="0">
              <a:latin typeface="Arial" panose="020B0604020202020204" pitchFamily="34" charset="0"/>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p:sp>
      <p:sp>
        <p:nvSpPr>
          <p:cNvPr id="11878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1878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Comic Sans MS" panose="030F0702030302020204" pitchFamily="66" charset="0"/>
                <a:ea typeface="黑体" panose="02010609060101010101" pitchFamily="49" charset="-122"/>
              </a:defRPr>
            </a:lvl1pPr>
            <a:lvl2pPr marL="742950" indent="-285750">
              <a:defRPr sz="2400">
                <a:solidFill>
                  <a:schemeClr val="bg2"/>
                </a:solidFill>
                <a:latin typeface="Comic Sans MS" panose="030F0702030302020204" pitchFamily="66" charset="0"/>
                <a:ea typeface="黑体" panose="02010609060101010101" pitchFamily="49" charset="-122"/>
              </a:defRPr>
            </a:lvl2pPr>
            <a:lvl3pPr marL="1143000" indent="-228600">
              <a:defRPr sz="2400">
                <a:solidFill>
                  <a:schemeClr val="bg2"/>
                </a:solidFill>
                <a:latin typeface="Comic Sans MS" panose="030F0702030302020204" pitchFamily="66" charset="0"/>
                <a:ea typeface="黑体" panose="02010609060101010101" pitchFamily="49" charset="-122"/>
              </a:defRPr>
            </a:lvl3pPr>
            <a:lvl4pPr marL="1600200" indent="-228600">
              <a:defRPr sz="2400">
                <a:solidFill>
                  <a:schemeClr val="bg2"/>
                </a:solidFill>
                <a:latin typeface="Comic Sans MS" panose="030F0702030302020204" pitchFamily="66" charset="0"/>
                <a:ea typeface="黑体" panose="02010609060101010101" pitchFamily="49" charset="-122"/>
              </a:defRPr>
            </a:lvl4pPr>
            <a:lvl5pPr marL="2057400" indent="-228600">
              <a:defRPr sz="2400">
                <a:solidFill>
                  <a:schemeClr val="bg2"/>
                </a:solidFill>
                <a:latin typeface="Comic Sans MS" panose="030F0702030302020204" pitchFamily="66" charset="0"/>
                <a:ea typeface="黑体" panose="02010609060101010101" pitchFamily="49" charset="-122"/>
              </a:defRPr>
            </a:lvl5pPr>
            <a:lvl6pPr marL="25146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6pPr>
            <a:lvl7pPr marL="29718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7pPr>
            <a:lvl8pPr marL="34290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8pPr>
            <a:lvl9pPr marL="38862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9pPr>
          </a:lstStyle>
          <a:p>
            <a:fld id="{80CF6315-A203-458F-8626-C3BD8C2BD286}" type="slidenum">
              <a:rPr lang="en-US" altLang="zh-CN" sz="1200" smtClean="0">
                <a:solidFill>
                  <a:schemeClr val="tx1"/>
                </a:solidFill>
                <a:latin typeface="Arial" panose="020B0604020202020204" pitchFamily="34" charset="0"/>
                <a:ea typeface="宋体" panose="02010600030101010101" pitchFamily="2" charset="-122"/>
              </a:rPr>
            </a:fld>
            <a:endParaRPr lang="en-US" altLang="zh-CN" sz="1200">
              <a:solidFill>
                <a:schemeClr val="tx1"/>
              </a:solidFill>
              <a:latin typeface="Arial" panose="020B0604020202020204" pitchFamily="34" charset="0"/>
              <a:ea typeface="宋体" panose="02010600030101010101" pitchFamily="2" charset="-122"/>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3F45CDC-F8C7-40D6-B0E4-2FF3F2D9A2AF}" type="slidenum">
              <a:rPr lang="en-US" altLang="zh-CN" smtClean="0"/>
            </a:fld>
            <a:endParaRPr lang="en-US" altLang="zh-CN"/>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3F45CDC-F8C7-40D6-B0E4-2FF3F2D9A2AF}" type="slidenum">
              <a:rPr lang="en-US" altLang="zh-CN" smtClean="0"/>
            </a:fld>
            <a:endParaRPr lang="en-US" altLang="zh-CN"/>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Comic Sans MS" panose="030F0702030302020204" pitchFamily="66" charset="0"/>
                <a:ea typeface="黑体" panose="02010609060101010101" pitchFamily="49" charset="-122"/>
              </a:defRPr>
            </a:lvl1pPr>
            <a:lvl2pPr marL="742950" indent="-285750">
              <a:defRPr sz="2400">
                <a:solidFill>
                  <a:schemeClr val="bg2"/>
                </a:solidFill>
                <a:latin typeface="Comic Sans MS" panose="030F0702030302020204" pitchFamily="66" charset="0"/>
                <a:ea typeface="黑体" panose="02010609060101010101" pitchFamily="49" charset="-122"/>
              </a:defRPr>
            </a:lvl2pPr>
            <a:lvl3pPr marL="1143000" indent="-228600">
              <a:defRPr sz="2400">
                <a:solidFill>
                  <a:schemeClr val="bg2"/>
                </a:solidFill>
                <a:latin typeface="Comic Sans MS" panose="030F0702030302020204" pitchFamily="66" charset="0"/>
                <a:ea typeface="黑体" panose="02010609060101010101" pitchFamily="49" charset="-122"/>
              </a:defRPr>
            </a:lvl3pPr>
            <a:lvl4pPr marL="1600200" indent="-228600">
              <a:defRPr sz="2400">
                <a:solidFill>
                  <a:schemeClr val="bg2"/>
                </a:solidFill>
                <a:latin typeface="Comic Sans MS" panose="030F0702030302020204" pitchFamily="66" charset="0"/>
                <a:ea typeface="黑体" panose="02010609060101010101" pitchFamily="49" charset="-122"/>
              </a:defRPr>
            </a:lvl4pPr>
            <a:lvl5pPr marL="2057400" indent="-228600">
              <a:defRPr sz="2400">
                <a:solidFill>
                  <a:schemeClr val="bg2"/>
                </a:solidFill>
                <a:latin typeface="Comic Sans MS" panose="030F0702030302020204" pitchFamily="66" charset="0"/>
                <a:ea typeface="黑体" panose="02010609060101010101" pitchFamily="49" charset="-122"/>
              </a:defRPr>
            </a:lvl5pPr>
            <a:lvl6pPr marL="25146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6pPr>
            <a:lvl7pPr marL="29718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7pPr>
            <a:lvl8pPr marL="34290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8pPr>
            <a:lvl9pPr marL="38862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9pPr>
          </a:lstStyle>
          <a:p>
            <a:fld id="{294318A9-E706-4E2C-BFFD-9294BEB001EE}" type="slidenum">
              <a:rPr lang="en-US" altLang="zh-CN" sz="1200" smtClean="0">
                <a:solidFill>
                  <a:schemeClr val="tx1"/>
                </a:solidFill>
                <a:latin typeface="Arial" panose="020B0604020202020204" pitchFamily="34" charset="0"/>
                <a:ea typeface="宋体" panose="02010600030101010101" pitchFamily="2" charset="-122"/>
              </a:rPr>
            </a:fld>
            <a:endParaRPr lang="en-US" altLang="zh-CN" sz="1200">
              <a:solidFill>
                <a:schemeClr val="tx1"/>
              </a:solidFill>
              <a:latin typeface="Arial" panose="020B0604020202020204" pitchFamily="34" charset="0"/>
              <a:ea typeface="宋体" panose="02010600030101010101" pitchFamily="2" charset="-122"/>
            </a:endParaRPr>
          </a:p>
        </p:txBody>
      </p:sp>
      <p:sp>
        <p:nvSpPr>
          <p:cNvPr id="122883" name="Rectangle 2"/>
          <p:cNvSpPr>
            <a:spLocks noGrp="1" noRot="1" noChangeAspect="1" noChangeArrowheads="1" noTextEdit="1"/>
          </p:cNvSpPr>
          <p:nvPr>
            <p:ph type="sldImg"/>
          </p:nvPr>
        </p:nvSpPr>
        <p:spPr/>
      </p:sp>
      <p:sp>
        <p:nvSpPr>
          <p:cNvPr id="1228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endParaRPr lang="zh-CN" altLang="en-US" sz="800" dirty="0">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rtl="0" eaLnBrk="0" fontAlgn="base" hangingPunct="0">
              <a:spcBef>
                <a:spcPct val="30000"/>
              </a:spcBef>
              <a:spcAft>
                <a:spcPct val="0"/>
              </a:spcAft>
            </a:pPr>
            <a:endParaRPr lang="zh-CN" altLang="en-US" dirty="0"/>
          </a:p>
        </p:txBody>
      </p:sp>
      <p:sp>
        <p:nvSpPr>
          <p:cNvPr id="4" name="灯片编号占位符 3"/>
          <p:cNvSpPr>
            <a:spLocks noGrp="1"/>
          </p:cNvSpPr>
          <p:nvPr>
            <p:ph type="sldNum" sz="quarter" idx="10"/>
          </p:nvPr>
        </p:nvSpPr>
        <p:spPr/>
        <p:txBody>
          <a:bodyPr/>
          <a:lstStyle/>
          <a:p>
            <a:pPr>
              <a:defRPr/>
            </a:pPr>
            <a:fld id="{53F45CDC-F8C7-40D6-B0E4-2FF3F2D9A2AF}" type="slidenum">
              <a:rPr lang="en-US" altLang="zh-CN" smtClean="0"/>
            </a:fld>
            <a:endParaRPr lang="en-US" altLang="zh-CN"/>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Comic Sans MS" panose="030F0702030302020204" pitchFamily="66" charset="0"/>
                <a:ea typeface="黑体" panose="02010609060101010101" pitchFamily="49" charset="-122"/>
              </a:defRPr>
            </a:lvl1pPr>
            <a:lvl2pPr marL="742950" indent="-285750">
              <a:defRPr sz="2400">
                <a:solidFill>
                  <a:schemeClr val="bg2"/>
                </a:solidFill>
                <a:latin typeface="Comic Sans MS" panose="030F0702030302020204" pitchFamily="66" charset="0"/>
                <a:ea typeface="黑体" panose="02010609060101010101" pitchFamily="49" charset="-122"/>
              </a:defRPr>
            </a:lvl2pPr>
            <a:lvl3pPr marL="1143000" indent="-228600">
              <a:defRPr sz="2400">
                <a:solidFill>
                  <a:schemeClr val="bg2"/>
                </a:solidFill>
                <a:latin typeface="Comic Sans MS" panose="030F0702030302020204" pitchFamily="66" charset="0"/>
                <a:ea typeface="黑体" panose="02010609060101010101" pitchFamily="49" charset="-122"/>
              </a:defRPr>
            </a:lvl3pPr>
            <a:lvl4pPr marL="1600200" indent="-228600">
              <a:defRPr sz="2400">
                <a:solidFill>
                  <a:schemeClr val="bg2"/>
                </a:solidFill>
                <a:latin typeface="Comic Sans MS" panose="030F0702030302020204" pitchFamily="66" charset="0"/>
                <a:ea typeface="黑体" panose="02010609060101010101" pitchFamily="49" charset="-122"/>
              </a:defRPr>
            </a:lvl4pPr>
            <a:lvl5pPr marL="2057400" indent="-228600">
              <a:defRPr sz="2400">
                <a:solidFill>
                  <a:schemeClr val="bg2"/>
                </a:solidFill>
                <a:latin typeface="Comic Sans MS" panose="030F0702030302020204" pitchFamily="66" charset="0"/>
                <a:ea typeface="黑体" panose="02010609060101010101" pitchFamily="49" charset="-122"/>
              </a:defRPr>
            </a:lvl5pPr>
            <a:lvl6pPr marL="25146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6pPr>
            <a:lvl7pPr marL="29718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7pPr>
            <a:lvl8pPr marL="34290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8pPr>
            <a:lvl9pPr marL="38862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9pPr>
          </a:lstStyle>
          <a:p>
            <a:fld id="{A8AC9A63-E263-44A9-A5B7-76D429EA5BF6}" type="slidenum">
              <a:rPr lang="en-US" altLang="zh-CN" sz="1200" smtClean="0">
                <a:solidFill>
                  <a:schemeClr val="tx1"/>
                </a:solidFill>
                <a:latin typeface="Arial" panose="020B0604020202020204" pitchFamily="34" charset="0"/>
                <a:ea typeface="宋体" panose="02010600030101010101" pitchFamily="2" charset="-122"/>
              </a:rPr>
            </a:fld>
            <a:endParaRPr lang="en-US" altLang="zh-CN" sz="1200">
              <a:solidFill>
                <a:schemeClr val="tx1"/>
              </a:solidFill>
              <a:latin typeface="Arial" panose="020B0604020202020204" pitchFamily="34" charset="0"/>
              <a:ea typeface="宋体" panose="02010600030101010101" pitchFamily="2" charset="-122"/>
            </a:endParaRPr>
          </a:p>
        </p:txBody>
      </p:sp>
      <p:sp>
        <p:nvSpPr>
          <p:cNvPr id="124931" name="Rectangle 2"/>
          <p:cNvSpPr>
            <a:spLocks noGrp="1" noRot="1" noChangeAspect="1" noChangeArrowheads="1" noTextEdit="1"/>
          </p:cNvSpPr>
          <p:nvPr>
            <p:ph type="sldImg"/>
          </p:nvPr>
        </p:nvSpPr>
        <p:spPr/>
      </p:sp>
      <p:sp>
        <p:nvSpPr>
          <p:cNvPr id="1249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90000"/>
              </a:lnSpc>
              <a:spcBef>
                <a:spcPct val="30000"/>
              </a:spcBef>
              <a:spcAft>
                <a:spcPct val="0"/>
              </a:spcAft>
              <a:buClrTx/>
              <a:buSzTx/>
              <a:buFontTx/>
              <a:buNone/>
              <a:defRPr/>
            </a:pPr>
            <a:endParaRPr lang="en-US" altLang="zh-CN" dirty="0">
              <a:latin typeface="Arial" panose="020B0604020202020204" pitchFamily="34" charset="0"/>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Comic Sans MS" panose="030F0702030302020204" pitchFamily="66" charset="0"/>
                <a:ea typeface="黑体" panose="02010609060101010101" pitchFamily="49" charset="-122"/>
              </a:defRPr>
            </a:lvl1pPr>
            <a:lvl2pPr marL="742950" indent="-285750">
              <a:defRPr sz="2400">
                <a:solidFill>
                  <a:schemeClr val="bg2"/>
                </a:solidFill>
                <a:latin typeface="Comic Sans MS" panose="030F0702030302020204" pitchFamily="66" charset="0"/>
                <a:ea typeface="黑体" panose="02010609060101010101" pitchFamily="49" charset="-122"/>
              </a:defRPr>
            </a:lvl2pPr>
            <a:lvl3pPr marL="1143000" indent="-228600">
              <a:defRPr sz="2400">
                <a:solidFill>
                  <a:schemeClr val="bg2"/>
                </a:solidFill>
                <a:latin typeface="Comic Sans MS" panose="030F0702030302020204" pitchFamily="66" charset="0"/>
                <a:ea typeface="黑体" panose="02010609060101010101" pitchFamily="49" charset="-122"/>
              </a:defRPr>
            </a:lvl3pPr>
            <a:lvl4pPr marL="1600200" indent="-228600">
              <a:defRPr sz="2400">
                <a:solidFill>
                  <a:schemeClr val="bg2"/>
                </a:solidFill>
                <a:latin typeface="Comic Sans MS" panose="030F0702030302020204" pitchFamily="66" charset="0"/>
                <a:ea typeface="黑体" panose="02010609060101010101" pitchFamily="49" charset="-122"/>
              </a:defRPr>
            </a:lvl4pPr>
            <a:lvl5pPr marL="2057400" indent="-228600">
              <a:defRPr sz="2400">
                <a:solidFill>
                  <a:schemeClr val="bg2"/>
                </a:solidFill>
                <a:latin typeface="Comic Sans MS" panose="030F0702030302020204" pitchFamily="66" charset="0"/>
                <a:ea typeface="黑体" panose="02010609060101010101" pitchFamily="49" charset="-122"/>
              </a:defRPr>
            </a:lvl5pPr>
            <a:lvl6pPr marL="25146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6pPr>
            <a:lvl7pPr marL="29718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7pPr>
            <a:lvl8pPr marL="34290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8pPr>
            <a:lvl9pPr marL="38862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9pPr>
          </a:lstStyle>
          <a:p>
            <a:fld id="{2050A9CA-DFF4-4E76-B0D0-FB06A6E6D620}" type="slidenum">
              <a:rPr lang="en-US" altLang="zh-CN" sz="1200" smtClean="0">
                <a:solidFill>
                  <a:schemeClr val="tx1"/>
                </a:solidFill>
                <a:latin typeface="Arial" panose="020B0604020202020204" pitchFamily="34" charset="0"/>
                <a:ea typeface="宋体" panose="02010600030101010101" pitchFamily="2" charset="-122"/>
              </a:rPr>
            </a:fld>
            <a:endParaRPr lang="en-US" altLang="zh-CN" sz="1200">
              <a:solidFill>
                <a:schemeClr val="tx1"/>
              </a:solidFill>
              <a:latin typeface="Arial" panose="020B0604020202020204" pitchFamily="34" charset="0"/>
              <a:ea typeface="宋体" panose="02010600030101010101" pitchFamily="2" charset="-122"/>
            </a:endParaRPr>
          </a:p>
        </p:txBody>
      </p:sp>
      <p:sp>
        <p:nvSpPr>
          <p:cNvPr id="126979" name="Rectangle 2"/>
          <p:cNvSpPr>
            <a:spLocks noGrp="1" noRot="1" noChangeAspect="1" noChangeArrowheads="1" noTextEdit="1"/>
          </p:cNvSpPr>
          <p:nvPr>
            <p:ph type="sldImg"/>
          </p:nvPr>
        </p:nvSpPr>
        <p:spPr/>
      </p:sp>
      <p:sp>
        <p:nvSpPr>
          <p:cNvPr id="1269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latin typeface="Arial" panose="020B0604020202020204" pitchFamily="34" charset="0"/>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Comic Sans MS" panose="030F0702030302020204" pitchFamily="66" charset="0"/>
                <a:ea typeface="黑体" panose="02010609060101010101" pitchFamily="49" charset="-122"/>
              </a:defRPr>
            </a:lvl1pPr>
            <a:lvl2pPr marL="742950" indent="-285750">
              <a:defRPr sz="2400">
                <a:solidFill>
                  <a:schemeClr val="bg2"/>
                </a:solidFill>
                <a:latin typeface="Comic Sans MS" panose="030F0702030302020204" pitchFamily="66" charset="0"/>
                <a:ea typeface="黑体" panose="02010609060101010101" pitchFamily="49" charset="-122"/>
              </a:defRPr>
            </a:lvl2pPr>
            <a:lvl3pPr marL="1143000" indent="-228600">
              <a:defRPr sz="2400">
                <a:solidFill>
                  <a:schemeClr val="bg2"/>
                </a:solidFill>
                <a:latin typeface="Comic Sans MS" panose="030F0702030302020204" pitchFamily="66" charset="0"/>
                <a:ea typeface="黑体" panose="02010609060101010101" pitchFamily="49" charset="-122"/>
              </a:defRPr>
            </a:lvl3pPr>
            <a:lvl4pPr marL="1600200" indent="-228600">
              <a:defRPr sz="2400">
                <a:solidFill>
                  <a:schemeClr val="bg2"/>
                </a:solidFill>
                <a:latin typeface="Comic Sans MS" panose="030F0702030302020204" pitchFamily="66" charset="0"/>
                <a:ea typeface="黑体" panose="02010609060101010101" pitchFamily="49" charset="-122"/>
              </a:defRPr>
            </a:lvl4pPr>
            <a:lvl5pPr marL="2057400" indent="-228600">
              <a:defRPr sz="2400">
                <a:solidFill>
                  <a:schemeClr val="bg2"/>
                </a:solidFill>
                <a:latin typeface="Comic Sans MS" panose="030F0702030302020204" pitchFamily="66" charset="0"/>
                <a:ea typeface="黑体" panose="02010609060101010101" pitchFamily="49" charset="-122"/>
              </a:defRPr>
            </a:lvl5pPr>
            <a:lvl6pPr marL="25146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6pPr>
            <a:lvl7pPr marL="29718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7pPr>
            <a:lvl8pPr marL="34290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8pPr>
            <a:lvl9pPr marL="38862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9pPr>
          </a:lstStyle>
          <a:p>
            <a:fld id="{97ED65EA-45C9-4008-ACCB-0C2BC653575D}" type="slidenum">
              <a:rPr lang="en-US" altLang="zh-CN" sz="1200" smtClean="0">
                <a:solidFill>
                  <a:schemeClr val="tx1"/>
                </a:solidFill>
                <a:latin typeface="Arial" panose="020B0604020202020204" pitchFamily="34" charset="0"/>
                <a:ea typeface="宋体" panose="02010600030101010101" pitchFamily="2" charset="-122"/>
              </a:rPr>
            </a:fld>
            <a:endParaRPr lang="en-US" altLang="zh-CN" sz="1200">
              <a:solidFill>
                <a:schemeClr val="tx1"/>
              </a:solidFill>
              <a:latin typeface="Arial" panose="020B0604020202020204" pitchFamily="34" charset="0"/>
              <a:ea typeface="宋体" panose="02010600030101010101" pitchFamily="2" charset="-122"/>
            </a:endParaRPr>
          </a:p>
        </p:txBody>
      </p:sp>
      <p:sp>
        <p:nvSpPr>
          <p:cNvPr id="129027" name="Rectangle 2"/>
          <p:cNvSpPr>
            <a:spLocks noGrp="1" noRot="1" noChangeAspect="1" noChangeArrowheads="1" noTextEdit="1"/>
          </p:cNvSpPr>
          <p:nvPr>
            <p:ph type="sldImg"/>
          </p:nvPr>
        </p:nvSpPr>
        <p:spPr/>
      </p:sp>
      <p:sp>
        <p:nvSpPr>
          <p:cNvPr id="1290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z="1000" dirty="0">
              <a:latin typeface="Arial" panose="020B0604020202020204" pitchFamily="34" charset="0"/>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Comic Sans MS" panose="030F0702030302020204" pitchFamily="66" charset="0"/>
                <a:ea typeface="黑体" panose="02010609060101010101" pitchFamily="49" charset="-122"/>
              </a:defRPr>
            </a:lvl1pPr>
            <a:lvl2pPr marL="742950" indent="-285750">
              <a:defRPr sz="2400">
                <a:solidFill>
                  <a:schemeClr val="bg2"/>
                </a:solidFill>
                <a:latin typeface="Comic Sans MS" panose="030F0702030302020204" pitchFamily="66" charset="0"/>
                <a:ea typeface="黑体" panose="02010609060101010101" pitchFamily="49" charset="-122"/>
              </a:defRPr>
            </a:lvl2pPr>
            <a:lvl3pPr marL="1143000" indent="-228600">
              <a:defRPr sz="2400">
                <a:solidFill>
                  <a:schemeClr val="bg2"/>
                </a:solidFill>
                <a:latin typeface="Comic Sans MS" panose="030F0702030302020204" pitchFamily="66" charset="0"/>
                <a:ea typeface="黑体" panose="02010609060101010101" pitchFamily="49" charset="-122"/>
              </a:defRPr>
            </a:lvl3pPr>
            <a:lvl4pPr marL="1600200" indent="-228600">
              <a:defRPr sz="2400">
                <a:solidFill>
                  <a:schemeClr val="bg2"/>
                </a:solidFill>
                <a:latin typeface="Comic Sans MS" panose="030F0702030302020204" pitchFamily="66" charset="0"/>
                <a:ea typeface="黑体" panose="02010609060101010101" pitchFamily="49" charset="-122"/>
              </a:defRPr>
            </a:lvl4pPr>
            <a:lvl5pPr marL="2057400" indent="-228600">
              <a:defRPr sz="2400">
                <a:solidFill>
                  <a:schemeClr val="bg2"/>
                </a:solidFill>
                <a:latin typeface="Comic Sans MS" panose="030F0702030302020204" pitchFamily="66" charset="0"/>
                <a:ea typeface="黑体" panose="02010609060101010101" pitchFamily="49" charset="-122"/>
              </a:defRPr>
            </a:lvl5pPr>
            <a:lvl6pPr marL="25146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6pPr>
            <a:lvl7pPr marL="29718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7pPr>
            <a:lvl8pPr marL="34290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8pPr>
            <a:lvl9pPr marL="38862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9pPr>
          </a:lstStyle>
          <a:p>
            <a:fld id="{7941E0AC-86E9-4DE1-AD95-905A47E0833A}" type="slidenum">
              <a:rPr lang="en-US" altLang="zh-CN" sz="1200" smtClean="0">
                <a:solidFill>
                  <a:schemeClr val="tx1"/>
                </a:solidFill>
                <a:latin typeface="Arial" panose="020B0604020202020204" pitchFamily="34" charset="0"/>
                <a:ea typeface="宋体" panose="02010600030101010101" pitchFamily="2" charset="-122"/>
              </a:rPr>
            </a:fld>
            <a:endParaRPr lang="en-US" altLang="zh-CN" sz="1200">
              <a:solidFill>
                <a:schemeClr val="tx1"/>
              </a:solidFill>
              <a:latin typeface="Arial" panose="020B0604020202020204" pitchFamily="34" charset="0"/>
              <a:ea typeface="宋体" panose="02010600030101010101" pitchFamily="2" charset="-122"/>
            </a:endParaRPr>
          </a:p>
        </p:txBody>
      </p:sp>
      <p:sp>
        <p:nvSpPr>
          <p:cNvPr id="131075" name="Rectangle 2"/>
          <p:cNvSpPr>
            <a:spLocks noGrp="1" noRot="1" noChangeAspect="1" noChangeArrowheads="1" noTextEdit="1"/>
          </p:cNvSpPr>
          <p:nvPr>
            <p:ph type="sldImg"/>
          </p:nvPr>
        </p:nvSpPr>
        <p:spPr/>
      </p:sp>
      <p:sp>
        <p:nvSpPr>
          <p:cNvPr id="1310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endParaRPr lang="en-US" altLang="zh-CN" sz="800" dirty="0">
              <a:latin typeface="Arial" panose="020B0604020202020204" pitchFamily="34" charset="0"/>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3F45CDC-F8C7-40D6-B0E4-2FF3F2D9A2AF}" type="slidenum">
              <a:rPr lang="en-US" altLang="zh-CN" smtClean="0"/>
            </a:fld>
            <a:endParaRPr lang="en-US" altLang="zh-CN"/>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幻灯片图像占位符 1"/>
          <p:cNvSpPr>
            <a:spLocks noGrp="1" noRot="1" noChangeAspect="1" noTextEdit="1"/>
          </p:cNvSpPr>
          <p:nvPr>
            <p:ph type="sldImg"/>
          </p:nvPr>
        </p:nvSpPr>
        <p:spPr/>
      </p:sp>
      <p:sp>
        <p:nvSpPr>
          <p:cNvPr id="13414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endParaRPr lang="zh-CN" altLang="en-US" dirty="0">
              <a:latin typeface="Arial" panose="020B0604020202020204" pitchFamily="34" charset="0"/>
            </a:endParaRPr>
          </a:p>
        </p:txBody>
      </p:sp>
      <p:sp>
        <p:nvSpPr>
          <p:cNvPr id="13414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Comic Sans MS" panose="030F0702030302020204" pitchFamily="66" charset="0"/>
                <a:ea typeface="黑体" panose="02010609060101010101" pitchFamily="49" charset="-122"/>
              </a:defRPr>
            </a:lvl1pPr>
            <a:lvl2pPr marL="742950" indent="-285750">
              <a:defRPr sz="2400">
                <a:solidFill>
                  <a:schemeClr val="bg2"/>
                </a:solidFill>
                <a:latin typeface="Comic Sans MS" panose="030F0702030302020204" pitchFamily="66" charset="0"/>
                <a:ea typeface="黑体" panose="02010609060101010101" pitchFamily="49" charset="-122"/>
              </a:defRPr>
            </a:lvl2pPr>
            <a:lvl3pPr marL="1143000" indent="-228600">
              <a:defRPr sz="2400">
                <a:solidFill>
                  <a:schemeClr val="bg2"/>
                </a:solidFill>
                <a:latin typeface="Comic Sans MS" panose="030F0702030302020204" pitchFamily="66" charset="0"/>
                <a:ea typeface="黑体" panose="02010609060101010101" pitchFamily="49" charset="-122"/>
              </a:defRPr>
            </a:lvl3pPr>
            <a:lvl4pPr marL="1600200" indent="-228600">
              <a:defRPr sz="2400">
                <a:solidFill>
                  <a:schemeClr val="bg2"/>
                </a:solidFill>
                <a:latin typeface="Comic Sans MS" panose="030F0702030302020204" pitchFamily="66" charset="0"/>
                <a:ea typeface="黑体" panose="02010609060101010101" pitchFamily="49" charset="-122"/>
              </a:defRPr>
            </a:lvl4pPr>
            <a:lvl5pPr marL="2057400" indent="-228600">
              <a:defRPr sz="2400">
                <a:solidFill>
                  <a:schemeClr val="bg2"/>
                </a:solidFill>
                <a:latin typeface="Comic Sans MS" panose="030F0702030302020204" pitchFamily="66" charset="0"/>
                <a:ea typeface="黑体" panose="02010609060101010101" pitchFamily="49" charset="-122"/>
              </a:defRPr>
            </a:lvl5pPr>
            <a:lvl6pPr marL="25146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6pPr>
            <a:lvl7pPr marL="29718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7pPr>
            <a:lvl8pPr marL="34290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8pPr>
            <a:lvl9pPr marL="38862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9pPr>
          </a:lstStyle>
          <a:p>
            <a:fld id="{AEA12AA0-DD83-4D29-A03B-305EB230AF55}" type="slidenum">
              <a:rPr lang="en-US" altLang="zh-CN" sz="1200" smtClean="0">
                <a:solidFill>
                  <a:schemeClr val="tx1"/>
                </a:solidFill>
                <a:latin typeface="Arial" panose="020B0604020202020204" pitchFamily="34" charset="0"/>
                <a:ea typeface="宋体" panose="02010600030101010101" pitchFamily="2" charset="-122"/>
              </a:rPr>
            </a:fld>
            <a:endParaRPr lang="en-US" altLang="zh-CN" sz="1200">
              <a:solidFill>
                <a:schemeClr val="tx1"/>
              </a:solidFill>
              <a:latin typeface="Arial" panose="020B0604020202020204" pitchFamily="34" charset="0"/>
              <a:ea typeface="宋体" panose="02010600030101010101" pitchFamily="2" charset="-122"/>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3F45CDC-F8C7-40D6-B0E4-2FF3F2D9A2AF}" type="slidenum">
              <a:rPr lang="en-US" altLang="zh-CN" smtClean="0"/>
            </a:fld>
            <a:endParaRPr lang="en-US" altLang="zh-CN"/>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3F45CDC-F8C7-40D6-B0E4-2FF3F2D9A2AF}"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auto">
          <a:xfrm>
            <a:off x="712788" y="6257925"/>
            <a:ext cx="1885950" cy="514350"/>
          </a:xfrm>
          <a:prstGeom prst="rect">
            <a:avLst/>
          </a:prstGeom>
          <a:noFill/>
          <a:ln w="9525">
            <a:noFill/>
            <a:miter lim="800000"/>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anose="02010609060101010101" pitchFamily="49" charset="-122"/>
            </a:endParaRPr>
          </a:p>
        </p:txBody>
      </p:sp>
      <p:sp>
        <p:nvSpPr>
          <p:cNvPr id="5" name="Rectangle 3"/>
          <p:cNvSpPr>
            <a:spLocks noChangeArrowheads="1"/>
          </p:cNvSpPr>
          <p:nvPr/>
        </p:nvSpPr>
        <p:spPr bwMode="auto">
          <a:xfrm>
            <a:off x="3113088" y="6257925"/>
            <a:ext cx="2916237" cy="514350"/>
          </a:xfrm>
          <a:prstGeom prst="rect">
            <a:avLst/>
          </a:prstGeom>
          <a:noFill/>
          <a:ln w="9525">
            <a:noFill/>
            <a:miter lim="800000"/>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anose="02010609060101010101" pitchFamily="49" charset="-122"/>
            </a:endParaRPr>
          </a:p>
        </p:txBody>
      </p:sp>
      <p:sp>
        <p:nvSpPr>
          <p:cNvPr id="6" name="Rectangle 4"/>
          <p:cNvSpPr>
            <a:spLocks noChangeArrowheads="1"/>
          </p:cNvSpPr>
          <p:nvPr/>
        </p:nvSpPr>
        <p:spPr bwMode="auto">
          <a:xfrm>
            <a:off x="712788" y="6257925"/>
            <a:ext cx="1885950" cy="514350"/>
          </a:xfrm>
          <a:prstGeom prst="rect">
            <a:avLst/>
          </a:prstGeom>
          <a:noFill/>
          <a:ln w="9525">
            <a:noFill/>
            <a:miter lim="800000"/>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anose="02010609060101010101" pitchFamily="49" charset="-122"/>
            </a:endParaRPr>
          </a:p>
        </p:txBody>
      </p:sp>
      <p:sp>
        <p:nvSpPr>
          <p:cNvPr id="7" name="Rectangle 5"/>
          <p:cNvSpPr>
            <a:spLocks noChangeArrowheads="1"/>
          </p:cNvSpPr>
          <p:nvPr/>
        </p:nvSpPr>
        <p:spPr bwMode="auto">
          <a:xfrm>
            <a:off x="3113088" y="6257925"/>
            <a:ext cx="2916237" cy="514350"/>
          </a:xfrm>
          <a:prstGeom prst="rect">
            <a:avLst/>
          </a:prstGeom>
          <a:noFill/>
          <a:ln w="9525">
            <a:noFill/>
            <a:miter lim="800000"/>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anose="02010609060101010101" pitchFamily="49" charset="-122"/>
            </a:endParaRPr>
          </a:p>
        </p:txBody>
      </p:sp>
      <p:sp>
        <p:nvSpPr>
          <p:cNvPr id="9" name="Rectangle 7"/>
          <p:cNvSpPr>
            <a:spLocks noChangeArrowheads="1"/>
          </p:cNvSpPr>
          <p:nvPr/>
        </p:nvSpPr>
        <p:spPr bwMode="auto">
          <a:xfrm>
            <a:off x="0" y="0"/>
            <a:ext cx="9144000" cy="914400"/>
          </a:xfrm>
          <a:prstGeom prst="rect">
            <a:avLst/>
          </a:prstGeom>
          <a:noFill/>
          <a:ln w="9525">
            <a:noFill/>
            <a:miter lim="800000"/>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anose="02010609060101010101" pitchFamily="49" charset="-122"/>
            </a:endParaRPr>
          </a:p>
        </p:txBody>
      </p:sp>
      <p:sp>
        <p:nvSpPr>
          <p:cNvPr id="10" name="Rectangle 8"/>
          <p:cNvSpPr>
            <a:spLocks noChangeArrowheads="1"/>
          </p:cNvSpPr>
          <p:nvPr userDrawn="1"/>
        </p:nvSpPr>
        <p:spPr bwMode="auto">
          <a:xfrm>
            <a:off x="0" y="3055938"/>
            <a:ext cx="9144000" cy="144462"/>
          </a:xfrm>
          <a:prstGeom prst="rect">
            <a:avLst/>
          </a:prstGeom>
          <a:gradFill rotWithShape="1">
            <a:gsLst>
              <a:gs pos="0">
                <a:srgbClr val="FF9900"/>
              </a:gs>
              <a:gs pos="100000">
                <a:schemeClr val="bg1"/>
              </a:gs>
            </a:gsLst>
            <a:path path="rect">
              <a:fillToRect t="100000" r="100000"/>
            </a:path>
          </a:gradFill>
          <a:ln w="9525" algn="ctr">
            <a:noFill/>
            <a:miter lim="800000"/>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anose="02010609060101010101" pitchFamily="49" charset="-122"/>
            </a:endParaRPr>
          </a:p>
        </p:txBody>
      </p:sp>
      <p:sp>
        <p:nvSpPr>
          <p:cNvPr id="108554" name="Rectangle 10"/>
          <p:cNvSpPr>
            <a:spLocks noGrp="1" noChangeArrowheads="1"/>
          </p:cNvSpPr>
          <p:nvPr>
            <p:ph type="ctrTitle" sz="quarter"/>
          </p:nvPr>
        </p:nvSpPr>
        <p:spPr>
          <a:xfrm>
            <a:off x="0" y="1524000"/>
            <a:ext cx="9144000" cy="1470025"/>
          </a:xfrm>
        </p:spPr>
        <p:txBody>
          <a:bodyPr/>
          <a:lstStyle>
            <a:lvl1pPr>
              <a:defRPr>
                <a:solidFill>
                  <a:srgbClr val="0000E1"/>
                </a:solidFill>
              </a:defRPr>
            </a:lvl1pPr>
          </a:lstStyle>
          <a:p>
            <a:r>
              <a:rPr lang="zh-CN" altLang="en-US"/>
              <a:t>单击此处编辑母版标题样式</a:t>
            </a:r>
            <a:endParaRPr lang="zh-CN" altLang="en-US"/>
          </a:p>
        </p:txBody>
      </p:sp>
      <p:sp>
        <p:nvSpPr>
          <p:cNvPr id="108555" name="Rectangle 11"/>
          <p:cNvSpPr>
            <a:spLocks noGrp="1" noChangeArrowheads="1"/>
          </p:cNvSpPr>
          <p:nvPr>
            <p:ph type="subTitle" sz="quarter" idx="1"/>
          </p:nvPr>
        </p:nvSpPr>
        <p:spPr>
          <a:xfrm>
            <a:off x="1371600" y="3733800"/>
            <a:ext cx="6400800" cy="1981200"/>
          </a:xfrm>
        </p:spPr>
        <p:txBody>
          <a:bodyPr/>
          <a:lstStyle>
            <a:lvl1pPr marL="0" indent="0" algn="ctr">
              <a:buFontTx/>
              <a:buNone/>
              <a:defRPr b="1">
                <a:solidFill>
                  <a:schemeClr val="accent2"/>
                </a:solidFill>
              </a:defRPr>
            </a:lvl1pPr>
          </a:lstStyle>
          <a:p>
            <a:r>
              <a:rPr lang="zh-CN" altLang="en-US"/>
              <a:t>单击此处编辑母版副标题样式</a:t>
            </a:r>
            <a:endParaRPr lang="zh-CN" altLang="en-US"/>
          </a:p>
        </p:txBody>
      </p:sp>
      <p:sp>
        <p:nvSpPr>
          <p:cNvPr id="11" name="Text Box 6"/>
          <p:cNvSpPr txBox="1">
            <a:spLocks noChangeArrowheads="1"/>
          </p:cNvSpPr>
          <p:nvPr userDrawn="1"/>
        </p:nvSpPr>
        <p:spPr bwMode="auto">
          <a:xfrm>
            <a:off x="8531225" y="6627813"/>
            <a:ext cx="652463" cy="276225"/>
          </a:xfrm>
          <a:prstGeom prst="rect">
            <a:avLst/>
          </a:prstGeom>
          <a:noFill/>
          <a:ln w="9525">
            <a:noFill/>
            <a:miter lim="800000"/>
          </a:ln>
          <a:effectLst/>
        </p:spPr>
        <p:txBody>
          <a:bodyPr wrap="none" anchor="ctr">
            <a:spAutoFit/>
          </a:bodyPr>
          <a:lstStyle>
            <a:lvl1pPr>
              <a:defRPr sz="2400">
                <a:solidFill>
                  <a:schemeClr val="bg2"/>
                </a:solidFill>
                <a:latin typeface="Comic Sans MS" panose="030F0702030302020204" pitchFamily="66" charset="0"/>
                <a:ea typeface="黑体" panose="02010609060101010101" pitchFamily="49" charset="-122"/>
              </a:defRPr>
            </a:lvl1pPr>
            <a:lvl2pPr marL="742950" indent="-285750">
              <a:defRPr sz="2400">
                <a:solidFill>
                  <a:schemeClr val="bg2"/>
                </a:solidFill>
                <a:latin typeface="Comic Sans MS" panose="030F0702030302020204" pitchFamily="66" charset="0"/>
                <a:ea typeface="黑体" panose="02010609060101010101" pitchFamily="49" charset="-122"/>
              </a:defRPr>
            </a:lvl2pPr>
            <a:lvl3pPr marL="1143000" indent="-228600">
              <a:defRPr sz="2400">
                <a:solidFill>
                  <a:schemeClr val="bg2"/>
                </a:solidFill>
                <a:latin typeface="Comic Sans MS" panose="030F0702030302020204" pitchFamily="66" charset="0"/>
                <a:ea typeface="黑体" panose="02010609060101010101" pitchFamily="49" charset="-122"/>
              </a:defRPr>
            </a:lvl3pPr>
            <a:lvl4pPr marL="1600200" indent="-228600">
              <a:defRPr sz="2400">
                <a:solidFill>
                  <a:schemeClr val="bg2"/>
                </a:solidFill>
                <a:latin typeface="Comic Sans MS" panose="030F0702030302020204" pitchFamily="66" charset="0"/>
                <a:ea typeface="黑体" panose="02010609060101010101" pitchFamily="49" charset="-122"/>
              </a:defRPr>
            </a:lvl4pPr>
            <a:lvl5pPr marL="2057400" indent="-228600">
              <a:defRPr sz="2400">
                <a:solidFill>
                  <a:schemeClr val="bg2"/>
                </a:solidFill>
                <a:latin typeface="Comic Sans MS" panose="030F0702030302020204" pitchFamily="66" charset="0"/>
                <a:ea typeface="黑体" panose="02010609060101010101" pitchFamily="49" charset="-122"/>
              </a:defRPr>
            </a:lvl5pPr>
            <a:lvl6pPr marL="25146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6pPr>
            <a:lvl7pPr marL="29718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7pPr>
            <a:lvl8pPr marL="34290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8pPr>
            <a:lvl9pPr marL="38862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9pPr>
          </a:lstStyle>
          <a:p>
            <a:pPr algn="ctr">
              <a:lnSpc>
                <a:spcPct val="85000"/>
              </a:lnSpc>
              <a:spcBef>
                <a:spcPct val="50000"/>
              </a:spcBef>
              <a:defRPr/>
            </a:pPr>
            <a:fld id="{DB4D884D-8320-40A2-8011-14B0E11C9FEC}" type="slidenum">
              <a:rPr lang="en-US" altLang="zh-CN" sz="1400" b="1" smtClean="0">
                <a:solidFill>
                  <a:schemeClr val="tx1"/>
                </a:solidFill>
                <a:latin typeface="Arial" panose="020B0604020202020204" pitchFamily="34" charset="0"/>
                <a:ea typeface="宋体" panose="02010600030101010101" pitchFamily="2" charset="-122"/>
              </a:rPr>
            </a:fld>
            <a:r>
              <a:rPr lang="en-US" altLang="zh-CN" sz="1400" b="1" dirty="0">
                <a:solidFill>
                  <a:schemeClr val="tx1"/>
                </a:solidFill>
                <a:latin typeface="Arial" panose="020B0604020202020204" pitchFamily="34" charset="0"/>
                <a:ea typeface="宋体" panose="02010600030101010101" pitchFamily="2" charset="-122"/>
              </a:rPr>
              <a:t>/</a:t>
            </a:r>
            <a:r>
              <a:rPr lang="en-US" altLang="zh-CN" sz="1400" b="1" dirty="0" smtClean="0">
                <a:solidFill>
                  <a:schemeClr val="tx1"/>
                </a:solidFill>
                <a:latin typeface="Arial" panose="020B0604020202020204" pitchFamily="34" charset="0"/>
                <a:ea typeface="宋体" panose="02010600030101010101" pitchFamily="2" charset="-122"/>
              </a:rPr>
              <a:t>97</a:t>
            </a:r>
            <a:endParaRPr lang="en-US" altLang="zh-CN" sz="1400" b="1" dirty="0">
              <a:solidFill>
                <a:schemeClr val="tx1"/>
              </a:solidFill>
              <a:latin typeface="Arial" panose="020B0604020202020204" pitchFamily="34" charset="0"/>
              <a:ea typeface="宋体" panose="02010600030101010101" pitchFamily="2" charset="-122"/>
            </a:endParaRPr>
          </a:p>
        </p:txBody>
      </p:sp>
    </p:spTree>
  </p:cSld>
  <p:clrMapOvr>
    <a:masterClrMapping/>
  </p:clrMapOvr>
  <p:transition spd="med" advTm="5486"/>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med" advTm="5486"/>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64008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28600"/>
            <a:ext cx="6019800" cy="64008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med" advTm="5486"/>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639763"/>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457200" y="1143000"/>
            <a:ext cx="4038600" cy="54864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143000"/>
            <a:ext cx="4038600" cy="54864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med" advTm="5486"/>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639763"/>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457200" y="1143000"/>
            <a:ext cx="8229600" cy="5486400"/>
          </a:xfrm>
        </p:spPr>
        <p:txBody>
          <a:bodyPr/>
          <a:lstStyle/>
          <a:p>
            <a:pPr lvl="0"/>
            <a:endParaRPr lang="zh-CN" altLang="en-US" noProof="0"/>
          </a:p>
        </p:txBody>
      </p:sp>
    </p:spTree>
  </p:cSld>
  <p:clrMapOvr>
    <a:masterClrMapping/>
  </p:clrMapOvr>
  <p:transition spd="med" advTm="5486"/>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639763"/>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457200" y="1143000"/>
            <a:ext cx="4038600" cy="54864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quarter" idx="2"/>
          </p:nvPr>
        </p:nvSpPr>
        <p:spPr>
          <a:xfrm>
            <a:off x="4648200" y="1143000"/>
            <a:ext cx="4038600" cy="26670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内容占位符 4"/>
          <p:cNvSpPr>
            <a:spLocks noGrp="1"/>
          </p:cNvSpPr>
          <p:nvPr>
            <p:ph sz="quarter" idx="3"/>
          </p:nvPr>
        </p:nvSpPr>
        <p:spPr>
          <a:xfrm>
            <a:off x="4648200" y="3962400"/>
            <a:ext cx="4038600" cy="26670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med" advTm="5486"/>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med" advTm="5486"/>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transition spd="med" advTm="5486"/>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143000"/>
            <a:ext cx="40386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143000"/>
            <a:ext cx="40386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med" advTm="5486"/>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med" advTm="5486"/>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transition spd="med" advTm="5486"/>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advTm="5486"/>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transition spd="med" advTm="5486"/>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transition spd="med" advTm="5486"/>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ChangeArrowheads="1"/>
          </p:cNvSpPr>
          <p:nvPr/>
        </p:nvSpPr>
        <p:spPr bwMode="auto">
          <a:xfrm>
            <a:off x="712788" y="6257925"/>
            <a:ext cx="1885950" cy="514350"/>
          </a:xfrm>
          <a:prstGeom prst="rect">
            <a:avLst/>
          </a:prstGeom>
          <a:noFill/>
          <a:ln w="9525">
            <a:noFill/>
            <a:miter lim="800000"/>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anose="02010609060101010101" pitchFamily="49" charset="-122"/>
            </a:endParaRPr>
          </a:p>
        </p:txBody>
      </p:sp>
      <p:sp>
        <p:nvSpPr>
          <p:cNvPr id="99331" name="Rectangle 3"/>
          <p:cNvSpPr>
            <a:spLocks noChangeArrowheads="1"/>
          </p:cNvSpPr>
          <p:nvPr/>
        </p:nvSpPr>
        <p:spPr bwMode="auto">
          <a:xfrm>
            <a:off x="3113088" y="6257925"/>
            <a:ext cx="2916237" cy="514350"/>
          </a:xfrm>
          <a:prstGeom prst="rect">
            <a:avLst/>
          </a:prstGeom>
          <a:noFill/>
          <a:ln w="9525">
            <a:noFill/>
            <a:miter lim="800000"/>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anose="02010609060101010101" pitchFamily="49" charset="-122"/>
            </a:endParaRPr>
          </a:p>
        </p:txBody>
      </p:sp>
      <p:sp>
        <p:nvSpPr>
          <p:cNvPr id="99332" name="Rectangle 4"/>
          <p:cNvSpPr>
            <a:spLocks noChangeArrowheads="1"/>
          </p:cNvSpPr>
          <p:nvPr/>
        </p:nvSpPr>
        <p:spPr bwMode="auto">
          <a:xfrm>
            <a:off x="712788" y="6257925"/>
            <a:ext cx="1885950" cy="514350"/>
          </a:xfrm>
          <a:prstGeom prst="rect">
            <a:avLst/>
          </a:prstGeom>
          <a:noFill/>
          <a:ln w="9525">
            <a:noFill/>
            <a:miter lim="800000"/>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anose="02010609060101010101" pitchFamily="49" charset="-122"/>
            </a:endParaRPr>
          </a:p>
        </p:txBody>
      </p:sp>
      <p:sp>
        <p:nvSpPr>
          <p:cNvPr id="99333" name="Rectangle 5"/>
          <p:cNvSpPr>
            <a:spLocks noChangeArrowheads="1"/>
          </p:cNvSpPr>
          <p:nvPr/>
        </p:nvSpPr>
        <p:spPr bwMode="auto">
          <a:xfrm>
            <a:off x="3113088" y="6257925"/>
            <a:ext cx="2916237" cy="514350"/>
          </a:xfrm>
          <a:prstGeom prst="rect">
            <a:avLst/>
          </a:prstGeom>
          <a:noFill/>
          <a:ln w="9525">
            <a:noFill/>
            <a:miter lim="800000"/>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anose="02010609060101010101" pitchFamily="49" charset="-122"/>
            </a:endParaRPr>
          </a:p>
        </p:txBody>
      </p:sp>
      <p:sp>
        <p:nvSpPr>
          <p:cNvPr id="99334" name="Text Box 6"/>
          <p:cNvSpPr txBox="1">
            <a:spLocks noChangeArrowheads="1"/>
          </p:cNvSpPr>
          <p:nvPr/>
        </p:nvSpPr>
        <p:spPr bwMode="auto">
          <a:xfrm>
            <a:off x="8531225" y="6627813"/>
            <a:ext cx="652463" cy="276225"/>
          </a:xfrm>
          <a:prstGeom prst="rect">
            <a:avLst/>
          </a:prstGeom>
          <a:noFill/>
          <a:ln w="9525">
            <a:noFill/>
            <a:miter lim="800000"/>
          </a:ln>
          <a:effectLst/>
        </p:spPr>
        <p:txBody>
          <a:bodyPr wrap="none" anchor="ctr">
            <a:spAutoFit/>
          </a:bodyPr>
          <a:lstStyle>
            <a:lvl1pPr>
              <a:defRPr sz="2400">
                <a:solidFill>
                  <a:schemeClr val="bg2"/>
                </a:solidFill>
                <a:latin typeface="Comic Sans MS" panose="030F0702030302020204" pitchFamily="66" charset="0"/>
                <a:ea typeface="黑体" panose="02010609060101010101" pitchFamily="49" charset="-122"/>
              </a:defRPr>
            </a:lvl1pPr>
            <a:lvl2pPr marL="742950" indent="-285750">
              <a:defRPr sz="2400">
                <a:solidFill>
                  <a:schemeClr val="bg2"/>
                </a:solidFill>
                <a:latin typeface="Comic Sans MS" panose="030F0702030302020204" pitchFamily="66" charset="0"/>
                <a:ea typeface="黑体" panose="02010609060101010101" pitchFamily="49" charset="-122"/>
              </a:defRPr>
            </a:lvl2pPr>
            <a:lvl3pPr marL="1143000" indent="-228600">
              <a:defRPr sz="2400">
                <a:solidFill>
                  <a:schemeClr val="bg2"/>
                </a:solidFill>
                <a:latin typeface="Comic Sans MS" panose="030F0702030302020204" pitchFamily="66" charset="0"/>
                <a:ea typeface="黑体" panose="02010609060101010101" pitchFamily="49" charset="-122"/>
              </a:defRPr>
            </a:lvl3pPr>
            <a:lvl4pPr marL="1600200" indent="-228600">
              <a:defRPr sz="2400">
                <a:solidFill>
                  <a:schemeClr val="bg2"/>
                </a:solidFill>
                <a:latin typeface="Comic Sans MS" panose="030F0702030302020204" pitchFamily="66" charset="0"/>
                <a:ea typeface="黑体" panose="02010609060101010101" pitchFamily="49" charset="-122"/>
              </a:defRPr>
            </a:lvl4pPr>
            <a:lvl5pPr marL="2057400" indent="-228600">
              <a:defRPr sz="2400">
                <a:solidFill>
                  <a:schemeClr val="bg2"/>
                </a:solidFill>
                <a:latin typeface="Comic Sans MS" panose="030F0702030302020204" pitchFamily="66" charset="0"/>
                <a:ea typeface="黑体" panose="02010609060101010101" pitchFamily="49" charset="-122"/>
              </a:defRPr>
            </a:lvl5pPr>
            <a:lvl6pPr marL="25146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6pPr>
            <a:lvl7pPr marL="29718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7pPr>
            <a:lvl8pPr marL="34290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8pPr>
            <a:lvl9pPr marL="3886200" indent="-228600" eaLnBrk="0" fontAlgn="base" hangingPunct="0">
              <a:spcBef>
                <a:spcPct val="0"/>
              </a:spcBef>
              <a:spcAft>
                <a:spcPct val="0"/>
              </a:spcAft>
              <a:defRPr sz="2400">
                <a:solidFill>
                  <a:schemeClr val="bg2"/>
                </a:solidFill>
                <a:latin typeface="Comic Sans MS" panose="030F0702030302020204" pitchFamily="66" charset="0"/>
                <a:ea typeface="黑体" panose="02010609060101010101" pitchFamily="49" charset="-122"/>
              </a:defRPr>
            </a:lvl9pPr>
          </a:lstStyle>
          <a:p>
            <a:pPr algn="ctr">
              <a:lnSpc>
                <a:spcPct val="85000"/>
              </a:lnSpc>
              <a:spcBef>
                <a:spcPct val="50000"/>
              </a:spcBef>
              <a:defRPr/>
            </a:pPr>
            <a:fld id="{DB4D884D-8320-40A2-8011-14B0E11C9FEC}" type="slidenum">
              <a:rPr lang="en-US" altLang="zh-CN" sz="1400" b="1" smtClean="0">
                <a:solidFill>
                  <a:schemeClr val="tx1"/>
                </a:solidFill>
                <a:latin typeface="Arial" panose="020B0604020202020204" pitchFamily="34" charset="0"/>
                <a:ea typeface="宋体" panose="02010600030101010101" pitchFamily="2" charset="-122"/>
              </a:rPr>
            </a:fld>
            <a:r>
              <a:rPr lang="en-US" altLang="zh-CN" sz="1400" b="1" dirty="0">
                <a:solidFill>
                  <a:schemeClr val="tx1"/>
                </a:solidFill>
                <a:latin typeface="Arial" panose="020B0604020202020204" pitchFamily="34" charset="0"/>
                <a:ea typeface="宋体" panose="02010600030101010101" pitchFamily="2" charset="-122"/>
              </a:rPr>
              <a:t>/</a:t>
            </a:r>
            <a:r>
              <a:rPr lang="en-US" altLang="zh-CN" sz="1400" b="1" dirty="0" smtClean="0">
                <a:solidFill>
                  <a:schemeClr val="tx1"/>
                </a:solidFill>
                <a:latin typeface="Arial" panose="020B0604020202020204" pitchFamily="34" charset="0"/>
                <a:ea typeface="宋体" panose="02010600030101010101" pitchFamily="2" charset="-122"/>
              </a:rPr>
              <a:t>97</a:t>
            </a:r>
            <a:endParaRPr lang="en-US" altLang="zh-CN" sz="1400" b="1" dirty="0">
              <a:solidFill>
                <a:schemeClr val="tx1"/>
              </a:solidFill>
              <a:latin typeface="Arial" panose="020B0604020202020204" pitchFamily="34" charset="0"/>
              <a:ea typeface="宋体" panose="02010600030101010101" pitchFamily="2" charset="-122"/>
            </a:endParaRPr>
          </a:p>
        </p:txBody>
      </p:sp>
      <p:sp>
        <p:nvSpPr>
          <p:cNvPr id="99335" name="Rectangle 7"/>
          <p:cNvSpPr>
            <a:spLocks noChangeArrowheads="1"/>
          </p:cNvSpPr>
          <p:nvPr/>
        </p:nvSpPr>
        <p:spPr bwMode="auto">
          <a:xfrm>
            <a:off x="0" y="0"/>
            <a:ext cx="9144000" cy="914400"/>
          </a:xfrm>
          <a:prstGeom prst="rect">
            <a:avLst/>
          </a:prstGeom>
          <a:noFill/>
          <a:ln w="9525">
            <a:noFill/>
            <a:miter lim="800000"/>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anose="02010609060101010101" pitchFamily="49" charset="-122"/>
            </a:endParaRPr>
          </a:p>
        </p:txBody>
      </p:sp>
      <p:sp>
        <p:nvSpPr>
          <p:cNvPr id="99342" name="Rectangle 14"/>
          <p:cNvSpPr>
            <a:spLocks noChangeArrowheads="1"/>
          </p:cNvSpPr>
          <p:nvPr userDrawn="1"/>
        </p:nvSpPr>
        <p:spPr bwMode="auto">
          <a:xfrm>
            <a:off x="0" y="922338"/>
            <a:ext cx="9144000" cy="144462"/>
          </a:xfrm>
          <a:prstGeom prst="rect">
            <a:avLst/>
          </a:prstGeom>
          <a:gradFill rotWithShape="1">
            <a:gsLst>
              <a:gs pos="0">
                <a:srgbClr val="FF9900"/>
              </a:gs>
              <a:gs pos="100000">
                <a:schemeClr val="bg1"/>
              </a:gs>
            </a:gsLst>
            <a:path path="rect">
              <a:fillToRect t="100000" r="100000"/>
            </a:path>
          </a:gradFill>
          <a:ln w="9525" algn="ctr">
            <a:noFill/>
            <a:miter lim="800000"/>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anose="02010609060101010101" pitchFamily="49" charset="-122"/>
            </a:endParaRPr>
          </a:p>
        </p:txBody>
      </p:sp>
      <p:sp>
        <p:nvSpPr>
          <p:cNvPr id="99345" name="Rectangle 17"/>
          <p:cNvSpPr>
            <a:spLocks noGrp="1" noChangeArrowheads="1"/>
          </p:cNvSpPr>
          <p:nvPr>
            <p:ph type="title"/>
          </p:nvPr>
        </p:nvSpPr>
        <p:spPr bwMode="auto">
          <a:xfrm>
            <a:off x="457200" y="228600"/>
            <a:ext cx="8229600" cy="639763"/>
          </a:xfrm>
          <a:prstGeom prst="rect">
            <a:avLst/>
          </a:prstGeom>
          <a:noFill/>
          <a:ln w="9525">
            <a:noFill/>
            <a:miter lim="800000"/>
          </a:ln>
          <a:effec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34" name="Rectangle 18"/>
          <p:cNvSpPr>
            <a:spLocks noGrp="1" noChangeArrowheads="1"/>
          </p:cNvSpPr>
          <p:nvPr>
            <p:ph type="body" idx="1"/>
          </p:nvPr>
        </p:nvSpPr>
        <p:spPr bwMode="auto">
          <a:xfrm>
            <a:off x="457200" y="1143000"/>
            <a:ext cx="82296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med" advTm="5486"/>
  <p:txStyles>
    <p:titleStyle>
      <a:lvl1pPr algn="ctr" defTabSz="1030605" rtl="0" eaLnBrk="0" fontAlgn="base" hangingPunct="0">
        <a:lnSpc>
          <a:spcPct val="93000"/>
        </a:lnSpc>
        <a:spcBef>
          <a:spcPct val="25000"/>
        </a:spcBef>
        <a:spcAft>
          <a:spcPct val="0"/>
        </a:spcAft>
        <a:defRPr sz="4000" b="1">
          <a:solidFill>
            <a:srgbClr val="FF6600"/>
          </a:solidFill>
          <a:effectLst>
            <a:outerShdw blurRad="38100" dist="38100" dir="2700000" algn="tl">
              <a:srgbClr val="C0C0C0"/>
            </a:outerShdw>
          </a:effectLst>
          <a:latin typeface="+mj-lt"/>
          <a:ea typeface="+mj-ea"/>
          <a:cs typeface="+mj-cs"/>
        </a:defRPr>
      </a:lvl1pPr>
      <a:lvl2pPr algn="ctr" defTabSz="1030605" rtl="0" eaLnBrk="0" fontAlgn="base" hangingPunct="0">
        <a:lnSpc>
          <a:spcPct val="93000"/>
        </a:lnSpc>
        <a:spcBef>
          <a:spcPct val="25000"/>
        </a:spcBef>
        <a:spcAft>
          <a:spcPct val="0"/>
        </a:spcAft>
        <a:defRPr sz="4000" b="1">
          <a:solidFill>
            <a:srgbClr val="FF6600"/>
          </a:solidFill>
          <a:effectLst>
            <a:outerShdw blurRad="38100" dist="38100" dir="2700000" algn="tl">
              <a:srgbClr val="C0C0C0"/>
            </a:outerShdw>
          </a:effectLst>
          <a:latin typeface="Arial" panose="020B0604020202020204" pitchFamily="34" charset="0"/>
          <a:ea typeface="宋体" panose="02010600030101010101" pitchFamily="2" charset="-122"/>
        </a:defRPr>
      </a:lvl2pPr>
      <a:lvl3pPr algn="ctr" defTabSz="1030605" rtl="0" eaLnBrk="0" fontAlgn="base" hangingPunct="0">
        <a:lnSpc>
          <a:spcPct val="93000"/>
        </a:lnSpc>
        <a:spcBef>
          <a:spcPct val="25000"/>
        </a:spcBef>
        <a:spcAft>
          <a:spcPct val="0"/>
        </a:spcAft>
        <a:defRPr sz="4000" b="1">
          <a:solidFill>
            <a:srgbClr val="FF6600"/>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lgn="ctr" defTabSz="1030605" rtl="0" eaLnBrk="0" fontAlgn="base" hangingPunct="0">
        <a:lnSpc>
          <a:spcPct val="93000"/>
        </a:lnSpc>
        <a:spcBef>
          <a:spcPct val="25000"/>
        </a:spcBef>
        <a:spcAft>
          <a:spcPct val="0"/>
        </a:spcAft>
        <a:defRPr sz="4000" b="1">
          <a:solidFill>
            <a:srgbClr val="FF6600"/>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lgn="ctr" defTabSz="1030605" rtl="0" eaLnBrk="0" fontAlgn="base" hangingPunct="0">
        <a:lnSpc>
          <a:spcPct val="93000"/>
        </a:lnSpc>
        <a:spcBef>
          <a:spcPct val="25000"/>
        </a:spcBef>
        <a:spcAft>
          <a:spcPct val="0"/>
        </a:spcAft>
        <a:defRPr sz="4000" b="1">
          <a:solidFill>
            <a:srgbClr val="FF6600"/>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marL="457200" algn="ctr" defTabSz="1030605" rtl="0" fontAlgn="base">
        <a:lnSpc>
          <a:spcPct val="93000"/>
        </a:lnSpc>
        <a:spcBef>
          <a:spcPct val="25000"/>
        </a:spcBef>
        <a:spcAft>
          <a:spcPct val="0"/>
        </a:spcAft>
        <a:defRPr sz="4000" b="1">
          <a:solidFill>
            <a:srgbClr val="FF6600"/>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marL="914400" algn="ctr" defTabSz="1030605" rtl="0" fontAlgn="base">
        <a:lnSpc>
          <a:spcPct val="93000"/>
        </a:lnSpc>
        <a:spcBef>
          <a:spcPct val="25000"/>
        </a:spcBef>
        <a:spcAft>
          <a:spcPct val="0"/>
        </a:spcAft>
        <a:defRPr sz="4000" b="1">
          <a:solidFill>
            <a:srgbClr val="FF6600"/>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marL="1371600" algn="ctr" defTabSz="1030605" rtl="0" fontAlgn="base">
        <a:lnSpc>
          <a:spcPct val="93000"/>
        </a:lnSpc>
        <a:spcBef>
          <a:spcPct val="25000"/>
        </a:spcBef>
        <a:spcAft>
          <a:spcPct val="0"/>
        </a:spcAft>
        <a:defRPr sz="4000" b="1">
          <a:solidFill>
            <a:srgbClr val="FF6600"/>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marL="1828800" algn="ctr" defTabSz="1030605" rtl="0" fontAlgn="base">
        <a:lnSpc>
          <a:spcPct val="93000"/>
        </a:lnSpc>
        <a:spcBef>
          <a:spcPct val="25000"/>
        </a:spcBef>
        <a:spcAft>
          <a:spcPct val="0"/>
        </a:spcAft>
        <a:defRPr sz="4000" b="1">
          <a:solidFill>
            <a:srgbClr val="FF6600"/>
          </a:solidFill>
          <a:effectLst>
            <a:outerShdw blurRad="38100" dist="38100" dir="2700000" algn="tl">
              <a:srgbClr val="C0C0C0"/>
            </a:outerShdw>
          </a:effectLst>
          <a:latin typeface="Arial" panose="020B0604020202020204" pitchFamily="34" charset="0"/>
          <a:ea typeface="宋体" panose="02010600030101010101" pitchFamily="2" charset="-122"/>
        </a:defRPr>
      </a:lvl9pPr>
    </p:titleStyle>
    <p:bodyStyle>
      <a:lvl1pPr marL="228600" indent="-228600" algn="l" defTabSz="1030605" rtl="0" eaLnBrk="0" fontAlgn="base" hangingPunct="0">
        <a:lnSpc>
          <a:spcPct val="87000"/>
        </a:lnSpc>
        <a:spcBef>
          <a:spcPct val="34000"/>
        </a:spcBef>
        <a:spcAft>
          <a:spcPct val="0"/>
        </a:spcAft>
        <a:buClr>
          <a:srgbClr val="A50021"/>
        </a:buClr>
        <a:buSzPct val="114000"/>
        <a:buChar char="•"/>
        <a:defRPr sz="3200">
          <a:solidFill>
            <a:schemeClr val="tx1"/>
          </a:solidFill>
          <a:latin typeface="+mn-lt"/>
          <a:ea typeface="+mn-ea"/>
          <a:cs typeface="+mn-cs"/>
        </a:defRPr>
      </a:lvl1pPr>
      <a:lvl2pPr marL="571500" indent="-228600" algn="l" defTabSz="1030605" rtl="0" eaLnBrk="0" fontAlgn="base" hangingPunct="0">
        <a:lnSpc>
          <a:spcPct val="87000"/>
        </a:lnSpc>
        <a:spcBef>
          <a:spcPct val="34000"/>
        </a:spcBef>
        <a:spcAft>
          <a:spcPct val="0"/>
        </a:spcAft>
        <a:buChar char="–"/>
        <a:defRPr sz="2400">
          <a:solidFill>
            <a:schemeClr val="tx1"/>
          </a:solidFill>
          <a:latin typeface="+mn-lt"/>
          <a:ea typeface="+mn-ea"/>
        </a:defRPr>
      </a:lvl2pPr>
      <a:lvl3pPr marL="857250" indent="-171450" algn="l" defTabSz="1030605" rtl="0" eaLnBrk="0" fontAlgn="base" hangingPunct="0">
        <a:lnSpc>
          <a:spcPct val="87000"/>
        </a:lnSpc>
        <a:spcBef>
          <a:spcPct val="34000"/>
        </a:spcBef>
        <a:spcAft>
          <a:spcPct val="0"/>
        </a:spcAft>
        <a:buClr>
          <a:srgbClr val="A50021"/>
        </a:buClr>
        <a:buSzPct val="114000"/>
        <a:buChar char="•"/>
        <a:defRPr sz="2000">
          <a:solidFill>
            <a:schemeClr val="tx1"/>
          </a:solidFill>
          <a:latin typeface="+mn-lt"/>
          <a:ea typeface="+mn-ea"/>
        </a:defRPr>
      </a:lvl3pPr>
      <a:lvl4pPr marL="1602105" indent="-228600" algn="l" defTabSz="1030605" rtl="0" eaLnBrk="0" fontAlgn="base" hangingPunct="0">
        <a:spcBef>
          <a:spcPct val="20000"/>
        </a:spcBef>
        <a:spcAft>
          <a:spcPct val="0"/>
        </a:spcAft>
        <a:buChar char="–"/>
        <a:defRPr sz="1600">
          <a:solidFill>
            <a:schemeClr val="tx1"/>
          </a:solidFill>
          <a:latin typeface="Garamond" pitchFamily="18" charset="0"/>
          <a:ea typeface="+mn-ea"/>
        </a:defRPr>
      </a:lvl4pPr>
      <a:lvl5pPr marL="2059305" indent="-228600" algn="l" defTabSz="1030605" rtl="0" eaLnBrk="0" fontAlgn="base" hangingPunct="0">
        <a:spcBef>
          <a:spcPct val="20000"/>
        </a:spcBef>
        <a:spcAft>
          <a:spcPct val="0"/>
        </a:spcAft>
        <a:buChar char="•"/>
        <a:defRPr sz="1600">
          <a:solidFill>
            <a:schemeClr val="tx1"/>
          </a:solidFill>
          <a:latin typeface="Garamond" pitchFamily="18" charset="0"/>
          <a:ea typeface="+mn-ea"/>
        </a:defRPr>
      </a:lvl5pPr>
      <a:lvl6pPr marL="2516505" indent="-228600" algn="l" defTabSz="1030605" rtl="0" fontAlgn="base">
        <a:spcBef>
          <a:spcPct val="20000"/>
        </a:spcBef>
        <a:spcAft>
          <a:spcPct val="0"/>
        </a:spcAft>
        <a:buChar char="•"/>
        <a:defRPr sz="1600">
          <a:solidFill>
            <a:schemeClr val="tx1"/>
          </a:solidFill>
          <a:latin typeface="Garamond" pitchFamily="18" charset="0"/>
          <a:ea typeface="+mn-ea"/>
        </a:defRPr>
      </a:lvl6pPr>
      <a:lvl7pPr marL="2973705" indent="-228600" algn="l" defTabSz="1030605" rtl="0" fontAlgn="base">
        <a:spcBef>
          <a:spcPct val="20000"/>
        </a:spcBef>
        <a:spcAft>
          <a:spcPct val="0"/>
        </a:spcAft>
        <a:buChar char="•"/>
        <a:defRPr sz="1600">
          <a:solidFill>
            <a:schemeClr val="tx1"/>
          </a:solidFill>
          <a:latin typeface="Garamond" pitchFamily="18" charset="0"/>
          <a:ea typeface="+mn-ea"/>
        </a:defRPr>
      </a:lvl7pPr>
      <a:lvl8pPr marL="3430905" indent="-228600" algn="l" defTabSz="1030605" rtl="0" fontAlgn="base">
        <a:spcBef>
          <a:spcPct val="20000"/>
        </a:spcBef>
        <a:spcAft>
          <a:spcPct val="0"/>
        </a:spcAft>
        <a:buChar char="•"/>
        <a:defRPr sz="1600">
          <a:solidFill>
            <a:schemeClr val="tx1"/>
          </a:solidFill>
          <a:latin typeface="Garamond" pitchFamily="18" charset="0"/>
          <a:ea typeface="+mn-ea"/>
        </a:defRPr>
      </a:lvl8pPr>
      <a:lvl9pPr marL="3888105" indent="-228600" algn="l" defTabSz="1030605" rtl="0" fontAlgn="base">
        <a:spcBef>
          <a:spcPct val="20000"/>
        </a:spcBef>
        <a:spcAft>
          <a:spcPct val="0"/>
        </a:spcAft>
        <a:buChar char="•"/>
        <a:defRPr sz="1600">
          <a:solidFill>
            <a:schemeClr val="tx1"/>
          </a:solidFill>
          <a:latin typeface="Garamond" pitchFamily="18"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wmf"/><Relationship Id="rId1" Type="http://schemas.openxmlformats.org/officeDocument/2006/relationships/oleObject" Target="../embeddings/oleObject1.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9" Type="http://schemas.openxmlformats.org/officeDocument/2006/relationships/notesSlide" Target="../notesSlides/notesSlide56.xml"/><Relationship Id="rId8" Type="http://schemas.openxmlformats.org/officeDocument/2006/relationships/vmlDrawing" Target="../drawings/vmlDrawing2.vml"/><Relationship Id="rId7" Type="http://schemas.openxmlformats.org/officeDocument/2006/relationships/slideLayout" Target="../slideLayouts/slideLayout2.xml"/><Relationship Id="rId6" Type="http://schemas.openxmlformats.org/officeDocument/2006/relationships/image" Target="../media/image5.wmf"/><Relationship Id="rId5" Type="http://schemas.openxmlformats.org/officeDocument/2006/relationships/oleObject" Target="../embeddings/oleObject4.bin"/><Relationship Id="rId4" Type="http://schemas.openxmlformats.org/officeDocument/2006/relationships/image" Target="../media/image4.wmf"/><Relationship Id="rId3" Type="http://schemas.openxmlformats.org/officeDocument/2006/relationships/oleObject" Target="../embeddings/oleObject3.bin"/><Relationship Id="rId2" Type="http://schemas.openxmlformats.org/officeDocument/2006/relationships/image" Target="../media/image3.wmf"/><Relationship Id="rId1" Type="http://schemas.openxmlformats.org/officeDocument/2006/relationships/oleObject" Target="../embeddings/oleObject2.bin"/></Relationships>
</file>

<file path=ppt/slides/_rels/slide57.xml.rels><?xml version="1.0" encoding="UTF-8" standalone="yes"?>
<Relationships xmlns="http://schemas.openxmlformats.org/package/2006/relationships"><Relationship Id="rId9" Type="http://schemas.openxmlformats.org/officeDocument/2006/relationships/oleObject" Target="../embeddings/oleObject12.bin"/><Relationship Id="rId8" Type="http://schemas.openxmlformats.org/officeDocument/2006/relationships/oleObject" Target="../embeddings/oleObject11.bin"/><Relationship Id="rId7" Type="http://schemas.openxmlformats.org/officeDocument/2006/relationships/oleObject" Target="../embeddings/oleObject10.bin"/><Relationship Id="rId6" Type="http://schemas.openxmlformats.org/officeDocument/2006/relationships/oleObject" Target="../embeddings/oleObject9.bin"/><Relationship Id="rId5" Type="http://schemas.openxmlformats.org/officeDocument/2006/relationships/oleObject" Target="../embeddings/oleObject8.bin"/><Relationship Id="rId4" Type="http://schemas.openxmlformats.org/officeDocument/2006/relationships/oleObject" Target="../embeddings/oleObject7.bin"/><Relationship Id="rId3" Type="http://schemas.openxmlformats.org/officeDocument/2006/relationships/oleObject" Target="../embeddings/oleObject6.bin"/><Relationship Id="rId2" Type="http://schemas.openxmlformats.org/officeDocument/2006/relationships/image" Target="../media/image5.wmf"/><Relationship Id="rId13" Type="http://schemas.openxmlformats.org/officeDocument/2006/relationships/notesSlide" Target="../notesSlides/notesSlide57.xml"/><Relationship Id="rId12" Type="http://schemas.openxmlformats.org/officeDocument/2006/relationships/vmlDrawing" Target="../drawings/vmlDrawing3.vml"/><Relationship Id="rId11" Type="http://schemas.openxmlformats.org/officeDocument/2006/relationships/slideLayout" Target="../slideLayouts/slideLayout2.xml"/><Relationship Id="rId10" Type="http://schemas.openxmlformats.org/officeDocument/2006/relationships/oleObject" Target="../embeddings/oleObject13.bin"/><Relationship Id="rId1" Type="http://schemas.openxmlformats.org/officeDocument/2006/relationships/oleObject" Target="../embeddings/oleObject5.bin"/></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7" Type="http://schemas.openxmlformats.org/officeDocument/2006/relationships/notesSlide" Target="../notesSlides/notesSlide65.xml"/><Relationship Id="rId6" Type="http://schemas.openxmlformats.org/officeDocument/2006/relationships/vmlDrawing" Target="../drawings/vmlDrawing4.vml"/><Relationship Id="rId5" Type="http://schemas.openxmlformats.org/officeDocument/2006/relationships/slideLayout" Target="../slideLayouts/slideLayout14.xml"/><Relationship Id="rId4" Type="http://schemas.openxmlformats.org/officeDocument/2006/relationships/image" Target="../media/image7.wmf"/><Relationship Id="rId3" Type="http://schemas.openxmlformats.org/officeDocument/2006/relationships/oleObject" Target="../embeddings/oleObject15.bin"/><Relationship Id="rId2" Type="http://schemas.openxmlformats.org/officeDocument/2006/relationships/image" Target="../media/image6.wmf"/><Relationship Id="rId1" Type="http://schemas.openxmlformats.org/officeDocument/2006/relationships/oleObject" Target="../embeddings/oleObject14.bin"/></Relationships>
</file>

<file path=ppt/slides/_rels/slide66.xml.rels><?xml version="1.0" encoding="UTF-8" standalone="yes"?>
<Relationships xmlns="http://schemas.openxmlformats.org/package/2006/relationships"><Relationship Id="rId9" Type="http://schemas.openxmlformats.org/officeDocument/2006/relationships/oleObject" Target="../embeddings/oleObject20.bin"/><Relationship Id="rId8" Type="http://schemas.openxmlformats.org/officeDocument/2006/relationships/image" Target="../media/image11.wmf"/><Relationship Id="rId7" Type="http://schemas.openxmlformats.org/officeDocument/2006/relationships/oleObject" Target="../embeddings/oleObject19.bin"/><Relationship Id="rId6" Type="http://schemas.openxmlformats.org/officeDocument/2006/relationships/image" Target="../media/image10.wmf"/><Relationship Id="rId5" Type="http://schemas.openxmlformats.org/officeDocument/2006/relationships/oleObject" Target="../embeddings/oleObject18.bin"/><Relationship Id="rId4" Type="http://schemas.openxmlformats.org/officeDocument/2006/relationships/image" Target="../media/image9.wmf"/><Relationship Id="rId3" Type="http://schemas.openxmlformats.org/officeDocument/2006/relationships/oleObject" Target="../embeddings/oleObject17.bin"/><Relationship Id="rId2" Type="http://schemas.openxmlformats.org/officeDocument/2006/relationships/image" Target="../media/image8.wmf"/><Relationship Id="rId13" Type="http://schemas.openxmlformats.org/officeDocument/2006/relationships/notesSlide" Target="../notesSlides/notesSlide66.xml"/><Relationship Id="rId12" Type="http://schemas.openxmlformats.org/officeDocument/2006/relationships/vmlDrawing" Target="../drawings/vmlDrawing5.vml"/><Relationship Id="rId11" Type="http://schemas.openxmlformats.org/officeDocument/2006/relationships/slideLayout" Target="../slideLayouts/slideLayout14.xml"/><Relationship Id="rId10" Type="http://schemas.openxmlformats.org/officeDocument/2006/relationships/image" Target="../media/image12.wmf"/><Relationship Id="rId1" Type="http://schemas.openxmlformats.org/officeDocument/2006/relationships/oleObject" Target="../embeddings/oleObject16.bin"/></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7" Type="http://schemas.openxmlformats.org/officeDocument/2006/relationships/notesSlide" Target="../notesSlides/notesSlide68.xml"/><Relationship Id="rId6" Type="http://schemas.openxmlformats.org/officeDocument/2006/relationships/vmlDrawing" Target="../drawings/vmlDrawing6.vml"/><Relationship Id="rId5" Type="http://schemas.openxmlformats.org/officeDocument/2006/relationships/slideLayout" Target="../slideLayouts/slideLayout14.xml"/><Relationship Id="rId4" Type="http://schemas.openxmlformats.org/officeDocument/2006/relationships/image" Target="../media/image14.wmf"/><Relationship Id="rId3" Type="http://schemas.openxmlformats.org/officeDocument/2006/relationships/oleObject" Target="../embeddings/oleObject22.bin"/><Relationship Id="rId2" Type="http://schemas.openxmlformats.org/officeDocument/2006/relationships/image" Target="../media/image13.wmf"/><Relationship Id="rId1" Type="http://schemas.openxmlformats.org/officeDocument/2006/relationships/oleObject" Target="../embeddings/oleObject21.bin"/></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9" Type="http://schemas.openxmlformats.org/officeDocument/2006/relationships/slideLayout" Target="../slideLayouts/slideLayout14.xml"/><Relationship Id="rId8" Type="http://schemas.openxmlformats.org/officeDocument/2006/relationships/image" Target="../media/image18.wmf"/><Relationship Id="rId7" Type="http://schemas.openxmlformats.org/officeDocument/2006/relationships/oleObject" Target="../embeddings/oleObject26.bin"/><Relationship Id="rId6" Type="http://schemas.openxmlformats.org/officeDocument/2006/relationships/image" Target="../media/image17.wmf"/><Relationship Id="rId5" Type="http://schemas.openxmlformats.org/officeDocument/2006/relationships/oleObject" Target="../embeddings/oleObject25.bin"/><Relationship Id="rId4" Type="http://schemas.openxmlformats.org/officeDocument/2006/relationships/image" Target="../media/image16.wmf"/><Relationship Id="rId3" Type="http://schemas.openxmlformats.org/officeDocument/2006/relationships/oleObject" Target="../embeddings/oleObject24.bin"/><Relationship Id="rId2" Type="http://schemas.openxmlformats.org/officeDocument/2006/relationships/image" Target="../media/image15.wmf"/><Relationship Id="rId11" Type="http://schemas.openxmlformats.org/officeDocument/2006/relationships/notesSlide" Target="../notesSlides/notesSlide74.xml"/><Relationship Id="rId10" Type="http://schemas.openxmlformats.org/officeDocument/2006/relationships/vmlDrawing" Target="../drawings/vmlDrawing7.vml"/><Relationship Id="rId1" Type="http://schemas.openxmlformats.org/officeDocument/2006/relationships/oleObject" Target="../embeddings/oleObject23.bin"/></Relationships>
</file>

<file path=ppt/slides/_rels/slide75.xml.rels><?xml version="1.0" encoding="UTF-8" standalone="yes"?>
<Relationships xmlns="http://schemas.openxmlformats.org/package/2006/relationships"><Relationship Id="rId9" Type="http://schemas.openxmlformats.org/officeDocument/2006/relationships/slideLayout" Target="../slideLayouts/slideLayout14.xml"/><Relationship Id="rId8" Type="http://schemas.openxmlformats.org/officeDocument/2006/relationships/image" Target="../media/image22.wmf"/><Relationship Id="rId7" Type="http://schemas.openxmlformats.org/officeDocument/2006/relationships/oleObject" Target="../embeddings/oleObject30.bin"/><Relationship Id="rId6" Type="http://schemas.openxmlformats.org/officeDocument/2006/relationships/image" Target="../media/image21.wmf"/><Relationship Id="rId5" Type="http://schemas.openxmlformats.org/officeDocument/2006/relationships/oleObject" Target="../embeddings/oleObject29.bin"/><Relationship Id="rId4" Type="http://schemas.openxmlformats.org/officeDocument/2006/relationships/image" Target="../media/image20.wmf"/><Relationship Id="rId3" Type="http://schemas.openxmlformats.org/officeDocument/2006/relationships/oleObject" Target="../embeddings/oleObject28.bin"/><Relationship Id="rId2" Type="http://schemas.openxmlformats.org/officeDocument/2006/relationships/image" Target="../media/image19.wmf"/><Relationship Id="rId11" Type="http://schemas.openxmlformats.org/officeDocument/2006/relationships/notesSlide" Target="../notesSlides/notesSlide75.xml"/><Relationship Id="rId10" Type="http://schemas.openxmlformats.org/officeDocument/2006/relationships/vmlDrawing" Target="../drawings/vmlDrawing8.vml"/><Relationship Id="rId1" Type="http://schemas.openxmlformats.org/officeDocument/2006/relationships/oleObject" Target="../embeddings/oleObject27.bin"/></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7" Type="http://schemas.openxmlformats.org/officeDocument/2006/relationships/notesSlide" Target="../notesSlides/notesSlide78.xml"/><Relationship Id="rId6" Type="http://schemas.openxmlformats.org/officeDocument/2006/relationships/vmlDrawing" Target="../drawings/vmlDrawing9.vml"/><Relationship Id="rId5" Type="http://schemas.openxmlformats.org/officeDocument/2006/relationships/slideLayout" Target="../slideLayouts/slideLayout2.xml"/><Relationship Id="rId4" Type="http://schemas.openxmlformats.org/officeDocument/2006/relationships/oleObject" Target="../embeddings/oleObject33.bin"/><Relationship Id="rId3" Type="http://schemas.openxmlformats.org/officeDocument/2006/relationships/oleObject" Target="../embeddings/oleObject32.bin"/><Relationship Id="rId2" Type="http://schemas.openxmlformats.org/officeDocument/2006/relationships/image" Target="../media/image23.wmf"/><Relationship Id="rId1" Type="http://schemas.openxmlformats.org/officeDocument/2006/relationships/oleObject" Target="../embeddings/oleObject31.bin"/></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 name="Rectangle 10"/>
          <p:cNvSpPr>
            <a:spLocks noGrp="1" noChangeArrowheads="1"/>
          </p:cNvSpPr>
          <p:nvPr>
            <p:ph type="ctrTitle"/>
          </p:nvPr>
        </p:nvSpPr>
        <p:spPr>
          <a:xfrm>
            <a:off x="0" y="1295400"/>
            <a:ext cx="9144000" cy="1905000"/>
          </a:xfrm>
        </p:spPr>
        <p:txBody>
          <a:bodyPr/>
          <a:lstStyle/>
          <a:p>
            <a:pPr eaLnBrk="1" hangingPunct="1">
              <a:defRPr/>
            </a:pPr>
            <a:r>
              <a:rPr lang="zh-CN" altLang="en-US" sz="5400" dirty="0">
                <a:latin typeface="黑体" panose="02010609060101010101" pitchFamily="49" charset="-122"/>
                <a:ea typeface="黑体" panose="02010609060101010101" pitchFamily="49" charset="-122"/>
              </a:rPr>
              <a:t>离散</a:t>
            </a:r>
            <a:r>
              <a:rPr lang="zh-CN" altLang="en-US" sz="5400" dirty="0" smtClean="0">
                <a:latin typeface="黑体" panose="02010609060101010101" pitchFamily="49" charset="-122"/>
                <a:ea typeface="黑体" panose="02010609060101010101" pitchFamily="49" charset="-122"/>
              </a:rPr>
              <a:t>数学</a:t>
            </a:r>
            <a:br>
              <a:rPr lang="en-US" altLang="zh-CN" sz="5400" dirty="0">
                <a:latin typeface="黑体" panose="02010609060101010101" pitchFamily="49" charset="-122"/>
                <a:ea typeface="黑体" panose="02010609060101010101" pitchFamily="49" charset="-122"/>
              </a:rPr>
            </a:br>
            <a:r>
              <a:rPr lang="en-US" altLang="zh-CN" sz="5400" dirty="0" smtClean="0">
                <a:latin typeface="黑体" panose="02010609060101010101" pitchFamily="49" charset="-122"/>
                <a:ea typeface="黑体" panose="02010609060101010101" pitchFamily="49" charset="-122"/>
              </a:rPr>
              <a:t>(Discrete Mathematics)</a:t>
            </a:r>
            <a:endParaRPr lang="en-US" altLang="zh-CN" sz="5400" dirty="0">
              <a:latin typeface="黑体" panose="02010609060101010101" pitchFamily="49" charset="-122"/>
              <a:ea typeface="黑体" panose="02010609060101010101" pitchFamily="49" charset="-122"/>
            </a:endParaRPr>
          </a:p>
        </p:txBody>
      </p:sp>
      <p:sp>
        <p:nvSpPr>
          <p:cNvPr id="5123" name="Rectangle 11"/>
          <p:cNvSpPr>
            <a:spLocks noChangeArrowheads="1"/>
          </p:cNvSpPr>
          <p:nvPr/>
        </p:nvSpPr>
        <p:spPr bwMode="auto">
          <a:xfrm>
            <a:off x="0" y="3733800"/>
            <a:ext cx="91440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30605">
              <a:lnSpc>
                <a:spcPct val="87000"/>
              </a:lnSpc>
              <a:spcBef>
                <a:spcPct val="34000"/>
              </a:spcBef>
              <a:buClr>
                <a:srgbClr val="A50021"/>
              </a:buClr>
              <a:buSzPct val="114000"/>
              <a:buChar char="•"/>
              <a:defRPr sz="3200">
                <a:solidFill>
                  <a:schemeClr val="tx1"/>
                </a:solidFill>
                <a:latin typeface="Times New Roman" panose="02020603050405020304" pitchFamily="18" charset="0"/>
                <a:ea typeface="宋体" panose="02010600030101010101" pitchFamily="2" charset="-122"/>
              </a:defRPr>
            </a:lvl1pPr>
            <a:lvl2pPr marL="742950" indent="-285750" defTabSz="1030605">
              <a:lnSpc>
                <a:spcPct val="87000"/>
              </a:lnSpc>
              <a:spcBef>
                <a:spcPct val="34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defTabSz="1030605">
              <a:lnSpc>
                <a:spcPct val="87000"/>
              </a:lnSpc>
              <a:spcBef>
                <a:spcPct val="34000"/>
              </a:spcBef>
              <a:buClr>
                <a:srgbClr val="A50021"/>
              </a:buClr>
              <a:buSzPct val="114000"/>
              <a:buChar char="•"/>
              <a:defRPr sz="2000">
                <a:solidFill>
                  <a:schemeClr val="tx1"/>
                </a:solidFill>
                <a:latin typeface="Times New Roman" panose="02020603050405020304" pitchFamily="18" charset="0"/>
                <a:ea typeface="宋体" panose="02010600030101010101" pitchFamily="2" charset="-122"/>
              </a:defRPr>
            </a:lvl3pPr>
            <a:lvl4pPr marL="1600200" indent="-228600" defTabSz="1030605">
              <a:spcBef>
                <a:spcPct val="20000"/>
              </a:spcBef>
              <a:buChar char="–"/>
              <a:defRPr sz="1600">
                <a:solidFill>
                  <a:schemeClr val="tx1"/>
                </a:solidFill>
                <a:latin typeface="Garamond" pitchFamily="18" charset="0"/>
                <a:ea typeface="宋体" panose="02010600030101010101" pitchFamily="2" charset="-122"/>
              </a:defRPr>
            </a:lvl4pPr>
            <a:lvl5pPr marL="2057400" indent="-228600" defTabSz="1030605">
              <a:spcBef>
                <a:spcPct val="20000"/>
              </a:spcBef>
              <a:buChar char="•"/>
              <a:defRPr sz="1600">
                <a:solidFill>
                  <a:schemeClr val="tx1"/>
                </a:solidFill>
                <a:latin typeface="Garamond" pitchFamily="18" charset="0"/>
                <a:ea typeface="宋体" panose="02010600030101010101" pitchFamily="2" charset="-122"/>
              </a:defRPr>
            </a:lvl5pPr>
            <a:lvl6pPr marL="2514600" indent="-228600" defTabSz="1030605" eaLnBrk="0" fontAlgn="base" hangingPunct="0">
              <a:spcBef>
                <a:spcPct val="20000"/>
              </a:spcBef>
              <a:spcAft>
                <a:spcPct val="0"/>
              </a:spcAft>
              <a:buChar char="•"/>
              <a:defRPr sz="1600">
                <a:solidFill>
                  <a:schemeClr val="tx1"/>
                </a:solidFill>
                <a:latin typeface="Garamond" pitchFamily="18" charset="0"/>
                <a:ea typeface="宋体" panose="02010600030101010101" pitchFamily="2" charset="-122"/>
              </a:defRPr>
            </a:lvl6pPr>
            <a:lvl7pPr marL="2971800" indent="-228600" defTabSz="1030605" eaLnBrk="0" fontAlgn="base" hangingPunct="0">
              <a:spcBef>
                <a:spcPct val="20000"/>
              </a:spcBef>
              <a:spcAft>
                <a:spcPct val="0"/>
              </a:spcAft>
              <a:buChar char="•"/>
              <a:defRPr sz="1600">
                <a:solidFill>
                  <a:schemeClr val="tx1"/>
                </a:solidFill>
                <a:latin typeface="Garamond" pitchFamily="18" charset="0"/>
                <a:ea typeface="宋体" panose="02010600030101010101" pitchFamily="2" charset="-122"/>
              </a:defRPr>
            </a:lvl7pPr>
            <a:lvl8pPr marL="3429000" indent="-228600" defTabSz="1030605" eaLnBrk="0" fontAlgn="base" hangingPunct="0">
              <a:spcBef>
                <a:spcPct val="20000"/>
              </a:spcBef>
              <a:spcAft>
                <a:spcPct val="0"/>
              </a:spcAft>
              <a:buChar char="•"/>
              <a:defRPr sz="1600">
                <a:solidFill>
                  <a:schemeClr val="tx1"/>
                </a:solidFill>
                <a:latin typeface="Garamond" pitchFamily="18" charset="0"/>
                <a:ea typeface="宋体" panose="02010600030101010101" pitchFamily="2" charset="-122"/>
              </a:defRPr>
            </a:lvl8pPr>
            <a:lvl9pPr marL="3886200" indent="-228600" defTabSz="1030605" eaLnBrk="0" fontAlgn="base" hangingPunct="0">
              <a:spcBef>
                <a:spcPct val="20000"/>
              </a:spcBef>
              <a:spcAft>
                <a:spcPct val="0"/>
              </a:spcAft>
              <a:buChar char="•"/>
              <a:defRPr sz="1600">
                <a:solidFill>
                  <a:schemeClr val="tx1"/>
                </a:solidFill>
                <a:latin typeface="Garamond" pitchFamily="18" charset="0"/>
                <a:ea typeface="宋体" panose="02010600030101010101" pitchFamily="2" charset="-122"/>
              </a:defRPr>
            </a:lvl9pPr>
          </a:lstStyle>
          <a:p>
            <a:pPr algn="ctr" eaLnBrk="1" hangingPunct="1">
              <a:buFontTx/>
              <a:buNone/>
            </a:pPr>
            <a:endParaRPr lang="en-US" altLang="zh-CN" dirty="0">
              <a:solidFill>
                <a:srgbClr val="FF0000"/>
              </a:solidFill>
              <a:ea typeface="黑体" panose="02010609060101010101" pitchFamily="49" charset="-122"/>
            </a:endParaRPr>
          </a:p>
        </p:txBody>
      </p:sp>
    </p:spTree>
  </p:cSld>
  <p:clrMapOvr>
    <a:masterClrMapping/>
  </p:clrMapOvr>
  <p:transition spd="med" advTm="23531"/>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pPr eaLnBrk="1" hangingPunct="1">
              <a:defRPr/>
            </a:pPr>
            <a:r>
              <a:rPr lang="zh-CN" altLang="en-US" sz="4400">
                <a:latin typeface="Arial Black" panose="020B0A04020102020204" pitchFamily="34" charset="0"/>
                <a:ea typeface="黑体" panose="02010609060101010101" pitchFamily="49" charset="-122"/>
              </a:rPr>
              <a:t>第一部分 数理逻辑</a:t>
            </a:r>
            <a:endParaRPr lang="zh-CN" altLang="en-US" sz="4400">
              <a:latin typeface="Arial Black" panose="020B0A04020102020204" pitchFamily="34" charset="0"/>
              <a:ea typeface="黑体" panose="02010609060101010101" pitchFamily="49" charset="-122"/>
            </a:endParaRPr>
          </a:p>
        </p:txBody>
      </p:sp>
      <p:sp>
        <p:nvSpPr>
          <p:cNvPr id="15363" name="Rectangle 3"/>
          <p:cNvSpPr>
            <a:spLocks noGrp="1" noChangeArrowheads="1"/>
          </p:cNvSpPr>
          <p:nvPr>
            <p:ph type="body" idx="1"/>
          </p:nvPr>
        </p:nvSpPr>
        <p:spPr>
          <a:xfrm>
            <a:off x="457200" y="1219200"/>
            <a:ext cx="8382000" cy="5410200"/>
          </a:xfrm>
        </p:spPr>
        <p:txBody>
          <a:bodyPr/>
          <a:lstStyle/>
          <a:p>
            <a:pPr eaLnBrk="1" hangingPunct="1">
              <a:lnSpc>
                <a:spcPct val="100000"/>
              </a:lnSpc>
            </a:pPr>
            <a:r>
              <a:rPr lang="zh-CN" altLang="en-US" sz="3600" b="1" dirty="0">
                <a:solidFill>
                  <a:srgbClr val="0000FF"/>
                </a:solidFill>
                <a:ea typeface="黑体" panose="02010609060101010101" pitchFamily="49" charset="-122"/>
              </a:rPr>
              <a:t>现代数理逻辑</a:t>
            </a:r>
            <a:endParaRPr lang="zh-CN" altLang="en-US" sz="3600" b="1" dirty="0">
              <a:solidFill>
                <a:srgbClr val="0000FF"/>
              </a:solidFill>
              <a:ea typeface="黑体" panose="02010609060101010101" pitchFamily="49" charset="-122"/>
            </a:endParaRPr>
          </a:p>
          <a:p>
            <a:pPr lvl="1" eaLnBrk="1" hangingPunct="1">
              <a:lnSpc>
                <a:spcPct val="100000"/>
              </a:lnSpc>
            </a:pPr>
            <a:r>
              <a:rPr lang="zh-CN" altLang="en-US" sz="3200" b="1" dirty="0">
                <a:ea typeface="黑体" panose="02010609060101010101" pitchFamily="49" charset="-122"/>
              </a:rPr>
              <a:t>逻辑演算、逻辑演绎、模型论、证明论、递归函数论、公理化集合论等。</a:t>
            </a:r>
            <a:endParaRPr lang="zh-CN" altLang="en-US" sz="3200" b="1" dirty="0">
              <a:ea typeface="黑体" panose="02010609060101010101" pitchFamily="49" charset="-122"/>
            </a:endParaRPr>
          </a:p>
          <a:p>
            <a:pPr lvl="1" eaLnBrk="1" hangingPunct="1">
              <a:lnSpc>
                <a:spcPct val="100000"/>
              </a:lnSpc>
            </a:pPr>
            <a:r>
              <a:rPr lang="zh-CN" altLang="en-US" sz="3200" b="1" dirty="0">
                <a:ea typeface="黑体" panose="02010609060101010101" pitchFamily="49" charset="-122"/>
              </a:rPr>
              <a:t>我们要介绍的是数理逻辑中最基本的内容：命题逻辑和谓词逻辑。即一般所谓的古典逻辑。</a:t>
            </a:r>
            <a:endParaRPr lang="zh-CN" altLang="en-US" sz="3200" b="1" dirty="0">
              <a:ea typeface="黑体" panose="02010609060101010101" pitchFamily="49" charset="-122"/>
            </a:endParaRPr>
          </a:p>
          <a:p>
            <a:pPr lvl="1" eaLnBrk="1" hangingPunct="1">
              <a:lnSpc>
                <a:spcPct val="100000"/>
              </a:lnSpc>
            </a:pPr>
            <a:r>
              <a:rPr lang="zh-CN" altLang="en-US" sz="3200" b="1" dirty="0">
                <a:ea typeface="黑体" panose="02010609060101010101" pitchFamily="49" charset="-122"/>
              </a:rPr>
              <a:t>德国数学家莱布尼茨</a:t>
            </a:r>
            <a:r>
              <a:rPr lang="en-US" altLang="en-US" sz="3200" b="1" dirty="0">
                <a:ea typeface="黑体" panose="02010609060101010101" pitchFamily="49" charset="-122"/>
              </a:rPr>
              <a:t>Leibniz</a:t>
            </a:r>
            <a:r>
              <a:rPr lang="zh-CN" altLang="en-US" sz="3200" b="1" dirty="0">
                <a:ea typeface="黑体" panose="02010609060101010101" pitchFamily="49" charset="-122"/>
              </a:rPr>
              <a:t>（现代逻辑的首席创始人）；布尔</a:t>
            </a:r>
            <a:r>
              <a:rPr lang="en-US" altLang="zh-CN" sz="3200" b="1" dirty="0">
                <a:ea typeface="黑体" panose="02010609060101010101" pitchFamily="49" charset="-122"/>
              </a:rPr>
              <a:t>Boole </a:t>
            </a:r>
            <a:r>
              <a:rPr lang="zh-CN" altLang="en-US" sz="3200" b="1" dirty="0">
                <a:ea typeface="黑体" panose="02010609060101010101" pitchFamily="49" charset="-122"/>
              </a:rPr>
              <a:t>（奠基人，逻辑的数学分析）；弗雷格（数论的基础）</a:t>
            </a:r>
            <a:endParaRPr lang="zh-CN" altLang="en-US" sz="3200" b="1" dirty="0">
              <a:ea typeface="黑体" panose="02010609060101010101" pitchFamily="49" charset="-122"/>
            </a:endParaRPr>
          </a:p>
        </p:txBody>
      </p:sp>
      <p:sp>
        <p:nvSpPr>
          <p:cNvPr id="206852" name="Rectangle 4"/>
          <p:cNvSpPr>
            <a:spLocks noChangeArrowheads="1"/>
          </p:cNvSpPr>
          <p:nvPr/>
        </p:nvSpPr>
        <p:spPr bwMode="auto">
          <a:xfrm>
            <a:off x="0" y="1131888"/>
            <a:ext cx="9144000" cy="0"/>
          </a:xfrm>
          <a:prstGeom prst="rect">
            <a:avLst/>
          </a:prstGeom>
          <a:noFill/>
          <a:ln w="9525">
            <a:noFill/>
            <a:miter lim="800000"/>
          </a:ln>
          <a:effectLst/>
        </p:spPr>
        <p:txBody>
          <a:bodyPr wrap="none" anchor="ctr">
            <a:spAutoFit/>
          </a:bodyPr>
          <a:lstStyle/>
          <a:p>
            <a:pPr algn="ctr" eaLnBrk="1" hangingPunct="1">
              <a:spcBef>
                <a:spcPct val="20000"/>
              </a:spcBef>
              <a:defRPr/>
            </a:pPr>
            <a:endParaRPr lang="zh-CN" altLang="en-US">
              <a:effectLst>
                <a:outerShdw blurRad="38100" dist="38100" dir="2700000" algn="tl">
                  <a:srgbClr val="000000">
                    <a:alpha val="43137"/>
                  </a:srgbClr>
                </a:outerShdw>
              </a:effectLst>
              <a:ea typeface="黑体" panose="02010609060101010101" pitchFamily="49" charset="-122"/>
            </a:endParaRPr>
          </a:p>
        </p:txBody>
      </p:sp>
    </p:spTree>
  </p:cSld>
  <p:clrMapOvr>
    <a:masterClrMapping/>
  </p:clrMapOvr>
  <p:transition spd="med" advTm="5486"/>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pPr eaLnBrk="1" hangingPunct="1">
              <a:defRPr/>
            </a:pPr>
            <a:r>
              <a:rPr lang="zh-CN" altLang="en-US" sz="4400">
                <a:latin typeface="Arial Black" panose="020B0A04020102020204" pitchFamily="34" charset="0"/>
                <a:ea typeface="黑体" panose="02010609060101010101" pitchFamily="49" charset="-122"/>
              </a:rPr>
              <a:t>第一章 命题逻辑</a:t>
            </a:r>
            <a:endParaRPr lang="zh-CN" altLang="en-US" sz="4400">
              <a:latin typeface="Arial Black" panose="020B0A04020102020204" pitchFamily="34" charset="0"/>
              <a:ea typeface="黑体" panose="02010609060101010101" pitchFamily="49" charset="-122"/>
            </a:endParaRPr>
          </a:p>
        </p:txBody>
      </p:sp>
      <p:sp>
        <p:nvSpPr>
          <p:cNvPr id="16387" name="Rectangle 3"/>
          <p:cNvSpPr>
            <a:spLocks noGrp="1" noChangeArrowheads="1"/>
          </p:cNvSpPr>
          <p:nvPr>
            <p:ph type="body" idx="1"/>
          </p:nvPr>
        </p:nvSpPr>
        <p:spPr/>
        <p:txBody>
          <a:bodyPr/>
          <a:lstStyle/>
          <a:p>
            <a:pPr eaLnBrk="1" hangingPunct="1">
              <a:buFontTx/>
              <a:buNone/>
            </a:pPr>
            <a:r>
              <a:rPr lang="en-US" altLang="zh-CN" b="1">
                <a:solidFill>
                  <a:srgbClr val="0000FF"/>
                </a:solidFill>
                <a:ea typeface="黑体" panose="02010609060101010101" pitchFamily="49" charset="-122"/>
              </a:rPr>
              <a:t>	</a:t>
            </a:r>
            <a:endParaRPr lang="en-US" altLang="zh-CN" b="1">
              <a:solidFill>
                <a:srgbClr val="0000FF"/>
              </a:solidFill>
              <a:ea typeface="黑体" panose="02010609060101010101" pitchFamily="49" charset="-122"/>
            </a:endParaRPr>
          </a:p>
          <a:p>
            <a:pPr eaLnBrk="1" hangingPunct="1">
              <a:lnSpc>
                <a:spcPct val="120000"/>
              </a:lnSpc>
              <a:buFontTx/>
              <a:buNone/>
            </a:pPr>
            <a:r>
              <a:rPr lang="en-US" altLang="zh-CN" b="1">
                <a:solidFill>
                  <a:srgbClr val="0000FF"/>
                </a:solidFill>
                <a:ea typeface="黑体" panose="02010609060101010101" pitchFamily="49" charset="-122"/>
              </a:rPr>
              <a:t>	</a:t>
            </a:r>
            <a:r>
              <a:rPr lang="zh-CN" altLang="en-US" b="1">
                <a:ea typeface="黑体" panose="02010609060101010101" pitchFamily="49" charset="-122"/>
              </a:rPr>
              <a:t>命题逻辑也称命题演算或语句逻辑。它研究以</a:t>
            </a:r>
            <a:r>
              <a:rPr lang="zh-CN" altLang="en-US" b="1">
                <a:latin typeface="Arial" panose="020B0604020202020204" pitchFamily="34" charset="0"/>
                <a:ea typeface="黑体" panose="02010609060101010101" pitchFamily="49" charset="-122"/>
              </a:rPr>
              <a:t>“</a:t>
            </a:r>
            <a:r>
              <a:rPr lang="zh-CN" altLang="en-US" b="1">
                <a:solidFill>
                  <a:schemeClr val="hlink"/>
                </a:solidFill>
                <a:ea typeface="黑体" panose="02010609060101010101" pitchFamily="49" charset="-122"/>
              </a:rPr>
              <a:t>命题</a:t>
            </a:r>
            <a:r>
              <a:rPr lang="zh-CN" altLang="en-US" b="1">
                <a:latin typeface="Arial" panose="020B0604020202020204" pitchFamily="34" charset="0"/>
                <a:ea typeface="黑体" panose="02010609060101010101" pitchFamily="49" charset="-122"/>
              </a:rPr>
              <a:t>”</a:t>
            </a:r>
            <a:r>
              <a:rPr lang="zh-CN" altLang="en-US" b="1">
                <a:ea typeface="黑体" panose="02010609060101010101" pitchFamily="49" charset="-122"/>
              </a:rPr>
              <a:t>为基本单位构成的前提和结论之间的可推导关系，研究什么是命题？如何表示命题？怎样由一组前提推导一些结论。</a:t>
            </a:r>
            <a:endParaRPr lang="zh-CN" altLang="en-US" b="1">
              <a:ea typeface="黑体" panose="02010609060101010101" pitchFamily="49" charset="-122"/>
            </a:endParaRPr>
          </a:p>
          <a:p>
            <a:pPr lvl="1" eaLnBrk="1" hangingPunct="1"/>
            <a:endParaRPr lang="en-US" altLang="zh-CN" sz="2800" b="1">
              <a:latin typeface="黑体" panose="02010609060101010101" pitchFamily="49" charset="-122"/>
              <a:ea typeface="黑体" panose="02010609060101010101" pitchFamily="49" charset="-122"/>
            </a:endParaRPr>
          </a:p>
        </p:txBody>
      </p:sp>
      <p:sp>
        <p:nvSpPr>
          <p:cNvPr id="153610" name="Rectangle 10"/>
          <p:cNvSpPr>
            <a:spLocks noChangeArrowheads="1"/>
          </p:cNvSpPr>
          <p:nvPr/>
        </p:nvSpPr>
        <p:spPr bwMode="auto">
          <a:xfrm>
            <a:off x="0" y="1131888"/>
            <a:ext cx="9144000" cy="0"/>
          </a:xfrm>
          <a:prstGeom prst="rect">
            <a:avLst/>
          </a:prstGeom>
          <a:noFill/>
          <a:ln w="9525">
            <a:noFill/>
            <a:miter lim="800000"/>
          </a:ln>
          <a:effectLst/>
        </p:spPr>
        <p:txBody>
          <a:bodyPr wrap="none" anchor="ctr">
            <a:spAutoFit/>
          </a:bodyPr>
          <a:lstStyle/>
          <a:p>
            <a:pPr algn="ctr" eaLnBrk="1" hangingPunct="1">
              <a:spcBef>
                <a:spcPct val="20000"/>
              </a:spcBef>
              <a:defRPr/>
            </a:pPr>
            <a:endParaRPr lang="zh-CN" altLang="en-US">
              <a:effectLst>
                <a:outerShdw blurRad="38100" dist="38100" dir="2700000" algn="tl">
                  <a:srgbClr val="000000">
                    <a:alpha val="43137"/>
                  </a:srgbClr>
                </a:outerShdw>
              </a:effectLst>
              <a:ea typeface="黑体" panose="02010609060101010101" pitchFamily="49" charset="-122"/>
            </a:endParaRPr>
          </a:p>
        </p:txBody>
      </p:sp>
      <p:sp>
        <p:nvSpPr>
          <p:cNvPr id="153687" name="AutoShape 87"/>
          <p:cNvSpPr>
            <a:spLocks noChangeArrowheads="1"/>
          </p:cNvSpPr>
          <p:nvPr/>
        </p:nvSpPr>
        <p:spPr bwMode="auto">
          <a:xfrm>
            <a:off x="3657600" y="4648200"/>
            <a:ext cx="914400" cy="609600"/>
          </a:xfrm>
          <a:prstGeom prst="wedgeRectCallout">
            <a:avLst>
              <a:gd name="adj1" fmla="val 120315"/>
              <a:gd name="adj2" fmla="val -245366"/>
            </a:avLst>
          </a:prstGeom>
          <a:noFill/>
          <a:ln w="9525">
            <a:solidFill>
              <a:schemeClr val="tx1"/>
            </a:solidFill>
            <a:miter lim="800000"/>
          </a:ln>
          <a:effectLst/>
        </p:spPr>
        <p:txBody>
          <a:bodyPr/>
          <a:lstStyle/>
          <a:p>
            <a:pPr algn="ctr" eaLnBrk="1" hangingPunct="1">
              <a:spcBef>
                <a:spcPct val="20000"/>
              </a:spcBef>
              <a:defRPr/>
            </a:pPr>
            <a:r>
              <a:rPr lang="zh-CN" altLang="en-US" sz="2800">
                <a:solidFill>
                  <a:srgbClr val="CC0000"/>
                </a:solidFill>
                <a:effectLst>
                  <a:outerShdw blurRad="38100" dist="38100" dir="2700000" algn="tl">
                    <a:srgbClr val="C0C0C0"/>
                  </a:outerShdw>
                </a:effectLst>
                <a:ea typeface="黑体" panose="02010609060101010101" pitchFamily="49" charset="-122"/>
              </a:rPr>
              <a:t>概念</a:t>
            </a:r>
            <a:endParaRPr lang="zh-CN" altLang="en-US" sz="2800">
              <a:solidFill>
                <a:srgbClr val="CC0000"/>
              </a:solidFill>
              <a:effectLst>
                <a:outerShdw blurRad="38100" dist="38100" dir="2700000" algn="tl">
                  <a:srgbClr val="C0C0C0"/>
                </a:outerShdw>
              </a:effectLst>
              <a:ea typeface="黑体" panose="02010609060101010101" pitchFamily="49" charset="-122"/>
            </a:endParaRPr>
          </a:p>
        </p:txBody>
      </p:sp>
      <p:sp>
        <p:nvSpPr>
          <p:cNvPr id="153688" name="AutoShape 88"/>
          <p:cNvSpPr>
            <a:spLocks noChangeArrowheads="1"/>
          </p:cNvSpPr>
          <p:nvPr/>
        </p:nvSpPr>
        <p:spPr bwMode="auto">
          <a:xfrm>
            <a:off x="1143000" y="4648200"/>
            <a:ext cx="914400" cy="609600"/>
          </a:xfrm>
          <a:prstGeom prst="wedgeRectCallout">
            <a:avLst>
              <a:gd name="adj1" fmla="val -15102"/>
              <a:gd name="adj2" fmla="val -132292"/>
            </a:avLst>
          </a:prstGeom>
          <a:noFill/>
          <a:ln w="9525">
            <a:solidFill>
              <a:schemeClr val="tx1"/>
            </a:solidFill>
            <a:miter lim="800000"/>
          </a:ln>
          <a:effectLst/>
        </p:spPr>
        <p:txBody>
          <a:bodyPr/>
          <a:lstStyle/>
          <a:p>
            <a:pPr algn="ctr" eaLnBrk="1" hangingPunct="1">
              <a:spcBef>
                <a:spcPct val="20000"/>
              </a:spcBef>
              <a:defRPr/>
            </a:pPr>
            <a:r>
              <a:rPr lang="zh-CN" altLang="en-US" sz="2800">
                <a:solidFill>
                  <a:srgbClr val="CC0000"/>
                </a:solidFill>
                <a:effectLst>
                  <a:outerShdw blurRad="38100" dist="38100" dir="2700000" algn="tl">
                    <a:srgbClr val="C0C0C0"/>
                  </a:outerShdw>
                </a:effectLst>
                <a:ea typeface="黑体" panose="02010609060101010101" pitchFamily="49" charset="-122"/>
              </a:rPr>
              <a:t>判断</a:t>
            </a:r>
            <a:endParaRPr lang="zh-CN" altLang="en-US" sz="2800">
              <a:solidFill>
                <a:srgbClr val="CC0000"/>
              </a:solidFill>
              <a:effectLst>
                <a:outerShdw blurRad="38100" dist="38100" dir="2700000" algn="tl">
                  <a:srgbClr val="C0C0C0"/>
                </a:outerShdw>
              </a:effectLst>
              <a:ea typeface="黑体" panose="02010609060101010101" pitchFamily="49" charset="-122"/>
            </a:endParaRPr>
          </a:p>
        </p:txBody>
      </p:sp>
      <p:sp>
        <p:nvSpPr>
          <p:cNvPr id="153689" name="AutoShape 89"/>
          <p:cNvSpPr>
            <a:spLocks noChangeArrowheads="1"/>
          </p:cNvSpPr>
          <p:nvPr/>
        </p:nvSpPr>
        <p:spPr bwMode="auto">
          <a:xfrm>
            <a:off x="6324600" y="4648200"/>
            <a:ext cx="914400" cy="609600"/>
          </a:xfrm>
          <a:prstGeom prst="wedgeRectCallout">
            <a:avLst>
              <a:gd name="adj1" fmla="val -69444"/>
              <a:gd name="adj2" fmla="val -154375"/>
            </a:avLst>
          </a:prstGeom>
          <a:noFill/>
          <a:ln w="9525">
            <a:solidFill>
              <a:schemeClr val="tx1"/>
            </a:solidFill>
            <a:miter lim="800000"/>
          </a:ln>
          <a:effectLst/>
        </p:spPr>
        <p:txBody>
          <a:bodyPr/>
          <a:lstStyle/>
          <a:p>
            <a:pPr algn="ctr" eaLnBrk="1" hangingPunct="1">
              <a:spcBef>
                <a:spcPct val="20000"/>
              </a:spcBef>
              <a:defRPr/>
            </a:pPr>
            <a:r>
              <a:rPr lang="zh-CN" altLang="en-US" sz="2800">
                <a:solidFill>
                  <a:srgbClr val="CC0000"/>
                </a:solidFill>
                <a:effectLst>
                  <a:outerShdw blurRad="38100" dist="38100" dir="2700000" algn="tl">
                    <a:srgbClr val="C0C0C0"/>
                  </a:outerShdw>
                </a:effectLst>
                <a:ea typeface="黑体" panose="02010609060101010101" pitchFamily="49" charset="-122"/>
              </a:rPr>
              <a:t>推理</a:t>
            </a:r>
            <a:endParaRPr lang="zh-CN" altLang="en-US" sz="2800">
              <a:solidFill>
                <a:srgbClr val="CC0000"/>
              </a:solidFill>
              <a:effectLst>
                <a:outerShdw blurRad="38100" dist="38100" dir="2700000" algn="tl">
                  <a:srgbClr val="C0C0C0"/>
                </a:outerShdw>
              </a:effectLst>
              <a:ea typeface="黑体" panose="02010609060101010101" pitchFamily="49" charset="-122"/>
            </a:endParaRPr>
          </a:p>
        </p:txBody>
      </p:sp>
    </p:spTree>
  </p:cSld>
  <p:clrMapOvr>
    <a:masterClrMapping/>
  </p:clrMapOvr>
  <p:transition spd="med" advTm="548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3687"/>
                                        </p:tgtEl>
                                        <p:attrNameLst>
                                          <p:attrName>style.visibility</p:attrName>
                                        </p:attrNameLst>
                                      </p:cBhvr>
                                      <p:to>
                                        <p:strVal val="visible"/>
                                      </p:to>
                                    </p:set>
                                    <p:animEffect transition="in" filter="blinds(horizontal)">
                                      <p:cBhvr>
                                        <p:cTn id="7" dur="500"/>
                                        <p:tgtEl>
                                          <p:spTgt spid="15368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3688"/>
                                        </p:tgtEl>
                                        <p:attrNameLst>
                                          <p:attrName>style.visibility</p:attrName>
                                        </p:attrNameLst>
                                      </p:cBhvr>
                                      <p:to>
                                        <p:strVal val="visible"/>
                                      </p:to>
                                    </p:set>
                                    <p:animEffect transition="in" filter="blinds(horizontal)">
                                      <p:cBhvr>
                                        <p:cTn id="10" dur="500"/>
                                        <p:tgtEl>
                                          <p:spTgt spid="15368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53689"/>
                                        </p:tgtEl>
                                        <p:attrNameLst>
                                          <p:attrName>style.visibility</p:attrName>
                                        </p:attrNameLst>
                                      </p:cBhvr>
                                      <p:to>
                                        <p:strVal val="visible"/>
                                      </p:to>
                                    </p:set>
                                    <p:animEffect transition="in" filter="blinds(horizontal)">
                                      <p:cBhvr>
                                        <p:cTn id="13" dur="500"/>
                                        <p:tgtEl>
                                          <p:spTgt spid="1536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87" grpId="0" animBg="1"/>
      <p:bldP spid="153688" grpId="0" animBg="1"/>
      <p:bldP spid="15368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nvSpPr>
        <p:spPr bwMode="auto">
          <a:xfrm>
            <a:off x="457200" y="228600"/>
            <a:ext cx="8229600" cy="639763"/>
          </a:xfrm>
          <a:prstGeom prst="rect">
            <a:avLst/>
          </a:prstGeom>
          <a:noFill/>
          <a:ln w="9525">
            <a:noFill/>
            <a:miter lim="800000"/>
          </a:ln>
        </p:spPr>
        <p:txBody>
          <a:bodyPr anchor="ctr"/>
          <a:lstStyle/>
          <a:p>
            <a:pPr defTabSz="1030605" eaLnBrk="1" hangingPunct="1">
              <a:lnSpc>
                <a:spcPct val="93000"/>
              </a:lnSpc>
              <a:spcBef>
                <a:spcPct val="25000"/>
              </a:spcBef>
              <a:defRPr/>
            </a:pPr>
            <a:r>
              <a:rPr lang="en-US" altLang="zh-CN" sz="4400" b="1">
                <a:solidFill>
                  <a:srgbClr val="FF6600"/>
                </a:solidFill>
                <a:effectLst>
                  <a:outerShdw blurRad="38100" dist="38100" dir="2700000" algn="tl">
                    <a:srgbClr val="C0C0C0"/>
                  </a:outerShdw>
                </a:effectLst>
                <a:latin typeface="Arial Black" panose="020B0A04020102020204" pitchFamily="34" charset="0"/>
                <a:ea typeface="黑体" panose="02010609060101010101" pitchFamily="49" charset="-122"/>
              </a:rPr>
              <a:t>1.1 </a:t>
            </a:r>
            <a:r>
              <a:rPr lang="zh-CN" altLang="en-US" sz="4400" b="1">
                <a:solidFill>
                  <a:srgbClr val="FF6600"/>
                </a:solidFill>
                <a:effectLst>
                  <a:outerShdw blurRad="38100" dist="38100" dir="2700000" algn="tl">
                    <a:srgbClr val="C0C0C0"/>
                  </a:outerShdw>
                </a:effectLst>
                <a:latin typeface="Arial Black" panose="020B0A04020102020204" pitchFamily="34" charset="0"/>
                <a:ea typeface="黑体" panose="02010609060101010101" pitchFamily="49" charset="-122"/>
              </a:rPr>
              <a:t>命题与命题联结词</a:t>
            </a:r>
            <a:endParaRPr lang="zh-CN" altLang="en-US" sz="4400" b="1">
              <a:solidFill>
                <a:srgbClr val="FF6600"/>
              </a:solidFill>
              <a:effectLst>
                <a:outerShdw blurRad="38100" dist="38100" dir="2700000" algn="tl">
                  <a:srgbClr val="C0C0C0"/>
                </a:outerShdw>
              </a:effectLst>
              <a:latin typeface="Arial Black" panose="020B0A04020102020204" pitchFamily="34" charset="0"/>
              <a:ea typeface="黑体" panose="02010609060101010101" pitchFamily="49" charset="-122"/>
            </a:endParaRPr>
          </a:p>
        </p:txBody>
      </p:sp>
      <p:sp>
        <p:nvSpPr>
          <p:cNvPr id="17411" name="内容占位符 2"/>
          <p:cNvSpPr/>
          <p:nvPr/>
        </p:nvSpPr>
        <p:spPr bwMode="auto">
          <a:xfrm>
            <a:off x="457200" y="1143000"/>
            <a:ext cx="83058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defTabSz="1030605">
              <a:lnSpc>
                <a:spcPct val="87000"/>
              </a:lnSpc>
              <a:spcBef>
                <a:spcPct val="34000"/>
              </a:spcBef>
              <a:buClr>
                <a:srgbClr val="A50021"/>
              </a:buClr>
              <a:buSzPct val="114000"/>
              <a:buChar char="•"/>
              <a:defRPr sz="3200">
                <a:solidFill>
                  <a:schemeClr val="tx1"/>
                </a:solidFill>
                <a:latin typeface="Times New Roman" panose="02020603050405020304" pitchFamily="18" charset="0"/>
                <a:ea typeface="宋体" panose="02010600030101010101" pitchFamily="2" charset="-122"/>
              </a:defRPr>
            </a:lvl1pPr>
            <a:lvl2pPr marL="742950" indent="-285750" defTabSz="1030605">
              <a:lnSpc>
                <a:spcPct val="87000"/>
              </a:lnSpc>
              <a:spcBef>
                <a:spcPct val="34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defTabSz="1030605">
              <a:lnSpc>
                <a:spcPct val="87000"/>
              </a:lnSpc>
              <a:spcBef>
                <a:spcPct val="34000"/>
              </a:spcBef>
              <a:buClr>
                <a:srgbClr val="A50021"/>
              </a:buClr>
              <a:buSzPct val="114000"/>
              <a:buChar char="•"/>
              <a:defRPr sz="2000">
                <a:solidFill>
                  <a:schemeClr val="tx1"/>
                </a:solidFill>
                <a:latin typeface="Times New Roman" panose="02020603050405020304" pitchFamily="18" charset="0"/>
                <a:ea typeface="宋体" panose="02010600030101010101" pitchFamily="2" charset="-122"/>
              </a:defRPr>
            </a:lvl3pPr>
            <a:lvl4pPr marL="1600200" indent="-228600" defTabSz="1030605">
              <a:spcBef>
                <a:spcPct val="20000"/>
              </a:spcBef>
              <a:buChar char="–"/>
              <a:defRPr sz="1600">
                <a:solidFill>
                  <a:schemeClr val="tx1"/>
                </a:solidFill>
                <a:latin typeface="Garamond" pitchFamily="18" charset="0"/>
                <a:ea typeface="宋体" panose="02010600030101010101" pitchFamily="2" charset="-122"/>
              </a:defRPr>
            </a:lvl4pPr>
            <a:lvl5pPr marL="2057400" indent="-228600" defTabSz="1030605">
              <a:spcBef>
                <a:spcPct val="20000"/>
              </a:spcBef>
              <a:buChar char="•"/>
              <a:defRPr sz="1600">
                <a:solidFill>
                  <a:schemeClr val="tx1"/>
                </a:solidFill>
                <a:latin typeface="Garamond" pitchFamily="18" charset="0"/>
                <a:ea typeface="宋体" panose="02010600030101010101" pitchFamily="2" charset="-122"/>
              </a:defRPr>
            </a:lvl5pPr>
            <a:lvl6pPr marL="2514600" indent="-228600" defTabSz="1030605" eaLnBrk="0" fontAlgn="base" hangingPunct="0">
              <a:spcBef>
                <a:spcPct val="20000"/>
              </a:spcBef>
              <a:spcAft>
                <a:spcPct val="0"/>
              </a:spcAft>
              <a:buChar char="•"/>
              <a:defRPr sz="1600">
                <a:solidFill>
                  <a:schemeClr val="tx1"/>
                </a:solidFill>
                <a:latin typeface="Garamond" pitchFamily="18" charset="0"/>
                <a:ea typeface="宋体" panose="02010600030101010101" pitchFamily="2" charset="-122"/>
              </a:defRPr>
            </a:lvl6pPr>
            <a:lvl7pPr marL="2971800" indent="-228600" defTabSz="1030605" eaLnBrk="0" fontAlgn="base" hangingPunct="0">
              <a:spcBef>
                <a:spcPct val="20000"/>
              </a:spcBef>
              <a:spcAft>
                <a:spcPct val="0"/>
              </a:spcAft>
              <a:buChar char="•"/>
              <a:defRPr sz="1600">
                <a:solidFill>
                  <a:schemeClr val="tx1"/>
                </a:solidFill>
                <a:latin typeface="Garamond" pitchFamily="18" charset="0"/>
                <a:ea typeface="宋体" panose="02010600030101010101" pitchFamily="2" charset="-122"/>
              </a:defRPr>
            </a:lvl7pPr>
            <a:lvl8pPr marL="3429000" indent="-228600" defTabSz="1030605" eaLnBrk="0" fontAlgn="base" hangingPunct="0">
              <a:spcBef>
                <a:spcPct val="20000"/>
              </a:spcBef>
              <a:spcAft>
                <a:spcPct val="0"/>
              </a:spcAft>
              <a:buChar char="•"/>
              <a:defRPr sz="1600">
                <a:solidFill>
                  <a:schemeClr val="tx1"/>
                </a:solidFill>
                <a:latin typeface="Garamond" pitchFamily="18" charset="0"/>
                <a:ea typeface="宋体" panose="02010600030101010101" pitchFamily="2" charset="-122"/>
              </a:defRPr>
            </a:lvl8pPr>
            <a:lvl9pPr marL="3886200" indent="-228600" defTabSz="1030605" eaLnBrk="0" fontAlgn="base" hangingPunct="0">
              <a:spcBef>
                <a:spcPct val="20000"/>
              </a:spcBef>
              <a:spcAft>
                <a:spcPct val="0"/>
              </a:spcAft>
              <a:buChar char="•"/>
              <a:defRPr sz="1600">
                <a:solidFill>
                  <a:schemeClr val="tx1"/>
                </a:solidFill>
                <a:latin typeface="Garamond" pitchFamily="18" charset="0"/>
                <a:ea typeface="宋体" panose="02010600030101010101" pitchFamily="2" charset="-122"/>
              </a:defRPr>
            </a:lvl9pPr>
          </a:lstStyle>
          <a:p>
            <a:pPr eaLnBrk="1" hangingPunct="1">
              <a:buFontTx/>
              <a:buNone/>
            </a:pPr>
            <a:r>
              <a:rPr lang="en-US" altLang="zh-CN" sz="3600" b="1">
                <a:solidFill>
                  <a:srgbClr val="0000FF"/>
                </a:solidFill>
                <a:ea typeface="黑体" panose="02010609060101010101" pitchFamily="49" charset="-122"/>
              </a:rPr>
              <a:t>1.1.1</a:t>
            </a:r>
            <a:r>
              <a:rPr lang="zh-CN" altLang="en-US" sz="3600" b="1">
                <a:solidFill>
                  <a:srgbClr val="0000FF"/>
                </a:solidFill>
                <a:ea typeface="黑体" panose="02010609060101010101" pitchFamily="49" charset="-122"/>
              </a:rPr>
              <a:t>命题</a:t>
            </a:r>
            <a:endParaRPr lang="zh-CN" altLang="en-US" sz="3600" b="1">
              <a:solidFill>
                <a:srgbClr val="0000FF"/>
              </a:solidFill>
              <a:ea typeface="黑体" panose="02010609060101010101" pitchFamily="49" charset="-122"/>
            </a:endParaRPr>
          </a:p>
          <a:p>
            <a:pPr eaLnBrk="1" hangingPunct="1">
              <a:lnSpc>
                <a:spcPct val="100000"/>
              </a:lnSpc>
            </a:pPr>
            <a:r>
              <a:rPr lang="zh-CN" altLang="en-US" b="1">
                <a:solidFill>
                  <a:srgbClr val="FF6600"/>
                </a:solidFill>
                <a:ea typeface="黑体" panose="02010609060101010101" pitchFamily="49" charset="-122"/>
              </a:rPr>
              <a:t>定义</a:t>
            </a:r>
            <a:r>
              <a:rPr lang="en-US" altLang="zh-CN" b="1">
                <a:solidFill>
                  <a:srgbClr val="FF6600"/>
                </a:solidFill>
                <a:ea typeface="黑体" panose="02010609060101010101" pitchFamily="49" charset="-122"/>
              </a:rPr>
              <a:t>1.1</a:t>
            </a:r>
            <a:r>
              <a:rPr lang="zh-CN" altLang="en-US" b="1">
                <a:ea typeface="黑体" panose="02010609060101010101" pitchFamily="49" charset="-122"/>
              </a:rPr>
              <a:t>：具有</a:t>
            </a:r>
            <a:r>
              <a:rPr lang="zh-CN" altLang="en-US" b="1">
                <a:solidFill>
                  <a:srgbClr val="CC0000"/>
                </a:solidFill>
                <a:ea typeface="黑体" panose="02010609060101010101" pitchFamily="49" charset="-122"/>
              </a:rPr>
              <a:t>确切真值</a:t>
            </a:r>
            <a:r>
              <a:rPr lang="zh-CN" altLang="en-US" b="1">
                <a:ea typeface="黑体" panose="02010609060101010101" pitchFamily="49" charset="-122"/>
              </a:rPr>
              <a:t>的</a:t>
            </a:r>
            <a:r>
              <a:rPr lang="zh-CN" altLang="en-US" b="1">
                <a:solidFill>
                  <a:srgbClr val="CC0000"/>
                </a:solidFill>
                <a:ea typeface="黑体" panose="02010609060101010101" pitchFamily="49" charset="-122"/>
              </a:rPr>
              <a:t>陈述句</a:t>
            </a:r>
            <a:r>
              <a:rPr lang="en-US" altLang="zh-CN" b="1">
                <a:ea typeface="黑体" panose="02010609060101010101" pitchFamily="49" charset="-122"/>
              </a:rPr>
              <a:t>(</a:t>
            </a:r>
            <a:r>
              <a:rPr lang="zh-CN" altLang="en-US" b="1">
                <a:ea typeface="黑体" panose="02010609060101010101" pitchFamily="49" charset="-122"/>
              </a:rPr>
              <a:t>或断言</a:t>
            </a:r>
            <a:r>
              <a:rPr lang="en-US" altLang="zh-CN" b="1">
                <a:ea typeface="黑体" panose="02010609060101010101" pitchFamily="49" charset="-122"/>
              </a:rPr>
              <a:t>)</a:t>
            </a:r>
            <a:r>
              <a:rPr lang="zh-CN" altLang="en-US" b="1">
                <a:ea typeface="黑体" panose="02010609060101010101" pitchFamily="49" charset="-122"/>
              </a:rPr>
              <a:t>称为命题</a:t>
            </a:r>
            <a:r>
              <a:rPr lang="en-US" altLang="zh-CN" b="1">
                <a:ea typeface="黑体" panose="02010609060101010101" pitchFamily="49" charset="-122"/>
              </a:rPr>
              <a:t>(Proposition)</a:t>
            </a:r>
            <a:r>
              <a:rPr lang="zh-CN" altLang="en-US" b="1">
                <a:ea typeface="黑体" panose="02010609060101010101" pitchFamily="49" charset="-122"/>
              </a:rPr>
              <a:t>。</a:t>
            </a:r>
            <a:endParaRPr lang="zh-CN" altLang="en-US" b="1">
              <a:ea typeface="黑体" panose="02010609060101010101" pitchFamily="49" charset="-122"/>
            </a:endParaRPr>
          </a:p>
          <a:p>
            <a:pPr eaLnBrk="1" hangingPunct="1">
              <a:lnSpc>
                <a:spcPct val="100000"/>
              </a:lnSpc>
            </a:pPr>
            <a:r>
              <a:rPr lang="zh-CN" altLang="en-US" b="1">
                <a:ea typeface="黑体" panose="02010609060101010101" pitchFamily="49" charset="-122"/>
              </a:rPr>
              <a:t>命题的取值称为真值。真值只有“真”和“假”两种，分别用“</a:t>
            </a:r>
            <a:r>
              <a:rPr lang="en-US" altLang="zh-CN" b="1">
                <a:ea typeface="黑体" panose="02010609060101010101" pitchFamily="49" charset="-122"/>
              </a:rPr>
              <a:t>T”</a:t>
            </a:r>
            <a:r>
              <a:rPr lang="zh-CN" altLang="en-US" b="1">
                <a:ea typeface="黑体" panose="02010609060101010101" pitchFamily="49" charset="-122"/>
              </a:rPr>
              <a:t>或“</a:t>
            </a:r>
            <a:r>
              <a:rPr lang="en-US" altLang="zh-CN" b="1">
                <a:ea typeface="黑体" panose="02010609060101010101" pitchFamily="49" charset="-122"/>
              </a:rPr>
              <a:t>1”</a:t>
            </a:r>
            <a:r>
              <a:rPr lang="zh-CN" altLang="en-US" b="1">
                <a:ea typeface="黑体" panose="02010609060101010101" pitchFamily="49" charset="-122"/>
              </a:rPr>
              <a:t>和“</a:t>
            </a:r>
            <a:r>
              <a:rPr lang="en-US" altLang="zh-CN" b="1">
                <a:ea typeface="黑体" panose="02010609060101010101" pitchFamily="49" charset="-122"/>
              </a:rPr>
              <a:t>F”</a:t>
            </a:r>
            <a:r>
              <a:rPr lang="zh-CN" altLang="en-US" b="1">
                <a:ea typeface="黑体" panose="02010609060101010101" pitchFamily="49" charset="-122"/>
              </a:rPr>
              <a:t>或“</a:t>
            </a:r>
            <a:r>
              <a:rPr lang="en-US" altLang="zh-CN" b="1">
                <a:ea typeface="黑体" panose="02010609060101010101" pitchFamily="49" charset="-122"/>
              </a:rPr>
              <a:t>0”</a:t>
            </a:r>
            <a:r>
              <a:rPr lang="zh-CN" altLang="en-US" b="1">
                <a:ea typeface="黑体" panose="02010609060101010101" pitchFamily="49" charset="-122"/>
              </a:rPr>
              <a:t>表示。</a:t>
            </a:r>
            <a:endParaRPr lang="zh-CN" altLang="en-US" b="1">
              <a:ea typeface="黑体" panose="02010609060101010101" pitchFamily="49" charset="-122"/>
            </a:endParaRPr>
          </a:p>
          <a:p>
            <a:pPr eaLnBrk="1" hangingPunct="1">
              <a:lnSpc>
                <a:spcPct val="100000"/>
              </a:lnSpc>
            </a:pPr>
            <a:r>
              <a:rPr lang="zh-CN" altLang="en-US" b="1">
                <a:ea typeface="黑体" panose="02010609060101010101" pitchFamily="49" charset="-122"/>
              </a:rPr>
              <a:t>注意：命题的真值非真即假，只有两种取值，这样的系统为二值逻辑系统。</a:t>
            </a:r>
            <a:endParaRPr lang="zh-CN" altLang="en-US" b="1">
              <a:ea typeface="黑体" panose="02010609060101010101" pitchFamily="49" charset="-122"/>
            </a:endParaRPr>
          </a:p>
          <a:p>
            <a:pPr eaLnBrk="1" hangingPunct="1">
              <a:lnSpc>
                <a:spcPct val="100000"/>
              </a:lnSpc>
              <a:buFontTx/>
              <a:buNone/>
            </a:pPr>
            <a:endParaRPr lang="en-US" altLang="zh-CN" b="1">
              <a:ea typeface="黑体" panose="02010609060101010101" pitchFamily="49" charset="-122"/>
            </a:endParaRPr>
          </a:p>
        </p:txBody>
      </p:sp>
    </p:spTree>
  </p:cSld>
  <p:clrMapOvr>
    <a:masterClrMapping/>
  </p:clrMapOvr>
  <p:transition spd="med" advTm="5486"/>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92" name="Rectangle 8"/>
          <p:cNvSpPr>
            <a:spLocks noGrp="1" noChangeArrowheads="1"/>
          </p:cNvSpPr>
          <p:nvPr>
            <p:ph type="title"/>
          </p:nvPr>
        </p:nvSpPr>
        <p:spPr/>
        <p:txBody>
          <a:bodyPr/>
          <a:lstStyle/>
          <a:p>
            <a:pPr algn="l" eaLnBrk="1" hangingPunct="1">
              <a:defRPr/>
            </a:pPr>
            <a:r>
              <a:rPr lang="en-US" altLang="zh-CN" sz="4400">
                <a:latin typeface="Arial Black" panose="020B0A04020102020204" pitchFamily="34" charset="0"/>
                <a:ea typeface="黑体" panose="02010609060101010101" pitchFamily="49" charset="-122"/>
              </a:rPr>
              <a:t>1.1 </a:t>
            </a:r>
            <a:r>
              <a:rPr lang="zh-CN" altLang="en-US" sz="4400">
                <a:latin typeface="Arial Black" panose="020B0A04020102020204" pitchFamily="34" charset="0"/>
                <a:ea typeface="黑体" panose="02010609060101010101" pitchFamily="49" charset="-122"/>
              </a:rPr>
              <a:t>命题与命题联结词</a:t>
            </a:r>
            <a:endParaRPr lang="zh-CN" altLang="en-US" sz="4400">
              <a:latin typeface="Arial Black" panose="020B0A04020102020204" pitchFamily="34" charset="0"/>
              <a:ea typeface="黑体" panose="02010609060101010101" pitchFamily="49" charset="-122"/>
            </a:endParaRPr>
          </a:p>
        </p:txBody>
      </p:sp>
      <p:sp>
        <p:nvSpPr>
          <p:cNvPr id="169993" name="Rectangle 9"/>
          <p:cNvSpPr>
            <a:spLocks noGrp="1" noChangeArrowheads="1"/>
          </p:cNvSpPr>
          <p:nvPr>
            <p:ph type="body" idx="1"/>
          </p:nvPr>
        </p:nvSpPr>
        <p:spPr/>
        <p:txBody>
          <a:bodyPr/>
          <a:lstStyle/>
          <a:p>
            <a:pPr eaLnBrk="1" hangingPunct="1"/>
            <a:r>
              <a:rPr lang="zh-CN" altLang="en-US" sz="3600" b="1" dirty="0">
                <a:solidFill>
                  <a:srgbClr val="0000FF"/>
                </a:solidFill>
                <a:ea typeface="黑体" panose="02010609060101010101" pitchFamily="49" charset="-122"/>
              </a:rPr>
              <a:t>例</a:t>
            </a:r>
            <a:r>
              <a:rPr lang="en-US" altLang="zh-CN" sz="3600" b="1" dirty="0">
                <a:solidFill>
                  <a:srgbClr val="0000FF"/>
                </a:solidFill>
                <a:ea typeface="黑体" panose="02010609060101010101" pitchFamily="49" charset="-122"/>
              </a:rPr>
              <a:t>1-1</a:t>
            </a:r>
            <a:r>
              <a:rPr lang="zh-CN" altLang="en-US" sz="3600" b="1" dirty="0">
                <a:solidFill>
                  <a:srgbClr val="0000FF"/>
                </a:solidFill>
                <a:ea typeface="黑体" panose="02010609060101010101" pitchFamily="49" charset="-122"/>
              </a:rPr>
              <a:t>：命题示例。</a:t>
            </a:r>
            <a:endParaRPr lang="zh-CN" altLang="en-US" sz="3600" b="1" dirty="0">
              <a:solidFill>
                <a:srgbClr val="0000FF"/>
              </a:solidFill>
              <a:ea typeface="黑体" panose="02010609060101010101" pitchFamily="49" charset="-122"/>
            </a:endParaRPr>
          </a:p>
          <a:p>
            <a:pPr lvl="1" eaLnBrk="1" hangingPunct="1">
              <a:buFontTx/>
              <a:buNone/>
            </a:pPr>
            <a:r>
              <a:rPr lang="en-US" altLang="zh-CN" sz="2800" b="1" dirty="0">
                <a:ea typeface="黑体" panose="02010609060101010101" pitchFamily="49" charset="-122"/>
              </a:rPr>
              <a:t>(a</a:t>
            </a:r>
            <a:r>
              <a:rPr lang="en-US" altLang="zh-CN" sz="2800" b="1" dirty="0" smtClean="0">
                <a:ea typeface="黑体" panose="02010609060101010101" pitchFamily="49" charset="-122"/>
              </a:rPr>
              <a:t>) </a:t>
            </a:r>
            <a:r>
              <a:rPr lang="zh-CN" altLang="en-US" sz="2800" b="1" dirty="0" smtClean="0">
                <a:ea typeface="黑体" panose="02010609060101010101" pitchFamily="49" charset="-122"/>
              </a:rPr>
              <a:t>今天</a:t>
            </a:r>
            <a:r>
              <a:rPr lang="zh-CN" altLang="en-US" sz="2800" b="1" dirty="0">
                <a:ea typeface="黑体" panose="02010609060101010101" pitchFamily="49" charset="-122"/>
              </a:rPr>
              <a:t>下雪	</a:t>
            </a:r>
            <a:r>
              <a:rPr lang="en-US" altLang="zh-CN" sz="2800" b="1" dirty="0">
                <a:ea typeface="黑体" panose="02010609060101010101" pitchFamily="49" charset="-122"/>
              </a:rPr>
              <a:t>(b</a:t>
            </a:r>
            <a:r>
              <a:rPr lang="en-US" altLang="zh-CN" sz="2800" b="1" dirty="0" smtClean="0">
                <a:ea typeface="黑体" panose="02010609060101010101" pitchFamily="49" charset="-122"/>
              </a:rPr>
              <a:t>) 3+3=6 </a:t>
            </a:r>
            <a:r>
              <a:rPr lang="en-US" altLang="zh-CN" sz="2800" b="1" dirty="0">
                <a:ea typeface="黑体" panose="02010609060101010101" pitchFamily="49" charset="-122"/>
              </a:rPr>
              <a:t>	</a:t>
            </a:r>
            <a:endParaRPr lang="en-US" altLang="zh-CN" sz="2800" b="1" dirty="0">
              <a:ea typeface="黑体" panose="02010609060101010101" pitchFamily="49" charset="-122"/>
            </a:endParaRPr>
          </a:p>
          <a:p>
            <a:pPr lvl="1" eaLnBrk="1" hangingPunct="1">
              <a:buFontTx/>
              <a:buNone/>
            </a:pPr>
            <a:r>
              <a:rPr lang="en-US" altLang="zh-CN" sz="2800" b="1" dirty="0">
                <a:ea typeface="黑体" panose="02010609060101010101" pitchFamily="49" charset="-122"/>
              </a:rPr>
              <a:t>(c</a:t>
            </a:r>
            <a:r>
              <a:rPr lang="en-US" altLang="zh-CN" sz="2800" b="1" dirty="0" smtClean="0">
                <a:ea typeface="黑体" panose="02010609060101010101" pitchFamily="49" charset="-122"/>
              </a:rPr>
              <a:t>) 2</a:t>
            </a:r>
            <a:r>
              <a:rPr lang="zh-CN" altLang="en-US" sz="2800" b="1" dirty="0">
                <a:ea typeface="黑体" panose="02010609060101010101" pitchFamily="49" charset="-122"/>
              </a:rPr>
              <a:t>是偶数而</a:t>
            </a:r>
            <a:r>
              <a:rPr lang="en-US" altLang="zh-CN" sz="2800" b="1" dirty="0">
                <a:ea typeface="黑体" panose="02010609060101010101" pitchFamily="49" charset="-122"/>
              </a:rPr>
              <a:t>3</a:t>
            </a:r>
            <a:r>
              <a:rPr lang="zh-CN" altLang="en-US" sz="2800" b="1" dirty="0">
                <a:ea typeface="黑体" panose="02010609060101010101" pitchFamily="49" charset="-122"/>
              </a:rPr>
              <a:t>是奇数</a:t>
            </a:r>
            <a:endParaRPr lang="zh-CN" altLang="en-US" sz="2800" b="1" dirty="0">
              <a:ea typeface="黑体" panose="02010609060101010101" pitchFamily="49" charset="-122"/>
            </a:endParaRPr>
          </a:p>
          <a:p>
            <a:pPr lvl="1" eaLnBrk="1" hangingPunct="1">
              <a:buFontTx/>
              <a:buNone/>
            </a:pPr>
            <a:r>
              <a:rPr lang="en-US" altLang="zh-CN" sz="2800" b="1" dirty="0">
                <a:ea typeface="黑体" panose="02010609060101010101" pitchFamily="49" charset="-122"/>
              </a:rPr>
              <a:t>(d</a:t>
            </a:r>
            <a:r>
              <a:rPr lang="en-US" altLang="zh-CN" sz="2800" b="1" dirty="0" smtClean="0">
                <a:ea typeface="黑体" panose="02010609060101010101" pitchFamily="49" charset="-122"/>
              </a:rPr>
              <a:t>) </a:t>
            </a:r>
            <a:r>
              <a:rPr lang="zh-CN" altLang="en-US" sz="2800" b="1" dirty="0" smtClean="0">
                <a:ea typeface="黑体" panose="02010609060101010101" pitchFamily="49" charset="-122"/>
              </a:rPr>
              <a:t>陈胜</a:t>
            </a:r>
            <a:r>
              <a:rPr lang="zh-CN" altLang="en-US" sz="2800" b="1" dirty="0">
                <a:ea typeface="黑体" panose="02010609060101010101" pitchFamily="49" charset="-122"/>
              </a:rPr>
              <a:t>起义那天，合肥下雨	</a:t>
            </a:r>
            <a:endParaRPr lang="zh-CN" altLang="en-US" sz="2800" b="1" dirty="0">
              <a:ea typeface="黑体" panose="02010609060101010101" pitchFamily="49" charset="-122"/>
            </a:endParaRPr>
          </a:p>
          <a:p>
            <a:pPr lvl="1" eaLnBrk="1" hangingPunct="1">
              <a:buFontTx/>
              <a:buNone/>
            </a:pPr>
            <a:r>
              <a:rPr lang="en-US" altLang="zh-CN" sz="2800" b="1" dirty="0">
                <a:ea typeface="黑体" panose="02010609060101010101" pitchFamily="49" charset="-122"/>
              </a:rPr>
              <a:t>(e</a:t>
            </a:r>
            <a:r>
              <a:rPr lang="en-US" altLang="zh-CN" sz="2800" b="1" dirty="0" smtClean="0">
                <a:ea typeface="黑体" panose="02010609060101010101" pitchFamily="49" charset="-122"/>
              </a:rPr>
              <a:t>) </a:t>
            </a:r>
            <a:r>
              <a:rPr lang="zh-CN" altLang="en-US" sz="2800" b="1" dirty="0" smtClean="0">
                <a:ea typeface="黑体" panose="02010609060101010101" pitchFamily="49" charset="-122"/>
              </a:rPr>
              <a:t>较大</a:t>
            </a:r>
            <a:r>
              <a:rPr lang="zh-CN" altLang="en-US" sz="2800" b="1" dirty="0">
                <a:ea typeface="黑体" panose="02010609060101010101" pitchFamily="49" charset="-122"/>
              </a:rPr>
              <a:t>的偶数都可表为两个质数之和</a:t>
            </a:r>
            <a:endParaRPr lang="zh-CN" altLang="en-US" sz="2800" b="1" dirty="0">
              <a:ea typeface="黑体" panose="02010609060101010101" pitchFamily="49" charset="-122"/>
            </a:endParaRPr>
          </a:p>
          <a:p>
            <a:pPr lvl="1" eaLnBrk="1" hangingPunct="1">
              <a:buFontTx/>
              <a:buNone/>
            </a:pPr>
            <a:r>
              <a:rPr lang="en-US" altLang="zh-CN" sz="2800" b="1" dirty="0">
                <a:ea typeface="黑体" panose="02010609060101010101" pitchFamily="49" charset="-122"/>
              </a:rPr>
              <a:t>(f</a:t>
            </a:r>
            <a:r>
              <a:rPr lang="en-US" altLang="zh-CN" sz="2800" b="1" dirty="0" smtClean="0">
                <a:ea typeface="黑体" panose="02010609060101010101" pitchFamily="49" charset="-122"/>
              </a:rPr>
              <a:t>) </a:t>
            </a:r>
            <a:r>
              <a:rPr lang="en-US" altLang="zh-CN" sz="2800" b="1" dirty="0" err="1" smtClean="0">
                <a:ea typeface="黑体" panose="02010609060101010101" pitchFamily="49" charset="-122"/>
              </a:rPr>
              <a:t>x+y</a:t>
            </a:r>
            <a:r>
              <a:rPr lang="en-US" altLang="zh-CN" sz="2800" b="1" dirty="0" smtClean="0">
                <a:ea typeface="黑体" panose="02010609060101010101" pitchFamily="49" charset="-122"/>
              </a:rPr>
              <a:t>&gt;4</a:t>
            </a:r>
            <a:r>
              <a:rPr lang="en-US" altLang="zh-CN" sz="2800" b="1" dirty="0">
                <a:ea typeface="黑体" panose="02010609060101010101" pitchFamily="49" charset="-122"/>
              </a:rPr>
              <a:t>		(g</a:t>
            </a:r>
            <a:r>
              <a:rPr lang="en-US" altLang="zh-CN" sz="2800" b="1" dirty="0" smtClean="0">
                <a:ea typeface="黑体" panose="02010609060101010101" pitchFamily="49" charset="-122"/>
              </a:rPr>
              <a:t>) </a:t>
            </a:r>
            <a:r>
              <a:rPr lang="zh-CN" altLang="en-US" sz="2800" b="1" dirty="0" smtClean="0">
                <a:ea typeface="黑体" panose="02010609060101010101" pitchFamily="49" charset="-122"/>
              </a:rPr>
              <a:t>真</a:t>
            </a:r>
            <a:r>
              <a:rPr lang="zh-CN" altLang="en-US" sz="2800" b="1" dirty="0">
                <a:ea typeface="黑体" panose="02010609060101010101" pitchFamily="49" charset="-122"/>
              </a:rPr>
              <a:t>好啊</a:t>
            </a:r>
            <a:r>
              <a:rPr lang="en-US" altLang="zh-CN" sz="2800" b="1" dirty="0">
                <a:ea typeface="黑体" panose="02010609060101010101" pitchFamily="49" charset="-122"/>
              </a:rPr>
              <a:t>!		(h</a:t>
            </a:r>
            <a:r>
              <a:rPr lang="en-US" altLang="zh-CN" sz="2800" b="1" dirty="0" smtClean="0">
                <a:ea typeface="黑体" panose="02010609060101010101" pitchFamily="49" charset="-122"/>
              </a:rPr>
              <a:t>) x=3</a:t>
            </a:r>
            <a:endParaRPr lang="en-US" altLang="zh-CN" sz="2800" b="1" dirty="0">
              <a:ea typeface="黑体" panose="02010609060101010101" pitchFamily="49" charset="-122"/>
            </a:endParaRPr>
          </a:p>
          <a:p>
            <a:pPr lvl="1" eaLnBrk="1" hangingPunct="1">
              <a:buFontTx/>
              <a:buNone/>
            </a:pPr>
            <a:r>
              <a:rPr lang="en-US" altLang="zh-CN" sz="2800" b="1" dirty="0">
                <a:ea typeface="黑体" panose="02010609060101010101" pitchFamily="49" charset="-122"/>
              </a:rPr>
              <a:t>(</a:t>
            </a:r>
            <a:r>
              <a:rPr lang="en-US" altLang="zh-CN" sz="2800" b="1" dirty="0" err="1">
                <a:ea typeface="黑体" panose="02010609060101010101" pitchFamily="49" charset="-122"/>
              </a:rPr>
              <a:t>i</a:t>
            </a:r>
            <a:r>
              <a:rPr lang="en-US" altLang="zh-CN" sz="2800" b="1" dirty="0" smtClean="0">
                <a:ea typeface="黑体" panose="02010609060101010101" pitchFamily="49" charset="-122"/>
              </a:rPr>
              <a:t>) </a:t>
            </a:r>
            <a:r>
              <a:rPr lang="zh-CN" altLang="en-US" sz="2800" b="1" dirty="0" smtClean="0">
                <a:ea typeface="黑体" panose="02010609060101010101" pitchFamily="49" charset="-122"/>
              </a:rPr>
              <a:t>你</a:t>
            </a:r>
            <a:r>
              <a:rPr lang="zh-CN" altLang="en-US" sz="2800" b="1" dirty="0">
                <a:ea typeface="黑体" panose="02010609060101010101" pitchFamily="49" charset="-122"/>
              </a:rPr>
              <a:t>去哪里？	</a:t>
            </a:r>
            <a:r>
              <a:rPr lang="en-US" altLang="zh-CN" sz="2800" b="1" dirty="0">
                <a:ea typeface="黑体" panose="02010609060101010101" pitchFamily="49" charset="-122"/>
              </a:rPr>
              <a:t>(j</a:t>
            </a:r>
            <a:r>
              <a:rPr lang="en-US" altLang="zh-CN" sz="2800" b="1" dirty="0" smtClean="0">
                <a:ea typeface="黑体" panose="02010609060101010101" pitchFamily="49" charset="-122"/>
              </a:rPr>
              <a:t>) </a:t>
            </a:r>
            <a:r>
              <a:rPr lang="zh-CN" altLang="en-US" sz="2800" b="1" dirty="0" smtClean="0">
                <a:ea typeface="黑体" panose="02010609060101010101" pitchFamily="49" charset="-122"/>
              </a:rPr>
              <a:t>我</a:t>
            </a:r>
            <a:r>
              <a:rPr lang="zh-CN" altLang="en-US" sz="2800" b="1" dirty="0">
                <a:ea typeface="黑体" panose="02010609060101010101" pitchFamily="49" charset="-122"/>
              </a:rPr>
              <a:t>正在说谎。</a:t>
            </a:r>
            <a:endParaRPr lang="zh-CN" altLang="en-US" sz="2800" b="1" dirty="0">
              <a:ea typeface="黑体" panose="02010609060101010101" pitchFamily="49" charset="-122"/>
            </a:endParaRPr>
          </a:p>
          <a:p>
            <a:pPr eaLnBrk="1" hangingPunct="1"/>
            <a:r>
              <a:rPr lang="zh-CN" altLang="en-US" b="1" dirty="0">
                <a:solidFill>
                  <a:schemeClr val="hlink"/>
                </a:solidFill>
                <a:ea typeface="黑体" panose="02010609060101010101" pitchFamily="49" charset="-122"/>
              </a:rPr>
              <a:t>注意：</a:t>
            </a:r>
            <a:r>
              <a:rPr lang="zh-CN" altLang="en-US" b="1" dirty="0">
                <a:solidFill>
                  <a:srgbClr val="CC0000"/>
                </a:solidFill>
                <a:ea typeface="黑体" panose="02010609060101010101" pitchFamily="49" charset="-122"/>
              </a:rPr>
              <a:t>由定义知，一切没有判断内容的句子如命令，感叹句，疑问句，祈使句，二义性的陈述句等都不能作为命题。</a:t>
            </a:r>
            <a:endParaRPr lang="zh-CN" altLang="en-US" b="1" dirty="0">
              <a:solidFill>
                <a:srgbClr val="CC0000"/>
              </a:solidFill>
              <a:ea typeface="黑体" panose="02010609060101010101" pitchFamily="49" charset="-122"/>
            </a:endParaRPr>
          </a:p>
        </p:txBody>
      </p:sp>
    </p:spTree>
  </p:cSld>
  <p:clrMapOvr>
    <a:masterClrMapping/>
  </p:clrMapOvr>
  <p:transition spd="med" advTm="548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9993">
                                            <p:txEl>
                                              <p:pRg st="7" end="7"/>
                                            </p:txEl>
                                          </p:spTgt>
                                        </p:tgtEl>
                                        <p:attrNameLst>
                                          <p:attrName>style.visibility</p:attrName>
                                        </p:attrNameLst>
                                      </p:cBhvr>
                                      <p:to>
                                        <p:strVal val="visible"/>
                                      </p:to>
                                    </p:set>
                                    <p:anim calcmode="lin" valueType="num">
                                      <p:cBhvr additive="base">
                                        <p:cTn id="7" dur="500" fill="hold"/>
                                        <p:tgtEl>
                                          <p:spTgt spid="16999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999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4" name="Rectangle 6"/>
          <p:cNvSpPr>
            <a:spLocks noGrp="1" noChangeArrowheads="1"/>
          </p:cNvSpPr>
          <p:nvPr>
            <p:ph type="title"/>
          </p:nvPr>
        </p:nvSpPr>
        <p:spPr/>
        <p:txBody>
          <a:bodyPr/>
          <a:lstStyle/>
          <a:p>
            <a:pPr algn="l" eaLnBrk="1" hangingPunct="1">
              <a:defRPr/>
            </a:pPr>
            <a:r>
              <a:rPr lang="en-US" altLang="zh-CN" sz="4400">
                <a:latin typeface="Arial Black" panose="020B0A04020102020204" pitchFamily="34" charset="0"/>
                <a:ea typeface="黑体" panose="02010609060101010101" pitchFamily="49" charset="-122"/>
              </a:rPr>
              <a:t>1.1 </a:t>
            </a:r>
            <a:r>
              <a:rPr lang="zh-CN" altLang="en-US" sz="4400">
                <a:latin typeface="Arial Black" panose="020B0A04020102020204" pitchFamily="34" charset="0"/>
                <a:ea typeface="黑体" panose="02010609060101010101" pitchFamily="49" charset="-122"/>
              </a:rPr>
              <a:t>命题与命题联结词</a:t>
            </a:r>
            <a:endParaRPr lang="zh-CN" altLang="en-US" sz="4400">
              <a:latin typeface="Arial Black" panose="020B0A04020102020204" pitchFamily="34" charset="0"/>
              <a:ea typeface="黑体" panose="02010609060101010101" pitchFamily="49" charset="-122"/>
            </a:endParaRPr>
          </a:p>
        </p:txBody>
      </p:sp>
      <p:sp>
        <p:nvSpPr>
          <p:cNvPr id="20483" name="Rectangle 7"/>
          <p:cNvSpPr>
            <a:spLocks noGrp="1" noChangeArrowheads="1"/>
          </p:cNvSpPr>
          <p:nvPr>
            <p:ph type="body" idx="1"/>
          </p:nvPr>
        </p:nvSpPr>
        <p:spPr>
          <a:xfrm>
            <a:off x="457200" y="1143000"/>
            <a:ext cx="8229600" cy="5181600"/>
          </a:xfrm>
        </p:spPr>
        <p:txBody>
          <a:bodyPr/>
          <a:lstStyle/>
          <a:p>
            <a:pPr eaLnBrk="1" hangingPunct="1"/>
            <a:r>
              <a:rPr lang="zh-CN" altLang="en-US" sz="3600" b="1" dirty="0">
                <a:solidFill>
                  <a:srgbClr val="0000FF"/>
                </a:solidFill>
                <a:ea typeface="黑体" panose="02010609060101010101" pitchFamily="49" charset="-122"/>
              </a:rPr>
              <a:t>例</a:t>
            </a:r>
            <a:r>
              <a:rPr lang="en-US" altLang="zh-CN" sz="3600" b="1" dirty="0">
                <a:solidFill>
                  <a:srgbClr val="0000FF"/>
                </a:solidFill>
                <a:ea typeface="黑体" panose="02010609060101010101" pitchFamily="49" charset="-122"/>
              </a:rPr>
              <a:t>1-2</a:t>
            </a:r>
            <a:r>
              <a:rPr lang="zh-CN" altLang="en-US" sz="3600" b="1" dirty="0">
                <a:solidFill>
                  <a:srgbClr val="0000FF"/>
                </a:solidFill>
                <a:ea typeface="黑体" panose="02010609060101010101" pitchFamily="49" charset="-122"/>
              </a:rPr>
              <a:t>：下列句子哪些是命题，判断命题的真假。</a:t>
            </a:r>
            <a:endParaRPr lang="zh-CN" altLang="en-US" sz="3600" b="1" dirty="0">
              <a:solidFill>
                <a:srgbClr val="0000FF"/>
              </a:solidFill>
              <a:ea typeface="黑体" panose="02010609060101010101" pitchFamily="49" charset="-122"/>
            </a:endParaRPr>
          </a:p>
          <a:p>
            <a:pPr eaLnBrk="1" hangingPunct="1">
              <a:buClrTx/>
              <a:buSzTx/>
              <a:buFontTx/>
              <a:buNone/>
            </a:pPr>
            <a:r>
              <a:rPr lang="zh-CN" altLang="en-US" sz="2800" b="1" dirty="0">
                <a:ea typeface="黑体" panose="02010609060101010101" pitchFamily="49" charset="-122"/>
              </a:rPr>
              <a:t>	</a:t>
            </a:r>
            <a:r>
              <a:rPr lang="en-US" altLang="zh-CN" sz="2800" b="1" dirty="0">
                <a:ea typeface="黑体" panose="02010609060101010101" pitchFamily="49" charset="-122"/>
              </a:rPr>
              <a:t>(1</a:t>
            </a:r>
            <a:r>
              <a:rPr lang="en-US" altLang="zh-CN" sz="2800" b="1" dirty="0" smtClean="0">
                <a:ea typeface="黑体" panose="02010609060101010101" pitchFamily="49" charset="-122"/>
              </a:rPr>
              <a:t>) 2</a:t>
            </a:r>
            <a:r>
              <a:rPr lang="zh-CN" altLang="en-US" sz="2800" b="1" dirty="0">
                <a:ea typeface="黑体" panose="02010609060101010101" pitchFamily="49" charset="-122"/>
              </a:rPr>
              <a:t>是素数		</a:t>
            </a:r>
            <a:r>
              <a:rPr lang="en-US" altLang="zh-CN" sz="2800" b="1" dirty="0">
                <a:ea typeface="黑体" panose="02010609060101010101" pitchFamily="49" charset="-122"/>
              </a:rPr>
              <a:t>(2</a:t>
            </a:r>
            <a:r>
              <a:rPr lang="en-US" altLang="zh-CN" sz="2800" b="1" dirty="0" smtClean="0">
                <a:ea typeface="黑体" panose="02010609060101010101" pitchFamily="49" charset="-122"/>
              </a:rPr>
              <a:t>) </a:t>
            </a:r>
            <a:r>
              <a:rPr lang="zh-CN" altLang="en-US" sz="2800" b="1" dirty="0" smtClean="0">
                <a:ea typeface="黑体" panose="02010609060101010101" pitchFamily="49" charset="-122"/>
              </a:rPr>
              <a:t>北京</a:t>
            </a:r>
            <a:r>
              <a:rPr lang="zh-CN" altLang="en-US" sz="2800" b="1" dirty="0">
                <a:ea typeface="黑体" panose="02010609060101010101" pitchFamily="49" charset="-122"/>
              </a:rPr>
              <a:t>是中国的首都</a:t>
            </a:r>
            <a:endParaRPr lang="zh-CN" altLang="en-US" sz="2800" b="1" dirty="0">
              <a:ea typeface="黑体" panose="02010609060101010101" pitchFamily="49" charset="-122"/>
            </a:endParaRPr>
          </a:p>
          <a:p>
            <a:pPr eaLnBrk="1" hangingPunct="1">
              <a:buClrTx/>
              <a:buSzTx/>
              <a:buFontTx/>
              <a:buNone/>
            </a:pPr>
            <a:r>
              <a:rPr lang="zh-CN" altLang="en-US" sz="2800" b="1" dirty="0">
                <a:ea typeface="黑体" panose="02010609060101010101" pitchFamily="49" charset="-122"/>
              </a:rPr>
              <a:t>	</a:t>
            </a:r>
            <a:r>
              <a:rPr lang="en-US" altLang="zh-CN" sz="2800" b="1" dirty="0">
                <a:ea typeface="黑体" panose="02010609060101010101" pitchFamily="49" charset="-122"/>
              </a:rPr>
              <a:t>(3</a:t>
            </a:r>
            <a:r>
              <a:rPr lang="en-US" altLang="zh-CN" sz="2800" b="1" dirty="0" smtClean="0">
                <a:ea typeface="黑体" panose="02010609060101010101" pitchFamily="49" charset="-122"/>
              </a:rPr>
              <a:t>) </a:t>
            </a:r>
            <a:r>
              <a:rPr lang="zh-CN" altLang="en-US" sz="2800" b="1" dirty="0" smtClean="0">
                <a:ea typeface="黑体" panose="02010609060101010101" pitchFamily="49" charset="-122"/>
              </a:rPr>
              <a:t>这个</a:t>
            </a:r>
            <a:r>
              <a:rPr lang="zh-CN" altLang="en-US" sz="2800" b="1" dirty="0">
                <a:ea typeface="黑体" panose="02010609060101010101" pitchFamily="49" charset="-122"/>
              </a:rPr>
              <a:t>语句是假的</a:t>
            </a:r>
            <a:endParaRPr lang="zh-CN" altLang="en-US" sz="2800" b="1" dirty="0">
              <a:ea typeface="黑体" panose="02010609060101010101" pitchFamily="49" charset="-122"/>
            </a:endParaRPr>
          </a:p>
          <a:p>
            <a:pPr eaLnBrk="1" hangingPunct="1">
              <a:buClrTx/>
              <a:buSzTx/>
              <a:buFontTx/>
              <a:buNone/>
            </a:pPr>
            <a:r>
              <a:rPr lang="zh-CN" altLang="en-US" sz="2800" b="1" dirty="0">
                <a:ea typeface="黑体" panose="02010609060101010101" pitchFamily="49" charset="-122"/>
              </a:rPr>
              <a:t>	</a:t>
            </a:r>
            <a:r>
              <a:rPr lang="en-US" altLang="zh-CN" sz="2800" b="1" dirty="0">
                <a:ea typeface="黑体" panose="02010609060101010101" pitchFamily="49" charset="-122"/>
              </a:rPr>
              <a:t>(4</a:t>
            </a:r>
            <a:r>
              <a:rPr lang="en-US" altLang="zh-CN" sz="2800" b="1" dirty="0" smtClean="0">
                <a:ea typeface="黑体" panose="02010609060101010101" pitchFamily="49" charset="-122"/>
              </a:rPr>
              <a:t>) </a:t>
            </a:r>
            <a:r>
              <a:rPr lang="en-US" altLang="zh-CN" sz="2800" b="1" dirty="0" err="1" smtClean="0">
                <a:ea typeface="黑体" panose="02010609060101010101" pitchFamily="49" charset="-122"/>
              </a:rPr>
              <a:t>x+y</a:t>
            </a:r>
            <a:r>
              <a:rPr lang="en-US" altLang="zh-CN" sz="2800" b="1" dirty="0" smtClean="0">
                <a:ea typeface="黑体" panose="02010609060101010101" pitchFamily="49" charset="-122"/>
              </a:rPr>
              <a:t>&gt;0</a:t>
            </a:r>
            <a:r>
              <a:rPr lang="en-US" altLang="zh-CN" sz="2800" b="1" dirty="0">
                <a:ea typeface="黑体" panose="02010609060101010101" pitchFamily="49" charset="-122"/>
              </a:rPr>
              <a:t>		(5</a:t>
            </a:r>
            <a:r>
              <a:rPr lang="en-US" altLang="zh-CN" sz="2800" b="1" dirty="0" smtClean="0">
                <a:ea typeface="黑体" panose="02010609060101010101" pitchFamily="49" charset="-122"/>
              </a:rPr>
              <a:t>) </a:t>
            </a:r>
            <a:r>
              <a:rPr lang="zh-CN" altLang="en-US" sz="2800" b="1" dirty="0" smtClean="0">
                <a:ea typeface="黑体" panose="02010609060101010101" pitchFamily="49" charset="-122"/>
              </a:rPr>
              <a:t>我</a:t>
            </a:r>
            <a:r>
              <a:rPr lang="zh-CN" altLang="en-US" sz="2800" b="1" dirty="0">
                <a:ea typeface="黑体" panose="02010609060101010101" pitchFamily="49" charset="-122"/>
              </a:rPr>
              <a:t>喜欢踢足球</a:t>
            </a:r>
            <a:endParaRPr lang="zh-CN" altLang="en-US" sz="2800" b="1" dirty="0">
              <a:ea typeface="黑体" panose="02010609060101010101" pitchFamily="49" charset="-122"/>
            </a:endParaRPr>
          </a:p>
          <a:p>
            <a:pPr eaLnBrk="1" hangingPunct="1">
              <a:buClrTx/>
              <a:buSzTx/>
              <a:buFontTx/>
              <a:buNone/>
            </a:pPr>
            <a:r>
              <a:rPr lang="zh-CN" altLang="en-US" sz="2800" b="1" dirty="0">
                <a:ea typeface="黑体" panose="02010609060101010101" pitchFamily="49" charset="-122"/>
              </a:rPr>
              <a:t>	</a:t>
            </a:r>
            <a:r>
              <a:rPr lang="en-US" altLang="zh-CN" sz="2800" b="1" dirty="0">
                <a:ea typeface="黑体" panose="02010609060101010101" pitchFamily="49" charset="-122"/>
              </a:rPr>
              <a:t>(6</a:t>
            </a:r>
            <a:r>
              <a:rPr lang="en-US" altLang="zh-CN" sz="2800" b="1" dirty="0" smtClean="0">
                <a:ea typeface="黑体" panose="02010609060101010101" pitchFamily="49" charset="-122"/>
              </a:rPr>
              <a:t>) </a:t>
            </a:r>
            <a:r>
              <a:rPr lang="zh-CN" altLang="en-US" sz="2800" b="1" dirty="0" smtClean="0">
                <a:ea typeface="黑体" panose="02010609060101010101" pitchFamily="49" charset="-122"/>
              </a:rPr>
              <a:t>地球</a:t>
            </a:r>
            <a:r>
              <a:rPr lang="zh-CN" altLang="en-US" sz="2800" b="1" dirty="0">
                <a:ea typeface="黑体" panose="02010609060101010101" pitchFamily="49" charset="-122"/>
              </a:rPr>
              <a:t>外的星球上也有人</a:t>
            </a:r>
            <a:endParaRPr lang="zh-CN" altLang="en-US" sz="2800" b="1" dirty="0">
              <a:ea typeface="黑体" panose="02010609060101010101" pitchFamily="49" charset="-122"/>
            </a:endParaRPr>
          </a:p>
          <a:p>
            <a:pPr eaLnBrk="1" hangingPunct="1">
              <a:buClrTx/>
              <a:buSzTx/>
              <a:buFontTx/>
              <a:buNone/>
            </a:pPr>
            <a:r>
              <a:rPr lang="zh-CN" altLang="en-US" sz="2800" b="1" dirty="0">
                <a:ea typeface="黑体" panose="02010609060101010101" pitchFamily="49" charset="-122"/>
              </a:rPr>
              <a:t>	</a:t>
            </a:r>
            <a:r>
              <a:rPr lang="en-US" altLang="zh-CN" sz="2800" b="1" dirty="0">
                <a:ea typeface="黑体" panose="02010609060101010101" pitchFamily="49" charset="-122"/>
              </a:rPr>
              <a:t>(7</a:t>
            </a:r>
            <a:r>
              <a:rPr lang="en-US" altLang="zh-CN" sz="2800" b="1" dirty="0" smtClean="0">
                <a:ea typeface="黑体" panose="02010609060101010101" pitchFamily="49" charset="-122"/>
              </a:rPr>
              <a:t>) </a:t>
            </a:r>
            <a:r>
              <a:rPr lang="zh-CN" altLang="en-US" sz="2800" b="1" dirty="0" smtClean="0">
                <a:ea typeface="黑体" panose="02010609060101010101" pitchFamily="49" charset="-122"/>
              </a:rPr>
              <a:t>明年</a:t>
            </a:r>
            <a:r>
              <a:rPr lang="zh-CN" altLang="en-US" sz="2800" b="1" dirty="0">
                <a:ea typeface="黑体" panose="02010609060101010101" pitchFamily="49" charset="-122"/>
              </a:rPr>
              <a:t>国庆节是晴天</a:t>
            </a:r>
            <a:endParaRPr lang="zh-CN" altLang="en-US" sz="2800" b="1" dirty="0">
              <a:ea typeface="黑体" panose="02010609060101010101" pitchFamily="49" charset="-122"/>
            </a:endParaRPr>
          </a:p>
          <a:p>
            <a:pPr eaLnBrk="1" hangingPunct="1">
              <a:buClrTx/>
              <a:buSzTx/>
              <a:buFontTx/>
              <a:buNone/>
            </a:pPr>
            <a:r>
              <a:rPr lang="zh-CN" altLang="en-US" sz="2800" b="1" dirty="0">
                <a:ea typeface="黑体" panose="02010609060101010101" pitchFamily="49" charset="-122"/>
              </a:rPr>
              <a:t>	</a:t>
            </a:r>
            <a:r>
              <a:rPr lang="en-US" altLang="zh-CN" sz="2800" b="1" dirty="0">
                <a:ea typeface="黑体" panose="02010609060101010101" pitchFamily="49" charset="-122"/>
              </a:rPr>
              <a:t>(8</a:t>
            </a:r>
            <a:r>
              <a:rPr lang="en-US" altLang="zh-CN" sz="2800" b="1" dirty="0" smtClean="0">
                <a:ea typeface="黑体" panose="02010609060101010101" pitchFamily="49" charset="-122"/>
              </a:rPr>
              <a:t>) </a:t>
            </a:r>
            <a:r>
              <a:rPr lang="zh-CN" altLang="en-US" sz="2800" b="1" dirty="0" smtClean="0">
                <a:ea typeface="黑体" panose="02010609060101010101" pitchFamily="49" charset="-122"/>
              </a:rPr>
              <a:t>把门</a:t>
            </a:r>
            <a:r>
              <a:rPr lang="zh-CN" altLang="en-US" sz="2800" b="1" dirty="0">
                <a:ea typeface="黑体" panose="02010609060101010101" pitchFamily="49" charset="-122"/>
              </a:rPr>
              <a:t>关上</a:t>
            </a:r>
            <a:endParaRPr lang="zh-CN" altLang="en-US" sz="2800" b="1" dirty="0">
              <a:ea typeface="黑体" panose="02010609060101010101" pitchFamily="49" charset="-122"/>
            </a:endParaRPr>
          </a:p>
          <a:p>
            <a:pPr eaLnBrk="1" hangingPunct="1">
              <a:buClrTx/>
              <a:buSzTx/>
              <a:buFontTx/>
              <a:buNone/>
            </a:pPr>
            <a:r>
              <a:rPr lang="zh-CN" altLang="en-US" sz="2800" b="1" dirty="0">
                <a:ea typeface="黑体" panose="02010609060101010101" pitchFamily="49" charset="-122"/>
              </a:rPr>
              <a:t>	</a:t>
            </a:r>
            <a:r>
              <a:rPr lang="en-US" altLang="zh-CN" sz="2800" b="1" dirty="0">
                <a:ea typeface="黑体" panose="02010609060101010101" pitchFamily="49" charset="-122"/>
              </a:rPr>
              <a:t>(9</a:t>
            </a:r>
            <a:r>
              <a:rPr lang="en-US" altLang="zh-CN" sz="2800" b="1" dirty="0" smtClean="0">
                <a:ea typeface="黑体" panose="02010609060101010101" pitchFamily="49" charset="-122"/>
              </a:rPr>
              <a:t>) </a:t>
            </a:r>
            <a:r>
              <a:rPr lang="zh-CN" altLang="en-US" sz="2800" b="1" dirty="0" smtClean="0">
                <a:ea typeface="黑体" panose="02010609060101010101" pitchFamily="49" charset="-122"/>
              </a:rPr>
              <a:t>你</a:t>
            </a:r>
            <a:r>
              <a:rPr lang="zh-CN" altLang="en-US" sz="2800" b="1" dirty="0">
                <a:ea typeface="黑体" panose="02010609060101010101" pitchFamily="49" charset="-122"/>
              </a:rPr>
              <a:t>要出去吗？</a:t>
            </a:r>
            <a:endParaRPr lang="zh-CN" altLang="en-US" sz="2800" b="1" dirty="0">
              <a:ea typeface="黑体" panose="02010609060101010101" pitchFamily="49" charset="-122"/>
            </a:endParaRPr>
          </a:p>
          <a:p>
            <a:pPr eaLnBrk="1" hangingPunct="1">
              <a:buClrTx/>
              <a:buSzTx/>
              <a:buFontTx/>
              <a:buNone/>
            </a:pPr>
            <a:r>
              <a:rPr lang="zh-CN" altLang="en-US" sz="2800" b="1" dirty="0">
                <a:ea typeface="黑体" panose="02010609060101010101" pitchFamily="49" charset="-122"/>
              </a:rPr>
              <a:t>	</a:t>
            </a:r>
            <a:r>
              <a:rPr lang="en-US" altLang="zh-CN" sz="2800" b="1" dirty="0">
                <a:ea typeface="黑体" panose="02010609060101010101" pitchFamily="49" charset="-122"/>
              </a:rPr>
              <a:t>(10</a:t>
            </a:r>
            <a:r>
              <a:rPr lang="en-US" altLang="zh-CN" sz="2800" b="1" dirty="0" smtClean="0">
                <a:ea typeface="黑体" panose="02010609060101010101" pitchFamily="49" charset="-122"/>
              </a:rPr>
              <a:t>) </a:t>
            </a:r>
            <a:r>
              <a:rPr lang="zh-CN" altLang="en-US" sz="2800" b="1" dirty="0" smtClean="0">
                <a:ea typeface="黑体" panose="02010609060101010101" pitchFamily="49" charset="-122"/>
              </a:rPr>
              <a:t>今天</a:t>
            </a:r>
            <a:r>
              <a:rPr lang="zh-CN" altLang="en-US" sz="2800" b="1" dirty="0">
                <a:ea typeface="黑体" panose="02010609060101010101" pitchFamily="49" charset="-122"/>
              </a:rPr>
              <a:t>天气真好啊！</a:t>
            </a:r>
            <a:endParaRPr lang="zh-CN" altLang="en-US" sz="2800" b="1" dirty="0">
              <a:ea typeface="黑体" panose="02010609060101010101" pitchFamily="49" charset="-122"/>
            </a:endParaRPr>
          </a:p>
        </p:txBody>
      </p:sp>
    </p:spTree>
  </p:cSld>
  <p:clrMapOvr>
    <a:masterClrMapping/>
  </p:clrMapOvr>
  <p:transition spd="med" advTm="5486"/>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5"/>
          <p:cNvSpPr>
            <a:spLocks noGrp="1" noChangeArrowheads="1"/>
          </p:cNvSpPr>
          <p:nvPr>
            <p:ph type="body" idx="1"/>
          </p:nvPr>
        </p:nvSpPr>
        <p:spPr>
          <a:noFill/>
        </p:spPr>
        <p:txBody>
          <a:bodyPr/>
          <a:lstStyle/>
          <a:p>
            <a:pPr eaLnBrk="1" hangingPunct="1">
              <a:lnSpc>
                <a:spcPct val="120000"/>
              </a:lnSpc>
            </a:pPr>
            <a:r>
              <a:rPr lang="zh-CN" altLang="en-US" sz="3600" b="1">
                <a:solidFill>
                  <a:srgbClr val="0000E1"/>
                </a:solidFill>
                <a:ea typeface="黑体" panose="02010609060101010101" pitchFamily="49" charset="-122"/>
              </a:rPr>
              <a:t>注意</a:t>
            </a:r>
            <a:endParaRPr lang="zh-CN" altLang="en-US" sz="3600" b="1">
              <a:solidFill>
                <a:srgbClr val="0000E1"/>
              </a:solidFill>
              <a:ea typeface="黑体" panose="02010609060101010101" pitchFamily="49" charset="-122"/>
            </a:endParaRPr>
          </a:p>
          <a:p>
            <a:pPr lvl="1" eaLnBrk="1" hangingPunct="1">
              <a:lnSpc>
                <a:spcPct val="120000"/>
              </a:lnSpc>
            </a:pPr>
            <a:r>
              <a:rPr lang="zh-CN" altLang="en-US" sz="2800" b="1">
                <a:ea typeface="黑体" panose="02010609060101010101" pitchFamily="49" charset="-122"/>
              </a:rPr>
              <a:t>命题一定是通过陈述句来表达；反之，并非一切的陈述句都一定是命题。</a:t>
            </a:r>
            <a:endParaRPr lang="zh-CN" altLang="en-US" sz="2800" b="1">
              <a:ea typeface="黑体" panose="02010609060101010101" pitchFamily="49" charset="-122"/>
            </a:endParaRPr>
          </a:p>
          <a:p>
            <a:pPr lvl="1" eaLnBrk="1" hangingPunct="1">
              <a:lnSpc>
                <a:spcPct val="120000"/>
              </a:lnSpc>
            </a:pPr>
            <a:r>
              <a:rPr lang="zh-CN" altLang="en-US" sz="2800" b="1">
                <a:ea typeface="黑体" panose="02010609060101010101" pitchFamily="49" charset="-122"/>
              </a:rPr>
              <a:t>命题的真值有时可明确给出，有时还需要依靠环境条件，实际情况，时间才能确定其真值。但其真值一定是唯一确定的。</a:t>
            </a:r>
            <a:endParaRPr lang="zh-CN" altLang="en-US" sz="2800" b="1">
              <a:ea typeface="黑体" panose="02010609060101010101" pitchFamily="49" charset="-122"/>
            </a:endParaRPr>
          </a:p>
        </p:txBody>
      </p:sp>
      <p:sp>
        <p:nvSpPr>
          <p:cNvPr id="159760" name="Rectangle 16"/>
          <p:cNvSpPr>
            <a:spLocks noGrp="1" noChangeArrowheads="1"/>
          </p:cNvSpPr>
          <p:nvPr>
            <p:ph type="title"/>
          </p:nvPr>
        </p:nvSpPr>
        <p:spPr/>
        <p:txBody>
          <a:bodyPr/>
          <a:lstStyle/>
          <a:p>
            <a:pPr algn="l" eaLnBrk="1" hangingPunct="1">
              <a:defRPr/>
            </a:pPr>
            <a:r>
              <a:rPr lang="en-US" altLang="zh-CN" sz="4400">
                <a:latin typeface="Arial Black" panose="020B0A04020102020204" pitchFamily="34" charset="0"/>
                <a:ea typeface="黑体" panose="02010609060101010101" pitchFamily="49" charset="-122"/>
              </a:rPr>
              <a:t>1.1 </a:t>
            </a:r>
            <a:r>
              <a:rPr lang="zh-CN" altLang="en-US" sz="4400">
                <a:latin typeface="Arial Black" panose="020B0A04020102020204" pitchFamily="34" charset="0"/>
                <a:ea typeface="黑体" panose="02010609060101010101" pitchFamily="49" charset="-122"/>
              </a:rPr>
              <a:t>命题与命题联结词</a:t>
            </a:r>
            <a:endParaRPr lang="zh-CN" altLang="en-US" sz="4400">
              <a:latin typeface="Arial Black" panose="020B0A04020102020204" pitchFamily="34" charset="0"/>
              <a:ea typeface="黑体" panose="02010609060101010101" pitchFamily="49" charset="-122"/>
            </a:endParaRPr>
          </a:p>
        </p:txBody>
      </p:sp>
    </p:spTree>
  </p:cSld>
  <p:clrMapOvr>
    <a:masterClrMapping/>
  </p:clrMapOvr>
  <p:transition spd="med" advTm="5486"/>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pPr algn="l" eaLnBrk="1" hangingPunct="1">
              <a:defRPr/>
            </a:pPr>
            <a:r>
              <a:rPr lang="en-US" altLang="zh-CN" sz="4400">
                <a:latin typeface="Arial Black" panose="020B0A04020102020204" pitchFamily="34" charset="0"/>
                <a:ea typeface="黑体" panose="02010609060101010101" pitchFamily="49" charset="-122"/>
              </a:rPr>
              <a:t>1.1 </a:t>
            </a:r>
            <a:r>
              <a:rPr lang="zh-CN" altLang="en-US" sz="4400">
                <a:latin typeface="Arial Black" panose="020B0A04020102020204" pitchFamily="34" charset="0"/>
                <a:ea typeface="黑体" panose="02010609060101010101" pitchFamily="49" charset="-122"/>
              </a:rPr>
              <a:t>命题与命题联结词</a:t>
            </a:r>
            <a:endParaRPr lang="zh-CN" altLang="en-US" sz="4400">
              <a:latin typeface="Arial Black" panose="020B0A04020102020204" pitchFamily="34" charset="0"/>
              <a:ea typeface="黑体" panose="02010609060101010101" pitchFamily="49" charset="-122"/>
            </a:endParaRPr>
          </a:p>
        </p:txBody>
      </p:sp>
      <p:sp>
        <p:nvSpPr>
          <p:cNvPr id="23555" name="Rectangle 3"/>
          <p:cNvSpPr>
            <a:spLocks noGrp="1" noChangeArrowheads="1"/>
          </p:cNvSpPr>
          <p:nvPr>
            <p:ph type="body" idx="1"/>
          </p:nvPr>
        </p:nvSpPr>
        <p:spPr/>
        <p:txBody>
          <a:bodyPr/>
          <a:lstStyle/>
          <a:p>
            <a:pPr eaLnBrk="1" hangingPunct="1"/>
            <a:r>
              <a:rPr lang="zh-CN" altLang="en-US" b="1" dirty="0">
                <a:solidFill>
                  <a:srgbClr val="0000FF"/>
                </a:solidFill>
                <a:ea typeface="黑体" panose="02010609060101010101" pitchFamily="49" charset="-122"/>
              </a:rPr>
              <a:t>命题可分为两种类型：</a:t>
            </a:r>
            <a:endParaRPr lang="zh-CN" altLang="en-US" b="1" dirty="0">
              <a:solidFill>
                <a:srgbClr val="0000FF"/>
              </a:solidFill>
              <a:ea typeface="黑体" panose="02010609060101010101" pitchFamily="49" charset="-122"/>
            </a:endParaRPr>
          </a:p>
          <a:p>
            <a:pPr lvl="1" algn="just" eaLnBrk="1" hangingPunct="1"/>
            <a:r>
              <a:rPr lang="zh-CN" altLang="en-US" sz="2800" b="1" dirty="0">
                <a:solidFill>
                  <a:schemeClr val="hlink"/>
                </a:solidFill>
                <a:ea typeface="黑体" panose="02010609060101010101" pitchFamily="49" charset="-122"/>
              </a:rPr>
              <a:t>简单命题：</a:t>
            </a:r>
            <a:r>
              <a:rPr lang="zh-CN" altLang="en-US" sz="2800" b="1" dirty="0">
                <a:ea typeface="黑体" panose="02010609060101010101" pitchFamily="49" charset="-122"/>
              </a:rPr>
              <a:t>若一个命题已不能分解成更简单的命题，则该命题叫原子命题或本原命题或简单命题（</a:t>
            </a:r>
            <a:r>
              <a:rPr lang="en-US" altLang="zh-CN" sz="2800" b="1" dirty="0">
                <a:ea typeface="黑体" panose="02010609060101010101" pitchFamily="49" charset="-122"/>
              </a:rPr>
              <a:t>Simple Proposition</a:t>
            </a:r>
            <a:r>
              <a:rPr lang="zh-CN" altLang="en-US" sz="2800" b="1" dirty="0">
                <a:ea typeface="黑体" panose="02010609060101010101" pitchFamily="49" charset="-122"/>
              </a:rPr>
              <a:t>）</a:t>
            </a:r>
            <a:endParaRPr lang="zh-CN" altLang="en-US" sz="2800" b="1" dirty="0">
              <a:ea typeface="黑体" panose="02010609060101010101" pitchFamily="49" charset="-122"/>
            </a:endParaRPr>
          </a:p>
          <a:p>
            <a:pPr lvl="1" algn="just" eaLnBrk="1" hangingPunct="1"/>
            <a:r>
              <a:rPr lang="zh-CN" altLang="en-US" sz="2800" b="1" dirty="0">
                <a:solidFill>
                  <a:schemeClr val="hlink"/>
                </a:solidFill>
                <a:ea typeface="黑体" panose="02010609060101010101" pitchFamily="49" charset="-122"/>
              </a:rPr>
              <a:t>复合命题</a:t>
            </a:r>
            <a:r>
              <a:rPr lang="zh-CN" altLang="en-US" sz="2800" b="1" dirty="0">
                <a:ea typeface="黑体" panose="02010609060101010101" pitchFamily="49" charset="-122"/>
              </a:rPr>
              <a:t>（</a:t>
            </a:r>
            <a:r>
              <a:rPr lang="en-US" altLang="zh-CN" sz="2800" b="1" dirty="0">
                <a:ea typeface="黑体" panose="02010609060101010101" pitchFamily="49" charset="-122"/>
              </a:rPr>
              <a:t>Compound Proposition</a:t>
            </a:r>
            <a:r>
              <a:rPr lang="zh-CN" altLang="en-US" sz="2800" b="1" dirty="0">
                <a:ea typeface="黑体" panose="02010609060101010101" pitchFamily="49" charset="-122"/>
              </a:rPr>
              <a:t>）：可以分解为简单命题的命题，而且这些简单命题之间是通过关联词（如</a:t>
            </a:r>
            <a:r>
              <a:rPr lang="zh-CN" altLang="en-US" sz="2800" b="1" dirty="0">
                <a:latin typeface="Arial" panose="020B0604020202020204" pitchFamily="34" charset="0"/>
                <a:ea typeface="黑体" panose="02010609060101010101" pitchFamily="49" charset="-122"/>
              </a:rPr>
              <a:t>“</a:t>
            </a:r>
            <a:r>
              <a:rPr lang="zh-CN" altLang="en-US" sz="2800" b="1" dirty="0">
                <a:ea typeface="黑体" panose="02010609060101010101" pitchFamily="49" charset="-122"/>
              </a:rPr>
              <a:t>或者</a:t>
            </a:r>
            <a:r>
              <a:rPr lang="zh-CN" altLang="en-US" sz="2800" b="1" dirty="0">
                <a:latin typeface="Arial" panose="020B0604020202020204" pitchFamily="34" charset="0"/>
                <a:ea typeface="黑体" panose="02010609060101010101" pitchFamily="49" charset="-122"/>
              </a:rPr>
              <a:t>”</a:t>
            </a:r>
            <a:r>
              <a:rPr lang="en-US" altLang="zh-CN" sz="2800" b="1" dirty="0">
                <a:ea typeface="黑体" panose="02010609060101010101" pitchFamily="49" charset="-122"/>
              </a:rPr>
              <a:t>,</a:t>
            </a:r>
            <a:r>
              <a:rPr lang="en-US" altLang="zh-CN" sz="2800" b="1" dirty="0">
                <a:latin typeface="Arial" panose="020B0604020202020204" pitchFamily="34" charset="0"/>
                <a:ea typeface="黑体" panose="02010609060101010101" pitchFamily="49" charset="-122"/>
              </a:rPr>
              <a:t>“</a:t>
            </a:r>
            <a:r>
              <a:rPr lang="zh-CN" altLang="en-US" sz="2800" b="1" dirty="0">
                <a:ea typeface="黑体" panose="02010609060101010101" pitchFamily="49" charset="-122"/>
              </a:rPr>
              <a:t>并且</a:t>
            </a:r>
            <a:r>
              <a:rPr lang="zh-CN" altLang="en-US" sz="2800" b="1" dirty="0">
                <a:latin typeface="Arial" panose="020B0604020202020204" pitchFamily="34" charset="0"/>
                <a:ea typeface="黑体" panose="02010609060101010101" pitchFamily="49" charset="-122"/>
              </a:rPr>
              <a:t>”</a:t>
            </a:r>
            <a:r>
              <a:rPr lang="en-US" altLang="zh-CN" sz="2800" b="1" dirty="0">
                <a:ea typeface="黑体" panose="02010609060101010101" pitchFamily="49" charset="-122"/>
              </a:rPr>
              <a:t>,</a:t>
            </a:r>
            <a:r>
              <a:rPr lang="en-US" altLang="zh-CN" sz="2800" b="1" dirty="0">
                <a:latin typeface="Arial" panose="020B0604020202020204" pitchFamily="34" charset="0"/>
                <a:ea typeface="黑体" panose="02010609060101010101" pitchFamily="49" charset="-122"/>
              </a:rPr>
              <a:t>“</a:t>
            </a:r>
            <a:r>
              <a:rPr lang="zh-CN" altLang="en-US" sz="2800" b="1" dirty="0">
                <a:ea typeface="黑体" panose="02010609060101010101" pitchFamily="49" charset="-122"/>
              </a:rPr>
              <a:t>不</a:t>
            </a:r>
            <a:r>
              <a:rPr lang="zh-CN" altLang="en-US" sz="2800" b="1" dirty="0">
                <a:latin typeface="Arial" panose="020B0604020202020204" pitchFamily="34" charset="0"/>
                <a:ea typeface="黑体" panose="02010609060101010101" pitchFamily="49" charset="-122"/>
              </a:rPr>
              <a:t>”</a:t>
            </a:r>
            <a:r>
              <a:rPr lang="zh-CN" altLang="en-US" sz="2800" b="1" dirty="0">
                <a:ea typeface="黑体" panose="02010609060101010101" pitchFamily="49" charset="-122"/>
              </a:rPr>
              <a:t>，</a:t>
            </a:r>
            <a:r>
              <a:rPr lang="zh-CN" altLang="en-US" sz="2800" b="1" dirty="0">
                <a:latin typeface="Arial" panose="020B0604020202020204" pitchFamily="34" charset="0"/>
                <a:ea typeface="黑体" panose="02010609060101010101" pitchFamily="49" charset="-122"/>
              </a:rPr>
              <a:t>“</a:t>
            </a:r>
            <a:r>
              <a:rPr lang="zh-CN" altLang="en-US" sz="2800" b="1" dirty="0">
                <a:ea typeface="黑体" panose="02010609060101010101" pitchFamily="49" charset="-122"/>
              </a:rPr>
              <a:t>如果</a:t>
            </a:r>
            <a:r>
              <a:rPr lang="en-US" altLang="zh-CN" sz="2800" b="1" dirty="0">
                <a:latin typeface="Arial" panose="020B0604020202020204" pitchFamily="34" charset="0"/>
                <a:ea typeface="黑体" panose="02010609060101010101" pitchFamily="49" charset="-122"/>
              </a:rPr>
              <a:t>…</a:t>
            </a:r>
            <a:r>
              <a:rPr lang="en-US" altLang="zh-CN" sz="2800" b="1" dirty="0">
                <a:ea typeface="黑体" panose="02010609060101010101" pitchFamily="49" charset="-122"/>
              </a:rPr>
              <a:t> </a:t>
            </a:r>
            <a:r>
              <a:rPr lang="zh-CN" altLang="en-US" sz="2800" b="1" dirty="0">
                <a:ea typeface="黑体" panose="02010609060101010101" pitchFamily="49" charset="-122"/>
              </a:rPr>
              <a:t>则</a:t>
            </a:r>
            <a:r>
              <a:rPr lang="en-US" altLang="zh-CN" sz="2800" b="1" dirty="0">
                <a:latin typeface="Arial" panose="020B0604020202020204" pitchFamily="34" charset="0"/>
                <a:ea typeface="黑体" panose="02010609060101010101" pitchFamily="49" charset="-122"/>
              </a:rPr>
              <a:t>…”</a:t>
            </a:r>
            <a:r>
              <a:rPr lang="en-US" altLang="zh-CN" sz="2800" b="1" dirty="0">
                <a:ea typeface="黑体" panose="02010609060101010101" pitchFamily="49" charset="-122"/>
              </a:rPr>
              <a:t>,</a:t>
            </a:r>
            <a:r>
              <a:rPr lang="en-US" altLang="zh-CN" sz="2800" b="1" dirty="0">
                <a:latin typeface="Arial" panose="020B0604020202020204" pitchFamily="34" charset="0"/>
                <a:ea typeface="黑体" panose="02010609060101010101" pitchFamily="49" charset="-122"/>
              </a:rPr>
              <a:t>“</a:t>
            </a:r>
            <a:r>
              <a:rPr lang="zh-CN" altLang="en-US" sz="2800" b="1" dirty="0">
                <a:ea typeface="黑体" panose="02010609060101010101" pitchFamily="49" charset="-122"/>
              </a:rPr>
              <a:t>当且仅当</a:t>
            </a:r>
            <a:r>
              <a:rPr lang="zh-CN" altLang="en-US" sz="2800" b="1" dirty="0">
                <a:latin typeface="Arial" panose="020B0604020202020204" pitchFamily="34" charset="0"/>
                <a:ea typeface="黑体" panose="02010609060101010101" pitchFamily="49" charset="-122"/>
              </a:rPr>
              <a:t>”</a:t>
            </a:r>
            <a:r>
              <a:rPr lang="zh-CN" altLang="en-US" sz="2800" b="1" dirty="0">
                <a:ea typeface="黑体" panose="02010609060101010101" pitchFamily="49" charset="-122"/>
              </a:rPr>
              <a:t>等）和标点符号复合而构成一个复合命题。</a:t>
            </a:r>
            <a:endParaRPr lang="zh-CN" altLang="en-US" sz="2800" b="1" dirty="0">
              <a:ea typeface="黑体" panose="02010609060101010101" pitchFamily="49" charset="-122"/>
            </a:endParaRPr>
          </a:p>
          <a:p>
            <a:pPr lvl="1" algn="just" eaLnBrk="1" hangingPunct="1">
              <a:buFontTx/>
              <a:buNone/>
            </a:pPr>
            <a:r>
              <a:rPr lang="zh-CN" altLang="en-US" sz="2800" b="1" dirty="0">
                <a:solidFill>
                  <a:srgbClr val="CC0000"/>
                </a:solidFill>
                <a:ea typeface="黑体" panose="02010609060101010101" pitchFamily="49" charset="-122"/>
              </a:rPr>
              <a:t>例，合肥是安徽的省会当且仅当鸟会飞。</a:t>
            </a:r>
            <a:endParaRPr lang="zh-CN" altLang="en-US" sz="2800" b="1" dirty="0">
              <a:solidFill>
                <a:srgbClr val="CC0000"/>
              </a:solidFill>
              <a:ea typeface="黑体" panose="02010609060101010101" pitchFamily="49" charset="-122"/>
            </a:endParaRPr>
          </a:p>
          <a:p>
            <a:pPr algn="just" eaLnBrk="1" hangingPunct="1"/>
            <a:r>
              <a:rPr lang="zh-CN" altLang="en-US" b="1" dirty="0">
                <a:solidFill>
                  <a:srgbClr val="0000FF"/>
                </a:solidFill>
                <a:ea typeface="黑体" panose="02010609060101010101" pitchFamily="49" charset="-122"/>
              </a:rPr>
              <a:t>注意：</a:t>
            </a:r>
            <a:endParaRPr lang="zh-CN" altLang="en-US" b="1" dirty="0">
              <a:solidFill>
                <a:srgbClr val="0000FF"/>
              </a:solidFill>
              <a:ea typeface="黑体" panose="02010609060101010101" pitchFamily="49" charset="-122"/>
            </a:endParaRPr>
          </a:p>
          <a:p>
            <a:pPr lvl="1" algn="just" eaLnBrk="1" hangingPunct="1"/>
            <a:r>
              <a:rPr lang="zh-CN" altLang="en-US" sz="2800" b="1" dirty="0">
                <a:ea typeface="黑体" panose="02010609060101010101" pitchFamily="49" charset="-122"/>
              </a:rPr>
              <a:t>命题通常用大写英文字母（可带下标）来表示。</a:t>
            </a:r>
            <a:endParaRPr lang="zh-CN" altLang="en-US" sz="2800" b="1" dirty="0">
              <a:ea typeface="黑体" panose="02010609060101010101" pitchFamily="49" charset="-122"/>
            </a:endParaRPr>
          </a:p>
        </p:txBody>
      </p:sp>
      <p:sp>
        <p:nvSpPr>
          <p:cNvPr id="192516" name="Rectangle 4"/>
          <p:cNvSpPr>
            <a:spLocks noChangeArrowheads="1"/>
          </p:cNvSpPr>
          <p:nvPr/>
        </p:nvSpPr>
        <p:spPr bwMode="auto">
          <a:xfrm>
            <a:off x="0" y="1131888"/>
            <a:ext cx="9144000" cy="0"/>
          </a:xfrm>
          <a:prstGeom prst="rect">
            <a:avLst/>
          </a:prstGeom>
          <a:noFill/>
          <a:ln w="9525">
            <a:noFill/>
            <a:miter lim="800000"/>
          </a:ln>
          <a:effectLst/>
        </p:spPr>
        <p:txBody>
          <a:bodyPr wrap="none" anchor="ctr">
            <a:spAutoFit/>
          </a:bodyPr>
          <a:lstStyle/>
          <a:p>
            <a:pPr algn="ctr" eaLnBrk="1" hangingPunct="1">
              <a:spcBef>
                <a:spcPct val="20000"/>
              </a:spcBef>
              <a:defRPr/>
            </a:pPr>
            <a:endParaRPr lang="zh-CN" altLang="en-US">
              <a:effectLst>
                <a:outerShdw blurRad="38100" dist="38100" dir="2700000" algn="tl">
                  <a:srgbClr val="000000">
                    <a:alpha val="43137"/>
                  </a:srgbClr>
                </a:outerShdw>
              </a:effectLst>
              <a:ea typeface="黑体" panose="02010609060101010101" pitchFamily="49" charset="-122"/>
            </a:endParaRPr>
          </a:p>
        </p:txBody>
      </p:sp>
    </p:spTree>
  </p:cSld>
  <p:clrMapOvr>
    <a:masterClrMapping/>
  </p:clrMapOvr>
  <p:transition spd="med" advTm="5486"/>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body" idx="1"/>
          </p:nvPr>
        </p:nvSpPr>
        <p:spPr>
          <a:xfrm>
            <a:off x="304800" y="1143000"/>
            <a:ext cx="8382000" cy="5486400"/>
          </a:xfrm>
        </p:spPr>
        <p:txBody>
          <a:bodyPr/>
          <a:lstStyle/>
          <a:p>
            <a:pPr algn="just" eaLnBrk="1" hangingPunct="1">
              <a:lnSpc>
                <a:spcPct val="100000"/>
              </a:lnSpc>
              <a:buFontTx/>
              <a:buNone/>
              <a:defRPr/>
            </a:pPr>
            <a:r>
              <a:rPr lang="en-US" altLang="zh-CN" b="1" dirty="0">
                <a:solidFill>
                  <a:srgbClr val="0000FF"/>
                </a:solidFill>
                <a:effectLst>
                  <a:outerShdw blurRad="38100" dist="38100" dir="2700000" algn="tl">
                    <a:srgbClr val="C0C0C0"/>
                  </a:outerShdw>
                </a:effectLst>
                <a:ea typeface="黑体" panose="02010609060101010101" pitchFamily="49" charset="-122"/>
              </a:rPr>
              <a:t>1.1.2 </a:t>
            </a:r>
            <a:r>
              <a:rPr lang="zh-CN" altLang="en-US" b="1" dirty="0">
                <a:solidFill>
                  <a:srgbClr val="0000FF"/>
                </a:solidFill>
                <a:effectLst>
                  <a:outerShdw blurRad="38100" dist="38100" dir="2700000" algn="tl">
                    <a:srgbClr val="C0C0C0"/>
                  </a:outerShdw>
                </a:effectLst>
                <a:ea typeface="黑体" panose="02010609060101010101" pitchFamily="49" charset="-122"/>
              </a:rPr>
              <a:t>命题联结词</a:t>
            </a:r>
            <a:endParaRPr lang="zh-CN" altLang="en-US" b="1" dirty="0">
              <a:solidFill>
                <a:srgbClr val="0000FF"/>
              </a:solidFill>
              <a:ea typeface="黑体" panose="02010609060101010101" pitchFamily="49" charset="-122"/>
            </a:endParaRPr>
          </a:p>
          <a:p>
            <a:pPr algn="just" eaLnBrk="1" hangingPunct="1">
              <a:lnSpc>
                <a:spcPct val="100000"/>
              </a:lnSpc>
              <a:buFontTx/>
              <a:buNone/>
              <a:defRPr/>
            </a:pPr>
            <a:r>
              <a:rPr lang="zh-CN" altLang="en-US" sz="2800" b="1" dirty="0">
                <a:solidFill>
                  <a:srgbClr val="0000FF"/>
                </a:solidFill>
                <a:ea typeface="黑体" panose="02010609060101010101" pitchFamily="49" charset="-122"/>
              </a:rPr>
              <a:t>	</a:t>
            </a:r>
            <a:r>
              <a:rPr lang="zh-CN" altLang="en-US" sz="2800" b="1" dirty="0">
                <a:ea typeface="黑体" panose="02010609060101010101" pitchFamily="49" charset="-122"/>
              </a:rPr>
              <a:t>命题通常可以通过一些联结词复合而构成新的命题，这些联结词被称为</a:t>
            </a:r>
            <a:r>
              <a:rPr lang="zh-CN" altLang="en-US" sz="2800" b="1" dirty="0">
                <a:solidFill>
                  <a:srgbClr val="FF0000"/>
                </a:solidFill>
                <a:ea typeface="黑体" panose="02010609060101010101" pitchFamily="49" charset="-122"/>
              </a:rPr>
              <a:t>逻辑联结词</a:t>
            </a:r>
            <a:r>
              <a:rPr lang="zh-CN" altLang="en-US" sz="2800" b="1" dirty="0">
                <a:ea typeface="黑体" panose="02010609060101010101" pitchFamily="49" charset="-122"/>
              </a:rPr>
              <a:t>。用数学方法研究命题之间的逻辑关系时（也就是在命题演算中），这些联结词可以看作是运算符，因此也叫作</a:t>
            </a:r>
            <a:r>
              <a:rPr lang="zh-CN" altLang="en-US" sz="2800" b="1" dirty="0">
                <a:solidFill>
                  <a:srgbClr val="FF0000"/>
                </a:solidFill>
                <a:ea typeface="黑体" panose="02010609060101010101" pitchFamily="49" charset="-122"/>
              </a:rPr>
              <a:t>逻辑运算符</a:t>
            </a:r>
            <a:r>
              <a:rPr lang="zh-CN" altLang="en-US" sz="2800" b="1" dirty="0">
                <a:ea typeface="黑体" panose="02010609060101010101" pitchFamily="49" charset="-122"/>
              </a:rPr>
              <a:t>。</a:t>
            </a:r>
            <a:endParaRPr lang="zh-CN" altLang="en-US" sz="2800" b="1" dirty="0">
              <a:ea typeface="黑体" panose="02010609060101010101" pitchFamily="49" charset="-122"/>
            </a:endParaRPr>
          </a:p>
          <a:p>
            <a:pPr algn="just" eaLnBrk="1" hangingPunct="1">
              <a:lnSpc>
                <a:spcPct val="100000"/>
              </a:lnSpc>
              <a:buFontTx/>
              <a:buNone/>
              <a:defRPr/>
            </a:pPr>
            <a:r>
              <a:rPr lang="zh-CN" altLang="en-US" sz="2800" b="1" dirty="0">
                <a:ea typeface="黑体" panose="02010609060101010101" pitchFamily="49" charset="-122"/>
              </a:rPr>
              <a:t>	</a:t>
            </a:r>
            <a:r>
              <a:rPr lang="zh-CN" altLang="en-US" sz="2800" b="1" dirty="0">
                <a:solidFill>
                  <a:schemeClr val="accent2"/>
                </a:solidFill>
                <a:ea typeface="黑体" panose="02010609060101010101" pitchFamily="49" charset="-122"/>
              </a:rPr>
              <a:t>常用的联结词有以下</a:t>
            </a:r>
            <a:r>
              <a:rPr lang="en-US" altLang="zh-CN" sz="2800" b="1" dirty="0">
                <a:solidFill>
                  <a:schemeClr val="accent2"/>
                </a:solidFill>
                <a:ea typeface="黑体" panose="02010609060101010101" pitchFamily="49" charset="-122"/>
              </a:rPr>
              <a:t>5</a:t>
            </a:r>
            <a:r>
              <a:rPr lang="zh-CN" altLang="en-US" sz="2800" b="1" dirty="0">
                <a:solidFill>
                  <a:schemeClr val="accent2"/>
                </a:solidFill>
                <a:ea typeface="黑体" panose="02010609060101010101" pitchFamily="49" charset="-122"/>
              </a:rPr>
              <a:t>个：</a:t>
            </a:r>
            <a:endParaRPr lang="zh-CN" altLang="en-US" sz="2800" b="1" dirty="0">
              <a:solidFill>
                <a:schemeClr val="accent2"/>
              </a:solidFill>
              <a:ea typeface="黑体" panose="02010609060101010101" pitchFamily="49" charset="-122"/>
            </a:endParaRPr>
          </a:p>
          <a:p>
            <a:pPr algn="just" eaLnBrk="1" hangingPunct="1">
              <a:lnSpc>
                <a:spcPct val="100000"/>
              </a:lnSpc>
              <a:defRPr/>
            </a:pPr>
            <a:r>
              <a:rPr lang="zh-CN" altLang="en-US" sz="2800" b="1" dirty="0">
                <a:solidFill>
                  <a:srgbClr val="FF9900"/>
                </a:solidFill>
                <a:ea typeface="黑体" panose="02010609060101010101" pitchFamily="49" charset="-122"/>
              </a:rPr>
              <a:t>定义</a:t>
            </a:r>
            <a:r>
              <a:rPr lang="en-US" altLang="zh-CN" sz="2800" b="1" dirty="0">
                <a:solidFill>
                  <a:srgbClr val="FF9900"/>
                </a:solidFill>
                <a:ea typeface="黑体" panose="02010609060101010101" pitchFamily="49" charset="-122"/>
              </a:rPr>
              <a:t>1.2</a:t>
            </a:r>
            <a:r>
              <a:rPr lang="zh-CN" altLang="en-US" sz="2800" b="1" dirty="0">
                <a:solidFill>
                  <a:srgbClr val="FF9900"/>
                </a:solidFill>
                <a:ea typeface="黑体" panose="02010609060101010101" pitchFamily="49" charset="-122"/>
              </a:rPr>
              <a:t>：</a:t>
            </a:r>
            <a:r>
              <a:rPr lang="zh-CN" altLang="en-US" sz="2800" b="1" dirty="0">
                <a:ea typeface="黑体" panose="02010609060101010101" pitchFamily="49" charset="-122"/>
              </a:rPr>
              <a:t>设</a:t>
            </a:r>
            <a:r>
              <a:rPr lang="en-US" altLang="zh-CN" sz="2800" b="1" dirty="0">
                <a:ea typeface="黑体" panose="02010609060101010101" pitchFamily="49" charset="-122"/>
              </a:rPr>
              <a:t>P</a:t>
            </a:r>
            <a:r>
              <a:rPr lang="zh-CN" altLang="en-US" sz="2800" b="1" dirty="0">
                <a:ea typeface="黑体" panose="02010609060101010101" pitchFamily="49" charset="-122"/>
              </a:rPr>
              <a:t>是任一命题，复合命题“非</a:t>
            </a:r>
            <a:r>
              <a:rPr lang="en-US" altLang="zh-CN" sz="2800" b="1" dirty="0">
                <a:ea typeface="黑体" panose="02010609060101010101" pitchFamily="49" charset="-122"/>
              </a:rPr>
              <a:t>P”</a:t>
            </a:r>
            <a:r>
              <a:rPr lang="zh-CN" altLang="en-US" sz="2800" b="1" dirty="0">
                <a:ea typeface="黑体" panose="02010609060101010101" pitchFamily="49" charset="-122"/>
              </a:rPr>
              <a:t>（或“</a:t>
            </a:r>
            <a:r>
              <a:rPr lang="en-US" altLang="zh-CN" sz="2800" b="1" dirty="0">
                <a:ea typeface="黑体" panose="02010609060101010101" pitchFamily="49" charset="-122"/>
              </a:rPr>
              <a:t>P</a:t>
            </a:r>
            <a:r>
              <a:rPr lang="zh-CN" altLang="en-US" sz="2800" b="1" dirty="0">
                <a:ea typeface="黑体" panose="02010609060101010101" pitchFamily="49" charset="-122"/>
              </a:rPr>
              <a:t>的否定”）称为</a:t>
            </a:r>
            <a:r>
              <a:rPr lang="en-US" altLang="zh-CN" sz="2800" b="1" dirty="0">
                <a:ea typeface="黑体" panose="02010609060101010101" pitchFamily="49" charset="-122"/>
              </a:rPr>
              <a:t>P</a:t>
            </a:r>
            <a:r>
              <a:rPr lang="zh-CN" altLang="en-US" sz="2800" b="1" dirty="0">
                <a:ea typeface="黑体" panose="02010609060101010101" pitchFamily="49" charset="-122"/>
              </a:rPr>
              <a:t>的否定式（</a:t>
            </a:r>
            <a:r>
              <a:rPr lang="en-US" altLang="zh-CN" sz="2800" b="1" dirty="0">
                <a:ea typeface="黑体" panose="02010609060101010101" pitchFamily="49" charset="-122"/>
              </a:rPr>
              <a:t>Negation</a:t>
            </a:r>
            <a:r>
              <a:rPr lang="zh-CN" altLang="en-US" sz="2800" b="1" dirty="0">
                <a:ea typeface="黑体" panose="02010609060101010101" pitchFamily="49" charset="-122"/>
              </a:rPr>
              <a:t>），记作</a:t>
            </a:r>
            <a:r>
              <a:rPr lang="en-US" altLang="zh-CN" sz="2800" b="1" dirty="0">
                <a:ea typeface="黑体" panose="02010609060101010101" pitchFamily="49" charset="-122"/>
              </a:rPr>
              <a:t>¬P</a:t>
            </a:r>
            <a:r>
              <a:rPr lang="zh-CN" altLang="en-US" sz="2800" b="1" dirty="0">
                <a:ea typeface="黑体" panose="02010609060101010101" pitchFamily="49" charset="-122"/>
              </a:rPr>
              <a:t>，“</a:t>
            </a:r>
            <a:r>
              <a:rPr lang="en-US" altLang="zh-CN" sz="2800" b="1" dirty="0">
                <a:ea typeface="黑体" panose="02010609060101010101" pitchFamily="49" charset="-122"/>
              </a:rPr>
              <a:t>¬”</a:t>
            </a:r>
            <a:r>
              <a:rPr lang="zh-CN" altLang="en-US" sz="2800" b="1" dirty="0">
                <a:ea typeface="黑体" panose="02010609060101010101" pitchFamily="49" charset="-122"/>
              </a:rPr>
              <a:t>为否定联结词。 </a:t>
            </a:r>
            <a:r>
              <a:rPr lang="en-US" altLang="zh-CN" sz="2800" b="1" dirty="0">
                <a:ea typeface="黑体" panose="02010609060101010101" pitchFamily="49" charset="-122"/>
              </a:rPr>
              <a:t>¬P</a:t>
            </a:r>
            <a:r>
              <a:rPr lang="zh-CN" altLang="en-US" sz="2800" b="1" dirty="0">
                <a:ea typeface="黑体" panose="02010609060101010101" pitchFamily="49" charset="-122"/>
              </a:rPr>
              <a:t>为真当且仅当</a:t>
            </a:r>
            <a:r>
              <a:rPr lang="en-US" altLang="zh-CN" sz="2800" b="1" dirty="0">
                <a:ea typeface="黑体" panose="02010609060101010101" pitchFamily="49" charset="-122"/>
              </a:rPr>
              <a:t>P</a:t>
            </a:r>
            <a:r>
              <a:rPr lang="zh-CN" altLang="en-US" sz="2800" b="1" dirty="0">
                <a:ea typeface="黑体" panose="02010609060101010101" pitchFamily="49" charset="-122"/>
              </a:rPr>
              <a:t>为假。</a:t>
            </a:r>
            <a:endParaRPr lang="zh-CN" altLang="en-US" sz="2800" b="1" dirty="0">
              <a:ea typeface="黑体" panose="02010609060101010101" pitchFamily="49" charset="-122"/>
            </a:endParaRPr>
          </a:p>
          <a:p>
            <a:pPr algn="just" eaLnBrk="1" hangingPunct="1">
              <a:lnSpc>
                <a:spcPct val="100000"/>
              </a:lnSpc>
              <a:buFontTx/>
              <a:buNone/>
              <a:defRPr/>
            </a:pPr>
            <a:r>
              <a:rPr lang="zh-CN" altLang="en-US" sz="2800" b="1" dirty="0">
                <a:ea typeface="黑体" panose="02010609060101010101" pitchFamily="49" charset="-122"/>
              </a:rPr>
              <a:t>	如：</a:t>
            </a:r>
            <a:r>
              <a:rPr lang="en-US" altLang="zh-CN" sz="2800" b="1" dirty="0">
                <a:ea typeface="黑体" panose="02010609060101010101" pitchFamily="49" charset="-122"/>
              </a:rPr>
              <a:t>P</a:t>
            </a:r>
            <a:r>
              <a:rPr lang="zh-CN" altLang="en-US" sz="2800" b="1" dirty="0">
                <a:ea typeface="黑体" panose="02010609060101010101" pitchFamily="49" charset="-122"/>
              </a:rPr>
              <a:t>：</a:t>
            </a:r>
            <a:r>
              <a:rPr lang="en-US" altLang="zh-CN" sz="2800" b="1" dirty="0">
                <a:ea typeface="黑体" panose="02010609060101010101" pitchFamily="49" charset="-122"/>
              </a:rPr>
              <a:t>2</a:t>
            </a:r>
            <a:r>
              <a:rPr lang="zh-CN" altLang="en-US" sz="2800" b="1" dirty="0">
                <a:ea typeface="黑体" panose="02010609060101010101" pitchFamily="49" charset="-122"/>
              </a:rPr>
              <a:t>是素数，则</a:t>
            </a:r>
            <a:r>
              <a:rPr lang="en-US" altLang="zh-CN" sz="2800" b="1" dirty="0">
                <a:ea typeface="黑体" panose="02010609060101010101" pitchFamily="49" charset="-122"/>
              </a:rPr>
              <a:t>¬P</a:t>
            </a:r>
            <a:r>
              <a:rPr lang="zh-CN" altLang="en-US" sz="2800" b="1" dirty="0">
                <a:ea typeface="黑体" panose="02010609060101010101" pitchFamily="49" charset="-122"/>
              </a:rPr>
              <a:t>：</a:t>
            </a:r>
            <a:r>
              <a:rPr lang="en-US" altLang="zh-CN" sz="2800" b="1" dirty="0">
                <a:ea typeface="黑体" panose="02010609060101010101" pitchFamily="49" charset="-122"/>
              </a:rPr>
              <a:t>2</a:t>
            </a:r>
            <a:r>
              <a:rPr lang="zh-CN" altLang="en-US" sz="2800" b="1" dirty="0">
                <a:ea typeface="黑体" panose="02010609060101010101" pitchFamily="49" charset="-122"/>
              </a:rPr>
              <a:t>不是素数。</a:t>
            </a:r>
            <a:endParaRPr lang="zh-CN" altLang="en-US" sz="2800" b="1" dirty="0">
              <a:ea typeface="黑体" panose="02010609060101010101" pitchFamily="49" charset="-122"/>
            </a:endParaRPr>
          </a:p>
        </p:txBody>
      </p:sp>
      <p:sp>
        <p:nvSpPr>
          <p:cNvPr id="174083" name="Rectangle 3"/>
          <p:cNvSpPr>
            <a:spLocks noGrp="1" noChangeArrowheads="1"/>
          </p:cNvSpPr>
          <p:nvPr>
            <p:ph type="title"/>
          </p:nvPr>
        </p:nvSpPr>
        <p:spPr/>
        <p:txBody>
          <a:bodyPr/>
          <a:lstStyle/>
          <a:p>
            <a:pPr algn="l" eaLnBrk="1" hangingPunct="1">
              <a:defRPr/>
            </a:pPr>
            <a:r>
              <a:rPr lang="en-US" altLang="zh-CN" sz="4400">
                <a:latin typeface="Arial Black" panose="020B0A04020102020204" pitchFamily="34" charset="0"/>
                <a:ea typeface="黑体" panose="02010609060101010101" pitchFamily="49" charset="-122"/>
              </a:rPr>
              <a:t>1.1 </a:t>
            </a:r>
            <a:r>
              <a:rPr lang="zh-CN" altLang="en-US" sz="4400">
                <a:latin typeface="Arial Black" panose="020B0A04020102020204" pitchFamily="34" charset="0"/>
                <a:ea typeface="黑体" panose="02010609060101010101" pitchFamily="49" charset="-122"/>
              </a:rPr>
              <a:t>命题与命题联结词</a:t>
            </a:r>
            <a:endParaRPr lang="zh-CN" altLang="en-US" sz="4400">
              <a:latin typeface="Arial Black" panose="020B0A04020102020204" pitchFamily="34" charset="0"/>
              <a:ea typeface="黑体" panose="02010609060101010101" pitchFamily="49" charset="-122"/>
            </a:endParaRPr>
          </a:p>
        </p:txBody>
      </p:sp>
    </p:spTree>
  </p:cSld>
  <p:clrMapOvr>
    <a:masterClrMapping/>
  </p:clrMapOvr>
  <p:transition spd="med" advTm="5486"/>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9" name="Rectangle 5"/>
          <p:cNvSpPr>
            <a:spLocks noGrp="1" noChangeArrowheads="1"/>
          </p:cNvSpPr>
          <p:nvPr>
            <p:ph type="title"/>
          </p:nvPr>
        </p:nvSpPr>
        <p:spPr/>
        <p:txBody>
          <a:bodyPr/>
          <a:lstStyle/>
          <a:p>
            <a:pPr algn="l" eaLnBrk="1" hangingPunct="1">
              <a:defRPr/>
            </a:pPr>
            <a:r>
              <a:rPr lang="en-US" altLang="zh-CN" sz="4400">
                <a:latin typeface="Arial Black" panose="020B0A04020102020204" pitchFamily="34" charset="0"/>
                <a:ea typeface="黑体" panose="02010609060101010101" pitchFamily="49" charset="-122"/>
              </a:rPr>
              <a:t>1.1 </a:t>
            </a:r>
            <a:r>
              <a:rPr lang="zh-CN" altLang="en-US" sz="4400">
                <a:latin typeface="Arial Black" panose="020B0A04020102020204" pitchFamily="34" charset="0"/>
                <a:ea typeface="黑体" panose="02010609060101010101" pitchFamily="49" charset="-122"/>
              </a:rPr>
              <a:t>命题与命题联结词</a:t>
            </a:r>
            <a:endParaRPr lang="zh-CN" altLang="en-US" sz="4400">
              <a:latin typeface="Arial Black" panose="020B0A04020102020204" pitchFamily="34" charset="0"/>
              <a:ea typeface="黑体" panose="02010609060101010101" pitchFamily="49" charset="-122"/>
            </a:endParaRPr>
          </a:p>
        </p:txBody>
      </p:sp>
      <p:sp>
        <p:nvSpPr>
          <p:cNvPr id="25603" name="Rectangle 6"/>
          <p:cNvSpPr>
            <a:spLocks noGrp="1" noChangeArrowheads="1"/>
          </p:cNvSpPr>
          <p:nvPr>
            <p:ph type="body" idx="1"/>
          </p:nvPr>
        </p:nvSpPr>
        <p:spPr/>
        <p:txBody>
          <a:bodyPr/>
          <a:lstStyle/>
          <a:p>
            <a:pPr algn="just" eaLnBrk="1" hangingPunct="1">
              <a:lnSpc>
                <a:spcPct val="120000"/>
              </a:lnSpc>
            </a:pPr>
            <a:r>
              <a:rPr lang="zh-CN" altLang="en-US" sz="2800" b="1" dirty="0">
                <a:solidFill>
                  <a:srgbClr val="FF9900"/>
                </a:solidFill>
                <a:ea typeface="黑体" panose="02010609060101010101" pitchFamily="49" charset="-122"/>
              </a:rPr>
              <a:t>定义</a:t>
            </a:r>
            <a:r>
              <a:rPr lang="en-US" altLang="zh-CN" sz="2800" b="1" dirty="0">
                <a:solidFill>
                  <a:srgbClr val="FF9900"/>
                </a:solidFill>
                <a:ea typeface="黑体" panose="02010609060101010101" pitchFamily="49" charset="-122"/>
              </a:rPr>
              <a:t>1.3</a:t>
            </a:r>
            <a:r>
              <a:rPr lang="zh-CN" altLang="en-US" sz="2800" b="1" dirty="0">
                <a:solidFill>
                  <a:srgbClr val="FF9900"/>
                </a:solidFill>
                <a:ea typeface="黑体" panose="02010609060101010101" pitchFamily="49" charset="-122"/>
              </a:rPr>
              <a:t>：</a:t>
            </a:r>
            <a:r>
              <a:rPr lang="zh-CN" altLang="en-US" sz="2800" b="1" dirty="0">
                <a:ea typeface="黑体" panose="02010609060101010101" pitchFamily="49" charset="-122"/>
              </a:rPr>
              <a:t>设</a:t>
            </a:r>
            <a:r>
              <a:rPr lang="en-US" altLang="zh-CN" sz="2800" b="1" dirty="0">
                <a:ea typeface="黑体" panose="02010609060101010101" pitchFamily="49" charset="-122"/>
              </a:rPr>
              <a:t>P ﹑Q</a:t>
            </a:r>
            <a:r>
              <a:rPr lang="zh-CN" altLang="en-US" sz="2800" b="1" dirty="0">
                <a:ea typeface="黑体" panose="02010609060101010101" pitchFamily="49" charset="-122"/>
              </a:rPr>
              <a:t>是任意两个命题，复合命题“</a:t>
            </a:r>
            <a:r>
              <a:rPr lang="en-US" altLang="zh-CN" sz="2800" b="1" dirty="0">
                <a:ea typeface="黑体" panose="02010609060101010101" pitchFamily="49" charset="-122"/>
              </a:rPr>
              <a:t>P</a:t>
            </a:r>
            <a:r>
              <a:rPr lang="zh-CN" altLang="en-US" sz="2800" b="1" dirty="0">
                <a:ea typeface="黑体" panose="02010609060101010101" pitchFamily="49" charset="-122"/>
              </a:rPr>
              <a:t>并且</a:t>
            </a:r>
            <a:r>
              <a:rPr lang="en-US" altLang="zh-CN" sz="2800" b="1" dirty="0">
                <a:ea typeface="黑体" panose="02010609060101010101" pitchFamily="49" charset="-122"/>
              </a:rPr>
              <a:t>Q”</a:t>
            </a:r>
            <a:r>
              <a:rPr lang="zh-CN" altLang="en-US" sz="2800" b="1" dirty="0">
                <a:ea typeface="黑体" panose="02010609060101010101" pitchFamily="49" charset="-122"/>
              </a:rPr>
              <a:t>（或“</a:t>
            </a:r>
            <a:r>
              <a:rPr lang="en-US" altLang="zh-CN" sz="2800" b="1" dirty="0">
                <a:ea typeface="黑体" panose="02010609060101010101" pitchFamily="49" charset="-122"/>
              </a:rPr>
              <a:t>P</a:t>
            </a:r>
            <a:r>
              <a:rPr lang="zh-CN" altLang="en-US" sz="2800" b="1" dirty="0">
                <a:ea typeface="黑体" panose="02010609060101010101" pitchFamily="49" charset="-122"/>
              </a:rPr>
              <a:t>和</a:t>
            </a:r>
            <a:r>
              <a:rPr lang="en-US" altLang="zh-CN" sz="2800" b="1" dirty="0">
                <a:ea typeface="黑体" panose="02010609060101010101" pitchFamily="49" charset="-122"/>
              </a:rPr>
              <a:t>Q”</a:t>
            </a:r>
            <a:r>
              <a:rPr lang="zh-CN" altLang="en-US" sz="2800" b="1" dirty="0">
                <a:ea typeface="黑体" panose="02010609060101010101" pitchFamily="49" charset="-122"/>
              </a:rPr>
              <a:t>）称为</a:t>
            </a:r>
            <a:r>
              <a:rPr lang="en-US" altLang="zh-CN" sz="2800" b="1" dirty="0">
                <a:ea typeface="黑体" panose="02010609060101010101" pitchFamily="49" charset="-122"/>
              </a:rPr>
              <a:t>P</a:t>
            </a:r>
            <a:r>
              <a:rPr lang="zh-CN" altLang="en-US" sz="2800" b="1" dirty="0">
                <a:ea typeface="黑体" panose="02010609060101010101" pitchFamily="49" charset="-122"/>
              </a:rPr>
              <a:t>与</a:t>
            </a:r>
            <a:r>
              <a:rPr lang="en-US" altLang="zh-CN" sz="2800" b="1" dirty="0">
                <a:ea typeface="黑体" panose="02010609060101010101" pitchFamily="49" charset="-122"/>
              </a:rPr>
              <a:t>Q</a:t>
            </a:r>
            <a:r>
              <a:rPr lang="zh-CN" altLang="en-US" sz="2800" b="1" dirty="0">
                <a:ea typeface="黑体" panose="02010609060101010101" pitchFamily="49" charset="-122"/>
              </a:rPr>
              <a:t>的合取式（</a:t>
            </a:r>
            <a:r>
              <a:rPr lang="en-US" altLang="zh-CN" sz="2800" b="1" dirty="0">
                <a:ea typeface="黑体" panose="02010609060101010101" pitchFamily="49" charset="-122"/>
              </a:rPr>
              <a:t>Conjunction</a:t>
            </a:r>
            <a:r>
              <a:rPr lang="zh-CN" altLang="en-US" sz="2800" b="1" dirty="0">
                <a:ea typeface="黑体" panose="02010609060101010101" pitchFamily="49" charset="-122"/>
              </a:rPr>
              <a:t>），记作</a:t>
            </a:r>
            <a:r>
              <a:rPr lang="en-US" altLang="zh-CN" sz="2800" b="1" dirty="0">
                <a:ea typeface="黑体" panose="02010609060101010101" pitchFamily="49" charset="-122"/>
              </a:rPr>
              <a:t>P ∧ Q</a:t>
            </a:r>
            <a:r>
              <a:rPr lang="zh-CN" altLang="en-US" sz="2800" b="1" dirty="0">
                <a:ea typeface="黑体" panose="02010609060101010101" pitchFamily="49" charset="-122"/>
              </a:rPr>
              <a:t>，“∧ ”为合取联结词。 </a:t>
            </a:r>
            <a:r>
              <a:rPr lang="en-US" altLang="zh-CN" sz="2800" b="1" dirty="0">
                <a:ea typeface="黑体" panose="02010609060101010101" pitchFamily="49" charset="-122"/>
              </a:rPr>
              <a:t>P ∧ Q</a:t>
            </a:r>
            <a:r>
              <a:rPr lang="zh-CN" altLang="en-US" sz="2800" b="1" dirty="0">
                <a:ea typeface="黑体" panose="02010609060101010101" pitchFamily="49" charset="-122"/>
              </a:rPr>
              <a:t>为真当且仅当</a:t>
            </a:r>
            <a:r>
              <a:rPr lang="en-US" altLang="zh-CN" sz="2800" b="1" dirty="0">
                <a:ea typeface="黑体" panose="02010609060101010101" pitchFamily="49" charset="-122"/>
              </a:rPr>
              <a:t>P</a:t>
            </a:r>
            <a:r>
              <a:rPr lang="zh-CN" altLang="en-US" sz="2800" b="1" dirty="0">
                <a:ea typeface="黑体" panose="02010609060101010101" pitchFamily="49" charset="-122"/>
              </a:rPr>
              <a:t>，</a:t>
            </a:r>
            <a:r>
              <a:rPr lang="en-US" altLang="zh-CN" sz="2800" b="1" dirty="0">
                <a:ea typeface="黑体" panose="02010609060101010101" pitchFamily="49" charset="-122"/>
              </a:rPr>
              <a:t>Q</a:t>
            </a:r>
            <a:r>
              <a:rPr lang="zh-CN" altLang="en-US" sz="2800" b="1" dirty="0">
                <a:ea typeface="黑体" panose="02010609060101010101" pitchFamily="49" charset="-122"/>
              </a:rPr>
              <a:t>同为真。</a:t>
            </a:r>
            <a:endParaRPr lang="zh-CN" altLang="en-US" sz="2800" b="1" dirty="0">
              <a:ea typeface="黑体" panose="02010609060101010101" pitchFamily="49" charset="-122"/>
            </a:endParaRPr>
          </a:p>
          <a:p>
            <a:pPr algn="just" eaLnBrk="1" hangingPunct="1">
              <a:lnSpc>
                <a:spcPct val="120000"/>
              </a:lnSpc>
              <a:buFontTx/>
              <a:buNone/>
            </a:pPr>
            <a:r>
              <a:rPr lang="zh-CN" altLang="en-US" sz="2800" b="1" dirty="0">
                <a:ea typeface="黑体" panose="02010609060101010101" pitchFamily="49" charset="-122"/>
              </a:rPr>
              <a:t>	</a:t>
            </a:r>
            <a:r>
              <a:rPr lang="zh-CN" altLang="en-US" sz="2800" b="1" dirty="0">
                <a:solidFill>
                  <a:srgbClr val="FF0000"/>
                </a:solidFill>
                <a:ea typeface="黑体" panose="02010609060101010101" pitchFamily="49" charset="-122"/>
              </a:rPr>
              <a:t>例，</a:t>
            </a:r>
            <a:r>
              <a:rPr lang="en-US" altLang="zh-CN" sz="2800" b="1" dirty="0">
                <a:ea typeface="黑体" panose="02010609060101010101" pitchFamily="49" charset="-122"/>
              </a:rPr>
              <a:t>P</a:t>
            </a:r>
            <a:r>
              <a:rPr lang="zh-CN" altLang="en-US" sz="2800" b="1" dirty="0">
                <a:ea typeface="黑体" panose="02010609060101010101" pitchFamily="49" charset="-122"/>
              </a:rPr>
              <a:t>：</a:t>
            </a:r>
            <a:r>
              <a:rPr lang="en-US" altLang="zh-CN" sz="2800" b="1" dirty="0">
                <a:ea typeface="黑体" panose="02010609060101010101" pitchFamily="49" charset="-122"/>
              </a:rPr>
              <a:t>2</a:t>
            </a:r>
            <a:r>
              <a:rPr lang="zh-CN" altLang="en-US" sz="2800" b="1" dirty="0">
                <a:ea typeface="黑体" panose="02010609060101010101" pitchFamily="49" charset="-122"/>
              </a:rPr>
              <a:t>是素数，</a:t>
            </a:r>
            <a:r>
              <a:rPr lang="en-US" altLang="zh-CN" sz="2800" b="1" dirty="0">
                <a:ea typeface="黑体" panose="02010609060101010101" pitchFamily="49" charset="-122"/>
              </a:rPr>
              <a:t>Q</a:t>
            </a:r>
            <a:r>
              <a:rPr lang="zh-CN" altLang="en-US" sz="2800" b="1" dirty="0">
                <a:ea typeface="黑体" panose="02010609060101010101" pitchFamily="49" charset="-122"/>
              </a:rPr>
              <a:t>：</a:t>
            </a:r>
            <a:r>
              <a:rPr lang="en-US" altLang="zh-CN" sz="2800" b="1" dirty="0">
                <a:ea typeface="黑体" panose="02010609060101010101" pitchFamily="49" charset="-122"/>
              </a:rPr>
              <a:t>2</a:t>
            </a:r>
            <a:r>
              <a:rPr lang="zh-CN" altLang="en-US" sz="2800" b="1" dirty="0">
                <a:ea typeface="黑体" panose="02010609060101010101" pitchFamily="49" charset="-122"/>
              </a:rPr>
              <a:t>是偶数。则</a:t>
            </a:r>
            <a:r>
              <a:rPr lang="en-US" altLang="zh-CN" sz="2800" b="1" dirty="0">
                <a:ea typeface="黑体" panose="02010609060101010101" pitchFamily="49" charset="-122"/>
              </a:rPr>
              <a:t>P ∧ Q</a:t>
            </a:r>
            <a:r>
              <a:rPr lang="zh-CN" altLang="en-US" sz="2800" b="1" dirty="0">
                <a:ea typeface="黑体" panose="02010609060101010101" pitchFamily="49" charset="-122"/>
              </a:rPr>
              <a:t>：</a:t>
            </a:r>
            <a:r>
              <a:rPr lang="en-US" altLang="zh-CN" sz="2800" b="1" dirty="0">
                <a:ea typeface="黑体" panose="02010609060101010101" pitchFamily="49" charset="-122"/>
              </a:rPr>
              <a:t>2</a:t>
            </a:r>
            <a:r>
              <a:rPr lang="zh-CN" altLang="en-US" sz="2800" b="1" dirty="0">
                <a:ea typeface="黑体" panose="02010609060101010101" pitchFamily="49" charset="-122"/>
              </a:rPr>
              <a:t>是素数并且是偶数。</a:t>
            </a:r>
            <a:endParaRPr lang="zh-CN" altLang="en-US" sz="2800" b="1" dirty="0">
              <a:ea typeface="黑体" panose="02010609060101010101" pitchFamily="49" charset="-122"/>
            </a:endParaRPr>
          </a:p>
        </p:txBody>
      </p:sp>
    </p:spTree>
  </p:cSld>
  <p:clrMapOvr>
    <a:masterClrMapping/>
  </p:clrMapOvr>
  <p:transition spd="med" advTm="5486"/>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pPr algn="l" eaLnBrk="1" hangingPunct="1">
              <a:defRPr/>
            </a:pPr>
            <a:r>
              <a:rPr lang="en-US" altLang="zh-CN" sz="4800">
                <a:latin typeface="Arial Black" panose="020B0A04020102020204" pitchFamily="34" charset="0"/>
                <a:ea typeface="黑体" panose="02010609060101010101" pitchFamily="49" charset="-122"/>
              </a:rPr>
              <a:t>1.1 </a:t>
            </a:r>
            <a:r>
              <a:rPr lang="zh-CN" altLang="en-US" sz="4800">
                <a:latin typeface="Arial Black" panose="020B0A04020102020204" pitchFamily="34" charset="0"/>
                <a:ea typeface="黑体" panose="02010609060101010101" pitchFamily="49" charset="-122"/>
              </a:rPr>
              <a:t>命题与命题联结词</a:t>
            </a:r>
            <a:endParaRPr lang="zh-CN" altLang="en-US" sz="4800">
              <a:latin typeface="Arial Black" panose="020B0A04020102020204" pitchFamily="34" charset="0"/>
              <a:ea typeface="黑体" panose="02010609060101010101" pitchFamily="49" charset="-122"/>
            </a:endParaRPr>
          </a:p>
        </p:txBody>
      </p:sp>
      <p:sp>
        <p:nvSpPr>
          <p:cNvPr id="26627" name="Rectangle 10"/>
          <p:cNvSpPr>
            <a:spLocks noGrp="1" noChangeArrowheads="1"/>
          </p:cNvSpPr>
          <p:nvPr>
            <p:ph type="body" idx="1"/>
          </p:nvPr>
        </p:nvSpPr>
        <p:spPr/>
        <p:txBody>
          <a:bodyPr/>
          <a:lstStyle/>
          <a:p>
            <a:pPr algn="just" eaLnBrk="1" hangingPunct="1">
              <a:lnSpc>
                <a:spcPct val="120000"/>
              </a:lnSpc>
            </a:pPr>
            <a:r>
              <a:rPr lang="zh-CN" altLang="en-US" sz="2800" b="1" dirty="0">
                <a:solidFill>
                  <a:srgbClr val="FF9900"/>
                </a:solidFill>
                <a:ea typeface="黑体" panose="02010609060101010101" pitchFamily="49" charset="-122"/>
              </a:rPr>
              <a:t>定义</a:t>
            </a:r>
            <a:r>
              <a:rPr lang="en-US" altLang="zh-CN" sz="2800" b="1" dirty="0">
                <a:solidFill>
                  <a:srgbClr val="FF9900"/>
                </a:solidFill>
                <a:ea typeface="黑体" panose="02010609060101010101" pitchFamily="49" charset="-122"/>
              </a:rPr>
              <a:t>1.4</a:t>
            </a:r>
            <a:r>
              <a:rPr lang="zh-CN" altLang="en-US" sz="2800" b="1" dirty="0">
                <a:solidFill>
                  <a:srgbClr val="FF9900"/>
                </a:solidFill>
                <a:ea typeface="黑体" panose="02010609060101010101" pitchFamily="49" charset="-122"/>
              </a:rPr>
              <a:t>：</a:t>
            </a:r>
            <a:r>
              <a:rPr lang="zh-CN" altLang="en-US" sz="2800" b="1" dirty="0">
                <a:ea typeface="黑体" panose="02010609060101010101" pitchFamily="49" charset="-122"/>
              </a:rPr>
              <a:t>设</a:t>
            </a:r>
            <a:r>
              <a:rPr lang="en-US" altLang="zh-CN" sz="2800" b="1" dirty="0">
                <a:ea typeface="黑体" panose="02010609060101010101" pitchFamily="49" charset="-122"/>
              </a:rPr>
              <a:t>P ﹑Q</a:t>
            </a:r>
            <a:r>
              <a:rPr lang="zh-CN" altLang="en-US" sz="2800" b="1" dirty="0">
                <a:ea typeface="黑体" panose="02010609060101010101" pitchFamily="49" charset="-122"/>
              </a:rPr>
              <a:t>是任意两个命题，复合命题“</a:t>
            </a:r>
            <a:r>
              <a:rPr lang="en-US" altLang="zh-CN" sz="2800" b="1" dirty="0">
                <a:ea typeface="黑体" panose="02010609060101010101" pitchFamily="49" charset="-122"/>
              </a:rPr>
              <a:t>P</a:t>
            </a:r>
            <a:r>
              <a:rPr lang="zh-CN" altLang="en-US" sz="2800" b="1" dirty="0">
                <a:ea typeface="黑体" panose="02010609060101010101" pitchFamily="49" charset="-122"/>
              </a:rPr>
              <a:t>或</a:t>
            </a:r>
            <a:r>
              <a:rPr lang="en-US" altLang="zh-CN" sz="2800" b="1" dirty="0">
                <a:ea typeface="黑体" panose="02010609060101010101" pitchFamily="49" charset="-122"/>
              </a:rPr>
              <a:t>Q” </a:t>
            </a:r>
            <a:r>
              <a:rPr lang="zh-CN" altLang="en-US" sz="2800" b="1" dirty="0">
                <a:ea typeface="黑体" panose="02010609060101010101" pitchFamily="49" charset="-122"/>
              </a:rPr>
              <a:t>称为</a:t>
            </a:r>
            <a:r>
              <a:rPr lang="en-US" altLang="zh-CN" sz="2800" b="1" dirty="0">
                <a:ea typeface="黑体" panose="02010609060101010101" pitchFamily="49" charset="-122"/>
              </a:rPr>
              <a:t>P</a:t>
            </a:r>
            <a:r>
              <a:rPr lang="zh-CN" altLang="en-US" sz="2800" b="1" dirty="0">
                <a:ea typeface="黑体" panose="02010609060101010101" pitchFamily="49" charset="-122"/>
              </a:rPr>
              <a:t>与</a:t>
            </a:r>
            <a:r>
              <a:rPr lang="en-US" altLang="zh-CN" sz="2800" b="1" dirty="0">
                <a:ea typeface="黑体" panose="02010609060101010101" pitchFamily="49" charset="-122"/>
              </a:rPr>
              <a:t>Q</a:t>
            </a:r>
            <a:r>
              <a:rPr lang="zh-CN" altLang="en-US" sz="2800" b="1" dirty="0">
                <a:ea typeface="黑体" panose="02010609060101010101" pitchFamily="49" charset="-122"/>
              </a:rPr>
              <a:t>的析取式（</a:t>
            </a:r>
            <a:r>
              <a:rPr lang="en-US" altLang="zh-CN" sz="2800" b="1" dirty="0">
                <a:ea typeface="黑体" panose="02010609060101010101" pitchFamily="49" charset="-122"/>
              </a:rPr>
              <a:t>Disjunction</a:t>
            </a:r>
            <a:r>
              <a:rPr lang="zh-CN" altLang="en-US" sz="2800" b="1" dirty="0">
                <a:ea typeface="黑体" panose="02010609060101010101" pitchFamily="49" charset="-122"/>
              </a:rPr>
              <a:t>），记作</a:t>
            </a:r>
            <a:r>
              <a:rPr lang="en-US" altLang="zh-CN" sz="2800" b="1" dirty="0">
                <a:ea typeface="黑体" panose="02010609060101010101" pitchFamily="49" charset="-122"/>
              </a:rPr>
              <a:t>P ∨ Q</a:t>
            </a:r>
            <a:r>
              <a:rPr lang="zh-CN" altLang="en-US" sz="2800" b="1" dirty="0">
                <a:ea typeface="黑体" panose="02010609060101010101" pitchFamily="49" charset="-122"/>
              </a:rPr>
              <a:t>，“∨ ”为析取联结词。 </a:t>
            </a:r>
            <a:r>
              <a:rPr lang="en-US" altLang="zh-CN" sz="2800" b="1" dirty="0">
                <a:ea typeface="黑体" panose="02010609060101010101" pitchFamily="49" charset="-122"/>
              </a:rPr>
              <a:t>P ∨ Q</a:t>
            </a:r>
            <a:r>
              <a:rPr lang="zh-CN" altLang="en-US" sz="2800" b="1" dirty="0">
                <a:ea typeface="黑体" panose="02010609060101010101" pitchFamily="49" charset="-122"/>
              </a:rPr>
              <a:t>为真当且仅当</a:t>
            </a:r>
            <a:r>
              <a:rPr lang="en-US" altLang="zh-CN" sz="2800" b="1" dirty="0">
                <a:ea typeface="黑体" panose="02010609060101010101" pitchFamily="49" charset="-122"/>
              </a:rPr>
              <a:t>P</a:t>
            </a:r>
            <a:r>
              <a:rPr lang="zh-CN" altLang="en-US" sz="2800" b="1" dirty="0">
                <a:ea typeface="黑体" panose="02010609060101010101" pitchFamily="49" charset="-122"/>
              </a:rPr>
              <a:t>，</a:t>
            </a:r>
            <a:r>
              <a:rPr lang="en-US" altLang="zh-CN" sz="2800" b="1" dirty="0">
                <a:ea typeface="黑体" panose="02010609060101010101" pitchFamily="49" charset="-122"/>
              </a:rPr>
              <a:t>Q</a:t>
            </a:r>
            <a:r>
              <a:rPr lang="zh-CN" altLang="en-US" sz="2800" b="1" dirty="0">
                <a:ea typeface="黑体" panose="02010609060101010101" pitchFamily="49" charset="-122"/>
              </a:rPr>
              <a:t>至少一个为真。</a:t>
            </a:r>
            <a:endParaRPr lang="zh-CN" altLang="en-US" sz="2800" b="1" dirty="0">
              <a:ea typeface="黑体" panose="02010609060101010101" pitchFamily="49" charset="-122"/>
            </a:endParaRPr>
          </a:p>
          <a:p>
            <a:pPr algn="just" eaLnBrk="1" hangingPunct="1">
              <a:lnSpc>
                <a:spcPct val="120000"/>
              </a:lnSpc>
              <a:buFontTx/>
              <a:buNone/>
            </a:pPr>
            <a:r>
              <a:rPr lang="zh-CN" altLang="en-US" sz="2800" b="1" dirty="0">
                <a:ea typeface="黑体" panose="02010609060101010101" pitchFamily="49" charset="-122"/>
              </a:rPr>
              <a:t>	</a:t>
            </a:r>
            <a:r>
              <a:rPr lang="zh-CN" altLang="en-US" sz="2800" b="1" dirty="0">
                <a:solidFill>
                  <a:srgbClr val="FF0000"/>
                </a:solidFill>
                <a:ea typeface="黑体" panose="02010609060101010101" pitchFamily="49" charset="-122"/>
              </a:rPr>
              <a:t>例，</a:t>
            </a:r>
            <a:r>
              <a:rPr lang="en-US" altLang="zh-CN" sz="2800" b="1" dirty="0">
                <a:ea typeface="黑体" panose="02010609060101010101" pitchFamily="49" charset="-122"/>
              </a:rPr>
              <a:t>P</a:t>
            </a:r>
            <a:r>
              <a:rPr lang="zh-CN" altLang="en-US" sz="2800" b="1" dirty="0">
                <a:ea typeface="黑体" panose="02010609060101010101" pitchFamily="49" charset="-122"/>
              </a:rPr>
              <a:t>：</a:t>
            </a:r>
            <a:r>
              <a:rPr lang="en-US" altLang="zh-CN" sz="2800" b="1" dirty="0">
                <a:ea typeface="黑体" panose="02010609060101010101" pitchFamily="49" charset="-122"/>
              </a:rPr>
              <a:t>2</a:t>
            </a:r>
            <a:r>
              <a:rPr lang="zh-CN" altLang="en-US" sz="2800" b="1" dirty="0">
                <a:ea typeface="黑体" panose="02010609060101010101" pitchFamily="49" charset="-122"/>
              </a:rPr>
              <a:t>是素数，</a:t>
            </a:r>
            <a:r>
              <a:rPr lang="en-US" altLang="zh-CN" sz="2800" b="1" dirty="0">
                <a:ea typeface="黑体" panose="02010609060101010101" pitchFamily="49" charset="-122"/>
              </a:rPr>
              <a:t>Q</a:t>
            </a:r>
            <a:r>
              <a:rPr lang="zh-CN" altLang="en-US" sz="2800" b="1" dirty="0">
                <a:ea typeface="黑体" panose="02010609060101010101" pitchFamily="49" charset="-122"/>
              </a:rPr>
              <a:t>：</a:t>
            </a:r>
            <a:r>
              <a:rPr lang="en-US" altLang="zh-CN" sz="2800" b="1" dirty="0">
                <a:ea typeface="黑体" panose="02010609060101010101" pitchFamily="49" charset="-122"/>
              </a:rPr>
              <a:t>2</a:t>
            </a:r>
            <a:r>
              <a:rPr lang="zh-CN" altLang="en-US" sz="2800" b="1" dirty="0">
                <a:ea typeface="黑体" panose="02010609060101010101" pitchFamily="49" charset="-122"/>
              </a:rPr>
              <a:t>是奇数。则</a:t>
            </a:r>
            <a:r>
              <a:rPr lang="en-US" altLang="zh-CN" sz="2800" b="1" dirty="0">
                <a:ea typeface="黑体" panose="02010609060101010101" pitchFamily="49" charset="-122"/>
              </a:rPr>
              <a:t>P ∨ Q</a:t>
            </a:r>
            <a:r>
              <a:rPr lang="zh-CN" altLang="en-US" sz="2800" b="1" dirty="0">
                <a:ea typeface="黑体" panose="02010609060101010101" pitchFamily="49" charset="-122"/>
              </a:rPr>
              <a:t>：</a:t>
            </a:r>
            <a:r>
              <a:rPr lang="en-US" altLang="zh-CN" sz="2800" b="1" dirty="0">
                <a:ea typeface="黑体" panose="02010609060101010101" pitchFamily="49" charset="-122"/>
              </a:rPr>
              <a:t>2</a:t>
            </a:r>
            <a:r>
              <a:rPr lang="zh-CN" altLang="en-US" sz="2800" b="1" dirty="0">
                <a:ea typeface="黑体" panose="02010609060101010101" pitchFamily="49" charset="-122"/>
              </a:rPr>
              <a:t>是素数或是奇数。</a:t>
            </a:r>
            <a:endParaRPr lang="zh-CN" altLang="en-US" sz="2800" b="1" dirty="0">
              <a:ea typeface="黑体" panose="02010609060101010101" pitchFamily="49" charset="-122"/>
            </a:endParaRPr>
          </a:p>
        </p:txBody>
      </p:sp>
    </p:spTree>
  </p:cSld>
  <p:clrMapOvr>
    <a:masterClrMapping/>
  </p:clrMapOvr>
  <p:transition spd="med" advTm="5486"/>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pPr algn="l" eaLnBrk="1" hangingPunct="1">
              <a:defRPr/>
            </a:pPr>
            <a:r>
              <a:rPr lang="zh-CN" altLang="en-US" sz="4400" dirty="0">
                <a:latin typeface="Arial Black" panose="020B0A04020102020204" pitchFamily="34" charset="0"/>
                <a:ea typeface="黑体" panose="02010609060101010101" pitchFamily="49" charset="-122"/>
              </a:rPr>
              <a:t>引言</a:t>
            </a:r>
            <a:endParaRPr lang="zh-CN" altLang="en-US" sz="4400" dirty="0">
              <a:latin typeface="Arial Black" panose="020B0A04020102020204" pitchFamily="34" charset="0"/>
              <a:ea typeface="黑体" panose="02010609060101010101" pitchFamily="49" charset="-122"/>
            </a:endParaRPr>
          </a:p>
        </p:txBody>
      </p:sp>
      <p:sp>
        <p:nvSpPr>
          <p:cNvPr id="7171" name="Rectangle 3"/>
          <p:cNvSpPr>
            <a:spLocks noGrp="1" noChangeArrowheads="1"/>
          </p:cNvSpPr>
          <p:nvPr>
            <p:ph type="body" idx="1"/>
          </p:nvPr>
        </p:nvSpPr>
        <p:spPr>
          <a:xfrm>
            <a:off x="228600" y="914400"/>
            <a:ext cx="8305800" cy="5867400"/>
          </a:xfrm>
        </p:spPr>
        <p:txBody>
          <a:bodyPr/>
          <a:lstStyle/>
          <a:p>
            <a:pPr algn="just" eaLnBrk="1" hangingPunct="1">
              <a:lnSpc>
                <a:spcPct val="135000"/>
              </a:lnSpc>
            </a:pPr>
            <a:r>
              <a:rPr lang="zh-CN" altLang="en-US" b="1" dirty="0">
                <a:solidFill>
                  <a:srgbClr val="0000E1"/>
                </a:solidFill>
                <a:ea typeface="黑体" panose="02010609060101010101" pitchFamily="49" charset="-122"/>
              </a:rPr>
              <a:t>课程简介</a:t>
            </a:r>
            <a:endParaRPr lang="zh-CN" altLang="en-US" b="1" dirty="0">
              <a:solidFill>
                <a:srgbClr val="0000E1"/>
              </a:solidFill>
              <a:ea typeface="黑体" panose="02010609060101010101" pitchFamily="49" charset="-122"/>
            </a:endParaRPr>
          </a:p>
          <a:p>
            <a:pPr lvl="1" algn="just" eaLnBrk="1" hangingPunct="1">
              <a:lnSpc>
                <a:spcPct val="100000"/>
              </a:lnSpc>
              <a:spcBef>
                <a:spcPct val="0"/>
              </a:spcBef>
            </a:pPr>
            <a:r>
              <a:rPr lang="zh-CN" altLang="en-US" sz="2800" b="1" dirty="0">
                <a:latin typeface="黑体" panose="02010609060101010101" pitchFamily="49" charset="-122"/>
                <a:ea typeface="黑体" panose="02010609060101010101" pitchFamily="49" charset="-122"/>
              </a:rPr>
              <a:t>离散数学是现代数学的一个重要分支，是计算机科学中基础理论的核心课程，它</a:t>
            </a:r>
            <a:r>
              <a:rPr lang="zh-CN" altLang="en-US" sz="2800" b="1" dirty="0">
                <a:solidFill>
                  <a:schemeClr val="hlink"/>
                </a:solidFill>
                <a:latin typeface="黑体" panose="02010609060101010101" pitchFamily="49" charset="-122"/>
                <a:ea typeface="黑体" panose="02010609060101010101" pitchFamily="49" charset="-122"/>
              </a:rPr>
              <a:t>研究的对象是有限个或可数的离散量</a:t>
            </a:r>
            <a:r>
              <a:rPr lang="zh-CN" altLang="en-US" sz="2800" b="1" dirty="0">
                <a:latin typeface="黑体" panose="02010609060101010101" pitchFamily="49" charset="-122"/>
                <a:ea typeface="黑体" panose="02010609060101010101" pitchFamily="49" charset="-122"/>
              </a:rPr>
              <a:t>。充分描述了计算机科学离散性的特征。</a:t>
            </a:r>
            <a:endParaRPr lang="zh-CN" altLang="en-US" sz="2800" b="1" dirty="0">
              <a:latin typeface="黑体" panose="02010609060101010101" pitchFamily="49" charset="-122"/>
              <a:ea typeface="黑体" panose="02010609060101010101" pitchFamily="49" charset="-122"/>
            </a:endParaRPr>
          </a:p>
          <a:p>
            <a:pPr lvl="1" eaLnBrk="1" hangingPunct="1">
              <a:lnSpc>
                <a:spcPct val="100000"/>
              </a:lnSpc>
              <a:spcBef>
                <a:spcPct val="0"/>
              </a:spcBef>
            </a:pPr>
            <a:r>
              <a:rPr lang="zh-CN" altLang="en-US" sz="2800" b="1" dirty="0">
                <a:latin typeface="黑体" panose="02010609060101010101" pitchFamily="49" charset="-122"/>
                <a:ea typeface="黑体" panose="02010609060101010101" pitchFamily="49" charset="-122"/>
              </a:rPr>
              <a:t>离散数学是传统的逻辑学、集合论、数论基础、算法设计、组合分析、离散概率、关系理论、图论与树、抽象代数、布尔代数、计算模型等汇集起来的一门综合学科。离散数学的应用遍及现代科学技术的诸多领域。 </a:t>
            </a:r>
            <a:endParaRPr lang="zh-CN" altLang="en-US" sz="2800" b="1" dirty="0">
              <a:latin typeface="黑体" panose="02010609060101010101" pitchFamily="49" charset="-122"/>
              <a:ea typeface="黑体" panose="02010609060101010101" pitchFamily="49" charset="-122"/>
            </a:endParaRPr>
          </a:p>
          <a:p>
            <a:pPr lvl="1" algn="just" eaLnBrk="1" hangingPunct="1">
              <a:lnSpc>
                <a:spcPct val="100000"/>
              </a:lnSpc>
              <a:spcBef>
                <a:spcPct val="0"/>
              </a:spcBef>
            </a:pPr>
            <a:r>
              <a:rPr lang="zh-CN" altLang="en-US" sz="2800" b="1" dirty="0" smtClean="0">
                <a:latin typeface="黑体" panose="02010609060101010101" pitchFamily="49" charset="-122"/>
                <a:ea typeface="黑体" panose="02010609060101010101" pitchFamily="49" charset="-122"/>
              </a:rPr>
              <a:t>离散数学是随着计算机科学的发展而逐步建立起来的一门新兴的工具性学科，形成于上个世纪七十年代。</a:t>
            </a:r>
            <a:endParaRPr lang="zh-CN" altLang="en-US" sz="2800" b="1" dirty="0">
              <a:latin typeface="黑体" panose="02010609060101010101" pitchFamily="49" charset="-122"/>
              <a:ea typeface="黑体" panose="02010609060101010101" pitchFamily="49" charset="-122"/>
            </a:endParaRPr>
          </a:p>
        </p:txBody>
      </p:sp>
      <p:sp>
        <p:nvSpPr>
          <p:cNvPr id="196612" name="Rectangle 4"/>
          <p:cNvSpPr>
            <a:spLocks noChangeArrowheads="1"/>
          </p:cNvSpPr>
          <p:nvPr/>
        </p:nvSpPr>
        <p:spPr bwMode="auto">
          <a:xfrm>
            <a:off x="0" y="1131888"/>
            <a:ext cx="9144000" cy="0"/>
          </a:xfrm>
          <a:prstGeom prst="rect">
            <a:avLst/>
          </a:prstGeom>
          <a:noFill/>
          <a:ln w="9525">
            <a:noFill/>
            <a:miter lim="800000"/>
          </a:ln>
          <a:effectLst/>
        </p:spPr>
        <p:txBody>
          <a:bodyPr wrap="none" anchor="ctr">
            <a:spAutoFit/>
          </a:bodyPr>
          <a:lstStyle/>
          <a:p>
            <a:pPr algn="ctr" eaLnBrk="1" hangingPunct="1">
              <a:spcBef>
                <a:spcPct val="20000"/>
              </a:spcBef>
              <a:defRPr/>
            </a:pPr>
            <a:endParaRPr lang="zh-CN" altLang="en-US">
              <a:effectLst>
                <a:outerShdw blurRad="38100" dist="38100" dir="2700000" algn="tl">
                  <a:srgbClr val="000000">
                    <a:alpha val="43137"/>
                  </a:srgbClr>
                </a:outerShdw>
              </a:effectLst>
              <a:ea typeface="黑体" panose="02010609060101010101" pitchFamily="49" charset="-122"/>
            </a:endParaRPr>
          </a:p>
        </p:txBody>
      </p:sp>
    </p:spTree>
  </p:cSld>
  <p:clrMapOvr>
    <a:masterClrMapping/>
  </p:clrMapOvr>
  <p:transition spd="med" advTm="5486"/>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44" name="Rectangle 16"/>
          <p:cNvSpPr>
            <a:spLocks noGrp="1" noChangeArrowheads="1"/>
          </p:cNvSpPr>
          <p:nvPr>
            <p:ph type="title"/>
          </p:nvPr>
        </p:nvSpPr>
        <p:spPr/>
        <p:txBody>
          <a:bodyPr/>
          <a:lstStyle/>
          <a:p>
            <a:pPr algn="l" eaLnBrk="1" hangingPunct="1">
              <a:defRPr/>
            </a:pPr>
            <a:r>
              <a:rPr lang="en-US" altLang="zh-CN" sz="4800">
                <a:latin typeface="Arial Black" panose="020B0A04020102020204" pitchFamily="34" charset="0"/>
                <a:ea typeface="黑体" panose="02010609060101010101" pitchFamily="49" charset="-122"/>
              </a:rPr>
              <a:t>1.1 </a:t>
            </a:r>
            <a:r>
              <a:rPr lang="zh-CN" altLang="en-US" sz="4800">
                <a:latin typeface="Arial Black" panose="020B0A04020102020204" pitchFamily="34" charset="0"/>
                <a:ea typeface="黑体" panose="02010609060101010101" pitchFamily="49" charset="-122"/>
              </a:rPr>
              <a:t>命题与命题联结词</a:t>
            </a:r>
            <a:endParaRPr lang="zh-CN" altLang="en-US" sz="4800">
              <a:latin typeface="Arial Black" panose="020B0A04020102020204" pitchFamily="34" charset="0"/>
              <a:ea typeface="黑体" panose="02010609060101010101" pitchFamily="49" charset="-122"/>
            </a:endParaRPr>
          </a:p>
        </p:txBody>
      </p:sp>
      <p:sp>
        <p:nvSpPr>
          <p:cNvPr id="27651" name="Rectangle 17"/>
          <p:cNvSpPr>
            <a:spLocks noGrp="1" noChangeArrowheads="1"/>
          </p:cNvSpPr>
          <p:nvPr>
            <p:ph type="body" idx="1"/>
          </p:nvPr>
        </p:nvSpPr>
        <p:spPr/>
        <p:txBody>
          <a:bodyPr/>
          <a:lstStyle/>
          <a:p>
            <a:pPr algn="just" eaLnBrk="1" hangingPunct="1">
              <a:lnSpc>
                <a:spcPct val="110000"/>
              </a:lnSpc>
            </a:pPr>
            <a:r>
              <a:rPr lang="zh-CN" altLang="en-US" sz="2800" b="1">
                <a:solidFill>
                  <a:srgbClr val="FF9900"/>
                </a:solidFill>
                <a:ea typeface="黑体" panose="02010609060101010101" pitchFamily="49" charset="-122"/>
              </a:rPr>
              <a:t>定义</a:t>
            </a:r>
            <a:r>
              <a:rPr lang="en-US" altLang="zh-CN" sz="2800" b="1">
                <a:solidFill>
                  <a:srgbClr val="FF9900"/>
                </a:solidFill>
                <a:ea typeface="黑体" panose="02010609060101010101" pitchFamily="49" charset="-122"/>
              </a:rPr>
              <a:t>1.5</a:t>
            </a:r>
            <a:r>
              <a:rPr lang="zh-CN" altLang="en-US" sz="2800" b="1">
                <a:solidFill>
                  <a:srgbClr val="FF9900"/>
                </a:solidFill>
                <a:ea typeface="黑体" panose="02010609060101010101" pitchFamily="49" charset="-122"/>
              </a:rPr>
              <a:t>：</a:t>
            </a:r>
            <a:r>
              <a:rPr lang="zh-CN" altLang="en-US" sz="2800" b="1">
                <a:ea typeface="黑体" panose="02010609060101010101" pitchFamily="49" charset="-122"/>
              </a:rPr>
              <a:t>设</a:t>
            </a:r>
            <a:r>
              <a:rPr lang="en-US" altLang="zh-CN" sz="2800" b="1">
                <a:ea typeface="黑体" panose="02010609060101010101" pitchFamily="49" charset="-122"/>
              </a:rPr>
              <a:t>P ﹑Q</a:t>
            </a:r>
            <a:r>
              <a:rPr lang="zh-CN" altLang="en-US" sz="2800" b="1">
                <a:ea typeface="黑体" panose="02010609060101010101" pitchFamily="49" charset="-122"/>
              </a:rPr>
              <a:t>是任意两个命题，复合命题“如果</a:t>
            </a:r>
            <a:r>
              <a:rPr lang="en-US" altLang="zh-CN" sz="2800" b="1">
                <a:ea typeface="黑体" panose="02010609060101010101" pitchFamily="49" charset="-122"/>
              </a:rPr>
              <a:t>P</a:t>
            </a:r>
            <a:r>
              <a:rPr lang="zh-CN" altLang="en-US" sz="2800" b="1">
                <a:ea typeface="黑体" panose="02010609060101010101" pitchFamily="49" charset="-122"/>
              </a:rPr>
              <a:t>则</a:t>
            </a:r>
            <a:r>
              <a:rPr lang="en-US" altLang="zh-CN" sz="2800" b="1">
                <a:ea typeface="黑体" panose="02010609060101010101" pitchFamily="49" charset="-122"/>
              </a:rPr>
              <a:t>Q” </a:t>
            </a:r>
            <a:r>
              <a:rPr lang="zh-CN" altLang="en-US" sz="2800" b="1">
                <a:ea typeface="黑体" panose="02010609060101010101" pitchFamily="49" charset="-122"/>
              </a:rPr>
              <a:t>称为</a:t>
            </a:r>
            <a:r>
              <a:rPr lang="en-US" altLang="zh-CN" sz="2800" b="1">
                <a:ea typeface="黑体" panose="02010609060101010101" pitchFamily="49" charset="-122"/>
              </a:rPr>
              <a:t>P</a:t>
            </a:r>
            <a:r>
              <a:rPr lang="zh-CN" altLang="en-US" sz="2800" b="1">
                <a:ea typeface="黑体" panose="02010609060101010101" pitchFamily="49" charset="-122"/>
              </a:rPr>
              <a:t>与</a:t>
            </a:r>
            <a:r>
              <a:rPr lang="en-US" altLang="zh-CN" sz="2800" b="1">
                <a:ea typeface="黑体" panose="02010609060101010101" pitchFamily="49" charset="-122"/>
              </a:rPr>
              <a:t>Q</a:t>
            </a:r>
            <a:r>
              <a:rPr lang="zh-CN" altLang="en-US" sz="2800" b="1">
                <a:ea typeface="黑体" panose="02010609060101010101" pitchFamily="49" charset="-122"/>
              </a:rPr>
              <a:t>的蕴含式（</a:t>
            </a:r>
            <a:r>
              <a:rPr lang="en-US" altLang="zh-CN" sz="2800" b="1">
                <a:ea typeface="黑体" panose="02010609060101010101" pitchFamily="49" charset="-122"/>
              </a:rPr>
              <a:t>Implication</a:t>
            </a:r>
            <a:r>
              <a:rPr lang="zh-CN" altLang="en-US" sz="2800" b="1">
                <a:ea typeface="黑体" panose="02010609060101010101" pitchFamily="49" charset="-122"/>
              </a:rPr>
              <a:t>），记作</a:t>
            </a:r>
            <a:r>
              <a:rPr lang="en-US" altLang="zh-CN" sz="2800" b="1">
                <a:ea typeface="黑体" panose="02010609060101010101" pitchFamily="49" charset="-122"/>
              </a:rPr>
              <a:t>P</a:t>
            </a:r>
            <a:r>
              <a:rPr lang="en-US" altLang="zh-CN" sz="2800">
                <a:ea typeface="黑体" panose="02010609060101010101" pitchFamily="49" charset="-122"/>
              </a:rPr>
              <a:t>→</a:t>
            </a:r>
            <a:r>
              <a:rPr lang="en-US" altLang="zh-CN" sz="2800" b="1">
                <a:ea typeface="黑体" panose="02010609060101010101" pitchFamily="49" charset="-122"/>
              </a:rPr>
              <a:t>Q</a:t>
            </a:r>
            <a:r>
              <a:rPr lang="zh-CN" altLang="en-US" sz="2800" b="1">
                <a:ea typeface="黑体" panose="02010609060101010101" pitchFamily="49" charset="-122"/>
              </a:rPr>
              <a:t>，“</a:t>
            </a:r>
            <a:r>
              <a:rPr lang="zh-CN" altLang="en-US" sz="2800">
                <a:ea typeface="黑体" panose="02010609060101010101" pitchFamily="49" charset="-122"/>
              </a:rPr>
              <a:t>→</a:t>
            </a:r>
            <a:r>
              <a:rPr lang="zh-CN" altLang="en-US" sz="2800" b="1">
                <a:ea typeface="黑体" panose="02010609060101010101" pitchFamily="49" charset="-122"/>
              </a:rPr>
              <a:t>”为 蕴含联结词，</a:t>
            </a:r>
            <a:r>
              <a:rPr lang="en-US" altLang="zh-CN" sz="2800" b="1">
                <a:ea typeface="黑体" panose="02010609060101010101" pitchFamily="49" charset="-122"/>
              </a:rPr>
              <a:t>P</a:t>
            </a:r>
            <a:r>
              <a:rPr lang="zh-CN" altLang="en-US" sz="2800" b="1">
                <a:ea typeface="黑体" panose="02010609060101010101" pitchFamily="49" charset="-122"/>
              </a:rPr>
              <a:t>称为蕴含式的前提，假设或前件，而</a:t>
            </a:r>
            <a:r>
              <a:rPr lang="en-US" altLang="zh-CN" sz="2800" b="1">
                <a:ea typeface="黑体" panose="02010609060101010101" pitchFamily="49" charset="-122"/>
              </a:rPr>
              <a:t>Q</a:t>
            </a:r>
            <a:r>
              <a:rPr lang="zh-CN" altLang="en-US" sz="2800" b="1">
                <a:ea typeface="黑体" panose="02010609060101010101" pitchFamily="49" charset="-122"/>
              </a:rPr>
              <a:t>称为结论式后件。</a:t>
            </a:r>
            <a:r>
              <a:rPr lang="en-US" altLang="zh-CN" sz="2800" b="1">
                <a:ea typeface="黑体" panose="02010609060101010101" pitchFamily="49" charset="-122"/>
              </a:rPr>
              <a:t>P</a:t>
            </a:r>
            <a:r>
              <a:rPr lang="en-US" altLang="zh-CN" sz="2800">
                <a:ea typeface="黑体" panose="02010609060101010101" pitchFamily="49" charset="-122"/>
              </a:rPr>
              <a:t>→</a:t>
            </a:r>
            <a:r>
              <a:rPr lang="en-US" altLang="zh-CN" sz="2800" b="1">
                <a:ea typeface="黑体" panose="02010609060101010101" pitchFamily="49" charset="-122"/>
              </a:rPr>
              <a:t>Q</a:t>
            </a:r>
            <a:r>
              <a:rPr lang="zh-CN" altLang="en-US" sz="2800" b="1">
                <a:ea typeface="黑体" panose="02010609060101010101" pitchFamily="49" charset="-122"/>
              </a:rPr>
              <a:t>为假当且仅当</a:t>
            </a:r>
            <a:r>
              <a:rPr lang="en-US" altLang="zh-CN" sz="2800" b="1">
                <a:ea typeface="黑体" panose="02010609060101010101" pitchFamily="49" charset="-122"/>
              </a:rPr>
              <a:t>P</a:t>
            </a:r>
            <a:r>
              <a:rPr lang="zh-CN" altLang="en-US" sz="2800" b="1">
                <a:ea typeface="黑体" panose="02010609060101010101" pitchFamily="49" charset="-122"/>
              </a:rPr>
              <a:t>为真</a:t>
            </a:r>
            <a:r>
              <a:rPr lang="en-US" altLang="zh-CN" sz="2800" b="1">
                <a:ea typeface="黑体" panose="02010609060101010101" pitchFamily="49" charset="-122"/>
              </a:rPr>
              <a:t>Q</a:t>
            </a:r>
            <a:r>
              <a:rPr lang="zh-CN" altLang="en-US" sz="2800" b="1">
                <a:ea typeface="黑体" panose="02010609060101010101" pitchFamily="49" charset="-122"/>
              </a:rPr>
              <a:t>为假。</a:t>
            </a:r>
            <a:endParaRPr lang="zh-CN" altLang="en-US" sz="2800" b="1">
              <a:ea typeface="黑体" panose="02010609060101010101" pitchFamily="49" charset="-122"/>
            </a:endParaRPr>
          </a:p>
          <a:p>
            <a:pPr algn="just" eaLnBrk="1" hangingPunct="1">
              <a:lnSpc>
                <a:spcPct val="110000"/>
              </a:lnSpc>
              <a:buFontTx/>
              <a:buNone/>
            </a:pPr>
            <a:r>
              <a:rPr lang="zh-CN" altLang="en-US" sz="2800" b="1">
                <a:ea typeface="黑体" panose="02010609060101010101" pitchFamily="49" charset="-122"/>
              </a:rPr>
              <a:t>	例，</a:t>
            </a:r>
            <a:r>
              <a:rPr lang="en-US" altLang="zh-CN" sz="2800" b="1">
                <a:ea typeface="黑体" panose="02010609060101010101" pitchFamily="49" charset="-122"/>
              </a:rPr>
              <a:t>P</a:t>
            </a:r>
            <a:r>
              <a:rPr lang="zh-CN" altLang="en-US" sz="2800" b="1">
                <a:ea typeface="黑体" panose="02010609060101010101" pitchFamily="49" charset="-122"/>
              </a:rPr>
              <a:t>：</a:t>
            </a:r>
            <a:r>
              <a:rPr lang="en-US" altLang="zh-CN" sz="2800" b="1">
                <a:ea typeface="黑体" panose="02010609060101010101" pitchFamily="49" charset="-122"/>
              </a:rPr>
              <a:t>G</a:t>
            </a:r>
            <a:r>
              <a:rPr lang="zh-CN" altLang="en-US" sz="2800" b="1">
                <a:ea typeface="黑体" panose="02010609060101010101" pitchFamily="49" charset="-122"/>
              </a:rPr>
              <a:t>是正方形，</a:t>
            </a:r>
            <a:r>
              <a:rPr lang="en-US" altLang="zh-CN" sz="2800" b="1">
                <a:ea typeface="黑体" panose="02010609060101010101" pitchFamily="49" charset="-122"/>
              </a:rPr>
              <a:t>Q</a:t>
            </a:r>
            <a:r>
              <a:rPr lang="zh-CN" altLang="en-US" sz="2800" b="1">
                <a:ea typeface="黑体" panose="02010609060101010101" pitchFamily="49" charset="-122"/>
              </a:rPr>
              <a:t>：</a:t>
            </a:r>
            <a:r>
              <a:rPr lang="en-US" altLang="zh-CN" sz="2800" b="1">
                <a:ea typeface="黑体" panose="02010609060101010101" pitchFamily="49" charset="-122"/>
              </a:rPr>
              <a:t>G</a:t>
            </a:r>
            <a:r>
              <a:rPr lang="zh-CN" altLang="en-US" sz="2800" b="1">
                <a:ea typeface="黑体" panose="02010609060101010101" pitchFamily="49" charset="-122"/>
              </a:rPr>
              <a:t>的四边相等，则</a:t>
            </a:r>
            <a:r>
              <a:rPr lang="en-US" altLang="zh-CN" sz="2800" b="1">
                <a:ea typeface="黑体" panose="02010609060101010101" pitchFamily="49" charset="-122"/>
              </a:rPr>
              <a:t>P</a:t>
            </a:r>
            <a:r>
              <a:rPr lang="en-US" altLang="zh-CN" sz="2800">
                <a:ea typeface="黑体" panose="02010609060101010101" pitchFamily="49" charset="-122"/>
              </a:rPr>
              <a:t>→</a:t>
            </a:r>
            <a:r>
              <a:rPr lang="en-US" altLang="zh-CN" sz="2800" b="1">
                <a:ea typeface="黑体" panose="02010609060101010101" pitchFamily="49" charset="-122"/>
              </a:rPr>
              <a:t>Q</a:t>
            </a:r>
            <a:r>
              <a:rPr lang="zh-CN" altLang="en-US" sz="2800" b="1">
                <a:ea typeface="黑体" panose="02010609060101010101" pitchFamily="49" charset="-122"/>
              </a:rPr>
              <a:t>：如果</a:t>
            </a:r>
            <a:r>
              <a:rPr lang="en-US" altLang="zh-CN" sz="2800" b="1">
                <a:ea typeface="黑体" panose="02010609060101010101" pitchFamily="49" charset="-122"/>
              </a:rPr>
              <a:t>G</a:t>
            </a:r>
            <a:r>
              <a:rPr lang="zh-CN" altLang="en-US" sz="2800" b="1">
                <a:ea typeface="黑体" panose="02010609060101010101" pitchFamily="49" charset="-122"/>
              </a:rPr>
              <a:t>是正方形，则</a:t>
            </a:r>
            <a:r>
              <a:rPr lang="en-US" altLang="zh-CN" sz="2800" b="1">
                <a:ea typeface="黑体" panose="02010609060101010101" pitchFamily="49" charset="-122"/>
              </a:rPr>
              <a:t>G</a:t>
            </a:r>
            <a:r>
              <a:rPr lang="zh-CN" altLang="en-US" sz="2800" b="1">
                <a:ea typeface="黑体" panose="02010609060101010101" pitchFamily="49" charset="-122"/>
              </a:rPr>
              <a:t>的四边相等。</a:t>
            </a:r>
            <a:endParaRPr lang="zh-CN" altLang="en-US" sz="2800" b="1">
              <a:ea typeface="黑体" panose="02010609060101010101" pitchFamily="49" charset="-122"/>
            </a:endParaRPr>
          </a:p>
          <a:p>
            <a:pPr algn="just" eaLnBrk="1" hangingPunct="1">
              <a:lnSpc>
                <a:spcPct val="110000"/>
              </a:lnSpc>
              <a:buFontTx/>
              <a:buNone/>
            </a:pPr>
            <a:r>
              <a:rPr lang="zh-CN" altLang="en-US" sz="2800" b="1">
                <a:solidFill>
                  <a:srgbClr val="CC0000"/>
                </a:solidFill>
                <a:ea typeface="黑体" panose="02010609060101010101" pitchFamily="49" charset="-122"/>
              </a:rPr>
              <a:t>蕴含式</a:t>
            </a:r>
            <a:r>
              <a:rPr lang="en-US" altLang="zh-CN" sz="2800" b="1">
                <a:solidFill>
                  <a:srgbClr val="CC0000"/>
                </a:solidFill>
                <a:ea typeface="黑体" panose="02010609060101010101" pitchFamily="49" charset="-122"/>
              </a:rPr>
              <a:t>P</a:t>
            </a:r>
            <a:r>
              <a:rPr lang="en-US" altLang="zh-CN" sz="2800">
                <a:solidFill>
                  <a:srgbClr val="CC0000"/>
                </a:solidFill>
                <a:ea typeface="黑体" panose="02010609060101010101" pitchFamily="49" charset="-122"/>
              </a:rPr>
              <a:t>→</a:t>
            </a:r>
            <a:r>
              <a:rPr lang="en-US" altLang="zh-CN" sz="2800" b="1">
                <a:solidFill>
                  <a:srgbClr val="CC0000"/>
                </a:solidFill>
                <a:ea typeface="黑体" panose="02010609060101010101" pitchFamily="49" charset="-122"/>
              </a:rPr>
              <a:t>Q</a:t>
            </a:r>
            <a:r>
              <a:rPr lang="zh-CN" altLang="en-US" sz="2800" b="1">
                <a:solidFill>
                  <a:srgbClr val="CC0000"/>
                </a:solidFill>
                <a:ea typeface="黑体" panose="02010609060101010101" pitchFamily="49" charset="-122"/>
              </a:rPr>
              <a:t>可以用多种方式陈述：</a:t>
            </a:r>
            <a:endParaRPr lang="zh-CN" altLang="en-US" sz="2800" b="1">
              <a:solidFill>
                <a:srgbClr val="CC0000"/>
              </a:solidFill>
              <a:ea typeface="黑体" panose="02010609060101010101" pitchFamily="49" charset="-122"/>
            </a:endParaRPr>
          </a:p>
          <a:p>
            <a:pPr algn="just" eaLnBrk="1" hangingPunct="1">
              <a:lnSpc>
                <a:spcPct val="110000"/>
              </a:lnSpc>
              <a:buFontTx/>
              <a:buNone/>
            </a:pPr>
            <a:r>
              <a:rPr lang="zh-CN" altLang="en-US" sz="2800" b="1">
                <a:solidFill>
                  <a:srgbClr val="CC0000"/>
                </a:solidFill>
                <a:ea typeface="黑体" panose="02010609060101010101" pitchFamily="49" charset="-122"/>
              </a:rPr>
              <a:t>“若</a:t>
            </a:r>
            <a:r>
              <a:rPr lang="en-US" altLang="zh-CN" sz="2800" b="1">
                <a:solidFill>
                  <a:srgbClr val="CC0000"/>
                </a:solidFill>
                <a:ea typeface="黑体" panose="02010609060101010101" pitchFamily="49" charset="-122"/>
              </a:rPr>
              <a:t>P</a:t>
            </a:r>
            <a:r>
              <a:rPr lang="zh-CN" altLang="en-US" sz="2800" b="1">
                <a:solidFill>
                  <a:srgbClr val="CC0000"/>
                </a:solidFill>
                <a:ea typeface="黑体" panose="02010609060101010101" pitchFamily="49" charset="-122"/>
              </a:rPr>
              <a:t>，则</a:t>
            </a:r>
            <a:r>
              <a:rPr lang="en-US" altLang="zh-CN" sz="2800" b="1">
                <a:solidFill>
                  <a:srgbClr val="CC0000"/>
                </a:solidFill>
                <a:ea typeface="黑体" panose="02010609060101010101" pitchFamily="49" charset="-122"/>
              </a:rPr>
              <a:t>Q”; “P</a:t>
            </a:r>
            <a:r>
              <a:rPr lang="zh-CN" altLang="en-US" sz="2800" b="1">
                <a:solidFill>
                  <a:srgbClr val="CC0000"/>
                </a:solidFill>
                <a:ea typeface="黑体" panose="02010609060101010101" pitchFamily="49" charset="-122"/>
              </a:rPr>
              <a:t>是</a:t>
            </a:r>
            <a:r>
              <a:rPr lang="en-US" altLang="zh-CN" sz="2800" b="1">
                <a:solidFill>
                  <a:srgbClr val="CC0000"/>
                </a:solidFill>
                <a:ea typeface="黑体" panose="02010609060101010101" pitchFamily="49" charset="-122"/>
              </a:rPr>
              <a:t>Q</a:t>
            </a:r>
            <a:r>
              <a:rPr lang="zh-CN" altLang="en-US" sz="2800" b="1">
                <a:solidFill>
                  <a:srgbClr val="CC0000"/>
                </a:solidFill>
                <a:ea typeface="黑体" panose="02010609060101010101" pitchFamily="49" charset="-122"/>
              </a:rPr>
              <a:t>的充分条件”</a:t>
            </a:r>
            <a:r>
              <a:rPr lang="en-US" altLang="zh-CN" sz="2800" b="1">
                <a:solidFill>
                  <a:srgbClr val="CC0000"/>
                </a:solidFill>
                <a:ea typeface="黑体" panose="02010609060101010101" pitchFamily="49" charset="-122"/>
              </a:rPr>
              <a:t>; “Q</a:t>
            </a:r>
            <a:r>
              <a:rPr lang="zh-CN" altLang="en-US" sz="2800" b="1">
                <a:solidFill>
                  <a:srgbClr val="CC0000"/>
                </a:solidFill>
                <a:ea typeface="黑体" panose="02010609060101010101" pitchFamily="49" charset="-122"/>
              </a:rPr>
              <a:t>是</a:t>
            </a:r>
            <a:r>
              <a:rPr lang="en-US" altLang="zh-CN" sz="2800" b="1">
                <a:solidFill>
                  <a:srgbClr val="CC0000"/>
                </a:solidFill>
                <a:ea typeface="黑体" panose="02010609060101010101" pitchFamily="49" charset="-122"/>
              </a:rPr>
              <a:t>P</a:t>
            </a:r>
            <a:r>
              <a:rPr lang="zh-CN" altLang="en-US" sz="2800" b="1">
                <a:solidFill>
                  <a:srgbClr val="CC0000"/>
                </a:solidFill>
                <a:ea typeface="黑体" panose="02010609060101010101" pitchFamily="49" charset="-122"/>
              </a:rPr>
              <a:t>的必要条件”</a:t>
            </a:r>
            <a:r>
              <a:rPr lang="en-US" altLang="zh-CN" sz="2800" b="1">
                <a:solidFill>
                  <a:srgbClr val="CC0000"/>
                </a:solidFill>
                <a:ea typeface="黑体" panose="02010609060101010101" pitchFamily="49" charset="-122"/>
              </a:rPr>
              <a:t>; “Q</a:t>
            </a:r>
            <a:r>
              <a:rPr lang="zh-CN" altLang="en-US" sz="2800" b="1">
                <a:solidFill>
                  <a:srgbClr val="CC0000"/>
                </a:solidFill>
                <a:ea typeface="黑体" panose="02010609060101010101" pitchFamily="49" charset="-122"/>
              </a:rPr>
              <a:t>每当</a:t>
            </a:r>
            <a:r>
              <a:rPr lang="en-US" altLang="zh-CN" sz="2800" b="1">
                <a:solidFill>
                  <a:srgbClr val="CC0000"/>
                </a:solidFill>
                <a:ea typeface="黑体" panose="02010609060101010101" pitchFamily="49" charset="-122"/>
              </a:rPr>
              <a:t>P”; “P</a:t>
            </a:r>
            <a:r>
              <a:rPr lang="zh-CN" altLang="en-US" sz="2800" b="1">
                <a:solidFill>
                  <a:srgbClr val="CC0000"/>
                </a:solidFill>
                <a:ea typeface="黑体" panose="02010609060101010101" pitchFamily="49" charset="-122"/>
              </a:rPr>
              <a:t>仅当</a:t>
            </a:r>
            <a:r>
              <a:rPr lang="en-US" altLang="zh-CN" sz="2800" b="1">
                <a:solidFill>
                  <a:srgbClr val="CC0000"/>
                </a:solidFill>
                <a:ea typeface="黑体" panose="02010609060101010101" pitchFamily="49" charset="-122"/>
              </a:rPr>
              <a:t>Q”</a:t>
            </a:r>
            <a:r>
              <a:rPr lang="zh-CN" altLang="en-US" sz="2800" b="1">
                <a:solidFill>
                  <a:srgbClr val="CC0000"/>
                </a:solidFill>
                <a:ea typeface="黑体" panose="02010609060101010101" pitchFamily="49" charset="-122"/>
              </a:rPr>
              <a:t>等。</a:t>
            </a:r>
            <a:endParaRPr lang="zh-CN" altLang="en-US" sz="2800">
              <a:solidFill>
                <a:srgbClr val="CC0000"/>
              </a:solidFill>
              <a:ea typeface="黑体" panose="02010609060101010101" pitchFamily="49" charset="-122"/>
            </a:endParaRPr>
          </a:p>
        </p:txBody>
      </p:sp>
    </p:spTree>
  </p:cSld>
  <p:clrMapOvr>
    <a:masterClrMapping/>
  </p:clrMapOvr>
  <p:transition spd="med" advTm="5486"/>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66" name="Rectangle 10"/>
          <p:cNvSpPr>
            <a:spLocks noGrp="1" noChangeArrowheads="1"/>
          </p:cNvSpPr>
          <p:nvPr>
            <p:ph type="title"/>
          </p:nvPr>
        </p:nvSpPr>
        <p:spPr/>
        <p:txBody>
          <a:bodyPr/>
          <a:lstStyle/>
          <a:p>
            <a:pPr algn="l" eaLnBrk="1" hangingPunct="1">
              <a:defRPr/>
            </a:pPr>
            <a:r>
              <a:rPr lang="en-US" altLang="zh-CN" sz="4800">
                <a:latin typeface="Arial Black" panose="020B0A04020102020204" pitchFamily="34" charset="0"/>
                <a:ea typeface="黑体" panose="02010609060101010101" pitchFamily="49" charset="-122"/>
              </a:rPr>
              <a:t>1.1 </a:t>
            </a:r>
            <a:r>
              <a:rPr lang="zh-CN" altLang="en-US" sz="4800">
                <a:latin typeface="Arial Black" panose="020B0A04020102020204" pitchFamily="34" charset="0"/>
                <a:ea typeface="黑体" panose="02010609060101010101" pitchFamily="49" charset="-122"/>
              </a:rPr>
              <a:t>命题与命题联结词</a:t>
            </a:r>
            <a:endParaRPr lang="zh-CN" altLang="en-US" sz="4800">
              <a:latin typeface="Arial Black" panose="020B0A04020102020204" pitchFamily="34" charset="0"/>
              <a:ea typeface="黑体" panose="02010609060101010101" pitchFamily="49" charset="-122"/>
            </a:endParaRPr>
          </a:p>
        </p:txBody>
      </p:sp>
      <p:sp>
        <p:nvSpPr>
          <p:cNvPr id="28675" name="Rectangle 11"/>
          <p:cNvSpPr>
            <a:spLocks noGrp="1" noChangeArrowheads="1"/>
          </p:cNvSpPr>
          <p:nvPr>
            <p:ph type="body" idx="1"/>
          </p:nvPr>
        </p:nvSpPr>
        <p:spPr>
          <a:xfrm>
            <a:off x="457200" y="1066800"/>
            <a:ext cx="8229600" cy="5562600"/>
          </a:xfrm>
        </p:spPr>
        <p:txBody>
          <a:bodyPr/>
          <a:lstStyle/>
          <a:p>
            <a:pPr algn="just" eaLnBrk="1" hangingPunct="1">
              <a:lnSpc>
                <a:spcPct val="100000"/>
              </a:lnSpc>
            </a:pPr>
            <a:r>
              <a:rPr lang="zh-CN" altLang="en-US" sz="2800" b="1" dirty="0">
                <a:ea typeface="黑体" panose="02010609060101010101" pitchFamily="49" charset="-122"/>
              </a:rPr>
              <a:t>给定命题</a:t>
            </a:r>
            <a:r>
              <a:rPr lang="en-US" altLang="zh-CN" sz="2800" b="1" dirty="0">
                <a:ea typeface="黑体" panose="02010609060101010101" pitchFamily="49" charset="-122"/>
              </a:rPr>
              <a:t>P→Q</a:t>
            </a:r>
            <a:r>
              <a:rPr lang="zh-CN" altLang="en-US" sz="2800" b="1" dirty="0">
                <a:ea typeface="黑体" panose="02010609060101010101" pitchFamily="49" charset="-122"/>
              </a:rPr>
              <a:t>，我们把</a:t>
            </a:r>
            <a:r>
              <a:rPr lang="en-US" altLang="zh-CN" sz="2800" b="1" dirty="0">
                <a:ea typeface="黑体" panose="02010609060101010101" pitchFamily="49" charset="-122"/>
              </a:rPr>
              <a:t>Q→P</a:t>
            </a:r>
            <a:r>
              <a:rPr lang="zh-CN" altLang="en-US" sz="2800" b="1" dirty="0">
                <a:ea typeface="黑体" panose="02010609060101010101" pitchFamily="49" charset="-122"/>
              </a:rPr>
              <a:t>，</a:t>
            </a:r>
            <a:r>
              <a:rPr lang="en-US" altLang="zh-CN" sz="2800" b="1" dirty="0">
                <a:ea typeface="黑体" panose="02010609060101010101" pitchFamily="49" charset="-122"/>
              </a:rPr>
              <a:t>﹁P→﹁Q</a:t>
            </a:r>
            <a:r>
              <a:rPr lang="zh-CN" altLang="en-US" sz="2800" b="1" dirty="0">
                <a:ea typeface="黑体" panose="02010609060101010101" pitchFamily="49" charset="-122"/>
              </a:rPr>
              <a:t>， </a:t>
            </a:r>
            <a:r>
              <a:rPr lang="en-US" altLang="zh-CN" sz="2800" b="1" dirty="0">
                <a:ea typeface="黑体" panose="02010609060101010101" pitchFamily="49" charset="-122"/>
              </a:rPr>
              <a:t>﹁Q→﹁P</a:t>
            </a:r>
            <a:r>
              <a:rPr lang="zh-CN" altLang="en-US" sz="2800" b="1" dirty="0">
                <a:ea typeface="黑体" panose="02010609060101010101" pitchFamily="49" charset="-122"/>
              </a:rPr>
              <a:t>分别叫作命题</a:t>
            </a:r>
            <a:r>
              <a:rPr lang="en-US" altLang="zh-CN" sz="2800" b="1" dirty="0">
                <a:ea typeface="黑体" panose="02010609060101010101" pitchFamily="49" charset="-122"/>
              </a:rPr>
              <a:t>P→Q</a:t>
            </a:r>
            <a:r>
              <a:rPr lang="zh-CN" altLang="en-US" sz="2800" b="1" dirty="0">
                <a:ea typeface="黑体" panose="02010609060101010101" pitchFamily="49" charset="-122"/>
              </a:rPr>
              <a:t>的逆命题，反命题和逆反命题。</a:t>
            </a:r>
            <a:endParaRPr lang="zh-CN" altLang="en-US" sz="2800" b="1" dirty="0">
              <a:ea typeface="黑体" panose="02010609060101010101" pitchFamily="49" charset="-122"/>
            </a:endParaRPr>
          </a:p>
          <a:p>
            <a:pPr algn="just" eaLnBrk="1" hangingPunct="1">
              <a:lnSpc>
                <a:spcPct val="100000"/>
              </a:lnSpc>
            </a:pPr>
            <a:r>
              <a:rPr lang="zh-CN" altLang="en-US" sz="2800" b="1" dirty="0">
                <a:solidFill>
                  <a:srgbClr val="FF9900"/>
                </a:solidFill>
                <a:ea typeface="黑体" panose="02010609060101010101" pitchFamily="49" charset="-122"/>
              </a:rPr>
              <a:t>定义</a:t>
            </a:r>
            <a:r>
              <a:rPr lang="en-US" altLang="zh-CN" sz="2800" b="1" dirty="0">
                <a:solidFill>
                  <a:srgbClr val="FF9900"/>
                </a:solidFill>
                <a:ea typeface="黑体" panose="02010609060101010101" pitchFamily="49" charset="-122"/>
              </a:rPr>
              <a:t>1.6</a:t>
            </a:r>
            <a:r>
              <a:rPr lang="zh-CN" altLang="en-US" sz="2800" b="1" dirty="0">
                <a:solidFill>
                  <a:srgbClr val="FF9900"/>
                </a:solidFill>
                <a:ea typeface="黑体" panose="02010609060101010101" pitchFamily="49" charset="-122"/>
              </a:rPr>
              <a:t>：</a:t>
            </a:r>
            <a:r>
              <a:rPr lang="zh-CN" altLang="en-US" sz="2800" b="1" dirty="0">
                <a:ea typeface="黑体" panose="02010609060101010101" pitchFamily="49" charset="-122"/>
              </a:rPr>
              <a:t>设</a:t>
            </a:r>
            <a:r>
              <a:rPr lang="en-US" altLang="zh-CN" sz="2800" b="1" dirty="0">
                <a:ea typeface="黑体" panose="02010609060101010101" pitchFamily="49" charset="-122"/>
              </a:rPr>
              <a:t>P</a:t>
            </a:r>
            <a:r>
              <a:rPr lang="zh-CN" altLang="en-US" sz="2800" b="1" dirty="0">
                <a:ea typeface="黑体" panose="02010609060101010101" pitchFamily="49" charset="-122"/>
              </a:rPr>
              <a:t>，</a:t>
            </a:r>
            <a:r>
              <a:rPr lang="en-US" altLang="zh-CN" sz="2800" b="1" dirty="0">
                <a:ea typeface="黑体" panose="02010609060101010101" pitchFamily="49" charset="-122"/>
              </a:rPr>
              <a:t>Q</a:t>
            </a:r>
            <a:r>
              <a:rPr lang="zh-CN" altLang="en-US" sz="2800" b="1" dirty="0">
                <a:ea typeface="黑体" panose="02010609060101010101" pitchFamily="49" charset="-122"/>
              </a:rPr>
              <a:t>是任意两个命题，复合命题“</a:t>
            </a:r>
            <a:r>
              <a:rPr lang="en-US" altLang="zh-CN" sz="2800" b="1" dirty="0">
                <a:ea typeface="黑体" panose="02010609060101010101" pitchFamily="49" charset="-122"/>
              </a:rPr>
              <a:t>P</a:t>
            </a:r>
            <a:r>
              <a:rPr lang="zh-CN" altLang="en-US" sz="2800" b="1" dirty="0">
                <a:ea typeface="黑体" panose="02010609060101010101" pitchFamily="49" charset="-122"/>
              </a:rPr>
              <a:t>当且仅当</a:t>
            </a:r>
            <a:r>
              <a:rPr lang="en-US" altLang="zh-CN" sz="2800" b="1" dirty="0">
                <a:ea typeface="黑体" panose="02010609060101010101" pitchFamily="49" charset="-122"/>
              </a:rPr>
              <a:t>Q”</a:t>
            </a:r>
            <a:r>
              <a:rPr lang="zh-CN" altLang="en-US" sz="2800" b="1" dirty="0">
                <a:ea typeface="黑体" panose="02010609060101010101" pitchFamily="49" charset="-122"/>
              </a:rPr>
              <a:t>称为</a:t>
            </a:r>
            <a:r>
              <a:rPr lang="en-US" altLang="zh-CN" sz="2800" b="1" dirty="0">
                <a:ea typeface="黑体" panose="02010609060101010101" pitchFamily="49" charset="-122"/>
              </a:rPr>
              <a:t>P</a:t>
            </a:r>
            <a:r>
              <a:rPr lang="zh-CN" altLang="en-US" sz="2800" b="1" dirty="0">
                <a:ea typeface="黑体" panose="02010609060101010101" pitchFamily="49" charset="-122"/>
              </a:rPr>
              <a:t>与</a:t>
            </a:r>
            <a:r>
              <a:rPr lang="en-US" altLang="zh-CN" sz="2800" b="1" dirty="0">
                <a:ea typeface="黑体" panose="02010609060101010101" pitchFamily="49" charset="-122"/>
              </a:rPr>
              <a:t>Q</a:t>
            </a:r>
            <a:r>
              <a:rPr lang="zh-CN" altLang="en-US" sz="2800" b="1" dirty="0">
                <a:ea typeface="黑体" panose="02010609060101010101" pitchFamily="49" charset="-122"/>
              </a:rPr>
              <a:t>的等价式</a:t>
            </a:r>
            <a:r>
              <a:rPr lang="en-US" altLang="zh-CN" sz="2800" b="1" dirty="0">
                <a:ea typeface="黑体" panose="02010609060101010101" pitchFamily="49" charset="-122"/>
              </a:rPr>
              <a:t>(Equivalence)</a:t>
            </a:r>
            <a:r>
              <a:rPr lang="zh-CN" altLang="en-US" sz="2800" b="1" dirty="0">
                <a:ea typeface="黑体" panose="02010609060101010101" pitchFamily="49" charset="-122"/>
              </a:rPr>
              <a:t>，记作</a:t>
            </a:r>
            <a:r>
              <a:rPr lang="en-US" altLang="zh-CN" sz="2800" b="1" dirty="0">
                <a:ea typeface="黑体" panose="02010609060101010101" pitchFamily="49" charset="-122"/>
              </a:rPr>
              <a:t>P↔Q</a:t>
            </a:r>
            <a:r>
              <a:rPr lang="zh-CN" altLang="en-US" sz="2800" b="1" dirty="0">
                <a:ea typeface="黑体" panose="02010609060101010101" pitchFamily="49" charset="-122"/>
              </a:rPr>
              <a:t>，“↔”为等价联结词。 </a:t>
            </a:r>
            <a:r>
              <a:rPr lang="en-US" altLang="zh-CN" sz="2800" b="1" dirty="0">
                <a:ea typeface="黑体" panose="02010609060101010101" pitchFamily="49" charset="-122"/>
              </a:rPr>
              <a:t>P↔Q</a:t>
            </a:r>
            <a:r>
              <a:rPr lang="zh-CN" altLang="en-US" sz="2800" b="1" dirty="0">
                <a:ea typeface="黑体" panose="02010609060101010101" pitchFamily="49" charset="-122"/>
              </a:rPr>
              <a:t>为真当且仅当</a:t>
            </a:r>
            <a:r>
              <a:rPr lang="en-US" altLang="zh-CN" sz="2800" b="1" dirty="0">
                <a:ea typeface="黑体" panose="02010609060101010101" pitchFamily="49" charset="-122"/>
              </a:rPr>
              <a:t>P</a:t>
            </a:r>
            <a:r>
              <a:rPr lang="zh-CN" altLang="en-US" sz="2800" b="1" dirty="0">
                <a:ea typeface="黑体" panose="02010609060101010101" pitchFamily="49" charset="-122"/>
              </a:rPr>
              <a:t>，</a:t>
            </a:r>
            <a:r>
              <a:rPr lang="en-US" altLang="zh-CN" sz="2800" b="1" dirty="0">
                <a:ea typeface="黑体" panose="02010609060101010101" pitchFamily="49" charset="-122"/>
              </a:rPr>
              <a:t>Q</a:t>
            </a:r>
            <a:r>
              <a:rPr lang="zh-CN" altLang="en-US" sz="2800" b="1" dirty="0">
                <a:ea typeface="黑体" panose="02010609060101010101" pitchFamily="49" charset="-122"/>
              </a:rPr>
              <a:t>同为真假。</a:t>
            </a:r>
            <a:endParaRPr lang="zh-CN" altLang="en-US" sz="2800" b="1" dirty="0">
              <a:ea typeface="黑体" panose="02010609060101010101" pitchFamily="49" charset="-122"/>
            </a:endParaRPr>
          </a:p>
          <a:p>
            <a:pPr algn="just" eaLnBrk="1" hangingPunct="1">
              <a:lnSpc>
                <a:spcPct val="100000"/>
              </a:lnSpc>
              <a:buFontTx/>
              <a:buNone/>
            </a:pPr>
            <a:r>
              <a:rPr lang="zh-CN" altLang="en-US" sz="2800" b="1" dirty="0">
                <a:ea typeface="黑体" panose="02010609060101010101" pitchFamily="49" charset="-122"/>
              </a:rPr>
              <a:t>	</a:t>
            </a:r>
            <a:r>
              <a:rPr lang="zh-CN" altLang="en-US" sz="2800" b="1" dirty="0">
                <a:solidFill>
                  <a:srgbClr val="FF0000"/>
                </a:solidFill>
                <a:ea typeface="黑体" panose="02010609060101010101" pitchFamily="49" charset="-122"/>
              </a:rPr>
              <a:t>例如，</a:t>
            </a:r>
            <a:r>
              <a:rPr lang="en-US" altLang="zh-CN" sz="2800" b="1" dirty="0">
                <a:ea typeface="黑体" panose="02010609060101010101" pitchFamily="49" charset="-122"/>
              </a:rPr>
              <a:t>P</a:t>
            </a:r>
            <a:r>
              <a:rPr lang="zh-CN" altLang="en-US" sz="2800" b="1" dirty="0">
                <a:ea typeface="黑体" panose="02010609060101010101" pitchFamily="49" charset="-122"/>
              </a:rPr>
              <a:t>：合肥是安徽省会，</a:t>
            </a:r>
            <a:r>
              <a:rPr lang="en-US" altLang="zh-CN" sz="2800" b="1" dirty="0">
                <a:ea typeface="黑体" panose="02010609060101010101" pitchFamily="49" charset="-122"/>
              </a:rPr>
              <a:t>Q</a:t>
            </a:r>
            <a:r>
              <a:rPr lang="zh-CN" altLang="en-US" sz="2800" b="1" dirty="0">
                <a:ea typeface="黑体" panose="02010609060101010101" pitchFamily="49" charset="-122"/>
              </a:rPr>
              <a:t>：鸟会飞，则</a:t>
            </a:r>
            <a:r>
              <a:rPr lang="en-US" altLang="zh-CN" sz="2800" b="1" dirty="0">
                <a:ea typeface="黑体" panose="02010609060101010101" pitchFamily="49" charset="-122"/>
              </a:rPr>
              <a:t>P↔Q</a:t>
            </a:r>
            <a:r>
              <a:rPr lang="zh-CN" altLang="en-US" sz="2800" b="1" dirty="0">
                <a:ea typeface="黑体" panose="02010609060101010101" pitchFamily="49" charset="-122"/>
              </a:rPr>
              <a:t>：合肥是安徽省会当且仅当鸟会飞。</a:t>
            </a:r>
            <a:endParaRPr lang="zh-CN" altLang="en-US" sz="2800" b="1" dirty="0">
              <a:ea typeface="黑体" panose="02010609060101010101" pitchFamily="49" charset="-122"/>
            </a:endParaRPr>
          </a:p>
          <a:p>
            <a:pPr algn="just" eaLnBrk="1" hangingPunct="1">
              <a:lnSpc>
                <a:spcPct val="100000"/>
              </a:lnSpc>
              <a:buFontTx/>
              <a:buNone/>
            </a:pPr>
            <a:r>
              <a:rPr lang="zh-CN" altLang="en-US" sz="2800" b="1" dirty="0">
                <a:ea typeface="黑体" panose="02010609060101010101" pitchFamily="49" charset="-122"/>
              </a:rPr>
              <a:t>	如果</a:t>
            </a:r>
            <a:r>
              <a:rPr lang="en-US" altLang="zh-CN" sz="2800" b="1" dirty="0">
                <a:ea typeface="黑体" panose="02010609060101010101" pitchFamily="49" charset="-122"/>
              </a:rPr>
              <a:t>P↔Q</a:t>
            </a:r>
            <a:r>
              <a:rPr lang="zh-CN" altLang="en-US" sz="2800" b="1" dirty="0">
                <a:ea typeface="黑体" panose="02010609060101010101" pitchFamily="49" charset="-122"/>
              </a:rPr>
              <a:t>是真，则</a:t>
            </a:r>
            <a:r>
              <a:rPr lang="en-US" altLang="zh-CN" sz="2800" b="1" dirty="0">
                <a:ea typeface="黑体" panose="02010609060101010101" pitchFamily="49" charset="-122"/>
              </a:rPr>
              <a:t>P→Q</a:t>
            </a:r>
            <a:r>
              <a:rPr lang="zh-CN" altLang="en-US" sz="2800" b="1" dirty="0">
                <a:ea typeface="黑体" panose="02010609060101010101" pitchFamily="49" charset="-122"/>
              </a:rPr>
              <a:t>和</a:t>
            </a:r>
            <a:r>
              <a:rPr lang="en-US" altLang="zh-CN" sz="2800" b="1" dirty="0">
                <a:ea typeface="黑体" panose="02010609060101010101" pitchFamily="49" charset="-122"/>
              </a:rPr>
              <a:t>Q→P</a:t>
            </a:r>
            <a:r>
              <a:rPr lang="zh-CN" altLang="en-US" sz="2800" b="1" dirty="0">
                <a:ea typeface="黑体" panose="02010609060101010101" pitchFamily="49" charset="-122"/>
              </a:rPr>
              <a:t>是真，反之亦然，因此</a:t>
            </a:r>
            <a:r>
              <a:rPr lang="en-US" altLang="zh-CN" sz="2800" b="1" dirty="0">
                <a:ea typeface="黑体" panose="02010609060101010101" pitchFamily="49" charset="-122"/>
              </a:rPr>
              <a:t>P↔Q</a:t>
            </a:r>
            <a:r>
              <a:rPr lang="zh-CN" altLang="en-US" sz="2800" b="1" dirty="0">
                <a:ea typeface="黑体" panose="02010609060101010101" pitchFamily="49" charset="-122"/>
              </a:rPr>
              <a:t>也读作“</a:t>
            </a:r>
            <a:r>
              <a:rPr lang="en-US" altLang="zh-CN" sz="2800" b="1" dirty="0">
                <a:ea typeface="黑体" panose="02010609060101010101" pitchFamily="49" charset="-122"/>
              </a:rPr>
              <a:t>P</a:t>
            </a:r>
            <a:r>
              <a:rPr lang="zh-CN" altLang="en-US" sz="2800" b="1" dirty="0">
                <a:ea typeface="黑体" panose="02010609060101010101" pitchFamily="49" charset="-122"/>
              </a:rPr>
              <a:t>是</a:t>
            </a:r>
            <a:r>
              <a:rPr lang="en-US" altLang="zh-CN" sz="2800" b="1" dirty="0">
                <a:ea typeface="黑体" panose="02010609060101010101" pitchFamily="49" charset="-122"/>
              </a:rPr>
              <a:t>Q</a:t>
            </a:r>
            <a:r>
              <a:rPr lang="zh-CN" altLang="en-US" sz="2800" b="1" dirty="0">
                <a:ea typeface="黑体" panose="02010609060101010101" pitchFamily="49" charset="-122"/>
              </a:rPr>
              <a:t>的充要条件”或“</a:t>
            </a:r>
            <a:r>
              <a:rPr lang="en-US" altLang="zh-CN" sz="2800" b="1" dirty="0">
                <a:ea typeface="黑体" panose="02010609060101010101" pitchFamily="49" charset="-122"/>
              </a:rPr>
              <a:t>P</a:t>
            </a:r>
            <a:r>
              <a:rPr lang="zh-CN" altLang="en-US" sz="2800" b="1" dirty="0">
                <a:ea typeface="黑体" panose="02010609060101010101" pitchFamily="49" charset="-122"/>
              </a:rPr>
              <a:t>当且仅当</a:t>
            </a:r>
            <a:r>
              <a:rPr lang="en-US" altLang="zh-CN" sz="2800" b="1" dirty="0">
                <a:ea typeface="黑体" panose="02010609060101010101" pitchFamily="49" charset="-122"/>
              </a:rPr>
              <a:t>Q”</a:t>
            </a:r>
            <a:r>
              <a:rPr lang="zh-CN" altLang="en-US" sz="2800" b="1" dirty="0">
                <a:ea typeface="黑体" panose="02010609060101010101" pitchFamily="49" charset="-122"/>
              </a:rPr>
              <a:t>。</a:t>
            </a:r>
            <a:endParaRPr lang="zh-CN" altLang="en-US" sz="2800" b="1" dirty="0">
              <a:ea typeface="黑体" panose="02010609060101010101" pitchFamily="49" charset="-122"/>
            </a:endParaRPr>
          </a:p>
        </p:txBody>
      </p:sp>
    </p:spTree>
  </p:cSld>
  <p:clrMapOvr>
    <a:masterClrMapping/>
  </p:clrMapOvr>
  <p:transition spd="med" advTm="5486"/>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50" name="Rectangle 10"/>
          <p:cNvSpPr>
            <a:spLocks noGrp="1" noChangeArrowheads="1"/>
          </p:cNvSpPr>
          <p:nvPr>
            <p:ph type="title"/>
          </p:nvPr>
        </p:nvSpPr>
        <p:spPr/>
        <p:txBody>
          <a:bodyPr/>
          <a:lstStyle/>
          <a:p>
            <a:pPr algn="l" eaLnBrk="1" hangingPunct="1">
              <a:defRPr/>
            </a:pPr>
            <a:r>
              <a:rPr lang="en-US" altLang="zh-CN" sz="4400" dirty="0">
                <a:latin typeface="Arial Black" panose="020B0A04020102020204" pitchFamily="34" charset="0"/>
                <a:ea typeface="黑体" panose="02010609060101010101" pitchFamily="49" charset="-122"/>
              </a:rPr>
              <a:t>1.1 </a:t>
            </a:r>
            <a:r>
              <a:rPr lang="zh-CN" altLang="en-US" sz="4400" dirty="0">
                <a:latin typeface="Arial Black" panose="020B0A04020102020204" pitchFamily="34" charset="0"/>
                <a:ea typeface="黑体" panose="02010609060101010101" pitchFamily="49" charset="-122"/>
              </a:rPr>
              <a:t>命题与命题联结词</a:t>
            </a:r>
            <a:endParaRPr lang="zh-CN" altLang="en-US" sz="4400" dirty="0">
              <a:latin typeface="Arial Black" panose="020B0A04020102020204" pitchFamily="34" charset="0"/>
              <a:ea typeface="黑体" panose="02010609060101010101" pitchFamily="49" charset="-122"/>
            </a:endParaRPr>
          </a:p>
        </p:txBody>
      </p:sp>
      <p:sp>
        <p:nvSpPr>
          <p:cNvPr id="29699" name="Rectangle 11"/>
          <p:cNvSpPr>
            <a:spLocks noGrp="1" noChangeArrowheads="1"/>
          </p:cNvSpPr>
          <p:nvPr>
            <p:ph type="body" sz="half" idx="1"/>
          </p:nvPr>
        </p:nvSpPr>
        <p:spPr>
          <a:xfrm>
            <a:off x="457200" y="1143000"/>
            <a:ext cx="8153400" cy="533400"/>
          </a:xfrm>
        </p:spPr>
        <p:txBody>
          <a:bodyPr/>
          <a:lstStyle/>
          <a:p>
            <a:pPr eaLnBrk="1" hangingPunct="1"/>
            <a:r>
              <a:rPr lang="zh-CN" altLang="en-US" b="1">
                <a:solidFill>
                  <a:srgbClr val="0000FF"/>
                </a:solidFill>
                <a:ea typeface="黑体" panose="02010609060101010101" pitchFamily="49" charset="-122"/>
              </a:rPr>
              <a:t>五个联结词</a:t>
            </a:r>
            <a:endParaRPr lang="zh-CN" altLang="en-US"/>
          </a:p>
        </p:txBody>
      </p:sp>
      <p:graphicFrame>
        <p:nvGraphicFramePr>
          <p:cNvPr id="189505" name="Group 65"/>
          <p:cNvGraphicFramePr>
            <a:graphicFrameLocks noGrp="1"/>
          </p:cNvGraphicFramePr>
          <p:nvPr>
            <p:ph sz="half" idx="2"/>
          </p:nvPr>
        </p:nvGraphicFramePr>
        <p:xfrm>
          <a:off x="457200" y="1746250"/>
          <a:ext cx="8382000" cy="4665663"/>
        </p:xfrm>
        <a:graphic>
          <a:graphicData uri="http://schemas.openxmlformats.org/drawingml/2006/table">
            <a:tbl>
              <a:tblPr/>
              <a:tblGrid>
                <a:gridCol w="1249363"/>
                <a:gridCol w="1068387"/>
                <a:gridCol w="1427163"/>
                <a:gridCol w="1695450"/>
                <a:gridCol w="2941637"/>
              </a:tblGrid>
              <a:tr h="457262">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a:ln>
                            <a:noFill/>
                          </a:ln>
                          <a:solidFill>
                            <a:schemeClr val="bg1"/>
                          </a:solidFill>
                          <a:effectLst/>
                          <a:latin typeface="Times New Roman" panose="02020603050405020304" pitchFamily="18" charset="0"/>
                          <a:ea typeface="黑体" panose="02010609060101010101" pitchFamily="49" charset="-122"/>
                        </a:rPr>
                        <a:t>联结词</a:t>
                      </a:r>
                      <a:endParaRPr kumimoji="0" lang="zh-CN" altLang="en-US" sz="2400" b="1" i="0" u="none" strike="noStrike" cap="none" normalizeH="0" baseline="0">
                        <a:ln>
                          <a:noFill/>
                        </a:ln>
                        <a:solidFill>
                          <a:schemeClr val="bg1"/>
                        </a:solidFill>
                        <a:effectLst/>
                        <a:latin typeface="Times New Roman" panose="02020603050405020304" pitchFamily="18" charset="0"/>
                        <a:ea typeface="黑体" panose="02010609060101010101" pitchFamily="49" charset="-122"/>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a:ln>
                            <a:noFill/>
                          </a:ln>
                          <a:solidFill>
                            <a:schemeClr val="bg1"/>
                          </a:solidFill>
                          <a:effectLst/>
                          <a:latin typeface="Times New Roman" panose="02020603050405020304" pitchFamily="18" charset="0"/>
                          <a:ea typeface="黑体" panose="02010609060101010101" pitchFamily="49" charset="-122"/>
                        </a:rPr>
                        <a:t>记号</a:t>
                      </a:r>
                      <a:endParaRPr kumimoji="0" lang="zh-CN" altLang="en-US" sz="2400" b="1" i="0" u="none" strike="noStrike" cap="none" normalizeH="0" baseline="0">
                        <a:ln>
                          <a:noFill/>
                        </a:ln>
                        <a:solidFill>
                          <a:schemeClr val="bg1"/>
                        </a:solidFill>
                        <a:effectLst/>
                        <a:latin typeface="Times New Roman" panose="02020603050405020304" pitchFamily="18" charset="0"/>
                        <a:ea typeface="黑体" panose="02010609060101010101" pitchFamily="49" charset="-122"/>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a:ln>
                            <a:noFill/>
                          </a:ln>
                          <a:solidFill>
                            <a:schemeClr val="bg1"/>
                          </a:solidFill>
                          <a:effectLst/>
                          <a:latin typeface="Times New Roman" panose="02020603050405020304" pitchFamily="18" charset="0"/>
                          <a:ea typeface="黑体" panose="02010609060101010101" pitchFamily="49" charset="-122"/>
                        </a:rPr>
                        <a:t>表达式</a:t>
                      </a:r>
                      <a:endParaRPr kumimoji="0" lang="zh-CN" altLang="en-US" sz="2400" b="1" i="0" u="none" strike="noStrike" cap="none" normalizeH="0" baseline="0">
                        <a:ln>
                          <a:noFill/>
                        </a:ln>
                        <a:solidFill>
                          <a:schemeClr val="bg1"/>
                        </a:solidFill>
                        <a:effectLst/>
                        <a:latin typeface="Times New Roman" panose="02020603050405020304" pitchFamily="18" charset="0"/>
                        <a:ea typeface="黑体" panose="02010609060101010101" pitchFamily="49" charset="-122"/>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a:ln>
                            <a:noFill/>
                          </a:ln>
                          <a:solidFill>
                            <a:schemeClr val="bg1"/>
                          </a:solidFill>
                          <a:effectLst/>
                          <a:latin typeface="Times New Roman" panose="02020603050405020304" pitchFamily="18" charset="0"/>
                          <a:ea typeface="黑体" panose="02010609060101010101" pitchFamily="49" charset="-122"/>
                        </a:rPr>
                        <a:t>读法</a:t>
                      </a:r>
                      <a:endParaRPr kumimoji="0" lang="zh-CN" altLang="en-US" sz="2400" b="1" i="0" u="none" strike="noStrike" cap="none" normalizeH="0" baseline="0">
                        <a:ln>
                          <a:noFill/>
                        </a:ln>
                        <a:solidFill>
                          <a:schemeClr val="bg1"/>
                        </a:solidFill>
                        <a:effectLst/>
                        <a:latin typeface="Times New Roman" panose="02020603050405020304" pitchFamily="18" charset="0"/>
                        <a:ea typeface="黑体" panose="02010609060101010101" pitchFamily="49" charset="-122"/>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a:ln>
                            <a:noFill/>
                          </a:ln>
                          <a:solidFill>
                            <a:schemeClr val="bg1"/>
                          </a:solidFill>
                          <a:effectLst/>
                          <a:latin typeface="Times New Roman" panose="02020603050405020304" pitchFamily="18" charset="0"/>
                          <a:ea typeface="黑体" panose="02010609060101010101" pitchFamily="49" charset="-122"/>
                        </a:rPr>
                        <a:t>真值结果</a:t>
                      </a:r>
                      <a:endParaRPr kumimoji="0" lang="zh-CN" altLang="en-US" sz="2400" b="1" i="0" u="none" strike="noStrike" cap="none" normalizeH="0" baseline="0">
                        <a:ln>
                          <a:noFill/>
                        </a:ln>
                        <a:solidFill>
                          <a:schemeClr val="bg1"/>
                        </a:solidFill>
                        <a:effectLst/>
                        <a:latin typeface="Times New Roman" panose="02020603050405020304" pitchFamily="18" charset="0"/>
                        <a:ea typeface="黑体" panose="02010609060101010101" pitchFamily="49" charset="-122"/>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91611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否定</a:t>
                      </a:r>
                      <a:endPar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¬P</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非</a:t>
                      </a: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P</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¬P</a:t>
                      </a:r>
                      <a:r>
                        <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为真当且仅当</a:t>
                      </a: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P</a:t>
                      </a:r>
                      <a:r>
                        <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为假</a:t>
                      </a:r>
                      <a:endPar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823072">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合取</a:t>
                      </a:r>
                      <a:endPar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P ∧ Q</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P</a:t>
                      </a:r>
                      <a:r>
                        <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且</a:t>
                      </a: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Q</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P ∧ Q</a:t>
                      </a:r>
                      <a:r>
                        <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为真当且仅当</a:t>
                      </a: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P</a:t>
                      </a:r>
                      <a:r>
                        <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a:t>
                      </a: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Q</a:t>
                      </a:r>
                      <a:r>
                        <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同为真</a:t>
                      </a:r>
                      <a:endPar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823072">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析取</a:t>
                      </a:r>
                      <a:endPar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P ∨ Q</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P</a:t>
                      </a:r>
                      <a:r>
                        <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或</a:t>
                      </a: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Q</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P ∨ Q</a:t>
                      </a:r>
                      <a:r>
                        <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为真当且仅当</a:t>
                      </a: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P</a:t>
                      </a:r>
                      <a:r>
                        <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a:t>
                      </a: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Q</a:t>
                      </a:r>
                      <a:r>
                        <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至少一个为真</a:t>
                      </a:r>
                      <a:endPar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823072">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蕴含</a:t>
                      </a:r>
                      <a:endPar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P→Q</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若</a:t>
                      </a: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P</a:t>
                      </a:r>
                      <a:r>
                        <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则</a:t>
                      </a: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Q</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P→Q</a:t>
                      </a:r>
                      <a:r>
                        <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为假当且仅当</a:t>
                      </a: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P</a:t>
                      </a:r>
                      <a:r>
                        <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为真</a:t>
                      </a: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Q</a:t>
                      </a:r>
                      <a:r>
                        <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为假</a:t>
                      </a:r>
                      <a:endPar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823072">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等价</a:t>
                      </a:r>
                      <a:endPar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P↔Q</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P</a:t>
                      </a:r>
                      <a:r>
                        <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当且仅当</a:t>
                      </a: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Q</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P↔Q</a:t>
                      </a:r>
                      <a:r>
                        <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为真当且仅当</a:t>
                      </a: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P</a:t>
                      </a:r>
                      <a:r>
                        <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a:t>
                      </a: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Q</a:t>
                      </a:r>
                      <a:r>
                        <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同为真假</a:t>
                      </a:r>
                      <a:endPar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bl>
          </a:graphicData>
        </a:graphic>
      </p:graphicFrame>
    </p:spTree>
  </p:cSld>
  <p:clrMapOvr>
    <a:masterClrMapping/>
  </p:clrMapOvr>
  <p:transition spd="med" advTm="5486"/>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76" name="Rectangle 12"/>
          <p:cNvSpPr>
            <a:spLocks noGrp="1" noChangeArrowheads="1"/>
          </p:cNvSpPr>
          <p:nvPr>
            <p:ph type="title"/>
          </p:nvPr>
        </p:nvSpPr>
        <p:spPr/>
        <p:txBody>
          <a:bodyPr/>
          <a:lstStyle/>
          <a:p>
            <a:pPr algn="l" eaLnBrk="1" hangingPunct="1">
              <a:defRPr/>
            </a:pPr>
            <a:r>
              <a:rPr lang="en-US" altLang="zh-CN" sz="4400">
                <a:latin typeface="Arial Black" panose="020B0A04020102020204" pitchFamily="34" charset="0"/>
                <a:ea typeface="黑体" panose="02010609060101010101" pitchFamily="49" charset="-122"/>
              </a:rPr>
              <a:t>1.1 </a:t>
            </a:r>
            <a:r>
              <a:rPr lang="zh-CN" altLang="en-US" sz="4400">
                <a:latin typeface="Arial Black" panose="020B0A04020102020204" pitchFamily="34" charset="0"/>
                <a:ea typeface="黑体" panose="02010609060101010101" pitchFamily="49" charset="-122"/>
              </a:rPr>
              <a:t>命题与命题联结词</a:t>
            </a:r>
            <a:endParaRPr lang="zh-CN" altLang="en-US" sz="4400">
              <a:latin typeface="Arial Black" panose="020B0A04020102020204" pitchFamily="34" charset="0"/>
              <a:ea typeface="黑体" panose="02010609060101010101" pitchFamily="49" charset="-122"/>
            </a:endParaRPr>
          </a:p>
        </p:txBody>
      </p:sp>
      <p:sp>
        <p:nvSpPr>
          <p:cNvPr id="30723" name="Rectangle 13"/>
          <p:cNvSpPr>
            <a:spLocks noGrp="1" noChangeArrowheads="1"/>
          </p:cNvSpPr>
          <p:nvPr>
            <p:ph type="body" idx="1"/>
          </p:nvPr>
        </p:nvSpPr>
        <p:spPr>
          <a:noFill/>
        </p:spPr>
        <p:txBody>
          <a:bodyPr/>
          <a:lstStyle/>
          <a:p>
            <a:pPr algn="just" eaLnBrk="1" hangingPunct="1">
              <a:lnSpc>
                <a:spcPct val="110000"/>
              </a:lnSpc>
            </a:pPr>
            <a:r>
              <a:rPr lang="zh-CN" altLang="en-US" b="1" dirty="0">
                <a:solidFill>
                  <a:srgbClr val="0000FF"/>
                </a:solidFill>
                <a:ea typeface="黑体" panose="02010609060101010101" pitchFamily="49" charset="-122"/>
              </a:rPr>
              <a:t>一般约定：</a:t>
            </a:r>
            <a:endParaRPr lang="zh-CN" altLang="en-US" b="1" dirty="0">
              <a:solidFill>
                <a:srgbClr val="0000FF"/>
              </a:solidFill>
              <a:ea typeface="黑体" panose="02010609060101010101" pitchFamily="49" charset="-122"/>
            </a:endParaRPr>
          </a:p>
          <a:p>
            <a:pPr lvl="1" algn="just" eaLnBrk="1" hangingPunct="1">
              <a:lnSpc>
                <a:spcPct val="110000"/>
              </a:lnSpc>
              <a:buFontTx/>
              <a:buNone/>
            </a:pPr>
            <a:r>
              <a:rPr lang="en-US" altLang="zh-CN" sz="2800" b="1" dirty="0">
                <a:ea typeface="黑体" panose="02010609060101010101" pitchFamily="49" charset="-122"/>
              </a:rPr>
              <a:t>a</a:t>
            </a:r>
            <a:r>
              <a:rPr lang="en-US" altLang="zh-CN" sz="2800" b="1" dirty="0" smtClean="0">
                <a:ea typeface="黑体" panose="02010609060101010101" pitchFamily="49" charset="-122"/>
              </a:rPr>
              <a:t>)</a:t>
            </a:r>
            <a:r>
              <a:rPr lang="zh-CN" altLang="en-US" sz="2800" b="1" dirty="0" smtClean="0">
                <a:ea typeface="黑体" panose="02010609060101010101" pitchFamily="49" charset="-122"/>
              </a:rPr>
              <a:t> 运算符</a:t>
            </a:r>
            <a:r>
              <a:rPr lang="en-US" altLang="zh-CN" sz="2800" b="1" dirty="0">
                <a:ea typeface="黑体" panose="02010609060101010101" pitchFamily="49" charset="-122"/>
              </a:rPr>
              <a:t>(</a:t>
            </a:r>
            <a:r>
              <a:rPr lang="zh-CN" altLang="en-US" sz="2800" b="1" dirty="0">
                <a:ea typeface="黑体" panose="02010609060101010101" pitchFamily="49" charset="-122"/>
              </a:rPr>
              <a:t>联结词</a:t>
            </a:r>
            <a:r>
              <a:rPr lang="en-US" altLang="zh-CN" sz="2800" b="1" dirty="0">
                <a:ea typeface="黑体" panose="02010609060101010101" pitchFamily="49" charset="-122"/>
              </a:rPr>
              <a:t>)</a:t>
            </a:r>
            <a:r>
              <a:rPr lang="zh-CN" altLang="en-US" sz="2800" b="1" dirty="0">
                <a:ea typeface="黑体" panose="02010609060101010101" pitchFamily="49" charset="-122"/>
              </a:rPr>
              <a:t>结合力强弱顺序为：</a:t>
            </a:r>
            <a:r>
              <a:rPr lang="en-US" altLang="zh-CN" sz="2800" b="1" dirty="0">
                <a:ea typeface="黑体" panose="02010609060101010101" pitchFamily="49" charset="-122"/>
              </a:rPr>
              <a:t>¬</a:t>
            </a:r>
            <a:r>
              <a:rPr lang="zh-CN" altLang="en-US" sz="2800" b="1" dirty="0">
                <a:ea typeface="黑体" panose="02010609060101010101" pitchFamily="49" charset="-122"/>
              </a:rPr>
              <a:t> ； ∧，∨ ； →，↔；凡符合此顺序的，括号可省略。</a:t>
            </a:r>
            <a:endParaRPr lang="zh-CN" altLang="en-US" sz="2800" b="1" dirty="0">
              <a:ea typeface="黑体" panose="02010609060101010101" pitchFamily="49" charset="-122"/>
            </a:endParaRPr>
          </a:p>
          <a:p>
            <a:pPr lvl="1" algn="just" eaLnBrk="1" hangingPunct="1">
              <a:lnSpc>
                <a:spcPct val="110000"/>
              </a:lnSpc>
              <a:buFontTx/>
              <a:buNone/>
            </a:pPr>
            <a:r>
              <a:rPr lang="en-US" altLang="zh-CN" sz="2800" b="1" dirty="0">
                <a:ea typeface="黑体" panose="02010609060101010101" pitchFamily="49" charset="-122"/>
              </a:rPr>
              <a:t>b</a:t>
            </a:r>
            <a:r>
              <a:rPr lang="en-US" altLang="zh-CN" sz="2800" b="1" dirty="0" smtClean="0">
                <a:ea typeface="黑体" panose="02010609060101010101" pitchFamily="49" charset="-122"/>
              </a:rPr>
              <a:t>)</a:t>
            </a:r>
            <a:r>
              <a:rPr lang="zh-CN" altLang="en-US" sz="2800" b="1" dirty="0" smtClean="0">
                <a:ea typeface="黑体" panose="02010609060101010101" pitchFamily="49" charset="-122"/>
              </a:rPr>
              <a:t> 相同</a:t>
            </a:r>
            <a:r>
              <a:rPr lang="zh-CN" altLang="en-US" sz="2800" b="1" dirty="0">
                <a:ea typeface="黑体" panose="02010609060101010101" pitchFamily="49" charset="-122"/>
              </a:rPr>
              <a:t>的运算符，从左到右次序计算时，括号可省去。</a:t>
            </a:r>
            <a:endParaRPr lang="zh-CN" altLang="en-US" sz="2800" b="1" dirty="0">
              <a:ea typeface="黑体" panose="02010609060101010101" pitchFamily="49" charset="-122"/>
            </a:endParaRPr>
          </a:p>
          <a:p>
            <a:pPr lvl="1" algn="just" eaLnBrk="1" hangingPunct="1">
              <a:lnSpc>
                <a:spcPct val="110000"/>
              </a:lnSpc>
              <a:buFontTx/>
              <a:buNone/>
            </a:pPr>
            <a:r>
              <a:rPr lang="en-US" altLang="zh-CN" sz="2800" b="1" dirty="0">
                <a:ea typeface="黑体" panose="02010609060101010101" pitchFamily="49" charset="-122"/>
              </a:rPr>
              <a:t>c</a:t>
            </a:r>
            <a:r>
              <a:rPr lang="en-US" altLang="zh-CN" sz="2800" b="1" dirty="0" smtClean="0">
                <a:ea typeface="黑体" panose="02010609060101010101" pitchFamily="49" charset="-122"/>
              </a:rPr>
              <a:t>)</a:t>
            </a:r>
            <a:r>
              <a:rPr lang="zh-CN" altLang="en-US" sz="2800" b="1" dirty="0" smtClean="0">
                <a:ea typeface="黑体" panose="02010609060101010101" pitchFamily="49" charset="-122"/>
              </a:rPr>
              <a:t> 最</a:t>
            </a:r>
            <a:r>
              <a:rPr lang="zh-CN" altLang="en-US" sz="2800" b="1" dirty="0">
                <a:ea typeface="黑体" panose="02010609060101010101" pitchFamily="49" charset="-122"/>
              </a:rPr>
              <a:t>外层括号可省。</a:t>
            </a:r>
            <a:endParaRPr lang="zh-CN" altLang="en-US" sz="2800" b="1" dirty="0">
              <a:ea typeface="黑体" panose="02010609060101010101" pitchFamily="49" charset="-122"/>
            </a:endParaRPr>
          </a:p>
          <a:p>
            <a:pPr lvl="1" algn="just" eaLnBrk="1" hangingPunct="1">
              <a:lnSpc>
                <a:spcPct val="110000"/>
              </a:lnSpc>
              <a:buFontTx/>
              <a:buNone/>
            </a:pPr>
            <a:r>
              <a:rPr lang="zh-CN" altLang="en-US" sz="2800" b="1" dirty="0">
                <a:ea typeface="黑体" panose="02010609060101010101" pitchFamily="49" charset="-122"/>
              </a:rPr>
              <a:t>如，</a:t>
            </a:r>
            <a:r>
              <a:rPr lang="en-US" altLang="zh-CN" sz="2800" b="1" dirty="0">
                <a:ea typeface="黑体" panose="02010609060101010101" pitchFamily="49" charset="-122"/>
              </a:rPr>
              <a:t>(¬((P ∧ ¬Q) ∨R) →((R ∨P)∨Q))</a:t>
            </a:r>
            <a:endParaRPr lang="en-US" altLang="zh-CN" sz="2800" b="1" dirty="0">
              <a:ea typeface="黑体" panose="02010609060101010101" pitchFamily="49" charset="-122"/>
            </a:endParaRPr>
          </a:p>
          <a:p>
            <a:pPr algn="just" eaLnBrk="1" hangingPunct="1">
              <a:lnSpc>
                <a:spcPct val="110000"/>
              </a:lnSpc>
              <a:buFontTx/>
              <a:buNone/>
            </a:pPr>
            <a:r>
              <a:rPr lang="en-US" altLang="zh-CN" sz="2800" b="1" dirty="0">
                <a:ea typeface="黑体" panose="02010609060101010101" pitchFamily="49" charset="-122"/>
              </a:rPr>
              <a:t>                   ¬(P ∧ ¬Q∨R) →R ∨P∨Q</a:t>
            </a:r>
            <a:endParaRPr lang="en-US" altLang="zh-CN" sz="2800" b="1" dirty="0">
              <a:ea typeface="黑体" panose="02010609060101010101" pitchFamily="49" charset="-122"/>
            </a:endParaRPr>
          </a:p>
        </p:txBody>
      </p:sp>
      <p:graphicFrame>
        <p:nvGraphicFramePr>
          <p:cNvPr id="30724" name="Object 2"/>
          <p:cNvGraphicFramePr>
            <a:graphicFrameLocks noChangeAspect="1"/>
          </p:cNvGraphicFramePr>
          <p:nvPr/>
        </p:nvGraphicFramePr>
        <p:xfrm>
          <a:off x="1676400" y="5284788"/>
          <a:ext cx="609600" cy="430212"/>
        </p:xfrm>
        <a:graphic>
          <a:graphicData uri="http://schemas.openxmlformats.org/presentationml/2006/ole">
            <mc:AlternateContent xmlns:mc="http://schemas.openxmlformats.org/markup-compatibility/2006">
              <mc:Choice xmlns:v="urn:schemas-microsoft-com:vml" Requires="v">
                <p:oleObj spid="_x0000_s31187" name="Microsoft 公式 3.0" r:id="rId1" imgW="215900" imgH="152400" progId="Equation.3">
                  <p:embed/>
                </p:oleObj>
              </mc:Choice>
              <mc:Fallback>
                <p:oleObj name="Microsoft 公式 3.0" r:id="rId1" imgW="215900" imgH="1524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5284788"/>
                        <a:ext cx="609600" cy="430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advTm="5486"/>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
          <p:cNvSpPr>
            <a:spLocks noGrp="1" noChangeArrowheads="1"/>
          </p:cNvSpPr>
          <p:nvPr>
            <p:ph type="body" idx="1"/>
          </p:nvPr>
        </p:nvSpPr>
        <p:spPr>
          <a:xfrm>
            <a:off x="304800" y="1066800"/>
            <a:ext cx="8610600" cy="5562600"/>
          </a:xfrm>
        </p:spPr>
        <p:txBody>
          <a:bodyPr/>
          <a:lstStyle/>
          <a:p>
            <a:pPr eaLnBrk="1" hangingPunct="1">
              <a:lnSpc>
                <a:spcPct val="100000"/>
              </a:lnSpc>
            </a:pPr>
            <a:r>
              <a:rPr lang="zh-CN" altLang="en-US" b="1" dirty="0">
                <a:solidFill>
                  <a:srgbClr val="0000FF"/>
                </a:solidFill>
                <a:ea typeface="黑体" panose="02010609060101010101" pitchFamily="49" charset="-122"/>
              </a:rPr>
              <a:t>例</a:t>
            </a:r>
            <a:r>
              <a:rPr lang="en-US" altLang="zh-CN" b="1" dirty="0">
                <a:solidFill>
                  <a:srgbClr val="0000FF"/>
                </a:solidFill>
                <a:ea typeface="黑体" panose="02010609060101010101" pitchFamily="49" charset="-122"/>
              </a:rPr>
              <a:t>1.3</a:t>
            </a:r>
            <a:r>
              <a:rPr lang="zh-CN" altLang="en-US" b="1" dirty="0">
                <a:solidFill>
                  <a:srgbClr val="0000FF"/>
                </a:solidFill>
                <a:ea typeface="黑体" panose="02010609060101010101" pitchFamily="49" charset="-122"/>
              </a:rPr>
              <a:t>：符号化下列命题。</a:t>
            </a:r>
            <a:endParaRPr lang="zh-CN" altLang="en-US" b="1" dirty="0">
              <a:solidFill>
                <a:srgbClr val="0000FF"/>
              </a:solidFill>
              <a:ea typeface="黑体" panose="02010609060101010101" pitchFamily="49" charset="-122"/>
            </a:endParaRPr>
          </a:p>
          <a:p>
            <a:pPr lvl="1" algn="just" eaLnBrk="1" hangingPunct="1">
              <a:lnSpc>
                <a:spcPct val="100000"/>
              </a:lnSpc>
              <a:buFontTx/>
              <a:buNone/>
            </a:pPr>
            <a:r>
              <a:rPr lang="en-US" altLang="zh-CN" sz="2800" b="1" dirty="0">
                <a:ea typeface="黑体" panose="02010609060101010101" pitchFamily="49" charset="-122"/>
              </a:rPr>
              <a:t>a</a:t>
            </a:r>
            <a:r>
              <a:rPr lang="en-US" altLang="zh-CN" sz="2800" b="1" dirty="0" smtClean="0">
                <a:ea typeface="黑体" panose="02010609060101010101" pitchFamily="49" charset="-122"/>
              </a:rPr>
              <a:t>)</a:t>
            </a:r>
            <a:r>
              <a:rPr lang="zh-CN" altLang="en-US" sz="2800" b="1" dirty="0" smtClean="0">
                <a:ea typeface="黑体" panose="02010609060101010101" pitchFamily="49" charset="-122"/>
              </a:rPr>
              <a:t>  他</a:t>
            </a:r>
            <a:r>
              <a:rPr lang="zh-CN" altLang="en-US" sz="2800" b="1" dirty="0">
                <a:ea typeface="黑体" panose="02010609060101010101" pitchFamily="49" charset="-122"/>
              </a:rPr>
              <a:t>既有理论知识又有实践经验</a:t>
            </a:r>
            <a:endParaRPr lang="zh-CN" altLang="en-US" sz="2800" b="1" dirty="0">
              <a:ea typeface="黑体" panose="02010609060101010101" pitchFamily="49" charset="-122"/>
            </a:endParaRPr>
          </a:p>
          <a:p>
            <a:pPr lvl="1" algn="just" eaLnBrk="1" hangingPunct="1">
              <a:lnSpc>
                <a:spcPct val="100000"/>
              </a:lnSpc>
              <a:buFontTx/>
              <a:buNone/>
            </a:pPr>
            <a:r>
              <a:rPr lang="en-US" altLang="zh-CN" sz="2800" b="1" dirty="0">
                <a:ea typeface="黑体" panose="02010609060101010101" pitchFamily="49" charset="-122"/>
              </a:rPr>
              <a:t>b</a:t>
            </a:r>
            <a:r>
              <a:rPr lang="en-US" altLang="zh-CN" sz="2800" b="1" dirty="0" smtClean="0">
                <a:ea typeface="黑体" panose="02010609060101010101" pitchFamily="49" charset="-122"/>
              </a:rPr>
              <a:t>)</a:t>
            </a:r>
            <a:r>
              <a:rPr lang="zh-CN" altLang="en-US" sz="2800" b="1" dirty="0" smtClean="0">
                <a:ea typeface="黑体" panose="02010609060101010101" pitchFamily="49" charset="-122"/>
              </a:rPr>
              <a:t>  </a:t>
            </a:r>
            <a:r>
              <a:rPr lang="en-US" altLang="zh-CN" sz="2800" b="1" dirty="0" err="1" smtClean="0">
                <a:ea typeface="黑体" panose="02010609060101010101" pitchFamily="49" charset="-122"/>
              </a:rPr>
              <a:t>i</a:t>
            </a:r>
            <a:r>
              <a:rPr lang="en-US" altLang="zh-CN" sz="2800" b="1" dirty="0">
                <a:ea typeface="黑体" panose="02010609060101010101" pitchFamily="49" charset="-122"/>
              </a:rPr>
              <a:t>. </a:t>
            </a:r>
            <a:r>
              <a:rPr lang="zh-CN" altLang="en-US" sz="2800" b="1" dirty="0">
                <a:ea typeface="黑体" panose="02010609060101010101" pitchFamily="49" charset="-122"/>
              </a:rPr>
              <a:t>如果明天不是雨夹雪则我去学校</a:t>
            </a:r>
            <a:endParaRPr lang="zh-CN" altLang="en-US" sz="2800" b="1" dirty="0">
              <a:ea typeface="黑体" panose="02010609060101010101" pitchFamily="49" charset="-122"/>
            </a:endParaRPr>
          </a:p>
          <a:p>
            <a:pPr lvl="1" algn="just" eaLnBrk="1" hangingPunct="1">
              <a:lnSpc>
                <a:spcPct val="100000"/>
              </a:lnSpc>
              <a:buFontTx/>
              <a:buNone/>
            </a:pPr>
            <a:r>
              <a:rPr lang="zh-CN" altLang="en-US" sz="2800" b="1" dirty="0">
                <a:ea typeface="黑体" panose="02010609060101010101" pitchFamily="49" charset="-122"/>
              </a:rPr>
              <a:t>     </a:t>
            </a:r>
            <a:r>
              <a:rPr lang="en-US" altLang="zh-CN" sz="2800" b="1" dirty="0" smtClean="0">
                <a:ea typeface="黑体" panose="02010609060101010101" pitchFamily="49" charset="-122"/>
              </a:rPr>
              <a:t>ii</a:t>
            </a:r>
            <a:r>
              <a:rPr lang="en-US" altLang="zh-CN" sz="2800" b="1" dirty="0">
                <a:ea typeface="黑体" panose="02010609060101010101" pitchFamily="49" charset="-122"/>
              </a:rPr>
              <a:t>. </a:t>
            </a:r>
            <a:r>
              <a:rPr lang="zh-CN" altLang="en-US" sz="2800" b="1" dirty="0">
                <a:ea typeface="黑体" panose="02010609060101010101" pitchFamily="49" charset="-122"/>
              </a:rPr>
              <a:t>如果明天不下雨并且不下雪，则我去学校</a:t>
            </a:r>
            <a:endParaRPr lang="zh-CN" altLang="en-US" sz="2800" b="1" dirty="0">
              <a:ea typeface="黑体" panose="02010609060101010101" pitchFamily="49" charset="-122"/>
            </a:endParaRPr>
          </a:p>
          <a:p>
            <a:pPr lvl="1" algn="just" eaLnBrk="1" hangingPunct="1">
              <a:lnSpc>
                <a:spcPct val="100000"/>
              </a:lnSpc>
              <a:buFontTx/>
              <a:buNone/>
            </a:pPr>
            <a:r>
              <a:rPr lang="zh-CN" altLang="en-US" sz="2800" b="1" dirty="0">
                <a:ea typeface="黑体" panose="02010609060101010101" pitchFamily="49" charset="-122"/>
              </a:rPr>
              <a:t>     </a:t>
            </a:r>
            <a:r>
              <a:rPr lang="en-US" altLang="zh-CN" sz="2800" b="1" dirty="0" smtClean="0">
                <a:ea typeface="黑体" panose="02010609060101010101" pitchFamily="49" charset="-122"/>
              </a:rPr>
              <a:t>iii</a:t>
            </a:r>
            <a:r>
              <a:rPr lang="en-US" altLang="zh-CN" sz="2800" b="1" dirty="0">
                <a:ea typeface="黑体" panose="02010609060101010101" pitchFamily="49" charset="-122"/>
              </a:rPr>
              <a:t>. </a:t>
            </a:r>
            <a:r>
              <a:rPr lang="zh-CN" altLang="en-US" sz="2800" b="1" dirty="0">
                <a:ea typeface="黑体" panose="02010609060101010101" pitchFamily="49" charset="-122"/>
              </a:rPr>
              <a:t>如果明天下雨或下雪则我不去学校</a:t>
            </a:r>
            <a:endParaRPr lang="zh-CN" altLang="en-US" sz="2800" b="1" dirty="0">
              <a:ea typeface="黑体" panose="02010609060101010101" pitchFamily="49" charset="-122"/>
            </a:endParaRPr>
          </a:p>
          <a:p>
            <a:pPr lvl="1" algn="just" eaLnBrk="1" hangingPunct="1">
              <a:lnSpc>
                <a:spcPct val="100000"/>
              </a:lnSpc>
              <a:buFontTx/>
              <a:buNone/>
            </a:pPr>
            <a:r>
              <a:rPr lang="zh-CN" altLang="en-US" sz="2800" b="1" dirty="0">
                <a:ea typeface="黑体" panose="02010609060101010101" pitchFamily="49" charset="-122"/>
              </a:rPr>
              <a:t>     </a:t>
            </a:r>
            <a:r>
              <a:rPr lang="en-US" altLang="zh-CN" sz="2800" b="1" dirty="0" smtClean="0">
                <a:ea typeface="黑体" panose="02010609060101010101" pitchFamily="49" charset="-122"/>
              </a:rPr>
              <a:t>iv</a:t>
            </a:r>
            <a:r>
              <a:rPr lang="en-US" altLang="zh-CN" sz="2800" b="1" dirty="0">
                <a:ea typeface="黑体" panose="02010609060101010101" pitchFamily="49" charset="-122"/>
              </a:rPr>
              <a:t>. </a:t>
            </a:r>
            <a:r>
              <a:rPr lang="zh-CN" altLang="en-US" sz="2800" b="1" dirty="0">
                <a:ea typeface="黑体" panose="02010609060101010101" pitchFamily="49" charset="-122"/>
              </a:rPr>
              <a:t>明天我将风雨无阻一定去学校</a:t>
            </a:r>
            <a:endParaRPr lang="zh-CN" altLang="en-US" sz="2800" b="1" dirty="0">
              <a:ea typeface="黑体" panose="02010609060101010101" pitchFamily="49" charset="-122"/>
            </a:endParaRPr>
          </a:p>
          <a:p>
            <a:pPr lvl="1" algn="just" eaLnBrk="1" hangingPunct="1">
              <a:lnSpc>
                <a:spcPct val="100000"/>
              </a:lnSpc>
              <a:buFontTx/>
              <a:buNone/>
            </a:pPr>
            <a:r>
              <a:rPr lang="zh-CN" altLang="en-US" sz="2800" b="1" dirty="0">
                <a:ea typeface="黑体" panose="02010609060101010101" pitchFamily="49" charset="-122"/>
              </a:rPr>
              <a:t>     </a:t>
            </a:r>
            <a:r>
              <a:rPr lang="en-US" altLang="zh-CN" sz="2800" b="1" dirty="0" smtClean="0">
                <a:ea typeface="黑体" panose="02010609060101010101" pitchFamily="49" charset="-122"/>
              </a:rPr>
              <a:t>v</a:t>
            </a:r>
            <a:r>
              <a:rPr lang="en-US" altLang="zh-CN" sz="2800" b="1" dirty="0">
                <a:ea typeface="黑体" panose="02010609060101010101" pitchFamily="49" charset="-122"/>
              </a:rPr>
              <a:t>. </a:t>
            </a:r>
            <a:r>
              <a:rPr lang="zh-CN" altLang="en-US" sz="2800" b="1" dirty="0">
                <a:ea typeface="黑体" panose="02010609060101010101" pitchFamily="49" charset="-122"/>
              </a:rPr>
              <a:t>当且仅当明天不下雪并且不下雨时我才去	学校</a:t>
            </a:r>
            <a:endParaRPr lang="zh-CN" altLang="en-US" sz="2800" b="1" dirty="0">
              <a:ea typeface="黑体" panose="02010609060101010101" pitchFamily="49" charset="-122"/>
            </a:endParaRPr>
          </a:p>
        </p:txBody>
      </p:sp>
      <p:sp>
        <p:nvSpPr>
          <p:cNvPr id="178187" name="Rectangle 11"/>
          <p:cNvSpPr>
            <a:spLocks noGrp="1" noChangeArrowheads="1"/>
          </p:cNvSpPr>
          <p:nvPr>
            <p:ph type="title"/>
          </p:nvPr>
        </p:nvSpPr>
        <p:spPr/>
        <p:txBody>
          <a:bodyPr/>
          <a:lstStyle/>
          <a:p>
            <a:pPr algn="l" eaLnBrk="1" hangingPunct="1">
              <a:defRPr/>
            </a:pPr>
            <a:r>
              <a:rPr lang="en-US" altLang="zh-CN" sz="4400">
                <a:latin typeface="Arial Black" panose="020B0A04020102020204" pitchFamily="34" charset="0"/>
                <a:ea typeface="黑体" panose="02010609060101010101" pitchFamily="49" charset="-122"/>
              </a:rPr>
              <a:t>1.1 </a:t>
            </a:r>
            <a:r>
              <a:rPr lang="zh-CN" altLang="en-US" sz="4400">
                <a:latin typeface="Arial Black" panose="020B0A04020102020204" pitchFamily="34" charset="0"/>
                <a:ea typeface="黑体" panose="02010609060101010101" pitchFamily="49" charset="-122"/>
              </a:rPr>
              <a:t>命题与命题联结词</a:t>
            </a:r>
            <a:endParaRPr lang="zh-CN" altLang="en-US" sz="4400">
              <a:latin typeface="Arial Black" panose="020B0A04020102020204" pitchFamily="34" charset="0"/>
              <a:ea typeface="黑体" panose="02010609060101010101" pitchFamily="49" charset="-122"/>
            </a:endParaRPr>
          </a:p>
        </p:txBody>
      </p:sp>
    </p:spTree>
  </p:cSld>
  <p:clrMapOvr>
    <a:masterClrMapping/>
  </p:clrMapOvr>
  <p:transition spd="med" advTm="5486"/>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24" name="Rectangle 12"/>
          <p:cNvSpPr>
            <a:spLocks noGrp="1" noChangeArrowheads="1"/>
          </p:cNvSpPr>
          <p:nvPr>
            <p:ph type="title"/>
          </p:nvPr>
        </p:nvSpPr>
        <p:spPr/>
        <p:txBody>
          <a:bodyPr/>
          <a:lstStyle/>
          <a:p>
            <a:pPr algn="l" eaLnBrk="1" hangingPunct="1">
              <a:defRPr/>
            </a:pPr>
            <a:r>
              <a:rPr lang="en-US" altLang="zh-CN" sz="4400">
                <a:latin typeface="Arial Black" panose="020B0A04020102020204" pitchFamily="34" charset="0"/>
                <a:ea typeface="黑体" panose="02010609060101010101" pitchFamily="49" charset="-122"/>
              </a:rPr>
              <a:t>1.1 </a:t>
            </a:r>
            <a:r>
              <a:rPr lang="zh-CN" altLang="en-US" sz="4400">
                <a:latin typeface="Arial Black" panose="020B0A04020102020204" pitchFamily="34" charset="0"/>
                <a:ea typeface="黑体" panose="02010609060101010101" pitchFamily="49" charset="-122"/>
              </a:rPr>
              <a:t>命题与命题联结词</a:t>
            </a:r>
            <a:endParaRPr lang="zh-CN" altLang="en-US" sz="4400">
              <a:latin typeface="Arial Black" panose="020B0A04020102020204" pitchFamily="34" charset="0"/>
              <a:ea typeface="黑体" panose="02010609060101010101" pitchFamily="49" charset="-122"/>
            </a:endParaRPr>
          </a:p>
        </p:txBody>
      </p:sp>
      <p:sp>
        <p:nvSpPr>
          <p:cNvPr id="33795" name="Rectangle 13"/>
          <p:cNvSpPr>
            <a:spLocks noGrp="1" noChangeArrowheads="1"/>
          </p:cNvSpPr>
          <p:nvPr>
            <p:ph type="body" idx="1"/>
          </p:nvPr>
        </p:nvSpPr>
        <p:spPr/>
        <p:txBody>
          <a:bodyPr/>
          <a:lstStyle/>
          <a:p>
            <a:pPr lvl="1" algn="just" eaLnBrk="1" hangingPunct="1">
              <a:lnSpc>
                <a:spcPct val="110000"/>
              </a:lnSpc>
              <a:buFontTx/>
              <a:buNone/>
            </a:pPr>
            <a:r>
              <a:rPr lang="en-US" altLang="zh-CN" sz="2800" b="1" dirty="0">
                <a:ea typeface="黑体" panose="02010609060101010101" pitchFamily="49" charset="-122"/>
              </a:rPr>
              <a:t>c</a:t>
            </a:r>
            <a:r>
              <a:rPr lang="en-US" altLang="zh-CN" sz="2800" b="1" dirty="0" smtClean="0">
                <a:ea typeface="黑体" panose="02010609060101010101" pitchFamily="49" charset="-122"/>
              </a:rPr>
              <a:t>)</a:t>
            </a:r>
            <a:r>
              <a:rPr lang="zh-CN" altLang="en-US" sz="2800" b="1" dirty="0" smtClean="0">
                <a:ea typeface="黑体" panose="02010609060101010101" pitchFamily="49" charset="-122"/>
              </a:rPr>
              <a:t>  说</a:t>
            </a:r>
            <a:r>
              <a:rPr lang="zh-CN" altLang="en-US" sz="2800" b="1" dirty="0">
                <a:ea typeface="黑体" panose="02010609060101010101" pitchFamily="49" charset="-122"/>
              </a:rPr>
              <a:t>小学生编不了程序，或说小学生用不了个人计算机，那是不对的。</a:t>
            </a:r>
            <a:endParaRPr lang="zh-CN" altLang="en-US" sz="2800" b="1" dirty="0">
              <a:ea typeface="黑体" panose="02010609060101010101" pitchFamily="49" charset="-122"/>
            </a:endParaRPr>
          </a:p>
          <a:p>
            <a:pPr lvl="1" algn="just" eaLnBrk="1" hangingPunct="1">
              <a:lnSpc>
                <a:spcPct val="110000"/>
              </a:lnSpc>
              <a:buFontTx/>
              <a:buNone/>
            </a:pPr>
            <a:r>
              <a:rPr lang="en-US" altLang="zh-CN" sz="2800" b="1" dirty="0">
                <a:ea typeface="黑体" panose="02010609060101010101" pitchFamily="49" charset="-122"/>
              </a:rPr>
              <a:t>d</a:t>
            </a:r>
            <a:r>
              <a:rPr lang="en-US" altLang="zh-CN" sz="2800" b="1" dirty="0" smtClean="0">
                <a:ea typeface="黑体" panose="02010609060101010101" pitchFamily="49" charset="-122"/>
              </a:rPr>
              <a:t>)</a:t>
            </a:r>
            <a:r>
              <a:rPr lang="zh-CN" altLang="en-US" sz="2800" b="1" dirty="0" smtClean="0">
                <a:ea typeface="黑体" panose="02010609060101010101" pitchFamily="49" charset="-122"/>
              </a:rPr>
              <a:t>  若不是</a:t>
            </a:r>
            <a:r>
              <a:rPr lang="zh-CN" altLang="en-US" sz="2800" b="1" dirty="0">
                <a:ea typeface="黑体" panose="02010609060101010101" pitchFamily="49" charset="-122"/>
              </a:rPr>
              <a:t>他生病了或出差了，我是不会同意他不参加学习的。</a:t>
            </a:r>
            <a:endParaRPr lang="zh-CN" altLang="en-US" sz="2800" b="1" dirty="0">
              <a:ea typeface="黑体" panose="02010609060101010101" pitchFamily="49" charset="-122"/>
            </a:endParaRPr>
          </a:p>
          <a:p>
            <a:pPr lvl="1" algn="just" eaLnBrk="1" hangingPunct="1">
              <a:lnSpc>
                <a:spcPct val="110000"/>
              </a:lnSpc>
              <a:buFontTx/>
              <a:buNone/>
            </a:pPr>
            <a:r>
              <a:rPr lang="en-US" altLang="zh-CN" sz="2800" b="1" dirty="0">
                <a:ea typeface="黑体" panose="02010609060101010101" pitchFamily="49" charset="-122"/>
              </a:rPr>
              <a:t>e</a:t>
            </a:r>
            <a:r>
              <a:rPr lang="en-US" altLang="zh-CN" sz="2800" b="1" dirty="0" smtClean="0">
                <a:ea typeface="黑体" panose="02010609060101010101" pitchFamily="49" charset="-122"/>
              </a:rPr>
              <a:t>)</a:t>
            </a:r>
            <a:r>
              <a:rPr lang="zh-CN" altLang="en-US" sz="2800" b="1" dirty="0" smtClean="0">
                <a:ea typeface="黑体" panose="02010609060101010101" pitchFamily="49" charset="-122"/>
              </a:rPr>
              <a:t>  如果</a:t>
            </a:r>
            <a:r>
              <a:rPr lang="zh-CN" altLang="en-US" sz="2800" b="1" dirty="0">
                <a:ea typeface="黑体" panose="02010609060101010101" pitchFamily="49" charset="-122"/>
              </a:rPr>
              <a:t>我上街了，我就去书店看看，除非我很累。</a:t>
            </a:r>
            <a:endParaRPr lang="zh-CN" altLang="en-US" sz="2800" b="1" dirty="0">
              <a:ea typeface="黑体" panose="02010609060101010101" pitchFamily="49" charset="-122"/>
            </a:endParaRPr>
          </a:p>
          <a:p>
            <a:pPr lvl="1" algn="just" eaLnBrk="1" hangingPunct="1">
              <a:lnSpc>
                <a:spcPct val="110000"/>
              </a:lnSpc>
              <a:buFontTx/>
              <a:buNone/>
            </a:pPr>
            <a:endParaRPr lang="zh-CN" altLang="en-US" sz="2800" b="1" dirty="0">
              <a:ea typeface="黑体" panose="02010609060101010101" pitchFamily="49" charset="-122"/>
            </a:endParaRPr>
          </a:p>
          <a:p>
            <a:pPr eaLnBrk="1" hangingPunct="1"/>
            <a:endParaRPr lang="en-US" altLang="zh-CN" sz="2800" b="1" dirty="0">
              <a:ea typeface="黑体" panose="02010609060101010101" pitchFamily="49" charset="-122"/>
            </a:endParaRPr>
          </a:p>
        </p:txBody>
      </p:sp>
    </p:spTree>
  </p:cSld>
  <p:clrMapOvr>
    <a:masterClrMapping/>
  </p:clrMapOvr>
  <p:transition spd="med" advTm="5486"/>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4" name="Rectangle 4"/>
          <p:cNvSpPr>
            <a:spLocks noGrp="1" noChangeArrowheads="1"/>
          </p:cNvSpPr>
          <p:nvPr>
            <p:ph type="title"/>
          </p:nvPr>
        </p:nvSpPr>
        <p:spPr/>
        <p:txBody>
          <a:bodyPr/>
          <a:lstStyle/>
          <a:p>
            <a:pPr algn="l" eaLnBrk="1" hangingPunct="1">
              <a:defRPr/>
            </a:pPr>
            <a:r>
              <a:rPr lang="en-US" altLang="zh-CN" sz="4400">
                <a:latin typeface="Arial Black" panose="020B0A04020102020204" pitchFamily="34" charset="0"/>
                <a:ea typeface="黑体" panose="02010609060101010101" pitchFamily="49" charset="-122"/>
              </a:rPr>
              <a:t>1.1 </a:t>
            </a:r>
            <a:r>
              <a:rPr lang="zh-CN" altLang="en-US" sz="4400">
                <a:latin typeface="Arial Black" panose="020B0A04020102020204" pitchFamily="34" charset="0"/>
                <a:ea typeface="黑体" panose="02010609060101010101" pitchFamily="49" charset="-122"/>
              </a:rPr>
              <a:t>命题与命题联结词</a:t>
            </a:r>
            <a:endParaRPr lang="zh-CN" altLang="en-US" sz="4400">
              <a:latin typeface="Arial Black" panose="020B0A04020102020204" pitchFamily="34" charset="0"/>
              <a:ea typeface="黑体" panose="02010609060101010101" pitchFamily="49" charset="-122"/>
            </a:endParaRPr>
          </a:p>
        </p:txBody>
      </p:sp>
      <p:sp>
        <p:nvSpPr>
          <p:cNvPr id="35843" name="Rectangle 5"/>
          <p:cNvSpPr>
            <a:spLocks noGrp="1" noChangeArrowheads="1"/>
          </p:cNvSpPr>
          <p:nvPr>
            <p:ph type="body" idx="1"/>
          </p:nvPr>
        </p:nvSpPr>
        <p:spPr>
          <a:xfrm>
            <a:off x="228600" y="1143000"/>
            <a:ext cx="8610600" cy="5486400"/>
          </a:xfrm>
        </p:spPr>
        <p:txBody>
          <a:bodyPr/>
          <a:lstStyle/>
          <a:p>
            <a:pPr eaLnBrk="1" hangingPunct="1"/>
            <a:r>
              <a:rPr lang="zh-CN" altLang="en-US" b="1" dirty="0">
                <a:solidFill>
                  <a:srgbClr val="0000FF"/>
                </a:solidFill>
                <a:ea typeface="黑体" panose="02010609060101010101" pitchFamily="49" charset="-122"/>
              </a:rPr>
              <a:t>注意：</a:t>
            </a:r>
            <a:endParaRPr lang="zh-CN" altLang="en-US" b="1" dirty="0">
              <a:solidFill>
                <a:srgbClr val="0000FF"/>
              </a:solidFill>
              <a:ea typeface="黑体" panose="02010609060101010101" pitchFamily="49" charset="-122"/>
            </a:endParaRPr>
          </a:p>
          <a:p>
            <a:pPr lvl="1" algn="just" eaLnBrk="1" hangingPunct="1">
              <a:lnSpc>
                <a:spcPct val="110000"/>
              </a:lnSpc>
              <a:buFontTx/>
              <a:buAutoNum type="arabicParenBoth"/>
            </a:pPr>
            <a:r>
              <a:rPr lang="en-US" altLang="zh-CN" sz="2800" b="1" dirty="0">
                <a:ea typeface="黑体" panose="02010609060101010101" pitchFamily="49" charset="-122"/>
              </a:rPr>
              <a:t>¬</a:t>
            </a:r>
            <a:r>
              <a:rPr lang="zh-CN" altLang="en-US" sz="2800" b="1" dirty="0">
                <a:ea typeface="黑体" panose="02010609060101010101" pitchFamily="49" charset="-122"/>
              </a:rPr>
              <a:t>是自然语言中的“非”</a:t>
            </a:r>
            <a:r>
              <a:rPr lang="en-US" altLang="zh-CN" sz="2800" b="1" dirty="0">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a:t>
            </a:r>
            <a:r>
              <a:rPr lang="zh-CN" altLang="en-US" sz="2800" b="1" dirty="0">
                <a:ea typeface="黑体" panose="02010609060101010101" pitchFamily="49" charset="-122"/>
              </a:rPr>
              <a:t>不” 和“没有”等的逻辑抽象</a:t>
            </a:r>
            <a:endParaRPr lang="zh-CN" altLang="en-US" sz="2800" b="1" dirty="0">
              <a:ea typeface="黑体" panose="02010609060101010101" pitchFamily="49" charset="-122"/>
            </a:endParaRPr>
          </a:p>
          <a:p>
            <a:pPr lvl="1" algn="just" eaLnBrk="1" hangingPunct="1">
              <a:lnSpc>
                <a:spcPct val="110000"/>
              </a:lnSpc>
              <a:buFontTx/>
              <a:buAutoNum type="arabicParenBoth"/>
            </a:pPr>
            <a:r>
              <a:rPr lang="zh-CN" altLang="en-US" sz="2800" b="1" dirty="0">
                <a:ea typeface="黑体" panose="02010609060101010101" pitchFamily="49" charset="-122"/>
              </a:rPr>
              <a:t>∧是自然语言中的</a:t>
            </a:r>
            <a:r>
              <a:rPr lang="zh-CN" altLang="en-US" sz="2800" b="1" dirty="0" smtClean="0">
                <a:ea typeface="黑体" panose="02010609060101010101" pitchFamily="49" charset="-122"/>
              </a:rPr>
              <a:t>“并且”</a:t>
            </a:r>
            <a:r>
              <a:rPr lang="en-US" altLang="zh-CN" sz="2800" b="1" dirty="0" smtClean="0">
                <a:ea typeface="黑体" panose="02010609060101010101" pitchFamily="49" charset="-122"/>
              </a:rPr>
              <a:t>﹑</a:t>
            </a:r>
            <a:r>
              <a:rPr lang="en-US" altLang="zh-CN" sz="2800" b="1" dirty="0" smtClean="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既</a:t>
            </a:r>
            <a:r>
              <a:rPr lang="en-US" altLang="zh-CN" sz="2800" b="1"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又</a:t>
            </a:r>
            <a:r>
              <a:rPr lang="en-US" altLang="zh-CN" sz="2800" b="1" dirty="0" smtClean="0">
                <a:latin typeface="黑体" panose="02010609060101010101" pitchFamily="49" charset="-122"/>
                <a:ea typeface="黑体" panose="02010609060101010101" pitchFamily="49" charset="-122"/>
              </a:rPr>
              <a:t>…”</a:t>
            </a:r>
            <a:r>
              <a:rPr lang="en-US" altLang="zh-CN" sz="2800" b="1" dirty="0" smtClean="0">
                <a:ea typeface="黑体" panose="02010609060101010101" pitchFamily="49" charset="-122"/>
              </a:rPr>
              <a:t>﹑</a:t>
            </a:r>
            <a:r>
              <a:rPr lang="en-US" altLang="zh-CN" sz="2800" b="1" dirty="0" smtClean="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且</a:t>
            </a:r>
            <a:r>
              <a:rPr lang="zh-CN" altLang="en-US" sz="2800" b="1" dirty="0" smtClean="0">
                <a:latin typeface="黑体" panose="02010609060101010101" pitchFamily="49" charset="-122"/>
                <a:ea typeface="黑体" panose="02010609060101010101" pitchFamily="49" charset="-122"/>
              </a:rPr>
              <a:t>”</a:t>
            </a:r>
            <a:r>
              <a:rPr lang="en-US" altLang="zh-CN" sz="2800" b="1" dirty="0" smtClean="0">
                <a:ea typeface="黑体" panose="02010609060101010101" pitchFamily="49" charset="-122"/>
              </a:rPr>
              <a:t>﹑</a:t>
            </a:r>
            <a:r>
              <a:rPr lang="en-US" altLang="zh-CN" sz="2800" b="1" dirty="0" smtClean="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和”等的逻辑抽象</a:t>
            </a:r>
            <a:endParaRPr lang="zh-CN" altLang="en-US" sz="2800" b="1" dirty="0">
              <a:latin typeface="黑体" panose="02010609060101010101" pitchFamily="49" charset="-122"/>
              <a:ea typeface="黑体" panose="02010609060101010101" pitchFamily="49" charset="-122"/>
            </a:endParaRPr>
          </a:p>
          <a:p>
            <a:pPr lvl="1" algn="just" eaLnBrk="1" hangingPunct="1">
              <a:lnSpc>
                <a:spcPct val="110000"/>
              </a:lnSpc>
              <a:buFontTx/>
              <a:buAutoNum type="arabicParenBoth"/>
            </a:pPr>
            <a:r>
              <a:rPr lang="zh-CN" altLang="en-US" sz="2800" b="1" dirty="0">
                <a:solidFill>
                  <a:srgbClr val="CC0000"/>
                </a:solidFill>
                <a:ea typeface="黑体" panose="02010609060101010101" pitchFamily="49" charset="-122"/>
              </a:rPr>
              <a:t>∨是自然语言中的“或”和“或者”等的逻辑抽象；但“或”有</a:t>
            </a:r>
            <a:r>
              <a:rPr lang="zh-CN" altLang="en-US" sz="2800" b="1" dirty="0" smtClean="0">
                <a:solidFill>
                  <a:srgbClr val="CC0000"/>
                </a:solidFill>
                <a:ea typeface="黑体" panose="02010609060101010101" pitchFamily="49" charset="-122"/>
              </a:rPr>
              <a:t>“可兼或”</a:t>
            </a:r>
            <a:r>
              <a:rPr lang="en-US" altLang="zh-CN" sz="2800" b="1" dirty="0" smtClean="0">
                <a:solidFill>
                  <a:srgbClr val="CC0000"/>
                </a:solidFill>
                <a:ea typeface="黑体" panose="02010609060101010101" pitchFamily="49" charset="-122"/>
              </a:rPr>
              <a:t>﹑</a:t>
            </a:r>
            <a:r>
              <a:rPr lang="en-US" altLang="zh-CN" sz="2800" b="1" dirty="0" smtClean="0">
                <a:solidFill>
                  <a:srgbClr val="CC0000"/>
                </a:solidFill>
                <a:latin typeface="黑体" panose="02010609060101010101" pitchFamily="49" charset="-122"/>
                <a:ea typeface="黑体" panose="02010609060101010101" pitchFamily="49" charset="-122"/>
              </a:rPr>
              <a:t>“</a:t>
            </a:r>
            <a:r>
              <a:rPr lang="zh-CN" altLang="en-US" sz="2800" b="1" dirty="0">
                <a:solidFill>
                  <a:srgbClr val="CC0000"/>
                </a:solidFill>
                <a:ea typeface="黑体" panose="02010609060101010101" pitchFamily="49" charset="-122"/>
              </a:rPr>
              <a:t>不可兼或</a:t>
            </a:r>
            <a:r>
              <a:rPr lang="zh-CN" altLang="en-US" sz="2800" b="1" dirty="0" smtClean="0">
                <a:solidFill>
                  <a:srgbClr val="CC0000"/>
                </a:solidFill>
                <a:ea typeface="黑体" panose="02010609060101010101" pitchFamily="49" charset="-122"/>
              </a:rPr>
              <a:t>”</a:t>
            </a:r>
            <a:r>
              <a:rPr lang="en-US" altLang="zh-CN" sz="2800" b="1" dirty="0" smtClean="0">
                <a:solidFill>
                  <a:srgbClr val="CC0000"/>
                </a:solidFill>
                <a:ea typeface="黑体" panose="02010609060101010101" pitchFamily="49" charset="-122"/>
              </a:rPr>
              <a:t>﹑     </a:t>
            </a:r>
            <a:r>
              <a:rPr lang="en-US" altLang="zh-CN" sz="2800" b="1" dirty="0" smtClean="0">
                <a:solidFill>
                  <a:srgbClr val="CC0000"/>
                </a:solidFill>
                <a:latin typeface="黑体" panose="02010609060101010101" pitchFamily="49" charset="-122"/>
                <a:ea typeface="黑体" panose="02010609060101010101" pitchFamily="49" charset="-122"/>
              </a:rPr>
              <a:t>“</a:t>
            </a:r>
            <a:r>
              <a:rPr lang="zh-CN" altLang="en-US" sz="2800" b="1" dirty="0">
                <a:solidFill>
                  <a:srgbClr val="CC0000"/>
                </a:solidFill>
                <a:ea typeface="黑体" panose="02010609060101010101" pitchFamily="49" charset="-122"/>
              </a:rPr>
              <a:t>近似或”三种</a:t>
            </a:r>
            <a:endParaRPr lang="zh-CN" altLang="en-US" sz="2800" b="1" dirty="0">
              <a:solidFill>
                <a:srgbClr val="CC0000"/>
              </a:solidFill>
              <a:ea typeface="黑体" panose="02010609060101010101" pitchFamily="49" charset="-122"/>
            </a:endParaRPr>
          </a:p>
          <a:p>
            <a:pPr lvl="1" algn="just" eaLnBrk="1" hangingPunct="1">
              <a:lnSpc>
                <a:spcPct val="110000"/>
              </a:lnSpc>
              <a:buFontTx/>
              <a:buAutoNum type="arabicParenBoth"/>
            </a:pPr>
            <a:r>
              <a:rPr lang="en-US" altLang="zh-CN" sz="2800" b="1" dirty="0">
                <a:solidFill>
                  <a:srgbClr val="CC0000"/>
                </a:solidFill>
                <a:ea typeface="黑体" panose="02010609060101010101" pitchFamily="49" charset="-122"/>
              </a:rPr>
              <a:t>P</a:t>
            </a:r>
            <a:r>
              <a:rPr lang="en-US" altLang="zh-CN" sz="2800" dirty="0">
                <a:solidFill>
                  <a:srgbClr val="CC0000"/>
                </a:solidFill>
                <a:ea typeface="黑体" panose="02010609060101010101" pitchFamily="49" charset="-122"/>
              </a:rPr>
              <a:t>→</a:t>
            </a:r>
            <a:r>
              <a:rPr lang="en-US" altLang="zh-CN" sz="2800" b="1" dirty="0">
                <a:solidFill>
                  <a:srgbClr val="CC0000"/>
                </a:solidFill>
                <a:ea typeface="黑体" panose="02010609060101010101" pitchFamily="49" charset="-122"/>
              </a:rPr>
              <a:t>Q</a:t>
            </a:r>
            <a:r>
              <a:rPr lang="zh-CN" altLang="en-US" sz="2800" b="1" dirty="0">
                <a:solidFill>
                  <a:srgbClr val="CC0000"/>
                </a:solidFill>
                <a:ea typeface="黑体" panose="02010609060101010101" pitchFamily="49" charset="-122"/>
              </a:rPr>
              <a:t>是自然语言中的“只要</a:t>
            </a:r>
            <a:r>
              <a:rPr lang="en-US" altLang="zh-CN" sz="2800" b="1" dirty="0">
                <a:solidFill>
                  <a:srgbClr val="CC0000"/>
                </a:solidFill>
                <a:ea typeface="黑体" panose="02010609060101010101" pitchFamily="49" charset="-122"/>
              </a:rPr>
              <a:t>P</a:t>
            </a:r>
            <a:r>
              <a:rPr lang="zh-CN" altLang="en-US" sz="2800" b="1" dirty="0">
                <a:solidFill>
                  <a:srgbClr val="CC0000"/>
                </a:solidFill>
                <a:ea typeface="黑体" panose="02010609060101010101" pitchFamily="49" charset="-122"/>
              </a:rPr>
              <a:t>，就</a:t>
            </a:r>
            <a:r>
              <a:rPr lang="en-US" altLang="zh-CN" sz="2800" b="1" dirty="0">
                <a:solidFill>
                  <a:srgbClr val="CC0000"/>
                </a:solidFill>
                <a:ea typeface="黑体" panose="02010609060101010101" pitchFamily="49" charset="-122"/>
              </a:rPr>
              <a:t>Q</a:t>
            </a:r>
            <a:r>
              <a:rPr lang="en-US" altLang="zh-CN" sz="2800" b="1" dirty="0" smtClean="0">
                <a:solidFill>
                  <a:srgbClr val="CC0000"/>
                </a:solidFill>
                <a:latin typeface="黑体" panose="02010609060101010101" pitchFamily="49" charset="-122"/>
                <a:ea typeface="黑体" panose="02010609060101010101" pitchFamily="49" charset="-122"/>
              </a:rPr>
              <a:t>”</a:t>
            </a:r>
            <a:r>
              <a:rPr lang="en-US" altLang="zh-CN" sz="2800" b="1" dirty="0" smtClean="0">
                <a:solidFill>
                  <a:srgbClr val="CC0000"/>
                </a:solidFill>
                <a:ea typeface="黑体" panose="02010609060101010101" pitchFamily="49" charset="-122"/>
              </a:rPr>
              <a:t>﹑</a:t>
            </a:r>
            <a:r>
              <a:rPr lang="en-US" altLang="zh-CN" sz="2800" b="1" dirty="0" smtClean="0">
                <a:solidFill>
                  <a:srgbClr val="CC0000"/>
                </a:solidFill>
                <a:latin typeface="黑体" panose="02010609060101010101" pitchFamily="49" charset="-122"/>
                <a:ea typeface="黑体" panose="02010609060101010101" pitchFamily="49" charset="-122"/>
              </a:rPr>
              <a:t>“</a:t>
            </a:r>
            <a:r>
              <a:rPr lang="zh-CN" altLang="en-US" sz="2800" b="1" dirty="0">
                <a:solidFill>
                  <a:srgbClr val="CC0000"/>
                </a:solidFill>
                <a:ea typeface="黑体" panose="02010609060101010101" pitchFamily="49" charset="-122"/>
              </a:rPr>
              <a:t>因为</a:t>
            </a:r>
            <a:r>
              <a:rPr lang="en-US" altLang="zh-CN" sz="2800" b="1" dirty="0">
                <a:solidFill>
                  <a:srgbClr val="CC0000"/>
                </a:solidFill>
                <a:ea typeface="黑体" panose="02010609060101010101" pitchFamily="49" charset="-122"/>
              </a:rPr>
              <a:t>P</a:t>
            </a:r>
            <a:r>
              <a:rPr lang="zh-CN" altLang="en-US" sz="2800" b="1" dirty="0">
                <a:solidFill>
                  <a:srgbClr val="CC0000"/>
                </a:solidFill>
                <a:ea typeface="黑体" panose="02010609060101010101" pitchFamily="49" charset="-122"/>
              </a:rPr>
              <a:t>，所以</a:t>
            </a:r>
            <a:r>
              <a:rPr lang="en-US" altLang="zh-CN" sz="2800" b="1" dirty="0">
                <a:solidFill>
                  <a:srgbClr val="CC0000"/>
                </a:solidFill>
                <a:ea typeface="黑体" panose="02010609060101010101" pitchFamily="49" charset="-122"/>
              </a:rPr>
              <a:t>Q</a:t>
            </a:r>
            <a:r>
              <a:rPr lang="en-US" altLang="zh-CN" sz="2800" b="1" dirty="0" smtClean="0">
                <a:solidFill>
                  <a:srgbClr val="CC0000"/>
                </a:solidFill>
                <a:latin typeface="黑体" panose="02010609060101010101" pitchFamily="49" charset="-122"/>
                <a:ea typeface="黑体" panose="02010609060101010101" pitchFamily="49" charset="-122"/>
              </a:rPr>
              <a:t>”</a:t>
            </a:r>
            <a:r>
              <a:rPr lang="en-US" altLang="zh-CN" sz="2800" b="1" dirty="0" smtClean="0">
                <a:solidFill>
                  <a:srgbClr val="CC0000"/>
                </a:solidFill>
                <a:ea typeface="黑体" panose="02010609060101010101" pitchFamily="49" charset="-122"/>
              </a:rPr>
              <a:t>﹑</a:t>
            </a:r>
            <a:r>
              <a:rPr lang="en-US" altLang="zh-CN" sz="2800" b="1" dirty="0" smtClean="0">
                <a:solidFill>
                  <a:srgbClr val="CC0000"/>
                </a:solidFill>
                <a:latin typeface="黑体" panose="02010609060101010101" pitchFamily="49" charset="-122"/>
                <a:ea typeface="黑体" panose="02010609060101010101" pitchFamily="49" charset="-122"/>
              </a:rPr>
              <a:t>“</a:t>
            </a:r>
            <a:r>
              <a:rPr lang="en-US" altLang="zh-CN" sz="2800" b="1" dirty="0">
                <a:solidFill>
                  <a:srgbClr val="CC0000"/>
                </a:solidFill>
                <a:ea typeface="黑体" panose="02010609060101010101" pitchFamily="49" charset="-122"/>
              </a:rPr>
              <a:t>P</a:t>
            </a:r>
            <a:r>
              <a:rPr lang="zh-CN" altLang="en-US" sz="2800" b="1" dirty="0">
                <a:solidFill>
                  <a:srgbClr val="CC0000"/>
                </a:solidFill>
                <a:ea typeface="黑体" panose="02010609060101010101" pitchFamily="49" charset="-122"/>
              </a:rPr>
              <a:t>仅当</a:t>
            </a:r>
            <a:r>
              <a:rPr lang="en-US" altLang="zh-CN" sz="2800" b="1" dirty="0">
                <a:solidFill>
                  <a:srgbClr val="CC0000"/>
                </a:solidFill>
                <a:ea typeface="黑体" panose="02010609060101010101" pitchFamily="49" charset="-122"/>
              </a:rPr>
              <a:t>Q</a:t>
            </a:r>
            <a:r>
              <a:rPr lang="en-US" altLang="zh-CN" sz="2800" b="1" dirty="0">
                <a:solidFill>
                  <a:srgbClr val="CC0000"/>
                </a:solidFill>
                <a:latin typeface="黑体" panose="02010609060101010101" pitchFamily="49" charset="-122"/>
                <a:ea typeface="黑体" panose="02010609060101010101" pitchFamily="49" charset="-122"/>
              </a:rPr>
              <a:t>”</a:t>
            </a:r>
            <a:r>
              <a:rPr lang="zh-CN" altLang="en-US" sz="2800" b="1" dirty="0">
                <a:solidFill>
                  <a:srgbClr val="CC0000"/>
                </a:solidFill>
                <a:ea typeface="黑体" panose="02010609060101010101" pitchFamily="49" charset="-122"/>
              </a:rPr>
              <a:t>等的逻辑抽象</a:t>
            </a:r>
            <a:endParaRPr lang="zh-CN" altLang="en-US" sz="2800" dirty="0">
              <a:solidFill>
                <a:srgbClr val="CC0000"/>
              </a:solidFill>
              <a:ea typeface="黑体" panose="02010609060101010101" pitchFamily="49" charset="-122"/>
            </a:endParaRPr>
          </a:p>
        </p:txBody>
      </p:sp>
    </p:spTree>
  </p:cSld>
  <p:clrMapOvr>
    <a:masterClrMapping/>
  </p:clrMapOvr>
  <p:transition spd="med" advTm="5486"/>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5"/>
          <p:cNvSpPr>
            <a:spLocks noGrp="1" noChangeArrowheads="1"/>
          </p:cNvSpPr>
          <p:nvPr>
            <p:ph type="body" idx="1"/>
          </p:nvPr>
        </p:nvSpPr>
        <p:spPr/>
        <p:txBody>
          <a:bodyPr/>
          <a:lstStyle/>
          <a:p>
            <a:pPr algn="just" eaLnBrk="1" hangingPunct="1">
              <a:lnSpc>
                <a:spcPct val="110000"/>
              </a:lnSpc>
              <a:buFontTx/>
              <a:buNone/>
            </a:pPr>
            <a:r>
              <a:rPr lang="en-US" altLang="zh-CN" sz="2800" b="1">
                <a:ea typeface="黑体" panose="02010609060101010101" pitchFamily="49" charset="-122"/>
              </a:rPr>
              <a:t>(5) ↔</a:t>
            </a:r>
            <a:r>
              <a:rPr lang="zh-CN" altLang="en-US" sz="2800" b="1">
                <a:ea typeface="黑体" panose="02010609060101010101" pitchFamily="49" charset="-122"/>
              </a:rPr>
              <a:t>是自然语言中的“充分必要条件”和“当且仅当”等的逻辑抽象</a:t>
            </a:r>
            <a:endParaRPr lang="zh-CN" altLang="en-US" sz="2800" b="1">
              <a:ea typeface="黑体" panose="02010609060101010101" pitchFamily="49" charset="-122"/>
            </a:endParaRPr>
          </a:p>
          <a:p>
            <a:pPr algn="just" eaLnBrk="1" hangingPunct="1">
              <a:lnSpc>
                <a:spcPct val="110000"/>
              </a:lnSpc>
              <a:buFontTx/>
              <a:buNone/>
            </a:pPr>
            <a:r>
              <a:rPr lang="en-US" altLang="zh-CN" sz="2800" b="1">
                <a:ea typeface="黑体" panose="02010609060101010101" pitchFamily="49" charset="-122"/>
              </a:rPr>
              <a:t>(6)</a:t>
            </a:r>
            <a:r>
              <a:rPr lang="zh-CN" altLang="en-US" sz="2800" b="1">
                <a:ea typeface="黑体" panose="02010609060101010101" pitchFamily="49" charset="-122"/>
              </a:rPr>
              <a:t>联结词连接的是两个命题真值之间的联结，而不是命题内容之间的连接，因此复合命题 的真值只取决于构成他们的各原子命题的真  值</a:t>
            </a:r>
            <a:endParaRPr lang="zh-CN" altLang="en-US" sz="2800" b="1">
              <a:ea typeface="黑体" panose="02010609060101010101" pitchFamily="49" charset="-122"/>
            </a:endParaRPr>
          </a:p>
          <a:p>
            <a:pPr algn="just" eaLnBrk="1" hangingPunct="1">
              <a:lnSpc>
                <a:spcPct val="110000"/>
              </a:lnSpc>
              <a:buFontTx/>
              <a:buNone/>
            </a:pPr>
            <a:r>
              <a:rPr lang="en-US" altLang="zh-CN" sz="2800" b="1">
                <a:ea typeface="黑体" panose="02010609060101010101" pitchFamily="49" charset="-122"/>
              </a:rPr>
              <a:t>(7) ∧</a:t>
            </a:r>
            <a:r>
              <a:rPr lang="zh-CN" altLang="en-US" sz="2800" b="1">
                <a:ea typeface="黑体" panose="02010609060101010101" pitchFamily="49" charset="-122"/>
              </a:rPr>
              <a:t>，∨，↔具有对称性，而</a:t>
            </a:r>
            <a:r>
              <a:rPr lang="en-US" altLang="zh-CN" sz="2800" b="1">
                <a:ea typeface="黑体" panose="02010609060101010101" pitchFamily="49" charset="-122"/>
              </a:rPr>
              <a:t>¬</a:t>
            </a:r>
            <a:r>
              <a:rPr lang="zh-CN" altLang="en-US" sz="2800" b="1">
                <a:ea typeface="黑体" panose="02010609060101010101" pitchFamily="49" charset="-122"/>
              </a:rPr>
              <a:t>，→没有</a:t>
            </a:r>
            <a:endParaRPr lang="zh-CN" altLang="en-US" sz="2800" b="1">
              <a:ea typeface="黑体" panose="02010609060101010101" pitchFamily="49" charset="-122"/>
            </a:endParaRPr>
          </a:p>
          <a:p>
            <a:pPr algn="just" eaLnBrk="1" hangingPunct="1">
              <a:lnSpc>
                <a:spcPct val="110000"/>
              </a:lnSpc>
              <a:buFontTx/>
              <a:buNone/>
            </a:pPr>
            <a:r>
              <a:rPr lang="en-US" altLang="zh-CN" sz="2800" b="1">
                <a:ea typeface="黑体" panose="02010609060101010101" pitchFamily="49" charset="-122"/>
              </a:rPr>
              <a:t>(8) ∧</a:t>
            </a:r>
            <a:r>
              <a:rPr lang="zh-CN" altLang="en-US" sz="2800" b="1">
                <a:ea typeface="黑体" panose="02010609060101010101" pitchFamily="49" charset="-122"/>
              </a:rPr>
              <a:t>，∨， </a:t>
            </a:r>
            <a:r>
              <a:rPr lang="en-US" altLang="zh-CN" sz="2800" b="1">
                <a:ea typeface="黑体" panose="02010609060101010101" pitchFamily="49" charset="-122"/>
              </a:rPr>
              <a:t>¬</a:t>
            </a:r>
            <a:r>
              <a:rPr lang="zh-CN" altLang="en-US" sz="2800" b="1">
                <a:ea typeface="黑体" panose="02010609060101010101" pitchFamily="49" charset="-122"/>
              </a:rPr>
              <a:t>与计算机中的与门，或门，非门电路是相对应的</a:t>
            </a:r>
            <a:endParaRPr lang="zh-CN" altLang="en-US" sz="2800" b="1">
              <a:ea typeface="黑体" panose="02010609060101010101" pitchFamily="49" charset="-122"/>
            </a:endParaRPr>
          </a:p>
          <a:p>
            <a:pPr algn="just" eaLnBrk="1" hangingPunct="1">
              <a:lnSpc>
                <a:spcPct val="110000"/>
              </a:lnSpc>
              <a:buFontTx/>
              <a:buNone/>
            </a:pPr>
            <a:r>
              <a:rPr lang="zh-CN" altLang="en-US" sz="2800" b="1">
                <a:solidFill>
                  <a:srgbClr val="CC0000"/>
                </a:solidFill>
                <a:ea typeface="黑体" panose="02010609060101010101" pitchFamily="49" charset="-122"/>
              </a:rPr>
              <a:t>看</a:t>
            </a:r>
            <a:r>
              <a:rPr lang="en-US" altLang="zh-CN" sz="2800" b="1">
                <a:solidFill>
                  <a:srgbClr val="CC0000"/>
                </a:solidFill>
                <a:ea typeface="黑体" panose="02010609060101010101" pitchFamily="49" charset="-122"/>
              </a:rPr>
              <a:t>P6-7 </a:t>
            </a:r>
            <a:r>
              <a:rPr lang="zh-CN" altLang="en-US" sz="2800" b="1">
                <a:solidFill>
                  <a:srgbClr val="CC0000"/>
                </a:solidFill>
                <a:ea typeface="黑体" panose="02010609060101010101" pitchFamily="49" charset="-122"/>
              </a:rPr>
              <a:t>例</a:t>
            </a:r>
            <a:r>
              <a:rPr lang="en-US" altLang="zh-CN" sz="2800" b="1">
                <a:solidFill>
                  <a:srgbClr val="CC0000"/>
                </a:solidFill>
                <a:ea typeface="黑体" panose="02010609060101010101" pitchFamily="49" charset="-122"/>
              </a:rPr>
              <a:t>1.4-1.5</a:t>
            </a:r>
            <a:r>
              <a:rPr lang="zh-CN" altLang="en-US" sz="2800" b="1">
                <a:solidFill>
                  <a:srgbClr val="CC0000"/>
                </a:solidFill>
                <a:ea typeface="黑体" panose="02010609060101010101" pitchFamily="49" charset="-122"/>
              </a:rPr>
              <a:t>，</a:t>
            </a:r>
            <a:r>
              <a:rPr lang="en-US" altLang="zh-CN" sz="2800" b="1">
                <a:solidFill>
                  <a:srgbClr val="CC0000"/>
                </a:solidFill>
                <a:ea typeface="黑体" panose="02010609060101010101" pitchFamily="49" charset="-122"/>
              </a:rPr>
              <a:t>P9 </a:t>
            </a:r>
            <a:r>
              <a:rPr lang="zh-CN" altLang="en-US" sz="2800" b="1">
                <a:solidFill>
                  <a:srgbClr val="CC0000"/>
                </a:solidFill>
                <a:ea typeface="黑体" panose="02010609060101010101" pitchFamily="49" charset="-122"/>
              </a:rPr>
              <a:t>例</a:t>
            </a:r>
            <a:r>
              <a:rPr lang="en-US" altLang="zh-CN" sz="2800" b="1">
                <a:solidFill>
                  <a:srgbClr val="CC0000"/>
                </a:solidFill>
                <a:ea typeface="黑体" panose="02010609060101010101" pitchFamily="49" charset="-122"/>
              </a:rPr>
              <a:t>1.7</a:t>
            </a:r>
            <a:endParaRPr lang="en-US" altLang="zh-CN" sz="2800" b="1">
              <a:solidFill>
                <a:srgbClr val="CC0000"/>
              </a:solidFill>
              <a:ea typeface="黑体" panose="02010609060101010101" pitchFamily="49" charset="-122"/>
            </a:endParaRPr>
          </a:p>
        </p:txBody>
      </p:sp>
      <p:sp>
        <p:nvSpPr>
          <p:cNvPr id="187398" name="Rectangle 6"/>
          <p:cNvSpPr>
            <a:spLocks noGrp="1" noChangeArrowheads="1"/>
          </p:cNvSpPr>
          <p:nvPr>
            <p:ph type="title"/>
          </p:nvPr>
        </p:nvSpPr>
        <p:spPr/>
        <p:txBody>
          <a:bodyPr/>
          <a:lstStyle/>
          <a:p>
            <a:pPr algn="l" eaLnBrk="1" hangingPunct="1">
              <a:defRPr/>
            </a:pPr>
            <a:r>
              <a:rPr lang="en-US" altLang="zh-CN" sz="4400">
                <a:latin typeface="Arial Black" panose="020B0A04020102020204" pitchFamily="34" charset="0"/>
                <a:ea typeface="黑体" panose="02010609060101010101" pitchFamily="49" charset="-122"/>
              </a:rPr>
              <a:t>1.1 </a:t>
            </a:r>
            <a:r>
              <a:rPr lang="zh-CN" altLang="en-US" sz="4400">
                <a:latin typeface="Arial Black" panose="020B0A04020102020204" pitchFamily="34" charset="0"/>
                <a:ea typeface="黑体" panose="02010609060101010101" pitchFamily="49" charset="-122"/>
              </a:rPr>
              <a:t>命题与命题联结词</a:t>
            </a:r>
            <a:endParaRPr lang="zh-CN" altLang="en-US" sz="4400">
              <a:latin typeface="Arial Black" panose="020B0A04020102020204" pitchFamily="34" charset="0"/>
              <a:ea typeface="黑体" panose="02010609060101010101" pitchFamily="49" charset="-122"/>
            </a:endParaRPr>
          </a:p>
        </p:txBody>
      </p:sp>
    </p:spTree>
  </p:cSld>
  <p:clrMapOvr>
    <a:masterClrMapping/>
  </p:clrMapOvr>
  <p:transition spd="med" advTm="5486"/>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6"/>
          <p:cNvSpPr>
            <a:spLocks noGrp="1" noChangeArrowheads="1"/>
          </p:cNvSpPr>
          <p:nvPr>
            <p:ph type="body" idx="1"/>
          </p:nvPr>
        </p:nvSpPr>
        <p:spPr>
          <a:xfrm>
            <a:off x="228600" y="1143000"/>
            <a:ext cx="8458200" cy="5486400"/>
          </a:xfrm>
        </p:spPr>
        <p:txBody>
          <a:bodyPr/>
          <a:lstStyle/>
          <a:p>
            <a:pPr algn="just" eaLnBrk="1" hangingPunct="1">
              <a:lnSpc>
                <a:spcPct val="100000"/>
              </a:lnSpc>
              <a:spcBef>
                <a:spcPct val="0"/>
              </a:spcBef>
              <a:buFontTx/>
              <a:buNone/>
            </a:pPr>
            <a:r>
              <a:rPr lang="en-US" altLang="zh-CN" sz="2400" b="1" dirty="0">
                <a:ea typeface="黑体" panose="02010609060101010101" pitchFamily="49" charset="-122"/>
                <a:sym typeface="Wingdings" panose="05000000000000000000" pitchFamily="2" charset="2"/>
              </a:rPr>
              <a:t>	</a:t>
            </a:r>
            <a:r>
              <a:rPr lang="en-US" altLang="zh-CN" sz="3600" b="1" dirty="0">
                <a:solidFill>
                  <a:srgbClr val="0000FF"/>
                </a:solidFill>
                <a:ea typeface="黑体" panose="02010609060101010101" pitchFamily="49" charset="-122"/>
              </a:rPr>
              <a:t>1.2.1</a:t>
            </a:r>
            <a:r>
              <a:rPr lang="zh-CN" altLang="en-US" sz="3600" b="1" dirty="0">
                <a:solidFill>
                  <a:srgbClr val="0000FF"/>
                </a:solidFill>
                <a:ea typeface="黑体" panose="02010609060101010101" pitchFamily="49" charset="-122"/>
              </a:rPr>
              <a:t>：命题公式</a:t>
            </a:r>
            <a:endParaRPr lang="zh-CN" altLang="en-US" sz="3600" b="1" dirty="0">
              <a:solidFill>
                <a:srgbClr val="0000FF"/>
              </a:solidFill>
              <a:ea typeface="黑体" panose="02010609060101010101" pitchFamily="49" charset="-122"/>
            </a:endParaRPr>
          </a:p>
          <a:p>
            <a:pPr algn="just" eaLnBrk="1" hangingPunct="1">
              <a:lnSpc>
                <a:spcPct val="100000"/>
              </a:lnSpc>
              <a:spcBef>
                <a:spcPct val="0"/>
              </a:spcBef>
              <a:buFontTx/>
              <a:buNone/>
            </a:pPr>
            <a:r>
              <a:rPr lang="zh-CN" altLang="en-US" sz="2800" b="1" dirty="0">
                <a:ea typeface="黑体" panose="02010609060101010101" pitchFamily="49" charset="-122"/>
              </a:rPr>
              <a:t>	就像在</a:t>
            </a:r>
            <a:r>
              <a:rPr lang="zh-CN" altLang="en-US" sz="2800" b="1" dirty="0" smtClean="0">
                <a:ea typeface="黑体" panose="02010609060101010101" pitchFamily="49" charset="-122"/>
              </a:rPr>
              <a:t>代数里</a:t>
            </a:r>
            <a:r>
              <a:rPr lang="zh-CN" altLang="en-US" sz="2800" b="1" dirty="0">
                <a:ea typeface="黑体" panose="02010609060101010101" pitchFamily="49" charset="-122"/>
              </a:rPr>
              <a:t>引入变量一样，为了更广泛的应用命题演算，在数理逻辑中也引入了命题变量。使得在研究时，只需考虑命题的真值，而不知晓命题的具体含义。</a:t>
            </a:r>
            <a:endParaRPr lang="zh-CN" altLang="en-US" sz="2800" b="1" dirty="0">
              <a:ea typeface="黑体" panose="02010609060101010101" pitchFamily="49" charset="-122"/>
            </a:endParaRPr>
          </a:p>
          <a:p>
            <a:pPr algn="just" eaLnBrk="1" hangingPunct="1">
              <a:lnSpc>
                <a:spcPct val="100000"/>
              </a:lnSpc>
              <a:spcBef>
                <a:spcPct val="0"/>
              </a:spcBef>
            </a:pPr>
            <a:r>
              <a:rPr lang="zh-CN" altLang="en-US" sz="2800" b="1" dirty="0">
                <a:solidFill>
                  <a:srgbClr val="FF6600"/>
                </a:solidFill>
                <a:ea typeface="黑体" panose="02010609060101010101" pitchFamily="49" charset="-122"/>
              </a:rPr>
              <a:t>定义</a:t>
            </a:r>
            <a:r>
              <a:rPr lang="en-US" altLang="zh-CN" sz="2800" b="1" dirty="0">
                <a:solidFill>
                  <a:srgbClr val="FF6600"/>
                </a:solidFill>
                <a:ea typeface="黑体" panose="02010609060101010101" pitchFamily="49" charset="-122"/>
              </a:rPr>
              <a:t>1.7</a:t>
            </a:r>
            <a:r>
              <a:rPr lang="zh-CN" altLang="en-US" sz="2800" b="1" dirty="0">
                <a:solidFill>
                  <a:srgbClr val="FF6600"/>
                </a:solidFill>
                <a:ea typeface="黑体" panose="02010609060101010101" pitchFamily="49" charset="-122"/>
              </a:rPr>
              <a:t>：</a:t>
            </a:r>
            <a:r>
              <a:rPr lang="zh-CN" altLang="en-US" sz="2800" b="1" dirty="0">
                <a:ea typeface="黑体" panose="02010609060101010101" pitchFamily="49" charset="-122"/>
              </a:rPr>
              <a:t>一个特定的命题是一个常值命题</a:t>
            </a:r>
            <a:r>
              <a:rPr lang="en-US" altLang="zh-CN" sz="2800" b="1" dirty="0">
                <a:ea typeface="黑体" panose="02010609060101010101" pitchFamily="49" charset="-122"/>
              </a:rPr>
              <a:t>(Constant Proposition)</a:t>
            </a:r>
            <a:r>
              <a:rPr lang="zh-CN" altLang="en-US" sz="2800" b="1" dirty="0">
                <a:ea typeface="黑体" panose="02010609060101010101" pitchFamily="49" charset="-122"/>
              </a:rPr>
              <a:t>，它不是具有值“</a:t>
            </a:r>
            <a:r>
              <a:rPr lang="en-US" altLang="zh-CN" sz="2800" b="1" dirty="0">
                <a:ea typeface="黑体" panose="02010609060101010101" pitchFamily="49" charset="-122"/>
              </a:rPr>
              <a:t>T</a:t>
            </a:r>
            <a:r>
              <a:rPr lang="en-US" altLang="zh-CN" sz="2800" b="1" dirty="0">
                <a:latin typeface="黑体" panose="02010609060101010101" pitchFamily="49" charset="-122"/>
                <a:ea typeface="黑体" panose="02010609060101010101" pitchFamily="49" charset="-122"/>
              </a:rPr>
              <a:t>”</a:t>
            </a:r>
            <a:r>
              <a:rPr lang="en-US" altLang="zh-CN" sz="2800" b="1" dirty="0">
                <a:ea typeface="黑体" panose="02010609060101010101" pitchFamily="49" charset="-122"/>
              </a:rPr>
              <a:t>(“1”)</a:t>
            </a:r>
            <a:r>
              <a:rPr lang="zh-CN" altLang="en-US" sz="2800" b="1" dirty="0">
                <a:ea typeface="黑体" panose="02010609060101010101" pitchFamily="49" charset="-122"/>
              </a:rPr>
              <a:t>，就是具有值“</a:t>
            </a:r>
            <a:r>
              <a:rPr lang="en-US" altLang="zh-CN" sz="2800" b="1" dirty="0">
                <a:ea typeface="黑体" panose="02010609060101010101" pitchFamily="49" charset="-122"/>
              </a:rPr>
              <a:t>F</a:t>
            </a:r>
            <a:r>
              <a:rPr lang="en-US" altLang="zh-CN" sz="2800" b="1" dirty="0">
                <a:latin typeface="黑体" panose="02010609060101010101" pitchFamily="49" charset="-122"/>
                <a:ea typeface="黑体" panose="02010609060101010101" pitchFamily="49" charset="-122"/>
              </a:rPr>
              <a:t>”</a:t>
            </a:r>
            <a:r>
              <a:rPr lang="en-US" altLang="zh-CN" sz="2800" b="1" dirty="0">
                <a:ea typeface="黑体" panose="02010609060101010101" pitchFamily="49" charset="-122"/>
              </a:rPr>
              <a:t>(“0”)</a:t>
            </a:r>
            <a:r>
              <a:rPr lang="zh-CN" altLang="en-US" sz="2800" b="1" dirty="0">
                <a:ea typeface="黑体" panose="02010609060101010101" pitchFamily="49" charset="-122"/>
              </a:rPr>
              <a:t>。而一个任意的没有赋予具体内容的原子命题是一个变量命题，常称它为命题变量</a:t>
            </a:r>
            <a:r>
              <a:rPr lang="en-US" altLang="zh-CN" sz="2800" b="1" dirty="0">
                <a:ea typeface="黑体" panose="02010609060101010101" pitchFamily="49" charset="-122"/>
              </a:rPr>
              <a:t>(</a:t>
            </a:r>
            <a:r>
              <a:rPr lang="zh-CN" altLang="en-US" sz="2800" b="1" dirty="0">
                <a:ea typeface="黑体" panose="02010609060101010101" pitchFamily="49" charset="-122"/>
              </a:rPr>
              <a:t>或命题变元、命题变项</a:t>
            </a:r>
            <a:r>
              <a:rPr lang="en-US" altLang="zh-CN" sz="2800" b="1" dirty="0">
                <a:ea typeface="黑体" panose="02010609060101010101" pitchFamily="49" charset="-122"/>
              </a:rPr>
              <a:t>)(Proposition Variable)</a:t>
            </a:r>
            <a:r>
              <a:rPr lang="zh-CN" altLang="en-US" sz="2800" b="1" dirty="0">
                <a:ea typeface="黑体" panose="02010609060101010101" pitchFamily="49" charset="-122"/>
              </a:rPr>
              <a:t>。命题变量无具体的真值，它的值域是集合</a:t>
            </a:r>
            <a:r>
              <a:rPr lang="en-US" altLang="zh-CN" sz="2800" b="1" dirty="0">
                <a:ea typeface="黑体" panose="02010609060101010101" pitchFamily="49" charset="-122"/>
              </a:rPr>
              <a:t>{T</a:t>
            </a:r>
            <a:r>
              <a:rPr lang="zh-CN" altLang="en-US" sz="2800" b="1" dirty="0">
                <a:ea typeface="黑体" panose="02010609060101010101" pitchFamily="49" charset="-122"/>
              </a:rPr>
              <a:t>，</a:t>
            </a:r>
            <a:r>
              <a:rPr lang="en-US" altLang="zh-CN" sz="2800" b="1" dirty="0">
                <a:ea typeface="黑体" panose="02010609060101010101" pitchFamily="49" charset="-122"/>
              </a:rPr>
              <a:t>F}(</a:t>
            </a:r>
            <a:r>
              <a:rPr lang="zh-CN" altLang="en-US" sz="2800" b="1" dirty="0">
                <a:ea typeface="黑体" panose="02010609060101010101" pitchFamily="49" charset="-122"/>
              </a:rPr>
              <a:t>或</a:t>
            </a:r>
            <a:r>
              <a:rPr lang="en-US" altLang="zh-CN" sz="2800" b="1" dirty="0">
                <a:ea typeface="黑体" panose="02010609060101010101" pitchFamily="49" charset="-122"/>
              </a:rPr>
              <a:t>{1</a:t>
            </a:r>
            <a:r>
              <a:rPr lang="zh-CN" altLang="en-US" sz="2800" b="1" dirty="0">
                <a:ea typeface="黑体" panose="02010609060101010101" pitchFamily="49" charset="-122"/>
              </a:rPr>
              <a:t>，</a:t>
            </a:r>
            <a:r>
              <a:rPr lang="en-US" altLang="zh-CN" sz="2800" b="1" dirty="0">
                <a:ea typeface="黑体" panose="02010609060101010101" pitchFamily="49" charset="-122"/>
              </a:rPr>
              <a:t>0})</a:t>
            </a:r>
            <a:r>
              <a:rPr lang="zh-CN" altLang="en-US" sz="2800" b="1" dirty="0">
                <a:ea typeface="黑体" panose="02010609060101010101" pitchFamily="49" charset="-122"/>
              </a:rPr>
              <a:t>。</a:t>
            </a:r>
            <a:endParaRPr lang="zh-CN" altLang="en-US" sz="2800" b="1" dirty="0">
              <a:ea typeface="黑体" panose="02010609060101010101" pitchFamily="49" charset="-122"/>
            </a:endParaRPr>
          </a:p>
        </p:txBody>
      </p:sp>
      <p:sp>
        <p:nvSpPr>
          <p:cNvPr id="180229" name="Rectangle 5"/>
          <p:cNvSpPr>
            <a:spLocks noGrp="1" noChangeArrowheads="1"/>
          </p:cNvSpPr>
          <p:nvPr>
            <p:ph type="title"/>
          </p:nvPr>
        </p:nvSpPr>
        <p:spPr/>
        <p:txBody>
          <a:bodyPr/>
          <a:lstStyle/>
          <a:p>
            <a:pPr algn="l" eaLnBrk="1" hangingPunct="1">
              <a:defRPr/>
            </a:pPr>
            <a:r>
              <a:rPr lang="en-US" altLang="zh-CN" sz="4400">
                <a:latin typeface="Arial Black" panose="020B0A04020102020204" pitchFamily="34" charset="0"/>
                <a:ea typeface="黑体" panose="02010609060101010101" pitchFamily="49" charset="-122"/>
              </a:rPr>
              <a:t>1.2 </a:t>
            </a:r>
            <a:r>
              <a:rPr lang="zh-CN" altLang="en-US" sz="4400">
                <a:latin typeface="Arial Black" panose="020B0A04020102020204" pitchFamily="34" charset="0"/>
                <a:ea typeface="黑体" panose="02010609060101010101" pitchFamily="49" charset="-122"/>
              </a:rPr>
              <a:t>公式的解释与真值表</a:t>
            </a:r>
            <a:endParaRPr lang="zh-CN" altLang="en-US" sz="4400">
              <a:latin typeface="Arial Black" panose="020B0A04020102020204" pitchFamily="34" charset="0"/>
              <a:ea typeface="黑体" panose="02010609060101010101" pitchFamily="49" charset="-122"/>
            </a:endParaRPr>
          </a:p>
        </p:txBody>
      </p:sp>
    </p:spTree>
  </p:cSld>
  <p:clrMapOvr>
    <a:masterClrMapping/>
  </p:clrMapOvr>
  <p:transition spd="med" advTm="5486"/>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1"/>
          <p:cNvSpPr>
            <a:spLocks noGrp="1" noChangeArrowheads="1"/>
          </p:cNvSpPr>
          <p:nvPr>
            <p:ph type="body" idx="1"/>
          </p:nvPr>
        </p:nvSpPr>
        <p:spPr/>
        <p:txBody>
          <a:bodyPr/>
          <a:lstStyle/>
          <a:p>
            <a:pPr algn="just" eaLnBrk="1" hangingPunct="1">
              <a:lnSpc>
                <a:spcPct val="100000"/>
              </a:lnSpc>
            </a:pPr>
            <a:r>
              <a:rPr lang="zh-CN" altLang="en-US" b="1">
                <a:ea typeface="黑体" panose="02010609060101010101" pitchFamily="49" charset="-122"/>
              </a:rPr>
              <a:t>原子命题在不指派真值时称为命题变元，而复合命题由原子命题和联结词构成，可以看作是命题变元的函数，且该函数的值仍为“真”或“假”，可以称为真值函数（</a:t>
            </a:r>
            <a:r>
              <a:rPr lang="en-US" altLang="zh-CN" b="1">
                <a:ea typeface="黑体" panose="02010609060101010101" pitchFamily="49" charset="-122"/>
              </a:rPr>
              <a:t>True Value Function</a:t>
            </a:r>
            <a:r>
              <a:rPr lang="zh-CN" altLang="en-US" b="1">
                <a:ea typeface="黑体" panose="02010609060101010101" pitchFamily="49" charset="-122"/>
              </a:rPr>
              <a:t>）或命题公式。但不是说原子命题和联结词的一个随便的组合都可以为命题公式，我们用递归的方法来定义命题公式。</a:t>
            </a:r>
            <a:endParaRPr lang="zh-CN" altLang="en-US" b="1">
              <a:ea typeface="黑体" panose="02010609060101010101" pitchFamily="49" charset="-122"/>
            </a:endParaRPr>
          </a:p>
        </p:txBody>
      </p:sp>
      <p:sp>
        <p:nvSpPr>
          <p:cNvPr id="186380" name="Rectangle 12"/>
          <p:cNvSpPr>
            <a:spLocks noGrp="1" noChangeArrowheads="1"/>
          </p:cNvSpPr>
          <p:nvPr>
            <p:ph type="title"/>
          </p:nvPr>
        </p:nvSpPr>
        <p:spPr/>
        <p:txBody>
          <a:bodyPr/>
          <a:lstStyle/>
          <a:p>
            <a:pPr algn="l" eaLnBrk="1" hangingPunct="1">
              <a:defRPr/>
            </a:pPr>
            <a:r>
              <a:rPr lang="en-US" altLang="zh-CN" sz="4400">
                <a:latin typeface="Arial Black" panose="020B0A04020102020204" pitchFamily="34" charset="0"/>
                <a:ea typeface="黑体" panose="02010609060101010101" pitchFamily="49" charset="-122"/>
              </a:rPr>
              <a:t>1.2 </a:t>
            </a:r>
            <a:r>
              <a:rPr lang="zh-CN" altLang="en-US" sz="4400">
                <a:latin typeface="Arial Black" panose="020B0A04020102020204" pitchFamily="34" charset="0"/>
                <a:ea typeface="黑体" panose="02010609060101010101" pitchFamily="49" charset="-122"/>
              </a:rPr>
              <a:t>公式的解释与真值表</a:t>
            </a:r>
            <a:endParaRPr lang="zh-CN" altLang="en-US" sz="4400">
              <a:latin typeface="Arial Black" panose="020B0A04020102020204" pitchFamily="34" charset="0"/>
              <a:ea typeface="黑体" panose="02010609060101010101" pitchFamily="49" charset="-122"/>
            </a:endParaRPr>
          </a:p>
        </p:txBody>
      </p:sp>
    </p:spTree>
  </p:cSld>
  <p:clrMapOvr>
    <a:masterClrMapping/>
  </p:clrMapOvr>
  <p:transition spd="med" advTm="5486"/>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pPr algn="l" eaLnBrk="1" hangingPunct="1">
              <a:defRPr/>
            </a:pPr>
            <a:r>
              <a:rPr lang="zh-CN" altLang="en-US" sz="4400" dirty="0">
                <a:latin typeface="Arial Black" panose="020B0A04020102020204" pitchFamily="34" charset="0"/>
                <a:ea typeface="黑体" panose="02010609060101010101" pitchFamily="49" charset="-122"/>
              </a:rPr>
              <a:t>引言</a:t>
            </a:r>
            <a:endParaRPr lang="zh-CN" altLang="en-US" sz="4400" dirty="0">
              <a:latin typeface="Arial Black" panose="020B0A04020102020204" pitchFamily="34" charset="0"/>
              <a:ea typeface="黑体" panose="02010609060101010101" pitchFamily="49" charset="-122"/>
            </a:endParaRPr>
          </a:p>
        </p:txBody>
      </p:sp>
      <p:sp>
        <p:nvSpPr>
          <p:cNvPr id="7171" name="Rectangle 3"/>
          <p:cNvSpPr>
            <a:spLocks noGrp="1" noChangeArrowheads="1"/>
          </p:cNvSpPr>
          <p:nvPr>
            <p:ph type="body" idx="1"/>
          </p:nvPr>
        </p:nvSpPr>
        <p:spPr>
          <a:xfrm>
            <a:off x="228600" y="914400"/>
            <a:ext cx="8305800" cy="5867400"/>
          </a:xfrm>
        </p:spPr>
        <p:txBody>
          <a:bodyPr/>
          <a:lstStyle/>
          <a:p>
            <a:pPr algn="just" eaLnBrk="1" hangingPunct="1">
              <a:lnSpc>
                <a:spcPct val="135000"/>
              </a:lnSpc>
            </a:pPr>
            <a:r>
              <a:rPr lang="zh-CN" altLang="en-US" b="1" dirty="0">
                <a:solidFill>
                  <a:srgbClr val="0000E1"/>
                </a:solidFill>
                <a:ea typeface="黑体" panose="02010609060101010101" pitchFamily="49" charset="-122"/>
              </a:rPr>
              <a:t>离散数学的发展</a:t>
            </a:r>
            <a:endParaRPr lang="zh-CN" altLang="en-US" b="1" dirty="0">
              <a:solidFill>
                <a:srgbClr val="0000E1"/>
              </a:solidFill>
              <a:ea typeface="黑体" panose="02010609060101010101" pitchFamily="49" charset="-122"/>
            </a:endParaRPr>
          </a:p>
          <a:p>
            <a:pPr lvl="1" algn="just" eaLnBrk="1" hangingPunct="1">
              <a:lnSpc>
                <a:spcPct val="100000"/>
              </a:lnSpc>
              <a:spcBef>
                <a:spcPct val="0"/>
              </a:spcBef>
            </a:pPr>
            <a:r>
              <a:rPr lang="en-US" altLang="zh-CN" sz="2800" b="1" dirty="0">
                <a:latin typeface="黑体" panose="02010609060101010101" pitchFamily="49" charset="-122"/>
                <a:ea typeface="黑体" panose="02010609060101010101" pitchFamily="49" charset="-122"/>
              </a:rPr>
              <a:t>18</a:t>
            </a:r>
            <a:r>
              <a:rPr lang="zh-CN" altLang="en-US" sz="2800" b="1" dirty="0">
                <a:latin typeface="黑体" panose="02010609060101010101" pitchFamily="49" charset="-122"/>
                <a:ea typeface="黑体" panose="02010609060101010101" pitchFamily="49" charset="-122"/>
              </a:rPr>
              <a:t>世纪以前，数学基本上是研究离散对象的数量和空间关系的科学。</a:t>
            </a:r>
            <a:endParaRPr lang="en-US" altLang="zh-CN" sz="2800" b="1" dirty="0">
              <a:latin typeface="黑体" panose="02010609060101010101" pitchFamily="49" charset="-122"/>
              <a:ea typeface="黑体" panose="02010609060101010101" pitchFamily="49" charset="-122"/>
            </a:endParaRPr>
          </a:p>
          <a:p>
            <a:pPr lvl="1" algn="just" eaLnBrk="1" hangingPunct="1">
              <a:lnSpc>
                <a:spcPct val="100000"/>
              </a:lnSpc>
              <a:spcBef>
                <a:spcPct val="0"/>
              </a:spcBef>
            </a:pPr>
            <a:r>
              <a:rPr lang="zh-CN" altLang="en-US" sz="2800" b="1" dirty="0">
                <a:latin typeface="黑体" panose="02010609060101010101" pitchFamily="49" charset="-122"/>
                <a:ea typeface="黑体" panose="02010609060101010101" pitchFamily="49" charset="-122"/>
              </a:rPr>
              <a:t>之后，因天文学、物理学的发展，如牛顿三大力学定律等研究，极大地推动了连续数学（以微积分，数学物理方程，实、复变函数论为代表）的发展。离散对象的研究则处于停滞状态。</a:t>
            </a:r>
            <a:endParaRPr lang="en-US" altLang="zh-CN" sz="2800" b="1" dirty="0">
              <a:latin typeface="黑体" panose="02010609060101010101" pitchFamily="49" charset="-122"/>
              <a:ea typeface="黑体" panose="02010609060101010101" pitchFamily="49" charset="-122"/>
            </a:endParaRPr>
          </a:p>
          <a:p>
            <a:pPr lvl="1" algn="just" eaLnBrk="1" hangingPunct="1">
              <a:lnSpc>
                <a:spcPct val="100000"/>
              </a:lnSpc>
              <a:spcBef>
                <a:spcPct val="0"/>
              </a:spcBef>
            </a:pPr>
            <a:r>
              <a:rPr lang="en-US" altLang="zh-CN" sz="2800" b="1" dirty="0">
                <a:latin typeface="黑体" panose="02010609060101010101" pitchFamily="49" charset="-122"/>
                <a:ea typeface="黑体" panose="02010609060101010101" pitchFamily="49" charset="-122"/>
              </a:rPr>
              <a:t>20</a:t>
            </a:r>
            <a:r>
              <a:rPr lang="zh-CN" altLang="en-US" sz="2800" b="1" dirty="0">
                <a:latin typeface="黑体" panose="02010609060101010101" pitchFamily="49" charset="-122"/>
                <a:ea typeface="黑体" panose="02010609060101010101" pitchFamily="49" charset="-122"/>
              </a:rPr>
              <a:t>世纪</a:t>
            </a:r>
            <a:r>
              <a:rPr lang="en-US" altLang="zh-CN" sz="2800" b="1" dirty="0">
                <a:latin typeface="黑体" panose="02010609060101010101" pitchFamily="49" charset="-122"/>
                <a:ea typeface="黑体" panose="02010609060101010101" pitchFamily="49" charset="-122"/>
              </a:rPr>
              <a:t>30</a:t>
            </a:r>
            <a:r>
              <a:rPr lang="zh-CN" altLang="en-US" sz="2800" b="1" dirty="0">
                <a:latin typeface="黑体" panose="02010609060101010101" pitchFamily="49" charset="-122"/>
                <a:ea typeface="黑体" panose="02010609060101010101" pitchFamily="49" charset="-122"/>
              </a:rPr>
              <a:t>年代，图灵提出计算机的理论模型</a:t>
            </a:r>
            <a:r>
              <a:rPr lang="en-US" altLang="zh-CN" sz="2800" b="1" dirty="0">
                <a:latin typeface="黑体" panose="02010609060101010101" pitchFamily="49" charset="-122"/>
                <a:ea typeface="黑体" panose="02010609060101010101" pitchFamily="49" charset="-122"/>
              </a:rPr>
              <a:t>-</a:t>
            </a:r>
            <a:r>
              <a:rPr lang="zh-CN" altLang="en-US" sz="2800" b="1" dirty="0">
                <a:solidFill>
                  <a:srgbClr val="FF0000"/>
                </a:solidFill>
                <a:latin typeface="黑体" panose="02010609060101010101" pitchFamily="49" charset="-122"/>
                <a:ea typeface="黑体" panose="02010609060101010101" pitchFamily="49" charset="-122"/>
              </a:rPr>
              <a:t>图灵机</a:t>
            </a:r>
            <a:r>
              <a:rPr lang="zh-CN" altLang="en-US" sz="2800" b="1" dirty="0">
                <a:latin typeface="黑体" panose="02010609060101010101" pitchFamily="49" charset="-122"/>
                <a:ea typeface="黑体" panose="02010609060101010101" pitchFamily="49" charset="-122"/>
              </a:rPr>
              <a:t>。现实的计算机的</a:t>
            </a:r>
            <a:r>
              <a:rPr lang="zh-CN" altLang="en-US" sz="2800" b="1" dirty="0" smtClean="0">
                <a:latin typeface="黑体" panose="02010609060101010101" pitchFamily="49" charset="-122"/>
                <a:ea typeface="黑体" panose="02010609060101010101" pitchFamily="49" charset="-122"/>
              </a:rPr>
              <a:t>计算流程，</a:t>
            </a:r>
            <a:r>
              <a:rPr lang="zh-CN" altLang="en-US" sz="2800" b="1" dirty="0">
                <a:latin typeface="黑体" panose="02010609060101010101" pitchFamily="49" charset="-122"/>
                <a:ea typeface="黑体" panose="02010609060101010101" pitchFamily="49" charset="-122"/>
              </a:rPr>
              <a:t>本质上和图灵机的</a:t>
            </a:r>
            <a:r>
              <a:rPr lang="zh-CN" altLang="en-US" sz="2800" b="1" dirty="0" smtClean="0">
                <a:latin typeface="黑体" panose="02010609060101010101" pitchFamily="49" charset="-122"/>
                <a:ea typeface="黑体" panose="02010609060101010101" pitchFamily="49" charset="-122"/>
              </a:rPr>
              <a:t>计算流程一样</a:t>
            </a:r>
            <a:r>
              <a:rPr lang="zh-CN" altLang="en-US" sz="2800" b="1" dirty="0">
                <a:latin typeface="黑体" panose="02010609060101010101" pitchFamily="49" charset="-122"/>
                <a:ea typeface="黑体" panose="02010609060101010101" pitchFamily="49" charset="-122"/>
              </a:rPr>
              <a:t>。</a:t>
            </a:r>
            <a:endParaRPr lang="en-US" altLang="zh-CN" sz="2800" b="1" dirty="0">
              <a:latin typeface="黑体" panose="02010609060101010101" pitchFamily="49" charset="-122"/>
              <a:ea typeface="黑体" panose="02010609060101010101" pitchFamily="49" charset="-122"/>
            </a:endParaRPr>
          </a:p>
          <a:p>
            <a:pPr lvl="1" algn="just" eaLnBrk="1" hangingPunct="1">
              <a:lnSpc>
                <a:spcPct val="100000"/>
              </a:lnSpc>
              <a:spcBef>
                <a:spcPct val="0"/>
              </a:spcBef>
            </a:pPr>
            <a:r>
              <a:rPr lang="zh-CN" altLang="en-US" sz="2800" b="1" dirty="0">
                <a:latin typeface="黑体" panose="02010609060101010101" pitchFamily="49" charset="-122"/>
                <a:ea typeface="黑体" panose="02010609060101010101" pitchFamily="49" charset="-122"/>
              </a:rPr>
              <a:t>在计算机内，机器字长总是有限的，它代表离散的数或其他离散对象。随着计算机科学与技术的发展，离散数学就显得重要。</a:t>
            </a:r>
            <a:endParaRPr lang="en-US" altLang="zh-CN" sz="2800" b="1" dirty="0">
              <a:latin typeface="黑体" panose="02010609060101010101" pitchFamily="49" charset="-122"/>
              <a:ea typeface="黑体" panose="02010609060101010101" pitchFamily="49" charset="-122"/>
            </a:endParaRPr>
          </a:p>
          <a:p>
            <a:pPr lvl="1" algn="just" eaLnBrk="1" hangingPunct="1">
              <a:lnSpc>
                <a:spcPct val="100000"/>
              </a:lnSpc>
              <a:spcBef>
                <a:spcPct val="0"/>
              </a:spcBef>
            </a:pPr>
            <a:endParaRPr lang="en-US" altLang="zh-CN" sz="2800" b="1" dirty="0">
              <a:latin typeface="黑体" panose="02010609060101010101" pitchFamily="49" charset="-122"/>
              <a:ea typeface="黑体" panose="02010609060101010101" pitchFamily="49" charset="-122"/>
            </a:endParaRPr>
          </a:p>
          <a:p>
            <a:pPr lvl="1" algn="just" eaLnBrk="1" hangingPunct="1">
              <a:lnSpc>
                <a:spcPct val="100000"/>
              </a:lnSpc>
              <a:spcBef>
                <a:spcPct val="0"/>
              </a:spcBef>
            </a:pPr>
            <a:endParaRPr lang="zh-CN" altLang="en-US" sz="2800" b="1" dirty="0">
              <a:latin typeface="黑体" panose="02010609060101010101" pitchFamily="49" charset="-122"/>
              <a:ea typeface="黑体" panose="02010609060101010101" pitchFamily="49" charset="-122"/>
            </a:endParaRPr>
          </a:p>
        </p:txBody>
      </p:sp>
      <p:sp>
        <p:nvSpPr>
          <p:cNvPr id="196612" name="Rectangle 4"/>
          <p:cNvSpPr>
            <a:spLocks noChangeArrowheads="1"/>
          </p:cNvSpPr>
          <p:nvPr/>
        </p:nvSpPr>
        <p:spPr bwMode="auto">
          <a:xfrm>
            <a:off x="0" y="1131888"/>
            <a:ext cx="9144000" cy="0"/>
          </a:xfrm>
          <a:prstGeom prst="rect">
            <a:avLst/>
          </a:prstGeom>
          <a:noFill/>
          <a:ln w="9525">
            <a:noFill/>
            <a:miter lim="800000"/>
          </a:ln>
          <a:effectLst/>
        </p:spPr>
        <p:txBody>
          <a:bodyPr wrap="none" anchor="ctr">
            <a:spAutoFit/>
          </a:bodyPr>
          <a:lstStyle/>
          <a:p>
            <a:pPr algn="ctr" eaLnBrk="1" hangingPunct="1">
              <a:spcBef>
                <a:spcPct val="20000"/>
              </a:spcBef>
              <a:defRPr/>
            </a:pPr>
            <a:endParaRPr lang="zh-CN" altLang="en-US">
              <a:effectLst>
                <a:outerShdw blurRad="38100" dist="38100" dir="2700000" algn="tl">
                  <a:srgbClr val="000000">
                    <a:alpha val="43137"/>
                  </a:srgbClr>
                </a:outerShdw>
              </a:effectLst>
              <a:ea typeface="黑体" panose="02010609060101010101" pitchFamily="49" charset="-122"/>
            </a:endParaRPr>
          </a:p>
        </p:txBody>
      </p:sp>
      <p:grpSp>
        <p:nvGrpSpPr>
          <p:cNvPr id="3" name="组合 2"/>
          <p:cNvGrpSpPr/>
          <p:nvPr/>
        </p:nvGrpSpPr>
        <p:grpSpPr>
          <a:xfrm>
            <a:off x="0" y="1066800"/>
            <a:ext cx="9144000" cy="5791200"/>
            <a:chOff x="0" y="1066800"/>
            <a:chExt cx="9144000" cy="5791200"/>
          </a:xfrm>
        </p:grpSpPr>
        <p:sp>
          <p:nvSpPr>
            <p:cNvPr id="2" name="矩形 1"/>
            <p:cNvSpPr/>
            <p:nvPr/>
          </p:nvSpPr>
          <p:spPr bwMode="auto">
            <a:xfrm>
              <a:off x="0" y="1066800"/>
              <a:ext cx="9144000" cy="5791200"/>
            </a:xfrm>
            <a:prstGeom prst="rect">
              <a:avLst/>
            </a:prstGeom>
            <a:gradFill flip="none" rotWithShape="1">
              <a:gsLst>
                <a:gs pos="0">
                  <a:schemeClr val="accent1">
                    <a:lumMod val="5000"/>
                    <a:lumOff val="95000"/>
                  </a:schemeClr>
                </a:gs>
                <a:gs pos="33000">
                  <a:schemeClr val="bg1">
                    <a:lumMod val="95000"/>
                  </a:schemeClr>
                </a:gs>
                <a:gs pos="74000">
                  <a:schemeClr val="bg1">
                    <a:lumMod val="85000"/>
                  </a:schemeClr>
                </a:gs>
                <a:gs pos="100000">
                  <a:schemeClr val="bg1">
                    <a:lumMod val="65000"/>
                  </a:schemeClr>
                </a:gs>
              </a:gsLst>
              <a:lin ang="162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20000"/>
                </a:spcBef>
                <a:spcAft>
                  <a:spcPct val="0"/>
                </a:spcAft>
                <a:buClrTx/>
                <a:buSzTx/>
                <a:buFontTx/>
                <a:buNone/>
              </a:pPr>
              <a:endParaRPr kumimoji="0" lang="zh-CN" altLang="en-US" sz="2400" b="0" i="0" u="none" strike="noStrike" cap="none" normalizeH="0" baseline="0" smtClean="0">
                <a:ln>
                  <a:noFill/>
                </a:ln>
                <a:solidFill>
                  <a:schemeClr val="bg1"/>
                </a:solidFill>
                <a:effectLst>
                  <a:outerShdw blurRad="38100" dist="38100" dir="2700000" algn="tl">
                    <a:srgbClr val="000000">
                      <a:alpha val="43137"/>
                    </a:srgbClr>
                  </a:outerShdw>
                </a:effectLst>
                <a:latin typeface="Comic Sans MS" panose="030F0702030302020204" pitchFamily="66" charset="0"/>
                <a:ea typeface="黑体" panose="02010609060101010101" pitchFamily="49" charset="-122"/>
              </a:endParaRPr>
            </a:p>
          </p:txBody>
        </p:sp>
        <p:pic>
          <p:nvPicPr>
            <p:cNvPr id="104452" name="Picture 4" descr="11.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28800" y="1414953"/>
              <a:ext cx="5238750" cy="5094894"/>
            </a:xfrm>
            <a:prstGeom prst="rect">
              <a:avLst/>
            </a:prstGeom>
            <a:noFill/>
            <a:ln>
              <a:noFill/>
            </a:ln>
            <a:extLst>
              <a:ext uri="{909E8E84-426E-40DD-AFC4-6F175D3DCCD1}">
                <a14:hiddenFill xmlns:a14="http://schemas.microsoft.com/office/drawing/2010/main">
                  <a:solidFill>
                    <a:srgbClr val="FFFFFF"/>
                  </a:solidFill>
                </a14:hiddenFill>
              </a:ext>
            </a:extLst>
          </p:spPr>
        </p:pic>
      </p:grpSp>
    </p:spTree>
  </p:cSld>
  <p:clrMapOvr>
    <a:masterClrMapping/>
  </p:clrMapOvr>
  <p:transition spd="med" advTm="548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8" name="Rectangle 4"/>
          <p:cNvSpPr>
            <a:spLocks noGrp="1" noChangeArrowheads="1"/>
          </p:cNvSpPr>
          <p:nvPr>
            <p:ph type="title"/>
          </p:nvPr>
        </p:nvSpPr>
        <p:spPr/>
        <p:txBody>
          <a:bodyPr/>
          <a:lstStyle/>
          <a:p>
            <a:pPr algn="l" eaLnBrk="1" hangingPunct="1">
              <a:defRPr/>
            </a:pPr>
            <a:r>
              <a:rPr lang="en-US" altLang="zh-CN" sz="4400">
                <a:latin typeface="Arial Black" panose="020B0A04020102020204" pitchFamily="34" charset="0"/>
                <a:ea typeface="黑体" panose="02010609060101010101" pitchFamily="49" charset="-122"/>
              </a:rPr>
              <a:t>1.2 </a:t>
            </a:r>
            <a:r>
              <a:rPr lang="zh-CN" altLang="en-US" sz="4400">
                <a:latin typeface="Arial Black" panose="020B0A04020102020204" pitchFamily="34" charset="0"/>
                <a:ea typeface="黑体" panose="02010609060101010101" pitchFamily="49" charset="-122"/>
              </a:rPr>
              <a:t>公式的解释与真值表</a:t>
            </a:r>
            <a:endParaRPr lang="zh-CN" altLang="en-US" sz="4400">
              <a:latin typeface="Arial Black" panose="020B0A04020102020204" pitchFamily="34" charset="0"/>
              <a:ea typeface="黑体" panose="02010609060101010101" pitchFamily="49" charset="-122"/>
            </a:endParaRPr>
          </a:p>
        </p:txBody>
      </p:sp>
      <p:sp>
        <p:nvSpPr>
          <p:cNvPr id="39939" name="Rectangle 5"/>
          <p:cNvSpPr>
            <a:spLocks noGrp="1" noChangeArrowheads="1"/>
          </p:cNvSpPr>
          <p:nvPr>
            <p:ph type="body" idx="1"/>
          </p:nvPr>
        </p:nvSpPr>
        <p:spPr/>
        <p:txBody>
          <a:bodyPr/>
          <a:lstStyle/>
          <a:p>
            <a:pPr algn="just" eaLnBrk="1" hangingPunct="1">
              <a:lnSpc>
                <a:spcPct val="100000"/>
              </a:lnSpc>
              <a:spcBef>
                <a:spcPct val="0"/>
              </a:spcBef>
            </a:pPr>
            <a:r>
              <a:rPr lang="zh-CN" altLang="en-US" sz="2800" b="1" dirty="0">
                <a:solidFill>
                  <a:srgbClr val="FF6600"/>
                </a:solidFill>
                <a:ea typeface="黑体" panose="02010609060101010101" pitchFamily="49" charset="-122"/>
              </a:rPr>
              <a:t>定义</a:t>
            </a:r>
            <a:r>
              <a:rPr lang="en-US" altLang="zh-CN" sz="2800" b="1" dirty="0">
                <a:solidFill>
                  <a:srgbClr val="FF6600"/>
                </a:solidFill>
                <a:ea typeface="黑体" panose="02010609060101010101" pitchFamily="49" charset="-122"/>
              </a:rPr>
              <a:t>1.8</a:t>
            </a:r>
            <a:r>
              <a:rPr lang="zh-CN" altLang="en-US" sz="2800" b="1" dirty="0">
                <a:solidFill>
                  <a:srgbClr val="FF6600"/>
                </a:solidFill>
                <a:ea typeface="黑体" panose="02010609060101010101" pitchFamily="49" charset="-122"/>
              </a:rPr>
              <a:t>：命题公式，也叫（合式）公式</a:t>
            </a:r>
            <a:endParaRPr lang="zh-CN" altLang="en-US" sz="2800" b="1" dirty="0">
              <a:solidFill>
                <a:srgbClr val="FF6600"/>
              </a:solidFill>
              <a:ea typeface="黑体" panose="02010609060101010101" pitchFamily="49" charset="-122"/>
            </a:endParaRPr>
          </a:p>
          <a:p>
            <a:pPr algn="just" eaLnBrk="1" hangingPunct="1">
              <a:lnSpc>
                <a:spcPct val="100000"/>
              </a:lnSpc>
              <a:spcBef>
                <a:spcPct val="0"/>
              </a:spcBef>
              <a:buFontTx/>
              <a:buNone/>
            </a:pPr>
            <a:r>
              <a:rPr lang="zh-CN" altLang="en-US" sz="2800" b="1" dirty="0">
                <a:ea typeface="黑体" panose="02010609060101010101" pitchFamily="49" charset="-122"/>
                <a:sym typeface="Wingdings" panose="05000000000000000000" pitchFamily="2" charset="2"/>
              </a:rPr>
              <a:t>	</a:t>
            </a:r>
            <a:r>
              <a:rPr lang="en-US" altLang="zh-CN" sz="2800" b="1" dirty="0">
                <a:ea typeface="黑体" panose="02010609060101010101" pitchFamily="49" charset="-122"/>
                <a:sym typeface="Wingdings" panose="05000000000000000000" pitchFamily="2" charset="2"/>
              </a:rPr>
              <a:t>(1</a:t>
            </a:r>
            <a:r>
              <a:rPr lang="en-US" altLang="zh-CN" sz="2800" b="1" dirty="0" smtClean="0">
                <a:ea typeface="黑体" panose="02010609060101010101" pitchFamily="49" charset="-122"/>
                <a:sym typeface="Wingdings" panose="05000000000000000000" pitchFamily="2" charset="2"/>
              </a:rPr>
              <a:t>) </a:t>
            </a:r>
            <a:r>
              <a:rPr lang="zh-CN" altLang="en-US" sz="2800" b="1" dirty="0" smtClean="0">
                <a:ea typeface="黑体" panose="02010609060101010101" pitchFamily="49" charset="-122"/>
                <a:sym typeface="Wingdings" panose="05000000000000000000" pitchFamily="2" charset="2"/>
              </a:rPr>
              <a:t>命题变元</a:t>
            </a:r>
            <a:r>
              <a:rPr lang="zh-CN" altLang="en-US" sz="2800" b="1" dirty="0">
                <a:ea typeface="黑体" panose="02010609060101010101" pitchFamily="49" charset="-122"/>
                <a:sym typeface="Wingdings" panose="05000000000000000000" pitchFamily="2" charset="2"/>
              </a:rPr>
              <a:t>本身是一个公式；</a:t>
            </a:r>
            <a:endParaRPr lang="zh-CN" altLang="en-US" sz="2800" b="1" dirty="0">
              <a:ea typeface="黑体" panose="02010609060101010101" pitchFamily="49" charset="-122"/>
              <a:sym typeface="Wingdings" panose="05000000000000000000" pitchFamily="2" charset="2"/>
            </a:endParaRPr>
          </a:p>
          <a:p>
            <a:pPr algn="just" eaLnBrk="1" hangingPunct="1">
              <a:lnSpc>
                <a:spcPct val="100000"/>
              </a:lnSpc>
              <a:spcBef>
                <a:spcPct val="0"/>
              </a:spcBef>
              <a:buFontTx/>
              <a:buNone/>
            </a:pPr>
            <a:r>
              <a:rPr lang="zh-CN" altLang="en-US" sz="2800" b="1" dirty="0">
                <a:ea typeface="黑体" panose="02010609060101010101" pitchFamily="49" charset="-122"/>
                <a:sym typeface="Wingdings" panose="05000000000000000000" pitchFamily="2" charset="2"/>
              </a:rPr>
              <a:t>	</a:t>
            </a:r>
            <a:r>
              <a:rPr lang="en-US" altLang="zh-CN" sz="2800" b="1" dirty="0">
                <a:ea typeface="黑体" panose="02010609060101010101" pitchFamily="49" charset="-122"/>
                <a:sym typeface="Wingdings" panose="05000000000000000000" pitchFamily="2" charset="2"/>
              </a:rPr>
              <a:t>(2</a:t>
            </a:r>
            <a:r>
              <a:rPr lang="en-US" altLang="zh-CN" sz="2800" b="1" dirty="0" smtClean="0">
                <a:ea typeface="黑体" panose="02010609060101010101" pitchFamily="49" charset="-122"/>
                <a:sym typeface="Wingdings" panose="05000000000000000000" pitchFamily="2" charset="2"/>
              </a:rPr>
              <a:t>) </a:t>
            </a:r>
            <a:r>
              <a:rPr lang="zh-CN" altLang="en-US" sz="2800" b="1" dirty="0" smtClean="0">
                <a:ea typeface="黑体" panose="02010609060101010101" pitchFamily="49" charset="-122"/>
                <a:sym typeface="Wingdings" panose="05000000000000000000" pitchFamily="2" charset="2"/>
              </a:rPr>
              <a:t>如果</a:t>
            </a:r>
            <a:r>
              <a:rPr lang="en-US" altLang="zh-CN" sz="2800" b="1" dirty="0">
                <a:ea typeface="黑体" panose="02010609060101010101" pitchFamily="49" charset="-122"/>
                <a:sym typeface="Wingdings" panose="05000000000000000000" pitchFamily="2" charset="2"/>
              </a:rPr>
              <a:t>P</a:t>
            </a:r>
            <a:r>
              <a:rPr lang="zh-CN" altLang="en-US" sz="2800" b="1" dirty="0">
                <a:ea typeface="黑体" panose="02010609060101010101" pitchFamily="49" charset="-122"/>
                <a:sym typeface="Wingdings" panose="05000000000000000000" pitchFamily="2" charset="2"/>
              </a:rPr>
              <a:t>是公式，则</a:t>
            </a:r>
            <a:r>
              <a:rPr lang="en-US" altLang="zh-CN" sz="2800" b="1" dirty="0">
                <a:ea typeface="黑体" panose="02010609060101010101" pitchFamily="49" charset="-122"/>
                <a:sym typeface="Wingdings" panose="05000000000000000000" pitchFamily="2" charset="2"/>
              </a:rPr>
              <a:t>¬P</a:t>
            </a:r>
            <a:r>
              <a:rPr lang="zh-CN" altLang="en-US" sz="2800" b="1" dirty="0">
                <a:ea typeface="黑体" panose="02010609060101010101" pitchFamily="49" charset="-122"/>
                <a:sym typeface="Wingdings" panose="05000000000000000000" pitchFamily="2" charset="2"/>
              </a:rPr>
              <a:t>也是公式；</a:t>
            </a:r>
            <a:endParaRPr lang="zh-CN" altLang="en-US" sz="2800" b="1" dirty="0">
              <a:ea typeface="黑体" panose="02010609060101010101" pitchFamily="49" charset="-122"/>
              <a:sym typeface="Wingdings" panose="05000000000000000000" pitchFamily="2" charset="2"/>
            </a:endParaRPr>
          </a:p>
          <a:p>
            <a:pPr algn="just" eaLnBrk="1" hangingPunct="1">
              <a:lnSpc>
                <a:spcPct val="100000"/>
              </a:lnSpc>
              <a:spcBef>
                <a:spcPct val="0"/>
              </a:spcBef>
              <a:buFontTx/>
              <a:buNone/>
            </a:pPr>
            <a:r>
              <a:rPr lang="zh-CN" altLang="en-US" sz="2800" b="1" dirty="0">
                <a:ea typeface="黑体" panose="02010609060101010101" pitchFamily="49" charset="-122"/>
                <a:sym typeface="Wingdings" panose="05000000000000000000" pitchFamily="2" charset="2"/>
              </a:rPr>
              <a:t>	</a:t>
            </a:r>
            <a:r>
              <a:rPr lang="en-US" altLang="zh-CN" sz="2800" b="1" dirty="0">
                <a:ea typeface="黑体" panose="02010609060101010101" pitchFamily="49" charset="-122"/>
                <a:sym typeface="Wingdings" panose="05000000000000000000" pitchFamily="2" charset="2"/>
              </a:rPr>
              <a:t>(3</a:t>
            </a:r>
            <a:r>
              <a:rPr lang="en-US" altLang="zh-CN" sz="2800" b="1" dirty="0" smtClean="0">
                <a:ea typeface="黑体" panose="02010609060101010101" pitchFamily="49" charset="-122"/>
                <a:sym typeface="Wingdings" panose="05000000000000000000" pitchFamily="2" charset="2"/>
              </a:rPr>
              <a:t>) </a:t>
            </a:r>
            <a:r>
              <a:rPr lang="zh-CN" altLang="en-US" sz="2800" b="1" dirty="0" smtClean="0">
                <a:ea typeface="黑体" panose="02010609060101010101" pitchFamily="49" charset="-122"/>
                <a:sym typeface="Wingdings" panose="05000000000000000000" pitchFamily="2" charset="2"/>
              </a:rPr>
              <a:t>如果</a:t>
            </a:r>
            <a:r>
              <a:rPr lang="en-US" altLang="zh-CN" sz="2800" b="1" dirty="0">
                <a:ea typeface="黑体" panose="02010609060101010101" pitchFamily="49" charset="-122"/>
                <a:sym typeface="Wingdings" panose="05000000000000000000" pitchFamily="2" charset="2"/>
              </a:rPr>
              <a:t>P</a:t>
            </a:r>
            <a:r>
              <a:rPr lang="zh-CN" altLang="en-US" sz="2800" b="1" dirty="0">
                <a:ea typeface="黑体" panose="02010609060101010101" pitchFamily="49" charset="-122"/>
                <a:sym typeface="Wingdings" panose="05000000000000000000" pitchFamily="2" charset="2"/>
              </a:rPr>
              <a:t>，</a:t>
            </a:r>
            <a:r>
              <a:rPr lang="en-US" altLang="zh-CN" sz="2800" b="1" dirty="0">
                <a:ea typeface="黑体" panose="02010609060101010101" pitchFamily="49" charset="-122"/>
                <a:sym typeface="Wingdings" panose="05000000000000000000" pitchFamily="2" charset="2"/>
              </a:rPr>
              <a:t>Q</a:t>
            </a:r>
            <a:r>
              <a:rPr lang="zh-CN" altLang="en-US" sz="2800" b="1" dirty="0">
                <a:ea typeface="黑体" panose="02010609060101010101" pitchFamily="49" charset="-122"/>
                <a:sym typeface="Wingdings" panose="05000000000000000000" pitchFamily="2" charset="2"/>
              </a:rPr>
              <a:t>是公式，则</a:t>
            </a:r>
            <a:r>
              <a:rPr lang="en-US" altLang="zh-CN" sz="2800" b="1" dirty="0">
                <a:ea typeface="黑体" panose="02010609060101010101" pitchFamily="49" charset="-122"/>
              </a:rPr>
              <a:t>P∧Q﹑ P∨Q﹑ P</a:t>
            </a:r>
            <a:r>
              <a:rPr lang="en-US" altLang="zh-CN" sz="2800" dirty="0">
                <a:ea typeface="黑体" panose="02010609060101010101" pitchFamily="49" charset="-122"/>
              </a:rPr>
              <a:t>→</a:t>
            </a:r>
            <a:r>
              <a:rPr lang="en-US" altLang="zh-CN" sz="2800" b="1" dirty="0">
                <a:ea typeface="黑体" panose="02010609060101010101" pitchFamily="49" charset="-122"/>
              </a:rPr>
              <a:t>Q﹑ P↔Q</a:t>
            </a:r>
            <a:r>
              <a:rPr lang="zh-CN" altLang="en-US" sz="2800" b="1" dirty="0">
                <a:ea typeface="黑体" panose="02010609060101010101" pitchFamily="49" charset="-122"/>
              </a:rPr>
              <a:t>也是公式；</a:t>
            </a:r>
            <a:endParaRPr lang="zh-CN" altLang="en-US" sz="2800" b="1" dirty="0">
              <a:ea typeface="黑体" panose="02010609060101010101" pitchFamily="49" charset="-122"/>
            </a:endParaRPr>
          </a:p>
          <a:p>
            <a:pPr algn="just" eaLnBrk="1" hangingPunct="1">
              <a:lnSpc>
                <a:spcPct val="100000"/>
              </a:lnSpc>
              <a:spcBef>
                <a:spcPct val="0"/>
              </a:spcBef>
              <a:buFontTx/>
              <a:buNone/>
            </a:pPr>
            <a:r>
              <a:rPr lang="zh-CN" altLang="en-US" sz="2800" b="1" dirty="0">
                <a:ea typeface="黑体" panose="02010609060101010101" pitchFamily="49" charset="-122"/>
                <a:sym typeface="Wingdings" panose="05000000000000000000" pitchFamily="2" charset="2"/>
              </a:rPr>
              <a:t>	</a:t>
            </a:r>
            <a:r>
              <a:rPr lang="en-US" altLang="zh-CN" sz="2800" b="1" dirty="0">
                <a:ea typeface="黑体" panose="02010609060101010101" pitchFamily="49" charset="-122"/>
                <a:sym typeface="Wingdings" panose="05000000000000000000" pitchFamily="2" charset="2"/>
              </a:rPr>
              <a:t>(4</a:t>
            </a:r>
            <a:r>
              <a:rPr lang="en-US" altLang="zh-CN" sz="2800" b="1" dirty="0" smtClean="0">
                <a:ea typeface="黑体" panose="02010609060101010101" pitchFamily="49" charset="-122"/>
                <a:sym typeface="Wingdings" panose="05000000000000000000" pitchFamily="2" charset="2"/>
              </a:rPr>
              <a:t>) </a:t>
            </a:r>
            <a:r>
              <a:rPr lang="zh-CN" altLang="en-US" sz="2800" b="1" dirty="0" smtClean="0">
                <a:ea typeface="黑体" panose="02010609060101010101" pitchFamily="49" charset="-122"/>
                <a:sym typeface="Wingdings" panose="05000000000000000000" pitchFamily="2" charset="2"/>
              </a:rPr>
              <a:t>命题</a:t>
            </a:r>
            <a:r>
              <a:rPr lang="zh-CN" altLang="en-US" sz="2800" b="1" dirty="0">
                <a:ea typeface="黑体" panose="02010609060101010101" pitchFamily="49" charset="-122"/>
                <a:sym typeface="Wingdings" panose="05000000000000000000" pitchFamily="2" charset="2"/>
              </a:rPr>
              <a:t>公式</a:t>
            </a:r>
            <a:r>
              <a:rPr lang="en-US" altLang="zh-CN" sz="2800" b="1" dirty="0">
                <a:ea typeface="黑体" panose="02010609060101010101" pitchFamily="49" charset="-122"/>
                <a:sym typeface="Wingdings" panose="05000000000000000000" pitchFamily="2" charset="2"/>
              </a:rPr>
              <a:t>(Prepositional Formula)</a:t>
            </a:r>
            <a:r>
              <a:rPr lang="zh-CN" altLang="en-US" sz="2800" b="1" dirty="0">
                <a:ea typeface="黑体" panose="02010609060101010101" pitchFamily="49" charset="-122"/>
                <a:sym typeface="Wingdings" panose="05000000000000000000" pitchFamily="2" charset="2"/>
              </a:rPr>
              <a:t>是仅由有限步使用规则</a:t>
            </a:r>
            <a:r>
              <a:rPr lang="en-US" altLang="zh-CN" sz="2800" b="1" dirty="0">
                <a:ea typeface="黑体" panose="02010609060101010101" pitchFamily="49" charset="-122"/>
                <a:sym typeface="Wingdings" panose="05000000000000000000" pitchFamily="2" charset="2"/>
              </a:rPr>
              <a:t>(1)~(3)</a:t>
            </a:r>
            <a:r>
              <a:rPr lang="zh-CN" altLang="en-US" sz="2800" b="1" dirty="0">
                <a:ea typeface="黑体" panose="02010609060101010101" pitchFamily="49" charset="-122"/>
                <a:sym typeface="Wingdings" panose="05000000000000000000" pitchFamily="2" charset="2"/>
              </a:rPr>
              <a:t>后产生的结果。公式常用符号</a:t>
            </a:r>
            <a:r>
              <a:rPr lang="en-US" altLang="zh-CN" sz="2800" b="1" dirty="0">
                <a:ea typeface="黑体" panose="02010609060101010101" pitchFamily="49" charset="-122"/>
                <a:sym typeface="Wingdings" panose="05000000000000000000" pitchFamily="2" charset="2"/>
              </a:rPr>
              <a:t>G</a:t>
            </a:r>
            <a:r>
              <a:rPr lang="en-US" altLang="zh-CN" sz="2800" b="1" dirty="0">
                <a:ea typeface="黑体" panose="02010609060101010101" pitchFamily="49" charset="-122"/>
              </a:rPr>
              <a:t>﹑H…</a:t>
            </a:r>
            <a:r>
              <a:rPr lang="zh-CN" altLang="en-US" sz="2800" b="1" dirty="0">
                <a:ea typeface="黑体" panose="02010609060101010101" pitchFamily="49" charset="-122"/>
              </a:rPr>
              <a:t>等表示。</a:t>
            </a:r>
            <a:endParaRPr lang="zh-CN" altLang="en-US" sz="2800" b="1" dirty="0">
              <a:ea typeface="黑体" panose="02010609060101010101" pitchFamily="49" charset="-122"/>
            </a:endParaRPr>
          </a:p>
          <a:p>
            <a:pPr algn="just" eaLnBrk="1" hangingPunct="1">
              <a:lnSpc>
                <a:spcPct val="100000"/>
              </a:lnSpc>
              <a:spcBef>
                <a:spcPct val="0"/>
              </a:spcBef>
            </a:pPr>
            <a:r>
              <a:rPr lang="zh-CN" altLang="en-US" sz="2800" b="1" dirty="0">
                <a:solidFill>
                  <a:srgbClr val="FF0000"/>
                </a:solidFill>
                <a:ea typeface="黑体" panose="02010609060101010101" pitchFamily="49" charset="-122"/>
                <a:sym typeface="Wingdings" panose="05000000000000000000" pitchFamily="2" charset="2"/>
              </a:rPr>
              <a:t>例，</a:t>
            </a:r>
            <a:r>
              <a:rPr lang="en-US" altLang="zh-CN" sz="2800" b="1" dirty="0">
                <a:ea typeface="黑体" panose="02010609060101010101" pitchFamily="49" charset="-122"/>
                <a:sym typeface="Wingdings" panose="05000000000000000000" pitchFamily="2" charset="2"/>
              </a:rPr>
              <a:t>(¬ P∧Q)</a:t>
            </a:r>
            <a:r>
              <a:rPr lang="zh-CN" altLang="en-US" sz="2800" b="1" dirty="0">
                <a:ea typeface="黑体" panose="02010609060101010101" pitchFamily="49" charset="-122"/>
                <a:sym typeface="Wingdings" panose="05000000000000000000" pitchFamily="2" charset="2"/>
              </a:rPr>
              <a:t>，</a:t>
            </a:r>
            <a:r>
              <a:rPr lang="en-US" altLang="zh-CN" sz="2800" b="1" dirty="0">
                <a:ea typeface="黑体" panose="02010609060101010101" pitchFamily="49" charset="-122"/>
                <a:sym typeface="Wingdings" panose="05000000000000000000" pitchFamily="2" charset="2"/>
              </a:rPr>
              <a:t>(P→(¬P ∧Q)) </a:t>
            </a:r>
            <a:r>
              <a:rPr lang="zh-CN" altLang="en-US" sz="2800" b="1" dirty="0">
                <a:ea typeface="黑体" panose="02010609060101010101" pitchFamily="49" charset="-122"/>
                <a:sym typeface="Wingdings" panose="05000000000000000000" pitchFamily="2" charset="2"/>
              </a:rPr>
              <a:t>，</a:t>
            </a:r>
            <a:r>
              <a:rPr lang="en-US" altLang="zh-CN" sz="2800" b="1" dirty="0">
                <a:ea typeface="黑体" panose="02010609060101010101" pitchFamily="49" charset="-122"/>
                <a:sym typeface="Wingdings" panose="05000000000000000000" pitchFamily="2" charset="2"/>
              </a:rPr>
              <a:t>(((P∧Q) ∧(R ∨Q)) ↔(P →R))</a:t>
            </a:r>
            <a:r>
              <a:rPr lang="zh-CN" altLang="en-US" sz="2800" b="1" dirty="0">
                <a:ea typeface="黑体" panose="02010609060101010101" pitchFamily="49" charset="-122"/>
                <a:sym typeface="Wingdings" panose="05000000000000000000" pitchFamily="2" charset="2"/>
              </a:rPr>
              <a:t>是命题公式</a:t>
            </a:r>
            <a:endParaRPr lang="zh-CN" altLang="en-US" sz="2800" b="1" dirty="0">
              <a:ea typeface="黑体" panose="02010609060101010101" pitchFamily="49" charset="-122"/>
              <a:sym typeface="Wingdings" panose="05000000000000000000" pitchFamily="2" charset="2"/>
            </a:endParaRPr>
          </a:p>
          <a:p>
            <a:pPr algn="just" eaLnBrk="1" hangingPunct="1">
              <a:lnSpc>
                <a:spcPct val="100000"/>
              </a:lnSpc>
              <a:spcBef>
                <a:spcPct val="0"/>
              </a:spcBef>
              <a:buFontTx/>
              <a:buNone/>
            </a:pPr>
            <a:r>
              <a:rPr lang="zh-CN" altLang="en-US" sz="2800" b="1" dirty="0">
                <a:ea typeface="黑体" panose="02010609060101010101" pitchFamily="49" charset="-122"/>
                <a:sym typeface="Wingdings" panose="05000000000000000000" pitchFamily="2" charset="2"/>
              </a:rPr>
              <a:t>	</a:t>
            </a:r>
            <a:r>
              <a:rPr lang="en-US" altLang="zh-CN" sz="2800" b="1" dirty="0">
                <a:ea typeface="黑体" panose="02010609060101010101" pitchFamily="49" charset="-122"/>
                <a:sym typeface="Wingdings" panose="05000000000000000000" pitchFamily="2" charset="2"/>
              </a:rPr>
              <a:t>(P →Q )∧¬ Q)</a:t>
            </a:r>
            <a:r>
              <a:rPr lang="zh-CN" altLang="en-US" sz="2800" b="1" dirty="0">
                <a:ea typeface="黑体" panose="02010609060101010101" pitchFamily="49" charset="-122"/>
                <a:sym typeface="Wingdings" panose="05000000000000000000" pitchFamily="2" charset="2"/>
              </a:rPr>
              <a:t>， </a:t>
            </a:r>
            <a:r>
              <a:rPr lang="en-US" altLang="zh-CN" sz="2800" b="1" dirty="0">
                <a:ea typeface="黑体" panose="02010609060101010101" pitchFamily="49" charset="-122"/>
                <a:sym typeface="Wingdings" panose="05000000000000000000" pitchFamily="2" charset="2"/>
              </a:rPr>
              <a:t>(P →Q</a:t>
            </a:r>
            <a:r>
              <a:rPr lang="zh-CN" altLang="en-US" sz="2800" b="1" dirty="0">
                <a:ea typeface="黑体" panose="02010609060101010101" pitchFamily="49" charset="-122"/>
                <a:sym typeface="Wingdings" panose="05000000000000000000" pitchFamily="2" charset="2"/>
              </a:rPr>
              <a:t>， </a:t>
            </a:r>
            <a:r>
              <a:rPr lang="en-US" altLang="zh-CN" sz="2800" b="1" dirty="0">
                <a:ea typeface="黑体" panose="02010609060101010101" pitchFamily="49" charset="-122"/>
                <a:sym typeface="Wingdings" panose="05000000000000000000" pitchFamily="2" charset="2"/>
              </a:rPr>
              <a:t>(¬ P∨Q ∨(R</a:t>
            </a:r>
            <a:r>
              <a:rPr lang="zh-CN" altLang="en-US" sz="2800" b="1" dirty="0">
                <a:ea typeface="黑体" panose="02010609060101010101" pitchFamily="49" charset="-122"/>
                <a:sym typeface="Wingdings" panose="05000000000000000000" pitchFamily="2" charset="2"/>
              </a:rPr>
              <a:t>， </a:t>
            </a:r>
            <a:r>
              <a:rPr lang="en-US" altLang="zh-CN" sz="2800" b="1" dirty="0">
                <a:ea typeface="黑体" panose="02010609060101010101" pitchFamily="49" charset="-122"/>
                <a:sym typeface="Wingdings" panose="05000000000000000000" pitchFamily="2" charset="2"/>
              </a:rPr>
              <a:t>P∨Q ∨</a:t>
            </a:r>
            <a:r>
              <a:rPr lang="zh-CN" altLang="en-US" sz="2800" b="1" dirty="0">
                <a:ea typeface="黑体" panose="02010609060101010101" pitchFamily="49" charset="-122"/>
                <a:sym typeface="Wingdings" panose="05000000000000000000" pitchFamily="2" charset="2"/>
              </a:rPr>
              <a:t>不是命题公式</a:t>
            </a:r>
            <a:endParaRPr lang="zh-CN" altLang="en-US" sz="2800" dirty="0">
              <a:ea typeface="黑体" panose="02010609060101010101" pitchFamily="49" charset="-122"/>
            </a:endParaRPr>
          </a:p>
        </p:txBody>
      </p:sp>
    </p:spTree>
  </p:cSld>
  <p:clrMapOvr>
    <a:masterClrMapping/>
  </p:clrMapOvr>
  <p:transition spd="med" advTm="5486"/>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5"/>
          <p:cNvSpPr>
            <a:spLocks noGrp="1" noChangeArrowheads="1"/>
          </p:cNvSpPr>
          <p:nvPr>
            <p:ph type="body" idx="1"/>
          </p:nvPr>
        </p:nvSpPr>
        <p:spPr/>
        <p:txBody>
          <a:bodyPr/>
          <a:lstStyle/>
          <a:p>
            <a:pPr eaLnBrk="1" hangingPunct="1"/>
            <a:r>
              <a:rPr lang="zh-CN" altLang="en-US" b="1" dirty="0">
                <a:solidFill>
                  <a:srgbClr val="0000FF"/>
                </a:solidFill>
                <a:ea typeface="黑体" panose="02010609060101010101" pitchFamily="49" charset="-122"/>
                <a:sym typeface="Wingdings" panose="05000000000000000000" pitchFamily="2" charset="2"/>
              </a:rPr>
              <a:t>注意：</a:t>
            </a:r>
            <a:endParaRPr lang="zh-CN" altLang="en-US" b="1" dirty="0">
              <a:solidFill>
                <a:srgbClr val="0000FF"/>
              </a:solidFill>
              <a:ea typeface="黑体" panose="02010609060101010101" pitchFamily="49" charset="-122"/>
              <a:sym typeface="Wingdings" panose="05000000000000000000" pitchFamily="2" charset="2"/>
            </a:endParaRPr>
          </a:p>
          <a:p>
            <a:pPr lvl="1" algn="just" eaLnBrk="1" hangingPunct="1">
              <a:lnSpc>
                <a:spcPct val="110000"/>
              </a:lnSpc>
              <a:spcBef>
                <a:spcPct val="0"/>
              </a:spcBef>
            </a:pPr>
            <a:r>
              <a:rPr lang="zh-CN" altLang="en-US" sz="2800" b="1" dirty="0">
                <a:ea typeface="黑体" panose="02010609060101010101" pitchFamily="49" charset="-122"/>
                <a:sym typeface="Wingdings" panose="05000000000000000000" pitchFamily="2" charset="2"/>
              </a:rPr>
              <a:t>如果</a:t>
            </a:r>
            <a:r>
              <a:rPr lang="en-US" altLang="zh-CN" sz="2800" b="1" dirty="0">
                <a:ea typeface="黑体" panose="02010609060101010101" pitchFamily="49" charset="-122"/>
                <a:sym typeface="Wingdings" panose="05000000000000000000" pitchFamily="2" charset="2"/>
              </a:rPr>
              <a:t>G</a:t>
            </a:r>
            <a:r>
              <a:rPr lang="zh-CN" altLang="en-US" sz="2800" b="1" dirty="0">
                <a:ea typeface="黑体" panose="02010609060101010101" pitchFamily="49" charset="-122"/>
                <a:sym typeface="Wingdings" panose="05000000000000000000" pitchFamily="2" charset="2"/>
              </a:rPr>
              <a:t>是含有</a:t>
            </a:r>
            <a:r>
              <a:rPr lang="en-US" altLang="zh-CN" sz="2800" b="1" dirty="0">
                <a:ea typeface="黑体" panose="02010609060101010101" pitchFamily="49" charset="-122"/>
                <a:sym typeface="Wingdings" panose="05000000000000000000" pitchFamily="2" charset="2"/>
              </a:rPr>
              <a:t>n</a:t>
            </a:r>
            <a:r>
              <a:rPr lang="zh-CN" altLang="en-US" sz="2800" b="1" dirty="0">
                <a:ea typeface="黑体" panose="02010609060101010101" pitchFamily="49" charset="-122"/>
                <a:sym typeface="Wingdings" panose="05000000000000000000" pitchFamily="2" charset="2"/>
              </a:rPr>
              <a:t>个命题变元 </a:t>
            </a:r>
            <a:r>
              <a:rPr lang="en-US" altLang="zh-CN" sz="2800" b="1" dirty="0">
                <a:ea typeface="黑体" panose="02010609060101010101" pitchFamily="49" charset="-122"/>
                <a:sym typeface="Wingdings" panose="05000000000000000000" pitchFamily="2" charset="2"/>
              </a:rPr>
              <a:t>P</a:t>
            </a:r>
            <a:r>
              <a:rPr lang="en-US" altLang="zh-CN" sz="2800" b="1" baseline="-25000" dirty="0">
                <a:ea typeface="黑体" panose="02010609060101010101" pitchFamily="49" charset="-122"/>
                <a:sym typeface="Wingdings" panose="05000000000000000000" pitchFamily="2" charset="2"/>
              </a:rPr>
              <a:t>1</a:t>
            </a:r>
            <a:r>
              <a:rPr lang="en-US" altLang="zh-CN" sz="2800" b="1" dirty="0">
                <a:ea typeface="黑体" panose="02010609060101010101" pitchFamily="49" charset="-122"/>
                <a:sym typeface="Wingdings" panose="05000000000000000000" pitchFamily="2" charset="2"/>
              </a:rPr>
              <a:t>, P</a:t>
            </a:r>
            <a:r>
              <a:rPr lang="en-US" altLang="zh-CN" sz="2800" b="1" baseline="-25000" dirty="0">
                <a:ea typeface="黑体" panose="02010609060101010101" pitchFamily="49" charset="-122"/>
                <a:sym typeface="Wingdings" panose="05000000000000000000" pitchFamily="2" charset="2"/>
              </a:rPr>
              <a:t>2</a:t>
            </a:r>
            <a:r>
              <a:rPr lang="en-US" altLang="zh-CN" sz="2800" b="1" dirty="0">
                <a:ea typeface="黑体" panose="02010609060101010101" pitchFamily="49" charset="-122"/>
                <a:sym typeface="Wingdings" panose="05000000000000000000" pitchFamily="2" charset="2"/>
              </a:rPr>
              <a:t>, </a:t>
            </a:r>
            <a:r>
              <a:rPr lang="en-US" altLang="zh-CN" sz="2800" b="1" dirty="0" smtClean="0">
                <a:ea typeface="黑体" panose="02010609060101010101" pitchFamily="49" charset="-122"/>
                <a:sym typeface="Wingdings" panose="05000000000000000000" pitchFamily="2" charset="2"/>
              </a:rPr>
              <a:t>…, </a:t>
            </a:r>
            <a:r>
              <a:rPr lang="en-US" altLang="zh-CN" sz="2800" b="1" dirty="0" err="1" smtClean="0">
                <a:ea typeface="黑体" panose="02010609060101010101" pitchFamily="49" charset="-122"/>
                <a:sym typeface="Wingdings" panose="05000000000000000000" pitchFamily="2" charset="2"/>
              </a:rPr>
              <a:t>P</a:t>
            </a:r>
            <a:r>
              <a:rPr lang="en-US" altLang="zh-CN" sz="2800" b="1" baseline="-25000" dirty="0" err="1" smtClean="0">
                <a:ea typeface="黑体" panose="02010609060101010101" pitchFamily="49" charset="-122"/>
                <a:sym typeface="Wingdings" panose="05000000000000000000" pitchFamily="2" charset="2"/>
              </a:rPr>
              <a:t>n</a:t>
            </a:r>
            <a:r>
              <a:rPr lang="zh-CN" altLang="en-US" sz="2800" b="1" dirty="0">
                <a:ea typeface="黑体" panose="02010609060101010101" pitchFamily="49" charset="-122"/>
                <a:sym typeface="Wingdings" panose="05000000000000000000" pitchFamily="2" charset="2"/>
              </a:rPr>
              <a:t>的公式，通常记为</a:t>
            </a:r>
            <a:r>
              <a:rPr lang="en-US" altLang="zh-CN" sz="2800" b="1" dirty="0">
                <a:ea typeface="黑体" panose="02010609060101010101" pitchFamily="49" charset="-122"/>
                <a:sym typeface="Wingdings" panose="05000000000000000000" pitchFamily="2" charset="2"/>
              </a:rPr>
              <a:t>G</a:t>
            </a:r>
            <a:r>
              <a:rPr lang="zh-CN" altLang="en-US" sz="2800" b="1" dirty="0">
                <a:ea typeface="黑体" panose="02010609060101010101" pitchFamily="49" charset="-122"/>
                <a:sym typeface="Wingdings" panose="05000000000000000000" pitchFamily="2" charset="2"/>
              </a:rPr>
              <a:t>（</a:t>
            </a:r>
            <a:r>
              <a:rPr lang="en-US" altLang="zh-CN" sz="2800" b="1" dirty="0">
                <a:ea typeface="黑体" panose="02010609060101010101" pitchFamily="49" charset="-122"/>
                <a:sym typeface="Wingdings" panose="05000000000000000000" pitchFamily="2" charset="2"/>
              </a:rPr>
              <a:t>P</a:t>
            </a:r>
            <a:r>
              <a:rPr lang="en-US" altLang="zh-CN" sz="2800" b="1" baseline="-25000" dirty="0">
                <a:ea typeface="黑体" panose="02010609060101010101" pitchFamily="49" charset="-122"/>
                <a:sym typeface="Wingdings" panose="05000000000000000000" pitchFamily="2" charset="2"/>
              </a:rPr>
              <a:t>1</a:t>
            </a:r>
            <a:r>
              <a:rPr lang="en-US" altLang="zh-CN" sz="2800" b="1" dirty="0">
                <a:ea typeface="黑体" panose="02010609060101010101" pitchFamily="49" charset="-122"/>
                <a:sym typeface="Wingdings" panose="05000000000000000000" pitchFamily="2" charset="2"/>
              </a:rPr>
              <a:t>, </a:t>
            </a:r>
            <a:r>
              <a:rPr lang="en-US" altLang="zh-CN" sz="2800" b="1" dirty="0" smtClean="0">
                <a:ea typeface="黑体" panose="02010609060101010101" pitchFamily="49" charset="-122"/>
                <a:sym typeface="Wingdings" panose="05000000000000000000" pitchFamily="2" charset="2"/>
              </a:rPr>
              <a:t>…, </a:t>
            </a:r>
            <a:r>
              <a:rPr lang="en-US" altLang="zh-CN" sz="2800" b="1" dirty="0" err="1" smtClean="0">
                <a:ea typeface="黑体" panose="02010609060101010101" pitchFamily="49" charset="-122"/>
                <a:sym typeface="Wingdings" panose="05000000000000000000" pitchFamily="2" charset="2"/>
              </a:rPr>
              <a:t>P</a:t>
            </a:r>
            <a:r>
              <a:rPr lang="en-US" altLang="zh-CN" sz="2800" b="1" baseline="-25000" dirty="0" err="1" smtClean="0">
                <a:ea typeface="黑体" panose="02010609060101010101" pitchFamily="49" charset="-122"/>
                <a:sym typeface="Wingdings" panose="05000000000000000000" pitchFamily="2" charset="2"/>
              </a:rPr>
              <a:t>n</a:t>
            </a:r>
            <a:r>
              <a:rPr lang="zh-CN" altLang="en-US" sz="2800" b="1" dirty="0">
                <a:ea typeface="黑体" panose="02010609060101010101" pitchFamily="49" charset="-122"/>
                <a:sym typeface="Wingdings" panose="05000000000000000000" pitchFamily="2" charset="2"/>
              </a:rPr>
              <a:t>）或简记为</a:t>
            </a:r>
            <a:r>
              <a:rPr lang="en-US" altLang="zh-CN" sz="2800" b="1" dirty="0">
                <a:ea typeface="黑体" panose="02010609060101010101" pitchFamily="49" charset="-122"/>
                <a:sym typeface="Wingdings" panose="05000000000000000000" pitchFamily="2" charset="2"/>
              </a:rPr>
              <a:t>G</a:t>
            </a:r>
            <a:r>
              <a:rPr lang="zh-CN" altLang="en-US" sz="2800" b="1" dirty="0">
                <a:ea typeface="黑体" panose="02010609060101010101" pitchFamily="49" charset="-122"/>
                <a:sym typeface="Wingdings" panose="05000000000000000000" pitchFamily="2" charset="2"/>
              </a:rPr>
              <a:t>。</a:t>
            </a:r>
            <a:endParaRPr lang="zh-CN" altLang="en-US" sz="2800" b="1" dirty="0">
              <a:ea typeface="黑体" panose="02010609060101010101" pitchFamily="49" charset="-122"/>
              <a:sym typeface="Wingdings" panose="05000000000000000000" pitchFamily="2" charset="2"/>
            </a:endParaRPr>
          </a:p>
          <a:p>
            <a:pPr lvl="1" algn="just" eaLnBrk="1" hangingPunct="1">
              <a:lnSpc>
                <a:spcPct val="110000"/>
              </a:lnSpc>
              <a:spcBef>
                <a:spcPct val="0"/>
              </a:spcBef>
            </a:pPr>
            <a:r>
              <a:rPr lang="zh-CN" altLang="en-US" sz="2800" b="1" dirty="0">
                <a:ea typeface="黑体" panose="02010609060101010101" pitchFamily="49" charset="-122"/>
                <a:sym typeface="Wingdings" panose="05000000000000000000" pitchFamily="2" charset="2"/>
              </a:rPr>
              <a:t>原子命题变元是最简单的（合式）公式，也叫原子（合式）公式。</a:t>
            </a:r>
            <a:endParaRPr lang="zh-CN" altLang="en-US" sz="2800" b="1" dirty="0">
              <a:ea typeface="黑体" panose="02010609060101010101" pitchFamily="49" charset="-122"/>
              <a:sym typeface="Wingdings" panose="05000000000000000000" pitchFamily="2" charset="2"/>
            </a:endParaRPr>
          </a:p>
          <a:p>
            <a:pPr lvl="1" algn="just" eaLnBrk="1" hangingPunct="1">
              <a:lnSpc>
                <a:spcPct val="110000"/>
              </a:lnSpc>
              <a:spcBef>
                <a:spcPct val="0"/>
              </a:spcBef>
            </a:pPr>
            <a:r>
              <a:rPr lang="zh-CN" altLang="en-US" sz="2800" b="1" dirty="0">
                <a:ea typeface="黑体" panose="02010609060101010101" pitchFamily="49" charset="-122"/>
                <a:sym typeface="Wingdings" panose="05000000000000000000" pitchFamily="2" charset="2"/>
              </a:rPr>
              <a:t>合成公式没有真值，只有对其变元进行指派后才有真值。</a:t>
            </a:r>
            <a:endParaRPr lang="zh-CN" altLang="en-US" sz="2800" b="1" dirty="0">
              <a:ea typeface="黑体" panose="02010609060101010101" pitchFamily="49" charset="-122"/>
              <a:sym typeface="Wingdings" panose="05000000000000000000" pitchFamily="2" charset="2"/>
            </a:endParaRPr>
          </a:p>
          <a:p>
            <a:pPr lvl="1" algn="just" eaLnBrk="1" hangingPunct="1">
              <a:lnSpc>
                <a:spcPct val="110000"/>
              </a:lnSpc>
              <a:spcBef>
                <a:spcPct val="0"/>
              </a:spcBef>
            </a:pPr>
            <a:r>
              <a:rPr lang="zh-CN" altLang="en-US" sz="2800" b="1" dirty="0">
                <a:ea typeface="黑体" panose="02010609060101010101" pitchFamily="49" charset="-122"/>
                <a:sym typeface="Wingdings" panose="05000000000000000000" pitchFamily="2" charset="2"/>
              </a:rPr>
              <a:t>合成公式无限多。</a:t>
            </a:r>
            <a:endParaRPr lang="zh-CN" altLang="en-US" sz="2800" b="1" dirty="0">
              <a:ea typeface="黑体" panose="02010609060101010101" pitchFamily="49" charset="-122"/>
              <a:sym typeface="Wingdings" panose="05000000000000000000" pitchFamily="2" charset="2"/>
            </a:endParaRPr>
          </a:p>
        </p:txBody>
      </p:sp>
      <p:sp>
        <p:nvSpPr>
          <p:cNvPr id="193542" name="Rectangle 6"/>
          <p:cNvSpPr>
            <a:spLocks noGrp="1" noChangeArrowheads="1"/>
          </p:cNvSpPr>
          <p:nvPr>
            <p:ph type="title"/>
          </p:nvPr>
        </p:nvSpPr>
        <p:spPr/>
        <p:txBody>
          <a:bodyPr/>
          <a:lstStyle/>
          <a:p>
            <a:pPr algn="l" eaLnBrk="1" hangingPunct="1">
              <a:defRPr/>
            </a:pPr>
            <a:r>
              <a:rPr lang="en-US" altLang="zh-CN" sz="4400">
                <a:latin typeface="Arial Black" panose="020B0A04020102020204" pitchFamily="34" charset="0"/>
                <a:ea typeface="黑体" panose="02010609060101010101" pitchFamily="49" charset="-122"/>
              </a:rPr>
              <a:t>1.2 </a:t>
            </a:r>
            <a:r>
              <a:rPr lang="zh-CN" altLang="en-US" sz="4400">
                <a:latin typeface="Arial Black" panose="020B0A04020102020204" pitchFamily="34" charset="0"/>
                <a:ea typeface="黑体" panose="02010609060101010101" pitchFamily="49" charset="-122"/>
              </a:rPr>
              <a:t>公式的解释与真值表</a:t>
            </a:r>
            <a:endParaRPr lang="zh-CN" altLang="en-US" sz="4400">
              <a:latin typeface="Arial Black" panose="020B0A04020102020204" pitchFamily="34" charset="0"/>
              <a:ea typeface="黑体" panose="02010609060101010101" pitchFamily="49" charset="-122"/>
            </a:endParaRPr>
          </a:p>
        </p:txBody>
      </p:sp>
    </p:spTree>
  </p:cSld>
  <p:clrMapOvr>
    <a:masterClrMapping/>
  </p:clrMapOvr>
  <p:transition spd="med" advTm="5486"/>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591" name="Rectangle 343"/>
          <p:cNvSpPr>
            <a:spLocks noGrp="1" noChangeArrowheads="1"/>
          </p:cNvSpPr>
          <p:nvPr>
            <p:ph type="title"/>
          </p:nvPr>
        </p:nvSpPr>
        <p:spPr/>
        <p:txBody>
          <a:bodyPr/>
          <a:lstStyle/>
          <a:p>
            <a:pPr algn="l" eaLnBrk="1" hangingPunct="1">
              <a:defRPr/>
            </a:pPr>
            <a:r>
              <a:rPr lang="en-US" altLang="zh-CN" sz="4400">
                <a:latin typeface="Arial Black" panose="020B0A04020102020204" pitchFamily="34" charset="0"/>
                <a:ea typeface="黑体" panose="02010609060101010101" pitchFamily="49" charset="-122"/>
              </a:rPr>
              <a:t>1.2 </a:t>
            </a:r>
            <a:r>
              <a:rPr lang="zh-CN" altLang="en-US" sz="4400">
                <a:latin typeface="Arial Black" panose="020B0A04020102020204" pitchFamily="34" charset="0"/>
                <a:ea typeface="黑体" panose="02010609060101010101" pitchFamily="49" charset="-122"/>
              </a:rPr>
              <a:t>公式的解释与真值表</a:t>
            </a:r>
            <a:endParaRPr lang="zh-CN" altLang="en-US" sz="4400">
              <a:latin typeface="Arial Black" panose="020B0A04020102020204" pitchFamily="34" charset="0"/>
              <a:ea typeface="黑体" panose="02010609060101010101" pitchFamily="49" charset="-122"/>
            </a:endParaRPr>
          </a:p>
        </p:txBody>
      </p:sp>
      <p:sp>
        <p:nvSpPr>
          <p:cNvPr id="41987" name="Rectangle 344"/>
          <p:cNvSpPr>
            <a:spLocks noGrp="1" noChangeArrowheads="1"/>
          </p:cNvSpPr>
          <p:nvPr>
            <p:ph type="body" idx="1"/>
          </p:nvPr>
        </p:nvSpPr>
        <p:spPr>
          <a:xfrm>
            <a:off x="457200" y="1143000"/>
            <a:ext cx="8458200" cy="5486400"/>
          </a:xfrm>
        </p:spPr>
        <p:txBody>
          <a:bodyPr/>
          <a:lstStyle/>
          <a:p>
            <a:pPr algn="just" eaLnBrk="1" hangingPunct="1"/>
            <a:r>
              <a:rPr lang="zh-CN" altLang="en-US" b="1" dirty="0">
                <a:solidFill>
                  <a:srgbClr val="FF6600"/>
                </a:solidFill>
                <a:ea typeface="黑体" panose="02010609060101010101" pitchFamily="49" charset="-122"/>
                <a:sym typeface="Wingdings" panose="05000000000000000000" pitchFamily="2" charset="2"/>
              </a:rPr>
              <a:t>合成公式的层次：</a:t>
            </a:r>
            <a:endParaRPr lang="zh-CN" altLang="en-US" b="1" dirty="0">
              <a:solidFill>
                <a:srgbClr val="FF6600"/>
              </a:solidFill>
              <a:ea typeface="黑体" panose="02010609060101010101" pitchFamily="49" charset="-122"/>
              <a:sym typeface="Wingdings" panose="05000000000000000000" pitchFamily="2" charset="2"/>
            </a:endParaRPr>
          </a:p>
          <a:p>
            <a:pPr algn="just" eaLnBrk="1" hangingPunct="1">
              <a:lnSpc>
                <a:spcPct val="100000"/>
              </a:lnSpc>
              <a:spcBef>
                <a:spcPct val="0"/>
              </a:spcBef>
              <a:buFontTx/>
              <a:buNone/>
            </a:pPr>
            <a:r>
              <a:rPr lang="zh-CN" altLang="en-US" sz="2800" b="1" dirty="0">
                <a:ea typeface="黑体" panose="02010609060101010101" pitchFamily="49" charset="-122"/>
                <a:sym typeface="Wingdings" panose="05000000000000000000" pitchFamily="2" charset="2"/>
              </a:rPr>
              <a:t>	</a:t>
            </a:r>
            <a:r>
              <a:rPr lang="en-US" altLang="zh-CN" sz="2800" b="1" dirty="0">
                <a:ea typeface="黑体" panose="02010609060101010101" pitchFamily="49" charset="-122"/>
                <a:sym typeface="Wingdings" panose="05000000000000000000" pitchFamily="2" charset="2"/>
              </a:rPr>
              <a:t>(1</a:t>
            </a:r>
            <a:r>
              <a:rPr lang="en-US" altLang="zh-CN" sz="2800" b="1" dirty="0" smtClean="0">
                <a:ea typeface="黑体" panose="02010609060101010101" pitchFamily="49" charset="-122"/>
                <a:sym typeface="Wingdings" panose="05000000000000000000" pitchFamily="2" charset="2"/>
              </a:rPr>
              <a:t>) </a:t>
            </a:r>
            <a:r>
              <a:rPr lang="zh-CN" altLang="en-US" sz="2800" b="1" dirty="0" smtClean="0">
                <a:ea typeface="黑体" panose="02010609060101010101" pitchFamily="49" charset="-122"/>
                <a:sym typeface="Wingdings" panose="05000000000000000000" pitchFamily="2" charset="2"/>
              </a:rPr>
              <a:t>若</a:t>
            </a:r>
            <a:r>
              <a:rPr lang="zh-CN" altLang="en-US" sz="2800" b="1" dirty="0">
                <a:ea typeface="黑体" panose="02010609060101010101" pitchFamily="49" charset="-122"/>
                <a:sym typeface="Wingdings" panose="05000000000000000000" pitchFamily="2" charset="2"/>
              </a:rPr>
              <a:t>公式</a:t>
            </a:r>
            <a:r>
              <a:rPr lang="en-US" altLang="zh-CN" sz="2800" b="1" dirty="0">
                <a:ea typeface="黑体" panose="02010609060101010101" pitchFamily="49" charset="-122"/>
                <a:sym typeface="Wingdings" panose="05000000000000000000" pitchFamily="2" charset="2"/>
              </a:rPr>
              <a:t>A</a:t>
            </a:r>
            <a:r>
              <a:rPr lang="zh-CN" altLang="en-US" sz="2800" b="1" dirty="0">
                <a:ea typeface="黑体" panose="02010609060101010101" pitchFamily="49" charset="-122"/>
                <a:sym typeface="Wingdings" panose="05000000000000000000" pitchFamily="2" charset="2"/>
              </a:rPr>
              <a:t>是一单个的命题变项，则称</a:t>
            </a:r>
            <a:r>
              <a:rPr lang="en-US" altLang="zh-CN" sz="2800" b="1" dirty="0">
                <a:ea typeface="黑体" panose="02010609060101010101" pitchFamily="49" charset="-122"/>
                <a:sym typeface="Wingdings" panose="05000000000000000000" pitchFamily="2" charset="2"/>
              </a:rPr>
              <a:t>A</a:t>
            </a:r>
            <a:r>
              <a:rPr lang="zh-CN" altLang="en-US" sz="2800" b="1" dirty="0">
                <a:ea typeface="黑体" panose="02010609060101010101" pitchFamily="49" charset="-122"/>
                <a:sym typeface="Wingdings" panose="05000000000000000000" pitchFamily="2" charset="2"/>
              </a:rPr>
              <a:t>为</a:t>
            </a:r>
            <a:r>
              <a:rPr lang="en-US" altLang="zh-CN" sz="2800" b="1" dirty="0">
                <a:ea typeface="黑体" panose="02010609060101010101" pitchFamily="49" charset="-122"/>
                <a:sym typeface="Wingdings" panose="05000000000000000000" pitchFamily="2" charset="2"/>
              </a:rPr>
              <a:t>0</a:t>
            </a:r>
            <a:r>
              <a:rPr lang="zh-CN" altLang="en-US" sz="2800" b="1" dirty="0">
                <a:ea typeface="黑体" panose="02010609060101010101" pitchFamily="49" charset="-122"/>
                <a:sym typeface="Wingdings" panose="05000000000000000000" pitchFamily="2" charset="2"/>
              </a:rPr>
              <a:t>层公式；</a:t>
            </a:r>
            <a:endParaRPr lang="zh-CN" altLang="en-US" sz="2800" b="1" dirty="0">
              <a:ea typeface="黑体" panose="02010609060101010101" pitchFamily="49" charset="-122"/>
              <a:sym typeface="Wingdings" panose="05000000000000000000" pitchFamily="2" charset="2"/>
            </a:endParaRPr>
          </a:p>
          <a:p>
            <a:pPr algn="just" eaLnBrk="1" hangingPunct="1">
              <a:lnSpc>
                <a:spcPct val="100000"/>
              </a:lnSpc>
              <a:spcBef>
                <a:spcPct val="0"/>
              </a:spcBef>
              <a:buFontTx/>
              <a:buNone/>
            </a:pPr>
            <a:r>
              <a:rPr lang="en-US" altLang="zh-CN" sz="2800" b="1" dirty="0" smtClean="0">
                <a:ea typeface="黑体" panose="02010609060101010101" pitchFamily="49" charset="-122"/>
                <a:sym typeface="Wingdings" panose="05000000000000000000" pitchFamily="2" charset="2"/>
              </a:rPr>
              <a:t>(</a:t>
            </a:r>
            <a:r>
              <a:rPr lang="en-US" altLang="zh-CN" sz="2800" b="1" dirty="0">
                <a:ea typeface="黑体" panose="02010609060101010101" pitchFamily="49" charset="-122"/>
                <a:sym typeface="Wingdings" panose="05000000000000000000" pitchFamily="2" charset="2"/>
              </a:rPr>
              <a:t>2</a:t>
            </a:r>
            <a:r>
              <a:rPr lang="en-US" altLang="zh-CN" sz="2800" b="1" dirty="0" smtClean="0">
                <a:ea typeface="黑体" panose="02010609060101010101" pitchFamily="49" charset="-122"/>
                <a:sym typeface="Wingdings" panose="05000000000000000000" pitchFamily="2" charset="2"/>
              </a:rPr>
              <a:t>) </a:t>
            </a:r>
            <a:r>
              <a:rPr lang="zh-CN" altLang="en-US" sz="2800" b="1" dirty="0" smtClean="0">
                <a:ea typeface="黑体" panose="02010609060101010101" pitchFamily="49" charset="-122"/>
                <a:sym typeface="Wingdings" panose="05000000000000000000" pitchFamily="2" charset="2"/>
              </a:rPr>
              <a:t>称</a:t>
            </a:r>
            <a:r>
              <a:rPr lang="en-US" altLang="zh-CN" sz="2800" b="1" dirty="0">
                <a:ea typeface="黑体" panose="02010609060101010101" pitchFamily="49" charset="-122"/>
                <a:sym typeface="Wingdings" panose="05000000000000000000" pitchFamily="2" charset="2"/>
              </a:rPr>
              <a:t>A</a:t>
            </a:r>
            <a:r>
              <a:rPr lang="zh-CN" altLang="en-US" sz="2800" b="1" dirty="0">
                <a:ea typeface="黑体" panose="02010609060101010101" pitchFamily="49" charset="-122"/>
                <a:sym typeface="Wingdings" panose="05000000000000000000" pitchFamily="2" charset="2"/>
              </a:rPr>
              <a:t>是</a:t>
            </a:r>
            <a:r>
              <a:rPr lang="en-US" altLang="zh-CN" sz="2800" b="1" dirty="0">
                <a:ea typeface="黑体" panose="02010609060101010101" pitchFamily="49" charset="-122"/>
                <a:sym typeface="Wingdings" panose="05000000000000000000" pitchFamily="2" charset="2"/>
              </a:rPr>
              <a:t>n+1(n≥0)</a:t>
            </a:r>
            <a:r>
              <a:rPr lang="zh-CN" altLang="en-US" sz="2800" b="1" dirty="0">
                <a:ea typeface="黑体" panose="02010609060101010101" pitchFamily="49" charset="-122"/>
                <a:sym typeface="Wingdings" panose="05000000000000000000" pitchFamily="2" charset="2"/>
              </a:rPr>
              <a:t>层公式只需满足下列情况只一：</a:t>
            </a:r>
            <a:endParaRPr lang="zh-CN" altLang="en-US" sz="2800" b="1" dirty="0">
              <a:ea typeface="黑体" panose="02010609060101010101" pitchFamily="49" charset="-122"/>
              <a:sym typeface="Wingdings" panose="05000000000000000000" pitchFamily="2" charset="2"/>
            </a:endParaRPr>
          </a:p>
          <a:p>
            <a:pPr lvl="1" algn="just" eaLnBrk="1" hangingPunct="1">
              <a:lnSpc>
                <a:spcPct val="100000"/>
              </a:lnSpc>
              <a:spcBef>
                <a:spcPct val="0"/>
              </a:spcBef>
              <a:buFontTx/>
              <a:buNone/>
            </a:pPr>
            <a:r>
              <a:rPr lang="zh-CN" altLang="en-US" sz="2000" b="1" dirty="0">
                <a:ea typeface="黑体" panose="02010609060101010101" pitchFamily="49" charset="-122"/>
                <a:sym typeface="Wingdings" panose="05000000000000000000" pitchFamily="2" charset="2"/>
              </a:rPr>
              <a:t>	</a:t>
            </a:r>
            <a:r>
              <a:rPr lang="en-US" altLang="zh-CN" sz="2800" b="1" dirty="0">
                <a:ea typeface="黑体" panose="02010609060101010101" pitchFamily="49" charset="-122"/>
                <a:sym typeface="Wingdings" panose="05000000000000000000" pitchFamily="2" charset="2"/>
              </a:rPr>
              <a:t>a</a:t>
            </a:r>
            <a:r>
              <a:rPr lang="en-US" altLang="zh-CN" sz="2800" b="1" dirty="0" smtClean="0">
                <a:ea typeface="黑体" panose="02010609060101010101" pitchFamily="49" charset="-122"/>
                <a:sym typeface="Wingdings" panose="05000000000000000000" pitchFamily="2" charset="2"/>
              </a:rPr>
              <a:t>)  A</a:t>
            </a:r>
            <a:r>
              <a:rPr lang="en-US" altLang="zh-CN" sz="2800" b="1" dirty="0">
                <a:ea typeface="黑体" panose="02010609060101010101" pitchFamily="49" charset="-122"/>
                <a:sym typeface="Wingdings" panose="05000000000000000000" pitchFamily="2" charset="2"/>
              </a:rPr>
              <a:t>=¬B</a:t>
            </a:r>
            <a:r>
              <a:rPr lang="zh-CN" altLang="en-US" sz="2800" b="1" dirty="0">
                <a:ea typeface="黑体" panose="02010609060101010101" pitchFamily="49" charset="-122"/>
                <a:sym typeface="Wingdings" panose="05000000000000000000" pitchFamily="2" charset="2"/>
              </a:rPr>
              <a:t>，</a:t>
            </a:r>
            <a:r>
              <a:rPr lang="en-US" altLang="zh-CN" sz="2800" b="1" dirty="0">
                <a:ea typeface="黑体" panose="02010609060101010101" pitchFamily="49" charset="-122"/>
                <a:sym typeface="Wingdings" panose="05000000000000000000" pitchFamily="2" charset="2"/>
              </a:rPr>
              <a:t>B</a:t>
            </a:r>
            <a:r>
              <a:rPr lang="zh-CN" altLang="en-US" sz="2800" b="1" dirty="0">
                <a:ea typeface="黑体" panose="02010609060101010101" pitchFamily="49" charset="-122"/>
                <a:sym typeface="Wingdings" panose="05000000000000000000" pitchFamily="2" charset="2"/>
              </a:rPr>
              <a:t>是</a:t>
            </a:r>
            <a:r>
              <a:rPr lang="en-US" altLang="zh-CN" sz="2800" b="1" dirty="0">
                <a:ea typeface="黑体" panose="02010609060101010101" pitchFamily="49" charset="-122"/>
                <a:sym typeface="Wingdings" panose="05000000000000000000" pitchFamily="2" charset="2"/>
              </a:rPr>
              <a:t>n</a:t>
            </a:r>
            <a:r>
              <a:rPr lang="zh-CN" altLang="en-US" sz="2800" b="1" dirty="0">
                <a:ea typeface="黑体" panose="02010609060101010101" pitchFamily="49" charset="-122"/>
                <a:sym typeface="Wingdings" panose="05000000000000000000" pitchFamily="2" charset="2"/>
              </a:rPr>
              <a:t>层公式；</a:t>
            </a:r>
            <a:endParaRPr lang="zh-CN" altLang="en-US" sz="2800" b="1" dirty="0">
              <a:ea typeface="黑体" panose="02010609060101010101" pitchFamily="49" charset="-122"/>
              <a:sym typeface="Wingdings" panose="05000000000000000000" pitchFamily="2" charset="2"/>
            </a:endParaRPr>
          </a:p>
          <a:p>
            <a:pPr lvl="1" algn="just" eaLnBrk="1" hangingPunct="1">
              <a:lnSpc>
                <a:spcPct val="100000"/>
              </a:lnSpc>
              <a:spcBef>
                <a:spcPct val="0"/>
              </a:spcBef>
              <a:buFontTx/>
              <a:buNone/>
            </a:pPr>
            <a:r>
              <a:rPr lang="zh-CN" altLang="en-US" sz="2800" b="1" dirty="0">
                <a:ea typeface="黑体" panose="02010609060101010101" pitchFamily="49" charset="-122"/>
                <a:sym typeface="Wingdings" panose="05000000000000000000" pitchFamily="2" charset="2"/>
              </a:rPr>
              <a:t>	</a:t>
            </a:r>
            <a:r>
              <a:rPr lang="en-US" altLang="zh-CN" sz="2800" b="1" dirty="0">
                <a:ea typeface="黑体" panose="02010609060101010101" pitchFamily="49" charset="-122"/>
                <a:sym typeface="Wingdings" panose="05000000000000000000" pitchFamily="2" charset="2"/>
              </a:rPr>
              <a:t>b</a:t>
            </a:r>
            <a:r>
              <a:rPr lang="en-US" altLang="zh-CN" sz="2800" b="1" dirty="0" smtClean="0">
                <a:ea typeface="黑体" panose="02010609060101010101" pitchFamily="49" charset="-122"/>
                <a:sym typeface="Wingdings" panose="05000000000000000000" pitchFamily="2" charset="2"/>
              </a:rPr>
              <a:t>) A=B</a:t>
            </a:r>
            <a:r>
              <a:rPr lang="en-US" altLang="zh-CN" sz="2800" b="1" dirty="0">
                <a:ea typeface="黑体" panose="02010609060101010101" pitchFamily="49" charset="-122"/>
                <a:sym typeface="Wingdings" panose="05000000000000000000" pitchFamily="2" charset="2"/>
              </a:rPr>
              <a:t>∧C</a:t>
            </a:r>
            <a:r>
              <a:rPr lang="zh-CN" altLang="en-US" sz="2800" b="1" dirty="0">
                <a:ea typeface="黑体" panose="02010609060101010101" pitchFamily="49" charset="-122"/>
                <a:sym typeface="Wingdings" panose="05000000000000000000" pitchFamily="2" charset="2"/>
              </a:rPr>
              <a:t>，其中</a:t>
            </a:r>
            <a:r>
              <a:rPr lang="en-US" altLang="zh-CN" sz="2800" b="1" dirty="0">
                <a:ea typeface="黑体" panose="02010609060101010101" pitchFamily="49" charset="-122"/>
                <a:sym typeface="Wingdings" panose="05000000000000000000" pitchFamily="2" charset="2"/>
              </a:rPr>
              <a:t>B</a:t>
            </a:r>
            <a:r>
              <a:rPr lang="zh-CN" altLang="en-US" sz="2800" b="1" dirty="0">
                <a:ea typeface="黑体" panose="02010609060101010101" pitchFamily="49" charset="-122"/>
                <a:sym typeface="Wingdings" panose="05000000000000000000" pitchFamily="2" charset="2"/>
              </a:rPr>
              <a:t>，</a:t>
            </a:r>
            <a:r>
              <a:rPr lang="en-US" altLang="zh-CN" sz="2800" b="1" dirty="0">
                <a:ea typeface="黑体" panose="02010609060101010101" pitchFamily="49" charset="-122"/>
                <a:sym typeface="Wingdings" panose="05000000000000000000" pitchFamily="2" charset="2"/>
              </a:rPr>
              <a:t>C</a:t>
            </a:r>
            <a:r>
              <a:rPr lang="zh-CN" altLang="en-US" sz="2800" b="1" dirty="0">
                <a:ea typeface="黑体" panose="02010609060101010101" pitchFamily="49" charset="-122"/>
                <a:sym typeface="Wingdings" panose="05000000000000000000" pitchFamily="2" charset="2"/>
              </a:rPr>
              <a:t>分别为</a:t>
            </a:r>
            <a:r>
              <a:rPr lang="en-US" altLang="zh-CN" sz="2800" b="1" dirty="0" err="1">
                <a:ea typeface="黑体" panose="02010609060101010101" pitchFamily="49" charset="-122"/>
                <a:sym typeface="Wingdings" panose="05000000000000000000" pitchFamily="2" charset="2"/>
              </a:rPr>
              <a:t>i</a:t>
            </a:r>
            <a:r>
              <a:rPr lang="zh-CN" altLang="en-US" sz="2800" b="1" dirty="0">
                <a:ea typeface="黑体" panose="02010609060101010101" pitchFamily="49" charset="-122"/>
                <a:sym typeface="Wingdings" panose="05000000000000000000" pitchFamily="2" charset="2"/>
              </a:rPr>
              <a:t>层和</a:t>
            </a:r>
            <a:r>
              <a:rPr lang="en-US" altLang="zh-CN" sz="2800" b="1" dirty="0">
                <a:ea typeface="黑体" panose="02010609060101010101" pitchFamily="49" charset="-122"/>
                <a:sym typeface="Wingdings" panose="05000000000000000000" pitchFamily="2" charset="2"/>
              </a:rPr>
              <a:t>j</a:t>
            </a:r>
            <a:r>
              <a:rPr lang="zh-CN" altLang="en-US" sz="2800" b="1" dirty="0">
                <a:ea typeface="黑体" panose="02010609060101010101" pitchFamily="49" charset="-122"/>
                <a:sym typeface="Wingdings" panose="05000000000000000000" pitchFamily="2" charset="2"/>
              </a:rPr>
              <a:t>层公式</a:t>
            </a:r>
            <a:r>
              <a:rPr lang="en-US" altLang="zh-CN" sz="2800" b="1" dirty="0">
                <a:ea typeface="黑体" panose="02010609060101010101" pitchFamily="49" charset="-122"/>
                <a:sym typeface="Wingdings" panose="05000000000000000000" pitchFamily="2" charset="2"/>
              </a:rPr>
              <a:t>,</a:t>
            </a:r>
            <a:r>
              <a:rPr lang="zh-CN" altLang="en-US" sz="2800" b="1" dirty="0">
                <a:ea typeface="黑体" panose="02010609060101010101" pitchFamily="49" charset="-122"/>
                <a:sym typeface="Wingdings" panose="05000000000000000000" pitchFamily="2" charset="2"/>
              </a:rPr>
              <a:t>且</a:t>
            </a:r>
            <a:r>
              <a:rPr lang="en-US" altLang="zh-CN" sz="2800" b="1" dirty="0">
                <a:ea typeface="黑体" panose="02010609060101010101" pitchFamily="49" charset="-122"/>
                <a:sym typeface="Wingdings" panose="05000000000000000000" pitchFamily="2" charset="2"/>
              </a:rPr>
              <a:t>n=max(</a:t>
            </a:r>
            <a:r>
              <a:rPr lang="en-US" altLang="zh-CN" sz="2800" b="1" dirty="0" err="1">
                <a:ea typeface="黑体" panose="02010609060101010101" pitchFamily="49" charset="-122"/>
                <a:sym typeface="Wingdings" panose="05000000000000000000" pitchFamily="2" charset="2"/>
              </a:rPr>
              <a:t>i</a:t>
            </a:r>
            <a:r>
              <a:rPr lang="en-US" altLang="zh-CN" sz="2800" b="1" dirty="0">
                <a:ea typeface="黑体" panose="02010609060101010101" pitchFamily="49" charset="-122"/>
                <a:sym typeface="Wingdings" panose="05000000000000000000" pitchFamily="2" charset="2"/>
              </a:rPr>
              <a:t>, j)</a:t>
            </a:r>
            <a:r>
              <a:rPr lang="zh-CN" altLang="en-US" sz="2800" b="1" dirty="0">
                <a:ea typeface="黑体" panose="02010609060101010101" pitchFamily="49" charset="-122"/>
                <a:sym typeface="Wingdings" panose="05000000000000000000" pitchFamily="2" charset="2"/>
              </a:rPr>
              <a:t>；</a:t>
            </a:r>
            <a:endParaRPr lang="zh-CN" altLang="en-US" sz="2800" b="1" dirty="0">
              <a:ea typeface="黑体" panose="02010609060101010101" pitchFamily="49" charset="-122"/>
              <a:sym typeface="Wingdings" panose="05000000000000000000" pitchFamily="2" charset="2"/>
            </a:endParaRPr>
          </a:p>
          <a:p>
            <a:pPr lvl="1" algn="just" eaLnBrk="1" hangingPunct="1">
              <a:lnSpc>
                <a:spcPct val="100000"/>
              </a:lnSpc>
              <a:spcBef>
                <a:spcPct val="0"/>
              </a:spcBef>
              <a:buFontTx/>
              <a:buNone/>
            </a:pPr>
            <a:r>
              <a:rPr lang="zh-CN" altLang="en-US" sz="2800" b="1" dirty="0">
                <a:ea typeface="黑体" panose="02010609060101010101" pitchFamily="49" charset="-122"/>
                <a:sym typeface="Wingdings" panose="05000000000000000000" pitchFamily="2" charset="2"/>
              </a:rPr>
              <a:t>	</a:t>
            </a:r>
            <a:r>
              <a:rPr lang="en-US" altLang="zh-CN" sz="2800" b="1" dirty="0">
                <a:ea typeface="黑体" panose="02010609060101010101" pitchFamily="49" charset="-122"/>
                <a:sym typeface="Wingdings" panose="05000000000000000000" pitchFamily="2" charset="2"/>
              </a:rPr>
              <a:t>c</a:t>
            </a:r>
            <a:r>
              <a:rPr lang="en-US" altLang="zh-CN" sz="2800" b="1" dirty="0" smtClean="0">
                <a:ea typeface="黑体" panose="02010609060101010101" pitchFamily="49" charset="-122"/>
                <a:sym typeface="Wingdings" panose="05000000000000000000" pitchFamily="2" charset="2"/>
              </a:rPr>
              <a:t>)  A=B</a:t>
            </a:r>
            <a:r>
              <a:rPr lang="en-US" altLang="zh-CN" sz="2800" b="1" dirty="0">
                <a:ea typeface="黑体" panose="02010609060101010101" pitchFamily="49" charset="-122"/>
                <a:sym typeface="Wingdings" panose="05000000000000000000" pitchFamily="2" charset="2"/>
              </a:rPr>
              <a:t>∨C</a:t>
            </a:r>
            <a:r>
              <a:rPr lang="zh-CN" altLang="en-US" sz="2800" b="1" dirty="0">
                <a:ea typeface="黑体" panose="02010609060101010101" pitchFamily="49" charset="-122"/>
                <a:sym typeface="Wingdings" panose="05000000000000000000" pitchFamily="2" charset="2"/>
              </a:rPr>
              <a:t>，其中</a:t>
            </a:r>
            <a:r>
              <a:rPr lang="en-US" altLang="zh-CN" sz="2800" b="1" dirty="0">
                <a:ea typeface="黑体" panose="02010609060101010101" pitchFamily="49" charset="-122"/>
                <a:sym typeface="Wingdings" panose="05000000000000000000" pitchFamily="2" charset="2"/>
              </a:rPr>
              <a:t>B</a:t>
            </a:r>
            <a:r>
              <a:rPr lang="zh-CN" altLang="en-US" sz="2800" b="1" dirty="0">
                <a:ea typeface="黑体" panose="02010609060101010101" pitchFamily="49" charset="-122"/>
                <a:sym typeface="Wingdings" panose="05000000000000000000" pitchFamily="2" charset="2"/>
              </a:rPr>
              <a:t>，</a:t>
            </a:r>
            <a:r>
              <a:rPr lang="en-US" altLang="zh-CN" sz="2800" b="1" dirty="0">
                <a:ea typeface="黑体" panose="02010609060101010101" pitchFamily="49" charset="-122"/>
                <a:sym typeface="Wingdings" panose="05000000000000000000" pitchFamily="2" charset="2"/>
              </a:rPr>
              <a:t>C</a:t>
            </a:r>
            <a:r>
              <a:rPr lang="zh-CN" altLang="en-US" sz="2800" b="1" dirty="0">
                <a:ea typeface="黑体" panose="02010609060101010101" pitchFamily="49" charset="-122"/>
                <a:sym typeface="Wingdings" panose="05000000000000000000" pitchFamily="2" charset="2"/>
              </a:rPr>
              <a:t>的层次同</a:t>
            </a:r>
            <a:r>
              <a:rPr lang="en-US" altLang="zh-CN" sz="2800" b="1" dirty="0">
                <a:ea typeface="黑体" panose="02010609060101010101" pitchFamily="49" charset="-122"/>
                <a:sym typeface="Wingdings" panose="05000000000000000000" pitchFamily="2" charset="2"/>
              </a:rPr>
              <a:t>b</a:t>
            </a:r>
            <a:r>
              <a:rPr lang="zh-CN" altLang="en-US" sz="2800" b="1" dirty="0">
                <a:ea typeface="黑体" panose="02010609060101010101" pitchFamily="49" charset="-122"/>
                <a:sym typeface="Wingdings" panose="05000000000000000000" pitchFamily="2" charset="2"/>
              </a:rPr>
              <a:t>；</a:t>
            </a:r>
            <a:endParaRPr lang="zh-CN" altLang="en-US" sz="2800" b="1" dirty="0">
              <a:ea typeface="黑体" panose="02010609060101010101" pitchFamily="49" charset="-122"/>
              <a:sym typeface="Wingdings" panose="05000000000000000000" pitchFamily="2" charset="2"/>
            </a:endParaRPr>
          </a:p>
          <a:p>
            <a:pPr lvl="1" algn="just" eaLnBrk="1" hangingPunct="1">
              <a:lnSpc>
                <a:spcPct val="100000"/>
              </a:lnSpc>
              <a:spcBef>
                <a:spcPct val="0"/>
              </a:spcBef>
              <a:buFontTx/>
              <a:buNone/>
            </a:pPr>
            <a:r>
              <a:rPr lang="zh-CN" altLang="en-US" sz="2800" b="1" dirty="0">
                <a:ea typeface="黑体" panose="02010609060101010101" pitchFamily="49" charset="-122"/>
                <a:sym typeface="Wingdings" panose="05000000000000000000" pitchFamily="2" charset="2"/>
              </a:rPr>
              <a:t>	</a:t>
            </a:r>
            <a:r>
              <a:rPr lang="en-US" altLang="zh-CN" sz="2800" b="1" dirty="0">
                <a:ea typeface="黑体" panose="02010609060101010101" pitchFamily="49" charset="-122"/>
                <a:sym typeface="Wingdings" panose="05000000000000000000" pitchFamily="2" charset="2"/>
              </a:rPr>
              <a:t>d</a:t>
            </a:r>
            <a:r>
              <a:rPr lang="en-US" altLang="zh-CN" sz="2800" b="1" dirty="0" smtClean="0">
                <a:ea typeface="黑体" panose="02010609060101010101" pitchFamily="49" charset="-122"/>
                <a:sym typeface="Wingdings" panose="05000000000000000000" pitchFamily="2" charset="2"/>
              </a:rPr>
              <a:t>)  A=B</a:t>
            </a:r>
            <a:r>
              <a:rPr lang="en-US" altLang="zh-CN" sz="2800" b="1" dirty="0">
                <a:ea typeface="黑体" panose="02010609060101010101" pitchFamily="49" charset="-122"/>
                <a:sym typeface="Wingdings" panose="05000000000000000000" pitchFamily="2" charset="2"/>
              </a:rPr>
              <a:t>→C</a:t>
            </a:r>
            <a:r>
              <a:rPr lang="zh-CN" altLang="en-US" sz="2800" b="1" dirty="0">
                <a:ea typeface="黑体" panose="02010609060101010101" pitchFamily="49" charset="-122"/>
                <a:sym typeface="Wingdings" panose="05000000000000000000" pitchFamily="2" charset="2"/>
              </a:rPr>
              <a:t>，其中</a:t>
            </a:r>
            <a:r>
              <a:rPr lang="en-US" altLang="zh-CN" sz="2800" b="1" dirty="0">
                <a:ea typeface="黑体" panose="02010609060101010101" pitchFamily="49" charset="-122"/>
                <a:sym typeface="Wingdings" panose="05000000000000000000" pitchFamily="2" charset="2"/>
              </a:rPr>
              <a:t>B</a:t>
            </a:r>
            <a:r>
              <a:rPr lang="zh-CN" altLang="en-US" sz="2800" b="1" dirty="0">
                <a:ea typeface="黑体" panose="02010609060101010101" pitchFamily="49" charset="-122"/>
                <a:sym typeface="Wingdings" panose="05000000000000000000" pitchFamily="2" charset="2"/>
              </a:rPr>
              <a:t>，</a:t>
            </a:r>
            <a:r>
              <a:rPr lang="en-US" altLang="zh-CN" sz="2800" b="1" dirty="0">
                <a:ea typeface="黑体" panose="02010609060101010101" pitchFamily="49" charset="-122"/>
                <a:sym typeface="Wingdings" panose="05000000000000000000" pitchFamily="2" charset="2"/>
              </a:rPr>
              <a:t>C</a:t>
            </a:r>
            <a:r>
              <a:rPr lang="zh-CN" altLang="en-US" sz="2800" b="1" dirty="0">
                <a:ea typeface="黑体" panose="02010609060101010101" pitchFamily="49" charset="-122"/>
                <a:sym typeface="Wingdings" panose="05000000000000000000" pitchFamily="2" charset="2"/>
              </a:rPr>
              <a:t>的层次同</a:t>
            </a:r>
            <a:r>
              <a:rPr lang="en-US" altLang="zh-CN" sz="2800" b="1" dirty="0">
                <a:ea typeface="黑体" panose="02010609060101010101" pitchFamily="49" charset="-122"/>
                <a:sym typeface="Wingdings" panose="05000000000000000000" pitchFamily="2" charset="2"/>
              </a:rPr>
              <a:t>b</a:t>
            </a:r>
            <a:r>
              <a:rPr lang="zh-CN" altLang="en-US" sz="2800" b="1" dirty="0">
                <a:ea typeface="黑体" panose="02010609060101010101" pitchFamily="49" charset="-122"/>
                <a:sym typeface="Wingdings" panose="05000000000000000000" pitchFamily="2" charset="2"/>
              </a:rPr>
              <a:t>；</a:t>
            </a:r>
            <a:endParaRPr lang="zh-CN" altLang="en-US" sz="2800" b="1" dirty="0">
              <a:ea typeface="黑体" panose="02010609060101010101" pitchFamily="49" charset="-122"/>
              <a:sym typeface="Wingdings" panose="05000000000000000000" pitchFamily="2" charset="2"/>
            </a:endParaRPr>
          </a:p>
          <a:p>
            <a:pPr lvl="1" algn="just" eaLnBrk="1" hangingPunct="1">
              <a:lnSpc>
                <a:spcPct val="100000"/>
              </a:lnSpc>
              <a:spcBef>
                <a:spcPct val="0"/>
              </a:spcBef>
              <a:buFontTx/>
              <a:buNone/>
            </a:pPr>
            <a:r>
              <a:rPr lang="zh-CN" altLang="en-US" sz="2800" b="1" dirty="0">
                <a:ea typeface="黑体" panose="02010609060101010101" pitchFamily="49" charset="-122"/>
                <a:sym typeface="Wingdings" panose="05000000000000000000" pitchFamily="2" charset="2"/>
              </a:rPr>
              <a:t>	</a:t>
            </a:r>
            <a:r>
              <a:rPr lang="en-US" altLang="zh-CN" sz="2800" b="1" dirty="0">
                <a:ea typeface="黑体" panose="02010609060101010101" pitchFamily="49" charset="-122"/>
                <a:sym typeface="Wingdings" panose="05000000000000000000" pitchFamily="2" charset="2"/>
              </a:rPr>
              <a:t>e</a:t>
            </a:r>
            <a:r>
              <a:rPr lang="en-US" altLang="zh-CN" sz="2800" b="1" dirty="0" smtClean="0">
                <a:ea typeface="黑体" panose="02010609060101010101" pitchFamily="49" charset="-122"/>
                <a:sym typeface="Wingdings" panose="05000000000000000000" pitchFamily="2" charset="2"/>
              </a:rPr>
              <a:t>)  A=B</a:t>
            </a:r>
            <a:r>
              <a:rPr lang="en-US" altLang="zh-CN" sz="2800" b="1" dirty="0">
                <a:ea typeface="黑体" panose="02010609060101010101" pitchFamily="49" charset="-122"/>
              </a:rPr>
              <a:t>↔</a:t>
            </a:r>
            <a:r>
              <a:rPr lang="en-US" altLang="zh-CN" sz="2800" b="1" dirty="0">
                <a:ea typeface="黑体" panose="02010609060101010101" pitchFamily="49" charset="-122"/>
                <a:sym typeface="Wingdings" panose="05000000000000000000" pitchFamily="2" charset="2"/>
              </a:rPr>
              <a:t>C</a:t>
            </a:r>
            <a:r>
              <a:rPr lang="zh-CN" altLang="en-US" sz="2800" b="1" dirty="0">
                <a:ea typeface="黑体" panose="02010609060101010101" pitchFamily="49" charset="-122"/>
                <a:sym typeface="Wingdings" panose="05000000000000000000" pitchFamily="2" charset="2"/>
              </a:rPr>
              <a:t>，其中</a:t>
            </a:r>
            <a:r>
              <a:rPr lang="en-US" altLang="zh-CN" sz="2800" b="1" dirty="0">
                <a:ea typeface="黑体" panose="02010609060101010101" pitchFamily="49" charset="-122"/>
                <a:sym typeface="Wingdings" panose="05000000000000000000" pitchFamily="2" charset="2"/>
              </a:rPr>
              <a:t>B</a:t>
            </a:r>
            <a:r>
              <a:rPr lang="zh-CN" altLang="en-US" sz="2800" b="1" dirty="0">
                <a:ea typeface="黑体" panose="02010609060101010101" pitchFamily="49" charset="-122"/>
                <a:sym typeface="Wingdings" panose="05000000000000000000" pitchFamily="2" charset="2"/>
              </a:rPr>
              <a:t>，</a:t>
            </a:r>
            <a:r>
              <a:rPr lang="en-US" altLang="zh-CN" sz="2800" b="1" dirty="0">
                <a:ea typeface="黑体" panose="02010609060101010101" pitchFamily="49" charset="-122"/>
                <a:sym typeface="Wingdings" panose="05000000000000000000" pitchFamily="2" charset="2"/>
              </a:rPr>
              <a:t>C</a:t>
            </a:r>
            <a:r>
              <a:rPr lang="zh-CN" altLang="en-US" sz="2800" b="1" dirty="0">
                <a:ea typeface="黑体" panose="02010609060101010101" pitchFamily="49" charset="-122"/>
                <a:sym typeface="Wingdings" panose="05000000000000000000" pitchFamily="2" charset="2"/>
              </a:rPr>
              <a:t>的层次同</a:t>
            </a:r>
            <a:r>
              <a:rPr lang="en-US" altLang="zh-CN" sz="2800" b="1" dirty="0">
                <a:ea typeface="黑体" panose="02010609060101010101" pitchFamily="49" charset="-122"/>
                <a:sym typeface="Wingdings" panose="05000000000000000000" pitchFamily="2" charset="2"/>
              </a:rPr>
              <a:t>b</a:t>
            </a:r>
            <a:r>
              <a:rPr lang="zh-CN" altLang="en-US" sz="2800" b="1" dirty="0">
                <a:ea typeface="黑体" panose="02010609060101010101" pitchFamily="49" charset="-122"/>
                <a:sym typeface="Wingdings" panose="05000000000000000000" pitchFamily="2" charset="2"/>
              </a:rPr>
              <a:t>；</a:t>
            </a:r>
            <a:endParaRPr lang="zh-CN" altLang="en-US" sz="2800" b="1" dirty="0">
              <a:ea typeface="黑体" panose="02010609060101010101" pitchFamily="49" charset="-122"/>
              <a:sym typeface="Wingdings" panose="05000000000000000000" pitchFamily="2" charset="2"/>
            </a:endParaRPr>
          </a:p>
          <a:p>
            <a:pPr algn="just" eaLnBrk="1" hangingPunct="1">
              <a:lnSpc>
                <a:spcPct val="100000"/>
              </a:lnSpc>
              <a:spcBef>
                <a:spcPct val="0"/>
              </a:spcBef>
              <a:buFontTx/>
              <a:buNone/>
            </a:pPr>
            <a:r>
              <a:rPr lang="zh-CN" altLang="en-US" sz="2800" b="1" dirty="0">
                <a:ea typeface="黑体" panose="02010609060101010101" pitchFamily="49" charset="-122"/>
                <a:sym typeface="Wingdings" panose="05000000000000000000" pitchFamily="2" charset="2"/>
              </a:rPr>
              <a:t>	从图论的观点来看每个多层公式可以用一个“树”来表示。</a:t>
            </a:r>
            <a:endParaRPr lang="zh-CN" altLang="en-US" sz="2800" b="1" dirty="0">
              <a:ea typeface="黑体" panose="02010609060101010101" pitchFamily="49" charset="-122"/>
              <a:sym typeface="Wingdings" panose="05000000000000000000" pitchFamily="2" charset="2"/>
            </a:endParaRPr>
          </a:p>
        </p:txBody>
      </p:sp>
    </p:spTree>
  </p:cSld>
  <p:clrMapOvr>
    <a:masterClrMapping/>
  </p:clrMapOvr>
  <p:transition spd="med" advTm="5486"/>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0" name="Rectangle 110"/>
          <p:cNvSpPr>
            <a:spLocks noGrp="1" noChangeArrowheads="1"/>
          </p:cNvSpPr>
          <p:nvPr>
            <p:ph type="title"/>
          </p:nvPr>
        </p:nvSpPr>
        <p:spPr/>
        <p:txBody>
          <a:bodyPr/>
          <a:lstStyle/>
          <a:p>
            <a:pPr algn="l" eaLnBrk="1" hangingPunct="1">
              <a:defRPr/>
            </a:pPr>
            <a:r>
              <a:rPr lang="en-US" altLang="zh-CN" sz="4400">
                <a:latin typeface="Arial Black" panose="020B0A04020102020204" pitchFamily="34" charset="0"/>
                <a:ea typeface="黑体" panose="02010609060101010101" pitchFamily="49" charset="-122"/>
              </a:rPr>
              <a:t>1.2 </a:t>
            </a:r>
            <a:r>
              <a:rPr lang="zh-CN" altLang="en-US" sz="4400">
                <a:latin typeface="Arial Black" panose="020B0A04020102020204" pitchFamily="34" charset="0"/>
                <a:ea typeface="黑体" panose="02010609060101010101" pitchFamily="49" charset="-122"/>
              </a:rPr>
              <a:t>公式的解释与真值表</a:t>
            </a:r>
            <a:endParaRPr lang="zh-CN" altLang="en-US" sz="4400">
              <a:latin typeface="Arial Black" panose="020B0A04020102020204" pitchFamily="34" charset="0"/>
              <a:ea typeface="黑体" panose="02010609060101010101" pitchFamily="49" charset="-122"/>
            </a:endParaRPr>
          </a:p>
        </p:txBody>
      </p:sp>
      <p:sp>
        <p:nvSpPr>
          <p:cNvPr id="43011" name="Rectangle 111"/>
          <p:cNvSpPr>
            <a:spLocks noGrp="1" noChangeArrowheads="1"/>
          </p:cNvSpPr>
          <p:nvPr>
            <p:ph type="body" idx="1"/>
          </p:nvPr>
        </p:nvSpPr>
        <p:spPr/>
        <p:txBody>
          <a:bodyPr/>
          <a:lstStyle/>
          <a:p>
            <a:pPr eaLnBrk="1" hangingPunct="1">
              <a:buFontTx/>
              <a:buNone/>
            </a:pPr>
            <a:r>
              <a:rPr lang="en-US" altLang="zh-CN" sz="3600" b="1">
                <a:solidFill>
                  <a:srgbClr val="0000FF"/>
                </a:solidFill>
                <a:ea typeface="黑体" panose="02010609060101010101" pitchFamily="49" charset="-122"/>
              </a:rPr>
              <a:t>1.2.2</a:t>
            </a:r>
            <a:r>
              <a:rPr lang="zh-CN" altLang="en-US" sz="3600" b="1">
                <a:solidFill>
                  <a:srgbClr val="0000FF"/>
                </a:solidFill>
                <a:ea typeface="黑体" panose="02010609060101010101" pitchFamily="49" charset="-122"/>
              </a:rPr>
              <a:t>：公式的解释与真值表</a:t>
            </a:r>
            <a:endParaRPr lang="zh-CN" altLang="en-US" sz="3600" b="1">
              <a:solidFill>
                <a:srgbClr val="0000FF"/>
              </a:solidFill>
              <a:ea typeface="黑体" panose="02010609060101010101" pitchFamily="49" charset="-122"/>
            </a:endParaRPr>
          </a:p>
          <a:p>
            <a:pPr algn="just" eaLnBrk="1" hangingPunct="1">
              <a:lnSpc>
                <a:spcPct val="110000"/>
              </a:lnSpc>
              <a:spcBef>
                <a:spcPct val="0"/>
              </a:spcBef>
              <a:buFontTx/>
              <a:buNone/>
            </a:pPr>
            <a:r>
              <a:rPr lang="zh-CN" altLang="en-US" sz="2800" b="1">
                <a:ea typeface="黑体" panose="02010609060101010101" pitchFamily="49" charset="-122"/>
                <a:sym typeface="Wingdings" panose="05000000000000000000" pitchFamily="2" charset="2"/>
              </a:rPr>
              <a:t>	公式本身没有真值，只有在对其所有命题变元指定真值后才变成一个具有真值的命题。</a:t>
            </a:r>
            <a:endParaRPr lang="zh-CN" altLang="en-US" sz="2800" b="1">
              <a:ea typeface="黑体" panose="02010609060101010101" pitchFamily="49" charset="-122"/>
              <a:sym typeface="Wingdings" panose="05000000000000000000" pitchFamily="2" charset="2"/>
            </a:endParaRPr>
          </a:p>
          <a:p>
            <a:pPr algn="just" eaLnBrk="1" hangingPunct="1">
              <a:lnSpc>
                <a:spcPct val="110000"/>
              </a:lnSpc>
              <a:spcBef>
                <a:spcPct val="0"/>
              </a:spcBef>
            </a:pPr>
            <a:r>
              <a:rPr lang="zh-CN" altLang="en-US" sz="2800" b="1">
                <a:solidFill>
                  <a:srgbClr val="FF6600"/>
                </a:solidFill>
                <a:ea typeface="黑体" panose="02010609060101010101" pitchFamily="49" charset="-122"/>
                <a:sym typeface="Wingdings" panose="05000000000000000000" pitchFamily="2" charset="2"/>
              </a:rPr>
              <a:t>定义</a:t>
            </a:r>
            <a:r>
              <a:rPr lang="en-US" altLang="zh-CN" sz="2800" b="1">
                <a:solidFill>
                  <a:srgbClr val="FF6600"/>
                </a:solidFill>
                <a:ea typeface="黑体" panose="02010609060101010101" pitchFamily="49" charset="-122"/>
                <a:sym typeface="Wingdings" panose="05000000000000000000" pitchFamily="2" charset="2"/>
              </a:rPr>
              <a:t>1.9</a:t>
            </a:r>
            <a:r>
              <a:rPr lang="zh-CN" altLang="en-US" sz="2800" b="1">
                <a:solidFill>
                  <a:srgbClr val="FF6600"/>
                </a:solidFill>
                <a:ea typeface="黑体" panose="02010609060101010101" pitchFamily="49" charset="-122"/>
                <a:sym typeface="Wingdings" panose="05000000000000000000" pitchFamily="2" charset="2"/>
              </a:rPr>
              <a:t>：</a:t>
            </a:r>
            <a:r>
              <a:rPr lang="zh-CN" altLang="en-US" sz="2800" b="1">
                <a:ea typeface="黑体" panose="02010609060101010101" pitchFamily="49" charset="-122"/>
                <a:sym typeface="Wingdings" panose="05000000000000000000" pitchFamily="2" charset="2"/>
              </a:rPr>
              <a:t>设命题变元</a:t>
            </a:r>
            <a:r>
              <a:rPr lang="en-US" altLang="zh-CN" sz="2800" b="1">
                <a:ea typeface="黑体" panose="02010609060101010101" pitchFamily="49" charset="-122"/>
                <a:sym typeface="Wingdings" panose="05000000000000000000" pitchFamily="2" charset="2"/>
              </a:rPr>
              <a:t>P</a:t>
            </a:r>
            <a:r>
              <a:rPr lang="en-US" altLang="zh-CN" sz="2800" b="1" baseline="-25000">
                <a:ea typeface="黑体" panose="02010609060101010101" pitchFamily="49" charset="-122"/>
                <a:sym typeface="Wingdings" panose="05000000000000000000" pitchFamily="2" charset="2"/>
              </a:rPr>
              <a:t>1</a:t>
            </a:r>
            <a:r>
              <a:rPr lang="en-US" altLang="zh-CN" sz="2800" b="1">
                <a:ea typeface="黑体" panose="02010609060101010101" pitchFamily="49" charset="-122"/>
                <a:sym typeface="Wingdings" panose="05000000000000000000" pitchFamily="2" charset="2"/>
              </a:rPr>
              <a:t>, P</a:t>
            </a:r>
            <a:r>
              <a:rPr lang="en-US" altLang="zh-CN" sz="2800" b="1" baseline="-25000">
                <a:ea typeface="黑体" panose="02010609060101010101" pitchFamily="49" charset="-122"/>
                <a:sym typeface="Wingdings" panose="05000000000000000000" pitchFamily="2" charset="2"/>
              </a:rPr>
              <a:t>2</a:t>
            </a:r>
            <a:r>
              <a:rPr lang="en-US" altLang="zh-CN" sz="2800" b="1">
                <a:ea typeface="黑体" panose="02010609060101010101" pitchFamily="49" charset="-122"/>
                <a:sym typeface="Wingdings" panose="05000000000000000000" pitchFamily="2" charset="2"/>
              </a:rPr>
              <a:t>, …,P</a:t>
            </a:r>
            <a:r>
              <a:rPr lang="en-US" altLang="zh-CN" sz="2800" b="1" baseline="-25000">
                <a:ea typeface="黑体" panose="02010609060101010101" pitchFamily="49" charset="-122"/>
                <a:sym typeface="Wingdings" panose="05000000000000000000" pitchFamily="2" charset="2"/>
              </a:rPr>
              <a:t>n</a:t>
            </a:r>
            <a:r>
              <a:rPr lang="zh-CN" altLang="en-US" sz="2800" b="1">
                <a:ea typeface="黑体" panose="02010609060101010101" pitchFamily="49" charset="-122"/>
                <a:sym typeface="Wingdings" panose="05000000000000000000" pitchFamily="2" charset="2"/>
              </a:rPr>
              <a:t>是出现在公式</a:t>
            </a:r>
            <a:r>
              <a:rPr lang="en-US" altLang="zh-CN" sz="2800" b="1">
                <a:ea typeface="黑体" panose="02010609060101010101" pitchFamily="49" charset="-122"/>
                <a:sym typeface="Wingdings" panose="05000000000000000000" pitchFamily="2" charset="2"/>
              </a:rPr>
              <a:t>G</a:t>
            </a:r>
            <a:r>
              <a:rPr lang="zh-CN" altLang="en-US" sz="2800" b="1">
                <a:ea typeface="黑体" panose="02010609060101010101" pitchFamily="49" charset="-122"/>
                <a:sym typeface="Wingdings" panose="05000000000000000000" pitchFamily="2" charset="2"/>
              </a:rPr>
              <a:t>中的所有命题变元，指定</a:t>
            </a:r>
            <a:r>
              <a:rPr lang="en-US" altLang="zh-CN" sz="2800" b="1">
                <a:ea typeface="黑体" panose="02010609060101010101" pitchFamily="49" charset="-122"/>
                <a:sym typeface="Wingdings" panose="05000000000000000000" pitchFamily="2" charset="2"/>
              </a:rPr>
              <a:t>P</a:t>
            </a:r>
            <a:r>
              <a:rPr lang="en-US" altLang="zh-CN" sz="2800" b="1" baseline="-25000">
                <a:ea typeface="黑体" panose="02010609060101010101" pitchFamily="49" charset="-122"/>
                <a:sym typeface="Wingdings" panose="05000000000000000000" pitchFamily="2" charset="2"/>
              </a:rPr>
              <a:t>1</a:t>
            </a:r>
            <a:r>
              <a:rPr lang="en-US" altLang="zh-CN" sz="2800" b="1">
                <a:ea typeface="黑体" panose="02010609060101010101" pitchFamily="49" charset="-122"/>
                <a:sym typeface="Wingdings" panose="05000000000000000000" pitchFamily="2" charset="2"/>
              </a:rPr>
              <a:t>, P</a:t>
            </a:r>
            <a:r>
              <a:rPr lang="en-US" altLang="zh-CN" sz="2800" b="1" baseline="-25000">
                <a:ea typeface="黑体" panose="02010609060101010101" pitchFamily="49" charset="-122"/>
                <a:sym typeface="Wingdings" panose="05000000000000000000" pitchFamily="2" charset="2"/>
              </a:rPr>
              <a:t>2</a:t>
            </a:r>
            <a:r>
              <a:rPr lang="en-US" altLang="zh-CN" sz="2800" b="1">
                <a:ea typeface="黑体" panose="02010609060101010101" pitchFamily="49" charset="-122"/>
                <a:sym typeface="Wingdings" panose="05000000000000000000" pitchFamily="2" charset="2"/>
              </a:rPr>
              <a:t>, …,P</a:t>
            </a:r>
            <a:r>
              <a:rPr lang="en-US" altLang="zh-CN" sz="2800" b="1" baseline="-25000">
                <a:ea typeface="黑体" panose="02010609060101010101" pitchFamily="49" charset="-122"/>
                <a:sym typeface="Wingdings" panose="05000000000000000000" pitchFamily="2" charset="2"/>
              </a:rPr>
              <a:t>n</a:t>
            </a:r>
            <a:r>
              <a:rPr lang="zh-CN" altLang="en-US" sz="2800" b="1">
                <a:ea typeface="黑体" panose="02010609060101010101" pitchFamily="49" charset="-122"/>
                <a:sym typeface="Wingdings" panose="05000000000000000000" pitchFamily="2" charset="2"/>
              </a:rPr>
              <a:t>一组真值，则这组真值称为</a:t>
            </a:r>
            <a:r>
              <a:rPr lang="en-US" altLang="zh-CN" sz="2800" b="1">
                <a:ea typeface="黑体" panose="02010609060101010101" pitchFamily="49" charset="-122"/>
                <a:sym typeface="Wingdings" panose="05000000000000000000" pitchFamily="2" charset="2"/>
              </a:rPr>
              <a:t>G</a:t>
            </a:r>
            <a:r>
              <a:rPr lang="zh-CN" altLang="en-US" sz="2800" b="1">
                <a:ea typeface="黑体" panose="02010609060101010101" pitchFamily="49" charset="-122"/>
                <a:sym typeface="Wingdings" panose="05000000000000000000" pitchFamily="2" charset="2"/>
              </a:rPr>
              <a:t>的一个解释</a:t>
            </a:r>
            <a:r>
              <a:rPr lang="en-US" altLang="zh-CN" sz="2800" b="1">
                <a:ea typeface="黑体" panose="02010609060101010101" pitchFamily="49" charset="-122"/>
                <a:sym typeface="Wingdings" panose="05000000000000000000" pitchFamily="2" charset="2"/>
              </a:rPr>
              <a:t>(Explanation),</a:t>
            </a:r>
            <a:r>
              <a:rPr lang="zh-CN" altLang="en-US" sz="2800" b="1">
                <a:ea typeface="黑体" panose="02010609060101010101" pitchFamily="49" charset="-122"/>
                <a:sym typeface="Wingdings" panose="05000000000000000000" pitchFamily="2" charset="2"/>
              </a:rPr>
              <a:t>并记作</a:t>
            </a:r>
            <a:r>
              <a:rPr lang="en-US" altLang="zh-CN" sz="2800" b="1">
                <a:ea typeface="黑体" panose="02010609060101010101" pitchFamily="49" charset="-122"/>
                <a:sym typeface="Wingdings" panose="05000000000000000000" pitchFamily="2" charset="2"/>
              </a:rPr>
              <a:t>I</a:t>
            </a:r>
            <a:r>
              <a:rPr lang="zh-CN" altLang="en-US" sz="2800" b="1">
                <a:ea typeface="黑体" panose="02010609060101010101" pitchFamily="49" charset="-122"/>
                <a:sym typeface="Wingdings" panose="05000000000000000000" pitchFamily="2" charset="2"/>
              </a:rPr>
              <a:t>。</a:t>
            </a:r>
            <a:endParaRPr lang="zh-CN" altLang="en-US" sz="2800" b="1">
              <a:ea typeface="黑体" panose="02010609060101010101" pitchFamily="49" charset="-122"/>
              <a:sym typeface="Wingdings" panose="05000000000000000000" pitchFamily="2" charset="2"/>
            </a:endParaRPr>
          </a:p>
          <a:p>
            <a:pPr algn="just" eaLnBrk="1" hangingPunct="1">
              <a:lnSpc>
                <a:spcPct val="110000"/>
              </a:lnSpc>
              <a:spcBef>
                <a:spcPct val="0"/>
              </a:spcBef>
              <a:buFontTx/>
              <a:buNone/>
            </a:pPr>
            <a:r>
              <a:rPr lang="zh-CN" altLang="en-US" sz="2800" b="1">
                <a:ea typeface="黑体" panose="02010609060101010101" pitchFamily="49" charset="-122"/>
                <a:sym typeface="Wingdings" panose="05000000000000000000" pitchFamily="2" charset="2"/>
              </a:rPr>
              <a:t>	一般来说，若有</a:t>
            </a:r>
            <a:r>
              <a:rPr lang="en-US" altLang="zh-CN" sz="2800" b="1">
                <a:ea typeface="黑体" panose="02010609060101010101" pitchFamily="49" charset="-122"/>
                <a:sym typeface="Wingdings" panose="05000000000000000000" pitchFamily="2" charset="2"/>
              </a:rPr>
              <a:t>n</a:t>
            </a:r>
            <a:r>
              <a:rPr lang="zh-CN" altLang="en-US" sz="2800" b="1">
                <a:ea typeface="黑体" panose="02010609060101010101" pitchFamily="49" charset="-122"/>
                <a:sym typeface="Wingdings" panose="05000000000000000000" pitchFamily="2" charset="2"/>
              </a:rPr>
              <a:t>个命题变元，则应有</a:t>
            </a:r>
            <a:r>
              <a:rPr lang="en-US" altLang="zh-CN" sz="2800" b="1">
                <a:ea typeface="黑体" panose="02010609060101010101" pitchFamily="49" charset="-122"/>
                <a:sym typeface="Wingdings" panose="05000000000000000000" pitchFamily="2" charset="2"/>
              </a:rPr>
              <a:t>2</a:t>
            </a:r>
            <a:r>
              <a:rPr lang="en-US" altLang="zh-CN" sz="2800" b="1" baseline="30000">
                <a:ea typeface="黑体" panose="02010609060101010101" pitchFamily="49" charset="-122"/>
                <a:sym typeface="Wingdings" panose="05000000000000000000" pitchFamily="2" charset="2"/>
              </a:rPr>
              <a:t>n</a:t>
            </a:r>
            <a:r>
              <a:rPr lang="zh-CN" altLang="en-US" sz="2800" b="1">
                <a:ea typeface="黑体" panose="02010609060101010101" pitchFamily="49" charset="-122"/>
                <a:sym typeface="Wingdings" panose="05000000000000000000" pitchFamily="2" charset="2"/>
              </a:rPr>
              <a:t>个不同的解释。</a:t>
            </a:r>
            <a:endParaRPr lang="zh-CN" altLang="en-US" sz="2800" b="1">
              <a:ea typeface="黑体" panose="02010609060101010101" pitchFamily="49" charset="-122"/>
              <a:sym typeface="Wingdings" panose="05000000000000000000" pitchFamily="2" charset="2"/>
            </a:endParaRPr>
          </a:p>
          <a:p>
            <a:pPr algn="just" eaLnBrk="1" hangingPunct="1">
              <a:lnSpc>
                <a:spcPct val="110000"/>
              </a:lnSpc>
              <a:spcBef>
                <a:spcPct val="0"/>
              </a:spcBef>
            </a:pPr>
            <a:r>
              <a:rPr lang="zh-CN" altLang="en-US" sz="2800" b="1">
                <a:solidFill>
                  <a:srgbClr val="FF6600"/>
                </a:solidFill>
                <a:ea typeface="黑体" panose="02010609060101010101" pitchFamily="49" charset="-122"/>
                <a:sym typeface="Wingdings" panose="05000000000000000000" pitchFamily="2" charset="2"/>
              </a:rPr>
              <a:t>定义</a:t>
            </a:r>
            <a:r>
              <a:rPr lang="en-US" altLang="zh-CN" sz="2800" b="1">
                <a:solidFill>
                  <a:srgbClr val="FF6600"/>
                </a:solidFill>
                <a:ea typeface="黑体" panose="02010609060101010101" pitchFamily="49" charset="-122"/>
                <a:sym typeface="Wingdings" panose="05000000000000000000" pitchFamily="2" charset="2"/>
              </a:rPr>
              <a:t>1.10</a:t>
            </a:r>
            <a:r>
              <a:rPr lang="zh-CN" altLang="en-US" sz="2800" b="1">
                <a:solidFill>
                  <a:srgbClr val="FF6600"/>
                </a:solidFill>
                <a:ea typeface="黑体" panose="02010609060101010101" pitchFamily="49" charset="-122"/>
                <a:sym typeface="Wingdings" panose="05000000000000000000" pitchFamily="2" charset="2"/>
              </a:rPr>
              <a:t>：</a:t>
            </a:r>
            <a:r>
              <a:rPr lang="zh-CN" altLang="en-US" sz="2800" b="1">
                <a:ea typeface="黑体" panose="02010609060101010101" pitchFamily="49" charset="-122"/>
                <a:sym typeface="Wingdings" panose="05000000000000000000" pitchFamily="2" charset="2"/>
              </a:rPr>
              <a:t>公式</a:t>
            </a:r>
            <a:r>
              <a:rPr lang="en-US" altLang="zh-CN" sz="2800" b="1">
                <a:ea typeface="黑体" panose="02010609060101010101" pitchFamily="49" charset="-122"/>
                <a:sym typeface="Wingdings" panose="05000000000000000000" pitchFamily="2" charset="2"/>
              </a:rPr>
              <a:t>G</a:t>
            </a:r>
            <a:r>
              <a:rPr lang="zh-CN" altLang="en-US" sz="2800" b="1">
                <a:ea typeface="黑体" panose="02010609060101010101" pitchFamily="49" charset="-122"/>
                <a:sym typeface="Wingdings" panose="05000000000000000000" pitchFamily="2" charset="2"/>
              </a:rPr>
              <a:t>在其所有可能的解释下所取真值的表，称作</a:t>
            </a:r>
            <a:r>
              <a:rPr lang="en-US" altLang="zh-CN" sz="2800" b="1">
                <a:ea typeface="黑体" panose="02010609060101010101" pitchFamily="49" charset="-122"/>
                <a:sym typeface="Wingdings" panose="05000000000000000000" pitchFamily="2" charset="2"/>
              </a:rPr>
              <a:t>G</a:t>
            </a:r>
            <a:r>
              <a:rPr lang="zh-CN" altLang="en-US" sz="2800" b="1">
                <a:ea typeface="黑体" panose="02010609060101010101" pitchFamily="49" charset="-122"/>
                <a:sym typeface="Wingdings" panose="05000000000000000000" pitchFamily="2" charset="2"/>
              </a:rPr>
              <a:t>的真值表</a:t>
            </a:r>
            <a:r>
              <a:rPr lang="en-US" altLang="zh-CN" sz="2800" b="1">
                <a:ea typeface="黑体" panose="02010609060101010101" pitchFamily="49" charset="-122"/>
                <a:sym typeface="Wingdings" panose="05000000000000000000" pitchFamily="2" charset="2"/>
              </a:rPr>
              <a:t>(Truth)</a:t>
            </a:r>
            <a:r>
              <a:rPr lang="zh-CN" altLang="en-US" sz="2800" b="1">
                <a:ea typeface="黑体" panose="02010609060101010101" pitchFamily="49" charset="-122"/>
                <a:sym typeface="Wingdings" panose="05000000000000000000" pitchFamily="2" charset="2"/>
              </a:rPr>
              <a:t>。</a:t>
            </a:r>
            <a:endParaRPr lang="zh-CN" altLang="en-US" sz="2800" b="1">
              <a:ea typeface="黑体" panose="02010609060101010101" pitchFamily="49" charset="-122"/>
              <a:sym typeface="Wingdings" panose="05000000000000000000" pitchFamily="2" charset="2"/>
            </a:endParaRPr>
          </a:p>
        </p:txBody>
      </p:sp>
    </p:spTree>
  </p:cSld>
  <p:clrMapOvr>
    <a:masterClrMapping/>
  </p:clrMapOvr>
  <p:transition spd="med" advTm="5486"/>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6" name="Rectangle 6"/>
          <p:cNvSpPr>
            <a:spLocks noGrp="1" noChangeArrowheads="1"/>
          </p:cNvSpPr>
          <p:nvPr>
            <p:ph type="title"/>
          </p:nvPr>
        </p:nvSpPr>
        <p:spPr/>
        <p:txBody>
          <a:bodyPr/>
          <a:lstStyle/>
          <a:p>
            <a:pPr algn="l" eaLnBrk="1" hangingPunct="1">
              <a:defRPr/>
            </a:pPr>
            <a:r>
              <a:rPr lang="en-US" altLang="zh-CN" sz="4400">
                <a:latin typeface="Arial Black" panose="020B0A04020102020204" pitchFamily="34" charset="0"/>
                <a:ea typeface="黑体" panose="02010609060101010101" pitchFamily="49" charset="-122"/>
              </a:rPr>
              <a:t>1.2 </a:t>
            </a:r>
            <a:r>
              <a:rPr lang="zh-CN" altLang="en-US" sz="4400">
                <a:latin typeface="Arial Black" panose="020B0A04020102020204" pitchFamily="34" charset="0"/>
                <a:ea typeface="黑体" panose="02010609060101010101" pitchFamily="49" charset="-122"/>
              </a:rPr>
              <a:t>公式的解释与真值表</a:t>
            </a:r>
            <a:endParaRPr lang="zh-CN" altLang="en-US" sz="4400">
              <a:latin typeface="Arial Black" panose="020B0A04020102020204" pitchFamily="34" charset="0"/>
              <a:ea typeface="黑体" panose="02010609060101010101" pitchFamily="49" charset="-122"/>
            </a:endParaRPr>
          </a:p>
        </p:txBody>
      </p:sp>
      <p:sp>
        <p:nvSpPr>
          <p:cNvPr id="44035" name="Rectangle 5"/>
          <p:cNvSpPr>
            <a:spLocks noGrp="1" noChangeArrowheads="1"/>
          </p:cNvSpPr>
          <p:nvPr>
            <p:ph type="body" sz="half" idx="1"/>
          </p:nvPr>
        </p:nvSpPr>
        <p:spPr>
          <a:xfrm>
            <a:off x="457200" y="1295400"/>
            <a:ext cx="8229600" cy="685800"/>
          </a:xfrm>
        </p:spPr>
        <p:txBody>
          <a:bodyPr/>
          <a:lstStyle/>
          <a:p>
            <a:pPr eaLnBrk="1" hangingPunct="1">
              <a:buFontTx/>
              <a:buNone/>
            </a:pPr>
            <a:r>
              <a:rPr lang="en-US" altLang="zh-CN" sz="2800" b="1">
                <a:solidFill>
                  <a:srgbClr val="FF9900"/>
                </a:solidFill>
                <a:ea typeface="黑体" panose="02010609060101010101" pitchFamily="49" charset="-122"/>
                <a:sym typeface="Wingdings" panose="05000000000000000000" pitchFamily="2" charset="2"/>
              </a:rPr>
              <a:t>	</a:t>
            </a:r>
            <a:r>
              <a:rPr lang="zh-CN" altLang="en-US" sz="2800" b="1">
                <a:solidFill>
                  <a:srgbClr val="FF9900"/>
                </a:solidFill>
                <a:ea typeface="黑体" panose="02010609060101010101" pitchFamily="49" charset="-122"/>
                <a:sym typeface="Wingdings" panose="05000000000000000000" pitchFamily="2" charset="2"/>
              </a:rPr>
              <a:t>例</a:t>
            </a:r>
            <a:r>
              <a:rPr lang="en-US" altLang="zh-CN" sz="2800" b="1">
                <a:solidFill>
                  <a:srgbClr val="FF9900"/>
                </a:solidFill>
                <a:ea typeface="黑体" panose="02010609060101010101" pitchFamily="49" charset="-122"/>
                <a:sym typeface="Wingdings" panose="05000000000000000000" pitchFamily="2" charset="2"/>
              </a:rPr>
              <a:t>1.4</a:t>
            </a:r>
            <a:r>
              <a:rPr lang="zh-CN" altLang="en-US" sz="2800" b="1">
                <a:solidFill>
                  <a:srgbClr val="FF9900"/>
                </a:solidFill>
                <a:ea typeface="黑体" panose="02010609060101010101" pitchFamily="49" charset="-122"/>
                <a:sym typeface="Wingdings" panose="05000000000000000000" pitchFamily="2" charset="2"/>
              </a:rPr>
              <a:t>：</a:t>
            </a:r>
            <a:r>
              <a:rPr lang="en-US" altLang="zh-CN" sz="2800" b="1">
                <a:ea typeface="黑体" panose="02010609060101010101" pitchFamily="49" charset="-122"/>
                <a:sym typeface="Wingdings" panose="05000000000000000000" pitchFamily="2" charset="2"/>
              </a:rPr>
              <a:t>5</a:t>
            </a:r>
            <a:r>
              <a:rPr lang="zh-CN" altLang="en-US" sz="2800" b="1">
                <a:ea typeface="黑体" panose="02010609060101010101" pitchFamily="49" charset="-122"/>
                <a:sym typeface="Wingdings" panose="05000000000000000000" pitchFamily="2" charset="2"/>
              </a:rPr>
              <a:t>个联结词的真值表</a:t>
            </a:r>
            <a:r>
              <a:rPr lang="en-US" altLang="zh-CN" sz="2800" b="1">
                <a:ea typeface="黑体" panose="02010609060101010101" pitchFamily="49" charset="-122"/>
                <a:sym typeface="Wingdings" panose="05000000000000000000" pitchFamily="2" charset="2"/>
              </a:rPr>
              <a:t>(T</a:t>
            </a:r>
            <a:r>
              <a:rPr lang="zh-CN" altLang="en-US" sz="2800" b="1">
                <a:ea typeface="黑体" panose="02010609060101010101" pitchFamily="49" charset="-122"/>
                <a:sym typeface="Wingdings" panose="05000000000000000000" pitchFamily="2" charset="2"/>
              </a:rPr>
              <a:t>：</a:t>
            </a:r>
            <a:r>
              <a:rPr lang="en-US" altLang="zh-CN" sz="2800" b="1">
                <a:ea typeface="黑体" panose="02010609060101010101" pitchFamily="49" charset="-122"/>
                <a:sym typeface="Wingdings" panose="05000000000000000000" pitchFamily="2" charset="2"/>
              </a:rPr>
              <a:t>1</a:t>
            </a:r>
            <a:r>
              <a:rPr lang="zh-CN" altLang="en-US" sz="2800" b="1">
                <a:ea typeface="黑体" panose="02010609060101010101" pitchFamily="49" charset="-122"/>
                <a:sym typeface="Wingdings" panose="05000000000000000000" pitchFamily="2" charset="2"/>
              </a:rPr>
              <a:t>，</a:t>
            </a:r>
            <a:r>
              <a:rPr lang="en-US" altLang="zh-CN" sz="2800" b="1">
                <a:ea typeface="黑体" panose="02010609060101010101" pitchFamily="49" charset="-122"/>
                <a:sym typeface="Wingdings" panose="05000000000000000000" pitchFamily="2" charset="2"/>
              </a:rPr>
              <a:t>F</a:t>
            </a:r>
            <a:r>
              <a:rPr lang="zh-CN" altLang="en-US" sz="2800" b="1">
                <a:ea typeface="黑体" panose="02010609060101010101" pitchFamily="49" charset="-122"/>
                <a:sym typeface="Wingdings" panose="05000000000000000000" pitchFamily="2" charset="2"/>
              </a:rPr>
              <a:t>：</a:t>
            </a:r>
            <a:r>
              <a:rPr lang="en-US" altLang="zh-CN" sz="2800" b="1">
                <a:ea typeface="黑体" panose="02010609060101010101" pitchFamily="49" charset="-122"/>
                <a:sym typeface="Wingdings" panose="05000000000000000000" pitchFamily="2" charset="2"/>
              </a:rPr>
              <a:t>0)</a:t>
            </a:r>
            <a:endParaRPr lang="en-US" altLang="zh-CN" sz="2800"/>
          </a:p>
        </p:txBody>
      </p:sp>
      <p:graphicFrame>
        <p:nvGraphicFramePr>
          <p:cNvPr id="194622" name="Group 62"/>
          <p:cNvGraphicFramePr>
            <a:graphicFrameLocks noGrp="1"/>
          </p:cNvGraphicFramePr>
          <p:nvPr>
            <p:ph sz="half" idx="2"/>
          </p:nvPr>
        </p:nvGraphicFramePr>
        <p:xfrm>
          <a:off x="533400" y="2057400"/>
          <a:ext cx="8153400" cy="3962400"/>
        </p:xfrm>
        <a:graphic>
          <a:graphicData uri="http://schemas.openxmlformats.org/drawingml/2006/table">
            <a:tbl>
              <a:tblPr/>
              <a:tblGrid>
                <a:gridCol w="1166813"/>
                <a:gridCol w="1162050"/>
                <a:gridCol w="1163637"/>
                <a:gridCol w="1168400"/>
                <a:gridCol w="1282700"/>
                <a:gridCol w="1042988"/>
                <a:gridCol w="1166812"/>
              </a:tblGrid>
              <a:tr h="793750">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a:ln>
                            <a:noFill/>
                          </a:ln>
                          <a:solidFill>
                            <a:schemeClr val="bg1"/>
                          </a:solidFill>
                          <a:effectLst/>
                          <a:latin typeface="Times New Roman" panose="02020603050405020304" pitchFamily="18" charset="0"/>
                          <a:ea typeface="黑体" panose="02010609060101010101" pitchFamily="49" charset="-122"/>
                          <a:sym typeface="Wingdings" panose="05000000000000000000" pitchFamily="2" charset="2"/>
                        </a:rPr>
                        <a:t>P</a:t>
                      </a:r>
                      <a:endParaRPr kumimoji="0" lang="en-US" altLang="zh-CN" sz="2800" b="1" i="0" u="none" strike="noStrike" cap="none" normalizeH="0" baseline="0">
                        <a:ln>
                          <a:noFill/>
                        </a:ln>
                        <a:solidFill>
                          <a:schemeClr val="bg1"/>
                        </a:solidFill>
                        <a:effectLst/>
                        <a:latin typeface="Times New Roman" panose="02020603050405020304" pitchFamily="18" charset="0"/>
                        <a:ea typeface="黑体" panose="02010609060101010101" pitchFamily="49" charset="-122"/>
                        <a:sym typeface="Wingdings" panose="05000000000000000000" pitchFamily="2" charset="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a:ln>
                            <a:noFill/>
                          </a:ln>
                          <a:solidFill>
                            <a:schemeClr val="bg1"/>
                          </a:solidFill>
                          <a:effectLst/>
                          <a:latin typeface="Times New Roman" panose="02020603050405020304" pitchFamily="18" charset="0"/>
                          <a:ea typeface="黑体" panose="02010609060101010101" pitchFamily="49" charset="-122"/>
                          <a:sym typeface="Wingdings" panose="05000000000000000000" pitchFamily="2" charset="2"/>
                        </a:rPr>
                        <a:t>Q</a:t>
                      </a:r>
                      <a:endParaRPr kumimoji="0" lang="en-US" altLang="zh-CN" sz="2800" b="1" i="0" u="none" strike="noStrike" cap="none" normalizeH="0" baseline="0">
                        <a:ln>
                          <a:noFill/>
                        </a:ln>
                        <a:solidFill>
                          <a:schemeClr val="bg1"/>
                        </a:solidFill>
                        <a:effectLst/>
                        <a:latin typeface="Times New Roman" panose="02020603050405020304" pitchFamily="18" charset="0"/>
                        <a:ea typeface="黑体" panose="02010609060101010101" pitchFamily="49" charset="-122"/>
                        <a:sym typeface="Wingdings" panose="05000000000000000000" pitchFamily="2" charset="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a:ln>
                            <a:noFill/>
                          </a:ln>
                          <a:solidFill>
                            <a:schemeClr val="bg1"/>
                          </a:solidFill>
                          <a:effectLst/>
                          <a:latin typeface="Times New Roman" panose="02020603050405020304" pitchFamily="18" charset="0"/>
                          <a:ea typeface="黑体" panose="02010609060101010101" pitchFamily="49" charset="-122"/>
                          <a:sym typeface="Wingdings" panose="05000000000000000000" pitchFamily="2" charset="2"/>
                        </a:rPr>
                        <a:t>¬P</a:t>
                      </a:r>
                      <a:endParaRPr kumimoji="0" lang="en-US" altLang="zh-CN" sz="2800" b="1" i="0" u="none" strike="noStrike" cap="none" normalizeH="0" baseline="0">
                        <a:ln>
                          <a:noFill/>
                        </a:ln>
                        <a:solidFill>
                          <a:schemeClr val="bg1"/>
                        </a:solidFill>
                        <a:effectLst/>
                        <a:latin typeface="Times New Roman" panose="02020603050405020304" pitchFamily="18" charset="0"/>
                        <a:ea typeface="黑体" panose="02010609060101010101" pitchFamily="49" charset="-122"/>
                        <a:sym typeface="Wingdings" panose="05000000000000000000" pitchFamily="2" charset="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a:ln>
                            <a:noFill/>
                          </a:ln>
                          <a:solidFill>
                            <a:schemeClr val="bg1"/>
                          </a:solidFill>
                          <a:effectLst/>
                          <a:latin typeface="Times New Roman" panose="02020603050405020304" pitchFamily="18" charset="0"/>
                          <a:ea typeface="黑体" panose="02010609060101010101" pitchFamily="49" charset="-122"/>
                        </a:rPr>
                        <a:t>P</a:t>
                      </a:r>
                      <a:r>
                        <a:rPr kumimoji="0" lang="en-US" altLang="zh-CN" sz="2800" b="1" i="0" u="none" strike="noStrike" cap="none" normalizeH="0" baseline="0">
                          <a:ln>
                            <a:noFill/>
                          </a:ln>
                          <a:solidFill>
                            <a:schemeClr val="bg1"/>
                          </a:solidFill>
                          <a:effectLst/>
                          <a:latin typeface="Times New Roman" panose="02020603050405020304" pitchFamily="18" charset="0"/>
                          <a:ea typeface="黑体" panose="02010609060101010101" pitchFamily="49" charset="-122"/>
                          <a:sym typeface="Wingdings" panose="05000000000000000000" pitchFamily="2" charset="2"/>
                        </a:rPr>
                        <a:t>∧Q</a:t>
                      </a:r>
                      <a:endParaRPr kumimoji="0" lang="en-US" altLang="zh-CN" sz="2800" b="1" i="0" u="none" strike="noStrike" cap="none" normalizeH="0" baseline="0">
                        <a:ln>
                          <a:noFill/>
                        </a:ln>
                        <a:solidFill>
                          <a:schemeClr val="bg1"/>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a:ln>
                            <a:noFill/>
                          </a:ln>
                          <a:solidFill>
                            <a:schemeClr val="bg1"/>
                          </a:solidFill>
                          <a:effectLst/>
                          <a:latin typeface="Times New Roman" panose="02020603050405020304" pitchFamily="18" charset="0"/>
                          <a:ea typeface="黑体" panose="02010609060101010101" pitchFamily="49" charset="-122"/>
                        </a:rPr>
                        <a:t>P ∨ Q</a:t>
                      </a:r>
                      <a:endParaRPr kumimoji="0" lang="en-US" altLang="zh-CN" sz="2800" b="1" i="0" u="none" strike="noStrike" cap="none" normalizeH="0" baseline="0">
                        <a:ln>
                          <a:noFill/>
                        </a:ln>
                        <a:solidFill>
                          <a:schemeClr val="bg1"/>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a:ln>
                            <a:noFill/>
                          </a:ln>
                          <a:solidFill>
                            <a:schemeClr val="bg1"/>
                          </a:solidFill>
                          <a:effectLst/>
                          <a:latin typeface="Times New Roman" panose="02020603050405020304" pitchFamily="18" charset="0"/>
                          <a:ea typeface="黑体" panose="02010609060101010101" pitchFamily="49" charset="-122"/>
                        </a:rPr>
                        <a:t>P→Q</a:t>
                      </a:r>
                      <a:endParaRPr kumimoji="0" lang="en-US" altLang="zh-CN" sz="2800" b="1" i="0" u="none" strike="noStrike" cap="none" normalizeH="0" baseline="0">
                        <a:ln>
                          <a:noFill/>
                        </a:ln>
                        <a:solidFill>
                          <a:schemeClr val="bg1"/>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a:ln>
                            <a:noFill/>
                          </a:ln>
                          <a:solidFill>
                            <a:schemeClr val="bg1"/>
                          </a:solidFill>
                          <a:effectLst/>
                          <a:latin typeface="Times New Roman" panose="02020603050405020304" pitchFamily="18" charset="0"/>
                          <a:ea typeface="黑体" panose="02010609060101010101" pitchFamily="49" charset="-122"/>
                        </a:rPr>
                        <a:t>P↔Q</a:t>
                      </a:r>
                      <a:endParaRPr kumimoji="0" lang="en-US" altLang="zh-CN" sz="2800" b="1" i="0" u="none" strike="noStrike" cap="none" normalizeH="0" baseline="0">
                        <a:ln>
                          <a:noFill/>
                        </a:ln>
                        <a:solidFill>
                          <a:schemeClr val="bg1"/>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790575">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endPar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endPar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a:t>
                      </a:r>
                      <a:endPar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endPar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endPar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a:t>
                      </a:r>
                      <a:endPar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a:t>
                      </a:r>
                      <a:endPar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793750">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endPar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a:t>
                      </a:r>
                      <a:endPar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a:t>
                      </a:r>
                      <a:endPar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endPar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a:t>
                      </a:r>
                      <a:endPar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a:t>
                      </a:r>
                      <a:endPar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endPar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790575">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a:t>
                      </a:r>
                      <a:endPar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endPar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endPar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endPar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a:t>
                      </a:r>
                      <a:endPar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endPar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endPar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793750">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a:t>
                      </a:r>
                      <a:endPar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a:t>
                      </a:r>
                      <a:endPar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endPar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a:t>
                      </a:r>
                      <a:endPar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a:t>
                      </a:r>
                      <a:endPar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a:t>
                      </a:r>
                      <a:endPar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a:t>
                      </a:r>
                      <a:endPar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bl>
          </a:graphicData>
        </a:graphic>
      </p:graphicFrame>
    </p:spTree>
  </p:cSld>
  <p:clrMapOvr>
    <a:masterClrMapping/>
  </p:clrMapOvr>
  <p:transition spd="med" advTm="5486"/>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53" name="Rectangle 9"/>
          <p:cNvSpPr>
            <a:spLocks noGrp="1" noChangeArrowheads="1"/>
          </p:cNvSpPr>
          <p:nvPr>
            <p:ph type="title"/>
          </p:nvPr>
        </p:nvSpPr>
        <p:spPr/>
        <p:txBody>
          <a:bodyPr/>
          <a:lstStyle/>
          <a:p>
            <a:pPr algn="l" eaLnBrk="1" hangingPunct="1">
              <a:defRPr/>
            </a:pPr>
            <a:r>
              <a:rPr lang="en-US" altLang="zh-CN" sz="4400">
                <a:latin typeface="Arial Black" panose="020B0A04020102020204" pitchFamily="34" charset="0"/>
                <a:ea typeface="黑体" panose="02010609060101010101" pitchFamily="49" charset="-122"/>
              </a:rPr>
              <a:t>1.2 </a:t>
            </a:r>
            <a:r>
              <a:rPr lang="zh-CN" altLang="en-US" sz="4400">
                <a:latin typeface="Arial Black" panose="020B0A04020102020204" pitchFamily="34" charset="0"/>
                <a:ea typeface="黑体" panose="02010609060101010101" pitchFamily="49" charset="-122"/>
              </a:rPr>
              <a:t>公式的解释与真值表</a:t>
            </a:r>
            <a:endParaRPr lang="zh-CN" altLang="en-US" sz="4400">
              <a:latin typeface="Arial Black" panose="020B0A04020102020204" pitchFamily="34" charset="0"/>
              <a:ea typeface="黑体" panose="02010609060101010101" pitchFamily="49" charset="-122"/>
            </a:endParaRPr>
          </a:p>
        </p:txBody>
      </p:sp>
      <p:sp>
        <p:nvSpPr>
          <p:cNvPr id="45059" name="Rectangle 10"/>
          <p:cNvSpPr>
            <a:spLocks noGrp="1" noChangeArrowheads="1"/>
          </p:cNvSpPr>
          <p:nvPr>
            <p:ph type="body" sz="half" idx="1"/>
          </p:nvPr>
        </p:nvSpPr>
        <p:spPr>
          <a:xfrm>
            <a:off x="228600" y="1143000"/>
            <a:ext cx="8458200" cy="1066800"/>
          </a:xfrm>
        </p:spPr>
        <p:txBody>
          <a:bodyPr/>
          <a:lstStyle/>
          <a:p>
            <a:pPr algn="just" eaLnBrk="1" hangingPunct="1">
              <a:lnSpc>
                <a:spcPct val="100000"/>
              </a:lnSpc>
              <a:spcBef>
                <a:spcPct val="0"/>
              </a:spcBef>
              <a:buFontTx/>
              <a:buNone/>
            </a:pPr>
            <a:r>
              <a:rPr lang="en-US" altLang="zh-CN" sz="2800" b="1">
                <a:solidFill>
                  <a:srgbClr val="FF9900"/>
                </a:solidFill>
                <a:ea typeface="黑体" panose="02010609060101010101" pitchFamily="49" charset="-122"/>
                <a:sym typeface="Wingdings" panose="05000000000000000000" pitchFamily="2" charset="2"/>
              </a:rPr>
              <a:t>	</a:t>
            </a:r>
            <a:r>
              <a:rPr lang="zh-CN" altLang="en-US" sz="2800" b="1">
                <a:solidFill>
                  <a:srgbClr val="FF9900"/>
                </a:solidFill>
                <a:ea typeface="黑体" panose="02010609060101010101" pitchFamily="49" charset="-122"/>
                <a:sym typeface="Wingdings" panose="05000000000000000000" pitchFamily="2" charset="2"/>
              </a:rPr>
              <a:t>例</a:t>
            </a:r>
            <a:r>
              <a:rPr lang="en-US" altLang="zh-CN" sz="2800" b="1">
                <a:solidFill>
                  <a:srgbClr val="FF9900"/>
                </a:solidFill>
                <a:ea typeface="黑体" panose="02010609060101010101" pitchFamily="49" charset="-122"/>
                <a:sym typeface="Wingdings" panose="05000000000000000000" pitchFamily="2" charset="2"/>
              </a:rPr>
              <a:t>1.5</a:t>
            </a:r>
            <a:r>
              <a:rPr lang="zh-CN" altLang="en-US" sz="2800" b="1">
                <a:solidFill>
                  <a:srgbClr val="FF9900"/>
                </a:solidFill>
                <a:ea typeface="黑体" panose="02010609060101010101" pitchFamily="49" charset="-122"/>
                <a:sym typeface="Wingdings" panose="05000000000000000000" pitchFamily="2" charset="2"/>
              </a:rPr>
              <a:t>：</a:t>
            </a:r>
            <a:r>
              <a:rPr lang="zh-CN" altLang="en-US" sz="2800" b="1">
                <a:ea typeface="黑体" panose="02010609060101010101" pitchFamily="49" charset="-122"/>
                <a:sym typeface="Wingdings" panose="05000000000000000000" pitchFamily="2" charset="2"/>
              </a:rPr>
              <a:t>设公式</a:t>
            </a:r>
            <a:r>
              <a:rPr lang="en-US" altLang="zh-CN" sz="2800" b="1">
                <a:ea typeface="黑体" panose="02010609060101010101" pitchFamily="49" charset="-122"/>
                <a:sym typeface="Wingdings" panose="05000000000000000000" pitchFamily="2" charset="2"/>
              </a:rPr>
              <a:t>G=</a:t>
            </a:r>
            <a:r>
              <a:rPr lang="en-US" altLang="en-US" sz="2800" b="1">
                <a:ea typeface="黑体" panose="02010609060101010101" pitchFamily="49" charset="-122"/>
                <a:sym typeface="Wingdings" panose="05000000000000000000" pitchFamily="2" charset="2"/>
              </a:rPr>
              <a:t> ((P∧Q)</a:t>
            </a:r>
            <a:r>
              <a:rPr lang="en-US" altLang="zh-CN" sz="2800" b="1">
                <a:ea typeface="黑体" panose="02010609060101010101" pitchFamily="49" charset="-122"/>
                <a:sym typeface="Wingdings" panose="05000000000000000000" pitchFamily="2" charset="2"/>
              </a:rPr>
              <a:t> →R</a:t>
            </a:r>
            <a:r>
              <a:rPr lang="en-US" altLang="en-US" sz="2800" b="1">
                <a:ea typeface="黑体" panose="02010609060101010101" pitchFamily="49" charset="-122"/>
                <a:sym typeface="Wingdings" panose="05000000000000000000" pitchFamily="2" charset="2"/>
              </a:rPr>
              <a:t> )∧(P↔Q)</a:t>
            </a:r>
            <a:r>
              <a:rPr lang="zh-CN" altLang="en-US" sz="2800" b="1">
                <a:ea typeface="黑体" panose="02010609060101010101" pitchFamily="49" charset="-122"/>
                <a:sym typeface="Wingdings" panose="05000000000000000000" pitchFamily="2" charset="2"/>
              </a:rPr>
              <a:t>，其中</a:t>
            </a:r>
            <a:r>
              <a:rPr lang="en-US" altLang="zh-CN" sz="2800" b="1">
                <a:ea typeface="黑体" panose="02010609060101010101" pitchFamily="49" charset="-122"/>
                <a:sym typeface="Wingdings" panose="05000000000000000000" pitchFamily="2" charset="2"/>
              </a:rPr>
              <a:t>P</a:t>
            </a:r>
            <a:r>
              <a:rPr lang="zh-CN" altLang="en-US" sz="2800" b="1">
                <a:ea typeface="黑体" panose="02010609060101010101" pitchFamily="49" charset="-122"/>
                <a:sym typeface="Wingdings" panose="05000000000000000000" pitchFamily="2" charset="2"/>
              </a:rPr>
              <a:t>，</a:t>
            </a:r>
            <a:r>
              <a:rPr lang="en-US" altLang="zh-CN" sz="2800" b="1">
                <a:ea typeface="黑体" panose="02010609060101010101" pitchFamily="49" charset="-122"/>
                <a:sym typeface="Wingdings" panose="05000000000000000000" pitchFamily="2" charset="2"/>
              </a:rPr>
              <a:t>Q</a:t>
            </a:r>
            <a:r>
              <a:rPr lang="zh-CN" altLang="en-US" sz="2800" b="1">
                <a:ea typeface="黑体" panose="02010609060101010101" pitchFamily="49" charset="-122"/>
                <a:sym typeface="Wingdings" panose="05000000000000000000" pitchFamily="2" charset="2"/>
              </a:rPr>
              <a:t>，</a:t>
            </a:r>
            <a:r>
              <a:rPr lang="en-US" altLang="zh-CN" sz="2800" b="1">
                <a:ea typeface="黑体" panose="02010609060101010101" pitchFamily="49" charset="-122"/>
                <a:sym typeface="Wingdings" panose="05000000000000000000" pitchFamily="2" charset="2"/>
              </a:rPr>
              <a:t>R</a:t>
            </a:r>
            <a:r>
              <a:rPr lang="zh-CN" altLang="en-US" sz="2800" b="1">
                <a:ea typeface="黑体" panose="02010609060101010101" pitchFamily="49" charset="-122"/>
                <a:sym typeface="Wingdings" panose="05000000000000000000" pitchFamily="2" charset="2"/>
              </a:rPr>
              <a:t>是</a:t>
            </a:r>
            <a:r>
              <a:rPr lang="en-US" altLang="zh-CN" sz="2800" b="1">
                <a:ea typeface="黑体" panose="02010609060101010101" pitchFamily="49" charset="-122"/>
                <a:sym typeface="Wingdings" panose="05000000000000000000" pitchFamily="2" charset="2"/>
              </a:rPr>
              <a:t>G</a:t>
            </a:r>
            <a:r>
              <a:rPr lang="zh-CN" altLang="en-US" sz="2800" b="1">
                <a:ea typeface="黑体" panose="02010609060101010101" pitchFamily="49" charset="-122"/>
                <a:sym typeface="Wingdings" panose="05000000000000000000" pitchFamily="2" charset="2"/>
              </a:rPr>
              <a:t>的命题变元，则其真值表如下：</a:t>
            </a:r>
            <a:endParaRPr lang="zh-CN" altLang="en-US" sz="2800" b="1">
              <a:ea typeface="黑体" panose="02010609060101010101" pitchFamily="49" charset="-122"/>
              <a:sym typeface="Wingdings" panose="05000000000000000000" pitchFamily="2" charset="2"/>
            </a:endParaRPr>
          </a:p>
        </p:txBody>
      </p:sp>
      <p:graphicFrame>
        <p:nvGraphicFramePr>
          <p:cNvPr id="185447" name="Group 103"/>
          <p:cNvGraphicFramePr>
            <a:graphicFrameLocks noGrp="1"/>
          </p:cNvGraphicFramePr>
          <p:nvPr>
            <p:ph sz="half" idx="2"/>
          </p:nvPr>
        </p:nvGraphicFramePr>
        <p:xfrm>
          <a:off x="457200" y="2057400"/>
          <a:ext cx="8229600" cy="4630737"/>
        </p:xfrm>
        <a:graphic>
          <a:graphicData uri="http://schemas.openxmlformats.org/drawingml/2006/table">
            <a:tbl>
              <a:tblPr/>
              <a:tblGrid>
                <a:gridCol w="555625"/>
                <a:gridCol w="554038"/>
                <a:gridCol w="557212"/>
                <a:gridCol w="920750"/>
                <a:gridCol w="1831975"/>
                <a:gridCol w="1066800"/>
                <a:gridCol w="2743200"/>
              </a:tblGrid>
              <a:tr h="822942">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bg1"/>
                          </a:solidFill>
                          <a:effectLst/>
                          <a:latin typeface="Times New Roman" panose="02020603050405020304" pitchFamily="18" charset="0"/>
                          <a:ea typeface="黑体" panose="02010609060101010101" pitchFamily="49" charset="-122"/>
                          <a:sym typeface="Wingdings" panose="05000000000000000000" pitchFamily="2" charset="2"/>
                        </a:rPr>
                        <a:t>P</a:t>
                      </a:r>
                      <a:endParaRPr kumimoji="0" lang="en-US" altLang="zh-CN" sz="2400" b="1" i="0" u="none" strike="noStrike" cap="none" normalizeH="0" baseline="0" dirty="0">
                        <a:ln>
                          <a:noFill/>
                        </a:ln>
                        <a:solidFill>
                          <a:schemeClr val="bg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11" marB="4571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bg1"/>
                          </a:solidFill>
                          <a:effectLst/>
                          <a:latin typeface="Times New Roman" panose="02020603050405020304" pitchFamily="18" charset="0"/>
                          <a:ea typeface="黑体" panose="02010609060101010101" pitchFamily="49" charset="-122"/>
                          <a:sym typeface="Wingdings" panose="05000000000000000000" pitchFamily="2" charset="2"/>
                        </a:rPr>
                        <a:t>Q</a:t>
                      </a:r>
                      <a:endParaRPr kumimoji="0" lang="en-US" altLang="zh-CN" sz="2400" b="1" i="0" u="none" strike="noStrike" cap="none" normalizeH="0" baseline="0">
                        <a:ln>
                          <a:noFill/>
                        </a:ln>
                        <a:solidFill>
                          <a:schemeClr val="bg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11" marB="4571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bg1"/>
                          </a:solidFill>
                          <a:effectLst/>
                          <a:latin typeface="Times New Roman" panose="02020603050405020304" pitchFamily="18" charset="0"/>
                          <a:ea typeface="黑体" panose="02010609060101010101" pitchFamily="49" charset="-122"/>
                          <a:sym typeface="Wingdings" panose="05000000000000000000" pitchFamily="2" charset="2"/>
                        </a:rPr>
                        <a:t>R</a:t>
                      </a:r>
                      <a:endParaRPr kumimoji="0" lang="en-US" altLang="zh-CN" sz="2400" b="1" i="0" u="none" strike="noStrike" cap="none" normalizeH="0" baseline="0">
                        <a:ln>
                          <a:noFill/>
                        </a:ln>
                        <a:solidFill>
                          <a:schemeClr val="bg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11" marB="4571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2400" b="1" i="0" u="none" strike="noStrike" cap="none" normalizeH="0" baseline="0">
                          <a:ln>
                            <a:noFill/>
                          </a:ln>
                          <a:solidFill>
                            <a:schemeClr val="bg1"/>
                          </a:solidFill>
                          <a:effectLst/>
                          <a:latin typeface="Times New Roman" panose="02020603050405020304" pitchFamily="18" charset="0"/>
                          <a:ea typeface="黑体" panose="02010609060101010101" pitchFamily="49" charset="-122"/>
                          <a:sym typeface="Wingdings" panose="05000000000000000000" pitchFamily="2" charset="2"/>
                        </a:rPr>
                        <a:t>P∧Q</a:t>
                      </a:r>
                      <a:endParaRPr kumimoji="0" lang="en-US" altLang="zh-CN" sz="2400" b="1" i="0" u="none" strike="noStrike" cap="none" normalizeH="0" baseline="0">
                        <a:ln>
                          <a:noFill/>
                        </a:ln>
                        <a:solidFill>
                          <a:schemeClr val="bg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11" marB="4571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2400" b="1" i="0" u="none" strike="noStrike" cap="none" normalizeH="0" baseline="0">
                          <a:ln>
                            <a:noFill/>
                          </a:ln>
                          <a:solidFill>
                            <a:schemeClr val="bg1"/>
                          </a:solidFill>
                          <a:effectLst/>
                          <a:latin typeface="Times New Roman" panose="02020603050405020304" pitchFamily="18" charset="0"/>
                          <a:ea typeface="黑体" panose="02010609060101010101" pitchFamily="49" charset="-122"/>
                          <a:sym typeface="Wingdings" panose="05000000000000000000" pitchFamily="2" charset="2"/>
                        </a:rPr>
                        <a:t>(P∧Q)</a:t>
                      </a:r>
                      <a:r>
                        <a:rPr kumimoji="0" lang="en-US" altLang="zh-CN" sz="2400" b="1" i="0" u="none" strike="noStrike" cap="none" normalizeH="0" baseline="0">
                          <a:ln>
                            <a:noFill/>
                          </a:ln>
                          <a:solidFill>
                            <a:schemeClr val="bg1"/>
                          </a:solidFill>
                          <a:effectLst/>
                          <a:latin typeface="Times New Roman" panose="02020603050405020304" pitchFamily="18" charset="0"/>
                          <a:ea typeface="黑体" panose="02010609060101010101" pitchFamily="49" charset="-122"/>
                          <a:sym typeface="Wingdings" panose="05000000000000000000" pitchFamily="2" charset="2"/>
                        </a:rPr>
                        <a:t> →R</a:t>
                      </a:r>
                      <a:r>
                        <a:rPr kumimoji="0" lang="en-US" altLang="en-US" sz="2400" b="1" i="0" u="none" strike="noStrike" cap="none" normalizeH="0" baseline="0">
                          <a:ln>
                            <a:noFill/>
                          </a:ln>
                          <a:solidFill>
                            <a:schemeClr val="bg1"/>
                          </a:solidFill>
                          <a:effectLst/>
                          <a:latin typeface="Times New Roman" panose="02020603050405020304" pitchFamily="18" charset="0"/>
                          <a:ea typeface="黑体" panose="02010609060101010101" pitchFamily="49" charset="-122"/>
                          <a:sym typeface="Wingdings" panose="05000000000000000000" pitchFamily="2" charset="2"/>
                        </a:rPr>
                        <a:t> </a:t>
                      </a:r>
                      <a:endParaRPr kumimoji="0" lang="en-US" altLang="zh-CN" sz="2400" b="1" i="0" u="none" strike="noStrike" cap="none" normalizeH="0" baseline="0">
                        <a:ln>
                          <a:noFill/>
                        </a:ln>
                        <a:solidFill>
                          <a:schemeClr val="bg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11" marB="4571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2400" b="1" i="0" u="none" strike="noStrike" cap="none" normalizeH="0" baseline="0">
                          <a:ln>
                            <a:noFill/>
                          </a:ln>
                          <a:solidFill>
                            <a:schemeClr val="bg1"/>
                          </a:solidFill>
                          <a:effectLst/>
                          <a:latin typeface="Times New Roman" panose="02020603050405020304" pitchFamily="18" charset="0"/>
                          <a:ea typeface="黑体" panose="02010609060101010101" pitchFamily="49" charset="-122"/>
                          <a:sym typeface="Wingdings" panose="05000000000000000000" pitchFamily="2" charset="2"/>
                        </a:rPr>
                        <a:t>P↔Q</a:t>
                      </a:r>
                      <a:endParaRPr kumimoji="0" lang="en-US" altLang="zh-CN" sz="2400" b="1" i="0" u="none" strike="noStrike" cap="none" normalizeH="0" baseline="0">
                        <a:ln>
                          <a:noFill/>
                        </a:ln>
                        <a:solidFill>
                          <a:schemeClr val="bg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11" marB="4571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2400" b="1" i="0" u="none" strike="noStrike" cap="none" normalizeH="0" baseline="0">
                          <a:ln>
                            <a:noFill/>
                          </a:ln>
                          <a:solidFill>
                            <a:schemeClr val="bg1"/>
                          </a:solidFill>
                          <a:effectLst/>
                          <a:latin typeface="Times New Roman" panose="02020603050405020304" pitchFamily="18" charset="0"/>
                          <a:ea typeface="黑体" panose="02010609060101010101" pitchFamily="49" charset="-122"/>
                          <a:sym typeface="Wingdings" panose="05000000000000000000" pitchFamily="2" charset="2"/>
                        </a:rPr>
                        <a:t>((P∧Q)</a:t>
                      </a:r>
                      <a:r>
                        <a:rPr kumimoji="0" lang="en-US" altLang="zh-CN" sz="2400" b="1" i="0" u="none" strike="noStrike" cap="none" normalizeH="0" baseline="0">
                          <a:ln>
                            <a:noFill/>
                          </a:ln>
                          <a:solidFill>
                            <a:schemeClr val="bg1"/>
                          </a:solidFill>
                          <a:effectLst/>
                          <a:latin typeface="Times New Roman" panose="02020603050405020304" pitchFamily="18" charset="0"/>
                          <a:ea typeface="黑体" panose="02010609060101010101" pitchFamily="49" charset="-122"/>
                          <a:sym typeface="Wingdings" panose="05000000000000000000" pitchFamily="2" charset="2"/>
                        </a:rPr>
                        <a:t> →R</a:t>
                      </a:r>
                      <a:r>
                        <a:rPr kumimoji="0" lang="en-US" altLang="en-US" sz="2400" b="1" i="0" u="none" strike="noStrike" cap="none" normalizeH="0" baseline="0">
                          <a:ln>
                            <a:noFill/>
                          </a:ln>
                          <a:solidFill>
                            <a:schemeClr val="bg1"/>
                          </a:solidFill>
                          <a:effectLst/>
                          <a:latin typeface="Times New Roman" panose="02020603050405020304" pitchFamily="18" charset="0"/>
                          <a:ea typeface="黑体" panose="02010609060101010101" pitchFamily="49" charset="-122"/>
                          <a:sym typeface="Wingdings" panose="05000000000000000000" pitchFamily="2" charset="2"/>
                        </a:rPr>
                        <a:t> )∧(P↔Q)</a:t>
                      </a:r>
                      <a:endParaRPr kumimoji="0" lang="en-US" altLang="zh-CN" sz="2400" b="1" i="0" u="none" strike="noStrike" cap="none" normalizeH="0" baseline="0">
                        <a:ln>
                          <a:noFill/>
                        </a:ln>
                        <a:solidFill>
                          <a:schemeClr val="bg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11" marB="4571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57182">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0</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11" marB="4571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0</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11" marB="4571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0</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11" marB="4571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0</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11" marB="4571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1</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11" marB="4571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1</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11" marB="4571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1</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11" marB="4571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457182">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0</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11" marB="4571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0</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11" marB="4571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1</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11" marB="4571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0</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11" marB="4571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1</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11" marB="4571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1</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11" marB="4571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1</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11" marB="4571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480916">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0</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11" marB="4571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1</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11" marB="4571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0</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11" marB="4571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0</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11" marB="4571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1</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11" marB="4571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0</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11" marB="4571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0</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11" marB="4571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482503">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0</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11" marB="4571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1</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11" marB="4571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1</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11" marB="4571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0</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11" marB="4571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1</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11" marB="4571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0</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11" marB="4571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0</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11" marB="4571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484090">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1</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11" marB="4571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0</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11" marB="4571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0</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11" marB="4571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0</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11" marB="4571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1</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11" marB="4571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0</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11" marB="4571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0</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11" marB="4571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480916">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1</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11" marB="4571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0</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11" marB="4571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1</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11" marB="4571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0</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11" marB="4571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1</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11" marB="4571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0</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11" marB="4571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0</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11" marB="4571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484090">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1</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11" marB="4571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1</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11" marB="4571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0</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11" marB="4571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1</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11" marB="4571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0</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11" marB="4571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1</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11" marB="4571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0</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11" marB="4571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480916">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1</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11" marB="4571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1</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11" marB="4571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1</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11" marB="4571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1</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11" marB="4571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1</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11" marB="4571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1</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11" marB="4571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1</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11" marB="4571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bl>
          </a:graphicData>
        </a:graphic>
      </p:graphicFrame>
    </p:spTree>
  </p:cSld>
  <p:clrMapOvr>
    <a:masterClrMapping/>
  </p:clrMapOvr>
  <p:transition spd="med" advTm="5486"/>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40" name="Rectangle 4"/>
          <p:cNvSpPr>
            <a:spLocks noGrp="1" noChangeArrowheads="1"/>
          </p:cNvSpPr>
          <p:nvPr>
            <p:ph type="title"/>
          </p:nvPr>
        </p:nvSpPr>
        <p:spPr/>
        <p:txBody>
          <a:bodyPr/>
          <a:lstStyle/>
          <a:p>
            <a:pPr algn="l" eaLnBrk="1" hangingPunct="1">
              <a:defRPr/>
            </a:pPr>
            <a:r>
              <a:rPr lang="en-US" altLang="zh-CN" sz="4400">
                <a:latin typeface="Arial Black" panose="020B0A04020102020204" pitchFamily="34" charset="0"/>
                <a:ea typeface="黑体" panose="02010609060101010101" pitchFamily="49" charset="-122"/>
              </a:rPr>
              <a:t>1.2 </a:t>
            </a:r>
            <a:r>
              <a:rPr lang="zh-CN" altLang="en-US" sz="4400">
                <a:latin typeface="Arial Black" panose="020B0A04020102020204" pitchFamily="34" charset="0"/>
                <a:ea typeface="黑体" panose="02010609060101010101" pitchFamily="49" charset="-122"/>
              </a:rPr>
              <a:t>公式的解释与真值表</a:t>
            </a:r>
            <a:endParaRPr lang="zh-CN" altLang="en-US" sz="4400">
              <a:latin typeface="Arial Black" panose="020B0A04020102020204" pitchFamily="34" charset="0"/>
              <a:ea typeface="黑体" panose="02010609060101010101" pitchFamily="49" charset="-122"/>
            </a:endParaRPr>
          </a:p>
        </p:txBody>
      </p:sp>
      <p:sp>
        <p:nvSpPr>
          <p:cNvPr id="46083" name="Rectangle 5"/>
          <p:cNvSpPr>
            <a:spLocks noGrp="1" noChangeArrowheads="1"/>
          </p:cNvSpPr>
          <p:nvPr>
            <p:ph type="body" idx="1"/>
          </p:nvPr>
        </p:nvSpPr>
        <p:spPr/>
        <p:txBody>
          <a:bodyPr/>
          <a:lstStyle/>
          <a:p>
            <a:pPr algn="just" eaLnBrk="1" hangingPunct="1">
              <a:lnSpc>
                <a:spcPct val="120000"/>
              </a:lnSpc>
              <a:buFontTx/>
              <a:buNone/>
            </a:pPr>
            <a:r>
              <a:rPr lang="en-US" altLang="zh-CN" sz="3600" b="1">
                <a:solidFill>
                  <a:srgbClr val="0000FF"/>
                </a:solidFill>
                <a:ea typeface="黑体" panose="02010609060101010101" pitchFamily="49" charset="-122"/>
              </a:rPr>
              <a:t>1.2.3</a:t>
            </a:r>
            <a:r>
              <a:rPr lang="zh-CN" altLang="en-US" sz="3600" b="1">
                <a:solidFill>
                  <a:srgbClr val="0000FF"/>
                </a:solidFill>
                <a:ea typeface="黑体" panose="02010609060101010101" pitchFamily="49" charset="-122"/>
              </a:rPr>
              <a:t>：一些特殊的公式</a:t>
            </a:r>
            <a:endParaRPr lang="zh-CN" altLang="en-US" sz="3600" b="1">
              <a:solidFill>
                <a:srgbClr val="0000FF"/>
              </a:solidFill>
              <a:ea typeface="黑体" panose="02010609060101010101" pitchFamily="49" charset="-122"/>
            </a:endParaRPr>
          </a:p>
          <a:p>
            <a:pPr algn="just" eaLnBrk="1" hangingPunct="1">
              <a:lnSpc>
                <a:spcPct val="120000"/>
              </a:lnSpc>
              <a:spcBef>
                <a:spcPct val="0"/>
              </a:spcBef>
              <a:buFontTx/>
              <a:buNone/>
            </a:pPr>
            <a:endParaRPr lang="zh-CN" altLang="en-US" sz="2800" b="1">
              <a:ea typeface="黑体" panose="02010609060101010101" pitchFamily="49" charset="-122"/>
              <a:sym typeface="Wingdings" panose="05000000000000000000" pitchFamily="2" charset="2"/>
            </a:endParaRPr>
          </a:p>
          <a:p>
            <a:pPr algn="just" eaLnBrk="1" hangingPunct="1">
              <a:lnSpc>
                <a:spcPct val="120000"/>
              </a:lnSpc>
              <a:spcBef>
                <a:spcPct val="0"/>
              </a:spcBef>
              <a:buFontTx/>
              <a:buNone/>
            </a:pPr>
            <a:r>
              <a:rPr lang="zh-CN" altLang="en-US" sz="2800" b="1">
                <a:solidFill>
                  <a:srgbClr val="FF9900"/>
                </a:solidFill>
                <a:ea typeface="黑体" panose="02010609060101010101" pitchFamily="49" charset="-122"/>
                <a:sym typeface="Wingdings" panose="05000000000000000000" pitchFamily="2" charset="2"/>
              </a:rPr>
              <a:t>例</a:t>
            </a:r>
            <a:r>
              <a:rPr lang="en-US" altLang="zh-CN" sz="2800" b="1">
                <a:solidFill>
                  <a:srgbClr val="FF9900"/>
                </a:solidFill>
                <a:ea typeface="黑体" panose="02010609060101010101" pitchFamily="49" charset="-122"/>
                <a:sym typeface="Wingdings" panose="05000000000000000000" pitchFamily="2" charset="2"/>
              </a:rPr>
              <a:t>1.6</a:t>
            </a:r>
            <a:r>
              <a:rPr lang="zh-CN" altLang="en-US" sz="2800" b="1">
                <a:solidFill>
                  <a:srgbClr val="FF9900"/>
                </a:solidFill>
                <a:ea typeface="黑体" panose="02010609060101010101" pitchFamily="49" charset="-122"/>
                <a:sym typeface="Wingdings" panose="05000000000000000000" pitchFamily="2" charset="2"/>
              </a:rPr>
              <a:t>：</a:t>
            </a:r>
            <a:r>
              <a:rPr lang="zh-CN" altLang="en-US" sz="2800" b="1">
                <a:ea typeface="黑体" panose="02010609060101010101" pitchFamily="49" charset="-122"/>
                <a:sym typeface="Wingdings" panose="05000000000000000000" pitchFamily="2" charset="2"/>
              </a:rPr>
              <a:t>考虑：</a:t>
            </a:r>
            <a:r>
              <a:rPr lang="en-US" altLang="zh-CN" sz="2800" b="1">
                <a:ea typeface="黑体" panose="02010609060101010101" pitchFamily="49" charset="-122"/>
                <a:sym typeface="Wingdings" panose="05000000000000000000" pitchFamily="2" charset="2"/>
              </a:rPr>
              <a:t>G1=</a:t>
            </a:r>
            <a:r>
              <a:rPr lang="en-US" altLang="zh-CN" sz="2800" b="1">
                <a:ea typeface="黑体" panose="02010609060101010101" pitchFamily="49" charset="-122"/>
              </a:rPr>
              <a:t> </a:t>
            </a:r>
            <a:r>
              <a:rPr lang="en-US" altLang="en-US" sz="2800" b="1">
                <a:ea typeface="黑体" panose="02010609060101010101" pitchFamily="49" charset="-122"/>
                <a:sym typeface="Wingdings" panose="05000000000000000000" pitchFamily="2" charset="2"/>
              </a:rPr>
              <a:t>¬</a:t>
            </a:r>
            <a:r>
              <a:rPr lang="en-US" altLang="zh-CN" sz="2800" b="1">
                <a:ea typeface="黑体" panose="02010609060101010101" pitchFamily="49" charset="-122"/>
                <a:sym typeface="Wingdings" panose="05000000000000000000" pitchFamily="2" charset="2"/>
              </a:rPr>
              <a:t>(</a:t>
            </a:r>
            <a:r>
              <a:rPr lang="en-US" altLang="en-US" sz="2800" b="1">
                <a:ea typeface="黑体" panose="02010609060101010101" pitchFamily="49" charset="-122"/>
                <a:sym typeface="Wingdings" panose="05000000000000000000" pitchFamily="2" charset="2"/>
              </a:rPr>
              <a:t>P</a:t>
            </a:r>
            <a:r>
              <a:rPr lang="en-US" altLang="zh-CN" sz="2800" b="1">
                <a:ea typeface="黑体" panose="02010609060101010101" pitchFamily="49" charset="-122"/>
                <a:sym typeface="Wingdings" panose="05000000000000000000" pitchFamily="2" charset="2"/>
              </a:rPr>
              <a:t>→</a:t>
            </a:r>
            <a:r>
              <a:rPr lang="en-US" altLang="en-US" sz="2800" b="1">
                <a:ea typeface="黑体" panose="02010609060101010101" pitchFamily="49" charset="-122"/>
                <a:sym typeface="Wingdings" panose="05000000000000000000" pitchFamily="2" charset="2"/>
              </a:rPr>
              <a:t>Q</a:t>
            </a:r>
            <a:r>
              <a:rPr lang="en-US" altLang="zh-CN" sz="2800" b="1">
                <a:ea typeface="黑体" panose="02010609060101010101" pitchFamily="49" charset="-122"/>
                <a:sym typeface="Wingdings" panose="05000000000000000000" pitchFamily="2" charset="2"/>
              </a:rPr>
              <a:t>) →P</a:t>
            </a:r>
            <a:r>
              <a:rPr lang="zh-CN" altLang="en-US" sz="2800" b="1">
                <a:ea typeface="黑体" panose="02010609060101010101" pitchFamily="49" charset="-122"/>
                <a:sym typeface="Wingdings" panose="05000000000000000000" pitchFamily="2" charset="2"/>
              </a:rPr>
              <a:t>；</a:t>
            </a:r>
            <a:endParaRPr lang="zh-CN" altLang="en-US" sz="2800" b="1">
              <a:ea typeface="黑体" panose="02010609060101010101" pitchFamily="49" charset="-122"/>
              <a:sym typeface="Wingdings" panose="05000000000000000000" pitchFamily="2" charset="2"/>
            </a:endParaRPr>
          </a:p>
          <a:p>
            <a:pPr algn="just" eaLnBrk="1" hangingPunct="1">
              <a:lnSpc>
                <a:spcPct val="120000"/>
              </a:lnSpc>
              <a:spcBef>
                <a:spcPct val="0"/>
              </a:spcBef>
              <a:buFontTx/>
              <a:buNone/>
            </a:pPr>
            <a:r>
              <a:rPr lang="zh-CN" altLang="en-US" sz="2800" b="1">
                <a:ea typeface="黑体" panose="02010609060101010101" pitchFamily="49" charset="-122"/>
                <a:sym typeface="Wingdings" panose="05000000000000000000" pitchFamily="2" charset="2"/>
              </a:rPr>
              <a:t>			  </a:t>
            </a:r>
            <a:r>
              <a:rPr lang="en-US" altLang="zh-CN" sz="2800" b="1">
                <a:ea typeface="黑体" panose="02010609060101010101" pitchFamily="49" charset="-122"/>
                <a:sym typeface="Wingdings" panose="05000000000000000000" pitchFamily="2" charset="2"/>
              </a:rPr>
              <a:t>G2=(</a:t>
            </a:r>
            <a:r>
              <a:rPr lang="en-US" altLang="en-US" sz="2800" b="1">
                <a:ea typeface="黑体" panose="02010609060101010101" pitchFamily="49" charset="-122"/>
                <a:sym typeface="Wingdings" panose="05000000000000000000" pitchFamily="2" charset="2"/>
              </a:rPr>
              <a:t>P</a:t>
            </a:r>
            <a:r>
              <a:rPr lang="en-US" altLang="zh-CN" sz="2800" b="1">
                <a:ea typeface="黑体" panose="02010609060101010101" pitchFamily="49" charset="-122"/>
                <a:sym typeface="Wingdings" panose="05000000000000000000" pitchFamily="2" charset="2"/>
              </a:rPr>
              <a:t>→</a:t>
            </a:r>
            <a:r>
              <a:rPr lang="en-US" altLang="en-US" sz="2800" b="1">
                <a:ea typeface="黑体" panose="02010609060101010101" pitchFamily="49" charset="-122"/>
                <a:sym typeface="Wingdings" panose="05000000000000000000" pitchFamily="2" charset="2"/>
              </a:rPr>
              <a:t>Q) ∧P</a:t>
            </a:r>
            <a:r>
              <a:rPr lang="zh-CN" altLang="en-US" sz="2800" b="1">
                <a:ea typeface="黑体" panose="02010609060101010101" pitchFamily="49" charset="-122"/>
                <a:sym typeface="Wingdings" panose="05000000000000000000" pitchFamily="2" charset="2"/>
              </a:rPr>
              <a:t>；</a:t>
            </a:r>
            <a:endParaRPr lang="zh-CN" altLang="en-US" sz="2800" b="1">
              <a:ea typeface="黑体" panose="02010609060101010101" pitchFamily="49" charset="-122"/>
              <a:sym typeface="Wingdings" panose="05000000000000000000" pitchFamily="2" charset="2"/>
            </a:endParaRPr>
          </a:p>
          <a:p>
            <a:pPr algn="just" eaLnBrk="1" hangingPunct="1">
              <a:lnSpc>
                <a:spcPct val="120000"/>
              </a:lnSpc>
              <a:spcBef>
                <a:spcPct val="0"/>
              </a:spcBef>
              <a:buFontTx/>
              <a:buNone/>
            </a:pPr>
            <a:r>
              <a:rPr lang="zh-CN" altLang="en-US" sz="2800" b="1">
                <a:ea typeface="黑体" panose="02010609060101010101" pitchFamily="49" charset="-122"/>
                <a:sym typeface="Wingdings" panose="05000000000000000000" pitchFamily="2" charset="2"/>
              </a:rPr>
              <a:t>			  </a:t>
            </a:r>
            <a:r>
              <a:rPr lang="en-US" altLang="zh-CN" sz="2800" b="1">
                <a:ea typeface="黑体" panose="02010609060101010101" pitchFamily="49" charset="-122"/>
                <a:sym typeface="Wingdings" panose="05000000000000000000" pitchFamily="2" charset="2"/>
              </a:rPr>
              <a:t>G3=</a:t>
            </a:r>
            <a:r>
              <a:rPr lang="en-US" altLang="en-US" sz="2800" b="1">
                <a:ea typeface="黑体" panose="02010609060101010101" pitchFamily="49" charset="-122"/>
                <a:sym typeface="Wingdings" panose="05000000000000000000" pitchFamily="2" charset="2"/>
              </a:rPr>
              <a:t> ¬</a:t>
            </a:r>
            <a:r>
              <a:rPr lang="en-US" altLang="zh-CN" sz="2800" b="1">
                <a:ea typeface="黑体" panose="02010609060101010101" pitchFamily="49" charset="-122"/>
                <a:sym typeface="Wingdings" panose="05000000000000000000" pitchFamily="2" charset="2"/>
              </a:rPr>
              <a:t>(</a:t>
            </a:r>
            <a:r>
              <a:rPr lang="en-US" altLang="en-US" sz="2800" b="1">
                <a:ea typeface="黑体" panose="02010609060101010101" pitchFamily="49" charset="-122"/>
                <a:sym typeface="Wingdings" panose="05000000000000000000" pitchFamily="2" charset="2"/>
              </a:rPr>
              <a:t>P∧ ¬ Q) ↔ ¬ (P</a:t>
            </a:r>
            <a:r>
              <a:rPr lang="en-US" altLang="zh-CN" sz="2800" b="1">
                <a:ea typeface="黑体" panose="02010609060101010101" pitchFamily="49" charset="-122"/>
                <a:sym typeface="Wingdings" panose="05000000000000000000" pitchFamily="2" charset="2"/>
              </a:rPr>
              <a:t>→</a:t>
            </a:r>
            <a:r>
              <a:rPr lang="en-US" altLang="en-US" sz="2800" b="1">
                <a:ea typeface="黑体" panose="02010609060101010101" pitchFamily="49" charset="-122"/>
                <a:sym typeface="Wingdings" panose="05000000000000000000" pitchFamily="2" charset="2"/>
              </a:rPr>
              <a:t>Q)</a:t>
            </a:r>
            <a:endParaRPr lang="en-US" altLang="zh-CN" sz="2800" b="1">
              <a:ea typeface="黑体" panose="02010609060101010101" pitchFamily="49" charset="-122"/>
              <a:sym typeface="Wingdings" panose="05000000000000000000" pitchFamily="2" charset="2"/>
            </a:endParaRPr>
          </a:p>
          <a:p>
            <a:pPr algn="just" eaLnBrk="1" hangingPunct="1">
              <a:lnSpc>
                <a:spcPct val="120000"/>
              </a:lnSpc>
              <a:spcBef>
                <a:spcPct val="0"/>
              </a:spcBef>
              <a:buFontTx/>
              <a:buNone/>
            </a:pPr>
            <a:r>
              <a:rPr lang="en-US" altLang="zh-CN" sz="2800" b="1">
                <a:ea typeface="黑体" panose="02010609060101010101" pitchFamily="49" charset="-122"/>
                <a:sym typeface="Wingdings" panose="05000000000000000000" pitchFamily="2" charset="2"/>
              </a:rPr>
              <a:t>	</a:t>
            </a:r>
            <a:r>
              <a:rPr lang="zh-CN" altLang="en-US" sz="2800" b="1">
                <a:ea typeface="黑体" panose="02010609060101010101" pitchFamily="49" charset="-122"/>
                <a:sym typeface="Wingdings" panose="05000000000000000000" pitchFamily="2" charset="2"/>
              </a:rPr>
              <a:t>公式</a:t>
            </a:r>
            <a:r>
              <a:rPr lang="en-US" altLang="zh-CN" sz="2800" b="1">
                <a:ea typeface="黑体" panose="02010609060101010101" pitchFamily="49" charset="-122"/>
                <a:sym typeface="Wingdings" panose="05000000000000000000" pitchFamily="2" charset="2"/>
              </a:rPr>
              <a:t>G1</a:t>
            </a:r>
            <a:r>
              <a:rPr lang="zh-CN" altLang="en-US" sz="2800" b="1">
                <a:ea typeface="黑体" panose="02010609060101010101" pitchFamily="49" charset="-122"/>
                <a:sym typeface="Wingdings" panose="05000000000000000000" pitchFamily="2" charset="2"/>
              </a:rPr>
              <a:t>对所有可能的解释都具有“真”值，</a:t>
            </a:r>
            <a:r>
              <a:rPr lang="en-US" altLang="zh-CN" sz="2800" b="1">
                <a:ea typeface="黑体" panose="02010609060101010101" pitchFamily="49" charset="-122"/>
                <a:sym typeface="Wingdings" panose="05000000000000000000" pitchFamily="2" charset="2"/>
              </a:rPr>
              <a:t>G3</a:t>
            </a:r>
            <a:r>
              <a:rPr lang="zh-CN" altLang="en-US" sz="2800" b="1">
                <a:ea typeface="黑体" panose="02010609060101010101" pitchFamily="49" charset="-122"/>
                <a:sym typeface="Wingdings" panose="05000000000000000000" pitchFamily="2" charset="2"/>
              </a:rPr>
              <a:t>对所有解释都具有“假”值，公式</a:t>
            </a:r>
            <a:r>
              <a:rPr lang="en-US" altLang="zh-CN" sz="2800" b="1">
                <a:ea typeface="黑体" panose="02010609060101010101" pitchFamily="49" charset="-122"/>
                <a:sym typeface="Wingdings" panose="05000000000000000000" pitchFamily="2" charset="2"/>
              </a:rPr>
              <a:t>G2</a:t>
            </a:r>
            <a:r>
              <a:rPr lang="zh-CN" altLang="en-US" sz="2800" b="1">
                <a:ea typeface="黑体" panose="02010609060101010101" pitchFamily="49" charset="-122"/>
                <a:sym typeface="Wingdings" panose="05000000000000000000" pitchFamily="2" charset="2"/>
              </a:rPr>
              <a:t>则具有“真”和“假”值。</a:t>
            </a:r>
            <a:endParaRPr lang="zh-CN" altLang="en-US" sz="2800" b="1">
              <a:ea typeface="黑体" panose="02010609060101010101" pitchFamily="49" charset="-122"/>
              <a:sym typeface="Wingdings" panose="05000000000000000000" pitchFamily="2" charset="2"/>
            </a:endParaRPr>
          </a:p>
          <a:p>
            <a:pPr eaLnBrk="1" hangingPunct="1">
              <a:buFontTx/>
              <a:buNone/>
            </a:pPr>
            <a:endParaRPr lang="en-US" altLang="zh-CN" sz="2800" b="1">
              <a:ea typeface="黑体" panose="02010609060101010101" pitchFamily="49" charset="-122"/>
            </a:endParaRPr>
          </a:p>
        </p:txBody>
      </p:sp>
    </p:spTree>
  </p:cSld>
  <p:clrMapOvr>
    <a:masterClrMapping/>
  </p:clrMapOvr>
  <p:transition spd="med" advTm="5486"/>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pPr algn="l" eaLnBrk="1" hangingPunct="1">
              <a:defRPr/>
            </a:pPr>
            <a:r>
              <a:rPr lang="en-US" altLang="zh-CN" sz="4400">
                <a:latin typeface="Arial Black" panose="020B0A04020102020204" pitchFamily="34" charset="0"/>
                <a:ea typeface="黑体" panose="02010609060101010101" pitchFamily="49" charset="-122"/>
              </a:rPr>
              <a:t>1.2 </a:t>
            </a:r>
            <a:r>
              <a:rPr lang="zh-CN" altLang="en-US" sz="4400">
                <a:latin typeface="Arial Black" panose="020B0A04020102020204" pitchFamily="34" charset="0"/>
                <a:ea typeface="黑体" panose="02010609060101010101" pitchFamily="49" charset="-122"/>
              </a:rPr>
              <a:t>公式的解释与真值表</a:t>
            </a:r>
            <a:endParaRPr lang="zh-CN" altLang="en-US" sz="4400">
              <a:latin typeface="Arial Black" panose="020B0A04020102020204" pitchFamily="34" charset="0"/>
              <a:ea typeface="黑体" panose="02010609060101010101" pitchFamily="49" charset="-122"/>
            </a:endParaRPr>
          </a:p>
        </p:txBody>
      </p:sp>
      <p:sp>
        <p:nvSpPr>
          <p:cNvPr id="47107" name="Rectangle 3"/>
          <p:cNvSpPr>
            <a:spLocks noGrp="1" noChangeArrowheads="1"/>
          </p:cNvSpPr>
          <p:nvPr>
            <p:ph type="body" idx="1"/>
          </p:nvPr>
        </p:nvSpPr>
        <p:spPr/>
        <p:txBody>
          <a:bodyPr/>
          <a:lstStyle/>
          <a:p>
            <a:pPr eaLnBrk="1" hangingPunct="1">
              <a:lnSpc>
                <a:spcPct val="77000"/>
              </a:lnSpc>
              <a:buFontTx/>
              <a:buNone/>
            </a:pPr>
            <a:r>
              <a:rPr lang="en-US" altLang="zh-CN" b="1" dirty="0">
                <a:solidFill>
                  <a:srgbClr val="0000FF"/>
                </a:solidFill>
                <a:ea typeface="黑体" panose="02010609060101010101" pitchFamily="49" charset="-122"/>
                <a:sym typeface="Wingdings" panose="05000000000000000000" pitchFamily="2" charset="2"/>
              </a:rPr>
              <a:t>1.</a:t>
            </a:r>
            <a:r>
              <a:rPr lang="zh-CN" altLang="en-US" b="1" dirty="0">
                <a:solidFill>
                  <a:srgbClr val="0000FF"/>
                </a:solidFill>
                <a:ea typeface="黑体" panose="02010609060101010101" pitchFamily="49" charset="-122"/>
                <a:sym typeface="Wingdings" panose="05000000000000000000" pitchFamily="2" charset="2"/>
              </a:rPr>
              <a:t>重言式：</a:t>
            </a:r>
            <a:endParaRPr lang="zh-CN" altLang="en-US" b="1" dirty="0">
              <a:solidFill>
                <a:srgbClr val="0000FF"/>
              </a:solidFill>
              <a:ea typeface="黑体" panose="02010609060101010101" pitchFamily="49" charset="-122"/>
              <a:sym typeface="Wingdings" panose="05000000000000000000" pitchFamily="2" charset="2"/>
            </a:endParaRPr>
          </a:p>
          <a:p>
            <a:pPr algn="just" eaLnBrk="1" hangingPunct="1">
              <a:lnSpc>
                <a:spcPct val="120000"/>
              </a:lnSpc>
              <a:spcBef>
                <a:spcPct val="0"/>
              </a:spcBef>
            </a:pPr>
            <a:r>
              <a:rPr lang="zh-CN" altLang="en-US" sz="2800" b="1" dirty="0">
                <a:solidFill>
                  <a:srgbClr val="FF6600"/>
                </a:solidFill>
                <a:ea typeface="黑体" panose="02010609060101010101" pitchFamily="49" charset="-122"/>
                <a:sym typeface="Wingdings" panose="05000000000000000000" pitchFamily="2" charset="2"/>
              </a:rPr>
              <a:t>定义</a:t>
            </a:r>
            <a:r>
              <a:rPr lang="en-US" altLang="zh-CN" sz="2800" b="1" dirty="0">
                <a:solidFill>
                  <a:srgbClr val="FF6600"/>
                </a:solidFill>
                <a:ea typeface="黑体" panose="02010609060101010101" pitchFamily="49" charset="-122"/>
                <a:sym typeface="Wingdings" panose="05000000000000000000" pitchFamily="2" charset="2"/>
              </a:rPr>
              <a:t>1.11</a:t>
            </a:r>
            <a:r>
              <a:rPr lang="zh-CN" altLang="en-US" sz="2800" b="1" dirty="0">
                <a:solidFill>
                  <a:srgbClr val="FF6600"/>
                </a:solidFill>
                <a:ea typeface="黑体" panose="02010609060101010101" pitchFamily="49" charset="-122"/>
                <a:sym typeface="Wingdings" panose="05000000000000000000" pitchFamily="2" charset="2"/>
              </a:rPr>
              <a:t>：</a:t>
            </a:r>
            <a:endParaRPr lang="zh-CN" altLang="en-US" sz="2800" b="1" dirty="0">
              <a:solidFill>
                <a:srgbClr val="FF6600"/>
              </a:solidFill>
              <a:ea typeface="黑体" panose="02010609060101010101" pitchFamily="49" charset="-122"/>
              <a:sym typeface="Wingdings" panose="05000000000000000000" pitchFamily="2" charset="2"/>
            </a:endParaRPr>
          </a:p>
          <a:p>
            <a:pPr algn="just" eaLnBrk="1" hangingPunct="1">
              <a:lnSpc>
                <a:spcPct val="120000"/>
              </a:lnSpc>
              <a:spcBef>
                <a:spcPct val="0"/>
              </a:spcBef>
              <a:buFontTx/>
              <a:buNone/>
            </a:pPr>
            <a:r>
              <a:rPr lang="zh-CN" altLang="en-US" sz="2800" b="1" dirty="0">
                <a:ea typeface="黑体" panose="02010609060101010101" pitchFamily="49" charset="-122"/>
                <a:sym typeface="Wingdings" panose="05000000000000000000" pitchFamily="2" charset="2"/>
              </a:rPr>
              <a:t>	</a:t>
            </a:r>
            <a:r>
              <a:rPr lang="en-US" altLang="zh-CN" sz="2800" b="1" dirty="0">
                <a:ea typeface="黑体" panose="02010609060101010101" pitchFamily="49" charset="-122"/>
                <a:sym typeface="Wingdings" panose="05000000000000000000" pitchFamily="2" charset="2"/>
              </a:rPr>
              <a:t>(1). </a:t>
            </a:r>
            <a:r>
              <a:rPr lang="zh-CN" altLang="en-US" sz="2800" b="1" dirty="0">
                <a:ea typeface="黑体" panose="02010609060101010101" pitchFamily="49" charset="-122"/>
                <a:sym typeface="Wingdings" panose="05000000000000000000" pitchFamily="2" charset="2"/>
              </a:rPr>
              <a:t>公式</a:t>
            </a:r>
            <a:r>
              <a:rPr lang="en-US" altLang="zh-CN" sz="2800" b="1" dirty="0">
                <a:ea typeface="黑体" panose="02010609060101010101" pitchFamily="49" charset="-122"/>
                <a:sym typeface="Wingdings" panose="05000000000000000000" pitchFamily="2" charset="2"/>
              </a:rPr>
              <a:t>G</a:t>
            </a:r>
            <a:r>
              <a:rPr lang="zh-CN" altLang="en-US" sz="2800" b="1" dirty="0">
                <a:ea typeface="黑体" panose="02010609060101010101" pitchFamily="49" charset="-122"/>
                <a:sym typeface="Wingdings" panose="05000000000000000000" pitchFamily="2" charset="2"/>
              </a:rPr>
              <a:t>称为永真公式（重言式），如果在它的所有解释下都为“真”；</a:t>
            </a:r>
            <a:endParaRPr lang="zh-CN" altLang="en-US" sz="2800" b="1" dirty="0">
              <a:ea typeface="黑体" panose="02010609060101010101" pitchFamily="49" charset="-122"/>
              <a:sym typeface="Wingdings" panose="05000000000000000000" pitchFamily="2" charset="2"/>
            </a:endParaRPr>
          </a:p>
          <a:p>
            <a:pPr algn="just" eaLnBrk="1" hangingPunct="1">
              <a:lnSpc>
                <a:spcPct val="120000"/>
              </a:lnSpc>
              <a:spcBef>
                <a:spcPct val="0"/>
              </a:spcBef>
              <a:buFontTx/>
              <a:buNone/>
            </a:pPr>
            <a:r>
              <a:rPr lang="zh-CN" altLang="en-US" sz="2800" b="1" dirty="0">
                <a:ea typeface="黑体" panose="02010609060101010101" pitchFamily="49" charset="-122"/>
                <a:sym typeface="Wingdings" panose="05000000000000000000" pitchFamily="2" charset="2"/>
              </a:rPr>
              <a:t>	</a:t>
            </a:r>
            <a:r>
              <a:rPr lang="en-US" altLang="zh-CN" sz="2800" b="1" dirty="0">
                <a:ea typeface="黑体" panose="02010609060101010101" pitchFamily="49" charset="-122"/>
                <a:sym typeface="Wingdings" panose="05000000000000000000" pitchFamily="2" charset="2"/>
              </a:rPr>
              <a:t>(2). </a:t>
            </a:r>
            <a:r>
              <a:rPr lang="zh-CN" altLang="en-US" sz="2800" b="1" dirty="0">
                <a:ea typeface="黑体" panose="02010609060101010101" pitchFamily="49" charset="-122"/>
                <a:sym typeface="Wingdings" panose="05000000000000000000" pitchFamily="2" charset="2"/>
              </a:rPr>
              <a:t>公式</a:t>
            </a:r>
            <a:r>
              <a:rPr lang="en-US" altLang="zh-CN" sz="2800" b="1" dirty="0">
                <a:ea typeface="黑体" panose="02010609060101010101" pitchFamily="49" charset="-122"/>
                <a:sym typeface="Wingdings" panose="05000000000000000000" pitchFamily="2" charset="2"/>
              </a:rPr>
              <a:t>G</a:t>
            </a:r>
            <a:r>
              <a:rPr lang="zh-CN" altLang="en-US" sz="2800" b="1" dirty="0">
                <a:ea typeface="黑体" panose="02010609060101010101" pitchFamily="49" charset="-122"/>
                <a:sym typeface="Wingdings" panose="05000000000000000000" pitchFamily="2" charset="2"/>
              </a:rPr>
              <a:t>称为可满足的，如果它不是永假的；</a:t>
            </a:r>
            <a:endParaRPr lang="zh-CN" altLang="en-US" sz="2800" b="1" dirty="0">
              <a:ea typeface="黑体" panose="02010609060101010101" pitchFamily="49" charset="-122"/>
              <a:sym typeface="Wingdings" panose="05000000000000000000" pitchFamily="2" charset="2"/>
            </a:endParaRPr>
          </a:p>
          <a:p>
            <a:pPr algn="just" eaLnBrk="1" hangingPunct="1">
              <a:lnSpc>
                <a:spcPct val="120000"/>
              </a:lnSpc>
              <a:spcBef>
                <a:spcPct val="0"/>
              </a:spcBef>
              <a:buFontTx/>
              <a:buNone/>
            </a:pPr>
            <a:r>
              <a:rPr lang="zh-CN" altLang="en-US" sz="2800" b="1" dirty="0">
                <a:ea typeface="黑体" panose="02010609060101010101" pitchFamily="49" charset="-122"/>
                <a:sym typeface="Wingdings" panose="05000000000000000000" pitchFamily="2" charset="2"/>
              </a:rPr>
              <a:t>	</a:t>
            </a:r>
            <a:r>
              <a:rPr lang="en-US" altLang="zh-CN" sz="2800" b="1" dirty="0">
                <a:ea typeface="黑体" panose="02010609060101010101" pitchFamily="49" charset="-122"/>
                <a:sym typeface="Wingdings" panose="05000000000000000000" pitchFamily="2" charset="2"/>
              </a:rPr>
              <a:t>(3). </a:t>
            </a:r>
            <a:r>
              <a:rPr lang="zh-CN" altLang="en-US" sz="2800" b="1" dirty="0">
                <a:ea typeface="黑体" panose="02010609060101010101" pitchFamily="49" charset="-122"/>
                <a:sym typeface="Wingdings" panose="05000000000000000000" pitchFamily="2" charset="2"/>
              </a:rPr>
              <a:t>公式</a:t>
            </a:r>
            <a:r>
              <a:rPr lang="en-US" altLang="zh-CN" sz="2800" b="1" dirty="0">
                <a:ea typeface="黑体" panose="02010609060101010101" pitchFamily="49" charset="-122"/>
                <a:sym typeface="Wingdings" panose="05000000000000000000" pitchFamily="2" charset="2"/>
              </a:rPr>
              <a:t>G</a:t>
            </a:r>
            <a:r>
              <a:rPr lang="zh-CN" altLang="en-US" sz="2800" b="1" dirty="0">
                <a:ea typeface="黑体" panose="02010609060101010101" pitchFamily="49" charset="-122"/>
                <a:sym typeface="Wingdings" panose="05000000000000000000" pitchFamily="2" charset="2"/>
              </a:rPr>
              <a:t>称为永假公式（矛盾式）</a:t>
            </a:r>
            <a:r>
              <a:rPr lang="en-US" altLang="zh-CN" sz="2800" b="1" dirty="0">
                <a:ea typeface="黑体" panose="02010609060101010101" pitchFamily="49" charset="-122"/>
                <a:sym typeface="Wingdings" panose="05000000000000000000" pitchFamily="2" charset="2"/>
              </a:rPr>
              <a:t>, </a:t>
            </a:r>
            <a:r>
              <a:rPr lang="zh-CN" altLang="en-US" sz="2800" b="1" dirty="0">
                <a:ea typeface="黑体" panose="02010609060101010101" pitchFamily="49" charset="-122"/>
                <a:sym typeface="Wingdings" panose="05000000000000000000" pitchFamily="2" charset="2"/>
              </a:rPr>
              <a:t>如果在它的所有解释下都为“假”</a:t>
            </a:r>
            <a:r>
              <a:rPr lang="en-US" altLang="zh-CN" sz="2800" b="1" dirty="0">
                <a:ea typeface="黑体" panose="02010609060101010101" pitchFamily="49" charset="-122"/>
                <a:sym typeface="Wingdings" panose="05000000000000000000" pitchFamily="2" charset="2"/>
              </a:rPr>
              <a:t>;</a:t>
            </a:r>
            <a:r>
              <a:rPr lang="zh-CN" altLang="en-US" sz="2800" b="1" dirty="0">
                <a:ea typeface="黑体" panose="02010609060101010101" pitchFamily="49" charset="-122"/>
                <a:sym typeface="Wingdings" panose="05000000000000000000" pitchFamily="2" charset="2"/>
              </a:rPr>
              <a:t>有时也称永假公式为不可满足公式。</a:t>
            </a:r>
            <a:endParaRPr lang="zh-CN" altLang="en-US" sz="2800" b="1" dirty="0">
              <a:ea typeface="黑体" panose="02010609060101010101" pitchFamily="49" charset="-122"/>
              <a:sym typeface="Wingdings" panose="05000000000000000000" pitchFamily="2" charset="2"/>
            </a:endParaRPr>
          </a:p>
          <a:p>
            <a:pPr algn="just" eaLnBrk="1" hangingPunct="1">
              <a:lnSpc>
                <a:spcPct val="77000"/>
              </a:lnSpc>
            </a:pPr>
            <a:r>
              <a:rPr lang="zh-CN" altLang="en-US" sz="2800" b="1" dirty="0">
                <a:solidFill>
                  <a:srgbClr val="FF6600"/>
                </a:solidFill>
                <a:ea typeface="黑体" panose="02010609060101010101" pitchFamily="49" charset="-122"/>
                <a:sym typeface="Wingdings" panose="05000000000000000000" pitchFamily="2" charset="2"/>
              </a:rPr>
              <a:t>注意：</a:t>
            </a:r>
            <a:endParaRPr lang="zh-CN" altLang="en-US" sz="2800" b="1" dirty="0">
              <a:solidFill>
                <a:srgbClr val="FF6600"/>
              </a:solidFill>
              <a:ea typeface="黑体" panose="02010609060101010101" pitchFamily="49" charset="-122"/>
              <a:sym typeface="Wingdings" panose="05000000000000000000" pitchFamily="2" charset="2"/>
            </a:endParaRPr>
          </a:p>
          <a:p>
            <a:pPr algn="just" eaLnBrk="1" hangingPunct="1">
              <a:lnSpc>
                <a:spcPct val="77000"/>
              </a:lnSpc>
              <a:buFontTx/>
              <a:buNone/>
            </a:pPr>
            <a:r>
              <a:rPr lang="zh-CN" altLang="en-US" sz="2800" b="1" dirty="0">
                <a:ea typeface="黑体" panose="02010609060101010101" pitchFamily="49" charset="-122"/>
                <a:sym typeface="Wingdings" panose="05000000000000000000" pitchFamily="2" charset="2"/>
              </a:rPr>
              <a:t>	</a:t>
            </a:r>
            <a:r>
              <a:rPr lang="en-US" altLang="zh-CN" sz="2800" b="1" dirty="0">
                <a:ea typeface="黑体" panose="02010609060101010101" pitchFamily="49" charset="-122"/>
                <a:sym typeface="Wingdings" panose="05000000000000000000" pitchFamily="2" charset="2"/>
              </a:rPr>
              <a:t>(1</a:t>
            </a:r>
            <a:r>
              <a:rPr lang="en-US" altLang="zh-CN" sz="2800" b="1" dirty="0" smtClean="0">
                <a:ea typeface="黑体" panose="02010609060101010101" pitchFamily="49" charset="-122"/>
                <a:sym typeface="Wingdings" panose="05000000000000000000" pitchFamily="2" charset="2"/>
              </a:rPr>
              <a:t>) </a:t>
            </a:r>
            <a:r>
              <a:rPr lang="zh-CN" altLang="en-US" sz="2800" b="1" dirty="0" smtClean="0">
                <a:ea typeface="黑体" panose="02010609060101010101" pitchFamily="49" charset="-122"/>
                <a:sym typeface="Wingdings" panose="05000000000000000000" pitchFamily="2" charset="2"/>
              </a:rPr>
              <a:t>重言式</a:t>
            </a:r>
            <a:r>
              <a:rPr lang="zh-CN" altLang="en-US" sz="2800" b="1" dirty="0">
                <a:ea typeface="黑体" panose="02010609060101010101" pitchFamily="49" charset="-122"/>
                <a:sym typeface="Wingdings" panose="05000000000000000000" pitchFamily="2" charset="2"/>
              </a:rPr>
              <a:t>的否定是矛盾式，矛盾式的否定是重言式，所以研究其一就可以了；</a:t>
            </a:r>
            <a:endParaRPr lang="zh-CN" altLang="en-US" sz="2800" b="1" dirty="0">
              <a:ea typeface="黑体" panose="02010609060101010101" pitchFamily="49" charset="-122"/>
            </a:endParaRPr>
          </a:p>
        </p:txBody>
      </p:sp>
    </p:spTree>
  </p:cSld>
  <p:clrMapOvr>
    <a:masterClrMapping/>
  </p:clrMapOvr>
  <p:transition spd="med" advTm="5486"/>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pPr algn="l" eaLnBrk="1" hangingPunct="1">
              <a:defRPr/>
            </a:pPr>
            <a:r>
              <a:rPr lang="en-US" altLang="zh-CN" sz="4400">
                <a:latin typeface="Arial Black" panose="020B0A04020102020204" pitchFamily="34" charset="0"/>
                <a:ea typeface="黑体" panose="02010609060101010101" pitchFamily="49" charset="-122"/>
              </a:rPr>
              <a:t>1.2 </a:t>
            </a:r>
            <a:r>
              <a:rPr lang="zh-CN" altLang="en-US" sz="4400">
                <a:latin typeface="Arial Black" panose="020B0A04020102020204" pitchFamily="34" charset="0"/>
                <a:ea typeface="黑体" panose="02010609060101010101" pitchFamily="49" charset="-122"/>
              </a:rPr>
              <a:t>公式的解释与真值表</a:t>
            </a:r>
            <a:endParaRPr lang="zh-CN" altLang="en-US" sz="4400">
              <a:latin typeface="Arial Black" panose="020B0A04020102020204" pitchFamily="34" charset="0"/>
              <a:ea typeface="黑体" panose="02010609060101010101" pitchFamily="49" charset="-122"/>
            </a:endParaRPr>
          </a:p>
        </p:txBody>
      </p:sp>
      <p:sp>
        <p:nvSpPr>
          <p:cNvPr id="48131" name="Rectangle 3"/>
          <p:cNvSpPr>
            <a:spLocks noGrp="1" noChangeArrowheads="1"/>
          </p:cNvSpPr>
          <p:nvPr>
            <p:ph type="body" idx="1"/>
          </p:nvPr>
        </p:nvSpPr>
        <p:spPr/>
        <p:txBody>
          <a:bodyPr/>
          <a:lstStyle/>
          <a:p>
            <a:pPr algn="just" eaLnBrk="1" hangingPunct="1">
              <a:lnSpc>
                <a:spcPct val="110000"/>
              </a:lnSpc>
              <a:spcBef>
                <a:spcPct val="0"/>
              </a:spcBef>
              <a:buFontTx/>
              <a:buNone/>
            </a:pPr>
            <a:r>
              <a:rPr lang="en-US" altLang="zh-CN" b="1" dirty="0">
                <a:ea typeface="黑体" panose="02010609060101010101" pitchFamily="49" charset="-122"/>
                <a:sym typeface="Wingdings" panose="05000000000000000000" pitchFamily="2" charset="2"/>
              </a:rPr>
              <a:t>	(2</a:t>
            </a:r>
            <a:r>
              <a:rPr lang="en-US" altLang="zh-CN" b="1" dirty="0" smtClean="0">
                <a:ea typeface="黑体" panose="02010609060101010101" pitchFamily="49" charset="-122"/>
                <a:sym typeface="Wingdings" panose="05000000000000000000" pitchFamily="2" charset="2"/>
              </a:rPr>
              <a:t>) </a:t>
            </a:r>
            <a:r>
              <a:rPr lang="zh-CN" altLang="en-US" b="1" dirty="0" smtClean="0">
                <a:ea typeface="黑体" panose="02010609060101010101" pitchFamily="49" charset="-122"/>
                <a:sym typeface="Wingdings" panose="05000000000000000000" pitchFamily="2" charset="2"/>
              </a:rPr>
              <a:t>重言式</a:t>
            </a:r>
            <a:r>
              <a:rPr lang="zh-CN" altLang="en-US" b="1" dirty="0">
                <a:ea typeface="黑体" panose="02010609060101010101" pitchFamily="49" charset="-122"/>
                <a:sym typeface="Wingdings" panose="05000000000000000000" pitchFamily="2" charset="2"/>
              </a:rPr>
              <a:t>的合取，析取，蕴含，</a:t>
            </a:r>
            <a:r>
              <a:rPr lang="zh-CN" altLang="en-US" b="1" dirty="0" smtClean="0">
                <a:ea typeface="黑体" panose="02010609060101010101" pitchFamily="49" charset="-122"/>
                <a:sym typeface="Wingdings" panose="05000000000000000000" pitchFamily="2" charset="2"/>
              </a:rPr>
              <a:t>等价等</a:t>
            </a:r>
            <a:r>
              <a:rPr lang="zh-CN" altLang="en-US" b="1" dirty="0">
                <a:ea typeface="黑体" panose="02010609060101010101" pitchFamily="49" charset="-122"/>
                <a:sym typeface="Wingdings" panose="05000000000000000000" pitchFamily="2" charset="2"/>
              </a:rPr>
              <a:t>都是重言式；</a:t>
            </a:r>
            <a:endParaRPr lang="zh-CN" altLang="en-US" b="1" dirty="0">
              <a:ea typeface="黑体" panose="02010609060101010101" pitchFamily="49" charset="-122"/>
              <a:sym typeface="Wingdings" panose="05000000000000000000" pitchFamily="2" charset="2"/>
            </a:endParaRPr>
          </a:p>
          <a:p>
            <a:pPr algn="just" eaLnBrk="1" hangingPunct="1">
              <a:lnSpc>
                <a:spcPct val="110000"/>
              </a:lnSpc>
              <a:spcBef>
                <a:spcPct val="0"/>
              </a:spcBef>
              <a:buFontTx/>
              <a:buNone/>
            </a:pPr>
            <a:r>
              <a:rPr lang="zh-CN" altLang="en-US" b="1" dirty="0">
                <a:ea typeface="黑体" panose="02010609060101010101" pitchFamily="49" charset="-122"/>
                <a:sym typeface="Wingdings" panose="05000000000000000000" pitchFamily="2" charset="2"/>
              </a:rPr>
              <a:t>	</a:t>
            </a:r>
            <a:r>
              <a:rPr lang="en-US" altLang="zh-CN" b="1" dirty="0">
                <a:ea typeface="黑体" panose="02010609060101010101" pitchFamily="49" charset="-122"/>
                <a:sym typeface="Wingdings" panose="05000000000000000000" pitchFamily="2" charset="2"/>
              </a:rPr>
              <a:t>(3</a:t>
            </a:r>
            <a:r>
              <a:rPr lang="en-US" altLang="zh-CN" b="1" dirty="0" smtClean="0">
                <a:ea typeface="黑体" panose="02010609060101010101" pitchFamily="49" charset="-122"/>
                <a:sym typeface="Wingdings" panose="05000000000000000000" pitchFamily="2" charset="2"/>
              </a:rPr>
              <a:t>) </a:t>
            </a:r>
            <a:r>
              <a:rPr lang="zh-CN" altLang="en-US" b="1" dirty="0" smtClean="0">
                <a:ea typeface="黑体" panose="02010609060101010101" pitchFamily="49" charset="-122"/>
                <a:sym typeface="Wingdings" panose="05000000000000000000" pitchFamily="2" charset="2"/>
              </a:rPr>
              <a:t>重言式</a:t>
            </a:r>
            <a:r>
              <a:rPr lang="zh-CN" altLang="en-US" b="1" dirty="0">
                <a:ea typeface="黑体" panose="02010609060101010101" pitchFamily="49" charset="-122"/>
                <a:sym typeface="Wingdings" panose="05000000000000000000" pitchFamily="2" charset="2"/>
              </a:rPr>
              <a:t>中有许多非常有用的恒等式和永真蕴含式。</a:t>
            </a:r>
            <a:endParaRPr lang="zh-CN" altLang="en-US" b="1" dirty="0">
              <a:ea typeface="黑体" panose="02010609060101010101" pitchFamily="49" charset="-122"/>
              <a:sym typeface="Wingdings" panose="05000000000000000000" pitchFamily="2" charset="2"/>
            </a:endParaRPr>
          </a:p>
          <a:p>
            <a:pPr algn="just" eaLnBrk="1" hangingPunct="1">
              <a:lnSpc>
                <a:spcPct val="110000"/>
              </a:lnSpc>
              <a:spcBef>
                <a:spcPct val="0"/>
              </a:spcBef>
              <a:buFontTx/>
              <a:buNone/>
            </a:pPr>
            <a:r>
              <a:rPr lang="zh-CN" altLang="en-US" b="1" dirty="0">
                <a:ea typeface="黑体" panose="02010609060101010101" pitchFamily="49" charset="-122"/>
                <a:sym typeface="Wingdings" panose="05000000000000000000" pitchFamily="2" charset="2"/>
              </a:rPr>
              <a:t>	</a:t>
            </a:r>
            <a:r>
              <a:rPr lang="zh-CN" altLang="en-US" b="1" dirty="0">
                <a:solidFill>
                  <a:schemeClr val="accent2"/>
                </a:solidFill>
                <a:ea typeface="黑体" panose="02010609060101010101" pitchFamily="49" charset="-122"/>
                <a:sym typeface="Wingdings" panose="05000000000000000000" pitchFamily="2" charset="2"/>
              </a:rPr>
              <a:t>对任意的公式，判定其是否为永真公式，永假公式，可满足公式的问题称为给定公式的</a:t>
            </a:r>
            <a:r>
              <a:rPr lang="zh-CN" altLang="en-US" b="1" dirty="0">
                <a:solidFill>
                  <a:schemeClr val="hlink"/>
                </a:solidFill>
                <a:ea typeface="黑体" panose="02010609060101010101" pitchFamily="49" charset="-122"/>
                <a:sym typeface="Wingdings" panose="05000000000000000000" pitchFamily="2" charset="2"/>
              </a:rPr>
              <a:t>判定问题</a:t>
            </a:r>
            <a:r>
              <a:rPr lang="zh-CN" altLang="en-US" b="1" dirty="0">
                <a:solidFill>
                  <a:schemeClr val="accent2"/>
                </a:solidFill>
                <a:ea typeface="黑体" panose="02010609060101010101" pitchFamily="49" charset="-122"/>
                <a:sym typeface="Wingdings" panose="05000000000000000000" pitchFamily="2" charset="2"/>
              </a:rPr>
              <a:t>。由于一个命题公式的解释的数目是有穷的，所以命题逻辑的判定问题是可解的，即命题的永真，永假性是可判定的。其判定方法有</a:t>
            </a:r>
            <a:r>
              <a:rPr lang="zh-CN" altLang="en-US" b="1" dirty="0">
                <a:solidFill>
                  <a:schemeClr val="hlink"/>
                </a:solidFill>
                <a:ea typeface="黑体" panose="02010609060101010101" pitchFamily="49" charset="-122"/>
                <a:sym typeface="Wingdings" panose="05000000000000000000" pitchFamily="2" charset="2"/>
              </a:rPr>
              <a:t>真值表法</a:t>
            </a:r>
            <a:r>
              <a:rPr lang="zh-CN" altLang="en-US" b="1" dirty="0">
                <a:solidFill>
                  <a:schemeClr val="accent2"/>
                </a:solidFill>
                <a:ea typeface="黑体" panose="02010609060101010101" pitchFamily="49" charset="-122"/>
                <a:sym typeface="Wingdings" panose="05000000000000000000" pitchFamily="2" charset="2"/>
              </a:rPr>
              <a:t>和</a:t>
            </a:r>
            <a:r>
              <a:rPr lang="zh-CN" altLang="en-US" b="1" dirty="0">
                <a:solidFill>
                  <a:schemeClr val="hlink"/>
                </a:solidFill>
                <a:ea typeface="黑体" panose="02010609060101010101" pitchFamily="49" charset="-122"/>
                <a:sym typeface="Wingdings" panose="05000000000000000000" pitchFamily="2" charset="2"/>
              </a:rPr>
              <a:t>公式推演法</a:t>
            </a:r>
            <a:r>
              <a:rPr lang="zh-CN" altLang="en-US" b="1" dirty="0">
                <a:solidFill>
                  <a:schemeClr val="accent2"/>
                </a:solidFill>
                <a:ea typeface="黑体" panose="02010609060101010101" pitchFamily="49" charset="-122"/>
                <a:sym typeface="Wingdings" panose="05000000000000000000" pitchFamily="2" charset="2"/>
              </a:rPr>
              <a:t>。</a:t>
            </a:r>
            <a:endParaRPr lang="zh-CN" altLang="en-US" b="1" dirty="0">
              <a:solidFill>
                <a:schemeClr val="accent2"/>
              </a:solidFill>
              <a:ea typeface="黑体" panose="02010609060101010101" pitchFamily="49" charset="-122"/>
              <a:sym typeface="Wingdings" panose="05000000000000000000" pitchFamily="2" charset="2"/>
            </a:endParaRPr>
          </a:p>
        </p:txBody>
      </p:sp>
    </p:spTree>
  </p:cSld>
  <p:clrMapOvr>
    <a:masterClrMapping/>
  </p:clrMapOvr>
  <p:transition spd="med" advTm="5486"/>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algn="l" eaLnBrk="1" hangingPunct="1">
              <a:defRPr/>
            </a:pPr>
            <a:r>
              <a:rPr lang="en-US" altLang="zh-CN" sz="4400">
                <a:latin typeface="Arial Black" panose="020B0A04020102020204" pitchFamily="34" charset="0"/>
                <a:ea typeface="黑体" panose="02010609060101010101" pitchFamily="49" charset="-122"/>
              </a:rPr>
              <a:t>1.2 </a:t>
            </a:r>
            <a:r>
              <a:rPr lang="zh-CN" altLang="en-US" sz="4400">
                <a:latin typeface="Arial Black" panose="020B0A04020102020204" pitchFamily="34" charset="0"/>
                <a:ea typeface="黑体" panose="02010609060101010101" pitchFamily="49" charset="-122"/>
              </a:rPr>
              <a:t>公式的解释与真值表</a:t>
            </a:r>
            <a:endParaRPr lang="zh-CN" altLang="en-US" sz="4400">
              <a:latin typeface="Arial Black" panose="020B0A04020102020204" pitchFamily="34" charset="0"/>
              <a:ea typeface="黑体" panose="02010609060101010101" pitchFamily="49" charset="-122"/>
            </a:endParaRPr>
          </a:p>
        </p:txBody>
      </p:sp>
      <p:sp>
        <p:nvSpPr>
          <p:cNvPr id="49155" name="Rectangle 3"/>
          <p:cNvSpPr>
            <a:spLocks noGrp="1" noChangeArrowheads="1"/>
          </p:cNvSpPr>
          <p:nvPr>
            <p:ph type="body" idx="1"/>
          </p:nvPr>
        </p:nvSpPr>
        <p:spPr/>
        <p:txBody>
          <a:bodyPr/>
          <a:lstStyle/>
          <a:p>
            <a:pPr algn="just" eaLnBrk="1" hangingPunct="1">
              <a:lnSpc>
                <a:spcPct val="110000"/>
              </a:lnSpc>
              <a:spcBef>
                <a:spcPct val="0"/>
              </a:spcBef>
            </a:pPr>
            <a:r>
              <a:rPr lang="zh-CN" altLang="en-US" sz="2800" b="1" dirty="0">
                <a:solidFill>
                  <a:srgbClr val="FF9900"/>
                </a:solidFill>
                <a:ea typeface="黑体" panose="02010609060101010101" pitchFamily="49" charset="-122"/>
                <a:sym typeface="Wingdings" panose="05000000000000000000" pitchFamily="2" charset="2"/>
              </a:rPr>
              <a:t>例</a:t>
            </a:r>
            <a:r>
              <a:rPr lang="en-US" altLang="zh-CN" sz="2800" b="1" dirty="0">
                <a:solidFill>
                  <a:srgbClr val="FF9900"/>
                </a:solidFill>
                <a:ea typeface="黑体" panose="02010609060101010101" pitchFamily="49" charset="-122"/>
                <a:sym typeface="Wingdings" panose="05000000000000000000" pitchFamily="2" charset="2"/>
              </a:rPr>
              <a:t>1.7</a:t>
            </a:r>
            <a:r>
              <a:rPr lang="zh-CN" altLang="en-US" sz="2800" b="1" dirty="0">
                <a:solidFill>
                  <a:srgbClr val="FF9900"/>
                </a:solidFill>
                <a:ea typeface="黑体" panose="02010609060101010101" pitchFamily="49" charset="-122"/>
                <a:sym typeface="Wingdings" panose="05000000000000000000" pitchFamily="2" charset="2"/>
              </a:rPr>
              <a:t>：</a:t>
            </a:r>
            <a:r>
              <a:rPr lang="zh-CN" altLang="en-US" b="1" dirty="0">
                <a:ea typeface="黑体" panose="02010609060101010101" pitchFamily="49" charset="-122"/>
                <a:sym typeface="Wingdings" panose="05000000000000000000" pitchFamily="2" charset="2"/>
              </a:rPr>
              <a:t>  判定公式：</a:t>
            </a:r>
            <a:endParaRPr lang="zh-CN" altLang="en-US" b="1" dirty="0">
              <a:ea typeface="黑体" panose="02010609060101010101" pitchFamily="49" charset="-122"/>
              <a:sym typeface="Wingdings" panose="05000000000000000000" pitchFamily="2" charset="2"/>
            </a:endParaRPr>
          </a:p>
          <a:p>
            <a:pPr lvl="1" algn="just" eaLnBrk="1" hangingPunct="1">
              <a:lnSpc>
                <a:spcPct val="110000"/>
              </a:lnSpc>
              <a:spcBef>
                <a:spcPct val="0"/>
              </a:spcBef>
              <a:buFontTx/>
              <a:buNone/>
            </a:pPr>
            <a:r>
              <a:rPr lang="en-US" altLang="zh-CN" sz="2800" b="1" dirty="0">
                <a:ea typeface="黑体" panose="02010609060101010101" pitchFamily="49" charset="-122"/>
                <a:sym typeface="Wingdings" panose="05000000000000000000" pitchFamily="2" charset="2"/>
              </a:rPr>
              <a:t>(1</a:t>
            </a:r>
            <a:r>
              <a:rPr lang="en-US" altLang="zh-CN" sz="2800" b="1" dirty="0" smtClean="0">
                <a:ea typeface="黑体" panose="02010609060101010101" pitchFamily="49" charset="-122"/>
                <a:sym typeface="Wingdings" panose="05000000000000000000" pitchFamily="2" charset="2"/>
              </a:rPr>
              <a:t>) (</a:t>
            </a:r>
            <a:r>
              <a:rPr lang="en-US" altLang="en-US" sz="2800" b="1" dirty="0">
                <a:ea typeface="黑体" panose="02010609060101010101" pitchFamily="49" charset="-122"/>
                <a:sym typeface="Wingdings" panose="05000000000000000000" pitchFamily="2" charset="2"/>
              </a:rPr>
              <a:t>P</a:t>
            </a:r>
            <a:r>
              <a:rPr lang="en-US" altLang="zh-CN" sz="2800" b="1" dirty="0">
                <a:ea typeface="黑体" panose="02010609060101010101" pitchFamily="49" charset="-122"/>
                <a:sym typeface="Wingdings" panose="05000000000000000000" pitchFamily="2" charset="2"/>
              </a:rPr>
              <a:t>→</a:t>
            </a:r>
            <a:r>
              <a:rPr lang="en-US" altLang="en-US" sz="2800" b="1" dirty="0">
                <a:ea typeface="黑体" panose="02010609060101010101" pitchFamily="49" charset="-122"/>
                <a:sym typeface="Wingdings" panose="05000000000000000000" pitchFamily="2" charset="2"/>
              </a:rPr>
              <a:t>Q</a:t>
            </a:r>
            <a:r>
              <a:rPr lang="en-US" altLang="zh-CN" sz="2800" b="1" dirty="0">
                <a:ea typeface="黑体" panose="02010609060101010101" pitchFamily="49" charset="-122"/>
                <a:sym typeface="Wingdings" panose="05000000000000000000" pitchFamily="2" charset="2"/>
              </a:rPr>
              <a:t>)</a:t>
            </a:r>
            <a:r>
              <a:rPr lang="en-US" altLang="en-US" sz="2800" b="1" dirty="0">
                <a:ea typeface="黑体" panose="02010609060101010101" pitchFamily="49" charset="-122"/>
                <a:sym typeface="Wingdings" panose="05000000000000000000" pitchFamily="2" charset="2"/>
              </a:rPr>
              <a:t> ↔(¬ P∨Q);</a:t>
            </a:r>
            <a:endParaRPr lang="en-US" altLang="en-US" sz="2800" b="1" dirty="0">
              <a:ea typeface="黑体" panose="02010609060101010101" pitchFamily="49" charset="-122"/>
              <a:sym typeface="Wingdings" panose="05000000000000000000" pitchFamily="2" charset="2"/>
            </a:endParaRPr>
          </a:p>
          <a:p>
            <a:pPr lvl="1" algn="just" eaLnBrk="1" hangingPunct="1">
              <a:lnSpc>
                <a:spcPct val="110000"/>
              </a:lnSpc>
              <a:spcBef>
                <a:spcPct val="0"/>
              </a:spcBef>
              <a:buFontTx/>
              <a:buNone/>
            </a:pPr>
            <a:r>
              <a:rPr lang="en-US" altLang="zh-CN" sz="2800" b="1" dirty="0">
                <a:ea typeface="黑体" panose="02010609060101010101" pitchFamily="49" charset="-122"/>
                <a:sym typeface="Wingdings" panose="05000000000000000000" pitchFamily="2" charset="2"/>
              </a:rPr>
              <a:t>(2</a:t>
            </a:r>
            <a:r>
              <a:rPr lang="en-US" altLang="zh-CN" sz="2800" b="1" dirty="0" smtClean="0">
                <a:ea typeface="黑体" panose="02010609060101010101" pitchFamily="49" charset="-122"/>
                <a:sym typeface="Wingdings" panose="05000000000000000000" pitchFamily="2" charset="2"/>
              </a:rPr>
              <a:t>) </a:t>
            </a:r>
            <a:r>
              <a:rPr lang="en-US" altLang="en-US" sz="2800" b="1" dirty="0" smtClean="0">
                <a:ea typeface="黑体" panose="02010609060101010101" pitchFamily="49" charset="-122"/>
                <a:sym typeface="Wingdings" panose="05000000000000000000" pitchFamily="2" charset="2"/>
              </a:rPr>
              <a:t>((</a:t>
            </a:r>
            <a:r>
              <a:rPr lang="en-US" altLang="en-US" sz="2800" b="1" dirty="0">
                <a:ea typeface="黑体" panose="02010609060101010101" pitchFamily="49" charset="-122"/>
                <a:sym typeface="Wingdings" panose="05000000000000000000" pitchFamily="2" charset="2"/>
              </a:rPr>
              <a:t>P</a:t>
            </a:r>
            <a:r>
              <a:rPr lang="en-US" altLang="zh-CN" sz="2800" b="1" dirty="0">
                <a:ea typeface="黑体" panose="02010609060101010101" pitchFamily="49" charset="-122"/>
                <a:sym typeface="Wingdings" panose="05000000000000000000" pitchFamily="2" charset="2"/>
              </a:rPr>
              <a:t>→</a:t>
            </a:r>
            <a:r>
              <a:rPr lang="en-US" altLang="en-US" sz="2800" b="1" dirty="0">
                <a:ea typeface="黑体" panose="02010609060101010101" pitchFamily="49" charset="-122"/>
                <a:sym typeface="Wingdings" panose="05000000000000000000" pitchFamily="2" charset="2"/>
              </a:rPr>
              <a:t>Q)∧P)</a:t>
            </a:r>
            <a:r>
              <a:rPr lang="en-US" altLang="zh-CN" sz="2800" b="1" dirty="0">
                <a:ea typeface="黑体" panose="02010609060101010101" pitchFamily="49" charset="-122"/>
                <a:sym typeface="Wingdings" panose="05000000000000000000" pitchFamily="2" charset="2"/>
              </a:rPr>
              <a:t> →Q</a:t>
            </a:r>
            <a:r>
              <a:rPr lang="zh-CN" altLang="en-US" sz="2800" b="1" dirty="0">
                <a:ea typeface="黑体" panose="02010609060101010101" pitchFamily="49" charset="-122"/>
                <a:sym typeface="Wingdings" panose="05000000000000000000" pitchFamily="2" charset="2"/>
              </a:rPr>
              <a:t>；</a:t>
            </a:r>
            <a:endParaRPr lang="zh-CN" altLang="en-US" sz="2800" b="1" dirty="0">
              <a:ea typeface="黑体" panose="02010609060101010101" pitchFamily="49" charset="-122"/>
              <a:sym typeface="Wingdings" panose="05000000000000000000" pitchFamily="2" charset="2"/>
            </a:endParaRPr>
          </a:p>
          <a:p>
            <a:pPr lvl="1" algn="just" eaLnBrk="1" hangingPunct="1">
              <a:lnSpc>
                <a:spcPct val="110000"/>
              </a:lnSpc>
              <a:spcBef>
                <a:spcPct val="0"/>
              </a:spcBef>
              <a:buFontTx/>
              <a:buNone/>
            </a:pPr>
            <a:r>
              <a:rPr lang="en-US" altLang="zh-CN" sz="2800" b="1" dirty="0">
                <a:ea typeface="黑体" panose="02010609060101010101" pitchFamily="49" charset="-122"/>
                <a:sym typeface="Wingdings" panose="05000000000000000000" pitchFamily="2" charset="2"/>
              </a:rPr>
              <a:t>(3</a:t>
            </a:r>
            <a:r>
              <a:rPr lang="en-US" altLang="zh-CN" sz="2800" b="1" dirty="0" smtClean="0">
                <a:ea typeface="黑体" panose="02010609060101010101" pitchFamily="49" charset="-122"/>
                <a:sym typeface="Wingdings" panose="05000000000000000000" pitchFamily="2" charset="2"/>
              </a:rPr>
              <a:t>) </a:t>
            </a:r>
            <a:r>
              <a:rPr lang="en-US" altLang="en-US" sz="2800" b="1" dirty="0" smtClean="0">
                <a:ea typeface="黑体" panose="02010609060101010101" pitchFamily="49" charset="-122"/>
                <a:sym typeface="Wingdings" panose="05000000000000000000" pitchFamily="2" charset="2"/>
              </a:rPr>
              <a:t>P</a:t>
            </a:r>
            <a:r>
              <a:rPr lang="en-US" altLang="en-US" sz="2800" b="1" dirty="0">
                <a:ea typeface="黑体" panose="02010609060101010101" pitchFamily="49" charset="-122"/>
                <a:sym typeface="Wingdings" panose="05000000000000000000" pitchFamily="2" charset="2"/>
              </a:rPr>
              <a:t>↔(Q ∧R)</a:t>
            </a:r>
            <a:r>
              <a:rPr lang="zh-CN" altLang="en-US" sz="2800" b="1" dirty="0">
                <a:ea typeface="黑体" panose="02010609060101010101" pitchFamily="49" charset="-122"/>
                <a:sym typeface="Wingdings" panose="05000000000000000000" pitchFamily="2" charset="2"/>
              </a:rPr>
              <a:t>。</a:t>
            </a:r>
            <a:endParaRPr lang="zh-CN" altLang="en-US" sz="2800" b="1" dirty="0">
              <a:ea typeface="黑体" panose="02010609060101010101" pitchFamily="49" charset="-122"/>
              <a:sym typeface="Wingdings" panose="05000000000000000000" pitchFamily="2" charset="2"/>
            </a:endParaRPr>
          </a:p>
          <a:p>
            <a:pPr lvl="1" algn="just" eaLnBrk="1" hangingPunct="1">
              <a:lnSpc>
                <a:spcPct val="110000"/>
              </a:lnSpc>
              <a:spcBef>
                <a:spcPct val="0"/>
              </a:spcBef>
              <a:buFontTx/>
              <a:buNone/>
            </a:pPr>
            <a:endParaRPr lang="zh-CN" altLang="en-US" sz="2800" b="1" dirty="0">
              <a:ea typeface="黑体" panose="02010609060101010101" pitchFamily="49" charset="-122"/>
              <a:sym typeface="Wingdings" panose="05000000000000000000" pitchFamily="2" charset="2"/>
            </a:endParaRPr>
          </a:p>
          <a:p>
            <a:pPr eaLnBrk="1" hangingPunct="1">
              <a:buFontTx/>
              <a:buNone/>
            </a:pPr>
            <a:r>
              <a:rPr lang="en-US" altLang="zh-CN" b="1" dirty="0">
                <a:solidFill>
                  <a:srgbClr val="0000FF"/>
                </a:solidFill>
                <a:ea typeface="黑体" panose="02010609060101010101" pitchFamily="49" charset="-122"/>
                <a:sym typeface="Wingdings" panose="05000000000000000000" pitchFamily="2" charset="2"/>
              </a:rPr>
              <a:t>2.</a:t>
            </a:r>
            <a:r>
              <a:rPr lang="zh-CN" altLang="en-US" b="1" dirty="0">
                <a:solidFill>
                  <a:srgbClr val="0000FF"/>
                </a:solidFill>
                <a:ea typeface="黑体" panose="02010609060101010101" pitchFamily="49" charset="-122"/>
                <a:sym typeface="Wingdings" panose="05000000000000000000" pitchFamily="2" charset="2"/>
              </a:rPr>
              <a:t>恒等式：</a:t>
            </a:r>
            <a:endParaRPr lang="zh-CN" altLang="en-US" b="1" dirty="0">
              <a:solidFill>
                <a:srgbClr val="0000FF"/>
              </a:solidFill>
              <a:ea typeface="黑体" panose="02010609060101010101" pitchFamily="49" charset="-122"/>
              <a:sym typeface="Wingdings" panose="05000000000000000000" pitchFamily="2" charset="2"/>
            </a:endParaRPr>
          </a:p>
          <a:p>
            <a:pPr algn="just" eaLnBrk="1" hangingPunct="1">
              <a:lnSpc>
                <a:spcPct val="110000"/>
              </a:lnSpc>
              <a:spcBef>
                <a:spcPct val="0"/>
              </a:spcBef>
            </a:pPr>
            <a:r>
              <a:rPr lang="zh-CN" altLang="en-US" sz="2800" b="1" dirty="0">
                <a:solidFill>
                  <a:srgbClr val="FF6600"/>
                </a:solidFill>
                <a:ea typeface="黑体" panose="02010609060101010101" pitchFamily="49" charset="-122"/>
                <a:sym typeface="Wingdings" panose="05000000000000000000" pitchFamily="2" charset="2"/>
              </a:rPr>
              <a:t>定义</a:t>
            </a:r>
            <a:r>
              <a:rPr lang="en-US" altLang="zh-CN" sz="2800" b="1" dirty="0">
                <a:solidFill>
                  <a:srgbClr val="FF6600"/>
                </a:solidFill>
                <a:ea typeface="黑体" panose="02010609060101010101" pitchFamily="49" charset="-122"/>
                <a:sym typeface="Wingdings" panose="05000000000000000000" pitchFamily="2" charset="2"/>
              </a:rPr>
              <a:t>1.12</a:t>
            </a:r>
            <a:r>
              <a:rPr lang="zh-CN" altLang="en-US" sz="2800" b="1" dirty="0">
                <a:solidFill>
                  <a:srgbClr val="FF6600"/>
                </a:solidFill>
                <a:ea typeface="黑体" panose="02010609060101010101" pitchFamily="49" charset="-122"/>
                <a:sym typeface="Wingdings" panose="05000000000000000000" pitchFamily="2" charset="2"/>
              </a:rPr>
              <a:t>：</a:t>
            </a:r>
            <a:r>
              <a:rPr lang="zh-CN" altLang="en-US" sz="2800" b="1" dirty="0">
                <a:ea typeface="黑体" panose="02010609060101010101" pitchFamily="49" charset="-122"/>
                <a:sym typeface="Wingdings" panose="05000000000000000000" pitchFamily="2" charset="2"/>
              </a:rPr>
              <a:t>公式</a:t>
            </a:r>
            <a:r>
              <a:rPr lang="en-US" altLang="zh-CN" sz="2800" b="1" dirty="0">
                <a:ea typeface="黑体" panose="02010609060101010101" pitchFamily="49" charset="-122"/>
                <a:sym typeface="Wingdings" panose="05000000000000000000" pitchFamily="2" charset="2"/>
              </a:rPr>
              <a:t>G</a:t>
            </a:r>
            <a:r>
              <a:rPr lang="zh-CN" altLang="en-US" sz="2800" b="1" dirty="0">
                <a:ea typeface="黑体" panose="02010609060101010101" pitchFamily="49" charset="-122"/>
                <a:sym typeface="Wingdings" panose="05000000000000000000" pitchFamily="2" charset="2"/>
              </a:rPr>
              <a:t>，</a:t>
            </a:r>
            <a:r>
              <a:rPr lang="en-US" altLang="zh-CN" sz="2800" b="1" dirty="0">
                <a:ea typeface="黑体" panose="02010609060101010101" pitchFamily="49" charset="-122"/>
                <a:sym typeface="Wingdings" panose="05000000000000000000" pitchFamily="2" charset="2"/>
              </a:rPr>
              <a:t>H</a:t>
            </a:r>
            <a:r>
              <a:rPr lang="zh-CN" altLang="en-US" sz="2800" b="1" dirty="0">
                <a:ea typeface="黑体" panose="02010609060101010101" pitchFamily="49" charset="-122"/>
                <a:sym typeface="Wingdings" panose="05000000000000000000" pitchFamily="2" charset="2"/>
              </a:rPr>
              <a:t>，如果在其任意解释下，其真值相同，则称</a:t>
            </a:r>
            <a:r>
              <a:rPr lang="en-US" altLang="zh-CN" sz="2800" b="1" dirty="0">
                <a:ea typeface="黑体" panose="02010609060101010101" pitchFamily="49" charset="-122"/>
                <a:sym typeface="Wingdings" panose="05000000000000000000" pitchFamily="2" charset="2"/>
              </a:rPr>
              <a:t>G</a:t>
            </a:r>
            <a:r>
              <a:rPr lang="zh-CN" altLang="en-US" sz="2800" b="1" dirty="0">
                <a:ea typeface="黑体" panose="02010609060101010101" pitchFamily="49" charset="-122"/>
                <a:sym typeface="Wingdings" panose="05000000000000000000" pitchFamily="2" charset="2"/>
              </a:rPr>
              <a:t>是</a:t>
            </a:r>
            <a:r>
              <a:rPr lang="en-US" altLang="zh-CN" sz="2800" b="1" dirty="0">
                <a:ea typeface="黑体" panose="02010609060101010101" pitchFamily="49" charset="-122"/>
                <a:sym typeface="Wingdings" panose="05000000000000000000" pitchFamily="2" charset="2"/>
              </a:rPr>
              <a:t>H</a:t>
            </a:r>
            <a:r>
              <a:rPr lang="zh-CN" altLang="en-US" sz="2800" b="1" dirty="0">
                <a:ea typeface="黑体" panose="02010609060101010101" pitchFamily="49" charset="-122"/>
                <a:sym typeface="Wingdings" panose="05000000000000000000" pitchFamily="2" charset="2"/>
              </a:rPr>
              <a:t>的等价式</a:t>
            </a:r>
            <a:r>
              <a:rPr lang="en-US" altLang="zh-CN" sz="2800" b="1" dirty="0">
                <a:ea typeface="黑体" panose="02010609060101010101" pitchFamily="49" charset="-122"/>
                <a:sym typeface="Wingdings" panose="05000000000000000000" pitchFamily="2" charset="2"/>
              </a:rPr>
              <a:t>(Equivalent)</a:t>
            </a:r>
            <a:r>
              <a:rPr lang="zh-CN" altLang="en-US" sz="2800" b="1" dirty="0">
                <a:ea typeface="黑体" panose="02010609060101010101" pitchFamily="49" charset="-122"/>
                <a:sym typeface="Wingdings" panose="05000000000000000000" pitchFamily="2" charset="2"/>
              </a:rPr>
              <a:t>或称</a:t>
            </a:r>
            <a:r>
              <a:rPr lang="en-US" altLang="zh-CN" sz="2800" b="1" dirty="0">
                <a:ea typeface="黑体" panose="02010609060101010101" pitchFamily="49" charset="-122"/>
                <a:sym typeface="Wingdings" panose="05000000000000000000" pitchFamily="2" charset="2"/>
              </a:rPr>
              <a:t>G</a:t>
            </a:r>
            <a:r>
              <a:rPr lang="zh-CN" altLang="en-US" sz="2800" b="1" dirty="0">
                <a:ea typeface="黑体" panose="02010609060101010101" pitchFamily="49" charset="-122"/>
                <a:sym typeface="Wingdings" panose="05000000000000000000" pitchFamily="2" charset="2"/>
              </a:rPr>
              <a:t>恒等于</a:t>
            </a:r>
            <a:r>
              <a:rPr lang="en-US" altLang="zh-CN" sz="2800" b="1" dirty="0">
                <a:ea typeface="黑体" panose="02010609060101010101" pitchFamily="49" charset="-122"/>
                <a:sym typeface="Wingdings" panose="05000000000000000000" pitchFamily="2" charset="2"/>
              </a:rPr>
              <a:t>H</a:t>
            </a:r>
            <a:r>
              <a:rPr lang="zh-CN" altLang="en-US" sz="2800" b="1" dirty="0">
                <a:ea typeface="黑体" panose="02010609060101010101" pitchFamily="49" charset="-122"/>
                <a:sym typeface="Wingdings" panose="05000000000000000000" pitchFamily="2" charset="2"/>
              </a:rPr>
              <a:t>，记作</a:t>
            </a:r>
            <a:r>
              <a:rPr lang="en-US" altLang="zh-CN" sz="2800" b="1" dirty="0">
                <a:ea typeface="黑体" panose="02010609060101010101" pitchFamily="49" charset="-122"/>
                <a:sym typeface="Wingdings" panose="05000000000000000000" pitchFamily="2" charset="2"/>
              </a:rPr>
              <a:t>G</a:t>
            </a:r>
            <a:r>
              <a:rPr lang="en-US" altLang="zh-CN" sz="2800" b="1" dirty="0">
                <a:ea typeface="黑体" panose="02010609060101010101" pitchFamily="49" charset="-122"/>
                <a:sym typeface="Symbol" panose="05050102010706020507" pitchFamily="18" charset="2"/>
              </a:rPr>
              <a:t></a:t>
            </a:r>
            <a:r>
              <a:rPr lang="en-US" altLang="zh-CN" sz="2800" b="1" dirty="0">
                <a:ea typeface="黑体" panose="02010609060101010101" pitchFamily="49" charset="-122"/>
                <a:sym typeface="Wingdings" panose="05000000000000000000" pitchFamily="2" charset="2"/>
              </a:rPr>
              <a:t>H</a:t>
            </a:r>
            <a:r>
              <a:rPr lang="zh-CN" altLang="en-US" sz="2800" b="1" dirty="0">
                <a:ea typeface="黑体" panose="02010609060101010101" pitchFamily="49" charset="-122"/>
                <a:sym typeface="Wingdings" panose="05000000000000000000" pitchFamily="2" charset="2"/>
              </a:rPr>
              <a:t>。</a:t>
            </a:r>
            <a:endParaRPr lang="zh-CN" altLang="en-US" sz="2800" b="1" dirty="0">
              <a:ea typeface="黑体" panose="02010609060101010101" pitchFamily="49" charset="-122"/>
              <a:sym typeface="Wingdings" panose="05000000000000000000" pitchFamily="2" charset="2"/>
            </a:endParaRPr>
          </a:p>
        </p:txBody>
      </p:sp>
    </p:spTree>
  </p:cSld>
  <p:clrMapOvr>
    <a:masterClrMapping/>
  </p:clrMapOvr>
  <p:transition spd="med" advTm="5486"/>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pPr algn="l" eaLnBrk="1" hangingPunct="1">
              <a:defRPr/>
            </a:pPr>
            <a:r>
              <a:rPr lang="zh-CN" altLang="en-US" sz="4400" dirty="0">
                <a:latin typeface="Arial Black" panose="020B0A04020102020204" pitchFamily="34" charset="0"/>
                <a:ea typeface="黑体" panose="02010609060101010101" pitchFamily="49" charset="-122"/>
              </a:rPr>
              <a:t>引言</a:t>
            </a:r>
            <a:endParaRPr lang="zh-CN" altLang="en-US" sz="4400" dirty="0">
              <a:latin typeface="Arial Black" panose="020B0A04020102020204" pitchFamily="34" charset="0"/>
              <a:ea typeface="黑体" panose="02010609060101010101" pitchFamily="49" charset="-122"/>
            </a:endParaRPr>
          </a:p>
        </p:txBody>
      </p:sp>
      <p:sp>
        <p:nvSpPr>
          <p:cNvPr id="7171" name="Rectangle 3"/>
          <p:cNvSpPr>
            <a:spLocks noGrp="1" noChangeArrowheads="1"/>
          </p:cNvSpPr>
          <p:nvPr>
            <p:ph type="body" idx="1"/>
          </p:nvPr>
        </p:nvSpPr>
        <p:spPr>
          <a:xfrm>
            <a:off x="228600" y="914400"/>
            <a:ext cx="8305800" cy="5867400"/>
          </a:xfrm>
        </p:spPr>
        <p:txBody>
          <a:bodyPr/>
          <a:lstStyle/>
          <a:p>
            <a:pPr algn="just" eaLnBrk="1" hangingPunct="1">
              <a:lnSpc>
                <a:spcPct val="135000"/>
              </a:lnSpc>
            </a:pPr>
            <a:r>
              <a:rPr lang="zh-CN" altLang="en-US" b="1" dirty="0">
                <a:solidFill>
                  <a:srgbClr val="0000E1"/>
                </a:solidFill>
                <a:ea typeface="黑体" panose="02010609060101010101" pitchFamily="49" charset="-122"/>
              </a:rPr>
              <a:t>课程意义</a:t>
            </a:r>
            <a:endParaRPr lang="zh-CN" altLang="en-US" b="1" dirty="0">
              <a:solidFill>
                <a:srgbClr val="0000E1"/>
              </a:solidFill>
              <a:ea typeface="黑体" panose="02010609060101010101" pitchFamily="49" charset="-122"/>
            </a:endParaRPr>
          </a:p>
          <a:p>
            <a:pPr lvl="1" algn="just" eaLnBrk="1" hangingPunct="1">
              <a:lnSpc>
                <a:spcPct val="100000"/>
              </a:lnSpc>
              <a:spcBef>
                <a:spcPct val="0"/>
              </a:spcBef>
            </a:pPr>
            <a:r>
              <a:rPr lang="zh-CN" altLang="en-US" sz="2800" b="1" dirty="0">
                <a:latin typeface="黑体" panose="02010609060101010101" pitchFamily="49" charset="-122"/>
                <a:ea typeface="黑体" panose="02010609060101010101" pitchFamily="49" charset="-122"/>
              </a:rPr>
              <a:t>计算机求解的基本模式是：</a:t>
            </a:r>
            <a:endParaRPr lang="en-US" altLang="zh-CN" sz="2800" b="1" dirty="0">
              <a:latin typeface="黑体" panose="02010609060101010101" pitchFamily="49" charset="-122"/>
              <a:ea typeface="黑体" panose="02010609060101010101" pitchFamily="49" charset="-122"/>
            </a:endParaRPr>
          </a:p>
          <a:p>
            <a:pPr marL="342900" lvl="1" indent="0" algn="just" eaLnBrk="1" hangingPunct="1">
              <a:lnSpc>
                <a:spcPct val="100000"/>
              </a:lnSpc>
              <a:spcBef>
                <a:spcPct val="0"/>
              </a:spcBef>
              <a:buNone/>
            </a:pPr>
            <a:r>
              <a:rPr lang="en-US" altLang="zh-CN" sz="2800" b="1"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实际</a:t>
            </a:r>
            <a:r>
              <a:rPr lang="zh-CN" altLang="en-US" sz="2800" b="1" dirty="0" smtClean="0">
                <a:latin typeface="黑体" panose="02010609060101010101" pitchFamily="49" charset="-122"/>
                <a:ea typeface="黑体" panose="02010609060101010101" pitchFamily="49" charset="-122"/>
              </a:rPr>
              <a:t>问题</a:t>
            </a:r>
            <a:r>
              <a:rPr lang="zh-CN" altLang="en-US" sz="2800" dirty="0" smtClean="0">
                <a:sym typeface="Symbol" panose="05050102010706020507" pitchFamily="18" charset="2"/>
              </a:rPr>
              <a:t></a:t>
            </a:r>
            <a:r>
              <a:rPr lang="zh-CN" altLang="en-US" sz="2800" b="1" dirty="0" smtClean="0">
                <a:solidFill>
                  <a:srgbClr val="C00000"/>
                </a:solidFill>
                <a:latin typeface="黑体" panose="02010609060101010101" pitchFamily="49" charset="-122"/>
                <a:ea typeface="黑体" panose="02010609060101010101" pitchFamily="49" charset="-122"/>
                <a:sym typeface="Wingdings" panose="05000000000000000000" pitchFamily="2" charset="2"/>
              </a:rPr>
              <a:t>数学建模</a:t>
            </a:r>
            <a:r>
              <a:rPr lang="zh-CN" altLang="en-US" sz="2800" dirty="0">
                <a:sym typeface="Symbol" panose="05050102010706020507" pitchFamily="18" charset="2"/>
              </a:rPr>
              <a:t></a:t>
            </a:r>
            <a:r>
              <a:rPr lang="zh-CN" altLang="en-US" sz="2800" b="1" dirty="0" smtClean="0">
                <a:solidFill>
                  <a:srgbClr val="C00000"/>
                </a:solidFill>
                <a:latin typeface="黑体" panose="02010609060101010101" pitchFamily="49" charset="-122"/>
                <a:ea typeface="黑体" panose="02010609060101010101" pitchFamily="49" charset="-122"/>
                <a:sym typeface="Wingdings" panose="05000000000000000000" pitchFamily="2" charset="2"/>
              </a:rPr>
              <a:t>算法设计</a:t>
            </a:r>
            <a:r>
              <a:rPr lang="zh-CN" altLang="en-US" sz="2800" dirty="0">
                <a:sym typeface="Symbol" panose="05050102010706020507" pitchFamily="18" charset="2"/>
              </a:rPr>
              <a:t></a:t>
            </a:r>
            <a:r>
              <a:rPr lang="zh-CN" altLang="en-US" sz="2800" b="1" dirty="0" smtClean="0">
                <a:latin typeface="黑体" panose="02010609060101010101" pitchFamily="49" charset="-122"/>
                <a:ea typeface="黑体" panose="02010609060101010101" pitchFamily="49" charset="-122"/>
                <a:sym typeface="Wingdings" panose="05000000000000000000" pitchFamily="2" charset="2"/>
              </a:rPr>
              <a:t>编程</a:t>
            </a:r>
            <a:r>
              <a:rPr lang="zh-CN" altLang="en-US" sz="2800" b="1" dirty="0">
                <a:latin typeface="黑体" panose="02010609060101010101" pitchFamily="49" charset="-122"/>
                <a:ea typeface="黑体" panose="02010609060101010101" pitchFamily="49" charset="-122"/>
                <a:sym typeface="Wingdings" panose="05000000000000000000" pitchFamily="2" charset="2"/>
              </a:rPr>
              <a:t>实现</a:t>
            </a:r>
            <a:endParaRPr lang="en-US" altLang="zh-CN" sz="2800" b="1" dirty="0">
              <a:latin typeface="黑体" panose="02010609060101010101" pitchFamily="49" charset="-122"/>
              <a:ea typeface="黑体" panose="02010609060101010101" pitchFamily="49" charset="-122"/>
            </a:endParaRPr>
          </a:p>
          <a:p>
            <a:pPr lvl="1" algn="just" eaLnBrk="1" hangingPunct="1">
              <a:lnSpc>
                <a:spcPct val="100000"/>
              </a:lnSpc>
              <a:spcBef>
                <a:spcPct val="0"/>
              </a:spcBef>
            </a:pPr>
            <a:r>
              <a:rPr lang="zh-CN" altLang="en-US" sz="2800" b="1" dirty="0">
                <a:latin typeface="黑体" panose="02010609060101010101" pitchFamily="49" charset="-122"/>
                <a:ea typeface="黑体" panose="02010609060101010101" pitchFamily="49" charset="-122"/>
              </a:rPr>
              <a:t>离散数学为数学建模打下知识基础、为算法设计提供具体指导。</a:t>
            </a:r>
            <a:endParaRPr lang="en-US" altLang="zh-CN" sz="2800" b="1" dirty="0">
              <a:latin typeface="黑体" panose="02010609060101010101" pitchFamily="49" charset="-122"/>
              <a:ea typeface="黑体" panose="02010609060101010101" pitchFamily="49" charset="-122"/>
            </a:endParaRPr>
          </a:p>
          <a:p>
            <a:pPr lvl="1" algn="just" eaLnBrk="1" hangingPunct="1">
              <a:lnSpc>
                <a:spcPct val="100000"/>
              </a:lnSpc>
              <a:spcBef>
                <a:spcPct val="0"/>
              </a:spcBef>
            </a:pPr>
            <a:r>
              <a:rPr lang="zh-CN" altLang="en-US" sz="2800" b="1" dirty="0">
                <a:latin typeface="黑体" panose="02010609060101010101" pitchFamily="49" charset="-122"/>
                <a:ea typeface="黑体" panose="02010609060101010101" pitchFamily="49" charset="-122"/>
              </a:rPr>
              <a:t>离散数学是计算机科学的数学基础，其基本概念、理论、方法大量地应用在数字电路、编译原理、数据结构、操作系统、数据库系统、算法设计、人工智能、计算机网络等专业课程中，是这些课程的基础课程。 </a:t>
            </a:r>
            <a:endParaRPr lang="en-US" altLang="zh-CN" sz="2800" b="1" dirty="0">
              <a:latin typeface="黑体" panose="02010609060101010101" pitchFamily="49" charset="-122"/>
              <a:ea typeface="黑体" panose="02010609060101010101" pitchFamily="49" charset="-122"/>
            </a:endParaRPr>
          </a:p>
          <a:p>
            <a:pPr lvl="1" algn="just" eaLnBrk="1" hangingPunct="1">
              <a:lnSpc>
                <a:spcPct val="100000"/>
              </a:lnSpc>
              <a:spcBef>
                <a:spcPct val="0"/>
              </a:spcBef>
            </a:pPr>
            <a:r>
              <a:rPr lang="zh-CN" altLang="en-US" sz="2800" b="1" dirty="0">
                <a:latin typeface="黑体" panose="02010609060101010101" pitchFamily="49" charset="-122"/>
                <a:ea typeface="黑体" panose="02010609060101010101" pitchFamily="49" charset="-122"/>
              </a:rPr>
              <a:t>离散数学学习十分有益于概括抽象能力、逻辑思维能力、归纳构造能力的提高，能够培养提高学生的数学思维能力和对实际问题的求解能力。</a:t>
            </a:r>
            <a:endParaRPr lang="zh-CN" altLang="en-US" sz="2800" b="1" dirty="0">
              <a:latin typeface="黑体" panose="02010609060101010101" pitchFamily="49" charset="-122"/>
              <a:ea typeface="黑体" panose="02010609060101010101" pitchFamily="49" charset="-122"/>
            </a:endParaRPr>
          </a:p>
          <a:p>
            <a:pPr lvl="1" algn="just" eaLnBrk="1" hangingPunct="1">
              <a:lnSpc>
                <a:spcPct val="100000"/>
              </a:lnSpc>
              <a:spcBef>
                <a:spcPct val="0"/>
              </a:spcBef>
            </a:pPr>
            <a:endParaRPr lang="zh-CN" altLang="en-US" sz="2800" b="1" dirty="0">
              <a:latin typeface="黑体" panose="02010609060101010101" pitchFamily="49" charset="-122"/>
              <a:ea typeface="黑体" panose="02010609060101010101" pitchFamily="49" charset="-122"/>
            </a:endParaRPr>
          </a:p>
        </p:txBody>
      </p:sp>
      <p:sp>
        <p:nvSpPr>
          <p:cNvPr id="196612" name="Rectangle 4"/>
          <p:cNvSpPr>
            <a:spLocks noChangeArrowheads="1"/>
          </p:cNvSpPr>
          <p:nvPr/>
        </p:nvSpPr>
        <p:spPr bwMode="auto">
          <a:xfrm>
            <a:off x="0" y="1131888"/>
            <a:ext cx="9144000" cy="0"/>
          </a:xfrm>
          <a:prstGeom prst="rect">
            <a:avLst/>
          </a:prstGeom>
          <a:noFill/>
          <a:ln w="9525">
            <a:noFill/>
            <a:miter lim="800000"/>
          </a:ln>
          <a:effectLst/>
        </p:spPr>
        <p:txBody>
          <a:bodyPr wrap="none" anchor="ctr">
            <a:spAutoFit/>
          </a:bodyPr>
          <a:lstStyle/>
          <a:p>
            <a:pPr algn="ctr" eaLnBrk="1" hangingPunct="1">
              <a:spcBef>
                <a:spcPct val="20000"/>
              </a:spcBef>
              <a:defRPr/>
            </a:pPr>
            <a:endParaRPr lang="zh-CN" altLang="en-US">
              <a:effectLst>
                <a:outerShdw blurRad="38100" dist="38100" dir="2700000" algn="tl">
                  <a:srgbClr val="000000">
                    <a:alpha val="43137"/>
                  </a:srgbClr>
                </a:outerShdw>
              </a:effectLst>
              <a:ea typeface="黑体" panose="02010609060101010101" pitchFamily="49" charset="-122"/>
            </a:endParaRPr>
          </a:p>
        </p:txBody>
      </p:sp>
    </p:spTree>
  </p:cSld>
  <p:clrMapOvr>
    <a:masterClrMapping/>
  </p:clrMapOvr>
  <p:transition spd="med" advTm="5486"/>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lstStyle/>
          <a:p>
            <a:pPr algn="l" eaLnBrk="1" hangingPunct="1">
              <a:defRPr/>
            </a:pPr>
            <a:r>
              <a:rPr lang="en-US" altLang="zh-CN" sz="4400">
                <a:latin typeface="Arial Black" panose="020B0A04020102020204" pitchFamily="34" charset="0"/>
                <a:ea typeface="黑体" panose="02010609060101010101" pitchFamily="49" charset="-122"/>
              </a:rPr>
              <a:t>1.2 </a:t>
            </a:r>
            <a:r>
              <a:rPr lang="zh-CN" altLang="en-US" sz="4400">
                <a:latin typeface="Arial Black" panose="020B0A04020102020204" pitchFamily="34" charset="0"/>
                <a:ea typeface="黑体" panose="02010609060101010101" pitchFamily="49" charset="-122"/>
              </a:rPr>
              <a:t>公式的解释与真值表</a:t>
            </a:r>
            <a:endParaRPr lang="zh-CN" altLang="en-US" sz="4400">
              <a:latin typeface="Arial Black" panose="020B0A04020102020204" pitchFamily="34" charset="0"/>
              <a:ea typeface="黑体" panose="02010609060101010101" pitchFamily="49" charset="-122"/>
            </a:endParaRPr>
          </a:p>
        </p:txBody>
      </p:sp>
      <p:sp>
        <p:nvSpPr>
          <p:cNvPr id="51203" name="Rectangle 3"/>
          <p:cNvSpPr>
            <a:spLocks noGrp="1" noChangeArrowheads="1"/>
          </p:cNvSpPr>
          <p:nvPr>
            <p:ph type="body" idx="1"/>
          </p:nvPr>
        </p:nvSpPr>
        <p:spPr/>
        <p:txBody>
          <a:bodyPr/>
          <a:lstStyle/>
          <a:p>
            <a:pPr algn="just" eaLnBrk="1" hangingPunct="1">
              <a:lnSpc>
                <a:spcPct val="120000"/>
              </a:lnSpc>
              <a:spcBef>
                <a:spcPct val="0"/>
              </a:spcBef>
            </a:pPr>
            <a:r>
              <a:rPr lang="zh-CN" altLang="en-US" sz="2800" b="1">
                <a:solidFill>
                  <a:srgbClr val="FF6600"/>
                </a:solidFill>
                <a:ea typeface="黑体" panose="02010609060101010101" pitchFamily="49" charset="-122"/>
                <a:sym typeface="Wingdings" panose="05000000000000000000" pitchFamily="2" charset="2"/>
              </a:rPr>
              <a:t>定理</a:t>
            </a:r>
            <a:r>
              <a:rPr lang="en-US" altLang="zh-CN" sz="2800" b="1">
                <a:solidFill>
                  <a:srgbClr val="FF6600"/>
                </a:solidFill>
                <a:ea typeface="黑体" panose="02010609060101010101" pitchFamily="49" charset="-122"/>
                <a:sym typeface="Wingdings" panose="05000000000000000000" pitchFamily="2" charset="2"/>
              </a:rPr>
              <a:t>1.1</a:t>
            </a:r>
            <a:r>
              <a:rPr lang="zh-CN" altLang="en-US" sz="2800" b="1">
                <a:solidFill>
                  <a:srgbClr val="FF6600"/>
                </a:solidFill>
                <a:ea typeface="黑体" panose="02010609060101010101" pitchFamily="49" charset="-122"/>
                <a:sym typeface="Wingdings" panose="05000000000000000000" pitchFamily="2" charset="2"/>
              </a:rPr>
              <a:t>：</a:t>
            </a:r>
            <a:r>
              <a:rPr lang="zh-CN" altLang="en-US" sz="2800" b="1">
                <a:ea typeface="黑体" panose="02010609060101010101" pitchFamily="49" charset="-122"/>
                <a:sym typeface="Wingdings" panose="05000000000000000000" pitchFamily="2" charset="2"/>
              </a:rPr>
              <a:t>对于公式</a:t>
            </a:r>
            <a:r>
              <a:rPr lang="en-US" altLang="zh-CN" sz="2800" b="1">
                <a:ea typeface="黑体" panose="02010609060101010101" pitchFamily="49" charset="-122"/>
                <a:sym typeface="Wingdings" panose="05000000000000000000" pitchFamily="2" charset="2"/>
              </a:rPr>
              <a:t>G</a:t>
            </a:r>
            <a:r>
              <a:rPr lang="zh-CN" altLang="en-US" sz="2800" b="1">
                <a:ea typeface="黑体" panose="02010609060101010101" pitchFamily="49" charset="-122"/>
                <a:sym typeface="Wingdings" panose="05000000000000000000" pitchFamily="2" charset="2"/>
              </a:rPr>
              <a:t>和</a:t>
            </a:r>
            <a:r>
              <a:rPr lang="en-US" altLang="zh-CN" sz="2800" b="1">
                <a:ea typeface="黑体" panose="02010609060101010101" pitchFamily="49" charset="-122"/>
                <a:sym typeface="Wingdings" panose="05000000000000000000" pitchFamily="2" charset="2"/>
              </a:rPr>
              <a:t>H</a:t>
            </a:r>
            <a:r>
              <a:rPr lang="zh-CN" altLang="en-US" sz="2800" b="1">
                <a:ea typeface="黑体" panose="02010609060101010101" pitchFamily="49" charset="-122"/>
                <a:sym typeface="Wingdings" panose="05000000000000000000" pitchFamily="2" charset="2"/>
              </a:rPr>
              <a:t>， </a:t>
            </a:r>
            <a:r>
              <a:rPr lang="en-US" altLang="zh-CN" sz="2800" b="1">
                <a:ea typeface="黑体" panose="02010609060101010101" pitchFamily="49" charset="-122"/>
                <a:sym typeface="Wingdings" panose="05000000000000000000" pitchFamily="2" charset="2"/>
              </a:rPr>
              <a:t>G</a:t>
            </a:r>
            <a:r>
              <a:rPr lang="en-US" altLang="zh-CN" sz="2800" b="1">
                <a:ea typeface="黑体" panose="02010609060101010101" pitchFamily="49" charset="-122"/>
                <a:sym typeface="Symbol" panose="05050102010706020507" pitchFamily="18" charset="2"/>
              </a:rPr>
              <a:t></a:t>
            </a:r>
            <a:r>
              <a:rPr lang="en-US" altLang="zh-CN" sz="2800" b="1">
                <a:ea typeface="黑体" panose="02010609060101010101" pitchFamily="49" charset="-122"/>
                <a:sym typeface="Wingdings" panose="05000000000000000000" pitchFamily="2" charset="2"/>
              </a:rPr>
              <a:t>H</a:t>
            </a:r>
            <a:r>
              <a:rPr lang="zh-CN" altLang="en-US" sz="2800" b="1">
                <a:ea typeface="黑体" panose="02010609060101010101" pitchFamily="49" charset="-122"/>
                <a:sym typeface="Wingdings" panose="05000000000000000000" pitchFamily="2" charset="2"/>
              </a:rPr>
              <a:t>的充分必要条件是公式</a:t>
            </a:r>
            <a:r>
              <a:rPr lang="en-US" altLang="zh-CN" sz="2800" b="1">
                <a:ea typeface="黑体" panose="02010609060101010101" pitchFamily="49" charset="-122"/>
                <a:sym typeface="Wingdings" panose="05000000000000000000" pitchFamily="2" charset="2"/>
              </a:rPr>
              <a:t>G ↔H</a:t>
            </a:r>
            <a:r>
              <a:rPr lang="zh-CN" altLang="en-US" sz="2800" b="1">
                <a:ea typeface="黑体" panose="02010609060101010101" pitchFamily="49" charset="-122"/>
                <a:sym typeface="Wingdings" panose="05000000000000000000" pitchFamily="2" charset="2"/>
              </a:rPr>
              <a:t>是重言式。</a:t>
            </a:r>
            <a:endParaRPr lang="zh-CN" altLang="en-US" sz="2800" b="1">
              <a:ea typeface="黑体" panose="02010609060101010101" pitchFamily="49" charset="-122"/>
              <a:sym typeface="Wingdings" panose="05000000000000000000" pitchFamily="2" charset="2"/>
            </a:endParaRPr>
          </a:p>
          <a:p>
            <a:pPr algn="just" eaLnBrk="1" hangingPunct="1">
              <a:lnSpc>
                <a:spcPct val="120000"/>
              </a:lnSpc>
              <a:spcBef>
                <a:spcPct val="0"/>
              </a:spcBef>
              <a:buFontTx/>
              <a:buNone/>
            </a:pPr>
            <a:r>
              <a:rPr lang="zh-CN" altLang="en-US" sz="2800" b="1">
                <a:ea typeface="黑体" panose="02010609060101010101" pitchFamily="49" charset="-122"/>
                <a:sym typeface="Wingdings" panose="05000000000000000000" pitchFamily="2" charset="2"/>
              </a:rPr>
              <a:t>	</a:t>
            </a:r>
            <a:r>
              <a:rPr lang="zh-CN" altLang="en-US" sz="2800" b="1">
                <a:solidFill>
                  <a:srgbClr val="FF6600"/>
                </a:solidFill>
                <a:ea typeface="黑体" panose="02010609060101010101" pitchFamily="49" charset="-122"/>
                <a:sym typeface="Wingdings" panose="05000000000000000000" pitchFamily="2" charset="2"/>
              </a:rPr>
              <a:t>证明：</a:t>
            </a:r>
            <a:endParaRPr lang="zh-CN" altLang="en-US" sz="2800" b="1">
              <a:solidFill>
                <a:srgbClr val="FF6600"/>
              </a:solidFill>
              <a:ea typeface="黑体" panose="02010609060101010101" pitchFamily="49" charset="-122"/>
              <a:sym typeface="Wingdings" panose="05000000000000000000" pitchFamily="2" charset="2"/>
            </a:endParaRPr>
          </a:p>
          <a:p>
            <a:pPr algn="just" eaLnBrk="1" hangingPunct="1">
              <a:lnSpc>
                <a:spcPct val="120000"/>
              </a:lnSpc>
              <a:spcBef>
                <a:spcPct val="0"/>
              </a:spcBef>
              <a:buFontTx/>
              <a:buNone/>
            </a:pPr>
            <a:r>
              <a:rPr lang="zh-CN" altLang="en-US" sz="2800" b="1">
                <a:ea typeface="黑体" panose="02010609060101010101" pitchFamily="49" charset="-122"/>
                <a:sym typeface="Wingdings" panose="05000000000000000000" pitchFamily="2" charset="2"/>
              </a:rPr>
              <a:t>	</a:t>
            </a:r>
            <a:r>
              <a:rPr lang="zh-CN" altLang="en-US" sz="2800" b="1">
                <a:solidFill>
                  <a:schemeClr val="accent2"/>
                </a:solidFill>
                <a:ea typeface="黑体" panose="02010609060101010101" pitchFamily="49" charset="-122"/>
                <a:sym typeface="Wingdings" panose="05000000000000000000" pitchFamily="2" charset="2"/>
              </a:rPr>
              <a:t>必要性：</a:t>
            </a:r>
            <a:r>
              <a:rPr lang="zh-CN" altLang="en-US" sz="2800" b="1">
                <a:ea typeface="黑体" panose="02010609060101010101" pitchFamily="49" charset="-122"/>
                <a:sym typeface="Wingdings" panose="05000000000000000000" pitchFamily="2" charset="2"/>
              </a:rPr>
              <a:t>假定</a:t>
            </a:r>
            <a:r>
              <a:rPr lang="en-US" altLang="zh-CN" sz="2800" b="1">
                <a:ea typeface="黑体" panose="02010609060101010101" pitchFamily="49" charset="-122"/>
                <a:sym typeface="Wingdings" panose="05000000000000000000" pitchFamily="2" charset="2"/>
              </a:rPr>
              <a:t>G</a:t>
            </a:r>
            <a:r>
              <a:rPr lang="en-US" altLang="zh-CN" sz="2800" b="1">
                <a:ea typeface="黑体" panose="02010609060101010101" pitchFamily="49" charset="-122"/>
                <a:sym typeface="Symbol" panose="05050102010706020507" pitchFamily="18" charset="2"/>
              </a:rPr>
              <a:t></a:t>
            </a:r>
            <a:r>
              <a:rPr lang="en-US" altLang="zh-CN" sz="2800" b="1">
                <a:ea typeface="黑体" panose="02010609060101010101" pitchFamily="49" charset="-122"/>
                <a:sym typeface="Wingdings" panose="05000000000000000000" pitchFamily="2" charset="2"/>
              </a:rPr>
              <a:t>H</a:t>
            </a:r>
            <a:r>
              <a:rPr lang="zh-CN" altLang="en-US" sz="2800" b="1">
                <a:ea typeface="黑体" panose="02010609060101010101" pitchFamily="49" charset="-122"/>
                <a:sym typeface="Wingdings" panose="05000000000000000000" pitchFamily="2" charset="2"/>
              </a:rPr>
              <a:t>，则</a:t>
            </a:r>
            <a:r>
              <a:rPr lang="en-US" altLang="zh-CN" sz="2800" b="1">
                <a:ea typeface="黑体" panose="02010609060101010101" pitchFamily="49" charset="-122"/>
                <a:sym typeface="Wingdings" panose="05000000000000000000" pitchFamily="2" charset="2"/>
              </a:rPr>
              <a:t>G</a:t>
            </a:r>
            <a:r>
              <a:rPr lang="zh-CN" altLang="en-US" sz="2800" b="1">
                <a:ea typeface="黑体" panose="02010609060101010101" pitchFamily="49" charset="-122"/>
                <a:sym typeface="Wingdings" panose="05000000000000000000" pitchFamily="2" charset="2"/>
              </a:rPr>
              <a:t>和</a:t>
            </a:r>
            <a:r>
              <a:rPr lang="en-US" altLang="zh-CN" sz="2800" b="1">
                <a:ea typeface="黑体" panose="02010609060101010101" pitchFamily="49" charset="-122"/>
                <a:sym typeface="Wingdings" panose="05000000000000000000" pitchFamily="2" charset="2"/>
              </a:rPr>
              <a:t>H</a:t>
            </a:r>
            <a:r>
              <a:rPr lang="zh-CN" altLang="en-US" sz="2800" b="1">
                <a:ea typeface="黑体" panose="02010609060101010101" pitchFamily="49" charset="-122"/>
                <a:sym typeface="Wingdings" panose="05000000000000000000" pitchFamily="2" charset="2"/>
              </a:rPr>
              <a:t>在其任意解释</a:t>
            </a:r>
            <a:r>
              <a:rPr lang="en-US" altLang="zh-CN" sz="2800" b="1">
                <a:ea typeface="黑体" panose="02010609060101010101" pitchFamily="49" charset="-122"/>
                <a:sym typeface="Wingdings" panose="05000000000000000000" pitchFamily="2" charset="2"/>
              </a:rPr>
              <a:t>I</a:t>
            </a:r>
            <a:r>
              <a:rPr lang="zh-CN" altLang="en-US" sz="2800" b="1">
                <a:ea typeface="黑体" panose="02010609060101010101" pitchFamily="49" charset="-122"/>
                <a:sym typeface="Wingdings" panose="05000000000000000000" pitchFamily="2" charset="2"/>
              </a:rPr>
              <a:t>下，或同为真或同为假，由“↔”的意义知， </a:t>
            </a:r>
            <a:r>
              <a:rPr lang="en-US" altLang="zh-CN" sz="2800" b="1">
                <a:ea typeface="黑体" panose="02010609060101010101" pitchFamily="49" charset="-122"/>
                <a:sym typeface="Wingdings" panose="05000000000000000000" pitchFamily="2" charset="2"/>
              </a:rPr>
              <a:t>G ↔H</a:t>
            </a:r>
            <a:r>
              <a:rPr lang="zh-CN" altLang="en-US" sz="2800" b="1">
                <a:ea typeface="黑体" panose="02010609060101010101" pitchFamily="49" charset="-122"/>
                <a:sym typeface="Wingdings" panose="05000000000000000000" pitchFamily="2" charset="2"/>
              </a:rPr>
              <a:t>在任意解释</a:t>
            </a:r>
            <a:r>
              <a:rPr lang="en-US" altLang="zh-CN" sz="2800" b="1">
                <a:ea typeface="黑体" panose="02010609060101010101" pitchFamily="49" charset="-122"/>
                <a:sym typeface="Wingdings" panose="05000000000000000000" pitchFamily="2" charset="2"/>
              </a:rPr>
              <a:t>I</a:t>
            </a:r>
            <a:r>
              <a:rPr lang="zh-CN" altLang="en-US" sz="2800" b="1">
                <a:ea typeface="黑体" panose="02010609060101010101" pitchFamily="49" charset="-122"/>
                <a:sym typeface="Wingdings" panose="05000000000000000000" pitchFamily="2" charset="2"/>
              </a:rPr>
              <a:t>下，其真值为真，即</a:t>
            </a:r>
            <a:r>
              <a:rPr lang="en-US" altLang="zh-CN" sz="2800" b="1">
                <a:ea typeface="黑体" panose="02010609060101010101" pitchFamily="49" charset="-122"/>
                <a:sym typeface="Wingdings" panose="05000000000000000000" pitchFamily="2" charset="2"/>
              </a:rPr>
              <a:t>G ↔H</a:t>
            </a:r>
            <a:r>
              <a:rPr lang="zh-CN" altLang="en-US" sz="2800" b="1">
                <a:ea typeface="黑体" panose="02010609060101010101" pitchFamily="49" charset="-122"/>
                <a:sym typeface="Wingdings" panose="05000000000000000000" pitchFamily="2" charset="2"/>
              </a:rPr>
              <a:t>为重言式；</a:t>
            </a:r>
            <a:endParaRPr lang="zh-CN" altLang="en-US" sz="2800" b="1">
              <a:ea typeface="黑体" panose="02010609060101010101" pitchFamily="49" charset="-122"/>
              <a:sym typeface="Wingdings" panose="05000000000000000000" pitchFamily="2" charset="2"/>
            </a:endParaRPr>
          </a:p>
          <a:p>
            <a:pPr algn="just" eaLnBrk="1" hangingPunct="1">
              <a:lnSpc>
                <a:spcPct val="120000"/>
              </a:lnSpc>
              <a:spcBef>
                <a:spcPct val="0"/>
              </a:spcBef>
              <a:buFontTx/>
              <a:buNone/>
            </a:pPr>
            <a:r>
              <a:rPr lang="zh-CN" altLang="en-US" sz="2800" b="1">
                <a:ea typeface="黑体" panose="02010609060101010101" pitchFamily="49" charset="-122"/>
                <a:sym typeface="Wingdings" panose="05000000000000000000" pitchFamily="2" charset="2"/>
              </a:rPr>
              <a:t>	</a:t>
            </a:r>
            <a:r>
              <a:rPr lang="zh-CN" altLang="en-US" sz="2800" b="1">
                <a:solidFill>
                  <a:schemeClr val="accent2"/>
                </a:solidFill>
                <a:ea typeface="黑体" panose="02010609060101010101" pitchFamily="49" charset="-122"/>
                <a:sym typeface="Wingdings" panose="05000000000000000000" pitchFamily="2" charset="2"/>
              </a:rPr>
              <a:t>充分性：</a:t>
            </a:r>
            <a:r>
              <a:rPr lang="zh-CN" altLang="en-US" sz="2800" b="1">
                <a:ea typeface="黑体" panose="02010609060101010101" pitchFamily="49" charset="-122"/>
                <a:sym typeface="Wingdings" panose="05000000000000000000" pitchFamily="2" charset="2"/>
              </a:rPr>
              <a:t>假设公式</a:t>
            </a:r>
            <a:r>
              <a:rPr lang="en-US" altLang="zh-CN" sz="2800" b="1">
                <a:ea typeface="黑体" panose="02010609060101010101" pitchFamily="49" charset="-122"/>
                <a:sym typeface="Wingdings" panose="05000000000000000000" pitchFamily="2" charset="2"/>
              </a:rPr>
              <a:t>G ↔H</a:t>
            </a:r>
            <a:r>
              <a:rPr lang="zh-CN" altLang="en-US" sz="2800" b="1">
                <a:ea typeface="黑体" panose="02010609060101010101" pitchFamily="49" charset="-122"/>
                <a:sym typeface="Wingdings" panose="05000000000000000000" pitchFamily="2" charset="2"/>
              </a:rPr>
              <a:t>是重言式，</a:t>
            </a:r>
            <a:r>
              <a:rPr lang="en-US" altLang="zh-CN" sz="2800" b="1">
                <a:ea typeface="黑体" panose="02010609060101010101" pitchFamily="49" charset="-122"/>
                <a:sym typeface="Wingdings" panose="05000000000000000000" pitchFamily="2" charset="2"/>
              </a:rPr>
              <a:t>I</a:t>
            </a:r>
            <a:r>
              <a:rPr lang="zh-CN" altLang="en-US" sz="2800" b="1">
                <a:ea typeface="黑体" panose="02010609060101010101" pitchFamily="49" charset="-122"/>
                <a:sym typeface="Wingdings" panose="05000000000000000000" pitchFamily="2" charset="2"/>
              </a:rPr>
              <a:t>是它的任意解释，在</a:t>
            </a:r>
            <a:r>
              <a:rPr lang="en-US" altLang="zh-CN" sz="2800" b="1">
                <a:ea typeface="黑体" panose="02010609060101010101" pitchFamily="49" charset="-122"/>
                <a:sym typeface="Wingdings" panose="05000000000000000000" pitchFamily="2" charset="2"/>
              </a:rPr>
              <a:t>I</a:t>
            </a:r>
            <a:r>
              <a:rPr lang="zh-CN" altLang="en-US" sz="2800" b="1">
                <a:ea typeface="黑体" panose="02010609060101010101" pitchFamily="49" charset="-122"/>
                <a:sym typeface="Wingdings" panose="05000000000000000000" pitchFamily="2" charset="2"/>
              </a:rPr>
              <a:t>下， </a:t>
            </a:r>
            <a:r>
              <a:rPr lang="en-US" altLang="zh-CN" sz="2800" b="1">
                <a:ea typeface="黑体" panose="02010609060101010101" pitchFamily="49" charset="-122"/>
                <a:sym typeface="Wingdings" panose="05000000000000000000" pitchFamily="2" charset="2"/>
              </a:rPr>
              <a:t>G ↔H</a:t>
            </a:r>
            <a:r>
              <a:rPr lang="zh-CN" altLang="en-US" sz="2800" b="1">
                <a:ea typeface="黑体" panose="02010609060101010101" pitchFamily="49" charset="-122"/>
                <a:sym typeface="Wingdings" panose="05000000000000000000" pitchFamily="2" charset="2"/>
              </a:rPr>
              <a:t>为真，因此，</a:t>
            </a:r>
            <a:r>
              <a:rPr lang="en-US" altLang="zh-CN" sz="2800" b="1">
                <a:ea typeface="黑体" panose="02010609060101010101" pitchFamily="49" charset="-122"/>
                <a:sym typeface="Wingdings" panose="05000000000000000000" pitchFamily="2" charset="2"/>
              </a:rPr>
              <a:t>G</a:t>
            </a:r>
            <a:r>
              <a:rPr lang="zh-CN" altLang="en-US" sz="2800" b="1">
                <a:ea typeface="黑体" panose="02010609060101010101" pitchFamily="49" charset="-122"/>
                <a:sym typeface="Wingdings" panose="05000000000000000000" pitchFamily="2" charset="2"/>
              </a:rPr>
              <a:t>，</a:t>
            </a:r>
            <a:r>
              <a:rPr lang="en-US" altLang="zh-CN" sz="2800" b="1">
                <a:ea typeface="黑体" panose="02010609060101010101" pitchFamily="49" charset="-122"/>
                <a:sym typeface="Wingdings" panose="05000000000000000000" pitchFamily="2" charset="2"/>
              </a:rPr>
              <a:t>H</a:t>
            </a:r>
            <a:r>
              <a:rPr lang="zh-CN" altLang="en-US" sz="2800" b="1">
                <a:ea typeface="黑体" panose="02010609060101010101" pitchFamily="49" charset="-122"/>
                <a:sym typeface="Wingdings" panose="05000000000000000000" pitchFamily="2" charset="2"/>
              </a:rPr>
              <a:t>或同为真或同为假，由于</a:t>
            </a:r>
            <a:r>
              <a:rPr lang="en-US" altLang="zh-CN" sz="2800" b="1">
                <a:ea typeface="黑体" panose="02010609060101010101" pitchFamily="49" charset="-122"/>
                <a:sym typeface="Wingdings" panose="05000000000000000000" pitchFamily="2" charset="2"/>
              </a:rPr>
              <a:t>I</a:t>
            </a:r>
            <a:r>
              <a:rPr lang="zh-CN" altLang="en-US" sz="2800" b="1">
                <a:ea typeface="黑体" panose="02010609060101010101" pitchFamily="49" charset="-122"/>
                <a:sym typeface="Wingdings" panose="05000000000000000000" pitchFamily="2" charset="2"/>
              </a:rPr>
              <a:t>的任意性，故有</a:t>
            </a:r>
            <a:r>
              <a:rPr lang="en-US" altLang="zh-CN" sz="2800" b="1">
                <a:ea typeface="黑体" panose="02010609060101010101" pitchFamily="49" charset="-122"/>
                <a:sym typeface="Wingdings" panose="05000000000000000000" pitchFamily="2" charset="2"/>
              </a:rPr>
              <a:t>G</a:t>
            </a:r>
            <a:r>
              <a:rPr lang="en-US" altLang="zh-CN" sz="2800" b="1">
                <a:ea typeface="黑体" panose="02010609060101010101" pitchFamily="49" charset="-122"/>
                <a:sym typeface="Symbol" panose="05050102010706020507" pitchFamily="18" charset="2"/>
              </a:rPr>
              <a:t></a:t>
            </a:r>
            <a:r>
              <a:rPr lang="en-US" altLang="zh-CN" sz="2800" b="1">
                <a:ea typeface="黑体" panose="02010609060101010101" pitchFamily="49" charset="-122"/>
                <a:sym typeface="Wingdings" panose="05000000000000000000" pitchFamily="2" charset="2"/>
              </a:rPr>
              <a:t>H</a:t>
            </a:r>
            <a:r>
              <a:rPr lang="zh-CN" altLang="en-US" sz="2800" b="1">
                <a:ea typeface="黑体" panose="02010609060101010101" pitchFamily="49" charset="-122"/>
                <a:sym typeface="Wingdings" panose="05000000000000000000" pitchFamily="2" charset="2"/>
              </a:rPr>
              <a:t>。</a:t>
            </a:r>
            <a:endParaRPr lang="zh-CN" altLang="en-US" sz="2800" b="1">
              <a:ea typeface="黑体" panose="02010609060101010101" pitchFamily="49" charset="-122"/>
              <a:sym typeface="Wingdings" panose="05000000000000000000" pitchFamily="2" charset="2"/>
            </a:endParaRPr>
          </a:p>
        </p:txBody>
      </p:sp>
    </p:spTree>
  </p:cSld>
  <p:clrMapOvr>
    <a:masterClrMapping/>
  </p:clrMapOvr>
  <p:transition spd="med" advTm="5486"/>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lstStyle/>
          <a:p>
            <a:pPr algn="l" eaLnBrk="1" hangingPunct="1">
              <a:defRPr/>
            </a:pPr>
            <a:r>
              <a:rPr lang="en-US" altLang="zh-CN" sz="4400">
                <a:latin typeface="Arial Black" panose="020B0A04020102020204" pitchFamily="34" charset="0"/>
                <a:ea typeface="黑体" panose="02010609060101010101" pitchFamily="49" charset="-122"/>
              </a:rPr>
              <a:t>1.2 </a:t>
            </a:r>
            <a:r>
              <a:rPr lang="zh-CN" altLang="en-US" sz="4400">
                <a:latin typeface="Arial Black" panose="020B0A04020102020204" pitchFamily="34" charset="0"/>
                <a:ea typeface="黑体" panose="02010609060101010101" pitchFamily="49" charset="-122"/>
              </a:rPr>
              <a:t>公式的解释与真值表</a:t>
            </a:r>
            <a:endParaRPr lang="zh-CN" altLang="en-US" sz="4400">
              <a:latin typeface="Arial Black" panose="020B0A04020102020204" pitchFamily="34" charset="0"/>
              <a:ea typeface="黑体" panose="02010609060101010101" pitchFamily="49" charset="-122"/>
            </a:endParaRPr>
          </a:p>
        </p:txBody>
      </p:sp>
      <p:sp>
        <p:nvSpPr>
          <p:cNvPr id="52227" name="Rectangle 3"/>
          <p:cNvSpPr>
            <a:spLocks noGrp="1" noChangeArrowheads="1"/>
          </p:cNvSpPr>
          <p:nvPr>
            <p:ph type="body" idx="1"/>
          </p:nvPr>
        </p:nvSpPr>
        <p:spPr/>
        <p:txBody>
          <a:bodyPr/>
          <a:lstStyle/>
          <a:p>
            <a:pPr algn="just" eaLnBrk="1" hangingPunct="1">
              <a:lnSpc>
                <a:spcPct val="120000"/>
              </a:lnSpc>
            </a:pPr>
            <a:r>
              <a:rPr lang="zh-CN" altLang="en-US" sz="2800" b="1" dirty="0">
                <a:solidFill>
                  <a:schemeClr val="accent2"/>
                </a:solidFill>
                <a:ea typeface="黑体" panose="02010609060101010101" pitchFamily="49" charset="-122"/>
                <a:sym typeface="Wingdings" panose="05000000000000000000" pitchFamily="2" charset="2"/>
              </a:rPr>
              <a:t>注意</a:t>
            </a:r>
            <a:r>
              <a:rPr lang="zh-CN" altLang="en-US" sz="2800" b="1" dirty="0">
                <a:solidFill>
                  <a:schemeClr val="accent2"/>
                </a:solidFill>
                <a:ea typeface="黑体" panose="02010609060101010101" pitchFamily="49" charset="-122"/>
                <a:sym typeface="Symbol" panose="05050102010706020507" pitchFamily="18" charset="2"/>
              </a:rPr>
              <a:t></a:t>
            </a:r>
            <a:r>
              <a:rPr lang="zh-CN" altLang="en-US" sz="2800" b="1" dirty="0">
                <a:solidFill>
                  <a:schemeClr val="accent2"/>
                </a:solidFill>
                <a:ea typeface="黑体" panose="02010609060101010101" pitchFamily="49" charset="-122"/>
                <a:sym typeface="Wingdings" panose="05000000000000000000" pitchFamily="2" charset="2"/>
              </a:rPr>
              <a:t>与↔不同：</a:t>
            </a:r>
            <a:endParaRPr lang="zh-CN" altLang="en-US" sz="2800" b="1" dirty="0">
              <a:solidFill>
                <a:schemeClr val="accent2"/>
              </a:solidFill>
              <a:ea typeface="黑体" panose="02010609060101010101" pitchFamily="49" charset="-122"/>
              <a:sym typeface="Wingdings" panose="05000000000000000000" pitchFamily="2" charset="2"/>
            </a:endParaRPr>
          </a:p>
          <a:p>
            <a:pPr lvl="1" algn="just" eaLnBrk="1" hangingPunct="1">
              <a:lnSpc>
                <a:spcPct val="120000"/>
              </a:lnSpc>
              <a:buFontTx/>
              <a:buNone/>
            </a:pPr>
            <a:r>
              <a:rPr lang="en-US" altLang="zh-CN" sz="2800" b="1" dirty="0">
                <a:ea typeface="黑体" panose="02010609060101010101" pitchFamily="49" charset="-122"/>
                <a:sym typeface="Wingdings" panose="05000000000000000000" pitchFamily="2" charset="2"/>
              </a:rPr>
              <a:t>(1</a:t>
            </a:r>
            <a:r>
              <a:rPr lang="en-US" altLang="zh-CN" sz="2800" b="1" dirty="0" smtClean="0">
                <a:ea typeface="黑体" panose="02010609060101010101" pitchFamily="49" charset="-122"/>
                <a:sym typeface="Wingdings" panose="05000000000000000000" pitchFamily="2" charset="2"/>
              </a:rPr>
              <a:t>)  </a:t>
            </a:r>
            <a:r>
              <a:rPr lang="en-US" altLang="zh-CN" sz="2800" b="1" dirty="0" smtClean="0">
                <a:ea typeface="黑体" panose="02010609060101010101" pitchFamily="49" charset="-122"/>
                <a:sym typeface="Symbol" panose="05050102010706020507" pitchFamily="18" charset="2"/>
              </a:rPr>
              <a:t></a:t>
            </a:r>
            <a:r>
              <a:rPr lang="en-US" altLang="zh-CN" sz="2800" b="1" dirty="0" smtClean="0">
                <a:ea typeface="黑体" panose="02010609060101010101" pitchFamily="49" charset="-122"/>
                <a:sym typeface="Wingdings" panose="05000000000000000000" pitchFamily="2" charset="2"/>
              </a:rPr>
              <a:t> </a:t>
            </a:r>
            <a:r>
              <a:rPr lang="zh-CN" altLang="en-US" sz="2800" b="1" dirty="0">
                <a:ea typeface="黑体" panose="02010609060101010101" pitchFamily="49" charset="-122"/>
                <a:sym typeface="Wingdings" panose="05000000000000000000" pitchFamily="2" charset="2"/>
              </a:rPr>
              <a:t>：逻辑等价关系， </a:t>
            </a:r>
            <a:r>
              <a:rPr lang="en-US" altLang="zh-CN" sz="2800" b="1" dirty="0">
                <a:ea typeface="黑体" panose="02010609060101010101" pitchFamily="49" charset="-122"/>
                <a:sym typeface="Wingdings" panose="05000000000000000000" pitchFamily="2" charset="2"/>
              </a:rPr>
              <a:t>G </a:t>
            </a:r>
            <a:r>
              <a:rPr lang="en-US" altLang="zh-CN" sz="2800" b="1" dirty="0">
                <a:ea typeface="黑体" panose="02010609060101010101" pitchFamily="49" charset="-122"/>
                <a:sym typeface="Symbol" panose="05050102010706020507" pitchFamily="18" charset="2"/>
              </a:rPr>
              <a:t></a:t>
            </a:r>
            <a:r>
              <a:rPr lang="en-US" altLang="zh-CN" sz="2800" b="1" dirty="0">
                <a:ea typeface="黑体" panose="02010609060101010101" pitchFamily="49" charset="-122"/>
                <a:sym typeface="Wingdings" panose="05000000000000000000" pitchFamily="2" charset="2"/>
              </a:rPr>
              <a:t> H</a:t>
            </a:r>
            <a:r>
              <a:rPr lang="zh-CN" altLang="en-US" sz="2800" b="1" dirty="0">
                <a:ea typeface="黑体" panose="02010609060101010101" pitchFamily="49" charset="-122"/>
                <a:sym typeface="Wingdings" panose="05000000000000000000" pitchFamily="2" charset="2"/>
              </a:rPr>
              <a:t>不是命题公式；</a:t>
            </a:r>
            <a:endParaRPr lang="zh-CN" altLang="en-US" sz="2800" b="1" dirty="0">
              <a:ea typeface="黑体" panose="02010609060101010101" pitchFamily="49" charset="-122"/>
              <a:sym typeface="Wingdings" panose="05000000000000000000" pitchFamily="2" charset="2"/>
            </a:endParaRPr>
          </a:p>
          <a:p>
            <a:pPr lvl="1" algn="just" eaLnBrk="1" hangingPunct="1">
              <a:lnSpc>
                <a:spcPct val="120000"/>
              </a:lnSpc>
              <a:buFontTx/>
              <a:buNone/>
            </a:pPr>
            <a:r>
              <a:rPr lang="en-US" altLang="zh-CN" sz="2800" b="1" dirty="0">
                <a:ea typeface="黑体" panose="02010609060101010101" pitchFamily="49" charset="-122"/>
                <a:sym typeface="Wingdings" panose="05000000000000000000" pitchFamily="2" charset="2"/>
              </a:rPr>
              <a:t>(2</a:t>
            </a:r>
            <a:r>
              <a:rPr lang="en-US" altLang="zh-CN" sz="2800" b="1" dirty="0" smtClean="0">
                <a:ea typeface="黑体" panose="02010609060101010101" pitchFamily="49" charset="-122"/>
                <a:sym typeface="Wingdings" panose="05000000000000000000" pitchFamily="2" charset="2"/>
              </a:rPr>
              <a:t>)  ↔</a:t>
            </a:r>
            <a:r>
              <a:rPr lang="zh-CN" altLang="en-US" sz="2800" b="1" dirty="0">
                <a:ea typeface="黑体" panose="02010609060101010101" pitchFamily="49" charset="-122"/>
                <a:sym typeface="Wingdings" panose="05000000000000000000" pitchFamily="2" charset="2"/>
              </a:rPr>
              <a:t>：逻辑联结词， </a:t>
            </a:r>
            <a:r>
              <a:rPr lang="en-US" altLang="zh-CN" sz="2800" b="1" dirty="0">
                <a:ea typeface="黑体" panose="02010609060101010101" pitchFamily="49" charset="-122"/>
                <a:sym typeface="Wingdings" panose="05000000000000000000" pitchFamily="2" charset="2"/>
              </a:rPr>
              <a:t>G ↔H</a:t>
            </a:r>
            <a:r>
              <a:rPr lang="zh-CN" altLang="en-US" sz="2800" b="1" dirty="0">
                <a:ea typeface="黑体" panose="02010609060101010101" pitchFamily="49" charset="-122"/>
                <a:sym typeface="Wingdings" panose="05000000000000000000" pitchFamily="2" charset="2"/>
              </a:rPr>
              <a:t>是命题公式；</a:t>
            </a:r>
            <a:endParaRPr lang="zh-CN" altLang="en-US" sz="2800" b="1" dirty="0">
              <a:ea typeface="黑体" panose="02010609060101010101" pitchFamily="49" charset="-122"/>
              <a:sym typeface="Wingdings" panose="05000000000000000000" pitchFamily="2" charset="2"/>
            </a:endParaRPr>
          </a:p>
          <a:p>
            <a:pPr lvl="1" algn="just" eaLnBrk="1" hangingPunct="1">
              <a:lnSpc>
                <a:spcPct val="120000"/>
              </a:lnSpc>
              <a:buFontTx/>
              <a:buNone/>
            </a:pPr>
            <a:r>
              <a:rPr lang="en-US" altLang="zh-CN" sz="2800" b="1" dirty="0">
                <a:ea typeface="黑体" panose="02010609060101010101" pitchFamily="49" charset="-122"/>
                <a:sym typeface="Wingdings" panose="05000000000000000000" pitchFamily="2" charset="2"/>
              </a:rPr>
              <a:t>(</a:t>
            </a:r>
            <a:r>
              <a:rPr lang="en-US" altLang="zh-CN" sz="2800" b="1" dirty="0" smtClean="0">
                <a:ea typeface="黑体" panose="02010609060101010101" pitchFamily="49" charset="-122"/>
                <a:sym typeface="Wingdings" panose="05000000000000000000" pitchFamily="2" charset="2"/>
              </a:rPr>
              <a:t>3) </a:t>
            </a:r>
            <a:r>
              <a:rPr lang="zh-CN" altLang="en-US" sz="2800" b="1" dirty="0" smtClean="0">
                <a:ea typeface="黑体" panose="02010609060101010101" pitchFamily="49" charset="-122"/>
                <a:sym typeface="Wingdings" panose="05000000000000000000" pitchFamily="2" charset="2"/>
              </a:rPr>
              <a:t>计算机</a:t>
            </a:r>
            <a:r>
              <a:rPr lang="zh-CN" altLang="en-US" sz="2800" b="1" dirty="0">
                <a:ea typeface="黑体" panose="02010609060101010101" pitchFamily="49" charset="-122"/>
                <a:sym typeface="Wingdings" panose="05000000000000000000" pitchFamily="2" charset="2"/>
              </a:rPr>
              <a:t>不能判断</a:t>
            </a:r>
            <a:r>
              <a:rPr lang="en-US" altLang="zh-CN" sz="2800" b="1" dirty="0">
                <a:ea typeface="黑体" panose="02010609060101010101" pitchFamily="49" charset="-122"/>
                <a:sym typeface="Wingdings" panose="05000000000000000000" pitchFamily="2" charset="2"/>
              </a:rPr>
              <a:t>G</a:t>
            </a:r>
            <a:r>
              <a:rPr lang="zh-CN" altLang="en-US" sz="2800" b="1" dirty="0">
                <a:ea typeface="黑体" panose="02010609060101010101" pitchFamily="49" charset="-122"/>
                <a:sym typeface="Wingdings" panose="05000000000000000000" pitchFamily="2" charset="2"/>
              </a:rPr>
              <a:t>，</a:t>
            </a:r>
            <a:r>
              <a:rPr lang="en-US" altLang="zh-CN" sz="2800" b="1" dirty="0">
                <a:ea typeface="黑体" panose="02010609060101010101" pitchFamily="49" charset="-122"/>
                <a:sym typeface="Wingdings" panose="05000000000000000000" pitchFamily="2" charset="2"/>
              </a:rPr>
              <a:t>H</a:t>
            </a:r>
            <a:r>
              <a:rPr lang="zh-CN" altLang="en-US" sz="2800" b="1" dirty="0">
                <a:ea typeface="黑体" panose="02010609060101010101" pitchFamily="49" charset="-122"/>
                <a:sym typeface="Wingdings" panose="05000000000000000000" pitchFamily="2" charset="2"/>
              </a:rPr>
              <a:t>是否逻辑等价，而可计算</a:t>
            </a:r>
            <a:r>
              <a:rPr lang="en-US" altLang="zh-CN" sz="2800" b="1" dirty="0">
                <a:ea typeface="黑体" panose="02010609060101010101" pitchFamily="49" charset="-122"/>
                <a:sym typeface="Wingdings" panose="05000000000000000000" pitchFamily="2" charset="2"/>
              </a:rPr>
              <a:t>G ↔H</a:t>
            </a:r>
            <a:r>
              <a:rPr lang="zh-CN" altLang="en-US" sz="2800" b="1" dirty="0">
                <a:ea typeface="黑体" panose="02010609060101010101" pitchFamily="49" charset="-122"/>
                <a:sym typeface="Wingdings" panose="05000000000000000000" pitchFamily="2" charset="2"/>
              </a:rPr>
              <a:t>是否为重言式。</a:t>
            </a:r>
            <a:endParaRPr lang="zh-CN" altLang="en-US" sz="2800" b="1" dirty="0">
              <a:ea typeface="黑体" panose="02010609060101010101" pitchFamily="49" charset="-122"/>
              <a:sym typeface="Wingdings" panose="05000000000000000000" pitchFamily="2" charset="2"/>
            </a:endParaRPr>
          </a:p>
          <a:p>
            <a:pPr lvl="1" eaLnBrk="1" hangingPunct="1"/>
            <a:endParaRPr lang="en-US" altLang="zh-CN" sz="2800" dirty="0">
              <a:ea typeface="黑体" panose="02010609060101010101" pitchFamily="49" charset="-122"/>
            </a:endParaRPr>
          </a:p>
        </p:txBody>
      </p:sp>
    </p:spTree>
  </p:cSld>
  <p:clrMapOvr>
    <a:masterClrMapping/>
  </p:clrMapOvr>
  <p:transition spd="med" advTm="5486"/>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lstStyle/>
          <a:p>
            <a:pPr algn="l" eaLnBrk="1" hangingPunct="1">
              <a:defRPr/>
            </a:pPr>
            <a:r>
              <a:rPr lang="en-US" altLang="zh-CN" sz="4400">
                <a:latin typeface="Arial Black" panose="020B0A04020102020204" pitchFamily="34" charset="0"/>
                <a:ea typeface="黑体" panose="02010609060101010101" pitchFamily="49" charset="-122"/>
              </a:rPr>
              <a:t>1.2 </a:t>
            </a:r>
            <a:r>
              <a:rPr lang="zh-CN" altLang="en-US" sz="4400">
                <a:latin typeface="Arial Black" panose="020B0A04020102020204" pitchFamily="34" charset="0"/>
                <a:ea typeface="黑体" panose="02010609060101010101" pitchFamily="49" charset="-122"/>
              </a:rPr>
              <a:t>公式的解释与真值表</a:t>
            </a:r>
            <a:endParaRPr lang="zh-CN" altLang="en-US" sz="4400">
              <a:latin typeface="Arial Black" panose="020B0A04020102020204" pitchFamily="34" charset="0"/>
              <a:ea typeface="黑体" panose="02010609060101010101" pitchFamily="49" charset="-122"/>
            </a:endParaRPr>
          </a:p>
        </p:txBody>
      </p:sp>
      <p:sp>
        <p:nvSpPr>
          <p:cNvPr id="53251" name="Rectangle 3"/>
          <p:cNvSpPr>
            <a:spLocks noGrp="1" noChangeArrowheads="1"/>
          </p:cNvSpPr>
          <p:nvPr>
            <p:ph type="body" sz="half" idx="1"/>
          </p:nvPr>
        </p:nvSpPr>
        <p:spPr>
          <a:xfrm>
            <a:off x="457200" y="1143000"/>
            <a:ext cx="8229600" cy="838200"/>
          </a:xfrm>
        </p:spPr>
        <p:txBody>
          <a:bodyPr/>
          <a:lstStyle/>
          <a:p>
            <a:pPr eaLnBrk="1" hangingPunct="1"/>
            <a:r>
              <a:rPr lang="zh-CN" altLang="en-US" sz="2800" b="1">
                <a:solidFill>
                  <a:srgbClr val="0000FF"/>
                </a:solidFill>
                <a:ea typeface="黑体" panose="02010609060101010101" pitchFamily="49" charset="-122"/>
                <a:sym typeface="Wingdings" panose="05000000000000000000" pitchFamily="2" charset="2"/>
              </a:rPr>
              <a:t>常用逻辑恒等式（</a:t>
            </a:r>
            <a:r>
              <a:rPr lang="en-US" altLang="zh-CN" sz="2800" b="1">
                <a:solidFill>
                  <a:srgbClr val="0000FF"/>
                </a:solidFill>
                <a:ea typeface="黑体" panose="02010609060101010101" pitchFamily="49" charset="-122"/>
                <a:sym typeface="Wingdings" panose="05000000000000000000" pitchFamily="2" charset="2"/>
              </a:rPr>
              <a:t>P</a:t>
            </a:r>
            <a:r>
              <a:rPr lang="zh-CN" altLang="en-US" sz="2800" b="1">
                <a:solidFill>
                  <a:srgbClr val="0000FF"/>
                </a:solidFill>
                <a:ea typeface="黑体" panose="02010609060101010101" pitchFamily="49" charset="-122"/>
                <a:sym typeface="Wingdings" panose="05000000000000000000" pitchFamily="2" charset="2"/>
              </a:rPr>
              <a:t>，</a:t>
            </a:r>
            <a:r>
              <a:rPr lang="en-US" altLang="zh-CN" sz="2800" b="1">
                <a:solidFill>
                  <a:srgbClr val="0000FF"/>
                </a:solidFill>
                <a:ea typeface="黑体" panose="02010609060101010101" pitchFamily="49" charset="-122"/>
                <a:sym typeface="Wingdings" panose="05000000000000000000" pitchFamily="2" charset="2"/>
              </a:rPr>
              <a:t>Q</a:t>
            </a:r>
            <a:r>
              <a:rPr lang="zh-CN" altLang="en-US" sz="2800" b="1">
                <a:solidFill>
                  <a:srgbClr val="0000FF"/>
                </a:solidFill>
                <a:ea typeface="黑体" panose="02010609060101010101" pitchFamily="49" charset="-122"/>
                <a:sym typeface="Wingdings" panose="05000000000000000000" pitchFamily="2" charset="2"/>
              </a:rPr>
              <a:t>，</a:t>
            </a:r>
            <a:r>
              <a:rPr lang="en-US" altLang="zh-CN" sz="2800" b="1">
                <a:solidFill>
                  <a:srgbClr val="0000FF"/>
                </a:solidFill>
                <a:ea typeface="黑体" panose="02010609060101010101" pitchFamily="49" charset="-122"/>
                <a:sym typeface="Wingdings" panose="05000000000000000000" pitchFamily="2" charset="2"/>
              </a:rPr>
              <a:t>R</a:t>
            </a:r>
            <a:r>
              <a:rPr lang="zh-CN" altLang="en-US" sz="2800" b="1">
                <a:solidFill>
                  <a:srgbClr val="0000FF"/>
                </a:solidFill>
                <a:ea typeface="黑体" panose="02010609060101010101" pitchFamily="49" charset="-122"/>
                <a:sym typeface="Wingdings" panose="05000000000000000000" pitchFamily="2" charset="2"/>
              </a:rPr>
              <a:t>为任意命题，</a:t>
            </a:r>
            <a:r>
              <a:rPr lang="en-US" altLang="zh-CN" sz="2800" b="1">
                <a:solidFill>
                  <a:srgbClr val="0000FF"/>
                </a:solidFill>
                <a:ea typeface="黑体" panose="02010609060101010101" pitchFamily="49" charset="-122"/>
                <a:sym typeface="Wingdings" panose="05000000000000000000" pitchFamily="2" charset="2"/>
              </a:rPr>
              <a:t>T</a:t>
            </a:r>
            <a:r>
              <a:rPr lang="zh-CN" altLang="en-US" sz="2800" b="1">
                <a:solidFill>
                  <a:srgbClr val="0000FF"/>
                </a:solidFill>
                <a:ea typeface="黑体" panose="02010609060101010101" pitchFamily="49" charset="-122"/>
                <a:sym typeface="Wingdings" panose="05000000000000000000" pitchFamily="2" charset="2"/>
              </a:rPr>
              <a:t>为真命题，</a:t>
            </a:r>
            <a:r>
              <a:rPr lang="en-US" altLang="zh-CN" sz="2800" b="1">
                <a:solidFill>
                  <a:srgbClr val="0000FF"/>
                </a:solidFill>
                <a:ea typeface="黑体" panose="02010609060101010101" pitchFamily="49" charset="-122"/>
                <a:sym typeface="Wingdings" panose="05000000000000000000" pitchFamily="2" charset="2"/>
              </a:rPr>
              <a:t>F</a:t>
            </a:r>
            <a:r>
              <a:rPr lang="zh-CN" altLang="en-US" sz="2800" b="1">
                <a:solidFill>
                  <a:srgbClr val="0000FF"/>
                </a:solidFill>
                <a:ea typeface="黑体" panose="02010609060101010101" pitchFamily="49" charset="-122"/>
                <a:sym typeface="Wingdings" panose="05000000000000000000" pitchFamily="2" charset="2"/>
              </a:rPr>
              <a:t>为假命题）：</a:t>
            </a:r>
            <a:endParaRPr lang="zh-CN" altLang="en-US" sz="2800" b="1">
              <a:solidFill>
                <a:srgbClr val="0000FF"/>
              </a:solidFill>
              <a:ea typeface="黑体" panose="02010609060101010101" pitchFamily="49" charset="-122"/>
              <a:sym typeface="Wingdings" panose="05000000000000000000" pitchFamily="2" charset="2"/>
            </a:endParaRPr>
          </a:p>
        </p:txBody>
      </p:sp>
      <p:graphicFrame>
        <p:nvGraphicFramePr>
          <p:cNvPr id="228414" name="Group 62"/>
          <p:cNvGraphicFramePr>
            <a:graphicFrameLocks noGrp="1"/>
          </p:cNvGraphicFramePr>
          <p:nvPr>
            <p:ph sz="half" idx="2"/>
          </p:nvPr>
        </p:nvGraphicFramePr>
        <p:xfrm>
          <a:off x="838200" y="2057400"/>
          <a:ext cx="7848600" cy="4371973"/>
        </p:xfrm>
        <a:graphic>
          <a:graphicData uri="http://schemas.openxmlformats.org/drawingml/2006/table">
            <a:tbl>
              <a:tblPr/>
              <a:tblGrid>
                <a:gridCol w="981075"/>
                <a:gridCol w="4251325"/>
                <a:gridCol w="2616200"/>
              </a:tblGrid>
              <a:tr h="398521">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E1</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¬¬P&lt;=&gt;P</a:t>
                      </a:r>
                      <a:endPar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双否定</a:t>
                      </a:r>
                      <a:endParaRPr kumimoji="0" lang="zh-CN" altLang="en-US"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folHlink"/>
                    </a:solidFill>
                  </a:tcPr>
                </a:tc>
              </a:tr>
              <a:tr h="398521">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E2</a:t>
                      </a:r>
                      <a:endPar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P∨P&lt;=&gt;P</a:t>
                      </a:r>
                      <a:endPar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a:t>
                      </a:r>
                      <a:r>
                        <a:rPr kumimoji="0" lang="zh-CN" altLang="en-US"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的幂等律</a:t>
                      </a:r>
                      <a:endParaRPr kumimoji="0" lang="zh-CN" altLang="en-US"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40010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E3</a:t>
                      </a:r>
                      <a:endPar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P∧P&lt;=&gt;P</a:t>
                      </a:r>
                      <a:endPar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a:t>
                      </a:r>
                      <a:r>
                        <a:rPr kumimoji="0" lang="zh-CN" altLang="en-US"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的幂等律</a:t>
                      </a:r>
                      <a:endParaRPr kumimoji="0" lang="zh-CN" altLang="en-US"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9693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E4</a:t>
                      </a:r>
                      <a:endPar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P∨Q&lt;=&gt;Q∨P</a:t>
                      </a:r>
                      <a:endPar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a:t>
                      </a:r>
                      <a:r>
                        <a:rPr kumimoji="0" lang="zh-CN" altLang="en-US"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的交换律</a:t>
                      </a:r>
                      <a:endParaRPr kumimoji="0" lang="zh-CN" altLang="en-US"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40010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E5</a:t>
                      </a:r>
                      <a:endPar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P∧Q&lt;=&gt;Q∧P</a:t>
                      </a:r>
                      <a:endPar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a:t>
                      </a:r>
                      <a:r>
                        <a:rPr kumimoji="0" lang="zh-CN" altLang="en-US"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的交换律</a:t>
                      </a:r>
                      <a:endParaRPr kumimoji="0" lang="zh-CN" altLang="en-US"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96297">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E6</a:t>
                      </a:r>
                      <a:endPar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(P∨Q) ∨R&lt;=&gt;P∨(Q∨R)</a:t>
                      </a:r>
                      <a:endPar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a:t>
                      </a:r>
                      <a:r>
                        <a:rPr kumimoji="0" lang="zh-CN" altLang="en-US"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的结合律</a:t>
                      </a:r>
                      <a:endParaRPr kumimoji="0" lang="zh-CN" altLang="en-US"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96297">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E7</a:t>
                      </a:r>
                      <a:endPar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(P∧Q) ∧R&lt;=&gt;P∧(Q∧R)</a:t>
                      </a:r>
                      <a:endPar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a:t>
                      </a:r>
                      <a:r>
                        <a:rPr kumimoji="0" lang="zh-CN" altLang="en-US"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的结合律</a:t>
                      </a:r>
                      <a:endParaRPr kumimoji="0" lang="zh-CN" altLang="en-US"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96297">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E8</a:t>
                      </a:r>
                      <a:endPar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P∧(Q∨R) &lt;=&gt;(P∧Q)∨(P∧R)</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a:t>
                      </a:r>
                      <a:r>
                        <a:rPr kumimoji="0" lang="zh-CN" altLang="en-US" sz="2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在∨上的分配律</a:t>
                      </a:r>
                      <a:endParaRPr kumimoji="0" lang="zh-CN" altLang="en-US" sz="2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96297">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E9</a:t>
                      </a:r>
                      <a:endPar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P∨ (Q∧R) &lt;=&gt;(P∨Q)∧(P∨R)</a:t>
                      </a:r>
                      <a:endPar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a:t>
                      </a:r>
                      <a:r>
                        <a:rPr kumimoji="0" lang="zh-CN" altLang="en-US"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在∧上的分配律</a:t>
                      </a:r>
                      <a:endParaRPr kumimoji="0" lang="zh-CN" altLang="en-US"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96297">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E10</a:t>
                      </a:r>
                      <a:endPar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¬(P∨Q) &lt;=&gt;¬P∧¬Q</a:t>
                      </a:r>
                      <a:endPar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德</a:t>
                      </a:r>
                      <a:r>
                        <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a:t>
                      </a:r>
                      <a:r>
                        <a:rPr kumimoji="0" lang="zh-CN" altLang="en-US"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摩根定律</a:t>
                      </a:r>
                      <a:endParaRPr kumimoji="0" lang="zh-CN" altLang="en-US"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96297">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E11</a:t>
                      </a:r>
                      <a:endPar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¬(P∧Q) &lt;=&gt;¬P∨¬Q</a:t>
                      </a:r>
                      <a:endPar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vMerge="1">
                  <a:tcPr/>
                </a:tc>
              </a:tr>
            </a:tbl>
          </a:graphicData>
        </a:graphic>
      </p:graphicFrame>
    </p:spTree>
  </p:cSld>
  <p:clrMapOvr>
    <a:masterClrMapping/>
  </p:clrMapOvr>
  <p:transition spd="med" advTm="5486"/>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pPr algn="l" eaLnBrk="1" hangingPunct="1">
              <a:defRPr/>
            </a:pPr>
            <a:r>
              <a:rPr lang="en-US" altLang="zh-CN" sz="4400">
                <a:latin typeface="Arial Black" panose="020B0A04020102020204" pitchFamily="34" charset="0"/>
                <a:ea typeface="黑体" panose="02010609060101010101" pitchFamily="49" charset="-122"/>
              </a:rPr>
              <a:t>1.2 </a:t>
            </a:r>
            <a:r>
              <a:rPr lang="zh-CN" altLang="en-US" sz="4400">
                <a:latin typeface="Arial Black" panose="020B0A04020102020204" pitchFamily="34" charset="0"/>
                <a:ea typeface="黑体" panose="02010609060101010101" pitchFamily="49" charset="-122"/>
              </a:rPr>
              <a:t>公式的解释与真值表</a:t>
            </a:r>
            <a:endParaRPr lang="zh-CN" altLang="en-US" sz="4400">
              <a:latin typeface="Arial Black" panose="020B0A04020102020204" pitchFamily="34" charset="0"/>
              <a:ea typeface="黑体" panose="02010609060101010101" pitchFamily="49" charset="-122"/>
            </a:endParaRPr>
          </a:p>
        </p:txBody>
      </p:sp>
      <p:graphicFrame>
        <p:nvGraphicFramePr>
          <p:cNvPr id="230464" name="Group 64"/>
          <p:cNvGraphicFramePr>
            <a:graphicFrameLocks noGrp="1"/>
          </p:cNvGraphicFramePr>
          <p:nvPr>
            <p:ph idx="1"/>
          </p:nvPr>
        </p:nvGraphicFramePr>
        <p:xfrm>
          <a:off x="457200" y="1143000"/>
          <a:ext cx="8229600" cy="5486403"/>
        </p:xfrm>
        <a:graphic>
          <a:graphicData uri="http://schemas.openxmlformats.org/drawingml/2006/table">
            <a:tbl>
              <a:tblPr/>
              <a:tblGrid>
                <a:gridCol w="1131888"/>
                <a:gridCol w="4354512"/>
                <a:gridCol w="2743200"/>
              </a:tblGrid>
              <a:tr h="4222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E12</a:t>
                      </a:r>
                      <a:endPar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P∨(P∧Q) &lt;=&gt;P</a:t>
                      </a:r>
                      <a:endPar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folHlink"/>
                    </a:solidFill>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吸收律</a:t>
                      </a:r>
                      <a:endParaRPr kumimoji="0" lang="zh-CN" altLang="en-US"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folHlink"/>
                    </a:solidFill>
                  </a:tcPr>
                </a:tc>
              </a:tr>
              <a:tr h="42068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E13</a:t>
                      </a:r>
                      <a:endPar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P∧ (P∨Q) &lt;=&gt;P</a:t>
                      </a:r>
                      <a:endPar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anchor="ctr" horzOverflow="overflow">
                    <a:lnL w="127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folHlink"/>
                    </a:solidFill>
                  </a:tcPr>
                </a:tc>
                <a:tc vMerge="1">
                  <a:tcPr/>
                </a:tc>
              </a:tr>
              <a:tr h="42386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E14</a:t>
                      </a:r>
                      <a:endPar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(P→Q) &lt;=&gt;</a:t>
                      </a:r>
                      <a:r>
                        <a:rPr kumimoji="0" lang="en-US" altLang="zh-CN" sz="2000" b="1" i="0" u="none" strike="noStrike" cap="none" normalizeH="0" baseline="0">
                          <a:ln>
                            <a:noFill/>
                          </a:ln>
                          <a:solidFill>
                            <a:schemeClr val="tx1"/>
                          </a:solidFill>
                          <a:effectLst/>
                          <a:latin typeface="Arial" panose="020B0604020202020204"/>
                          <a:ea typeface="黑体" panose="02010609060101010101" pitchFamily="49" charset="-122"/>
                          <a:sym typeface="Wingdings" panose="05000000000000000000" pitchFamily="2" charset="2"/>
                        </a:rPr>
                        <a:t>¬</a:t>
                      </a:r>
                      <a:r>
                        <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P∨Q</a:t>
                      </a:r>
                      <a:endPar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蕴含等值式</a:t>
                      </a:r>
                      <a:endParaRPr kumimoji="0" lang="zh-CN" altLang="en-US"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42068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E15</a:t>
                      </a:r>
                      <a:endPar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(P↔Q) &lt;=&gt;(P→Q) ∧(Q→P)</a:t>
                      </a:r>
                      <a:endPar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等价等值式</a:t>
                      </a:r>
                      <a:endParaRPr kumimoji="0" lang="zh-CN" altLang="en-US"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4222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E16</a:t>
                      </a:r>
                      <a:endPar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P∨T&lt;=&gt;T</a:t>
                      </a:r>
                      <a:endPar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零律</a:t>
                      </a:r>
                      <a:endParaRPr kumimoji="0" lang="zh-CN" altLang="en-US"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4222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E17</a:t>
                      </a:r>
                      <a:endPar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P∧F&lt;=&gt;F</a:t>
                      </a:r>
                      <a:endPar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vMerge="1">
                  <a:tcPr/>
                </a:tc>
              </a:tr>
              <a:tr h="4222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E18</a:t>
                      </a:r>
                      <a:endPar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P∨F&lt;=&gt;P</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同一律</a:t>
                      </a:r>
                      <a:endParaRPr kumimoji="0" lang="zh-CN" altLang="en-US"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4222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E19</a:t>
                      </a:r>
                      <a:endPar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P∧T&lt;=&gt;P</a:t>
                      </a:r>
                      <a:endPar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vMerge="1">
                  <a:tcPr/>
                </a:tc>
              </a:tr>
              <a:tr h="42068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E20</a:t>
                      </a:r>
                      <a:endPar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P∨</a:t>
                      </a:r>
                      <a:r>
                        <a:rPr kumimoji="0" lang="en-US" altLang="zh-CN" sz="2000" b="1" i="0" u="none" strike="noStrike" cap="none" normalizeH="0" baseline="0">
                          <a:ln>
                            <a:noFill/>
                          </a:ln>
                          <a:solidFill>
                            <a:schemeClr val="tx1"/>
                          </a:solidFill>
                          <a:effectLst/>
                          <a:latin typeface="Arial" panose="020B0604020202020204"/>
                          <a:ea typeface="黑体" panose="02010609060101010101" pitchFamily="49" charset="-122"/>
                          <a:sym typeface="Wingdings" panose="05000000000000000000" pitchFamily="2" charset="2"/>
                        </a:rPr>
                        <a:t>¬</a:t>
                      </a:r>
                      <a:r>
                        <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P&lt;=&gt;T</a:t>
                      </a:r>
                      <a:endPar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排中律</a:t>
                      </a:r>
                      <a:endParaRPr kumimoji="0" lang="zh-CN" altLang="en-US" sz="2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4222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E21</a:t>
                      </a:r>
                      <a:endPar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P∧</a:t>
                      </a:r>
                      <a:r>
                        <a:rPr kumimoji="0" lang="en-US" altLang="zh-CN" sz="2000" b="1" i="0" u="none" strike="noStrike" cap="none" normalizeH="0" baseline="0">
                          <a:ln>
                            <a:noFill/>
                          </a:ln>
                          <a:solidFill>
                            <a:schemeClr val="tx1"/>
                          </a:solidFill>
                          <a:effectLst/>
                          <a:latin typeface="Arial" panose="020B0604020202020204"/>
                          <a:ea typeface="黑体" panose="02010609060101010101" pitchFamily="49" charset="-122"/>
                          <a:sym typeface="Wingdings" panose="05000000000000000000" pitchFamily="2" charset="2"/>
                        </a:rPr>
                        <a:t>¬</a:t>
                      </a:r>
                      <a:r>
                        <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P&lt;=&gt;F</a:t>
                      </a:r>
                      <a:endPar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矛盾律</a:t>
                      </a:r>
                      <a:endParaRPr kumimoji="0" lang="zh-CN" altLang="en-US"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42386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E22</a:t>
                      </a:r>
                      <a:endPar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(P∧Q→R) &lt;=&gt;(P→(Q→R))</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输出律</a:t>
                      </a:r>
                      <a:endParaRPr kumimoji="0" lang="zh-CN" altLang="en-US" sz="2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42068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E23</a:t>
                      </a:r>
                      <a:endPar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((P→Q) ∧(P→</a:t>
                      </a:r>
                      <a:r>
                        <a:rPr kumimoji="0" lang="en-US" altLang="zh-CN" sz="2000" b="1" i="0" u="none" strike="noStrike" cap="none" normalizeH="0" baseline="0" dirty="0">
                          <a:ln>
                            <a:noFill/>
                          </a:ln>
                          <a:solidFill>
                            <a:schemeClr val="tx1"/>
                          </a:solidFill>
                          <a:effectLst/>
                          <a:latin typeface="Arial" panose="020B0604020202020204"/>
                          <a:ea typeface="黑体" panose="02010609060101010101" pitchFamily="49" charset="-122"/>
                          <a:sym typeface="Wingdings" panose="05000000000000000000" pitchFamily="2" charset="2"/>
                        </a:rPr>
                        <a:t>¬</a:t>
                      </a:r>
                      <a:r>
                        <a:rPr kumimoji="0" lang="en-US" altLang="zh-CN" sz="2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Q)) &lt;=&gt;</a:t>
                      </a:r>
                      <a:r>
                        <a:rPr kumimoji="0" lang="en-US" altLang="zh-CN" sz="2000" b="1" i="0" u="none" strike="noStrike" cap="none" normalizeH="0" baseline="0" dirty="0">
                          <a:ln>
                            <a:noFill/>
                          </a:ln>
                          <a:solidFill>
                            <a:schemeClr val="tx1"/>
                          </a:solidFill>
                          <a:effectLst/>
                          <a:latin typeface="Arial" panose="020B0604020202020204"/>
                          <a:ea typeface="黑体" panose="02010609060101010101" pitchFamily="49" charset="-122"/>
                          <a:sym typeface="Wingdings" panose="05000000000000000000" pitchFamily="2" charset="2"/>
                        </a:rPr>
                        <a:t>¬</a:t>
                      </a:r>
                      <a:r>
                        <a:rPr kumimoji="0" lang="en-US" altLang="zh-CN" sz="2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P</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归谬律</a:t>
                      </a:r>
                      <a:endParaRPr kumimoji="0" lang="zh-CN" altLang="en-US"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4222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E24</a:t>
                      </a:r>
                      <a:endPar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(P→Q) &lt;=&gt;</a:t>
                      </a:r>
                      <a:r>
                        <a:rPr kumimoji="0" lang="en-US" altLang="zh-CN" sz="2000" b="1" i="0" u="none" strike="noStrike" cap="none" normalizeH="0" baseline="0">
                          <a:ln>
                            <a:noFill/>
                          </a:ln>
                          <a:solidFill>
                            <a:schemeClr val="tx1"/>
                          </a:solidFill>
                          <a:effectLst/>
                          <a:latin typeface="Arial" panose="020B0604020202020204"/>
                          <a:ea typeface="黑体" panose="02010609060101010101" pitchFamily="49" charset="-122"/>
                          <a:sym typeface="Wingdings" panose="05000000000000000000" pitchFamily="2" charset="2"/>
                        </a:rPr>
                        <a:t>¬</a:t>
                      </a:r>
                      <a:r>
                        <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Q→</a:t>
                      </a:r>
                      <a:r>
                        <a:rPr kumimoji="0" lang="en-US" altLang="zh-CN" sz="2000" b="1" i="0" u="none" strike="noStrike" cap="none" normalizeH="0" baseline="0">
                          <a:ln>
                            <a:noFill/>
                          </a:ln>
                          <a:solidFill>
                            <a:schemeClr val="tx1"/>
                          </a:solidFill>
                          <a:effectLst/>
                          <a:latin typeface="Arial" panose="020B0604020202020204"/>
                          <a:ea typeface="黑体" panose="02010609060101010101" pitchFamily="49" charset="-122"/>
                          <a:sym typeface="Wingdings" panose="05000000000000000000" pitchFamily="2" charset="2"/>
                        </a:rPr>
                        <a:t>¬</a:t>
                      </a:r>
                      <a:r>
                        <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P</a:t>
                      </a:r>
                      <a:endPar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逆反律</a:t>
                      </a:r>
                      <a:endParaRPr kumimoji="0" lang="zh-CN" altLang="en-US" sz="2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bl>
          </a:graphicData>
        </a:graphic>
      </p:graphicFrame>
    </p:spTree>
  </p:cSld>
  <p:clrMapOvr>
    <a:masterClrMapping/>
  </p:clrMapOvr>
  <p:transition spd="med" advTm="5486"/>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pPr algn="l" eaLnBrk="1" hangingPunct="1">
              <a:defRPr/>
            </a:pPr>
            <a:r>
              <a:rPr lang="en-US" altLang="zh-CN" sz="4400">
                <a:latin typeface="Arial Black" panose="020B0A04020102020204" pitchFamily="34" charset="0"/>
                <a:ea typeface="黑体" panose="02010609060101010101" pitchFamily="49" charset="-122"/>
              </a:rPr>
              <a:t>1.2 </a:t>
            </a:r>
            <a:r>
              <a:rPr lang="zh-CN" altLang="en-US" sz="4400">
                <a:latin typeface="Arial Black" panose="020B0A04020102020204" pitchFamily="34" charset="0"/>
                <a:ea typeface="黑体" panose="02010609060101010101" pitchFamily="49" charset="-122"/>
              </a:rPr>
              <a:t>公式的解释与真值表</a:t>
            </a:r>
            <a:endParaRPr lang="zh-CN" altLang="en-US" sz="4400">
              <a:latin typeface="Arial Black" panose="020B0A04020102020204" pitchFamily="34" charset="0"/>
              <a:ea typeface="黑体" panose="02010609060101010101" pitchFamily="49" charset="-122"/>
            </a:endParaRPr>
          </a:p>
        </p:txBody>
      </p:sp>
      <p:sp>
        <p:nvSpPr>
          <p:cNvPr id="55299" name="Rectangle 3"/>
          <p:cNvSpPr>
            <a:spLocks noGrp="1" noChangeArrowheads="1"/>
          </p:cNvSpPr>
          <p:nvPr>
            <p:ph type="body" sz="half" idx="1"/>
          </p:nvPr>
        </p:nvSpPr>
        <p:spPr>
          <a:xfrm>
            <a:off x="457200" y="1143000"/>
            <a:ext cx="8229600" cy="1828800"/>
          </a:xfrm>
        </p:spPr>
        <p:txBody>
          <a:bodyPr/>
          <a:lstStyle/>
          <a:p>
            <a:pPr eaLnBrk="1" hangingPunct="1">
              <a:spcBef>
                <a:spcPct val="0"/>
              </a:spcBef>
              <a:buFontTx/>
              <a:buNone/>
            </a:pPr>
            <a:r>
              <a:rPr lang="en-US" altLang="zh-CN" b="1">
                <a:solidFill>
                  <a:srgbClr val="0000FF"/>
                </a:solidFill>
                <a:ea typeface="黑体" panose="02010609060101010101" pitchFamily="49" charset="-122"/>
                <a:sym typeface="Wingdings" panose="05000000000000000000" pitchFamily="2" charset="2"/>
              </a:rPr>
              <a:t>3.</a:t>
            </a:r>
            <a:r>
              <a:rPr lang="zh-CN" altLang="en-US" b="1">
                <a:solidFill>
                  <a:srgbClr val="0000FF"/>
                </a:solidFill>
                <a:ea typeface="黑体" panose="02010609060101010101" pitchFamily="49" charset="-122"/>
                <a:sym typeface="Wingdings" panose="05000000000000000000" pitchFamily="2" charset="2"/>
              </a:rPr>
              <a:t>永真蕴含式：</a:t>
            </a:r>
            <a:endParaRPr lang="zh-CN" altLang="en-US" b="1">
              <a:solidFill>
                <a:srgbClr val="0000FF"/>
              </a:solidFill>
              <a:ea typeface="黑体" panose="02010609060101010101" pitchFamily="49" charset="-122"/>
              <a:sym typeface="Wingdings" panose="05000000000000000000" pitchFamily="2" charset="2"/>
            </a:endParaRPr>
          </a:p>
          <a:p>
            <a:pPr algn="just" eaLnBrk="1" hangingPunct="1">
              <a:lnSpc>
                <a:spcPct val="110000"/>
              </a:lnSpc>
              <a:spcBef>
                <a:spcPct val="0"/>
              </a:spcBef>
            </a:pPr>
            <a:r>
              <a:rPr lang="zh-CN" altLang="en-US" sz="2800" b="1">
                <a:ea typeface="黑体" panose="02010609060101010101" pitchFamily="49" charset="-122"/>
                <a:sym typeface="Wingdings" panose="05000000000000000000" pitchFamily="2" charset="2"/>
              </a:rPr>
              <a:t>定义</a:t>
            </a:r>
            <a:r>
              <a:rPr lang="en-US" altLang="zh-CN" sz="2800" b="1">
                <a:ea typeface="黑体" panose="02010609060101010101" pitchFamily="49" charset="-122"/>
                <a:sym typeface="Wingdings" panose="05000000000000000000" pitchFamily="2" charset="2"/>
              </a:rPr>
              <a:t>1.13</a:t>
            </a:r>
            <a:r>
              <a:rPr lang="zh-CN" altLang="en-US" sz="2800" b="1">
                <a:ea typeface="黑体" panose="02010609060101010101" pitchFamily="49" charset="-122"/>
                <a:sym typeface="Wingdings" panose="05000000000000000000" pitchFamily="2" charset="2"/>
              </a:rPr>
              <a:t>：若</a:t>
            </a:r>
            <a:r>
              <a:rPr lang="en-US" altLang="zh-CN" sz="2800" b="1">
                <a:ea typeface="黑体" panose="02010609060101010101" pitchFamily="49" charset="-122"/>
                <a:sym typeface="Wingdings" panose="05000000000000000000" pitchFamily="2" charset="2"/>
              </a:rPr>
              <a:t>A→B</a:t>
            </a:r>
            <a:r>
              <a:rPr lang="zh-CN" altLang="en-US" sz="2800" b="1">
                <a:ea typeface="黑体" panose="02010609060101010101" pitchFamily="49" charset="-122"/>
                <a:sym typeface="Wingdings" panose="05000000000000000000" pitchFamily="2" charset="2"/>
              </a:rPr>
              <a:t>是一永真式，那么称为永真蕴含式，记为</a:t>
            </a:r>
            <a:r>
              <a:rPr lang="en-US" altLang="zh-CN" sz="2800" b="1">
                <a:ea typeface="黑体" panose="02010609060101010101" pitchFamily="49" charset="-122"/>
                <a:sym typeface="Wingdings" panose="05000000000000000000" pitchFamily="2" charset="2"/>
              </a:rPr>
              <a:t>A</a:t>
            </a:r>
            <a:r>
              <a:rPr lang="en-US" altLang="zh-CN" sz="2800" b="1">
                <a:ea typeface="黑体" panose="02010609060101010101" pitchFamily="49" charset="-122"/>
                <a:sym typeface="Symbol" panose="05050102010706020507" pitchFamily="18" charset="2"/>
              </a:rPr>
              <a:t></a:t>
            </a:r>
            <a:r>
              <a:rPr lang="en-US" altLang="zh-CN" sz="2800" b="1">
                <a:ea typeface="黑体" panose="02010609060101010101" pitchFamily="49" charset="-122"/>
                <a:sym typeface="Wingdings" panose="05000000000000000000" pitchFamily="2" charset="2"/>
              </a:rPr>
              <a:t>B</a:t>
            </a:r>
            <a:r>
              <a:rPr lang="zh-CN" altLang="en-US" sz="2800" b="1">
                <a:ea typeface="黑体" panose="02010609060101010101" pitchFamily="49" charset="-122"/>
                <a:sym typeface="Wingdings" panose="05000000000000000000" pitchFamily="2" charset="2"/>
              </a:rPr>
              <a:t>，读作</a:t>
            </a:r>
            <a:r>
              <a:rPr lang="en-US" altLang="zh-CN" sz="2800" b="1">
                <a:ea typeface="黑体" panose="02010609060101010101" pitchFamily="49" charset="-122"/>
                <a:sym typeface="Wingdings" panose="05000000000000000000" pitchFamily="2" charset="2"/>
              </a:rPr>
              <a:t>A</a:t>
            </a:r>
            <a:r>
              <a:rPr lang="zh-CN" altLang="en-US" sz="2800" b="1">
                <a:ea typeface="黑体" panose="02010609060101010101" pitchFamily="49" charset="-122"/>
                <a:sym typeface="Wingdings" panose="05000000000000000000" pitchFamily="2" charset="2"/>
              </a:rPr>
              <a:t>永真蕴含</a:t>
            </a:r>
            <a:r>
              <a:rPr lang="en-US" altLang="zh-CN" sz="2800" b="1">
                <a:ea typeface="黑体" panose="02010609060101010101" pitchFamily="49" charset="-122"/>
                <a:sym typeface="Wingdings" panose="05000000000000000000" pitchFamily="2" charset="2"/>
              </a:rPr>
              <a:t>B</a:t>
            </a:r>
            <a:endParaRPr lang="en-US" altLang="zh-CN" sz="2800" b="1">
              <a:ea typeface="黑体" panose="02010609060101010101" pitchFamily="49" charset="-122"/>
              <a:sym typeface="Wingdings" panose="05000000000000000000" pitchFamily="2" charset="2"/>
            </a:endParaRPr>
          </a:p>
          <a:p>
            <a:pPr algn="just" eaLnBrk="1" hangingPunct="1">
              <a:lnSpc>
                <a:spcPct val="110000"/>
              </a:lnSpc>
              <a:spcBef>
                <a:spcPct val="0"/>
              </a:spcBef>
            </a:pPr>
            <a:r>
              <a:rPr lang="zh-CN" altLang="en-US" sz="2800" b="1">
                <a:ea typeface="黑体" panose="02010609060101010101" pitchFamily="49" charset="-122"/>
                <a:sym typeface="Wingdings" panose="05000000000000000000" pitchFamily="2" charset="2"/>
              </a:rPr>
              <a:t>常用的永真蕴含式</a:t>
            </a:r>
            <a:endParaRPr lang="zh-CN" altLang="en-US" sz="2800"/>
          </a:p>
        </p:txBody>
      </p:sp>
      <p:graphicFrame>
        <p:nvGraphicFramePr>
          <p:cNvPr id="232490" name="Group 42"/>
          <p:cNvGraphicFramePr>
            <a:graphicFrameLocks noGrp="1"/>
          </p:cNvGraphicFramePr>
          <p:nvPr>
            <p:ph sz="half" idx="2"/>
          </p:nvPr>
        </p:nvGraphicFramePr>
        <p:xfrm>
          <a:off x="685800" y="3124200"/>
          <a:ext cx="8001000" cy="3565548"/>
        </p:xfrm>
        <a:graphic>
          <a:graphicData uri="http://schemas.openxmlformats.org/drawingml/2006/table">
            <a:tbl>
              <a:tblPr/>
              <a:tblGrid>
                <a:gridCol w="1100138"/>
                <a:gridCol w="6900862"/>
              </a:tblGrid>
              <a:tr h="39616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I1</a:t>
                      </a:r>
                      <a:endPar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686" marB="4568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P=&gt;P∨Q</a:t>
                      </a:r>
                      <a:endPar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686" marB="4568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folHlink"/>
                    </a:solidFill>
                  </a:tcPr>
                </a:tc>
              </a:tr>
              <a:tr h="39616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I2</a:t>
                      </a:r>
                      <a:endPar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686" marB="4568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P∧Q=&gt;P</a:t>
                      </a:r>
                      <a:endPar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686" marB="4568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9616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I3</a:t>
                      </a:r>
                      <a:endPar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686" marB="4568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P∧(P→Q) =&gt;Q</a:t>
                      </a:r>
                      <a:endPar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686" marB="4568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9616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I4</a:t>
                      </a:r>
                      <a:endPar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686" marB="4568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(P→Q) ∧</a:t>
                      </a:r>
                      <a:r>
                        <a:rPr kumimoji="0" lang="en-US" altLang="zh-CN" sz="2000" b="1" i="0" u="none" strike="noStrike" cap="none" normalizeH="0" baseline="0">
                          <a:ln>
                            <a:noFill/>
                          </a:ln>
                          <a:solidFill>
                            <a:schemeClr val="tx1"/>
                          </a:solidFill>
                          <a:effectLst/>
                          <a:latin typeface="Arial" panose="020B0604020202020204"/>
                          <a:ea typeface="黑体" panose="02010609060101010101" pitchFamily="49" charset="-122"/>
                          <a:sym typeface="Wingdings" panose="05000000000000000000" pitchFamily="2" charset="2"/>
                        </a:rPr>
                        <a:t>¬</a:t>
                      </a:r>
                      <a:r>
                        <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Q=&gt;</a:t>
                      </a:r>
                      <a:r>
                        <a:rPr kumimoji="0" lang="en-US" altLang="zh-CN" sz="2000" b="1" i="0" u="none" strike="noStrike" cap="none" normalizeH="0" baseline="0">
                          <a:ln>
                            <a:noFill/>
                          </a:ln>
                          <a:solidFill>
                            <a:schemeClr val="tx1"/>
                          </a:solidFill>
                          <a:effectLst/>
                          <a:latin typeface="Arial" panose="020B0604020202020204"/>
                          <a:ea typeface="黑体" panose="02010609060101010101" pitchFamily="49" charset="-122"/>
                          <a:sym typeface="Wingdings" panose="05000000000000000000" pitchFamily="2" charset="2"/>
                        </a:rPr>
                        <a:t>¬</a:t>
                      </a:r>
                      <a:r>
                        <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P</a:t>
                      </a:r>
                      <a:endPar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686" marB="4568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9616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I5</a:t>
                      </a:r>
                      <a:endPar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686" marB="4568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Arial" panose="020B0604020202020204"/>
                          <a:ea typeface="黑体" panose="02010609060101010101" pitchFamily="49" charset="-122"/>
                          <a:sym typeface="Wingdings" panose="05000000000000000000" pitchFamily="2" charset="2"/>
                        </a:rPr>
                        <a:t>¬</a:t>
                      </a:r>
                      <a:r>
                        <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P∧(P∨Q) =&gt;Q</a:t>
                      </a:r>
                      <a:endPar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686" marB="4568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9616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I6</a:t>
                      </a:r>
                      <a:endPar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686" marB="4568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(P→Q) ∧(Q→R) =&gt;(P→R)</a:t>
                      </a:r>
                      <a:endPar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686" marB="4568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9616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I7</a:t>
                      </a:r>
                      <a:endPar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686" marB="4568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(P→Q) =&gt;((Q→R) →(P→R))</a:t>
                      </a:r>
                      <a:endPar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686" marB="4568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9616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I8</a:t>
                      </a:r>
                      <a:endPar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686" marB="4568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((P→Q) ∧(R→S)) =&gt;(P∧R→Q∧S)</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686" marB="4568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9616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I9</a:t>
                      </a:r>
                      <a:endPar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686" marB="4568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((P↔Q) ∧(R↔S</a:t>
                      </a:r>
                      <a:r>
                        <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 </a:t>
                      </a:r>
                      <a:r>
                        <a:rPr kumimoji="0" lang="en-US" altLang="zh-CN"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=&gt;(P∧R→Q∧S)</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686" marB="4568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bl>
          </a:graphicData>
        </a:graphic>
      </p:graphicFrame>
    </p:spTree>
  </p:cSld>
  <p:clrMapOvr>
    <a:masterClrMapping/>
  </p:clrMapOvr>
  <p:transition spd="med" advTm="5486"/>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pPr algn="l" eaLnBrk="1" hangingPunct="1">
              <a:defRPr/>
            </a:pPr>
            <a:r>
              <a:rPr lang="en-US" altLang="zh-CN" sz="4400">
                <a:latin typeface="Arial Black" panose="020B0A04020102020204" pitchFamily="34" charset="0"/>
                <a:ea typeface="黑体" panose="02010609060101010101" pitchFamily="49" charset="-122"/>
              </a:rPr>
              <a:t>1.2 </a:t>
            </a:r>
            <a:r>
              <a:rPr lang="zh-CN" altLang="en-US" sz="4400">
                <a:latin typeface="Arial Black" panose="020B0A04020102020204" pitchFamily="34" charset="0"/>
                <a:ea typeface="黑体" panose="02010609060101010101" pitchFamily="49" charset="-122"/>
              </a:rPr>
              <a:t>公式的解释与真值表</a:t>
            </a:r>
            <a:endParaRPr lang="zh-CN" altLang="en-US" sz="4400">
              <a:latin typeface="Arial Black" panose="020B0A04020102020204" pitchFamily="34" charset="0"/>
              <a:ea typeface="黑体" panose="02010609060101010101" pitchFamily="49" charset="-122"/>
            </a:endParaRPr>
          </a:p>
        </p:txBody>
      </p:sp>
      <p:sp>
        <p:nvSpPr>
          <p:cNvPr id="56323" name="Rectangle 3"/>
          <p:cNvSpPr>
            <a:spLocks noGrp="1" noChangeArrowheads="1"/>
          </p:cNvSpPr>
          <p:nvPr>
            <p:ph type="body" idx="1"/>
          </p:nvPr>
        </p:nvSpPr>
        <p:spPr/>
        <p:txBody>
          <a:bodyPr/>
          <a:lstStyle/>
          <a:p>
            <a:pPr algn="just" eaLnBrk="1" hangingPunct="1">
              <a:lnSpc>
                <a:spcPct val="100000"/>
              </a:lnSpc>
              <a:spcBef>
                <a:spcPct val="20000"/>
              </a:spcBef>
              <a:buFontTx/>
              <a:buNone/>
            </a:pPr>
            <a:r>
              <a:rPr lang="en-US" altLang="zh-CN" b="1" dirty="0">
                <a:solidFill>
                  <a:srgbClr val="0000FF"/>
                </a:solidFill>
                <a:ea typeface="黑体" panose="02010609060101010101" pitchFamily="49" charset="-122"/>
                <a:sym typeface="Wingdings" panose="05000000000000000000" pitchFamily="2" charset="2"/>
              </a:rPr>
              <a:t>4.</a:t>
            </a:r>
            <a:r>
              <a:rPr lang="zh-CN" altLang="en-US" b="1" dirty="0">
                <a:solidFill>
                  <a:srgbClr val="0000FF"/>
                </a:solidFill>
                <a:ea typeface="黑体" panose="02010609060101010101" pitchFamily="49" charset="-122"/>
                <a:sym typeface="Wingdings" panose="05000000000000000000" pitchFamily="2" charset="2"/>
              </a:rPr>
              <a:t>恒等式和永真蕴含式的两个性质：</a:t>
            </a:r>
            <a:endParaRPr lang="zh-CN" altLang="en-US" b="1" dirty="0">
              <a:solidFill>
                <a:srgbClr val="0000FF"/>
              </a:solidFill>
              <a:ea typeface="黑体" panose="02010609060101010101" pitchFamily="49" charset="-122"/>
              <a:sym typeface="Wingdings" panose="05000000000000000000" pitchFamily="2" charset="2"/>
            </a:endParaRPr>
          </a:p>
          <a:p>
            <a:pPr algn="just" eaLnBrk="1" hangingPunct="1">
              <a:lnSpc>
                <a:spcPct val="100000"/>
              </a:lnSpc>
              <a:spcBef>
                <a:spcPct val="20000"/>
              </a:spcBef>
            </a:pPr>
            <a:r>
              <a:rPr lang="en-US" altLang="zh-CN" sz="2800" b="1" dirty="0">
                <a:ea typeface="黑体" panose="02010609060101010101" pitchFamily="49" charset="-122"/>
                <a:sym typeface="Wingdings" panose="05000000000000000000" pitchFamily="2" charset="2"/>
              </a:rPr>
              <a:t>(1</a:t>
            </a:r>
            <a:r>
              <a:rPr lang="en-US" altLang="zh-CN" sz="2800" b="1" dirty="0" smtClean="0">
                <a:ea typeface="黑体" panose="02010609060101010101" pitchFamily="49" charset="-122"/>
                <a:sym typeface="Wingdings" panose="05000000000000000000" pitchFamily="2" charset="2"/>
              </a:rPr>
              <a:t>) </a:t>
            </a:r>
            <a:r>
              <a:rPr lang="zh-CN" altLang="en-US" sz="2800" b="1" dirty="0" smtClean="0">
                <a:ea typeface="黑体" panose="02010609060101010101" pitchFamily="49" charset="-122"/>
                <a:sym typeface="Wingdings" panose="05000000000000000000" pitchFamily="2" charset="2"/>
              </a:rPr>
              <a:t>若</a:t>
            </a:r>
            <a:r>
              <a:rPr lang="en-US" altLang="zh-CN" sz="2800" b="1" dirty="0">
                <a:ea typeface="黑体" panose="02010609060101010101" pitchFamily="49" charset="-122"/>
                <a:sym typeface="Wingdings" panose="05000000000000000000" pitchFamily="2" charset="2"/>
              </a:rPr>
              <a:t>A&lt;=&gt;B</a:t>
            </a:r>
            <a:r>
              <a:rPr lang="zh-CN" altLang="en-US" sz="2800" b="1" dirty="0">
                <a:ea typeface="黑体" panose="02010609060101010101" pitchFamily="49" charset="-122"/>
                <a:sym typeface="Wingdings" panose="05000000000000000000" pitchFamily="2" charset="2"/>
              </a:rPr>
              <a:t>， </a:t>
            </a:r>
            <a:r>
              <a:rPr lang="en-US" altLang="zh-CN" sz="2800" b="1" dirty="0">
                <a:ea typeface="黑体" panose="02010609060101010101" pitchFamily="49" charset="-122"/>
                <a:sym typeface="Wingdings" panose="05000000000000000000" pitchFamily="2" charset="2"/>
              </a:rPr>
              <a:t>B&lt;=&gt;C</a:t>
            </a:r>
            <a:r>
              <a:rPr lang="zh-CN" altLang="en-US" sz="2800" b="1" dirty="0">
                <a:ea typeface="黑体" panose="02010609060101010101" pitchFamily="49" charset="-122"/>
                <a:sym typeface="Wingdings" panose="05000000000000000000" pitchFamily="2" charset="2"/>
              </a:rPr>
              <a:t>，则</a:t>
            </a:r>
            <a:r>
              <a:rPr lang="en-US" altLang="zh-CN" sz="2800" b="1" dirty="0">
                <a:ea typeface="黑体" panose="02010609060101010101" pitchFamily="49" charset="-122"/>
                <a:sym typeface="Wingdings" panose="05000000000000000000" pitchFamily="2" charset="2"/>
              </a:rPr>
              <a:t>A&lt;=&gt;C</a:t>
            </a:r>
            <a:r>
              <a:rPr lang="zh-CN" altLang="en-US" sz="2800" b="1" dirty="0">
                <a:ea typeface="黑体" panose="02010609060101010101" pitchFamily="49" charset="-122"/>
                <a:sym typeface="Wingdings" panose="05000000000000000000" pitchFamily="2" charset="2"/>
              </a:rPr>
              <a:t>；若</a:t>
            </a:r>
            <a:r>
              <a:rPr lang="en-US" altLang="zh-CN" sz="2800" b="1" dirty="0">
                <a:ea typeface="黑体" panose="02010609060101010101" pitchFamily="49" charset="-122"/>
                <a:sym typeface="Wingdings" panose="05000000000000000000" pitchFamily="2" charset="2"/>
              </a:rPr>
              <a:t>A=&gt;B</a:t>
            </a:r>
            <a:r>
              <a:rPr lang="zh-CN" altLang="en-US" sz="2800" b="1" dirty="0">
                <a:ea typeface="黑体" panose="02010609060101010101" pitchFamily="49" charset="-122"/>
                <a:sym typeface="Wingdings" panose="05000000000000000000" pitchFamily="2" charset="2"/>
              </a:rPr>
              <a:t>， </a:t>
            </a:r>
            <a:r>
              <a:rPr lang="en-US" altLang="zh-CN" sz="2800" b="1" dirty="0">
                <a:ea typeface="黑体" panose="02010609060101010101" pitchFamily="49" charset="-122"/>
                <a:sym typeface="Wingdings" panose="05000000000000000000" pitchFamily="2" charset="2"/>
              </a:rPr>
              <a:t>B=&gt;C</a:t>
            </a:r>
            <a:r>
              <a:rPr lang="zh-CN" altLang="en-US" sz="2800" b="1" dirty="0">
                <a:ea typeface="黑体" panose="02010609060101010101" pitchFamily="49" charset="-122"/>
                <a:sym typeface="Wingdings" panose="05000000000000000000" pitchFamily="2" charset="2"/>
              </a:rPr>
              <a:t>，则</a:t>
            </a:r>
            <a:r>
              <a:rPr lang="en-US" altLang="zh-CN" sz="2800" b="1" dirty="0">
                <a:ea typeface="黑体" panose="02010609060101010101" pitchFamily="49" charset="-122"/>
                <a:sym typeface="Wingdings" panose="05000000000000000000" pitchFamily="2" charset="2"/>
              </a:rPr>
              <a:t>A=&gt;C. (</a:t>
            </a:r>
            <a:r>
              <a:rPr lang="zh-CN" altLang="en-US" sz="2800" b="1" dirty="0">
                <a:ea typeface="黑体" panose="02010609060101010101" pitchFamily="49" charset="-122"/>
                <a:sym typeface="Wingdings" panose="05000000000000000000" pitchFamily="2" charset="2"/>
              </a:rPr>
              <a:t>即逻辑恒等和永真蕴含都是可传递的</a:t>
            </a:r>
            <a:r>
              <a:rPr lang="en-US" altLang="zh-CN" sz="2800" b="1" dirty="0">
                <a:ea typeface="黑体" panose="02010609060101010101" pitchFamily="49" charset="-122"/>
                <a:sym typeface="Wingdings" panose="05000000000000000000" pitchFamily="2" charset="2"/>
              </a:rPr>
              <a:t>)</a:t>
            </a:r>
            <a:endParaRPr lang="en-US" altLang="zh-CN" sz="2800" b="1" dirty="0">
              <a:ea typeface="黑体" panose="02010609060101010101" pitchFamily="49" charset="-122"/>
              <a:sym typeface="Wingdings" panose="05000000000000000000" pitchFamily="2" charset="2"/>
            </a:endParaRPr>
          </a:p>
          <a:p>
            <a:pPr algn="just" eaLnBrk="1" hangingPunct="1">
              <a:lnSpc>
                <a:spcPct val="100000"/>
              </a:lnSpc>
              <a:spcBef>
                <a:spcPct val="20000"/>
              </a:spcBef>
              <a:buFontTx/>
              <a:buNone/>
            </a:pPr>
            <a:r>
              <a:rPr lang="en-US" altLang="zh-CN" sz="2800" b="1" dirty="0">
                <a:ea typeface="黑体" panose="02010609060101010101" pitchFamily="49" charset="-122"/>
                <a:sym typeface="Wingdings" panose="05000000000000000000" pitchFamily="2" charset="2"/>
              </a:rPr>
              <a:t>  </a:t>
            </a:r>
            <a:r>
              <a:rPr lang="zh-CN" altLang="en-US" sz="2800" b="1" dirty="0">
                <a:ea typeface="黑体" panose="02010609060101010101" pitchFamily="49" charset="-122"/>
                <a:sym typeface="Wingdings" panose="05000000000000000000" pitchFamily="2" charset="2"/>
              </a:rPr>
              <a:t>证明：</a:t>
            </a:r>
            <a:r>
              <a:rPr lang="en-US" altLang="zh-CN" sz="2800" b="1" dirty="0">
                <a:ea typeface="黑体" panose="02010609060101010101" pitchFamily="49" charset="-122"/>
                <a:sym typeface="Wingdings" panose="05000000000000000000" pitchFamily="2" charset="2"/>
              </a:rPr>
              <a:t>A&lt;=&gt;B</a:t>
            </a:r>
            <a:r>
              <a:rPr lang="zh-CN" altLang="en-US" sz="2800" b="1" dirty="0">
                <a:ea typeface="黑体" panose="02010609060101010101" pitchFamily="49" charset="-122"/>
                <a:sym typeface="Wingdings" panose="05000000000000000000" pitchFamily="2" charset="2"/>
              </a:rPr>
              <a:t>， </a:t>
            </a:r>
            <a:r>
              <a:rPr lang="en-US" altLang="zh-CN" sz="2800" b="1" dirty="0">
                <a:ea typeface="黑体" panose="02010609060101010101" pitchFamily="49" charset="-122"/>
                <a:sym typeface="Wingdings" panose="05000000000000000000" pitchFamily="2" charset="2"/>
              </a:rPr>
              <a:t>B&lt;=&gt;C</a:t>
            </a:r>
            <a:r>
              <a:rPr lang="zh-CN" altLang="en-US" sz="2800" b="1" dirty="0">
                <a:ea typeface="黑体" panose="02010609060101010101" pitchFamily="49" charset="-122"/>
                <a:sym typeface="Wingdings" panose="05000000000000000000" pitchFamily="2" charset="2"/>
              </a:rPr>
              <a:t>，即</a:t>
            </a:r>
            <a:r>
              <a:rPr lang="en-US" altLang="zh-CN" sz="2800" b="1" dirty="0">
                <a:ea typeface="黑体" panose="02010609060101010101" pitchFamily="49" charset="-122"/>
                <a:sym typeface="Wingdings" panose="05000000000000000000" pitchFamily="2" charset="2"/>
              </a:rPr>
              <a:t>A↔B</a:t>
            </a:r>
            <a:r>
              <a:rPr lang="zh-CN" altLang="en-US" sz="2800" b="1" dirty="0">
                <a:ea typeface="黑体" panose="02010609060101010101" pitchFamily="49" charset="-122"/>
                <a:sym typeface="Wingdings" panose="05000000000000000000" pitchFamily="2" charset="2"/>
              </a:rPr>
              <a:t>， </a:t>
            </a:r>
            <a:r>
              <a:rPr lang="en-US" altLang="zh-CN" sz="2800" b="1" dirty="0">
                <a:ea typeface="黑体" panose="02010609060101010101" pitchFamily="49" charset="-122"/>
                <a:sym typeface="Wingdings" panose="05000000000000000000" pitchFamily="2" charset="2"/>
              </a:rPr>
              <a:t>B↔C</a:t>
            </a:r>
            <a:r>
              <a:rPr lang="zh-CN" altLang="en-US" sz="2800" b="1" dirty="0">
                <a:ea typeface="黑体" panose="02010609060101010101" pitchFamily="49" charset="-122"/>
                <a:sym typeface="Wingdings" panose="05000000000000000000" pitchFamily="2" charset="2"/>
              </a:rPr>
              <a:t>为重言式，对任意的解释</a:t>
            </a:r>
            <a:r>
              <a:rPr lang="en-US" altLang="zh-CN" sz="2800" b="1" dirty="0">
                <a:ea typeface="黑体" panose="02010609060101010101" pitchFamily="49" charset="-122"/>
                <a:sym typeface="Wingdings" panose="05000000000000000000" pitchFamily="2" charset="2"/>
              </a:rPr>
              <a:t>I</a:t>
            </a:r>
            <a:r>
              <a:rPr lang="zh-CN" altLang="en-US" sz="2800" b="1" dirty="0">
                <a:ea typeface="黑体" panose="02010609060101010101" pitchFamily="49" charset="-122"/>
                <a:sym typeface="Wingdings" panose="05000000000000000000" pitchFamily="2" charset="2"/>
              </a:rPr>
              <a:t>，</a:t>
            </a:r>
            <a:r>
              <a:rPr lang="en-US" altLang="zh-CN" sz="2800" b="1" dirty="0">
                <a:ea typeface="黑体" panose="02010609060101010101" pitchFamily="49" charset="-122"/>
                <a:sym typeface="Wingdings" panose="05000000000000000000" pitchFamily="2" charset="2"/>
              </a:rPr>
              <a:t>A</a:t>
            </a:r>
            <a:r>
              <a:rPr lang="zh-CN" altLang="en-US" sz="2800" b="1" dirty="0">
                <a:ea typeface="黑体" panose="02010609060101010101" pitchFamily="49" charset="-122"/>
                <a:sym typeface="Wingdings" panose="05000000000000000000" pitchFamily="2" charset="2"/>
              </a:rPr>
              <a:t>和</a:t>
            </a:r>
            <a:r>
              <a:rPr lang="en-US" altLang="zh-CN" sz="2800" b="1" dirty="0">
                <a:ea typeface="黑体" panose="02010609060101010101" pitchFamily="49" charset="-122"/>
                <a:sym typeface="Wingdings" panose="05000000000000000000" pitchFamily="2" charset="2"/>
              </a:rPr>
              <a:t>B</a:t>
            </a:r>
            <a:r>
              <a:rPr lang="zh-CN" altLang="en-US" sz="2800" b="1" dirty="0">
                <a:ea typeface="黑体" panose="02010609060101010101" pitchFamily="49" charset="-122"/>
                <a:sym typeface="Wingdings" panose="05000000000000000000" pitchFamily="2" charset="2"/>
              </a:rPr>
              <a:t>，</a:t>
            </a:r>
            <a:r>
              <a:rPr lang="en-US" altLang="zh-CN" sz="2800" b="1" dirty="0">
                <a:ea typeface="黑体" panose="02010609060101010101" pitchFamily="49" charset="-122"/>
                <a:sym typeface="Wingdings" panose="05000000000000000000" pitchFamily="2" charset="2"/>
              </a:rPr>
              <a:t>B</a:t>
            </a:r>
            <a:r>
              <a:rPr lang="zh-CN" altLang="en-US" sz="2800" b="1" dirty="0">
                <a:ea typeface="黑体" panose="02010609060101010101" pitchFamily="49" charset="-122"/>
                <a:sym typeface="Wingdings" panose="05000000000000000000" pitchFamily="2" charset="2"/>
              </a:rPr>
              <a:t>和</a:t>
            </a:r>
            <a:r>
              <a:rPr lang="en-US" altLang="zh-CN" sz="2800" b="1" dirty="0">
                <a:ea typeface="黑体" panose="02010609060101010101" pitchFamily="49" charset="-122"/>
                <a:sym typeface="Wingdings" panose="05000000000000000000" pitchFamily="2" charset="2"/>
              </a:rPr>
              <a:t>C</a:t>
            </a:r>
            <a:r>
              <a:rPr lang="zh-CN" altLang="en-US" sz="2800" b="1" dirty="0">
                <a:ea typeface="黑体" panose="02010609060101010101" pitchFamily="49" charset="-122"/>
                <a:sym typeface="Wingdings" panose="05000000000000000000" pitchFamily="2" charset="2"/>
              </a:rPr>
              <a:t>的真值相同，则</a:t>
            </a:r>
            <a:r>
              <a:rPr lang="en-US" altLang="zh-CN" sz="2800" b="1" dirty="0">
                <a:ea typeface="黑体" panose="02010609060101010101" pitchFamily="49" charset="-122"/>
                <a:sym typeface="Wingdings" panose="05000000000000000000" pitchFamily="2" charset="2"/>
              </a:rPr>
              <a:t>A</a:t>
            </a:r>
            <a:r>
              <a:rPr lang="zh-CN" altLang="en-US" sz="2800" b="1" dirty="0">
                <a:ea typeface="黑体" panose="02010609060101010101" pitchFamily="49" charset="-122"/>
                <a:sym typeface="Wingdings" panose="05000000000000000000" pitchFamily="2" charset="2"/>
              </a:rPr>
              <a:t>和</a:t>
            </a:r>
            <a:r>
              <a:rPr lang="en-US" altLang="zh-CN" sz="2800" b="1" dirty="0">
                <a:ea typeface="黑体" panose="02010609060101010101" pitchFamily="49" charset="-122"/>
                <a:sym typeface="Wingdings" panose="05000000000000000000" pitchFamily="2" charset="2"/>
              </a:rPr>
              <a:t>C</a:t>
            </a:r>
            <a:r>
              <a:rPr lang="zh-CN" altLang="en-US" sz="2800" b="1" dirty="0">
                <a:ea typeface="黑体" panose="02010609060101010101" pitchFamily="49" charset="-122"/>
                <a:sym typeface="Wingdings" panose="05000000000000000000" pitchFamily="2" charset="2"/>
              </a:rPr>
              <a:t>的真值相同。</a:t>
            </a:r>
            <a:endParaRPr lang="zh-CN" altLang="en-US" sz="2800" b="1" dirty="0">
              <a:ea typeface="黑体" panose="02010609060101010101" pitchFamily="49" charset="-122"/>
              <a:sym typeface="Wingdings" panose="05000000000000000000" pitchFamily="2" charset="2"/>
            </a:endParaRPr>
          </a:p>
          <a:p>
            <a:pPr algn="just" eaLnBrk="1" hangingPunct="1">
              <a:lnSpc>
                <a:spcPct val="100000"/>
              </a:lnSpc>
              <a:spcBef>
                <a:spcPct val="20000"/>
              </a:spcBef>
              <a:buFontTx/>
              <a:buNone/>
            </a:pPr>
            <a:r>
              <a:rPr lang="zh-CN" altLang="en-US" sz="2800" b="1" dirty="0">
                <a:ea typeface="黑体" panose="02010609060101010101" pitchFamily="49" charset="-122"/>
                <a:sym typeface="Wingdings" panose="05000000000000000000" pitchFamily="2" charset="2"/>
              </a:rPr>
              <a:t>  ∴</a:t>
            </a:r>
            <a:r>
              <a:rPr lang="en-US" altLang="zh-CN" sz="2800" b="1" dirty="0">
                <a:ea typeface="黑体" panose="02010609060101010101" pitchFamily="49" charset="-122"/>
                <a:sym typeface="Wingdings" panose="05000000000000000000" pitchFamily="2" charset="2"/>
              </a:rPr>
              <a:t>A ↔C</a:t>
            </a:r>
            <a:r>
              <a:rPr lang="zh-CN" altLang="en-US" sz="2800" b="1" dirty="0">
                <a:ea typeface="黑体" panose="02010609060101010101" pitchFamily="49" charset="-122"/>
                <a:sym typeface="Wingdings" panose="05000000000000000000" pitchFamily="2" charset="2"/>
              </a:rPr>
              <a:t>为重言式，即</a:t>
            </a:r>
            <a:r>
              <a:rPr lang="en-US" altLang="zh-CN" sz="2800" b="1" dirty="0">
                <a:ea typeface="黑体" panose="02010609060101010101" pitchFamily="49" charset="-122"/>
                <a:sym typeface="Wingdings" panose="05000000000000000000" pitchFamily="2" charset="2"/>
              </a:rPr>
              <a:t>A&lt;=&gt;C</a:t>
            </a:r>
            <a:r>
              <a:rPr lang="zh-CN" altLang="en-US" sz="2800" b="1" dirty="0">
                <a:ea typeface="黑体" panose="02010609060101010101" pitchFamily="49" charset="-122"/>
                <a:sym typeface="Wingdings" panose="05000000000000000000" pitchFamily="2" charset="2"/>
              </a:rPr>
              <a:t>；</a:t>
            </a:r>
            <a:endParaRPr lang="zh-CN" altLang="en-US" sz="2800" b="1" dirty="0">
              <a:ea typeface="黑体" panose="02010609060101010101" pitchFamily="49" charset="-122"/>
              <a:sym typeface="Wingdings" panose="05000000000000000000" pitchFamily="2" charset="2"/>
            </a:endParaRPr>
          </a:p>
          <a:p>
            <a:pPr algn="just" eaLnBrk="1" hangingPunct="1">
              <a:lnSpc>
                <a:spcPct val="100000"/>
              </a:lnSpc>
              <a:spcBef>
                <a:spcPct val="20000"/>
              </a:spcBef>
              <a:buFontTx/>
              <a:buNone/>
            </a:pPr>
            <a:r>
              <a:rPr lang="zh-CN" altLang="en-US" sz="2800" b="1" dirty="0">
                <a:ea typeface="黑体" panose="02010609060101010101" pitchFamily="49" charset="-122"/>
                <a:sym typeface="Wingdings" panose="05000000000000000000" pitchFamily="2" charset="2"/>
              </a:rPr>
              <a:t>  </a:t>
            </a:r>
            <a:r>
              <a:rPr lang="en-US" altLang="zh-CN" sz="2800" b="1" dirty="0">
                <a:ea typeface="黑体" panose="02010609060101010101" pitchFamily="49" charset="-122"/>
                <a:sym typeface="Wingdings" panose="05000000000000000000" pitchFamily="2" charset="2"/>
              </a:rPr>
              <a:t>A=&gt;B</a:t>
            </a:r>
            <a:r>
              <a:rPr lang="zh-CN" altLang="en-US" sz="2800" b="1" dirty="0">
                <a:ea typeface="黑体" panose="02010609060101010101" pitchFamily="49" charset="-122"/>
                <a:sym typeface="Wingdings" panose="05000000000000000000" pitchFamily="2" charset="2"/>
              </a:rPr>
              <a:t>， </a:t>
            </a:r>
            <a:r>
              <a:rPr lang="en-US" altLang="zh-CN" sz="2800" b="1" dirty="0">
                <a:ea typeface="黑体" panose="02010609060101010101" pitchFamily="49" charset="-122"/>
                <a:sym typeface="Wingdings" panose="05000000000000000000" pitchFamily="2" charset="2"/>
              </a:rPr>
              <a:t>B=&gt;C</a:t>
            </a:r>
            <a:r>
              <a:rPr lang="zh-CN" altLang="en-US" sz="2800" b="1" dirty="0">
                <a:ea typeface="黑体" panose="02010609060101010101" pitchFamily="49" charset="-122"/>
                <a:sym typeface="Wingdings" panose="05000000000000000000" pitchFamily="2" charset="2"/>
              </a:rPr>
              <a:t>，即</a:t>
            </a:r>
            <a:r>
              <a:rPr lang="en-US" altLang="zh-CN" sz="2800" b="1" dirty="0">
                <a:ea typeface="黑体" panose="02010609060101010101" pitchFamily="49" charset="-122"/>
                <a:sym typeface="Wingdings" panose="05000000000000000000" pitchFamily="2" charset="2"/>
              </a:rPr>
              <a:t>A→B</a:t>
            </a:r>
            <a:r>
              <a:rPr lang="zh-CN" altLang="en-US" sz="2800" b="1" dirty="0">
                <a:ea typeface="黑体" panose="02010609060101010101" pitchFamily="49" charset="-122"/>
                <a:sym typeface="Wingdings" panose="05000000000000000000" pitchFamily="2" charset="2"/>
              </a:rPr>
              <a:t>， </a:t>
            </a:r>
            <a:r>
              <a:rPr lang="en-US" altLang="zh-CN" sz="2800" b="1" dirty="0">
                <a:ea typeface="黑体" panose="02010609060101010101" pitchFamily="49" charset="-122"/>
                <a:sym typeface="Wingdings" panose="05000000000000000000" pitchFamily="2" charset="2"/>
              </a:rPr>
              <a:t>B→C</a:t>
            </a:r>
            <a:r>
              <a:rPr lang="zh-CN" altLang="en-US" sz="2800" b="1" dirty="0">
                <a:ea typeface="黑体" panose="02010609060101010101" pitchFamily="49" charset="-122"/>
                <a:sym typeface="Wingdings" panose="05000000000000000000" pitchFamily="2" charset="2"/>
              </a:rPr>
              <a:t>为真；</a:t>
            </a:r>
            <a:endParaRPr lang="zh-CN" altLang="en-US" sz="2800" b="1" dirty="0">
              <a:ea typeface="黑体" panose="02010609060101010101" pitchFamily="49" charset="-122"/>
              <a:sym typeface="Wingdings" panose="05000000000000000000" pitchFamily="2" charset="2"/>
            </a:endParaRPr>
          </a:p>
          <a:p>
            <a:pPr algn="just" eaLnBrk="1" hangingPunct="1">
              <a:lnSpc>
                <a:spcPct val="100000"/>
              </a:lnSpc>
              <a:spcBef>
                <a:spcPct val="20000"/>
              </a:spcBef>
              <a:buFontTx/>
              <a:buNone/>
            </a:pPr>
            <a:r>
              <a:rPr lang="zh-CN" altLang="en-US" sz="2800" b="1" dirty="0">
                <a:ea typeface="黑体" panose="02010609060101010101" pitchFamily="49" charset="-122"/>
                <a:sym typeface="Wingdings" panose="05000000000000000000" pitchFamily="2" charset="2"/>
              </a:rPr>
              <a:t> ∴ </a:t>
            </a:r>
            <a:r>
              <a:rPr lang="en-US" altLang="zh-CN" sz="2800" b="1" dirty="0">
                <a:ea typeface="黑体" panose="02010609060101010101" pitchFamily="49" charset="-122"/>
                <a:sym typeface="Wingdings" panose="05000000000000000000" pitchFamily="2" charset="2"/>
              </a:rPr>
              <a:t>(A→B)∧(B→C)</a:t>
            </a:r>
            <a:r>
              <a:rPr lang="zh-CN" altLang="en-US" sz="2800" b="1" dirty="0">
                <a:ea typeface="黑体" panose="02010609060101010101" pitchFamily="49" charset="-122"/>
                <a:sym typeface="Wingdings" panose="05000000000000000000" pitchFamily="2" charset="2"/>
              </a:rPr>
              <a:t>为真，由公式</a:t>
            </a:r>
            <a:r>
              <a:rPr lang="en-US" altLang="zh-CN" sz="2800" b="1" dirty="0">
                <a:ea typeface="黑体" panose="02010609060101010101" pitchFamily="49" charset="-122"/>
                <a:sym typeface="Wingdings" panose="05000000000000000000" pitchFamily="2" charset="2"/>
              </a:rPr>
              <a:t>I6</a:t>
            </a:r>
            <a:r>
              <a:rPr lang="zh-CN" altLang="en-US" sz="2800" b="1" dirty="0">
                <a:ea typeface="黑体" panose="02010609060101010101" pitchFamily="49" charset="-122"/>
                <a:sym typeface="Wingdings" panose="05000000000000000000" pitchFamily="2" charset="2"/>
              </a:rPr>
              <a:t>： </a:t>
            </a:r>
            <a:r>
              <a:rPr lang="en-US" altLang="zh-CN" sz="2800" b="1" dirty="0">
                <a:ea typeface="黑体" panose="02010609060101010101" pitchFamily="49" charset="-122"/>
                <a:sym typeface="Wingdings" panose="05000000000000000000" pitchFamily="2" charset="2"/>
              </a:rPr>
              <a:t>A→C</a:t>
            </a:r>
            <a:r>
              <a:rPr lang="zh-CN" altLang="en-US" sz="2800" b="1" dirty="0">
                <a:ea typeface="黑体" panose="02010609060101010101" pitchFamily="49" charset="-122"/>
                <a:sym typeface="Wingdings" panose="05000000000000000000" pitchFamily="2" charset="2"/>
              </a:rPr>
              <a:t>为重言式，即</a:t>
            </a:r>
            <a:r>
              <a:rPr lang="en-US" altLang="zh-CN" sz="2800" b="1" dirty="0">
                <a:ea typeface="黑体" panose="02010609060101010101" pitchFamily="49" charset="-122"/>
                <a:sym typeface="Wingdings" panose="05000000000000000000" pitchFamily="2" charset="2"/>
              </a:rPr>
              <a:t>A=&gt;C</a:t>
            </a:r>
            <a:r>
              <a:rPr lang="zh-CN" altLang="en-US" sz="2800" b="1" dirty="0">
                <a:ea typeface="黑体" panose="02010609060101010101" pitchFamily="49" charset="-122"/>
                <a:sym typeface="Wingdings" panose="05000000000000000000" pitchFamily="2" charset="2"/>
              </a:rPr>
              <a:t>。</a:t>
            </a:r>
            <a:endParaRPr lang="zh-CN" altLang="en-US" sz="2800" dirty="0">
              <a:ea typeface="黑体" panose="02010609060101010101" pitchFamily="49" charset="-122"/>
            </a:endParaRPr>
          </a:p>
        </p:txBody>
      </p:sp>
    </p:spTree>
  </p:cSld>
  <p:clrMapOvr>
    <a:masterClrMapping/>
  </p:clrMapOvr>
  <p:transition spd="med" advTm="5486"/>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pPr algn="l" eaLnBrk="1" hangingPunct="1">
              <a:defRPr/>
            </a:pPr>
            <a:r>
              <a:rPr lang="en-US" altLang="zh-CN" sz="4400">
                <a:latin typeface="Arial Black" panose="020B0A04020102020204" pitchFamily="34" charset="0"/>
                <a:ea typeface="黑体" panose="02010609060101010101" pitchFamily="49" charset="-122"/>
              </a:rPr>
              <a:t>1.2 </a:t>
            </a:r>
            <a:r>
              <a:rPr lang="zh-CN" altLang="en-US" sz="4400">
                <a:latin typeface="Arial Black" panose="020B0A04020102020204" pitchFamily="34" charset="0"/>
                <a:ea typeface="黑体" panose="02010609060101010101" pitchFamily="49" charset="-122"/>
              </a:rPr>
              <a:t>公式的解释与真值表</a:t>
            </a:r>
            <a:endParaRPr lang="zh-CN" altLang="en-US" sz="4400">
              <a:latin typeface="Arial Black" panose="020B0A04020102020204" pitchFamily="34" charset="0"/>
              <a:ea typeface="黑体" panose="02010609060101010101" pitchFamily="49" charset="-122"/>
            </a:endParaRPr>
          </a:p>
        </p:txBody>
      </p:sp>
      <p:sp>
        <p:nvSpPr>
          <p:cNvPr id="57347" name="Rectangle 3"/>
          <p:cNvSpPr>
            <a:spLocks noGrp="1" noChangeArrowheads="1"/>
          </p:cNvSpPr>
          <p:nvPr>
            <p:ph type="body" idx="1"/>
          </p:nvPr>
        </p:nvSpPr>
        <p:spPr/>
        <p:txBody>
          <a:bodyPr/>
          <a:lstStyle/>
          <a:p>
            <a:pPr algn="just" eaLnBrk="1" hangingPunct="1">
              <a:lnSpc>
                <a:spcPct val="100000"/>
              </a:lnSpc>
              <a:spcBef>
                <a:spcPct val="20000"/>
              </a:spcBef>
              <a:buFontTx/>
              <a:buNone/>
            </a:pPr>
            <a:r>
              <a:rPr lang="en-US" altLang="zh-CN" sz="2800" b="1" dirty="0">
                <a:ea typeface="黑体" panose="02010609060101010101" pitchFamily="49" charset="-122"/>
                <a:sym typeface="Wingdings" panose="05000000000000000000" pitchFamily="2" charset="2"/>
              </a:rPr>
              <a:t>	(2</a:t>
            </a:r>
            <a:r>
              <a:rPr lang="en-US" altLang="zh-CN" sz="2800" b="1" dirty="0" smtClean="0">
                <a:ea typeface="黑体" panose="02010609060101010101" pitchFamily="49" charset="-122"/>
                <a:sym typeface="Wingdings" panose="05000000000000000000" pitchFamily="2" charset="2"/>
              </a:rPr>
              <a:t>) </a:t>
            </a:r>
            <a:r>
              <a:rPr lang="zh-CN" altLang="en-US" sz="2800" b="1" dirty="0" smtClean="0">
                <a:ea typeface="黑体" panose="02010609060101010101" pitchFamily="49" charset="-122"/>
                <a:sym typeface="Wingdings" panose="05000000000000000000" pitchFamily="2" charset="2"/>
              </a:rPr>
              <a:t>若</a:t>
            </a:r>
            <a:r>
              <a:rPr lang="en-US" altLang="zh-CN" sz="2800" b="1" dirty="0">
                <a:ea typeface="黑体" panose="02010609060101010101" pitchFamily="49" charset="-122"/>
                <a:sym typeface="Wingdings" panose="05000000000000000000" pitchFamily="2" charset="2"/>
              </a:rPr>
              <a:t>A=&gt;B</a:t>
            </a:r>
            <a:r>
              <a:rPr lang="zh-CN" altLang="en-US" sz="2800" b="1" dirty="0">
                <a:ea typeface="黑体" panose="02010609060101010101" pitchFamily="49" charset="-122"/>
                <a:sym typeface="Wingdings" panose="05000000000000000000" pitchFamily="2" charset="2"/>
              </a:rPr>
              <a:t>， </a:t>
            </a:r>
            <a:r>
              <a:rPr lang="en-US" altLang="zh-CN" sz="2800" b="1" dirty="0">
                <a:ea typeface="黑体" panose="02010609060101010101" pitchFamily="49" charset="-122"/>
                <a:sym typeface="Wingdings" panose="05000000000000000000" pitchFamily="2" charset="2"/>
              </a:rPr>
              <a:t>A=&gt;C</a:t>
            </a:r>
            <a:r>
              <a:rPr lang="zh-CN" altLang="en-US" sz="2800" b="1" dirty="0">
                <a:ea typeface="黑体" panose="02010609060101010101" pitchFamily="49" charset="-122"/>
                <a:sym typeface="Wingdings" panose="05000000000000000000" pitchFamily="2" charset="2"/>
              </a:rPr>
              <a:t>，则</a:t>
            </a:r>
            <a:r>
              <a:rPr lang="en-US" altLang="zh-CN" sz="2800" b="1" dirty="0">
                <a:ea typeface="黑体" panose="02010609060101010101" pitchFamily="49" charset="-122"/>
                <a:sym typeface="Wingdings" panose="05000000000000000000" pitchFamily="2" charset="2"/>
              </a:rPr>
              <a:t>A=&gt;B∧C. </a:t>
            </a:r>
            <a:endParaRPr lang="en-US" altLang="zh-CN" sz="2800" b="1" dirty="0">
              <a:ea typeface="黑体" panose="02010609060101010101" pitchFamily="49" charset="-122"/>
              <a:sym typeface="Wingdings" panose="05000000000000000000" pitchFamily="2" charset="2"/>
            </a:endParaRPr>
          </a:p>
          <a:p>
            <a:pPr algn="just" eaLnBrk="1" hangingPunct="1">
              <a:lnSpc>
                <a:spcPct val="100000"/>
              </a:lnSpc>
              <a:spcBef>
                <a:spcPct val="20000"/>
              </a:spcBef>
              <a:buFontTx/>
              <a:buNone/>
            </a:pPr>
            <a:r>
              <a:rPr lang="en-US" altLang="zh-CN" sz="2800" b="1" dirty="0">
                <a:ea typeface="黑体" panose="02010609060101010101" pitchFamily="49" charset="-122"/>
                <a:sym typeface="Wingdings" panose="05000000000000000000" pitchFamily="2" charset="2"/>
              </a:rPr>
              <a:t>   </a:t>
            </a:r>
            <a:r>
              <a:rPr lang="zh-CN" altLang="en-US" sz="2800" b="1" dirty="0">
                <a:ea typeface="黑体" panose="02010609060101010101" pitchFamily="49" charset="-122"/>
                <a:sym typeface="Wingdings" panose="05000000000000000000" pitchFamily="2" charset="2"/>
              </a:rPr>
              <a:t>证明：</a:t>
            </a:r>
            <a:r>
              <a:rPr lang="en-US" altLang="zh-CN" sz="2800" b="1" dirty="0">
                <a:ea typeface="黑体" panose="02010609060101010101" pitchFamily="49" charset="-122"/>
                <a:sym typeface="Wingdings" panose="05000000000000000000" pitchFamily="2" charset="2"/>
              </a:rPr>
              <a:t>A</a:t>
            </a:r>
            <a:r>
              <a:rPr lang="zh-CN" altLang="en-US" sz="2800" b="1" dirty="0">
                <a:ea typeface="黑体" panose="02010609060101010101" pitchFamily="49" charset="-122"/>
                <a:sym typeface="Wingdings" panose="05000000000000000000" pitchFamily="2" charset="2"/>
              </a:rPr>
              <a:t>为真时，</a:t>
            </a:r>
            <a:r>
              <a:rPr lang="en-US" altLang="zh-CN" sz="2800" b="1" dirty="0">
                <a:ea typeface="黑体" panose="02010609060101010101" pitchFamily="49" charset="-122"/>
                <a:sym typeface="Wingdings" panose="05000000000000000000" pitchFamily="2" charset="2"/>
              </a:rPr>
              <a:t>B</a:t>
            </a:r>
            <a:r>
              <a:rPr lang="zh-CN" altLang="en-US" sz="2800" b="1" dirty="0">
                <a:ea typeface="黑体" panose="02010609060101010101" pitchFamily="49" charset="-122"/>
                <a:sym typeface="Wingdings" panose="05000000000000000000" pitchFamily="2" charset="2"/>
              </a:rPr>
              <a:t>，</a:t>
            </a:r>
            <a:r>
              <a:rPr lang="en-US" altLang="zh-CN" sz="2800" b="1" dirty="0">
                <a:ea typeface="黑体" panose="02010609060101010101" pitchFamily="49" charset="-122"/>
                <a:sym typeface="Wingdings" panose="05000000000000000000" pitchFamily="2" charset="2"/>
              </a:rPr>
              <a:t>C</a:t>
            </a:r>
            <a:r>
              <a:rPr lang="zh-CN" altLang="en-US" sz="2800" b="1" dirty="0">
                <a:ea typeface="黑体" panose="02010609060101010101" pitchFamily="49" charset="-122"/>
                <a:sym typeface="Wingdings" panose="05000000000000000000" pitchFamily="2" charset="2"/>
              </a:rPr>
              <a:t>都为真，则</a:t>
            </a:r>
            <a:r>
              <a:rPr lang="en-US" altLang="zh-CN" sz="2800" b="1" dirty="0">
                <a:ea typeface="黑体" panose="02010609060101010101" pitchFamily="49" charset="-122"/>
                <a:sym typeface="Wingdings" panose="05000000000000000000" pitchFamily="2" charset="2"/>
              </a:rPr>
              <a:t>B∧C</a:t>
            </a:r>
            <a:r>
              <a:rPr lang="zh-CN" altLang="en-US" sz="2800" b="1" dirty="0">
                <a:ea typeface="黑体" panose="02010609060101010101" pitchFamily="49" charset="-122"/>
                <a:sym typeface="Wingdings" panose="05000000000000000000" pitchFamily="2" charset="2"/>
              </a:rPr>
              <a:t>也为真，即</a:t>
            </a:r>
            <a:r>
              <a:rPr lang="en-US" altLang="zh-CN" sz="2800" b="1" dirty="0">
                <a:ea typeface="黑体" panose="02010609060101010101" pitchFamily="49" charset="-122"/>
                <a:sym typeface="Wingdings" panose="05000000000000000000" pitchFamily="2" charset="2"/>
              </a:rPr>
              <a:t>A→B∧C</a:t>
            </a:r>
            <a:r>
              <a:rPr lang="zh-CN" altLang="en-US" sz="2800" b="1" dirty="0">
                <a:ea typeface="黑体" panose="02010609060101010101" pitchFamily="49" charset="-122"/>
                <a:sym typeface="Wingdings" panose="05000000000000000000" pitchFamily="2" charset="2"/>
              </a:rPr>
              <a:t>为真；</a:t>
            </a:r>
            <a:r>
              <a:rPr lang="en-US" altLang="zh-CN" sz="2800" b="1" dirty="0">
                <a:ea typeface="黑体" panose="02010609060101010101" pitchFamily="49" charset="-122"/>
                <a:sym typeface="Wingdings" panose="05000000000000000000" pitchFamily="2" charset="2"/>
              </a:rPr>
              <a:t>A</a:t>
            </a:r>
            <a:r>
              <a:rPr lang="zh-CN" altLang="en-US" sz="2800" b="1" dirty="0">
                <a:ea typeface="黑体" panose="02010609060101010101" pitchFamily="49" charset="-122"/>
                <a:sym typeface="Wingdings" panose="05000000000000000000" pitchFamily="2" charset="2"/>
              </a:rPr>
              <a:t>为假时，则不管</a:t>
            </a:r>
            <a:r>
              <a:rPr lang="en-US" altLang="zh-CN" sz="2800" b="1" dirty="0">
                <a:ea typeface="黑体" panose="02010609060101010101" pitchFamily="49" charset="-122"/>
                <a:sym typeface="Wingdings" panose="05000000000000000000" pitchFamily="2" charset="2"/>
              </a:rPr>
              <a:t>B∧C</a:t>
            </a:r>
            <a:r>
              <a:rPr lang="zh-CN" altLang="en-US" sz="2800" b="1" dirty="0">
                <a:ea typeface="黑体" panose="02010609060101010101" pitchFamily="49" charset="-122"/>
                <a:sym typeface="Wingdings" panose="05000000000000000000" pitchFamily="2" charset="2"/>
              </a:rPr>
              <a:t>是真还是假时，</a:t>
            </a:r>
            <a:r>
              <a:rPr lang="en-US" altLang="zh-CN" sz="2800" b="1" dirty="0">
                <a:ea typeface="黑体" panose="02010609060101010101" pitchFamily="49" charset="-122"/>
                <a:sym typeface="Wingdings" panose="05000000000000000000" pitchFamily="2" charset="2"/>
              </a:rPr>
              <a:t>A→B∧C</a:t>
            </a:r>
            <a:r>
              <a:rPr lang="zh-CN" altLang="en-US" sz="2800" b="1" dirty="0">
                <a:ea typeface="黑体" panose="02010609060101010101" pitchFamily="49" charset="-122"/>
                <a:sym typeface="Wingdings" panose="05000000000000000000" pitchFamily="2" charset="2"/>
              </a:rPr>
              <a:t>均为真，因此</a:t>
            </a:r>
            <a:r>
              <a:rPr lang="en-US" altLang="zh-CN" sz="2800" b="1" dirty="0">
                <a:ea typeface="黑体" panose="02010609060101010101" pitchFamily="49" charset="-122"/>
                <a:sym typeface="Wingdings" panose="05000000000000000000" pitchFamily="2" charset="2"/>
              </a:rPr>
              <a:t>A=&gt;B∧C</a:t>
            </a:r>
            <a:r>
              <a:rPr lang="zh-CN" altLang="en-US" sz="2800" b="1" dirty="0">
                <a:ea typeface="黑体" panose="02010609060101010101" pitchFamily="49" charset="-122"/>
                <a:sym typeface="Wingdings" panose="05000000000000000000" pitchFamily="2" charset="2"/>
              </a:rPr>
              <a:t>。</a:t>
            </a:r>
            <a:endParaRPr lang="zh-CN" altLang="en-US" sz="2800" b="1" dirty="0">
              <a:ea typeface="黑体" panose="02010609060101010101" pitchFamily="49" charset="-122"/>
              <a:sym typeface="Wingdings" panose="05000000000000000000" pitchFamily="2" charset="2"/>
            </a:endParaRPr>
          </a:p>
        </p:txBody>
      </p:sp>
    </p:spTree>
  </p:cSld>
  <p:clrMapOvr>
    <a:masterClrMapping/>
  </p:clrMapOvr>
  <p:transition spd="med" advTm="5486"/>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p:txBody>
          <a:bodyPr/>
          <a:lstStyle/>
          <a:p>
            <a:pPr algn="l" eaLnBrk="1" hangingPunct="1">
              <a:defRPr/>
            </a:pPr>
            <a:r>
              <a:rPr lang="en-US" altLang="zh-CN" sz="4400">
                <a:latin typeface="Arial Black" panose="020B0A04020102020204" pitchFamily="34" charset="0"/>
                <a:ea typeface="黑体" panose="02010609060101010101" pitchFamily="49" charset="-122"/>
              </a:rPr>
              <a:t>1.2 </a:t>
            </a:r>
            <a:r>
              <a:rPr lang="zh-CN" altLang="en-US" sz="4400">
                <a:latin typeface="Arial Black" panose="020B0A04020102020204" pitchFamily="34" charset="0"/>
                <a:ea typeface="黑体" panose="02010609060101010101" pitchFamily="49" charset="-122"/>
              </a:rPr>
              <a:t>公式的解释与真值表</a:t>
            </a:r>
            <a:endParaRPr lang="zh-CN" altLang="en-US" sz="4400">
              <a:latin typeface="Arial Black" panose="020B0A04020102020204" pitchFamily="34" charset="0"/>
              <a:ea typeface="黑体" panose="02010609060101010101" pitchFamily="49" charset="-122"/>
            </a:endParaRPr>
          </a:p>
        </p:txBody>
      </p:sp>
      <p:sp>
        <p:nvSpPr>
          <p:cNvPr id="58371" name="Rectangle 3"/>
          <p:cNvSpPr>
            <a:spLocks noGrp="1" noChangeArrowheads="1"/>
          </p:cNvSpPr>
          <p:nvPr>
            <p:ph type="body" idx="1"/>
          </p:nvPr>
        </p:nvSpPr>
        <p:spPr/>
        <p:txBody>
          <a:bodyPr/>
          <a:lstStyle/>
          <a:p>
            <a:pPr eaLnBrk="1" hangingPunct="1">
              <a:buFontTx/>
              <a:buNone/>
            </a:pPr>
            <a:r>
              <a:rPr lang="en-US" altLang="zh-CN" sz="3600" b="1" dirty="0">
                <a:solidFill>
                  <a:srgbClr val="0000FF"/>
                </a:solidFill>
                <a:ea typeface="黑体" panose="02010609060101010101" pitchFamily="49" charset="-122"/>
              </a:rPr>
              <a:t>1.2.4</a:t>
            </a:r>
            <a:r>
              <a:rPr lang="zh-CN" altLang="en-US" sz="3600" b="1" dirty="0">
                <a:solidFill>
                  <a:srgbClr val="0000FF"/>
                </a:solidFill>
                <a:ea typeface="黑体" panose="02010609060101010101" pitchFamily="49" charset="-122"/>
              </a:rPr>
              <a:t>：代入规则和替换规则</a:t>
            </a:r>
            <a:endParaRPr lang="zh-CN" altLang="en-US" sz="3600" b="1" dirty="0">
              <a:solidFill>
                <a:srgbClr val="0000FF"/>
              </a:solidFill>
              <a:ea typeface="黑体" panose="02010609060101010101" pitchFamily="49" charset="-122"/>
            </a:endParaRPr>
          </a:p>
          <a:p>
            <a:pPr algn="just" eaLnBrk="1" hangingPunct="1">
              <a:lnSpc>
                <a:spcPct val="110000"/>
              </a:lnSpc>
              <a:spcBef>
                <a:spcPct val="0"/>
              </a:spcBef>
              <a:buFontTx/>
              <a:buNone/>
            </a:pPr>
            <a:r>
              <a:rPr lang="zh-CN" altLang="en-US" sz="2800" b="1" dirty="0">
                <a:ea typeface="黑体" panose="02010609060101010101" pitchFamily="49" charset="-122"/>
                <a:sym typeface="Wingdings" panose="05000000000000000000" pitchFamily="2" charset="2"/>
              </a:rPr>
              <a:t>	当一个公式是永真式或永假式时，其公式的真值完全跟随其命题变元的真值的变化而变化，因此，当用其他公式来取代公式中的命题变元时，不会改变公式的永真性和永假性</a:t>
            </a:r>
            <a:endParaRPr lang="zh-CN" altLang="en-US" sz="2800" b="1" dirty="0">
              <a:ea typeface="黑体" panose="02010609060101010101" pitchFamily="49" charset="-122"/>
              <a:sym typeface="Wingdings" panose="05000000000000000000" pitchFamily="2" charset="2"/>
            </a:endParaRPr>
          </a:p>
          <a:p>
            <a:pPr algn="just" eaLnBrk="1" hangingPunct="1">
              <a:lnSpc>
                <a:spcPct val="110000"/>
              </a:lnSpc>
              <a:spcBef>
                <a:spcPct val="0"/>
              </a:spcBef>
            </a:pPr>
            <a:r>
              <a:rPr lang="zh-CN" altLang="en-US" sz="2800" b="1" dirty="0">
                <a:solidFill>
                  <a:srgbClr val="FF6600"/>
                </a:solidFill>
                <a:ea typeface="黑体" panose="02010609060101010101" pitchFamily="49" charset="-122"/>
                <a:sym typeface="Wingdings" panose="05000000000000000000" pitchFamily="2" charset="2"/>
              </a:rPr>
              <a:t>定理</a:t>
            </a:r>
            <a:r>
              <a:rPr lang="en-US" altLang="zh-CN" sz="2800" b="1" dirty="0">
                <a:solidFill>
                  <a:srgbClr val="FF6600"/>
                </a:solidFill>
                <a:ea typeface="黑体" panose="02010609060101010101" pitchFamily="49" charset="-122"/>
                <a:sym typeface="Wingdings" panose="05000000000000000000" pitchFamily="2" charset="2"/>
              </a:rPr>
              <a:t>1.2(</a:t>
            </a:r>
            <a:r>
              <a:rPr lang="zh-CN" altLang="en-US" sz="2800" b="1" dirty="0">
                <a:solidFill>
                  <a:srgbClr val="FF6600"/>
                </a:solidFill>
                <a:ea typeface="黑体" panose="02010609060101010101" pitchFamily="49" charset="-122"/>
                <a:sym typeface="Wingdings" panose="05000000000000000000" pitchFamily="2" charset="2"/>
              </a:rPr>
              <a:t>代入定理</a:t>
            </a:r>
            <a:r>
              <a:rPr lang="en-US" altLang="zh-CN" sz="2800" b="1" dirty="0">
                <a:solidFill>
                  <a:srgbClr val="FF6600"/>
                </a:solidFill>
                <a:ea typeface="黑体" panose="02010609060101010101" pitchFamily="49" charset="-122"/>
                <a:sym typeface="Wingdings" panose="05000000000000000000" pitchFamily="2" charset="2"/>
              </a:rPr>
              <a:t>) </a:t>
            </a:r>
            <a:r>
              <a:rPr lang="zh-CN" altLang="en-US" sz="2800" b="1" dirty="0">
                <a:solidFill>
                  <a:srgbClr val="FF6600"/>
                </a:solidFill>
                <a:ea typeface="黑体" panose="02010609060101010101" pitchFamily="49" charset="-122"/>
                <a:sym typeface="Wingdings" panose="05000000000000000000" pitchFamily="2" charset="2"/>
              </a:rPr>
              <a:t>：</a:t>
            </a:r>
            <a:r>
              <a:rPr lang="zh-CN" altLang="en-US" sz="2800" b="1" dirty="0">
                <a:ea typeface="黑体" panose="02010609060101010101" pitchFamily="49" charset="-122"/>
                <a:sym typeface="Wingdings" panose="05000000000000000000" pitchFamily="2" charset="2"/>
              </a:rPr>
              <a:t>设</a:t>
            </a:r>
            <a:r>
              <a:rPr lang="en-US" altLang="zh-CN" sz="2800" b="1" dirty="0">
                <a:ea typeface="黑体" panose="02010609060101010101" pitchFamily="49" charset="-122"/>
                <a:sym typeface="Wingdings" panose="05000000000000000000" pitchFamily="2" charset="2"/>
              </a:rPr>
              <a:t>G(P</a:t>
            </a:r>
            <a:r>
              <a:rPr lang="en-US" altLang="zh-CN" sz="2800" b="1" baseline="-25000" dirty="0">
                <a:ea typeface="黑体" panose="02010609060101010101" pitchFamily="49" charset="-122"/>
                <a:sym typeface="Wingdings" panose="05000000000000000000" pitchFamily="2" charset="2"/>
              </a:rPr>
              <a:t>1</a:t>
            </a:r>
            <a:r>
              <a:rPr lang="en-US" altLang="zh-CN" sz="2800" b="1" dirty="0">
                <a:ea typeface="黑体" panose="02010609060101010101" pitchFamily="49" charset="-122"/>
                <a:sym typeface="Wingdings" panose="05000000000000000000" pitchFamily="2" charset="2"/>
              </a:rPr>
              <a:t>, </a:t>
            </a:r>
            <a:r>
              <a:rPr lang="en-US" altLang="zh-CN" sz="2800" b="1" dirty="0" smtClean="0">
                <a:ea typeface="黑体" panose="02010609060101010101" pitchFamily="49" charset="-122"/>
                <a:sym typeface="Wingdings" panose="05000000000000000000" pitchFamily="2" charset="2"/>
              </a:rPr>
              <a:t>…, </a:t>
            </a:r>
            <a:r>
              <a:rPr lang="en-US" altLang="zh-CN" sz="2800" b="1" dirty="0" err="1" smtClean="0">
                <a:ea typeface="黑体" panose="02010609060101010101" pitchFamily="49" charset="-122"/>
                <a:sym typeface="Wingdings" panose="05000000000000000000" pitchFamily="2" charset="2"/>
              </a:rPr>
              <a:t>P</a:t>
            </a:r>
            <a:r>
              <a:rPr lang="en-US" altLang="zh-CN" sz="2800" b="1" baseline="-25000" dirty="0" err="1" smtClean="0">
                <a:ea typeface="黑体" panose="02010609060101010101" pitchFamily="49" charset="-122"/>
                <a:sym typeface="Wingdings" panose="05000000000000000000" pitchFamily="2" charset="2"/>
              </a:rPr>
              <a:t>n</a:t>
            </a:r>
            <a:r>
              <a:rPr lang="en-US" altLang="zh-CN" sz="2800" b="1" dirty="0">
                <a:ea typeface="黑体" panose="02010609060101010101" pitchFamily="49" charset="-122"/>
                <a:sym typeface="Wingdings" panose="05000000000000000000" pitchFamily="2" charset="2"/>
              </a:rPr>
              <a:t>)</a:t>
            </a:r>
            <a:r>
              <a:rPr lang="zh-CN" altLang="en-US" sz="2800" b="1" dirty="0">
                <a:ea typeface="黑体" panose="02010609060101010101" pitchFamily="49" charset="-122"/>
                <a:sym typeface="Wingdings" panose="05000000000000000000" pitchFamily="2" charset="2"/>
              </a:rPr>
              <a:t>是一个命题公式，其中</a:t>
            </a:r>
            <a:r>
              <a:rPr lang="en-US" altLang="zh-CN" sz="2800" b="1" dirty="0">
                <a:ea typeface="黑体" panose="02010609060101010101" pitchFamily="49" charset="-122"/>
                <a:sym typeface="Wingdings" panose="05000000000000000000" pitchFamily="2" charset="2"/>
              </a:rPr>
              <a:t>P</a:t>
            </a:r>
            <a:r>
              <a:rPr lang="en-US" altLang="zh-CN" sz="2800" b="1" baseline="-25000" dirty="0">
                <a:ea typeface="黑体" panose="02010609060101010101" pitchFamily="49" charset="-122"/>
                <a:sym typeface="Wingdings" panose="05000000000000000000" pitchFamily="2" charset="2"/>
              </a:rPr>
              <a:t>1</a:t>
            </a:r>
            <a:r>
              <a:rPr lang="en-US" altLang="zh-CN" sz="2800" b="1" dirty="0">
                <a:ea typeface="黑体" panose="02010609060101010101" pitchFamily="49" charset="-122"/>
                <a:sym typeface="Wingdings" panose="05000000000000000000" pitchFamily="2" charset="2"/>
              </a:rPr>
              <a:t>, </a:t>
            </a:r>
            <a:r>
              <a:rPr lang="en-US" altLang="zh-CN" sz="2800" b="1" dirty="0" smtClean="0">
                <a:ea typeface="黑体" panose="02010609060101010101" pitchFamily="49" charset="-122"/>
                <a:sym typeface="Wingdings" panose="05000000000000000000" pitchFamily="2" charset="2"/>
              </a:rPr>
              <a:t>…, </a:t>
            </a:r>
            <a:r>
              <a:rPr lang="en-US" altLang="zh-CN" sz="2800" b="1" dirty="0" err="1" smtClean="0">
                <a:ea typeface="黑体" panose="02010609060101010101" pitchFamily="49" charset="-122"/>
                <a:sym typeface="Wingdings" panose="05000000000000000000" pitchFamily="2" charset="2"/>
              </a:rPr>
              <a:t>P</a:t>
            </a:r>
            <a:r>
              <a:rPr lang="en-US" altLang="zh-CN" sz="2800" b="1" baseline="-25000" dirty="0" err="1" smtClean="0">
                <a:ea typeface="黑体" panose="02010609060101010101" pitchFamily="49" charset="-122"/>
                <a:sym typeface="Wingdings" panose="05000000000000000000" pitchFamily="2" charset="2"/>
              </a:rPr>
              <a:t>n</a:t>
            </a:r>
            <a:r>
              <a:rPr lang="zh-CN" altLang="en-US" sz="2800" b="1" dirty="0">
                <a:ea typeface="黑体" panose="02010609060101010101" pitchFamily="49" charset="-122"/>
                <a:sym typeface="Wingdings" panose="05000000000000000000" pitchFamily="2" charset="2"/>
              </a:rPr>
              <a:t>是命题变元，</a:t>
            </a:r>
            <a:r>
              <a:rPr lang="en-US" altLang="zh-CN" sz="2800" b="1" dirty="0">
                <a:ea typeface="黑体" panose="02010609060101010101" pitchFamily="49" charset="-122"/>
                <a:sym typeface="Wingdings" panose="05000000000000000000" pitchFamily="2" charset="2"/>
              </a:rPr>
              <a:t>G</a:t>
            </a:r>
            <a:r>
              <a:rPr lang="en-US" altLang="zh-CN" sz="2800" b="1" baseline="-25000" dirty="0">
                <a:ea typeface="黑体" panose="02010609060101010101" pitchFamily="49" charset="-122"/>
                <a:sym typeface="Wingdings" panose="05000000000000000000" pitchFamily="2" charset="2"/>
              </a:rPr>
              <a:t>1</a:t>
            </a:r>
            <a:r>
              <a:rPr lang="en-US" altLang="zh-CN" sz="2800" b="1" dirty="0">
                <a:ea typeface="黑体" panose="02010609060101010101" pitchFamily="49" charset="-122"/>
                <a:sym typeface="Wingdings" panose="05000000000000000000" pitchFamily="2" charset="2"/>
              </a:rPr>
              <a:t>(P</a:t>
            </a:r>
            <a:r>
              <a:rPr lang="en-US" altLang="zh-CN" sz="2800" b="1" baseline="-25000" dirty="0">
                <a:ea typeface="黑体" panose="02010609060101010101" pitchFamily="49" charset="-122"/>
                <a:sym typeface="Wingdings" panose="05000000000000000000" pitchFamily="2" charset="2"/>
              </a:rPr>
              <a:t>1</a:t>
            </a:r>
            <a:r>
              <a:rPr lang="en-US" altLang="zh-CN" sz="2800" b="1" dirty="0">
                <a:ea typeface="黑体" panose="02010609060101010101" pitchFamily="49" charset="-122"/>
                <a:sym typeface="Wingdings" panose="05000000000000000000" pitchFamily="2" charset="2"/>
              </a:rPr>
              <a:t>, </a:t>
            </a:r>
            <a:r>
              <a:rPr lang="en-US" altLang="zh-CN" sz="2800" b="1" dirty="0" smtClean="0">
                <a:ea typeface="黑体" panose="02010609060101010101" pitchFamily="49" charset="-122"/>
                <a:sym typeface="Wingdings" panose="05000000000000000000" pitchFamily="2" charset="2"/>
              </a:rPr>
              <a:t>…, </a:t>
            </a:r>
            <a:r>
              <a:rPr lang="en-US" altLang="zh-CN" sz="2800" b="1" dirty="0" err="1" smtClean="0">
                <a:ea typeface="黑体" panose="02010609060101010101" pitchFamily="49" charset="-122"/>
                <a:sym typeface="Wingdings" panose="05000000000000000000" pitchFamily="2" charset="2"/>
              </a:rPr>
              <a:t>P</a:t>
            </a:r>
            <a:r>
              <a:rPr lang="en-US" altLang="zh-CN" sz="2800" b="1" baseline="-25000" dirty="0" err="1" smtClean="0">
                <a:ea typeface="黑体" panose="02010609060101010101" pitchFamily="49" charset="-122"/>
                <a:sym typeface="Wingdings" panose="05000000000000000000" pitchFamily="2" charset="2"/>
              </a:rPr>
              <a:t>n</a:t>
            </a:r>
            <a:r>
              <a:rPr lang="en-US" altLang="zh-CN" sz="2800" b="1" dirty="0">
                <a:ea typeface="黑体" panose="02010609060101010101" pitchFamily="49" charset="-122"/>
                <a:sym typeface="Wingdings" panose="05000000000000000000" pitchFamily="2" charset="2"/>
              </a:rPr>
              <a:t>), … </a:t>
            </a:r>
            <a:r>
              <a:rPr lang="en-US" altLang="zh-CN" sz="2800" b="1" dirty="0" err="1">
                <a:ea typeface="黑体" panose="02010609060101010101" pitchFamily="49" charset="-122"/>
                <a:sym typeface="Wingdings" panose="05000000000000000000" pitchFamily="2" charset="2"/>
              </a:rPr>
              <a:t>G</a:t>
            </a:r>
            <a:r>
              <a:rPr lang="en-US" altLang="zh-CN" sz="2800" b="1" baseline="-25000" dirty="0" err="1">
                <a:ea typeface="黑体" panose="02010609060101010101" pitchFamily="49" charset="-122"/>
                <a:sym typeface="Wingdings" panose="05000000000000000000" pitchFamily="2" charset="2"/>
              </a:rPr>
              <a:t>n</a:t>
            </a:r>
            <a:r>
              <a:rPr lang="en-US" altLang="zh-CN" sz="2800" b="1" dirty="0">
                <a:ea typeface="黑体" panose="02010609060101010101" pitchFamily="49" charset="-122"/>
                <a:sym typeface="Wingdings" panose="05000000000000000000" pitchFamily="2" charset="2"/>
              </a:rPr>
              <a:t>(P</a:t>
            </a:r>
            <a:r>
              <a:rPr lang="en-US" altLang="zh-CN" sz="2800" b="1" baseline="-25000" dirty="0">
                <a:ea typeface="黑体" panose="02010609060101010101" pitchFamily="49" charset="-122"/>
                <a:sym typeface="Wingdings" panose="05000000000000000000" pitchFamily="2" charset="2"/>
              </a:rPr>
              <a:t>1</a:t>
            </a:r>
            <a:r>
              <a:rPr lang="en-US" altLang="zh-CN" sz="2800" b="1" dirty="0">
                <a:ea typeface="黑体" panose="02010609060101010101" pitchFamily="49" charset="-122"/>
                <a:sym typeface="Wingdings" panose="05000000000000000000" pitchFamily="2" charset="2"/>
              </a:rPr>
              <a:t>, </a:t>
            </a:r>
            <a:r>
              <a:rPr lang="en-US" altLang="zh-CN" sz="2800" b="1" dirty="0" smtClean="0">
                <a:ea typeface="黑体" panose="02010609060101010101" pitchFamily="49" charset="-122"/>
                <a:sym typeface="Wingdings" panose="05000000000000000000" pitchFamily="2" charset="2"/>
              </a:rPr>
              <a:t>…, </a:t>
            </a:r>
            <a:r>
              <a:rPr lang="en-US" altLang="zh-CN" sz="2800" b="1" dirty="0" err="1" smtClean="0">
                <a:ea typeface="黑体" panose="02010609060101010101" pitchFamily="49" charset="-122"/>
                <a:sym typeface="Wingdings" panose="05000000000000000000" pitchFamily="2" charset="2"/>
              </a:rPr>
              <a:t>P</a:t>
            </a:r>
            <a:r>
              <a:rPr lang="en-US" altLang="zh-CN" sz="2800" b="1" baseline="-25000" dirty="0" err="1" smtClean="0">
                <a:ea typeface="黑体" panose="02010609060101010101" pitchFamily="49" charset="-122"/>
                <a:sym typeface="Wingdings" panose="05000000000000000000" pitchFamily="2" charset="2"/>
              </a:rPr>
              <a:t>n</a:t>
            </a:r>
            <a:r>
              <a:rPr lang="en-US" altLang="zh-CN" sz="2800" b="1" dirty="0">
                <a:ea typeface="黑体" panose="02010609060101010101" pitchFamily="49" charset="-122"/>
                <a:sym typeface="Wingdings" panose="05000000000000000000" pitchFamily="2" charset="2"/>
              </a:rPr>
              <a:t>)</a:t>
            </a:r>
            <a:r>
              <a:rPr lang="zh-CN" altLang="en-US" sz="2800" b="1" dirty="0">
                <a:ea typeface="黑体" panose="02010609060101010101" pitchFamily="49" charset="-122"/>
                <a:sym typeface="Wingdings" panose="05000000000000000000" pitchFamily="2" charset="2"/>
              </a:rPr>
              <a:t>为任意的命题公式，此时若</a:t>
            </a:r>
            <a:r>
              <a:rPr lang="en-US" altLang="zh-CN" sz="2800" b="1" dirty="0">
                <a:ea typeface="黑体" panose="02010609060101010101" pitchFamily="49" charset="-122"/>
                <a:sym typeface="Wingdings" panose="05000000000000000000" pitchFamily="2" charset="2"/>
              </a:rPr>
              <a:t>G</a:t>
            </a:r>
            <a:r>
              <a:rPr lang="zh-CN" altLang="en-US" sz="2800" b="1" dirty="0">
                <a:ea typeface="黑体" panose="02010609060101010101" pitchFamily="49" charset="-122"/>
                <a:sym typeface="Wingdings" panose="05000000000000000000" pitchFamily="2" charset="2"/>
              </a:rPr>
              <a:t>是永真公式或永假公式，则用</a:t>
            </a:r>
            <a:r>
              <a:rPr lang="en-US" altLang="zh-CN" sz="2800" b="1" dirty="0">
                <a:ea typeface="黑体" panose="02010609060101010101" pitchFamily="49" charset="-122"/>
                <a:sym typeface="Wingdings" panose="05000000000000000000" pitchFamily="2" charset="2"/>
              </a:rPr>
              <a:t>G</a:t>
            </a:r>
            <a:r>
              <a:rPr lang="en-US" altLang="zh-CN" sz="2800" b="1" baseline="-25000" dirty="0">
                <a:ea typeface="黑体" panose="02010609060101010101" pitchFamily="49" charset="-122"/>
                <a:sym typeface="Wingdings" panose="05000000000000000000" pitchFamily="2" charset="2"/>
              </a:rPr>
              <a:t>1</a:t>
            </a:r>
            <a:r>
              <a:rPr lang="zh-CN" altLang="en-US" sz="2800" b="1" dirty="0">
                <a:ea typeface="黑体" panose="02010609060101010101" pitchFamily="49" charset="-122"/>
                <a:sym typeface="Wingdings" panose="05000000000000000000" pitchFamily="2" charset="2"/>
              </a:rPr>
              <a:t>取代</a:t>
            </a:r>
            <a:r>
              <a:rPr lang="en-US" altLang="zh-CN" sz="2800" b="1" dirty="0">
                <a:ea typeface="黑体" panose="02010609060101010101" pitchFamily="49" charset="-122"/>
                <a:sym typeface="Wingdings" panose="05000000000000000000" pitchFamily="2" charset="2"/>
              </a:rPr>
              <a:t>P</a:t>
            </a:r>
            <a:r>
              <a:rPr lang="en-US" altLang="zh-CN" sz="2800" b="1" baseline="-25000" dirty="0">
                <a:ea typeface="黑体" panose="02010609060101010101" pitchFamily="49" charset="-122"/>
                <a:sym typeface="Wingdings" panose="05000000000000000000" pitchFamily="2" charset="2"/>
              </a:rPr>
              <a:t>1</a:t>
            </a:r>
            <a:r>
              <a:rPr lang="en-US" altLang="zh-CN" sz="2800" b="1" dirty="0" smtClean="0">
                <a:ea typeface="黑体" panose="02010609060101010101" pitchFamily="49" charset="-122"/>
                <a:sym typeface="Wingdings" panose="05000000000000000000" pitchFamily="2" charset="2"/>
              </a:rPr>
              <a:t>, …, </a:t>
            </a:r>
            <a:r>
              <a:rPr lang="en-US" altLang="zh-CN" sz="2800" b="1" dirty="0" err="1" smtClean="0">
                <a:ea typeface="黑体" panose="02010609060101010101" pitchFamily="49" charset="-122"/>
                <a:sym typeface="Wingdings" panose="05000000000000000000" pitchFamily="2" charset="2"/>
              </a:rPr>
              <a:t>G</a:t>
            </a:r>
            <a:r>
              <a:rPr lang="en-US" altLang="zh-CN" sz="2800" b="1" baseline="-25000" dirty="0" err="1" smtClean="0">
                <a:ea typeface="黑体" panose="02010609060101010101" pitchFamily="49" charset="-122"/>
                <a:sym typeface="Wingdings" panose="05000000000000000000" pitchFamily="2" charset="2"/>
              </a:rPr>
              <a:t>n</a:t>
            </a:r>
            <a:r>
              <a:rPr lang="zh-CN" altLang="en-US" sz="2800" b="1" dirty="0">
                <a:ea typeface="黑体" panose="02010609060101010101" pitchFamily="49" charset="-122"/>
                <a:sym typeface="Wingdings" panose="05000000000000000000" pitchFamily="2" charset="2"/>
              </a:rPr>
              <a:t>取代</a:t>
            </a:r>
            <a:r>
              <a:rPr lang="en-US" altLang="zh-CN" sz="2800" b="1" dirty="0" err="1">
                <a:ea typeface="黑体" panose="02010609060101010101" pitchFamily="49" charset="-122"/>
                <a:sym typeface="Wingdings" panose="05000000000000000000" pitchFamily="2" charset="2"/>
              </a:rPr>
              <a:t>P</a:t>
            </a:r>
            <a:r>
              <a:rPr lang="en-US" altLang="zh-CN" sz="2800" b="1" baseline="-25000" dirty="0" err="1">
                <a:ea typeface="黑体" panose="02010609060101010101" pitchFamily="49" charset="-122"/>
                <a:sym typeface="Wingdings" panose="05000000000000000000" pitchFamily="2" charset="2"/>
              </a:rPr>
              <a:t>n</a:t>
            </a:r>
            <a:r>
              <a:rPr lang="zh-CN" altLang="en-US" sz="2800" b="1" dirty="0">
                <a:ea typeface="黑体" panose="02010609060101010101" pitchFamily="49" charset="-122"/>
                <a:sym typeface="Wingdings" panose="05000000000000000000" pitchFamily="2" charset="2"/>
              </a:rPr>
              <a:t>后，得到的新的命题公式</a:t>
            </a:r>
            <a:r>
              <a:rPr lang="en-US" altLang="zh-CN" sz="2800" b="1" dirty="0">
                <a:ea typeface="黑体" panose="02010609060101010101" pitchFamily="49" charset="-122"/>
                <a:sym typeface="Wingdings" panose="05000000000000000000" pitchFamily="2" charset="2"/>
              </a:rPr>
              <a:t>G(G</a:t>
            </a:r>
            <a:r>
              <a:rPr lang="en-US" altLang="zh-CN" sz="2800" b="1" baseline="-25000" dirty="0">
                <a:ea typeface="黑体" panose="02010609060101010101" pitchFamily="49" charset="-122"/>
                <a:sym typeface="Wingdings" panose="05000000000000000000" pitchFamily="2" charset="2"/>
              </a:rPr>
              <a:t>1</a:t>
            </a:r>
            <a:r>
              <a:rPr lang="en-US" altLang="zh-CN" sz="2800" b="1" dirty="0" smtClean="0">
                <a:ea typeface="黑体" panose="02010609060101010101" pitchFamily="49" charset="-122"/>
                <a:sym typeface="Wingdings" panose="05000000000000000000" pitchFamily="2" charset="2"/>
              </a:rPr>
              <a:t>, …, </a:t>
            </a:r>
            <a:r>
              <a:rPr lang="en-US" altLang="zh-CN" sz="2800" b="1" dirty="0" err="1" smtClean="0">
                <a:ea typeface="黑体" panose="02010609060101010101" pitchFamily="49" charset="-122"/>
                <a:sym typeface="Wingdings" panose="05000000000000000000" pitchFamily="2" charset="2"/>
              </a:rPr>
              <a:t>G</a:t>
            </a:r>
            <a:r>
              <a:rPr lang="en-US" altLang="zh-CN" sz="2800" b="1" baseline="-25000" dirty="0" err="1" smtClean="0">
                <a:ea typeface="黑体" panose="02010609060101010101" pitchFamily="49" charset="-122"/>
                <a:sym typeface="Wingdings" panose="05000000000000000000" pitchFamily="2" charset="2"/>
              </a:rPr>
              <a:t>n</a:t>
            </a:r>
            <a:r>
              <a:rPr lang="en-US" altLang="zh-CN" sz="2800" b="1" dirty="0">
                <a:ea typeface="黑体" panose="02010609060101010101" pitchFamily="49" charset="-122"/>
                <a:sym typeface="Wingdings" panose="05000000000000000000" pitchFamily="2" charset="2"/>
              </a:rPr>
              <a:t>) &lt;=&gt; G’(P</a:t>
            </a:r>
            <a:r>
              <a:rPr lang="en-US" altLang="zh-CN" sz="2800" b="1" baseline="-25000" dirty="0">
                <a:ea typeface="黑体" panose="02010609060101010101" pitchFamily="49" charset="-122"/>
                <a:sym typeface="Wingdings" panose="05000000000000000000" pitchFamily="2" charset="2"/>
              </a:rPr>
              <a:t>1</a:t>
            </a:r>
            <a:r>
              <a:rPr lang="en-US" altLang="zh-CN" sz="2800" b="1" dirty="0">
                <a:ea typeface="黑体" panose="02010609060101010101" pitchFamily="49" charset="-122"/>
                <a:sym typeface="Wingdings" panose="05000000000000000000" pitchFamily="2" charset="2"/>
              </a:rPr>
              <a:t>, </a:t>
            </a:r>
            <a:r>
              <a:rPr lang="en-US" altLang="zh-CN" sz="2800" b="1" dirty="0" smtClean="0">
                <a:ea typeface="黑体" panose="02010609060101010101" pitchFamily="49" charset="-122"/>
                <a:sym typeface="Wingdings" panose="05000000000000000000" pitchFamily="2" charset="2"/>
              </a:rPr>
              <a:t>…, </a:t>
            </a:r>
            <a:r>
              <a:rPr lang="en-US" altLang="zh-CN" sz="2800" b="1" dirty="0" err="1" smtClean="0">
                <a:ea typeface="黑体" panose="02010609060101010101" pitchFamily="49" charset="-122"/>
                <a:sym typeface="Wingdings" panose="05000000000000000000" pitchFamily="2" charset="2"/>
              </a:rPr>
              <a:t>P</a:t>
            </a:r>
            <a:r>
              <a:rPr lang="en-US" altLang="zh-CN" sz="2800" b="1" baseline="-25000" dirty="0" err="1" smtClean="0">
                <a:ea typeface="黑体" panose="02010609060101010101" pitchFamily="49" charset="-122"/>
                <a:sym typeface="Wingdings" panose="05000000000000000000" pitchFamily="2" charset="2"/>
              </a:rPr>
              <a:t>n</a:t>
            </a:r>
            <a:r>
              <a:rPr lang="en-US" altLang="zh-CN" sz="2800" b="1" dirty="0">
                <a:ea typeface="黑体" panose="02010609060101010101" pitchFamily="49" charset="-122"/>
                <a:sym typeface="Wingdings" panose="05000000000000000000" pitchFamily="2" charset="2"/>
              </a:rPr>
              <a:t>)</a:t>
            </a:r>
            <a:r>
              <a:rPr lang="zh-CN" altLang="en-US" sz="2800" b="1" dirty="0">
                <a:ea typeface="黑体" panose="02010609060101010101" pitchFamily="49" charset="-122"/>
                <a:sym typeface="Wingdings" panose="05000000000000000000" pitchFamily="2" charset="2"/>
              </a:rPr>
              <a:t>也是一个永真公式或永假公式。</a:t>
            </a:r>
            <a:endParaRPr lang="zh-CN" altLang="en-US" sz="2800" b="1" dirty="0">
              <a:ea typeface="黑体" panose="02010609060101010101" pitchFamily="49" charset="-122"/>
            </a:endParaRPr>
          </a:p>
        </p:txBody>
      </p:sp>
    </p:spTree>
  </p:cSld>
  <p:clrMapOvr>
    <a:masterClrMapping/>
  </p:clrMapOvr>
  <p:transition spd="med" advTm="5486"/>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lstStyle/>
          <a:p>
            <a:pPr algn="l" eaLnBrk="1" hangingPunct="1">
              <a:defRPr/>
            </a:pPr>
            <a:r>
              <a:rPr lang="en-US" altLang="zh-CN" sz="4400">
                <a:latin typeface="Arial Black" panose="020B0A04020102020204" pitchFamily="34" charset="0"/>
                <a:ea typeface="黑体" panose="02010609060101010101" pitchFamily="49" charset="-122"/>
              </a:rPr>
              <a:t>1.2 </a:t>
            </a:r>
            <a:r>
              <a:rPr lang="zh-CN" altLang="en-US" sz="4400">
                <a:latin typeface="Arial Black" panose="020B0A04020102020204" pitchFamily="34" charset="0"/>
                <a:ea typeface="黑体" panose="02010609060101010101" pitchFamily="49" charset="-122"/>
              </a:rPr>
              <a:t>公式的解释与真值表</a:t>
            </a:r>
            <a:endParaRPr lang="zh-CN" altLang="en-US" sz="4400">
              <a:latin typeface="Arial Black" panose="020B0A04020102020204" pitchFamily="34" charset="0"/>
              <a:ea typeface="黑体" panose="02010609060101010101" pitchFamily="49" charset="-122"/>
            </a:endParaRPr>
          </a:p>
        </p:txBody>
      </p:sp>
      <p:sp>
        <p:nvSpPr>
          <p:cNvPr id="59395" name="Rectangle 3"/>
          <p:cNvSpPr>
            <a:spLocks noGrp="1" noChangeArrowheads="1"/>
          </p:cNvSpPr>
          <p:nvPr>
            <p:ph type="body" idx="1"/>
          </p:nvPr>
        </p:nvSpPr>
        <p:spPr/>
        <p:txBody>
          <a:bodyPr/>
          <a:lstStyle/>
          <a:p>
            <a:pPr eaLnBrk="1" hangingPunct="1">
              <a:lnSpc>
                <a:spcPct val="100000"/>
              </a:lnSpc>
              <a:buFontTx/>
              <a:buNone/>
            </a:pPr>
            <a:r>
              <a:rPr lang="en-US" altLang="zh-CN" sz="2800" b="1">
                <a:ea typeface="黑体" panose="02010609060101010101" pitchFamily="49" charset="-122"/>
                <a:sym typeface="Wingdings" panose="05000000000000000000" pitchFamily="2" charset="2"/>
              </a:rPr>
              <a:t>	</a:t>
            </a:r>
            <a:r>
              <a:rPr lang="zh-CN" altLang="en-US" sz="2800" b="1">
                <a:solidFill>
                  <a:srgbClr val="FF9900"/>
                </a:solidFill>
                <a:ea typeface="黑体" panose="02010609060101010101" pitchFamily="49" charset="-122"/>
                <a:sym typeface="Wingdings" panose="05000000000000000000" pitchFamily="2" charset="2"/>
              </a:rPr>
              <a:t>例</a:t>
            </a:r>
            <a:r>
              <a:rPr lang="en-US" altLang="zh-CN" sz="2800" b="1">
                <a:solidFill>
                  <a:srgbClr val="FF9900"/>
                </a:solidFill>
                <a:ea typeface="黑体" panose="02010609060101010101" pitchFamily="49" charset="-122"/>
                <a:sym typeface="Wingdings" panose="05000000000000000000" pitchFamily="2" charset="2"/>
              </a:rPr>
              <a:t>1.8</a:t>
            </a:r>
            <a:r>
              <a:rPr lang="zh-CN" altLang="en-US" sz="2800" b="1">
                <a:solidFill>
                  <a:srgbClr val="FF9900"/>
                </a:solidFill>
                <a:ea typeface="黑体" panose="02010609060101010101" pitchFamily="49" charset="-122"/>
                <a:sym typeface="Wingdings" panose="05000000000000000000" pitchFamily="2" charset="2"/>
              </a:rPr>
              <a:t>：</a:t>
            </a:r>
            <a:r>
              <a:rPr lang="zh-CN" altLang="en-US" sz="2800" b="1">
                <a:ea typeface="黑体" panose="02010609060101010101" pitchFamily="49" charset="-122"/>
                <a:sym typeface="Wingdings" panose="05000000000000000000" pitchFamily="2" charset="2"/>
              </a:rPr>
              <a:t>设</a:t>
            </a:r>
            <a:r>
              <a:rPr lang="en-US" altLang="zh-CN" sz="2800" b="1">
                <a:ea typeface="黑体" panose="02010609060101010101" pitchFamily="49" charset="-122"/>
                <a:sym typeface="Wingdings" panose="05000000000000000000" pitchFamily="2" charset="2"/>
              </a:rPr>
              <a:t>G(P, Q) = ¬(P→Q) →P</a:t>
            </a:r>
            <a:r>
              <a:rPr lang="zh-CN" altLang="en-US" sz="2800" b="1">
                <a:ea typeface="黑体" panose="02010609060101010101" pitchFamily="49" charset="-122"/>
                <a:sym typeface="Wingdings" panose="05000000000000000000" pitchFamily="2" charset="2"/>
              </a:rPr>
              <a:t>；用</a:t>
            </a:r>
            <a:r>
              <a:rPr lang="en-US" altLang="zh-CN" sz="2800" b="1">
                <a:ea typeface="黑体" panose="02010609060101010101" pitchFamily="49" charset="-122"/>
                <a:sym typeface="Wingdings" panose="05000000000000000000" pitchFamily="2" charset="2"/>
              </a:rPr>
              <a:t>H(P, Q) =(P ∧Q)</a:t>
            </a:r>
            <a:r>
              <a:rPr lang="zh-CN" altLang="en-US" sz="2800" b="1">
                <a:ea typeface="黑体" panose="02010609060101010101" pitchFamily="49" charset="-122"/>
                <a:sym typeface="Wingdings" panose="05000000000000000000" pitchFamily="2" charset="2"/>
              </a:rPr>
              <a:t>；</a:t>
            </a:r>
            <a:r>
              <a:rPr lang="en-US" altLang="zh-CN" sz="2800" b="1">
                <a:ea typeface="黑体" panose="02010609060101010101" pitchFamily="49" charset="-122"/>
                <a:sym typeface="Wingdings" panose="05000000000000000000" pitchFamily="2" charset="2"/>
              </a:rPr>
              <a:t>S(P, Q) =(P ↔Q)</a:t>
            </a:r>
            <a:r>
              <a:rPr lang="zh-CN" altLang="en-US" sz="2800" b="1">
                <a:ea typeface="黑体" panose="02010609060101010101" pitchFamily="49" charset="-122"/>
                <a:sym typeface="Wingdings" panose="05000000000000000000" pitchFamily="2" charset="2"/>
              </a:rPr>
              <a:t>代入</a:t>
            </a:r>
            <a:r>
              <a:rPr lang="en-US" altLang="zh-CN" sz="2800" b="1">
                <a:ea typeface="黑体" panose="02010609060101010101" pitchFamily="49" charset="-122"/>
                <a:sym typeface="Wingdings" panose="05000000000000000000" pitchFamily="2" charset="2"/>
              </a:rPr>
              <a:t>G</a:t>
            </a:r>
            <a:r>
              <a:rPr lang="zh-CN" altLang="en-US" sz="2800" b="1">
                <a:ea typeface="黑体" panose="02010609060101010101" pitchFamily="49" charset="-122"/>
                <a:sym typeface="Wingdings" panose="05000000000000000000" pitchFamily="2" charset="2"/>
              </a:rPr>
              <a:t>验证代入定理。</a:t>
            </a:r>
            <a:endParaRPr lang="zh-CN" altLang="en-US" sz="2800" b="1">
              <a:ea typeface="黑体" panose="02010609060101010101" pitchFamily="49" charset="-122"/>
              <a:sym typeface="Wingdings" panose="05000000000000000000" pitchFamily="2" charset="2"/>
            </a:endParaRPr>
          </a:p>
          <a:p>
            <a:pPr algn="just" eaLnBrk="1" hangingPunct="1">
              <a:lnSpc>
                <a:spcPct val="110000"/>
              </a:lnSpc>
              <a:spcBef>
                <a:spcPct val="20000"/>
              </a:spcBef>
            </a:pPr>
            <a:endParaRPr lang="zh-CN" altLang="en-US" sz="2800" b="1">
              <a:solidFill>
                <a:srgbClr val="FF6600"/>
              </a:solidFill>
              <a:ea typeface="黑体" panose="02010609060101010101" pitchFamily="49" charset="-122"/>
              <a:sym typeface="Wingdings" panose="05000000000000000000" pitchFamily="2" charset="2"/>
            </a:endParaRPr>
          </a:p>
          <a:p>
            <a:pPr algn="just" eaLnBrk="1" hangingPunct="1">
              <a:lnSpc>
                <a:spcPct val="110000"/>
              </a:lnSpc>
              <a:spcBef>
                <a:spcPct val="20000"/>
              </a:spcBef>
            </a:pPr>
            <a:r>
              <a:rPr lang="zh-CN" altLang="en-US" sz="2800" b="1">
                <a:solidFill>
                  <a:srgbClr val="FF6600"/>
                </a:solidFill>
                <a:ea typeface="黑体" panose="02010609060101010101" pitchFamily="49" charset="-122"/>
                <a:sym typeface="Wingdings" panose="05000000000000000000" pitchFamily="2" charset="2"/>
              </a:rPr>
              <a:t>定理</a:t>
            </a:r>
            <a:r>
              <a:rPr lang="en-US" altLang="zh-CN" sz="2800" b="1">
                <a:solidFill>
                  <a:srgbClr val="FF6600"/>
                </a:solidFill>
                <a:ea typeface="黑体" panose="02010609060101010101" pitchFamily="49" charset="-122"/>
                <a:sym typeface="Wingdings" panose="05000000000000000000" pitchFamily="2" charset="2"/>
              </a:rPr>
              <a:t>1.3(</a:t>
            </a:r>
            <a:r>
              <a:rPr lang="zh-CN" altLang="en-US" sz="2800" b="1">
                <a:solidFill>
                  <a:srgbClr val="FF6600"/>
                </a:solidFill>
                <a:ea typeface="黑体" panose="02010609060101010101" pitchFamily="49" charset="-122"/>
                <a:sym typeface="Wingdings" panose="05000000000000000000" pitchFamily="2" charset="2"/>
              </a:rPr>
              <a:t>替换定理</a:t>
            </a:r>
            <a:r>
              <a:rPr lang="en-US" altLang="zh-CN" sz="2800" b="1">
                <a:solidFill>
                  <a:srgbClr val="FF6600"/>
                </a:solidFill>
                <a:ea typeface="黑体" panose="02010609060101010101" pitchFamily="49" charset="-122"/>
                <a:sym typeface="Wingdings" panose="05000000000000000000" pitchFamily="2" charset="2"/>
              </a:rPr>
              <a:t>) </a:t>
            </a:r>
            <a:r>
              <a:rPr lang="zh-CN" altLang="en-US" sz="2800" b="1">
                <a:solidFill>
                  <a:srgbClr val="FF6600"/>
                </a:solidFill>
                <a:ea typeface="黑体" panose="02010609060101010101" pitchFamily="49" charset="-122"/>
                <a:sym typeface="Wingdings" panose="05000000000000000000" pitchFamily="2" charset="2"/>
              </a:rPr>
              <a:t>：</a:t>
            </a:r>
            <a:r>
              <a:rPr lang="zh-CN" altLang="en-US" sz="2800" b="1">
                <a:ea typeface="黑体" panose="02010609060101010101" pitchFamily="49" charset="-122"/>
                <a:sym typeface="Wingdings" panose="05000000000000000000" pitchFamily="2" charset="2"/>
              </a:rPr>
              <a:t>设</a:t>
            </a:r>
            <a:r>
              <a:rPr lang="en-US" altLang="zh-CN" sz="2800" b="1">
                <a:ea typeface="黑体" panose="02010609060101010101" pitchFamily="49" charset="-122"/>
                <a:sym typeface="Wingdings" panose="05000000000000000000" pitchFamily="2" charset="2"/>
              </a:rPr>
              <a:t>G1</a:t>
            </a:r>
            <a:r>
              <a:rPr lang="zh-CN" altLang="en-US" sz="2800" b="1">
                <a:ea typeface="黑体" panose="02010609060101010101" pitchFamily="49" charset="-122"/>
                <a:sym typeface="Wingdings" panose="05000000000000000000" pitchFamily="2" charset="2"/>
              </a:rPr>
              <a:t>是</a:t>
            </a:r>
            <a:r>
              <a:rPr lang="en-US" altLang="zh-CN" sz="2800" b="1">
                <a:ea typeface="黑体" panose="02010609060101010101" pitchFamily="49" charset="-122"/>
                <a:sym typeface="Wingdings" panose="05000000000000000000" pitchFamily="2" charset="2"/>
              </a:rPr>
              <a:t>G</a:t>
            </a:r>
            <a:r>
              <a:rPr lang="zh-CN" altLang="en-US" sz="2800" b="1">
                <a:ea typeface="黑体" panose="02010609060101010101" pitchFamily="49" charset="-122"/>
                <a:sym typeface="Wingdings" panose="05000000000000000000" pitchFamily="2" charset="2"/>
              </a:rPr>
              <a:t>的子公式，</a:t>
            </a:r>
            <a:r>
              <a:rPr lang="en-US" altLang="zh-CN" sz="2800" b="1">
                <a:ea typeface="黑体" panose="02010609060101010101" pitchFamily="49" charset="-122"/>
                <a:sym typeface="Wingdings" panose="05000000000000000000" pitchFamily="2" charset="2"/>
              </a:rPr>
              <a:t>H1</a:t>
            </a:r>
            <a:r>
              <a:rPr lang="zh-CN" altLang="en-US" sz="2800" b="1">
                <a:ea typeface="黑体" panose="02010609060101010101" pitchFamily="49" charset="-122"/>
                <a:sym typeface="Wingdings" panose="05000000000000000000" pitchFamily="2" charset="2"/>
              </a:rPr>
              <a:t>是任意的命题公式，在</a:t>
            </a:r>
            <a:r>
              <a:rPr lang="en-US" altLang="zh-CN" sz="2800" b="1">
                <a:ea typeface="黑体" panose="02010609060101010101" pitchFamily="49" charset="-122"/>
                <a:sym typeface="Wingdings" panose="05000000000000000000" pitchFamily="2" charset="2"/>
              </a:rPr>
              <a:t>G</a:t>
            </a:r>
            <a:r>
              <a:rPr lang="zh-CN" altLang="en-US" sz="2800" b="1">
                <a:ea typeface="黑体" panose="02010609060101010101" pitchFamily="49" charset="-122"/>
                <a:sym typeface="Wingdings" panose="05000000000000000000" pitchFamily="2" charset="2"/>
              </a:rPr>
              <a:t>中凡出现</a:t>
            </a:r>
            <a:r>
              <a:rPr lang="en-US" altLang="zh-CN" sz="2800" b="1">
                <a:ea typeface="黑体" panose="02010609060101010101" pitchFamily="49" charset="-122"/>
                <a:sym typeface="Wingdings" panose="05000000000000000000" pitchFamily="2" charset="2"/>
              </a:rPr>
              <a:t>G1</a:t>
            </a:r>
            <a:r>
              <a:rPr lang="zh-CN" altLang="en-US" sz="2800" b="1">
                <a:ea typeface="黑体" panose="02010609060101010101" pitchFamily="49" charset="-122"/>
                <a:sym typeface="Wingdings" panose="05000000000000000000" pitchFamily="2" charset="2"/>
              </a:rPr>
              <a:t>处都以</a:t>
            </a:r>
            <a:r>
              <a:rPr lang="en-US" altLang="zh-CN" sz="2800" b="1">
                <a:ea typeface="黑体" panose="02010609060101010101" pitchFamily="49" charset="-122"/>
                <a:sym typeface="Wingdings" panose="05000000000000000000" pitchFamily="2" charset="2"/>
              </a:rPr>
              <a:t>H1</a:t>
            </a:r>
            <a:r>
              <a:rPr lang="zh-CN" altLang="en-US" sz="2800" b="1">
                <a:ea typeface="黑体" panose="02010609060101010101" pitchFamily="49" charset="-122"/>
                <a:sym typeface="Wingdings" panose="05000000000000000000" pitchFamily="2" charset="2"/>
              </a:rPr>
              <a:t>替换后得到的新的命题公式</a:t>
            </a:r>
            <a:r>
              <a:rPr lang="en-US" altLang="zh-CN" sz="2800" b="1">
                <a:ea typeface="黑体" panose="02010609060101010101" pitchFamily="49" charset="-122"/>
                <a:sym typeface="Wingdings" panose="05000000000000000000" pitchFamily="2" charset="2"/>
              </a:rPr>
              <a:t>H</a:t>
            </a:r>
            <a:r>
              <a:rPr lang="zh-CN" altLang="en-US" sz="2800" b="1">
                <a:ea typeface="黑体" panose="02010609060101010101" pitchFamily="49" charset="-122"/>
                <a:sym typeface="Wingdings" panose="05000000000000000000" pitchFamily="2" charset="2"/>
              </a:rPr>
              <a:t>，若</a:t>
            </a:r>
            <a:r>
              <a:rPr lang="en-US" altLang="zh-CN" sz="2800" b="1">
                <a:ea typeface="黑体" panose="02010609060101010101" pitchFamily="49" charset="-122"/>
                <a:sym typeface="Wingdings" panose="05000000000000000000" pitchFamily="2" charset="2"/>
              </a:rPr>
              <a:t>G1&lt;=&gt;H1</a:t>
            </a:r>
            <a:r>
              <a:rPr lang="zh-CN" altLang="en-US" sz="2800" b="1">
                <a:ea typeface="黑体" panose="02010609060101010101" pitchFamily="49" charset="-122"/>
                <a:sym typeface="Wingdings" panose="05000000000000000000" pitchFamily="2" charset="2"/>
              </a:rPr>
              <a:t>，则</a:t>
            </a:r>
            <a:r>
              <a:rPr lang="en-US" altLang="zh-CN" sz="2800" b="1">
                <a:ea typeface="黑体" panose="02010609060101010101" pitchFamily="49" charset="-122"/>
                <a:sym typeface="Wingdings" panose="05000000000000000000" pitchFamily="2" charset="2"/>
              </a:rPr>
              <a:t>G&lt;=&gt;H</a:t>
            </a:r>
            <a:r>
              <a:rPr lang="zh-CN" altLang="en-US" sz="2800" b="1">
                <a:ea typeface="黑体" panose="02010609060101010101" pitchFamily="49" charset="-122"/>
                <a:sym typeface="Wingdings" panose="05000000000000000000" pitchFamily="2" charset="2"/>
              </a:rPr>
              <a:t>。</a:t>
            </a:r>
            <a:endParaRPr lang="zh-CN" altLang="en-US" sz="2800" b="1">
              <a:ea typeface="黑体" panose="02010609060101010101" pitchFamily="49" charset="-122"/>
              <a:sym typeface="Wingdings" panose="05000000000000000000" pitchFamily="2" charset="2"/>
            </a:endParaRPr>
          </a:p>
          <a:p>
            <a:pPr algn="just" eaLnBrk="1" hangingPunct="1">
              <a:lnSpc>
                <a:spcPct val="110000"/>
              </a:lnSpc>
              <a:spcBef>
                <a:spcPct val="20000"/>
              </a:spcBef>
              <a:buFontTx/>
              <a:buNone/>
            </a:pPr>
            <a:r>
              <a:rPr lang="zh-CN" altLang="en-US" sz="2800" b="1">
                <a:ea typeface="黑体" panose="02010609060101010101" pitchFamily="49" charset="-122"/>
                <a:sym typeface="Wingdings" panose="05000000000000000000" pitchFamily="2" charset="2"/>
              </a:rPr>
              <a:t>	</a:t>
            </a:r>
            <a:endParaRPr lang="zh-CN" altLang="en-US" sz="2800" b="1">
              <a:ea typeface="黑体" panose="02010609060101010101" pitchFamily="49" charset="-122"/>
              <a:sym typeface="Wingdings" panose="05000000000000000000" pitchFamily="2" charset="2"/>
            </a:endParaRPr>
          </a:p>
          <a:p>
            <a:pPr algn="just" eaLnBrk="1" hangingPunct="1">
              <a:lnSpc>
                <a:spcPct val="110000"/>
              </a:lnSpc>
              <a:spcBef>
                <a:spcPct val="20000"/>
              </a:spcBef>
              <a:buFontTx/>
              <a:buNone/>
            </a:pPr>
            <a:r>
              <a:rPr lang="zh-CN" altLang="en-US" sz="2800" b="1">
                <a:ea typeface="黑体" panose="02010609060101010101" pitchFamily="49" charset="-122"/>
                <a:sym typeface="Wingdings" panose="05000000000000000000" pitchFamily="2" charset="2"/>
              </a:rPr>
              <a:t>	</a:t>
            </a:r>
            <a:r>
              <a:rPr lang="zh-CN" altLang="en-US" sz="2800" b="1">
                <a:solidFill>
                  <a:srgbClr val="FF9900"/>
                </a:solidFill>
                <a:ea typeface="黑体" panose="02010609060101010101" pitchFamily="49" charset="-122"/>
                <a:sym typeface="Wingdings" panose="05000000000000000000" pitchFamily="2" charset="2"/>
              </a:rPr>
              <a:t>例</a:t>
            </a:r>
            <a:r>
              <a:rPr lang="en-US" altLang="zh-CN" sz="2800" b="1">
                <a:solidFill>
                  <a:srgbClr val="FF9900"/>
                </a:solidFill>
                <a:ea typeface="黑体" panose="02010609060101010101" pitchFamily="49" charset="-122"/>
                <a:sym typeface="Wingdings" panose="05000000000000000000" pitchFamily="2" charset="2"/>
              </a:rPr>
              <a:t>1.9</a:t>
            </a:r>
            <a:r>
              <a:rPr lang="zh-CN" altLang="en-US" sz="2800" b="1">
                <a:solidFill>
                  <a:srgbClr val="FF9900"/>
                </a:solidFill>
                <a:ea typeface="黑体" panose="02010609060101010101" pitchFamily="49" charset="-122"/>
                <a:sym typeface="Wingdings" panose="05000000000000000000" pitchFamily="2" charset="2"/>
              </a:rPr>
              <a:t>：</a:t>
            </a:r>
            <a:r>
              <a:rPr lang="zh-CN" altLang="en-US" sz="2800" b="1">
                <a:ea typeface="黑体" panose="02010609060101010101" pitchFamily="49" charset="-122"/>
                <a:sym typeface="Wingdings" panose="05000000000000000000" pitchFamily="2" charset="2"/>
              </a:rPr>
              <a:t>简化开关电路：</a:t>
            </a:r>
            <a:endParaRPr lang="zh-CN" altLang="en-US" sz="2800" b="1">
              <a:ea typeface="黑体" panose="02010609060101010101" pitchFamily="49" charset="-122"/>
              <a:sym typeface="Wingdings" panose="05000000000000000000" pitchFamily="2" charset="2"/>
            </a:endParaRPr>
          </a:p>
        </p:txBody>
      </p:sp>
      <p:sp>
        <p:nvSpPr>
          <p:cNvPr id="69" name="TextBox 68"/>
          <p:cNvSpPr txBox="1"/>
          <p:nvPr/>
        </p:nvSpPr>
        <p:spPr>
          <a:xfrm>
            <a:off x="5699125" y="5481638"/>
            <a:ext cx="184150" cy="457200"/>
          </a:xfrm>
          <a:prstGeom prst="rect">
            <a:avLst/>
          </a:prstGeom>
          <a:ln>
            <a:noFill/>
          </a:ln>
        </p:spPr>
        <p:style>
          <a:lnRef idx="2">
            <a:schemeClr val="dk1"/>
          </a:lnRef>
          <a:fillRef idx="1">
            <a:schemeClr val="lt1"/>
          </a:fillRef>
          <a:effectRef idx="0">
            <a:schemeClr val="dk1"/>
          </a:effectRef>
          <a:fontRef idx="minor">
            <a:schemeClr val="dk1"/>
          </a:fontRef>
        </p:style>
        <p:txBody>
          <a:bodyPr>
            <a:spAutoFit/>
          </a:bodyPr>
          <a:lstStyle/>
          <a:p>
            <a:pPr algn="ctr" eaLnBrk="1" hangingPunct="1">
              <a:spcBef>
                <a:spcPct val="20000"/>
              </a:spcBef>
              <a:defRPr/>
            </a:pPr>
            <a:r>
              <a:rPr lang="en-US" altLang="zh-CN" dirty="0">
                <a:effectLst>
                  <a:outerShdw blurRad="38100" dist="38100" dir="2700000" algn="tl">
                    <a:srgbClr val="000000">
                      <a:alpha val="43137"/>
                    </a:srgbClr>
                  </a:outerShdw>
                </a:effectLst>
              </a:rPr>
              <a:t>S</a:t>
            </a:r>
            <a:endParaRPr lang="zh-CN" altLang="en-US" dirty="0">
              <a:effectLst>
                <a:outerShdw blurRad="38100" dist="38100" dir="2700000" algn="tl">
                  <a:srgbClr val="000000">
                    <a:alpha val="43137"/>
                  </a:srgbClr>
                </a:outerShdw>
              </a:effectLst>
            </a:endParaRPr>
          </a:p>
        </p:txBody>
      </p:sp>
      <p:sp>
        <p:nvSpPr>
          <p:cNvPr id="68" name="TextBox 67"/>
          <p:cNvSpPr txBox="1"/>
          <p:nvPr/>
        </p:nvSpPr>
        <p:spPr>
          <a:xfrm>
            <a:off x="5699125" y="4876800"/>
            <a:ext cx="184150" cy="457200"/>
          </a:xfrm>
          <a:prstGeom prst="rect">
            <a:avLst/>
          </a:prstGeom>
          <a:ln>
            <a:noFill/>
          </a:ln>
        </p:spPr>
        <p:style>
          <a:lnRef idx="2">
            <a:schemeClr val="dk1"/>
          </a:lnRef>
          <a:fillRef idx="1">
            <a:schemeClr val="lt1"/>
          </a:fillRef>
          <a:effectRef idx="0">
            <a:schemeClr val="dk1"/>
          </a:effectRef>
          <a:fontRef idx="minor">
            <a:schemeClr val="dk1"/>
          </a:fontRef>
        </p:style>
        <p:txBody>
          <a:bodyPr>
            <a:spAutoFit/>
          </a:bodyPr>
          <a:lstStyle/>
          <a:p>
            <a:pPr algn="ctr" eaLnBrk="1" hangingPunct="1">
              <a:spcBef>
                <a:spcPct val="20000"/>
              </a:spcBef>
              <a:defRPr/>
            </a:pPr>
            <a:r>
              <a:rPr lang="en-US" altLang="zh-CN" dirty="0">
                <a:effectLst>
                  <a:outerShdw blurRad="38100" dist="38100" dir="2700000" algn="tl">
                    <a:srgbClr val="000000">
                      <a:alpha val="43137"/>
                    </a:srgbClr>
                  </a:outerShdw>
                </a:effectLst>
              </a:rPr>
              <a:t>S</a:t>
            </a:r>
            <a:endParaRPr lang="zh-CN" altLang="en-US" dirty="0">
              <a:effectLst>
                <a:outerShdw blurRad="38100" dist="38100" dir="2700000" algn="tl">
                  <a:srgbClr val="000000">
                    <a:alpha val="43137"/>
                  </a:srgbClr>
                </a:outerShdw>
              </a:effectLst>
            </a:endParaRPr>
          </a:p>
        </p:txBody>
      </p:sp>
      <p:sp>
        <p:nvSpPr>
          <p:cNvPr id="67" name="TextBox 66"/>
          <p:cNvSpPr txBox="1"/>
          <p:nvPr/>
        </p:nvSpPr>
        <p:spPr>
          <a:xfrm>
            <a:off x="5241925" y="5481638"/>
            <a:ext cx="184150" cy="457200"/>
          </a:xfrm>
          <a:prstGeom prst="rect">
            <a:avLst/>
          </a:prstGeom>
          <a:ln>
            <a:noFill/>
          </a:ln>
        </p:spPr>
        <p:style>
          <a:lnRef idx="2">
            <a:schemeClr val="dk1"/>
          </a:lnRef>
          <a:fillRef idx="1">
            <a:schemeClr val="lt1"/>
          </a:fillRef>
          <a:effectRef idx="0">
            <a:schemeClr val="dk1"/>
          </a:effectRef>
          <a:fontRef idx="minor">
            <a:schemeClr val="dk1"/>
          </a:fontRef>
        </p:style>
        <p:txBody>
          <a:bodyPr>
            <a:spAutoFit/>
          </a:bodyPr>
          <a:lstStyle/>
          <a:p>
            <a:pPr algn="ctr" eaLnBrk="1" hangingPunct="1">
              <a:spcBef>
                <a:spcPct val="20000"/>
              </a:spcBef>
              <a:defRPr/>
            </a:pPr>
            <a:r>
              <a:rPr lang="en-US" altLang="zh-CN" dirty="0">
                <a:effectLst>
                  <a:outerShdw blurRad="38100" dist="38100" dir="2700000" algn="tl">
                    <a:srgbClr val="000000">
                      <a:alpha val="43137"/>
                    </a:srgbClr>
                  </a:outerShdw>
                </a:effectLst>
              </a:rPr>
              <a:t>R</a:t>
            </a:r>
            <a:endParaRPr lang="zh-CN" altLang="en-US" dirty="0">
              <a:effectLst>
                <a:outerShdw blurRad="38100" dist="38100" dir="2700000" algn="tl">
                  <a:srgbClr val="000000">
                    <a:alpha val="43137"/>
                  </a:srgbClr>
                </a:outerShdw>
              </a:effectLst>
            </a:endParaRPr>
          </a:p>
        </p:txBody>
      </p:sp>
      <p:sp>
        <p:nvSpPr>
          <p:cNvPr id="66" name="TextBox 65"/>
          <p:cNvSpPr txBox="1"/>
          <p:nvPr/>
        </p:nvSpPr>
        <p:spPr>
          <a:xfrm>
            <a:off x="5241925" y="4876800"/>
            <a:ext cx="184150" cy="457200"/>
          </a:xfrm>
          <a:prstGeom prst="rect">
            <a:avLst/>
          </a:prstGeom>
          <a:noFill/>
          <a:ln>
            <a:noFill/>
          </a:ln>
        </p:spPr>
        <p:style>
          <a:lnRef idx="2">
            <a:schemeClr val="dk1"/>
          </a:lnRef>
          <a:fillRef idx="1">
            <a:schemeClr val="lt1"/>
          </a:fillRef>
          <a:effectRef idx="0">
            <a:schemeClr val="dk1"/>
          </a:effectRef>
          <a:fontRef idx="minor">
            <a:schemeClr val="dk1"/>
          </a:fontRef>
        </p:style>
        <p:txBody>
          <a:bodyPr>
            <a:spAutoFit/>
          </a:bodyPr>
          <a:lstStyle/>
          <a:p>
            <a:pPr algn="ctr" eaLnBrk="1" hangingPunct="1">
              <a:spcBef>
                <a:spcPct val="20000"/>
              </a:spcBef>
              <a:defRPr/>
            </a:pPr>
            <a:r>
              <a:rPr lang="en-US" altLang="zh-CN" dirty="0">
                <a:effectLst>
                  <a:outerShdw blurRad="38100" dist="38100" dir="2700000" algn="tl">
                    <a:srgbClr val="000000">
                      <a:alpha val="43137"/>
                    </a:srgbClr>
                  </a:outerShdw>
                </a:effectLst>
              </a:rPr>
              <a:t>Q</a:t>
            </a:r>
            <a:endParaRPr lang="zh-CN" altLang="en-US" dirty="0">
              <a:effectLst>
                <a:outerShdw blurRad="38100" dist="38100" dir="2700000" algn="tl">
                  <a:srgbClr val="000000">
                    <a:alpha val="43137"/>
                  </a:srgbClr>
                </a:outerShdw>
              </a:effectLst>
            </a:endParaRPr>
          </a:p>
        </p:txBody>
      </p:sp>
      <p:sp>
        <p:nvSpPr>
          <p:cNvPr id="65" name="TextBox 64"/>
          <p:cNvSpPr txBox="1"/>
          <p:nvPr/>
        </p:nvSpPr>
        <p:spPr>
          <a:xfrm>
            <a:off x="4784725" y="5481638"/>
            <a:ext cx="184150" cy="457200"/>
          </a:xfrm>
          <a:prstGeom prst="rect">
            <a:avLst/>
          </a:prstGeom>
          <a:ln>
            <a:noFill/>
          </a:ln>
        </p:spPr>
        <p:style>
          <a:lnRef idx="2">
            <a:schemeClr val="dk1"/>
          </a:lnRef>
          <a:fillRef idx="1">
            <a:schemeClr val="lt1"/>
          </a:fillRef>
          <a:effectRef idx="0">
            <a:schemeClr val="dk1"/>
          </a:effectRef>
          <a:fontRef idx="minor">
            <a:schemeClr val="dk1"/>
          </a:fontRef>
        </p:style>
        <p:txBody>
          <a:bodyPr>
            <a:spAutoFit/>
          </a:bodyPr>
          <a:lstStyle/>
          <a:p>
            <a:pPr algn="ctr" eaLnBrk="1" hangingPunct="1">
              <a:spcBef>
                <a:spcPct val="20000"/>
              </a:spcBef>
              <a:defRPr/>
            </a:pPr>
            <a:r>
              <a:rPr lang="en-US" altLang="zh-CN" dirty="0">
                <a:effectLst>
                  <a:outerShdw blurRad="38100" dist="38100" dir="2700000" algn="tl">
                    <a:srgbClr val="000000">
                      <a:alpha val="43137"/>
                    </a:srgbClr>
                  </a:outerShdw>
                </a:effectLst>
              </a:rPr>
              <a:t>P</a:t>
            </a:r>
            <a:endParaRPr lang="zh-CN" altLang="en-US" dirty="0">
              <a:effectLst>
                <a:outerShdw blurRad="38100" dist="38100" dir="2700000" algn="tl">
                  <a:srgbClr val="000000">
                    <a:alpha val="43137"/>
                  </a:srgbClr>
                </a:outerShdw>
              </a:effectLst>
            </a:endParaRPr>
          </a:p>
        </p:txBody>
      </p:sp>
      <p:sp>
        <p:nvSpPr>
          <p:cNvPr id="63" name="TextBox 62"/>
          <p:cNvSpPr txBox="1"/>
          <p:nvPr/>
        </p:nvSpPr>
        <p:spPr>
          <a:xfrm>
            <a:off x="4800600" y="4953000"/>
            <a:ext cx="152400" cy="457200"/>
          </a:xfrm>
          <a:prstGeom prst="rect">
            <a:avLst/>
          </a:prstGeom>
          <a:noFill/>
          <a:ln>
            <a:noFill/>
          </a:ln>
        </p:spPr>
        <p:style>
          <a:lnRef idx="2">
            <a:schemeClr val="dk1"/>
          </a:lnRef>
          <a:fillRef idx="1">
            <a:schemeClr val="lt1"/>
          </a:fillRef>
          <a:effectRef idx="0">
            <a:schemeClr val="dk1"/>
          </a:effectRef>
          <a:fontRef idx="minor">
            <a:schemeClr val="dk1"/>
          </a:fontRef>
        </p:style>
        <p:txBody>
          <a:bodyPr>
            <a:spAutoFit/>
          </a:bodyPr>
          <a:lstStyle/>
          <a:p>
            <a:pPr algn="ctr" eaLnBrk="1" hangingPunct="1">
              <a:spcBef>
                <a:spcPct val="20000"/>
              </a:spcBef>
              <a:defRPr/>
            </a:pPr>
            <a:r>
              <a:rPr lang="en-US" altLang="zh-CN" dirty="0">
                <a:effectLst>
                  <a:outerShdw blurRad="38100" dist="38100" dir="2700000" algn="tl">
                    <a:srgbClr val="000000">
                      <a:alpha val="43137"/>
                    </a:srgbClr>
                  </a:outerShdw>
                </a:effectLst>
              </a:rPr>
              <a:t>P</a:t>
            </a:r>
            <a:endParaRPr lang="zh-CN" altLang="en-US" dirty="0">
              <a:effectLst>
                <a:outerShdw blurRad="38100" dist="38100" dir="2700000" algn="tl">
                  <a:srgbClr val="000000">
                    <a:alpha val="43137"/>
                  </a:srgbClr>
                </a:outerShdw>
              </a:effectLst>
            </a:endParaRPr>
          </a:p>
        </p:txBody>
      </p:sp>
      <p:cxnSp>
        <p:nvCxnSpPr>
          <p:cNvPr id="59402" name="直接连接符 4"/>
          <p:cNvCxnSpPr>
            <a:cxnSpLocks noChangeShapeType="1"/>
          </p:cNvCxnSpPr>
          <p:nvPr/>
        </p:nvCxnSpPr>
        <p:spPr bwMode="auto">
          <a:xfrm>
            <a:off x="4114800" y="5562600"/>
            <a:ext cx="533400"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59403" name="直接连接符 6"/>
          <p:cNvCxnSpPr>
            <a:cxnSpLocks noChangeShapeType="1"/>
          </p:cNvCxnSpPr>
          <p:nvPr/>
        </p:nvCxnSpPr>
        <p:spPr bwMode="auto">
          <a:xfrm rot="5400000">
            <a:off x="3733800" y="5943600"/>
            <a:ext cx="762000"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59404" name="直接连接符 8"/>
          <p:cNvCxnSpPr>
            <a:cxnSpLocks noChangeShapeType="1"/>
          </p:cNvCxnSpPr>
          <p:nvPr/>
        </p:nvCxnSpPr>
        <p:spPr bwMode="auto">
          <a:xfrm>
            <a:off x="4114800" y="6324600"/>
            <a:ext cx="1295400"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59405" name="直接连接符 10"/>
          <p:cNvCxnSpPr>
            <a:cxnSpLocks noChangeShapeType="1"/>
          </p:cNvCxnSpPr>
          <p:nvPr/>
        </p:nvCxnSpPr>
        <p:spPr bwMode="auto">
          <a:xfrm rot="5400000">
            <a:off x="4381500" y="5600700"/>
            <a:ext cx="533400"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59406" name="直接连接符 12"/>
          <p:cNvCxnSpPr>
            <a:cxnSpLocks noChangeShapeType="1"/>
          </p:cNvCxnSpPr>
          <p:nvPr/>
        </p:nvCxnSpPr>
        <p:spPr bwMode="auto">
          <a:xfrm>
            <a:off x="4648200" y="5334000"/>
            <a:ext cx="304800"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59407" name="直接连接符 13"/>
          <p:cNvCxnSpPr>
            <a:cxnSpLocks noChangeShapeType="1"/>
          </p:cNvCxnSpPr>
          <p:nvPr/>
        </p:nvCxnSpPr>
        <p:spPr bwMode="auto">
          <a:xfrm>
            <a:off x="4648200" y="5867400"/>
            <a:ext cx="304800"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59408" name="直接连接符 14"/>
          <p:cNvCxnSpPr>
            <a:cxnSpLocks noChangeShapeType="1"/>
          </p:cNvCxnSpPr>
          <p:nvPr/>
        </p:nvCxnSpPr>
        <p:spPr bwMode="auto">
          <a:xfrm>
            <a:off x="5105400" y="5334000"/>
            <a:ext cx="304800"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59409" name="直接连接符 15"/>
          <p:cNvCxnSpPr>
            <a:cxnSpLocks noChangeShapeType="1"/>
          </p:cNvCxnSpPr>
          <p:nvPr/>
        </p:nvCxnSpPr>
        <p:spPr bwMode="auto">
          <a:xfrm>
            <a:off x="5105400" y="5867400"/>
            <a:ext cx="304800"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59410" name="直接连接符 16"/>
          <p:cNvCxnSpPr>
            <a:cxnSpLocks noChangeShapeType="1"/>
          </p:cNvCxnSpPr>
          <p:nvPr/>
        </p:nvCxnSpPr>
        <p:spPr bwMode="auto">
          <a:xfrm>
            <a:off x="5562600" y="5334000"/>
            <a:ext cx="304800"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59411" name="直接连接符 17"/>
          <p:cNvCxnSpPr>
            <a:cxnSpLocks noChangeShapeType="1"/>
          </p:cNvCxnSpPr>
          <p:nvPr/>
        </p:nvCxnSpPr>
        <p:spPr bwMode="auto">
          <a:xfrm>
            <a:off x="5562600" y="5867400"/>
            <a:ext cx="304800"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59412" name="直接连接符 18"/>
          <p:cNvCxnSpPr>
            <a:cxnSpLocks noChangeShapeType="1"/>
          </p:cNvCxnSpPr>
          <p:nvPr/>
        </p:nvCxnSpPr>
        <p:spPr bwMode="auto">
          <a:xfrm>
            <a:off x="6019800" y="5334000"/>
            <a:ext cx="304800"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59413" name="直接连接符 19"/>
          <p:cNvCxnSpPr>
            <a:cxnSpLocks noChangeShapeType="1"/>
          </p:cNvCxnSpPr>
          <p:nvPr/>
        </p:nvCxnSpPr>
        <p:spPr bwMode="auto">
          <a:xfrm>
            <a:off x="6019800" y="5867400"/>
            <a:ext cx="304800"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59414" name="直接连接符 21"/>
          <p:cNvCxnSpPr>
            <a:cxnSpLocks noChangeShapeType="1"/>
          </p:cNvCxnSpPr>
          <p:nvPr/>
        </p:nvCxnSpPr>
        <p:spPr bwMode="auto">
          <a:xfrm rot="5400000" flipH="1" flipV="1">
            <a:off x="4953000" y="5181600"/>
            <a:ext cx="152400" cy="15240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59415" name="直接连接符 22"/>
          <p:cNvCxnSpPr>
            <a:cxnSpLocks noChangeShapeType="1"/>
          </p:cNvCxnSpPr>
          <p:nvPr/>
        </p:nvCxnSpPr>
        <p:spPr bwMode="auto">
          <a:xfrm rot="5400000" flipH="1" flipV="1">
            <a:off x="4953000" y="5715000"/>
            <a:ext cx="152400" cy="15240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59416" name="直接连接符 23"/>
          <p:cNvCxnSpPr>
            <a:cxnSpLocks noChangeShapeType="1"/>
          </p:cNvCxnSpPr>
          <p:nvPr/>
        </p:nvCxnSpPr>
        <p:spPr bwMode="auto">
          <a:xfrm rot="5400000" flipH="1" flipV="1">
            <a:off x="5410200" y="5181600"/>
            <a:ext cx="152400" cy="15240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59417" name="直接连接符 24"/>
          <p:cNvCxnSpPr>
            <a:cxnSpLocks noChangeShapeType="1"/>
          </p:cNvCxnSpPr>
          <p:nvPr/>
        </p:nvCxnSpPr>
        <p:spPr bwMode="auto">
          <a:xfrm rot="5400000" flipH="1" flipV="1">
            <a:off x="5410200" y="5715000"/>
            <a:ext cx="152400" cy="15240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59418" name="直接连接符 25"/>
          <p:cNvCxnSpPr>
            <a:cxnSpLocks noChangeShapeType="1"/>
          </p:cNvCxnSpPr>
          <p:nvPr/>
        </p:nvCxnSpPr>
        <p:spPr bwMode="auto">
          <a:xfrm rot="5400000" flipH="1" flipV="1">
            <a:off x="5867400" y="5181600"/>
            <a:ext cx="152400" cy="15240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59419" name="直接连接符 26"/>
          <p:cNvCxnSpPr>
            <a:cxnSpLocks noChangeShapeType="1"/>
          </p:cNvCxnSpPr>
          <p:nvPr/>
        </p:nvCxnSpPr>
        <p:spPr bwMode="auto">
          <a:xfrm rot="5400000" flipH="1" flipV="1">
            <a:off x="5867400" y="5715000"/>
            <a:ext cx="152400" cy="15240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59420" name="直接连接符 28"/>
          <p:cNvCxnSpPr>
            <a:cxnSpLocks noChangeShapeType="1"/>
          </p:cNvCxnSpPr>
          <p:nvPr/>
        </p:nvCxnSpPr>
        <p:spPr bwMode="auto">
          <a:xfrm rot="5400000">
            <a:off x="6057900" y="5600700"/>
            <a:ext cx="533400"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59421" name="直接连接符 30"/>
          <p:cNvCxnSpPr>
            <a:cxnSpLocks noChangeShapeType="1"/>
          </p:cNvCxnSpPr>
          <p:nvPr/>
        </p:nvCxnSpPr>
        <p:spPr bwMode="auto">
          <a:xfrm>
            <a:off x="6324600" y="5562600"/>
            <a:ext cx="381000"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59422" name="直接连接符 32"/>
          <p:cNvCxnSpPr>
            <a:cxnSpLocks noChangeShapeType="1"/>
          </p:cNvCxnSpPr>
          <p:nvPr/>
        </p:nvCxnSpPr>
        <p:spPr bwMode="auto">
          <a:xfrm rot="5400000">
            <a:off x="6591300" y="5676900"/>
            <a:ext cx="228600"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59423" name="直接连接符 37"/>
          <p:cNvCxnSpPr>
            <a:cxnSpLocks noChangeShapeType="1"/>
          </p:cNvCxnSpPr>
          <p:nvPr/>
        </p:nvCxnSpPr>
        <p:spPr bwMode="auto">
          <a:xfrm rot="5400000">
            <a:off x="6553200" y="6172200"/>
            <a:ext cx="304800"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59424" name="直接连接符 39"/>
          <p:cNvCxnSpPr>
            <a:cxnSpLocks noChangeShapeType="1"/>
          </p:cNvCxnSpPr>
          <p:nvPr/>
        </p:nvCxnSpPr>
        <p:spPr bwMode="auto">
          <a:xfrm>
            <a:off x="5638800" y="6324600"/>
            <a:ext cx="1066800"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grpSp>
        <p:nvGrpSpPr>
          <p:cNvPr id="4" name="组合 3"/>
          <p:cNvGrpSpPr/>
          <p:nvPr/>
        </p:nvGrpSpPr>
        <p:grpSpPr>
          <a:xfrm>
            <a:off x="6591299" y="5791200"/>
            <a:ext cx="228600" cy="228600"/>
            <a:chOff x="6302374" y="5870258"/>
            <a:chExt cx="228600" cy="228600"/>
          </a:xfrm>
        </p:grpSpPr>
        <p:sp>
          <p:nvSpPr>
            <p:cNvPr id="44" name="椭圆 43"/>
            <p:cNvSpPr/>
            <p:nvPr/>
          </p:nvSpPr>
          <p:spPr bwMode="auto">
            <a:xfrm>
              <a:off x="6302374" y="5870258"/>
              <a:ext cx="228600" cy="228600"/>
            </a:xfrm>
            <a:prstGeom prst="ellipse">
              <a:avLst/>
            </a:prstGeom>
            <a:noFill/>
            <a:ln w="9525" cap="flat" cmpd="sng" algn="ctr">
              <a:solidFill>
                <a:schemeClr val="tx1"/>
              </a:solidFill>
              <a:prstDash val="solid"/>
              <a:round/>
              <a:headEnd type="none" w="med" len="med"/>
              <a:tailEnd type="none" w="med" len="med"/>
            </a:ln>
            <a:effectLst/>
          </p:spPr>
          <p:txBody>
            <a:bodyPr/>
            <a:lstStyle/>
            <a:p>
              <a:pPr algn="ctr" eaLnBrk="1" hangingPunct="1">
                <a:spcBef>
                  <a:spcPct val="20000"/>
                </a:spcBef>
                <a:defRPr/>
              </a:pPr>
              <a:endParaRPr lang="zh-CN" altLang="en-US">
                <a:effectLst>
                  <a:outerShdw blurRad="38100" dist="38100" dir="2700000" algn="tl">
                    <a:srgbClr val="000000">
                      <a:alpha val="43137"/>
                    </a:srgbClr>
                  </a:outerShdw>
                </a:effectLst>
                <a:ea typeface="黑体" panose="02010609060101010101" pitchFamily="49" charset="-122"/>
              </a:endParaRPr>
            </a:p>
          </p:txBody>
        </p:sp>
        <p:cxnSp>
          <p:nvCxnSpPr>
            <p:cNvPr id="59427" name="直接连接符 47"/>
            <p:cNvCxnSpPr>
              <a:cxnSpLocks noChangeShapeType="1"/>
              <a:stCxn id="44" idx="7"/>
              <a:endCxn id="44" idx="3"/>
            </p:cNvCxnSpPr>
            <p:nvPr/>
          </p:nvCxnSpPr>
          <p:spPr bwMode="auto">
            <a:xfrm flipH="1">
              <a:off x="6335852" y="5903736"/>
              <a:ext cx="161644" cy="161644"/>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59428" name="直接连接符 50"/>
            <p:cNvCxnSpPr>
              <a:cxnSpLocks noChangeShapeType="1"/>
              <a:stCxn id="44" idx="1"/>
              <a:endCxn id="44" idx="5"/>
            </p:cNvCxnSpPr>
            <p:nvPr/>
          </p:nvCxnSpPr>
          <p:spPr bwMode="auto">
            <a:xfrm>
              <a:off x="6335852" y="5903736"/>
              <a:ext cx="161644" cy="161644"/>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grpSp>
      <p:grpSp>
        <p:nvGrpSpPr>
          <p:cNvPr id="5" name="组合 4"/>
          <p:cNvGrpSpPr/>
          <p:nvPr/>
        </p:nvGrpSpPr>
        <p:grpSpPr>
          <a:xfrm>
            <a:off x="5410200" y="6193155"/>
            <a:ext cx="228601" cy="228600"/>
            <a:chOff x="5410200" y="6248400"/>
            <a:chExt cx="228601" cy="228600"/>
          </a:xfrm>
        </p:grpSpPr>
        <p:sp>
          <p:nvSpPr>
            <p:cNvPr id="43" name="椭圆 42"/>
            <p:cNvSpPr/>
            <p:nvPr/>
          </p:nvSpPr>
          <p:spPr bwMode="auto">
            <a:xfrm>
              <a:off x="5410200" y="6248400"/>
              <a:ext cx="228600" cy="228600"/>
            </a:xfrm>
            <a:prstGeom prst="ellipse">
              <a:avLst/>
            </a:prstGeom>
            <a:noFill/>
            <a:ln w="9525" cap="flat" cmpd="sng" algn="ctr">
              <a:solidFill>
                <a:schemeClr val="tx1"/>
              </a:solidFill>
              <a:prstDash val="solid"/>
              <a:round/>
              <a:headEnd type="none" w="med" len="med"/>
              <a:tailEnd type="none" w="med" len="med"/>
            </a:ln>
            <a:effectLst/>
          </p:spPr>
          <p:txBody>
            <a:bodyPr/>
            <a:lstStyle/>
            <a:p>
              <a:pPr algn="ctr" eaLnBrk="1" hangingPunct="1">
                <a:spcBef>
                  <a:spcPct val="20000"/>
                </a:spcBef>
                <a:defRPr/>
              </a:pPr>
              <a:endParaRPr lang="zh-CN" altLang="en-US">
                <a:effectLst>
                  <a:outerShdw blurRad="38100" dist="38100" dir="2700000" algn="tl">
                    <a:srgbClr val="000000">
                      <a:alpha val="43137"/>
                    </a:srgbClr>
                  </a:outerShdw>
                </a:effectLst>
                <a:ea typeface="黑体" panose="02010609060101010101" pitchFamily="49" charset="-122"/>
              </a:endParaRPr>
            </a:p>
          </p:txBody>
        </p:sp>
        <p:cxnSp>
          <p:nvCxnSpPr>
            <p:cNvPr id="59429" name="曲线连接符 54"/>
            <p:cNvCxnSpPr>
              <a:cxnSpLocks noChangeShapeType="1"/>
            </p:cNvCxnSpPr>
            <p:nvPr/>
          </p:nvCxnSpPr>
          <p:spPr bwMode="auto">
            <a:xfrm rot="10800000" flipH="1">
              <a:off x="5410201" y="6396037"/>
              <a:ext cx="228600" cy="1588"/>
            </a:xfrm>
            <a:prstGeom prst="curvedConnector5">
              <a:avLst>
                <a:gd name="adj1" fmla="val 36366"/>
                <a:gd name="adj2" fmla="val 7197736"/>
                <a:gd name="adj3" fmla="val 50000"/>
              </a:avLst>
            </a:prstGeom>
            <a:noFill/>
            <a:ln w="9525" algn="ctr">
              <a:solidFill>
                <a:schemeClr val="tx1"/>
              </a:solidFill>
              <a:round/>
            </a:ln>
            <a:extLst>
              <a:ext uri="{909E8E84-426E-40DD-AFC4-6F175D3DCCD1}">
                <a14:hiddenFill xmlns:a14="http://schemas.microsoft.com/office/drawing/2010/main">
                  <a:noFill/>
                </a14:hiddenFill>
              </a:ext>
            </a:extLst>
          </p:spPr>
        </p:cxnSp>
      </p:grpSp>
    </p:spTree>
  </p:cSld>
  <p:clrMapOvr>
    <a:masterClrMapping/>
  </p:clrMapOvr>
  <p:transition spd="med" advTm="5486"/>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p:txBody>
          <a:bodyPr/>
          <a:lstStyle/>
          <a:p>
            <a:pPr algn="l" eaLnBrk="1" hangingPunct="1">
              <a:defRPr/>
            </a:pPr>
            <a:r>
              <a:rPr lang="en-US" altLang="zh-CN" sz="4400">
                <a:latin typeface="Arial Black" panose="020B0A04020102020204" pitchFamily="34" charset="0"/>
                <a:ea typeface="黑体" panose="02010609060101010101" pitchFamily="49" charset="-122"/>
              </a:rPr>
              <a:t>1.2 </a:t>
            </a:r>
            <a:r>
              <a:rPr lang="zh-CN" altLang="en-US" sz="4400">
                <a:latin typeface="Arial Black" panose="020B0A04020102020204" pitchFamily="34" charset="0"/>
                <a:ea typeface="黑体" panose="02010609060101010101" pitchFamily="49" charset="-122"/>
              </a:rPr>
              <a:t>公式的解释与真值表</a:t>
            </a:r>
            <a:endParaRPr lang="zh-CN" altLang="en-US" sz="4400">
              <a:latin typeface="Arial Black" panose="020B0A04020102020204" pitchFamily="34" charset="0"/>
              <a:ea typeface="黑体" panose="02010609060101010101" pitchFamily="49" charset="-122"/>
            </a:endParaRPr>
          </a:p>
        </p:txBody>
      </p:sp>
      <p:sp>
        <p:nvSpPr>
          <p:cNvPr id="61443" name="Rectangle 3"/>
          <p:cNvSpPr>
            <a:spLocks noGrp="1" noChangeArrowheads="1"/>
          </p:cNvSpPr>
          <p:nvPr>
            <p:ph type="body" idx="1"/>
          </p:nvPr>
        </p:nvSpPr>
        <p:spPr/>
        <p:txBody>
          <a:bodyPr/>
          <a:lstStyle/>
          <a:p>
            <a:pPr eaLnBrk="1" hangingPunct="1">
              <a:buSzPct val="50000"/>
              <a:buFont typeface="Wingdings" panose="05000000000000000000" pitchFamily="2" charset="2"/>
              <a:buNone/>
            </a:pPr>
            <a:r>
              <a:rPr lang="en-US" altLang="zh-CN" sz="2800" b="1" dirty="0">
                <a:ea typeface="黑体" panose="02010609060101010101" pitchFamily="49" charset="-122"/>
                <a:sym typeface="Wingdings" panose="05000000000000000000" pitchFamily="2" charset="2"/>
              </a:rPr>
              <a:t>	</a:t>
            </a:r>
            <a:r>
              <a:rPr lang="zh-CN" altLang="en-US" sz="2800" b="1" dirty="0">
                <a:solidFill>
                  <a:srgbClr val="FF9900"/>
                </a:solidFill>
                <a:ea typeface="黑体" panose="02010609060101010101" pitchFamily="49" charset="-122"/>
                <a:sym typeface="Wingdings" panose="05000000000000000000" pitchFamily="2" charset="2"/>
              </a:rPr>
              <a:t>例</a:t>
            </a:r>
            <a:r>
              <a:rPr lang="en-US" altLang="zh-CN" sz="2800" b="1" dirty="0">
                <a:solidFill>
                  <a:srgbClr val="FF9900"/>
                </a:solidFill>
                <a:ea typeface="黑体" panose="02010609060101010101" pitchFamily="49" charset="-122"/>
                <a:sym typeface="Wingdings" panose="05000000000000000000" pitchFamily="2" charset="2"/>
              </a:rPr>
              <a:t>1.10</a:t>
            </a:r>
            <a:r>
              <a:rPr lang="zh-CN" altLang="en-US" sz="2800" b="1" dirty="0">
                <a:solidFill>
                  <a:srgbClr val="FF9900"/>
                </a:solidFill>
                <a:ea typeface="黑体" panose="02010609060101010101" pitchFamily="49" charset="-122"/>
                <a:sym typeface="Wingdings" panose="05000000000000000000" pitchFamily="2" charset="2"/>
              </a:rPr>
              <a:t>：</a:t>
            </a:r>
            <a:r>
              <a:rPr lang="zh-CN" altLang="en-US" sz="2800" b="1" dirty="0">
                <a:ea typeface="黑体" panose="02010609060101010101" pitchFamily="49" charset="-122"/>
                <a:sym typeface="Wingdings" panose="05000000000000000000" pitchFamily="2" charset="2"/>
              </a:rPr>
              <a:t>将下面程序语言进行化简：</a:t>
            </a:r>
            <a:endParaRPr lang="zh-CN" altLang="en-US" sz="2800" b="1" dirty="0">
              <a:ea typeface="黑体" panose="02010609060101010101" pitchFamily="49" charset="-122"/>
              <a:sym typeface="Wingdings" panose="05000000000000000000" pitchFamily="2" charset="2"/>
            </a:endParaRPr>
          </a:p>
          <a:p>
            <a:pPr eaLnBrk="1" hangingPunct="1">
              <a:buSzPct val="50000"/>
              <a:buFontTx/>
              <a:buNone/>
            </a:pPr>
            <a:r>
              <a:rPr lang="zh-CN" altLang="en-US" sz="2800" b="1" dirty="0">
                <a:ea typeface="黑体" panose="02010609060101010101" pitchFamily="49" charset="-122"/>
                <a:sym typeface="Wingdings" panose="05000000000000000000" pitchFamily="2" charset="2"/>
              </a:rPr>
              <a:t>   </a:t>
            </a:r>
            <a:r>
              <a:rPr lang="en-US" altLang="zh-CN" sz="2800" b="1" dirty="0">
                <a:ea typeface="黑体" panose="02010609060101010101" pitchFamily="49" charset="-122"/>
                <a:sym typeface="Wingdings" panose="05000000000000000000" pitchFamily="2" charset="2"/>
              </a:rPr>
              <a:t>if A then if B then X else Y else if B then X else Y</a:t>
            </a:r>
            <a:endParaRPr lang="en-US" altLang="zh-CN" sz="2800" b="1" dirty="0">
              <a:ea typeface="黑体" panose="02010609060101010101" pitchFamily="49" charset="-122"/>
              <a:sym typeface="Wingdings" panose="05000000000000000000" pitchFamily="2" charset="2"/>
            </a:endParaRPr>
          </a:p>
          <a:p>
            <a:pPr eaLnBrk="1" hangingPunct="1">
              <a:buSzPct val="50000"/>
              <a:buFontTx/>
              <a:buNone/>
            </a:pPr>
            <a:endParaRPr lang="en-US" altLang="zh-CN" sz="2800" b="1" dirty="0">
              <a:ea typeface="黑体" panose="02010609060101010101" pitchFamily="49" charset="-122"/>
              <a:sym typeface="Wingdings" panose="05000000000000000000" pitchFamily="2" charset="2"/>
            </a:endParaRPr>
          </a:p>
          <a:p>
            <a:pPr eaLnBrk="1" hangingPunct="1">
              <a:buSzPct val="50000"/>
              <a:buFontTx/>
              <a:buNone/>
            </a:pPr>
            <a:r>
              <a:rPr lang="en-US" altLang="zh-CN" sz="2800" b="1" dirty="0">
                <a:ea typeface="黑体" panose="02010609060101010101" pitchFamily="49" charset="-122"/>
                <a:sym typeface="Wingdings" panose="05000000000000000000" pitchFamily="2" charset="2"/>
              </a:rPr>
              <a:t>	</a:t>
            </a:r>
            <a:r>
              <a:rPr lang="zh-CN" altLang="en-US" sz="2800" b="1" dirty="0">
                <a:solidFill>
                  <a:srgbClr val="FF9900"/>
                </a:solidFill>
                <a:ea typeface="黑体" panose="02010609060101010101" pitchFamily="49" charset="-122"/>
                <a:sym typeface="Wingdings" panose="05000000000000000000" pitchFamily="2" charset="2"/>
              </a:rPr>
              <a:t>例</a:t>
            </a:r>
            <a:r>
              <a:rPr lang="en-US" altLang="zh-CN" sz="2800" b="1" dirty="0">
                <a:solidFill>
                  <a:srgbClr val="FF9900"/>
                </a:solidFill>
                <a:ea typeface="黑体" panose="02010609060101010101" pitchFamily="49" charset="-122"/>
                <a:sym typeface="Wingdings" panose="05000000000000000000" pitchFamily="2" charset="2"/>
              </a:rPr>
              <a:t>1.11</a:t>
            </a:r>
            <a:r>
              <a:rPr lang="zh-CN" altLang="en-US" sz="2800" b="1" dirty="0">
                <a:solidFill>
                  <a:srgbClr val="FF9900"/>
                </a:solidFill>
                <a:ea typeface="黑体" panose="02010609060101010101" pitchFamily="49" charset="-122"/>
                <a:sym typeface="Wingdings" panose="05000000000000000000" pitchFamily="2" charset="2"/>
              </a:rPr>
              <a:t>：</a:t>
            </a:r>
            <a:r>
              <a:rPr lang="zh-CN" altLang="en-US" sz="2800" b="1" dirty="0">
                <a:ea typeface="黑体" panose="02010609060101010101" pitchFamily="49" charset="-122"/>
                <a:sym typeface="Wingdings" panose="05000000000000000000" pitchFamily="2" charset="2"/>
              </a:rPr>
              <a:t>简化逻辑电路： </a:t>
            </a:r>
            <a:endParaRPr lang="zh-CN" altLang="en-US" sz="2800" b="1" dirty="0">
              <a:ea typeface="黑体" panose="02010609060101010101" pitchFamily="49" charset="-122"/>
              <a:sym typeface="Wingdings" panose="05000000000000000000" pitchFamily="2" charset="2"/>
            </a:endParaRPr>
          </a:p>
          <a:p>
            <a:pPr eaLnBrk="1" hangingPunct="1">
              <a:buSzPct val="50000"/>
              <a:buFontTx/>
              <a:buNone/>
            </a:pPr>
            <a:endParaRPr lang="en-US" altLang="zh-CN" sz="2800" b="1" dirty="0">
              <a:ea typeface="黑体" panose="02010609060101010101" pitchFamily="49" charset="-122"/>
            </a:endParaRPr>
          </a:p>
        </p:txBody>
      </p:sp>
      <p:grpSp>
        <p:nvGrpSpPr>
          <p:cNvPr id="12" name="组合 11"/>
          <p:cNvGrpSpPr/>
          <p:nvPr/>
        </p:nvGrpSpPr>
        <p:grpSpPr>
          <a:xfrm>
            <a:off x="2441258" y="3429000"/>
            <a:ext cx="4719953" cy="1981200"/>
            <a:chOff x="2441258" y="3429000"/>
            <a:chExt cx="4719953" cy="1981200"/>
          </a:xfrm>
        </p:grpSpPr>
        <p:sp>
          <p:nvSpPr>
            <p:cNvPr id="61" name="TextBox 60"/>
            <p:cNvSpPr txBox="1"/>
            <p:nvPr/>
          </p:nvSpPr>
          <p:spPr>
            <a:xfrm>
              <a:off x="2449989" y="4376261"/>
              <a:ext cx="387350" cy="457200"/>
            </a:xfrm>
            <a:prstGeom prst="rect">
              <a:avLst/>
            </a:prstGeom>
            <a:ln>
              <a:noFill/>
            </a:ln>
          </p:spPr>
          <p:style>
            <a:lnRef idx="2">
              <a:schemeClr val="dk1"/>
            </a:lnRef>
            <a:fillRef idx="1">
              <a:schemeClr val="lt1"/>
            </a:fillRef>
            <a:effectRef idx="0">
              <a:schemeClr val="dk1"/>
            </a:effectRef>
            <a:fontRef idx="minor">
              <a:schemeClr val="dk1"/>
            </a:fontRef>
          </p:style>
          <p:txBody>
            <a:bodyPr wrap="none">
              <a:spAutoFit/>
            </a:bodyPr>
            <a:lstStyle/>
            <a:p>
              <a:pPr algn="ctr" eaLnBrk="1" hangingPunct="1">
                <a:spcBef>
                  <a:spcPct val="20000"/>
                </a:spcBef>
                <a:defRPr/>
              </a:pPr>
              <a:r>
                <a:rPr lang="en-US" altLang="zh-CN" dirty="0">
                  <a:effectLst>
                    <a:outerShdw blurRad="38100" dist="38100" dir="2700000" algn="tl">
                      <a:srgbClr val="000000">
                        <a:alpha val="43137"/>
                      </a:srgbClr>
                    </a:outerShdw>
                  </a:effectLst>
                </a:rPr>
                <a:t>R</a:t>
              </a:r>
              <a:endParaRPr lang="zh-CN" altLang="en-US" dirty="0">
                <a:effectLst>
                  <a:outerShdw blurRad="38100" dist="38100" dir="2700000" algn="tl">
                    <a:srgbClr val="000000">
                      <a:alpha val="43137"/>
                    </a:srgbClr>
                  </a:outerShdw>
                </a:effectLst>
              </a:endParaRPr>
            </a:p>
          </p:txBody>
        </p:sp>
        <p:sp>
          <p:nvSpPr>
            <p:cNvPr id="62" name="TextBox 61"/>
            <p:cNvSpPr txBox="1"/>
            <p:nvPr/>
          </p:nvSpPr>
          <p:spPr>
            <a:xfrm>
              <a:off x="2441258" y="3815397"/>
              <a:ext cx="404812" cy="457200"/>
            </a:xfrm>
            <a:prstGeom prst="rect">
              <a:avLst/>
            </a:prstGeom>
            <a:ln>
              <a:noFill/>
            </a:ln>
          </p:spPr>
          <p:style>
            <a:lnRef idx="2">
              <a:schemeClr val="dk1"/>
            </a:lnRef>
            <a:fillRef idx="1">
              <a:schemeClr val="lt1"/>
            </a:fillRef>
            <a:effectRef idx="0">
              <a:schemeClr val="dk1"/>
            </a:effectRef>
            <a:fontRef idx="minor">
              <a:schemeClr val="dk1"/>
            </a:fontRef>
          </p:style>
          <p:txBody>
            <a:bodyPr wrap="none">
              <a:spAutoFit/>
            </a:bodyPr>
            <a:lstStyle/>
            <a:p>
              <a:pPr algn="ctr" eaLnBrk="1" hangingPunct="1">
                <a:spcBef>
                  <a:spcPct val="20000"/>
                </a:spcBef>
                <a:defRPr/>
              </a:pPr>
              <a:r>
                <a:rPr lang="en-US" altLang="zh-CN" dirty="0">
                  <a:effectLst>
                    <a:outerShdw blurRad="38100" dist="38100" dir="2700000" algn="tl">
                      <a:srgbClr val="000000">
                        <a:alpha val="43137"/>
                      </a:srgbClr>
                    </a:outerShdw>
                  </a:effectLst>
                </a:rPr>
                <a:t>Q</a:t>
              </a:r>
              <a:endParaRPr lang="zh-CN" altLang="en-US" dirty="0">
                <a:effectLst>
                  <a:outerShdw blurRad="38100" dist="38100" dir="2700000" algn="tl">
                    <a:srgbClr val="000000">
                      <a:alpha val="43137"/>
                    </a:srgbClr>
                  </a:outerShdw>
                </a:effectLst>
              </a:endParaRPr>
            </a:p>
          </p:txBody>
        </p:sp>
        <p:sp>
          <p:nvSpPr>
            <p:cNvPr id="63" name="TextBox 62"/>
            <p:cNvSpPr txBox="1"/>
            <p:nvPr/>
          </p:nvSpPr>
          <p:spPr>
            <a:xfrm>
              <a:off x="2456657" y="3429000"/>
              <a:ext cx="354012" cy="457200"/>
            </a:xfrm>
            <a:prstGeom prst="rect">
              <a:avLst/>
            </a:prstGeom>
            <a:ln>
              <a:noFill/>
            </a:ln>
          </p:spPr>
          <p:style>
            <a:lnRef idx="2">
              <a:schemeClr val="dk1"/>
            </a:lnRef>
            <a:fillRef idx="1">
              <a:schemeClr val="lt1"/>
            </a:fillRef>
            <a:effectRef idx="0">
              <a:schemeClr val="dk1"/>
            </a:effectRef>
            <a:fontRef idx="minor">
              <a:schemeClr val="dk1"/>
            </a:fontRef>
          </p:style>
          <p:txBody>
            <a:bodyPr wrap="none">
              <a:spAutoFit/>
            </a:bodyPr>
            <a:lstStyle/>
            <a:p>
              <a:pPr algn="ctr" eaLnBrk="1" hangingPunct="1">
                <a:spcBef>
                  <a:spcPct val="20000"/>
                </a:spcBef>
                <a:defRPr/>
              </a:pPr>
              <a:r>
                <a:rPr lang="en-US" altLang="zh-CN" dirty="0">
                  <a:effectLst>
                    <a:outerShdw blurRad="38100" dist="38100" dir="2700000" algn="tl">
                      <a:srgbClr val="000000">
                        <a:alpha val="43137"/>
                      </a:srgbClr>
                    </a:outerShdw>
                  </a:effectLst>
                </a:rPr>
                <a:t>P</a:t>
              </a:r>
              <a:endParaRPr lang="zh-CN" altLang="en-US" dirty="0">
                <a:effectLst>
                  <a:outerShdw blurRad="38100" dist="38100" dir="2700000" algn="tl">
                    <a:srgbClr val="000000">
                      <a:alpha val="43137"/>
                    </a:srgbClr>
                  </a:outerShdw>
                </a:effectLst>
              </a:endParaRPr>
            </a:p>
          </p:txBody>
        </p:sp>
        <p:sp>
          <p:nvSpPr>
            <p:cNvPr id="64" name="TextBox 63"/>
            <p:cNvSpPr txBox="1"/>
            <p:nvPr/>
          </p:nvSpPr>
          <p:spPr>
            <a:xfrm>
              <a:off x="6559232" y="4495800"/>
              <a:ext cx="306387" cy="457200"/>
            </a:xfrm>
            <a:prstGeom prst="rect">
              <a:avLst/>
            </a:prstGeom>
            <a:ln>
              <a:noFill/>
            </a:ln>
          </p:spPr>
          <p:style>
            <a:lnRef idx="2">
              <a:schemeClr val="dk1"/>
            </a:lnRef>
            <a:fillRef idx="1">
              <a:schemeClr val="lt1"/>
            </a:fillRef>
            <a:effectRef idx="0">
              <a:schemeClr val="dk1"/>
            </a:effectRef>
            <a:fontRef idx="minor">
              <a:schemeClr val="dk1"/>
            </a:fontRef>
          </p:style>
          <p:txBody>
            <a:bodyPr>
              <a:spAutoFit/>
            </a:bodyPr>
            <a:lstStyle/>
            <a:p>
              <a:pPr algn="ctr" eaLnBrk="1" hangingPunct="1">
                <a:spcBef>
                  <a:spcPct val="20000"/>
                </a:spcBef>
                <a:defRPr/>
              </a:pPr>
              <a:r>
                <a:rPr lang="zh-CN" altLang="en-US" dirty="0">
                  <a:effectLst>
                    <a:outerShdw blurRad="38100" dist="38100" dir="2700000" algn="tl">
                      <a:srgbClr val="000000">
                        <a:alpha val="43137"/>
                      </a:srgbClr>
                    </a:outerShdw>
                  </a:effectLst>
                </a:rPr>
                <a:t>∧</a:t>
              </a:r>
              <a:endParaRPr lang="zh-CN" altLang="en-US" dirty="0">
                <a:effectLst>
                  <a:outerShdw blurRad="38100" dist="38100" dir="2700000" algn="tl">
                    <a:srgbClr val="000000">
                      <a:alpha val="43137"/>
                    </a:srgbClr>
                  </a:outerShdw>
                </a:effectLst>
              </a:endParaRPr>
            </a:p>
          </p:txBody>
        </p:sp>
        <p:sp>
          <p:nvSpPr>
            <p:cNvPr id="65" name="TextBox 64"/>
            <p:cNvSpPr txBox="1"/>
            <p:nvPr/>
          </p:nvSpPr>
          <p:spPr>
            <a:xfrm>
              <a:off x="4113213" y="4267200"/>
              <a:ext cx="306387" cy="457200"/>
            </a:xfrm>
            <a:prstGeom prst="rect">
              <a:avLst/>
            </a:prstGeom>
            <a:ln>
              <a:noFill/>
            </a:ln>
          </p:spPr>
          <p:style>
            <a:lnRef idx="2">
              <a:schemeClr val="dk1"/>
            </a:lnRef>
            <a:fillRef idx="1">
              <a:schemeClr val="lt1"/>
            </a:fillRef>
            <a:effectRef idx="0">
              <a:schemeClr val="dk1"/>
            </a:effectRef>
            <a:fontRef idx="minor">
              <a:schemeClr val="dk1"/>
            </a:fontRef>
          </p:style>
          <p:txBody>
            <a:bodyPr>
              <a:spAutoFit/>
            </a:bodyPr>
            <a:lstStyle/>
            <a:p>
              <a:pPr algn="ctr" eaLnBrk="1" hangingPunct="1">
                <a:spcBef>
                  <a:spcPct val="20000"/>
                </a:spcBef>
                <a:defRPr/>
              </a:pPr>
              <a:r>
                <a:rPr lang="zh-CN" altLang="en-US" dirty="0">
                  <a:effectLst>
                    <a:outerShdw blurRad="38100" dist="38100" dir="2700000" algn="tl">
                      <a:srgbClr val="000000">
                        <a:alpha val="43137"/>
                      </a:srgbClr>
                    </a:outerShdw>
                  </a:effectLst>
                </a:rPr>
                <a:t>∧</a:t>
              </a:r>
              <a:endParaRPr lang="zh-CN" altLang="en-US" dirty="0">
                <a:effectLst>
                  <a:outerShdw blurRad="38100" dist="38100" dir="2700000" algn="tl">
                    <a:srgbClr val="000000">
                      <a:alpha val="43137"/>
                    </a:srgbClr>
                  </a:outerShdw>
                </a:effectLst>
              </a:endParaRPr>
            </a:p>
          </p:txBody>
        </p:sp>
        <p:sp>
          <p:nvSpPr>
            <p:cNvPr id="66" name="TextBox 65"/>
            <p:cNvSpPr txBox="1"/>
            <p:nvPr/>
          </p:nvSpPr>
          <p:spPr>
            <a:xfrm>
              <a:off x="4113213" y="3630930"/>
              <a:ext cx="306388" cy="457200"/>
            </a:xfrm>
            <a:prstGeom prst="rect">
              <a:avLst/>
            </a:prstGeom>
            <a:ln>
              <a:noFill/>
            </a:ln>
          </p:spPr>
          <p:style>
            <a:lnRef idx="2">
              <a:schemeClr val="dk1"/>
            </a:lnRef>
            <a:fillRef idx="1">
              <a:schemeClr val="lt1"/>
            </a:fillRef>
            <a:effectRef idx="0">
              <a:schemeClr val="dk1"/>
            </a:effectRef>
            <a:fontRef idx="minor">
              <a:schemeClr val="dk1"/>
            </a:fontRef>
          </p:style>
          <p:txBody>
            <a:bodyPr>
              <a:spAutoFit/>
            </a:bodyPr>
            <a:lstStyle/>
            <a:p>
              <a:pPr algn="ctr" eaLnBrk="1" hangingPunct="1">
                <a:spcBef>
                  <a:spcPct val="20000"/>
                </a:spcBef>
                <a:defRPr/>
              </a:pPr>
              <a:r>
                <a:rPr lang="zh-CN" altLang="en-US" dirty="0">
                  <a:effectLst>
                    <a:outerShdw blurRad="38100" dist="38100" dir="2700000" algn="tl">
                      <a:srgbClr val="000000">
                        <a:alpha val="43137"/>
                      </a:srgbClr>
                    </a:outerShdw>
                  </a:effectLst>
                </a:rPr>
                <a:t>∧</a:t>
              </a:r>
              <a:endParaRPr lang="zh-CN" altLang="en-US" dirty="0">
                <a:effectLst>
                  <a:outerShdw blurRad="38100" dist="38100" dir="2700000" algn="tl">
                    <a:srgbClr val="000000">
                      <a:alpha val="43137"/>
                    </a:srgbClr>
                  </a:outerShdw>
                </a:effectLst>
              </a:endParaRPr>
            </a:p>
          </p:txBody>
        </p:sp>
        <p:sp>
          <p:nvSpPr>
            <p:cNvPr id="67" name="TextBox 66"/>
            <p:cNvSpPr txBox="1"/>
            <p:nvPr/>
          </p:nvSpPr>
          <p:spPr>
            <a:xfrm>
              <a:off x="5171600" y="3997960"/>
              <a:ext cx="306387" cy="457200"/>
            </a:xfrm>
            <a:prstGeom prst="rect">
              <a:avLst/>
            </a:prstGeom>
            <a:ln>
              <a:noFill/>
            </a:ln>
          </p:spPr>
          <p:style>
            <a:lnRef idx="2">
              <a:schemeClr val="dk1"/>
            </a:lnRef>
            <a:fillRef idx="1">
              <a:schemeClr val="lt1"/>
            </a:fillRef>
            <a:effectRef idx="0">
              <a:schemeClr val="dk1"/>
            </a:effectRef>
            <a:fontRef idx="minor">
              <a:schemeClr val="dk1"/>
            </a:fontRef>
          </p:style>
          <p:txBody>
            <a:bodyPr>
              <a:spAutoFit/>
            </a:bodyPr>
            <a:lstStyle/>
            <a:p>
              <a:pPr algn="ctr" eaLnBrk="1" hangingPunct="1">
                <a:spcBef>
                  <a:spcPct val="20000"/>
                </a:spcBef>
                <a:defRPr/>
              </a:pPr>
              <a:r>
                <a:rPr lang="zh-CN" altLang="en-US" dirty="0">
                  <a:effectLst>
                    <a:outerShdw blurRad="38100" dist="38100" dir="2700000" algn="tl">
                      <a:srgbClr val="000000">
                        <a:alpha val="43137"/>
                      </a:srgbClr>
                    </a:outerShdw>
                  </a:effectLst>
                </a:rPr>
                <a:t>∨</a:t>
              </a:r>
              <a:endParaRPr lang="zh-CN" altLang="en-US" dirty="0">
                <a:effectLst>
                  <a:outerShdw blurRad="38100" dist="38100" dir="2700000" algn="tl">
                    <a:srgbClr val="000000">
                      <a:alpha val="43137"/>
                    </a:srgbClr>
                  </a:outerShdw>
                </a:effectLst>
              </a:endParaRPr>
            </a:p>
          </p:txBody>
        </p:sp>
        <p:sp>
          <p:nvSpPr>
            <p:cNvPr id="68" name="TextBox 67"/>
            <p:cNvSpPr txBox="1"/>
            <p:nvPr/>
          </p:nvSpPr>
          <p:spPr>
            <a:xfrm>
              <a:off x="4113213" y="4953000"/>
              <a:ext cx="306387" cy="457200"/>
            </a:xfrm>
            <a:prstGeom prst="rect">
              <a:avLst/>
            </a:prstGeom>
            <a:ln>
              <a:noFill/>
            </a:ln>
          </p:spPr>
          <p:style>
            <a:lnRef idx="2">
              <a:schemeClr val="dk1"/>
            </a:lnRef>
            <a:fillRef idx="1">
              <a:schemeClr val="lt1"/>
            </a:fillRef>
            <a:effectRef idx="0">
              <a:schemeClr val="dk1"/>
            </a:effectRef>
            <a:fontRef idx="minor">
              <a:schemeClr val="dk1"/>
            </a:fontRef>
          </p:style>
          <p:txBody>
            <a:bodyPr>
              <a:spAutoFit/>
            </a:bodyPr>
            <a:lstStyle/>
            <a:p>
              <a:pPr algn="ctr" eaLnBrk="1" hangingPunct="1">
                <a:spcBef>
                  <a:spcPct val="20000"/>
                </a:spcBef>
                <a:defRPr/>
              </a:pPr>
              <a:r>
                <a:rPr lang="zh-CN" altLang="en-US" dirty="0">
                  <a:effectLst>
                    <a:outerShdw blurRad="38100" dist="38100" dir="2700000" algn="tl">
                      <a:srgbClr val="000000">
                        <a:alpha val="43137"/>
                      </a:srgbClr>
                    </a:outerShdw>
                  </a:effectLst>
                </a:rPr>
                <a:t>∨</a:t>
              </a:r>
              <a:endParaRPr lang="zh-CN" altLang="en-US" dirty="0">
                <a:effectLst>
                  <a:outerShdw blurRad="38100" dist="38100" dir="2700000" algn="tl">
                    <a:srgbClr val="000000">
                      <a:alpha val="43137"/>
                    </a:srgbClr>
                  </a:outerShdw>
                </a:effectLst>
              </a:endParaRPr>
            </a:p>
          </p:txBody>
        </p:sp>
        <p:cxnSp>
          <p:nvCxnSpPr>
            <p:cNvPr id="61452" name="直接连接符 4"/>
            <p:cNvCxnSpPr>
              <a:cxnSpLocks noChangeShapeType="1"/>
            </p:cNvCxnSpPr>
            <p:nvPr/>
          </p:nvCxnSpPr>
          <p:spPr bwMode="auto">
            <a:xfrm>
              <a:off x="2895600" y="3733800"/>
              <a:ext cx="1219200"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61453" name="直接连接符 5"/>
            <p:cNvCxnSpPr>
              <a:cxnSpLocks noChangeShapeType="1"/>
            </p:cNvCxnSpPr>
            <p:nvPr/>
          </p:nvCxnSpPr>
          <p:spPr bwMode="auto">
            <a:xfrm>
              <a:off x="2895600" y="4038600"/>
              <a:ext cx="1219200"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61454" name="直接连接符 6"/>
            <p:cNvCxnSpPr>
              <a:cxnSpLocks noChangeShapeType="1"/>
            </p:cNvCxnSpPr>
            <p:nvPr/>
          </p:nvCxnSpPr>
          <p:spPr bwMode="auto">
            <a:xfrm>
              <a:off x="2895600" y="4648200"/>
              <a:ext cx="1219200"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sp>
          <p:nvSpPr>
            <p:cNvPr id="8" name="矩形 7"/>
            <p:cNvSpPr>
              <a:spLocks noChangeArrowheads="1"/>
            </p:cNvSpPr>
            <p:nvPr/>
          </p:nvSpPr>
          <p:spPr bwMode="auto">
            <a:xfrm>
              <a:off x="4114800" y="3657600"/>
              <a:ext cx="304800" cy="457200"/>
            </a:xfrm>
            <a:prstGeom prst="rect">
              <a:avLst/>
            </a:prstGeom>
            <a:noFill/>
            <a:ln w="9525" algn="ctr">
              <a:solidFill>
                <a:schemeClr val="tx1"/>
              </a:solidFill>
              <a:round/>
            </a:ln>
          </p:spPr>
          <p:txBody>
            <a:bodyPr lIns="0" rIns="0"/>
            <a:lstStyle/>
            <a:p>
              <a:pPr algn="ctr" eaLnBrk="1" hangingPunct="1">
                <a:spcBef>
                  <a:spcPct val="20000"/>
                </a:spcBef>
                <a:defRPr/>
              </a:pPr>
              <a:endParaRPr lang="zh-CN" altLang="en-US">
                <a:effectLst>
                  <a:outerShdw blurRad="38100" dist="38100" dir="2700000" algn="tl">
                    <a:srgbClr val="000000">
                      <a:alpha val="43137"/>
                    </a:srgbClr>
                  </a:outerShdw>
                </a:effectLst>
                <a:ea typeface="黑体" panose="02010609060101010101" pitchFamily="49" charset="-122"/>
              </a:endParaRPr>
            </a:p>
          </p:txBody>
        </p:sp>
        <p:cxnSp>
          <p:nvCxnSpPr>
            <p:cNvPr id="61456" name="直接连接符 9"/>
            <p:cNvCxnSpPr>
              <a:cxnSpLocks noChangeShapeType="1"/>
            </p:cNvCxnSpPr>
            <p:nvPr/>
          </p:nvCxnSpPr>
          <p:spPr bwMode="auto">
            <a:xfrm>
              <a:off x="3276600" y="3733800"/>
              <a:ext cx="0" cy="68580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61457" name="直接连接符 11"/>
            <p:cNvCxnSpPr>
              <a:cxnSpLocks noChangeShapeType="1"/>
            </p:cNvCxnSpPr>
            <p:nvPr/>
          </p:nvCxnSpPr>
          <p:spPr bwMode="auto">
            <a:xfrm>
              <a:off x="3276600" y="4419600"/>
              <a:ext cx="838200"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sp>
          <p:nvSpPr>
            <p:cNvPr id="13" name="矩形 12"/>
            <p:cNvSpPr/>
            <p:nvPr/>
          </p:nvSpPr>
          <p:spPr bwMode="auto">
            <a:xfrm>
              <a:off x="4114800" y="4343400"/>
              <a:ext cx="304800" cy="381000"/>
            </a:xfrm>
            <a:prstGeom prst="rect">
              <a:avLst/>
            </a:prstGeom>
            <a:noFill/>
            <a:ln w="9525" cap="flat" cmpd="sng" algn="ctr">
              <a:solidFill>
                <a:schemeClr val="tx1"/>
              </a:solidFill>
              <a:prstDash val="solid"/>
              <a:round/>
              <a:headEnd type="none" w="med" len="med"/>
              <a:tailEnd type="none" w="med" len="med"/>
            </a:ln>
            <a:effectLst/>
          </p:spPr>
          <p:txBody>
            <a:bodyPr/>
            <a:lstStyle/>
            <a:p>
              <a:pPr algn="ctr" eaLnBrk="1" hangingPunct="1">
                <a:spcBef>
                  <a:spcPct val="20000"/>
                </a:spcBef>
                <a:defRPr/>
              </a:pPr>
              <a:endParaRPr lang="zh-CN" altLang="en-US">
                <a:effectLst>
                  <a:outerShdw blurRad="38100" dist="38100" dir="2700000" algn="tl">
                    <a:srgbClr val="000000">
                      <a:alpha val="43137"/>
                    </a:srgbClr>
                  </a:outerShdw>
                </a:effectLst>
                <a:ea typeface="黑体" panose="02010609060101010101" pitchFamily="49" charset="-122"/>
              </a:endParaRPr>
            </a:p>
          </p:txBody>
        </p:sp>
        <p:sp>
          <p:nvSpPr>
            <p:cNvPr id="14" name="矩形 13"/>
            <p:cNvSpPr/>
            <p:nvPr/>
          </p:nvSpPr>
          <p:spPr bwMode="auto">
            <a:xfrm>
              <a:off x="6552406" y="4510881"/>
              <a:ext cx="304800" cy="442119"/>
            </a:xfrm>
            <a:prstGeom prst="rect">
              <a:avLst/>
            </a:prstGeom>
            <a:noFill/>
            <a:ln w="9525" cap="flat" cmpd="sng" algn="ctr">
              <a:solidFill>
                <a:schemeClr val="tx1"/>
              </a:solidFill>
              <a:prstDash val="solid"/>
              <a:round/>
              <a:headEnd type="none" w="med" len="med"/>
              <a:tailEnd type="none" w="med" len="med"/>
            </a:ln>
            <a:effectLst/>
          </p:spPr>
          <p:txBody>
            <a:bodyPr/>
            <a:lstStyle/>
            <a:p>
              <a:pPr algn="ctr" eaLnBrk="1" hangingPunct="1">
                <a:spcBef>
                  <a:spcPct val="20000"/>
                </a:spcBef>
                <a:defRPr/>
              </a:pPr>
              <a:endParaRPr lang="zh-CN" altLang="en-US">
                <a:effectLst>
                  <a:outerShdw blurRad="38100" dist="38100" dir="2700000" algn="tl">
                    <a:srgbClr val="000000">
                      <a:alpha val="43137"/>
                    </a:srgbClr>
                  </a:outerShdw>
                </a:effectLst>
                <a:ea typeface="黑体" panose="02010609060101010101" pitchFamily="49" charset="-122"/>
              </a:endParaRPr>
            </a:p>
          </p:txBody>
        </p:sp>
        <p:sp>
          <p:nvSpPr>
            <p:cNvPr id="15" name="矩形 14"/>
            <p:cNvSpPr/>
            <p:nvPr/>
          </p:nvSpPr>
          <p:spPr bwMode="auto">
            <a:xfrm>
              <a:off x="5181599" y="3989070"/>
              <a:ext cx="304800" cy="483870"/>
            </a:xfrm>
            <a:prstGeom prst="rect">
              <a:avLst/>
            </a:prstGeom>
            <a:noFill/>
            <a:ln w="9525" cap="flat" cmpd="sng" algn="ctr">
              <a:solidFill>
                <a:schemeClr val="tx1"/>
              </a:solidFill>
              <a:prstDash val="solid"/>
              <a:round/>
              <a:headEnd type="none" w="med" len="med"/>
              <a:tailEnd type="none" w="med" len="med"/>
            </a:ln>
            <a:effectLst/>
          </p:spPr>
          <p:txBody>
            <a:bodyPr/>
            <a:lstStyle/>
            <a:p>
              <a:pPr algn="ctr" eaLnBrk="1" hangingPunct="1">
                <a:spcBef>
                  <a:spcPct val="20000"/>
                </a:spcBef>
                <a:defRPr/>
              </a:pPr>
              <a:endParaRPr lang="zh-CN" altLang="en-US">
                <a:effectLst>
                  <a:outerShdw blurRad="38100" dist="38100" dir="2700000" algn="tl">
                    <a:srgbClr val="000000">
                      <a:alpha val="43137"/>
                    </a:srgbClr>
                  </a:outerShdw>
                </a:effectLst>
                <a:ea typeface="黑体" panose="02010609060101010101" pitchFamily="49" charset="-122"/>
              </a:endParaRPr>
            </a:p>
          </p:txBody>
        </p:sp>
        <p:sp>
          <p:nvSpPr>
            <p:cNvPr id="16" name="矩形 15"/>
            <p:cNvSpPr/>
            <p:nvPr/>
          </p:nvSpPr>
          <p:spPr bwMode="auto">
            <a:xfrm>
              <a:off x="4114800" y="5029200"/>
              <a:ext cx="304800" cy="381000"/>
            </a:xfrm>
            <a:prstGeom prst="rect">
              <a:avLst/>
            </a:prstGeom>
            <a:noFill/>
            <a:ln w="9525" cap="flat" cmpd="sng" algn="ctr">
              <a:solidFill>
                <a:schemeClr val="tx1"/>
              </a:solidFill>
              <a:prstDash val="solid"/>
              <a:round/>
              <a:headEnd type="none" w="med" len="med"/>
              <a:tailEnd type="none" w="med" len="med"/>
            </a:ln>
            <a:effectLst/>
          </p:spPr>
          <p:txBody>
            <a:bodyPr/>
            <a:lstStyle/>
            <a:p>
              <a:pPr algn="ctr" eaLnBrk="1" hangingPunct="1">
                <a:spcBef>
                  <a:spcPct val="20000"/>
                </a:spcBef>
                <a:defRPr/>
              </a:pPr>
              <a:endParaRPr lang="zh-CN" altLang="en-US">
                <a:effectLst>
                  <a:outerShdw blurRad="38100" dist="38100" dir="2700000" algn="tl">
                    <a:srgbClr val="000000">
                      <a:alpha val="43137"/>
                    </a:srgbClr>
                  </a:outerShdw>
                </a:effectLst>
                <a:ea typeface="黑体" panose="02010609060101010101" pitchFamily="49" charset="-122"/>
              </a:endParaRPr>
            </a:p>
          </p:txBody>
        </p:sp>
        <p:cxnSp>
          <p:nvCxnSpPr>
            <p:cNvPr id="61462" name="直接连接符 18"/>
            <p:cNvCxnSpPr>
              <a:cxnSpLocks noChangeShapeType="1"/>
            </p:cNvCxnSpPr>
            <p:nvPr/>
          </p:nvCxnSpPr>
          <p:spPr bwMode="auto">
            <a:xfrm>
              <a:off x="3657600" y="4038600"/>
              <a:ext cx="0" cy="106680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61463" name="直接连接符 20"/>
            <p:cNvCxnSpPr>
              <a:cxnSpLocks noChangeShapeType="1"/>
            </p:cNvCxnSpPr>
            <p:nvPr/>
          </p:nvCxnSpPr>
          <p:spPr bwMode="auto">
            <a:xfrm>
              <a:off x="3657600" y="5105400"/>
              <a:ext cx="457200"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61464" name="直接连接符 22"/>
            <p:cNvCxnSpPr>
              <a:cxnSpLocks noChangeShapeType="1"/>
            </p:cNvCxnSpPr>
            <p:nvPr/>
          </p:nvCxnSpPr>
          <p:spPr bwMode="auto">
            <a:xfrm rot="5400000">
              <a:off x="2781300" y="4991100"/>
              <a:ext cx="685800"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61465" name="直接连接符 24"/>
            <p:cNvCxnSpPr>
              <a:cxnSpLocks noChangeShapeType="1"/>
            </p:cNvCxnSpPr>
            <p:nvPr/>
          </p:nvCxnSpPr>
          <p:spPr bwMode="auto">
            <a:xfrm>
              <a:off x="3124200" y="5334000"/>
              <a:ext cx="990600"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61466" name="直接连接符 29"/>
            <p:cNvCxnSpPr>
              <a:cxnSpLocks noChangeShapeType="1"/>
            </p:cNvCxnSpPr>
            <p:nvPr/>
          </p:nvCxnSpPr>
          <p:spPr bwMode="auto">
            <a:xfrm>
              <a:off x="4419600" y="4038600"/>
              <a:ext cx="762000"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61467" name="直接连接符 30"/>
            <p:cNvCxnSpPr>
              <a:cxnSpLocks noChangeShapeType="1"/>
            </p:cNvCxnSpPr>
            <p:nvPr/>
          </p:nvCxnSpPr>
          <p:spPr bwMode="auto">
            <a:xfrm>
              <a:off x="4419600" y="4419600"/>
              <a:ext cx="762000"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61468" name="直接连接符 31"/>
            <p:cNvCxnSpPr>
              <a:cxnSpLocks noChangeShapeType="1"/>
            </p:cNvCxnSpPr>
            <p:nvPr/>
          </p:nvCxnSpPr>
          <p:spPr bwMode="auto">
            <a:xfrm>
              <a:off x="5486400" y="4240530"/>
              <a:ext cx="762000"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61469" name="直接连接符 35"/>
            <p:cNvCxnSpPr>
              <a:cxnSpLocks noChangeShapeType="1"/>
            </p:cNvCxnSpPr>
            <p:nvPr/>
          </p:nvCxnSpPr>
          <p:spPr bwMode="auto">
            <a:xfrm>
              <a:off x="4419600" y="5181600"/>
              <a:ext cx="1828800"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61470" name="直接连接符 41"/>
            <p:cNvCxnSpPr>
              <a:cxnSpLocks noChangeShapeType="1"/>
            </p:cNvCxnSpPr>
            <p:nvPr/>
          </p:nvCxnSpPr>
          <p:spPr bwMode="auto">
            <a:xfrm>
              <a:off x="6248400" y="4240530"/>
              <a:ext cx="0" cy="36703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61471" name="直接连接符 44"/>
            <p:cNvCxnSpPr>
              <a:cxnSpLocks noChangeShapeType="1"/>
            </p:cNvCxnSpPr>
            <p:nvPr/>
          </p:nvCxnSpPr>
          <p:spPr bwMode="auto">
            <a:xfrm>
              <a:off x="6248400" y="4876800"/>
              <a:ext cx="0" cy="30480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61472" name="直接连接符 49"/>
            <p:cNvCxnSpPr>
              <a:cxnSpLocks noChangeShapeType="1"/>
            </p:cNvCxnSpPr>
            <p:nvPr/>
          </p:nvCxnSpPr>
          <p:spPr bwMode="auto">
            <a:xfrm>
              <a:off x="6248400" y="4607560"/>
              <a:ext cx="304800"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61473" name="直接连接符 50"/>
            <p:cNvCxnSpPr>
              <a:cxnSpLocks noChangeShapeType="1"/>
            </p:cNvCxnSpPr>
            <p:nvPr/>
          </p:nvCxnSpPr>
          <p:spPr bwMode="auto">
            <a:xfrm>
              <a:off x="6254432" y="4876800"/>
              <a:ext cx="304800"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61474" name="直接箭头连接符 52"/>
            <p:cNvCxnSpPr>
              <a:cxnSpLocks noChangeShapeType="1"/>
            </p:cNvCxnSpPr>
            <p:nvPr/>
          </p:nvCxnSpPr>
          <p:spPr bwMode="auto">
            <a:xfrm>
              <a:off x="6856411" y="4722812"/>
              <a:ext cx="304800" cy="1588"/>
            </a:xfrm>
            <a:prstGeom prst="straightConnector1">
              <a:avLst/>
            </a:prstGeom>
            <a:noFill/>
            <a:ln w="9525" algn="ctr">
              <a:solidFill>
                <a:schemeClr val="tx1"/>
              </a:solidFill>
              <a:round/>
              <a:tailEnd type="arrow" w="med" len="med"/>
            </a:ln>
            <a:extLst>
              <a:ext uri="{909E8E84-426E-40DD-AFC4-6F175D3DCCD1}">
                <a14:hiddenFill xmlns:a14="http://schemas.microsoft.com/office/drawing/2010/main">
                  <a:noFill/>
                </a14:hiddenFill>
              </a:ext>
            </a:extLst>
          </p:spPr>
        </p:cxnSp>
        <p:sp>
          <p:nvSpPr>
            <p:cNvPr id="54" name="椭圆 53"/>
            <p:cNvSpPr/>
            <p:nvPr/>
          </p:nvSpPr>
          <p:spPr bwMode="auto">
            <a:xfrm>
              <a:off x="2819400" y="3693160"/>
              <a:ext cx="76200" cy="76200"/>
            </a:xfrm>
            <a:prstGeom prst="ellipse">
              <a:avLst/>
            </a:prstGeom>
            <a:noFill/>
            <a:ln w="9525" cap="flat" cmpd="sng" algn="ctr">
              <a:solidFill>
                <a:schemeClr val="tx1"/>
              </a:solidFill>
              <a:prstDash val="solid"/>
              <a:round/>
              <a:headEnd type="none" w="med" len="med"/>
              <a:tailEnd type="none" w="med" len="med"/>
            </a:ln>
            <a:effectLst/>
          </p:spPr>
          <p:txBody>
            <a:bodyPr/>
            <a:lstStyle/>
            <a:p>
              <a:pPr algn="ctr" eaLnBrk="1" hangingPunct="1">
                <a:spcBef>
                  <a:spcPct val="20000"/>
                </a:spcBef>
                <a:defRPr/>
              </a:pPr>
              <a:endParaRPr lang="zh-CN" altLang="en-US">
                <a:effectLst>
                  <a:outerShdw blurRad="38100" dist="38100" dir="2700000" algn="tl">
                    <a:srgbClr val="000000">
                      <a:alpha val="43137"/>
                    </a:srgbClr>
                  </a:outerShdw>
                </a:effectLst>
                <a:ea typeface="黑体" panose="02010609060101010101" pitchFamily="49" charset="-122"/>
              </a:endParaRPr>
            </a:p>
          </p:txBody>
        </p:sp>
        <p:sp>
          <p:nvSpPr>
            <p:cNvPr id="55" name="椭圆 54"/>
            <p:cNvSpPr/>
            <p:nvPr/>
          </p:nvSpPr>
          <p:spPr bwMode="auto">
            <a:xfrm>
              <a:off x="2819400" y="3995420"/>
              <a:ext cx="76200" cy="76200"/>
            </a:xfrm>
            <a:prstGeom prst="ellipse">
              <a:avLst/>
            </a:prstGeom>
            <a:noFill/>
            <a:ln w="9525" cap="flat" cmpd="sng" algn="ctr">
              <a:solidFill>
                <a:schemeClr val="tx1"/>
              </a:solidFill>
              <a:prstDash val="solid"/>
              <a:round/>
              <a:headEnd type="none" w="med" len="med"/>
              <a:tailEnd type="none" w="med" len="med"/>
            </a:ln>
            <a:effectLst/>
          </p:spPr>
          <p:txBody>
            <a:bodyPr/>
            <a:lstStyle/>
            <a:p>
              <a:pPr algn="ctr" eaLnBrk="1" hangingPunct="1">
                <a:spcBef>
                  <a:spcPct val="20000"/>
                </a:spcBef>
                <a:defRPr/>
              </a:pPr>
              <a:endParaRPr lang="zh-CN" altLang="en-US">
                <a:effectLst>
                  <a:outerShdw blurRad="38100" dist="38100" dir="2700000" algn="tl">
                    <a:srgbClr val="000000">
                      <a:alpha val="43137"/>
                    </a:srgbClr>
                  </a:outerShdw>
                </a:effectLst>
                <a:ea typeface="黑体" panose="02010609060101010101" pitchFamily="49" charset="-122"/>
              </a:endParaRPr>
            </a:p>
          </p:txBody>
        </p:sp>
        <p:sp>
          <p:nvSpPr>
            <p:cNvPr id="56" name="椭圆 55"/>
            <p:cNvSpPr/>
            <p:nvPr/>
          </p:nvSpPr>
          <p:spPr bwMode="auto">
            <a:xfrm>
              <a:off x="2819400" y="4602480"/>
              <a:ext cx="76200" cy="76200"/>
            </a:xfrm>
            <a:prstGeom prst="ellipse">
              <a:avLst/>
            </a:prstGeom>
            <a:noFill/>
            <a:ln w="9525" cap="flat" cmpd="sng" algn="ctr">
              <a:solidFill>
                <a:schemeClr val="tx1"/>
              </a:solidFill>
              <a:prstDash val="solid"/>
              <a:round/>
              <a:headEnd type="none" w="med" len="med"/>
              <a:tailEnd type="none" w="med" len="med"/>
            </a:ln>
            <a:effectLst/>
          </p:spPr>
          <p:txBody>
            <a:bodyPr/>
            <a:lstStyle/>
            <a:p>
              <a:pPr algn="ctr" eaLnBrk="1" hangingPunct="1">
                <a:spcBef>
                  <a:spcPct val="20000"/>
                </a:spcBef>
                <a:defRPr/>
              </a:pPr>
              <a:endParaRPr lang="zh-CN" altLang="en-US">
                <a:effectLst>
                  <a:outerShdw blurRad="38100" dist="38100" dir="2700000" algn="tl">
                    <a:srgbClr val="000000">
                      <a:alpha val="43137"/>
                    </a:srgbClr>
                  </a:outerShdw>
                </a:effectLst>
                <a:ea typeface="黑体" panose="02010609060101010101" pitchFamily="49" charset="-122"/>
              </a:endParaRPr>
            </a:p>
          </p:txBody>
        </p:sp>
      </p:grpSp>
    </p:spTree>
  </p:cSld>
  <p:clrMapOvr>
    <a:masterClrMapping/>
  </p:clrMapOvr>
  <p:transition spd="med" advTm="5486"/>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pPr algn="l" eaLnBrk="1" hangingPunct="1">
              <a:defRPr/>
            </a:pPr>
            <a:r>
              <a:rPr lang="zh-CN" altLang="en-US" sz="4400" dirty="0">
                <a:latin typeface="Arial Black" panose="020B0A04020102020204" pitchFamily="34" charset="0"/>
                <a:ea typeface="黑体" panose="02010609060101010101" pitchFamily="49" charset="-122"/>
              </a:rPr>
              <a:t>引言</a:t>
            </a:r>
            <a:endParaRPr lang="zh-CN" altLang="en-US" sz="4400" dirty="0">
              <a:latin typeface="Arial Black" panose="020B0A04020102020204" pitchFamily="34" charset="0"/>
              <a:ea typeface="黑体" panose="02010609060101010101" pitchFamily="49" charset="-122"/>
            </a:endParaRPr>
          </a:p>
        </p:txBody>
      </p:sp>
      <p:sp>
        <p:nvSpPr>
          <p:cNvPr id="9219" name="Rectangle 3"/>
          <p:cNvSpPr>
            <a:spLocks noGrp="1" noChangeArrowheads="1"/>
          </p:cNvSpPr>
          <p:nvPr>
            <p:ph type="body" idx="1"/>
          </p:nvPr>
        </p:nvSpPr>
        <p:spPr>
          <a:xfrm>
            <a:off x="228600" y="914400"/>
            <a:ext cx="8686800" cy="5867400"/>
          </a:xfrm>
        </p:spPr>
        <p:txBody>
          <a:bodyPr/>
          <a:lstStyle/>
          <a:p>
            <a:pPr algn="just" eaLnBrk="1" hangingPunct="1">
              <a:lnSpc>
                <a:spcPct val="135000"/>
              </a:lnSpc>
            </a:pPr>
            <a:r>
              <a:rPr lang="zh-CN" altLang="en-US" b="1" dirty="0">
                <a:solidFill>
                  <a:srgbClr val="0000E1"/>
                </a:solidFill>
                <a:ea typeface="黑体" panose="02010609060101010101" pitchFamily="49" charset="-122"/>
              </a:rPr>
              <a:t>离散数学应用举例</a:t>
            </a:r>
            <a:endParaRPr lang="en-US" altLang="zh-CN" b="1" dirty="0">
              <a:solidFill>
                <a:srgbClr val="0000E1"/>
              </a:solidFill>
              <a:ea typeface="黑体" panose="02010609060101010101" pitchFamily="49" charset="-122"/>
            </a:endParaRPr>
          </a:p>
          <a:p>
            <a:pPr lvl="1" algn="just" eaLnBrk="1" hangingPunct="1">
              <a:lnSpc>
                <a:spcPct val="100000"/>
              </a:lnSpc>
              <a:spcBef>
                <a:spcPct val="0"/>
              </a:spcBef>
            </a:pPr>
            <a:r>
              <a:rPr lang="zh-CN" altLang="en-US" sz="2800" b="1" dirty="0">
                <a:latin typeface="黑体" panose="02010609060101010101" pitchFamily="49" charset="-122"/>
                <a:ea typeface="黑体" panose="02010609060101010101" pitchFamily="49" charset="-122"/>
              </a:rPr>
              <a:t>关系型数据库的设计（关系代数）</a:t>
            </a:r>
            <a:endParaRPr lang="en-US" altLang="zh-CN" sz="2800" b="1" dirty="0">
              <a:latin typeface="黑体" panose="02010609060101010101" pitchFamily="49" charset="-122"/>
              <a:ea typeface="黑体" panose="02010609060101010101" pitchFamily="49" charset="-122"/>
            </a:endParaRPr>
          </a:p>
          <a:p>
            <a:pPr lvl="1" algn="just" eaLnBrk="1" hangingPunct="1">
              <a:lnSpc>
                <a:spcPct val="100000"/>
              </a:lnSpc>
              <a:spcBef>
                <a:spcPct val="0"/>
              </a:spcBef>
            </a:pPr>
            <a:r>
              <a:rPr lang="zh-CN" altLang="en-US" sz="2800" b="1" dirty="0">
                <a:latin typeface="黑体" panose="02010609060101010101" pitchFamily="49" charset="-122"/>
                <a:ea typeface="黑体" panose="02010609060101010101" pitchFamily="49" charset="-122"/>
              </a:rPr>
              <a:t>表达式解析（树）</a:t>
            </a:r>
            <a:endParaRPr lang="en-US" altLang="zh-CN" sz="2800" b="1" dirty="0">
              <a:latin typeface="黑体" panose="02010609060101010101" pitchFamily="49" charset="-122"/>
              <a:ea typeface="黑体" panose="02010609060101010101" pitchFamily="49" charset="-122"/>
            </a:endParaRPr>
          </a:p>
          <a:p>
            <a:pPr lvl="1" algn="just" eaLnBrk="1" hangingPunct="1">
              <a:lnSpc>
                <a:spcPct val="100000"/>
              </a:lnSpc>
              <a:spcBef>
                <a:spcPct val="0"/>
              </a:spcBef>
            </a:pPr>
            <a:r>
              <a:rPr lang="zh-CN" altLang="en-US" sz="2800" b="1" dirty="0">
                <a:latin typeface="黑体" panose="02010609060101010101" pitchFamily="49" charset="-122"/>
                <a:ea typeface="黑体" panose="02010609060101010101" pitchFamily="49" charset="-122"/>
              </a:rPr>
              <a:t>优化编译器的构造（闭包）</a:t>
            </a:r>
            <a:endParaRPr lang="en-US" altLang="zh-CN" sz="2800" b="1" dirty="0">
              <a:latin typeface="黑体" panose="02010609060101010101" pitchFamily="49" charset="-122"/>
              <a:ea typeface="黑体" panose="02010609060101010101" pitchFamily="49" charset="-122"/>
            </a:endParaRPr>
          </a:p>
          <a:p>
            <a:pPr lvl="1" algn="just" eaLnBrk="1" hangingPunct="1">
              <a:lnSpc>
                <a:spcPct val="100000"/>
              </a:lnSpc>
              <a:spcBef>
                <a:spcPct val="0"/>
              </a:spcBef>
            </a:pPr>
            <a:r>
              <a:rPr lang="zh-CN" altLang="en-US" sz="2800" b="1" dirty="0">
                <a:latin typeface="黑体" panose="02010609060101010101" pitchFamily="49" charset="-122"/>
                <a:ea typeface="黑体" panose="02010609060101010101" pitchFamily="49" charset="-122"/>
              </a:rPr>
              <a:t>编译技术、程序设计语言（代数结构）</a:t>
            </a:r>
            <a:endParaRPr lang="en-US" altLang="zh-CN" sz="2800" b="1" dirty="0">
              <a:latin typeface="黑体" panose="02010609060101010101" pitchFamily="49" charset="-122"/>
              <a:ea typeface="黑体" panose="02010609060101010101" pitchFamily="49" charset="-122"/>
            </a:endParaRPr>
          </a:p>
          <a:p>
            <a:pPr lvl="1" algn="just" eaLnBrk="1" hangingPunct="1">
              <a:lnSpc>
                <a:spcPct val="100000"/>
              </a:lnSpc>
              <a:spcBef>
                <a:spcPct val="0"/>
              </a:spcBef>
            </a:pPr>
            <a:r>
              <a:rPr lang="zh-CN" altLang="en-US" sz="2800" b="1" dirty="0">
                <a:latin typeface="黑体" panose="02010609060101010101" pitchFamily="49" charset="-122"/>
                <a:ea typeface="黑体" panose="02010609060101010101" pitchFamily="49" charset="-122"/>
              </a:rPr>
              <a:t>网络路由算法（图论）</a:t>
            </a:r>
            <a:endParaRPr lang="en-US" altLang="zh-CN" sz="2800" b="1" dirty="0">
              <a:latin typeface="黑体" panose="02010609060101010101" pitchFamily="49" charset="-122"/>
              <a:ea typeface="黑体" panose="02010609060101010101" pitchFamily="49" charset="-122"/>
            </a:endParaRPr>
          </a:p>
          <a:p>
            <a:pPr lvl="1" algn="just" eaLnBrk="1" hangingPunct="1">
              <a:lnSpc>
                <a:spcPct val="100000"/>
              </a:lnSpc>
              <a:spcBef>
                <a:spcPct val="0"/>
              </a:spcBef>
            </a:pPr>
            <a:r>
              <a:rPr lang="zh-CN" altLang="en-US" sz="2800" b="1" dirty="0">
                <a:latin typeface="黑体" panose="02010609060101010101" pitchFamily="49" charset="-122"/>
                <a:ea typeface="黑体" panose="02010609060101010101" pitchFamily="49" charset="-122"/>
              </a:rPr>
              <a:t>游戏中的人工智能算法（图论、树、博弈论）</a:t>
            </a:r>
            <a:endParaRPr lang="en-US" altLang="zh-CN" sz="2800" b="1" dirty="0">
              <a:latin typeface="黑体" panose="02010609060101010101" pitchFamily="49" charset="-122"/>
              <a:ea typeface="黑体" panose="02010609060101010101" pitchFamily="49" charset="-122"/>
            </a:endParaRPr>
          </a:p>
          <a:p>
            <a:pPr lvl="1" algn="just" eaLnBrk="1" hangingPunct="1">
              <a:lnSpc>
                <a:spcPct val="100000"/>
              </a:lnSpc>
              <a:spcBef>
                <a:spcPct val="0"/>
              </a:spcBef>
            </a:pPr>
            <a:r>
              <a:rPr lang="en-US" altLang="zh-CN" sz="2800" b="1" dirty="0">
                <a:latin typeface="黑体" panose="02010609060101010101" pitchFamily="49" charset="-122"/>
                <a:ea typeface="黑体" panose="02010609060101010101" pitchFamily="49" charset="-122"/>
              </a:rPr>
              <a:t>……</a:t>
            </a:r>
            <a:endParaRPr lang="zh-CN" altLang="en-US" sz="2800" b="1" dirty="0">
              <a:latin typeface="黑体" panose="02010609060101010101" pitchFamily="49" charset="-122"/>
              <a:ea typeface="黑体" panose="02010609060101010101" pitchFamily="49" charset="-122"/>
            </a:endParaRPr>
          </a:p>
          <a:p>
            <a:pPr algn="just" eaLnBrk="1" hangingPunct="1">
              <a:lnSpc>
                <a:spcPct val="100000"/>
              </a:lnSpc>
            </a:pPr>
            <a:r>
              <a:rPr lang="zh-CN" altLang="en-US" b="1" dirty="0">
                <a:solidFill>
                  <a:srgbClr val="0000FF"/>
                </a:solidFill>
                <a:latin typeface="黑体" panose="02010609060101010101" pitchFamily="49" charset="-122"/>
                <a:ea typeface="黑体" panose="02010609060101010101" pitchFamily="49" charset="-122"/>
              </a:rPr>
              <a:t>教学内容</a:t>
            </a:r>
            <a:endParaRPr lang="zh-CN" altLang="en-US" b="1" dirty="0">
              <a:solidFill>
                <a:srgbClr val="0000FF"/>
              </a:solidFill>
              <a:latin typeface="黑体" panose="02010609060101010101" pitchFamily="49" charset="-122"/>
              <a:ea typeface="黑体" panose="02010609060101010101" pitchFamily="49" charset="-122"/>
            </a:endParaRPr>
          </a:p>
          <a:p>
            <a:pPr lvl="1" algn="just" eaLnBrk="1" hangingPunct="1">
              <a:lnSpc>
                <a:spcPct val="100000"/>
              </a:lnSpc>
              <a:spcBef>
                <a:spcPct val="0"/>
              </a:spcBef>
            </a:pPr>
            <a:r>
              <a:rPr lang="zh-CN" altLang="en-US" sz="3200" b="1" dirty="0" smtClean="0">
                <a:latin typeface="黑体" panose="02010609060101010101" pitchFamily="49" charset="-122"/>
                <a:ea typeface="黑体" panose="02010609060101010101" pitchFamily="49" charset="-122"/>
              </a:rPr>
              <a:t>参考教材</a:t>
            </a:r>
            <a:r>
              <a:rPr lang="en-US" altLang="zh-CN" sz="3200" b="1" dirty="0" smtClean="0">
                <a:latin typeface="黑体" panose="02010609060101010101" pitchFamily="49" charset="-122"/>
                <a:ea typeface="黑体" panose="02010609060101010101" pitchFamily="49" charset="-122"/>
              </a:rPr>
              <a:t>《</a:t>
            </a:r>
            <a:r>
              <a:rPr lang="zh-CN" altLang="en-US" sz="3200" b="1" dirty="0">
                <a:latin typeface="黑体" panose="02010609060101010101" pitchFamily="49" charset="-122"/>
                <a:ea typeface="黑体" panose="02010609060101010101" pitchFamily="49" charset="-122"/>
              </a:rPr>
              <a:t>离散</a:t>
            </a:r>
            <a:r>
              <a:rPr lang="zh-CN" altLang="en-US" sz="3200" b="1" dirty="0" smtClean="0">
                <a:latin typeface="黑体" panose="02010609060101010101" pitchFamily="49" charset="-122"/>
                <a:ea typeface="黑体" panose="02010609060101010101" pitchFamily="49" charset="-122"/>
              </a:rPr>
              <a:t>数学（第</a:t>
            </a:r>
            <a:r>
              <a:rPr lang="en-US" altLang="zh-CN" sz="3200" b="1" dirty="0" smtClean="0">
                <a:latin typeface="黑体" panose="02010609060101010101" pitchFamily="49" charset="-122"/>
                <a:ea typeface="黑体" panose="02010609060101010101" pitchFamily="49" charset="-122"/>
              </a:rPr>
              <a:t>2</a:t>
            </a:r>
            <a:r>
              <a:rPr lang="zh-CN" altLang="en-US" sz="3200" b="1" dirty="0" smtClean="0">
                <a:latin typeface="黑体" panose="02010609060101010101" pitchFamily="49" charset="-122"/>
                <a:ea typeface="黑体" panose="02010609060101010101" pitchFamily="49" charset="-122"/>
              </a:rPr>
              <a:t>版）</a:t>
            </a:r>
            <a:r>
              <a:rPr lang="en-US" altLang="zh-CN" sz="3200" b="1" dirty="0" smtClean="0">
                <a:latin typeface="黑体" panose="02010609060101010101" pitchFamily="49" charset="-122"/>
                <a:ea typeface="黑体" panose="02010609060101010101" pitchFamily="49" charset="-122"/>
              </a:rPr>
              <a:t>》</a:t>
            </a:r>
            <a:r>
              <a:rPr lang="zh-CN" altLang="en-US" sz="3200" b="1" dirty="0">
                <a:latin typeface="黑体" panose="02010609060101010101" pitchFamily="49" charset="-122"/>
                <a:ea typeface="黑体" panose="02010609060101010101" pitchFamily="49" charset="-122"/>
              </a:rPr>
              <a:t>屈婉玲</a:t>
            </a:r>
            <a:r>
              <a:rPr lang="en-US" altLang="zh-CN" sz="3200" b="1" dirty="0">
                <a:latin typeface="黑体" panose="02010609060101010101" pitchFamily="49" charset="-122"/>
                <a:ea typeface="黑体" panose="02010609060101010101" pitchFamily="49" charset="-122"/>
              </a:rPr>
              <a:t>,</a:t>
            </a:r>
            <a:r>
              <a:rPr lang="zh-CN" altLang="en-US" sz="3200" b="1" dirty="0">
                <a:latin typeface="黑体" panose="02010609060101010101" pitchFamily="49" charset="-122"/>
                <a:ea typeface="黑体" panose="02010609060101010101" pitchFamily="49" charset="-122"/>
              </a:rPr>
              <a:t>耿素云</a:t>
            </a:r>
            <a:r>
              <a:rPr lang="en-US" altLang="zh-CN" sz="3200" b="1" dirty="0">
                <a:latin typeface="黑体" panose="02010609060101010101" pitchFamily="49" charset="-122"/>
                <a:ea typeface="黑体" panose="02010609060101010101" pitchFamily="49" charset="-122"/>
              </a:rPr>
              <a:t>,</a:t>
            </a:r>
            <a:r>
              <a:rPr lang="zh-CN" altLang="en-US" sz="3200" b="1" dirty="0">
                <a:latin typeface="黑体" panose="02010609060101010101" pitchFamily="49" charset="-122"/>
                <a:ea typeface="黑体" panose="02010609060101010101" pitchFamily="49" charset="-122"/>
              </a:rPr>
              <a:t>张立昂</a:t>
            </a:r>
            <a:endParaRPr lang="en-US" altLang="zh-CN" sz="3200" b="1" dirty="0">
              <a:latin typeface="黑体" panose="02010609060101010101" pitchFamily="49" charset="-122"/>
              <a:ea typeface="黑体" panose="02010609060101010101" pitchFamily="49" charset="-122"/>
            </a:endParaRPr>
          </a:p>
          <a:p>
            <a:pPr lvl="1" algn="just" eaLnBrk="1" hangingPunct="1">
              <a:lnSpc>
                <a:spcPct val="100000"/>
              </a:lnSpc>
              <a:spcBef>
                <a:spcPct val="0"/>
              </a:spcBef>
              <a:buClr>
                <a:schemeClr val="tx1"/>
              </a:buClr>
            </a:pPr>
            <a:r>
              <a:rPr lang="zh-CN" altLang="en-US" sz="3200" b="1" dirty="0">
                <a:solidFill>
                  <a:schemeClr val="hlink"/>
                </a:solidFill>
                <a:latin typeface="黑体" panose="02010609060101010101" pitchFamily="49" charset="-122"/>
                <a:ea typeface="黑体" panose="02010609060101010101" pitchFamily="49" charset="-122"/>
              </a:rPr>
              <a:t>数理逻辑</a:t>
            </a:r>
            <a:r>
              <a:rPr lang="zh-CN" altLang="en-US" sz="3200" b="1" dirty="0">
                <a:latin typeface="黑体" panose="02010609060101010101" pitchFamily="49" charset="-122"/>
                <a:ea typeface="黑体" panose="02010609060101010101" pitchFamily="49" charset="-122"/>
              </a:rPr>
              <a:t>、</a:t>
            </a:r>
            <a:r>
              <a:rPr lang="zh-CN" altLang="en-US" sz="3200" b="1" dirty="0">
                <a:solidFill>
                  <a:schemeClr val="hlink"/>
                </a:solidFill>
                <a:latin typeface="黑体" panose="02010609060101010101" pitchFamily="49" charset="-122"/>
                <a:ea typeface="黑体" panose="02010609060101010101" pitchFamily="49" charset="-122"/>
              </a:rPr>
              <a:t>集合论</a:t>
            </a:r>
            <a:r>
              <a:rPr lang="zh-CN" altLang="en-US" sz="3200" b="1" dirty="0">
                <a:latin typeface="黑体" panose="02010609060101010101" pitchFamily="49" charset="-122"/>
                <a:ea typeface="黑体" panose="02010609060101010101" pitchFamily="49" charset="-122"/>
              </a:rPr>
              <a:t>、</a:t>
            </a:r>
            <a:r>
              <a:rPr lang="zh-CN" altLang="en-US" sz="3200" b="1" dirty="0">
                <a:solidFill>
                  <a:schemeClr val="hlink"/>
                </a:solidFill>
                <a:latin typeface="黑体" panose="02010609060101010101" pitchFamily="49" charset="-122"/>
                <a:ea typeface="黑体" panose="02010609060101010101" pitchFamily="49" charset="-122"/>
              </a:rPr>
              <a:t>代数结构</a:t>
            </a:r>
            <a:r>
              <a:rPr lang="zh-CN" altLang="en-US" sz="3200" b="1" dirty="0">
                <a:latin typeface="黑体" panose="02010609060101010101" pitchFamily="49" charset="-122"/>
                <a:ea typeface="黑体" panose="02010609060101010101" pitchFamily="49" charset="-122"/>
              </a:rPr>
              <a:t>、</a:t>
            </a:r>
            <a:r>
              <a:rPr lang="zh-CN" altLang="en-US" sz="3200" b="1" dirty="0">
                <a:solidFill>
                  <a:srgbClr val="FF0000"/>
                </a:solidFill>
                <a:latin typeface="黑体" panose="02010609060101010101" pitchFamily="49" charset="-122"/>
                <a:ea typeface="黑体" panose="02010609060101010101" pitchFamily="49" charset="-122"/>
              </a:rPr>
              <a:t>图论</a:t>
            </a:r>
            <a:endParaRPr lang="zh-CN" altLang="en-US" sz="3200" b="1" dirty="0">
              <a:solidFill>
                <a:srgbClr val="FF0000"/>
              </a:solidFill>
              <a:latin typeface="黑体" panose="02010609060101010101" pitchFamily="49" charset="-122"/>
              <a:ea typeface="黑体" panose="02010609060101010101" pitchFamily="49" charset="-122"/>
            </a:endParaRPr>
          </a:p>
        </p:txBody>
      </p:sp>
      <p:sp>
        <p:nvSpPr>
          <p:cNvPr id="196612" name="Rectangle 4"/>
          <p:cNvSpPr>
            <a:spLocks noChangeArrowheads="1"/>
          </p:cNvSpPr>
          <p:nvPr/>
        </p:nvSpPr>
        <p:spPr bwMode="auto">
          <a:xfrm>
            <a:off x="0" y="1131888"/>
            <a:ext cx="9144000" cy="0"/>
          </a:xfrm>
          <a:prstGeom prst="rect">
            <a:avLst/>
          </a:prstGeom>
          <a:noFill/>
          <a:ln w="9525">
            <a:noFill/>
            <a:miter lim="800000"/>
          </a:ln>
          <a:effectLst/>
        </p:spPr>
        <p:txBody>
          <a:bodyPr wrap="none" anchor="ctr">
            <a:spAutoFit/>
          </a:bodyPr>
          <a:lstStyle/>
          <a:p>
            <a:pPr algn="ctr" eaLnBrk="1" hangingPunct="1">
              <a:spcBef>
                <a:spcPct val="20000"/>
              </a:spcBef>
              <a:defRPr/>
            </a:pPr>
            <a:endParaRPr lang="zh-CN" altLang="en-US">
              <a:effectLst>
                <a:outerShdw blurRad="38100" dist="38100" dir="2700000" algn="tl">
                  <a:srgbClr val="000000">
                    <a:alpha val="43137"/>
                  </a:srgbClr>
                </a:outerShdw>
              </a:effectLst>
              <a:ea typeface="黑体" panose="02010609060101010101" pitchFamily="49" charset="-122"/>
            </a:endParaRPr>
          </a:p>
        </p:txBody>
      </p:sp>
    </p:spTree>
  </p:cSld>
  <p:clrMapOvr>
    <a:masterClrMapping/>
  </p:clrMapOvr>
  <p:transition spd="med" advTm="5486"/>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pPr algn="l" eaLnBrk="1" hangingPunct="1">
              <a:defRPr/>
            </a:pPr>
            <a:r>
              <a:rPr lang="en-US" altLang="zh-CN" sz="4400">
                <a:latin typeface="Arial Black" panose="020B0A04020102020204" pitchFamily="34" charset="0"/>
                <a:ea typeface="黑体" panose="02010609060101010101" pitchFamily="49" charset="-122"/>
              </a:rPr>
              <a:t>1.2 </a:t>
            </a:r>
            <a:r>
              <a:rPr lang="zh-CN" altLang="en-US" sz="4400">
                <a:latin typeface="Arial Black" panose="020B0A04020102020204" pitchFamily="34" charset="0"/>
                <a:ea typeface="黑体" panose="02010609060101010101" pitchFamily="49" charset="-122"/>
              </a:rPr>
              <a:t>公式的解释与真值表</a:t>
            </a:r>
            <a:endParaRPr lang="zh-CN" altLang="en-US" sz="4400">
              <a:latin typeface="Arial Black" panose="020B0A04020102020204" pitchFamily="34" charset="0"/>
              <a:ea typeface="黑体" panose="02010609060101010101" pitchFamily="49" charset="-122"/>
            </a:endParaRPr>
          </a:p>
        </p:txBody>
      </p:sp>
      <p:sp>
        <p:nvSpPr>
          <p:cNvPr id="63491" name="Rectangle 3"/>
          <p:cNvSpPr>
            <a:spLocks noGrp="1" noChangeArrowheads="1"/>
          </p:cNvSpPr>
          <p:nvPr>
            <p:ph type="body" idx="1"/>
          </p:nvPr>
        </p:nvSpPr>
        <p:spPr/>
        <p:txBody>
          <a:bodyPr/>
          <a:lstStyle/>
          <a:p>
            <a:pPr eaLnBrk="1" hangingPunct="1">
              <a:buSzPct val="50000"/>
              <a:buFontTx/>
              <a:buNone/>
            </a:pPr>
            <a:r>
              <a:rPr lang="zh-CN" altLang="en-US" sz="2800" b="1" dirty="0">
                <a:solidFill>
                  <a:srgbClr val="FF9900"/>
                </a:solidFill>
                <a:ea typeface="黑体" panose="02010609060101010101" pitchFamily="49" charset="-122"/>
                <a:sym typeface="Wingdings" panose="05000000000000000000" pitchFamily="2" charset="2"/>
              </a:rPr>
              <a:t>例</a:t>
            </a:r>
            <a:r>
              <a:rPr lang="en-US" altLang="zh-CN" sz="2800" b="1" dirty="0">
                <a:solidFill>
                  <a:srgbClr val="FF9900"/>
                </a:solidFill>
                <a:ea typeface="黑体" panose="02010609060101010101" pitchFamily="49" charset="-122"/>
                <a:sym typeface="Wingdings" panose="05000000000000000000" pitchFamily="2" charset="2"/>
              </a:rPr>
              <a:t>1.12</a:t>
            </a:r>
            <a:r>
              <a:rPr lang="zh-CN" altLang="en-US" sz="2800" b="1" dirty="0">
                <a:solidFill>
                  <a:srgbClr val="FF9900"/>
                </a:solidFill>
                <a:ea typeface="黑体" panose="02010609060101010101" pitchFamily="49" charset="-122"/>
                <a:sym typeface="Wingdings" panose="05000000000000000000" pitchFamily="2" charset="2"/>
              </a:rPr>
              <a:t>：</a:t>
            </a:r>
            <a:r>
              <a:rPr lang="zh-CN" altLang="en-US" sz="2800" b="1" dirty="0">
                <a:ea typeface="黑体" panose="02010609060101010101" pitchFamily="49" charset="-122"/>
                <a:sym typeface="Wingdings" panose="05000000000000000000" pitchFamily="2" charset="2"/>
              </a:rPr>
              <a:t>求证：</a:t>
            </a:r>
            <a:endParaRPr lang="zh-CN" altLang="en-US" sz="2800" b="1" dirty="0">
              <a:ea typeface="黑体" panose="02010609060101010101" pitchFamily="49" charset="-122"/>
              <a:sym typeface="Wingdings" panose="05000000000000000000" pitchFamily="2" charset="2"/>
            </a:endParaRPr>
          </a:p>
          <a:p>
            <a:pPr eaLnBrk="1" hangingPunct="1">
              <a:buSzPct val="50000"/>
              <a:buFontTx/>
              <a:buNone/>
            </a:pPr>
            <a:r>
              <a:rPr lang="zh-CN" altLang="en-US" sz="2800" b="1" dirty="0">
                <a:ea typeface="黑体" panose="02010609060101010101" pitchFamily="49" charset="-122"/>
                <a:sym typeface="Wingdings" panose="05000000000000000000" pitchFamily="2" charset="2"/>
              </a:rPr>
              <a:t>	</a:t>
            </a:r>
            <a:r>
              <a:rPr lang="en-US" altLang="zh-CN" sz="2800" b="1" dirty="0">
                <a:ea typeface="黑体" panose="02010609060101010101" pitchFamily="49" charset="-122"/>
                <a:sym typeface="Wingdings" panose="05000000000000000000" pitchFamily="2" charset="2"/>
              </a:rPr>
              <a:t>(1</a:t>
            </a:r>
            <a:r>
              <a:rPr lang="en-US" altLang="zh-CN" sz="2800" b="1" dirty="0" smtClean="0">
                <a:ea typeface="黑体" panose="02010609060101010101" pitchFamily="49" charset="-122"/>
                <a:sym typeface="Wingdings" panose="05000000000000000000" pitchFamily="2" charset="2"/>
              </a:rPr>
              <a:t>) P</a:t>
            </a:r>
            <a:r>
              <a:rPr lang="en-US" altLang="zh-CN" sz="2800" b="1" dirty="0">
                <a:ea typeface="黑体" panose="02010609060101010101" pitchFamily="49" charset="-122"/>
                <a:sym typeface="Wingdings" panose="05000000000000000000" pitchFamily="2" charset="2"/>
              </a:rPr>
              <a:t>∨¬((P∨¬Q)∧Q)</a:t>
            </a:r>
            <a:r>
              <a:rPr lang="zh-CN" altLang="en-US" sz="2800" b="1" dirty="0">
                <a:ea typeface="黑体" panose="02010609060101010101" pitchFamily="49" charset="-122"/>
                <a:sym typeface="Wingdings" panose="05000000000000000000" pitchFamily="2" charset="2"/>
              </a:rPr>
              <a:t>是永真公式；</a:t>
            </a:r>
            <a:endParaRPr lang="zh-CN" altLang="en-US" sz="2800" b="1" dirty="0">
              <a:ea typeface="黑体" panose="02010609060101010101" pitchFamily="49" charset="-122"/>
              <a:sym typeface="Wingdings" panose="05000000000000000000" pitchFamily="2" charset="2"/>
            </a:endParaRPr>
          </a:p>
          <a:p>
            <a:pPr eaLnBrk="1" hangingPunct="1">
              <a:buSzPct val="50000"/>
              <a:buFontTx/>
              <a:buNone/>
            </a:pPr>
            <a:r>
              <a:rPr lang="zh-CN" altLang="en-US" sz="2800" b="1" dirty="0">
                <a:ea typeface="黑体" panose="02010609060101010101" pitchFamily="49" charset="-122"/>
                <a:sym typeface="Wingdings" panose="05000000000000000000" pitchFamily="2" charset="2"/>
              </a:rPr>
              <a:t> 	</a:t>
            </a:r>
            <a:r>
              <a:rPr lang="en-US" altLang="zh-CN" sz="2800" b="1" dirty="0">
                <a:ea typeface="黑体" panose="02010609060101010101" pitchFamily="49" charset="-122"/>
                <a:sym typeface="Wingdings" panose="05000000000000000000" pitchFamily="2" charset="2"/>
              </a:rPr>
              <a:t>(2</a:t>
            </a:r>
            <a:r>
              <a:rPr lang="en-US" altLang="zh-CN" sz="2800" b="1" dirty="0" smtClean="0">
                <a:ea typeface="黑体" panose="02010609060101010101" pitchFamily="49" charset="-122"/>
                <a:sym typeface="Wingdings" panose="05000000000000000000" pitchFamily="2" charset="2"/>
              </a:rPr>
              <a:t>) P</a:t>
            </a:r>
            <a:r>
              <a:rPr lang="en-US" altLang="zh-CN" sz="2800" b="1" dirty="0">
                <a:ea typeface="黑体" panose="02010609060101010101" pitchFamily="49" charset="-122"/>
                <a:sym typeface="Wingdings" panose="05000000000000000000" pitchFamily="2" charset="2"/>
              </a:rPr>
              <a:t>→(Q→R)&lt;=&gt;(P∧Q)→R;</a:t>
            </a:r>
            <a:endParaRPr lang="en-US" altLang="zh-CN" sz="2800" b="1" dirty="0">
              <a:ea typeface="黑体" panose="02010609060101010101" pitchFamily="49" charset="-122"/>
              <a:sym typeface="Wingdings" panose="05000000000000000000" pitchFamily="2" charset="2"/>
            </a:endParaRPr>
          </a:p>
          <a:p>
            <a:pPr eaLnBrk="1" hangingPunct="1">
              <a:buSzPct val="50000"/>
              <a:buFontTx/>
              <a:buNone/>
            </a:pPr>
            <a:r>
              <a:rPr lang="en-US" altLang="zh-CN" sz="2800" b="1" dirty="0">
                <a:ea typeface="黑体" panose="02010609060101010101" pitchFamily="49" charset="-122"/>
                <a:sym typeface="Wingdings" panose="05000000000000000000" pitchFamily="2" charset="2"/>
              </a:rPr>
              <a:t> 	(3</a:t>
            </a:r>
            <a:r>
              <a:rPr lang="en-US" altLang="zh-CN" sz="2800" b="1" dirty="0" smtClean="0">
                <a:ea typeface="黑体" panose="02010609060101010101" pitchFamily="49" charset="-122"/>
                <a:sym typeface="Wingdings" panose="05000000000000000000" pitchFamily="2" charset="2"/>
              </a:rPr>
              <a:t>) (</a:t>
            </a:r>
            <a:r>
              <a:rPr lang="en-US" altLang="zh-CN" sz="2800" b="1" dirty="0">
                <a:ea typeface="黑体" panose="02010609060101010101" pitchFamily="49" charset="-122"/>
                <a:sym typeface="Wingdings" panose="05000000000000000000" pitchFamily="2" charset="2"/>
              </a:rPr>
              <a:t>P∧(Q∨R))∨(P∧¬Q∧ ¬R)&lt;=&gt;P;</a:t>
            </a:r>
            <a:endParaRPr lang="en-US" altLang="zh-CN" sz="2800" b="1" dirty="0">
              <a:ea typeface="黑体" panose="02010609060101010101" pitchFamily="49" charset="-122"/>
              <a:sym typeface="Wingdings" panose="05000000000000000000" pitchFamily="2" charset="2"/>
            </a:endParaRPr>
          </a:p>
          <a:p>
            <a:pPr eaLnBrk="1" hangingPunct="1">
              <a:buSzPct val="50000"/>
              <a:buFontTx/>
              <a:buNone/>
            </a:pPr>
            <a:r>
              <a:rPr lang="en-US" altLang="zh-CN" sz="2800" b="1" dirty="0">
                <a:ea typeface="黑体" panose="02010609060101010101" pitchFamily="49" charset="-122"/>
                <a:sym typeface="Wingdings" panose="05000000000000000000" pitchFamily="2" charset="2"/>
              </a:rPr>
              <a:t> 	(4</a:t>
            </a:r>
            <a:r>
              <a:rPr lang="en-US" altLang="zh-CN" sz="2800" b="1" dirty="0" smtClean="0">
                <a:ea typeface="黑体" panose="02010609060101010101" pitchFamily="49" charset="-122"/>
                <a:sym typeface="Wingdings" panose="05000000000000000000" pitchFamily="2" charset="2"/>
              </a:rPr>
              <a:t>) (¬</a:t>
            </a:r>
            <a:r>
              <a:rPr lang="en-US" altLang="zh-CN" sz="2800" b="1" dirty="0">
                <a:ea typeface="黑体" panose="02010609060101010101" pitchFamily="49" charset="-122"/>
                <a:sym typeface="Wingdings" panose="05000000000000000000" pitchFamily="2" charset="2"/>
              </a:rPr>
              <a:t>P∧(¬Q∧R))∨(Q∧R)∨(P∧R)&lt;=&gt;R;</a:t>
            </a:r>
            <a:endParaRPr lang="en-US" altLang="zh-CN" sz="2800" b="1" dirty="0">
              <a:ea typeface="黑体" panose="02010609060101010101" pitchFamily="49" charset="-122"/>
              <a:sym typeface="Wingdings" panose="05000000000000000000" pitchFamily="2" charset="2"/>
            </a:endParaRPr>
          </a:p>
          <a:p>
            <a:pPr eaLnBrk="1" hangingPunct="1">
              <a:buSzPct val="50000"/>
              <a:buFontTx/>
              <a:buNone/>
            </a:pPr>
            <a:endParaRPr lang="en-US" altLang="zh-CN" sz="2800" b="1" dirty="0">
              <a:ea typeface="黑体" panose="02010609060101010101" pitchFamily="49" charset="-122"/>
            </a:endParaRPr>
          </a:p>
        </p:txBody>
      </p:sp>
    </p:spTree>
  </p:cSld>
  <p:clrMapOvr>
    <a:masterClrMapping/>
  </p:clrMapOvr>
  <p:transition spd="med" advTm="5486"/>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pPr algn="l" eaLnBrk="1" hangingPunct="1">
              <a:defRPr/>
            </a:pPr>
            <a:r>
              <a:rPr lang="en-US" altLang="zh-CN" sz="4400">
                <a:latin typeface="Arial Black" panose="020B0A04020102020204" pitchFamily="34" charset="0"/>
                <a:ea typeface="黑体" panose="02010609060101010101" pitchFamily="49" charset="-122"/>
              </a:rPr>
              <a:t>1.2 </a:t>
            </a:r>
            <a:r>
              <a:rPr lang="zh-CN" altLang="en-US" sz="4400">
                <a:latin typeface="Arial Black" panose="020B0A04020102020204" pitchFamily="34" charset="0"/>
                <a:ea typeface="黑体" panose="02010609060101010101" pitchFamily="49" charset="-122"/>
              </a:rPr>
              <a:t>公式的解释与真值表</a:t>
            </a:r>
            <a:endParaRPr lang="zh-CN" altLang="en-US" sz="4400">
              <a:latin typeface="Arial Black" panose="020B0A04020102020204" pitchFamily="34" charset="0"/>
              <a:ea typeface="黑体" panose="02010609060101010101" pitchFamily="49" charset="-122"/>
            </a:endParaRPr>
          </a:p>
        </p:txBody>
      </p:sp>
      <p:sp>
        <p:nvSpPr>
          <p:cNvPr id="65539" name="Rectangle 3"/>
          <p:cNvSpPr>
            <a:spLocks noGrp="1" noChangeArrowheads="1"/>
          </p:cNvSpPr>
          <p:nvPr>
            <p:ph type="body" idx="1"/>
          </p:nvPr>
        </p:nvSpPr>
        <p:spPr/>
        <p:txBody>
          <a:bodyPr/>
          <a:lstStyle/>
          <a:p>
            <a:pPr eaLnBrk="1" hangingPunct="1">
              <a:lnSpc>
                <a:spcPct val="77000"/>
              </a:lnSpc>
              <a:buFontTx/>
              <a:buNone/>
            </a:pPr>
            <a:r>
              <a:rPr lang="en-US" altLang="zh-CN" b="1" dirty="0">
                <a:solidFill>
                  <a:srgbClr val="0000FF"/>
                </a:solidFill>
                <a:ea typeface="黑体" panose="02010609060101010101" pitchFamily="49" charset="-122"/>
              </a:rPr>
              <a:t>1.2.5</a:t>
            </a:r>
            <a:r>
              <a:rPr lang="zh-CN" altLang="en-US" b="1" dirty="0">
                <a:solidFill>
                  <a:srgbClr val="0000FF"/>
                </a:solidFill>
                <a:ea typeface="黑体" panose="02010609060101010101" pitchFamily="49" charset="-122"/>
              </a:rPr>
              <a:t>：对偶原理</a:t>
            </a:r>
            <a:endParaRPr lang="zh-CN" altLang="en-US" b="1" dirty="0">
              <a:solidFill>
                <a:srgbClr val="0000FF"/>
              </a:solidFill>
              <a:ea typeface="黑体" panose="02010609060101010101" pitchFamily="49" charset="-122"/>
            </a:endParaRPr>
          </a:p>
          <a:p>
            <a:pPr algn="just" eaLnBrk="1" hangingPunct="1">
              <a:lnSpc>
                <a:spcPct val="100000"/>
              </a:lnSpc>
            </a:pPr>
            <a:r>
              <a:rPr lang="zh-CN" altLang="en-US" sz="2800" b="1" dirty="0">
                <a:solidFill>
                  <a:srgbClr val="FF6600"/>
                </a:solidFill>
                <a:ea typeface="黑体" panose="02010609060101010101" pitchFamily="49" charset="-122"/>
                <a:sym typeface="Wingdings" panose="05000000000000000000" pitchFamily="2" charset="2"/>
              </a:rPr>
              <a:t>定义</a:t>
            </a:r>
            <a:r>
              <a:rPr lang="en-US" altLang="zh-CN" sz="2800" b="1" dirty="0">
                <a:solidFill>
                  <a:srgbClr val="FF6600"/>
                </a:solidFill>
                <a:ea typeface="黑体" panose="02010609060101010101" pitchFamily="49" charset="-122"/>
                <a:sym typeface="Wingdings" panose="05000000000000000000" pitchFamily="2" charset="2"/>
              </a:rPr>
              <a:t>1.14</a:t>
            </a:r>
            <a:r>
              <a:rPr lang="zh-CN" altLang="en-US" sz="2800" b="1" dirty="0">
                <a:solidFill>
                  <a:srgbClr val="FF6600"/>
                </a:solidFill>
                <a:ea typeface="黑体" panose="02010609060101010101" pitchFamily="49" charset="-122"/>
                <a:sym typeface="Wingdings" panose="05000000000000000000" pitchFamily="2" charset="2"/>
              </a:rPr>
              <a:t>：</a:t>
            </a:r>
            <a:r>
              <a:rPr lang="zh-CN" altLang="en-US" sz="2800" b="1" dirty="0">
                <a:ea typeface="黑体" panose="02010609060101010101" pitchFamily="49" charset="-122"/>
                <a:sym typeface="Wingdings" panose="05000000000000000000" pitchFamily="2" charset="2"/>
              </a:rPr>
              <a:t>设公式</a:t>
            </a:r>
            <a:r>
              <a:rPr lang="en-US" altLang="zh-CN" sz="2800" b="1" dirty="0">
                <a:ea typeface="黑体" panose="02010609060101010101" pitchFamily="49" charset="-122"/>
                <a:sym typeface="Wingdings" panose="05000000000000000000" pitchFamily="2" charset="2"/>
              </a:rPr>
              <a:t>A</a:t>
            </a:r>
            <a:r>
              <a:rPr lang="zh-CN" altLang="en-US" sz="2800" b="1" dirty="0">
                <a:ea typeface="黑体" panose="02010609060101010101" pitchFamily="49" charset="-122"/>
                <a:sym typeface="Wingdings" panose="05000000000000000000" pitchFamily="2" charset="2"/>
              </a:rPr>
              <a:t>，其中仅有联结词∧， ∨，</a:t>
            </a:r>
            <a:r>
              <a:rPr lang="en-US" altLang="zh-CN" sz="2800" b="1" dirty="0">
                <a:ea typeface="黑体" panose="02010609060101010101" pitchFamily="49" charset="-122"/>
                <a:sym typeface="Wingdings" panose="05000000000000000000" pitchFamily="2" charset="2"/>
              </a:rPr>
              <a:t>¬</a:t>
            </a:r>
            <a:r>
              <a:rPr lang="zh-CN" altLang="en-US" sz="2800" b="1" dirty="0">
                <a:ea typeface="黑体" panose="02010609060101010101" pitchFamily="49" charset="-122"/>
                <a:sym typeface="Wingdings" panose="05000000000000000000" pitchFamily="2" charset="2"/>
              </a:rPr>
              <a:t>。在</a:t>
            </a:r>
            <a:r>
              <a:rPr lang="en-US" altLang="zh-CN" sz="2800" b="1" dirty="0">
                <a:ea typeface="黑体" panose="02010609060101010101" pitchFamily="49" charset="-122"/>
                <a:sym typeface="Wingdings" panose="05000000000000000000" pitchFamily="2" charset="2"/>
              </a:rPr>
              <a:t>A</a:t>
            </a:r>
            <a:r>
              <a:rPr lang="zh-CN" altLang="en-US" sz="2800" b="1" dirty="0">
                <a:ea typeface="黑体" panose="02010609060101010101" pitchFamily="49" charset="-122"/>
                <a:sym typeface="Wingdings" panose="05000000000000000000" pitchFamily="2" charset="2"/>
              </a:rPr>
              <a:t>中将∧，∨，</a:t>
            </a:r>
            <a:r>
              <a:rPr lang="en-US" altLang="zh-CN" sz="2800" b="1" dirty="0">
                <a:ea typeface="黑体" panose="02010609060101010101" pitchFamily="49" charset="-122"/>
                <a:sym typeface="Wingdings" panose="05000000000000000000" pitchFamily="2" charset="2"/>
              </a:rPr>
              <a:t>T</a:t>
            </a:r>
            <a:r>
              <a:rPr lang="zh-CN" altLang="en-US" sz="2800" b="1" dirty="0">
                <a:ea typeface="黑体" panose="02010609060101010101" pitchFamily="49" charset="-122"/>
                <a:sym typeface="Wingdings" panose="05000000000000000000" pitchFamily="2" charset="2"/>
              </a:rPr>
              <a:t>，</a:t>
            </a:r>
            <a:r>
              <a:rPr lang="en-US" altLang="zh-CN" sz="2800" b="1" dirty="0">
                <a:ea typeface="黑体" panose="02010609060101010101" pitchFamily="49" charset="-122"/>
                <a:sym typeface="Wingdings" panose="05000000000000000000" pitchFamily="2" charset="2"/>
              </a:rPr>
              <a:t>F</a:t>
            </a:r>
            <a:r>
              <a:rPr lang="zh-CN" altLang="en-US" sz="2800" b="1" dirty="0">
                <a:ea typeface="黑体" panose="02010609060101010101" pitchFamily="49" charset="-122"/>
                <a:sym typeface="Wingdings" panose="05000000000000000000" pitchFamily="2" charset="2"/>
              </a:rPr>
              <a:t>分别换以∨，∧，</a:t>
            </a:r>
            <a:r>
              <a:rPr lang="en-US" altLang="zh-CN" sz="2800" b="1" dirty="0">
                <a:ea typeface="黑体" panose="02010609060101010101" pitchFamily="49" charset="-122"/>
                <a:sym typeface="Wingdings" panose="05000000000000000000" pitchFamily="2" charset="2"/>
              </a:rPr>
              <a:t>F</a:t>
            </a:r>
            <a:r>
              <a:rPr lang="zh-CN" altLang="en-US" sz="2800" b="1" dirty="0">
                <a:ea typeface="黑体" panose="02010609060101010101" pitchFamily="49" charset="-122"/>
                <a:sym typeface="Wingdings" panose="05000000000000000000" pitchFamily="2" charset="2"/>
              </a:rPr>
              <a:t>，</a:t>
            </a:r>
            <a:r>
              <a:rPr lang="en-US" altLang="zh-CN" sz="2800" b="1" dirty="0">
                <a:ea typeface="黑体" panose="02010609060101010101" pitchFamily="49" charset="-122"/>
                <a:sym typeface="Wingdings" panose="05000000000000000000" pitchFamily="2" charset="2"/>
              </a:rPr>
              <a:t>T</a:t>
            </a:r>
            <a:r>
              <a:rPr lang="zh-CN" altLang="en-US" sz="2800" b="1" dirty="0">
                <a:ea typeface="黑体" panose="02010609060101010101" pitchFamily="49" charset="-122"/>
                <a:sym typeface="Wingdings" panose="05000000000000000000" pitchFamily="2" charset="2"/>
              </a:rPr>
              <a:t>得到公式</a:t>
            </a:r>
            <a:r>
              <a:rPr lang="en-US" altLang="zh-CN" sz="2800" b="1" dirty="0">
                <a:ea typeface="黑体" panose="02010609060101010101" pitchFamily="49" charset="-122"/>
                <a:sym typeface="Wingdings" panose="05000000000000000000" pitchFamily="2" charset="2"/>
              </a:rPr>
              <a:t>A*</a:t>
            </a:r>
            <a:r>
              <a:rPr lang="zh-CN" altLang="en-US" sz="2800" b="1" dirty="0">
                <a:ea typeface="黑体" panose="02010609060101010101" pitchFamily="49" charset="-122"/>
                <a:sym typeface="Wingdings" panose="05000000000000000000" pitchFamily="2" charset="2"/>
              </a:rPr>
              <a:t>，则</a:t>
            </a:r>
            <a:r>
              <a:rPr lang="en-US" altLang="zh-CN" sz="2800" b="1" dirty="0">
                <a:ea typeface="黑体" panose="02010609060101010101" pitchFamily="49" charset="-122"/>
                <a:sym typeface="Wingdings" panose="05000000000000000000" pitchFamily="2" charset="2"/>
              </a:rPr>
              <a:t>A*</a:t>
            </a:r>
            <a:r>
              <a:rPr lang="zh-CN" altLang="en-US" sz="2800" b="1" dirty="0">
                <a:ea typeface="黑体" panose="02010609060101010101" pitchFamily="49" charset="-122"/>
                <a:sym typeface="Wingdings" panose="05000000000000000000" pitchFamily="2" charset="2"/>
              </a:rPr>
              <a:t>称为</a:t>
            </a:r>
            <a:r>
              <a:rPr lang="en-US" altLang="zh-CN" sz="2800" b="1" dirty="0">
                <a:ea typeface="黑体" panose="02010609060101010101" pitchFamily="49" charset="-122"/>
                <a:sym typeface="Wingdings" panose="05000000000000000000" pitchFamily="2" charset="2"/>
              </a:rPr>
              <a:t>A</a:t>
            </a:r>
            <a:r>
              <a:rPr lang="zh-CN" altLang="en-US" sz="2800" b="1" dirty="0">
                <a:ea typeface="黑体" panose="02010609060101010101" pitchFamily="49" charset="-122"/>
                <a:sym typeface="Wingdings" panose="05000000000000000000" pitchFamily="2" charset="2"/>
              </a:rPr>
              <a:t>的对偶公式。</a:t>
            </a:r>
            <a:endParaRPr lang="zh-CN" altLang="en-US" sz="2800" b="1" dirty="0">
              <a:ea typeface="黑体" panose="02010609060101010101" pitchFamily="49" charset="-122"/>
              <a:sym typeface="Wingdings" panose="05000000000000000000" pitchFamily="2" charset="2"/>
            </a:endParaRPr>
          </a:p>
          <a:p>
            <a:pPr algn="just" eaLnBrk="1" hangingPunct="1">
              <a:lnSpc>
                <a:spcPct val="100000"/>
              </a:lnSpc>
              <a:buFontTx/>
              <a:buNone/>
            </a:pPr>
            <a:r>
              <a:rPr lang="zh-CN" altLang="en-US" sz="2800" b="1" dirty="0">
                <a:ea typeface="黑体" panose="02010609060101010101" pitchFamily="49" charset="-122"/>
                <a:sym typeface="Wingdings" panose="05000000000000000000" pitchFamily="2" charset="2"/>
              </a:rPr>
              <a:t>	对</a:t>
            </a:r>
            <a:r>
              <a:rPr lang="en-US" altLang="zh-CN" sz="2800" b="1" dirty="0">
                <a:ea typeface="黑体" panose="02010609060101010101" pitchFamily="49" charset="-122"/>
                <a:sym typeface="Wingdings" panose="05000000000000000000" pitchFamily="2" charset="2"/>
              </a:rPr>
              <a:t>A*</a:t>
            </a:r>
            <a:r>
              <a:rPr lang="zh-CN" altLang="en-US" sz="2800" b="1" dirty="0">
                <a:ea typeface="黑体" panose="02010609060101010101" pitchFamily="49" charset="-122"/>
                <a:sym typeface="Wingdings" panose="05000000000000000000" pitchFamily="2" charset="2"/>
              </a:rPr>
              <a:t>采取同样的替换，又得到</a:t>
            </a:r>
            <a:r>
              <a:rPr lang="en-US" altLang="zh-CN" sz="2800" b="1" dirty="0">
                <a:ea typeface="黑体" panose="02010609060101010101" pitchFamily="49" charset="-122"/>
                <a:sym typeface="Wingdings" panose="05000000000000000000" pitchFamily="2" charset="2"/>
              </a:rPr>
              <a:t>A</a:t>
            </a:r>
            <a:r>
              <a:rPr lang="zh-CN" altLang="en-US" sz="2800" b="1" dirty="0">
                <a:ea typeface="黑体" panose="02010609060101010101" pitchFamily="49" charset="-122"/>
                <a:sym typeface="Wingdings" panose="05000000000000000000" pitchFamily="2" charset="2"/>
              </a:rPr>
              <a:t>，所以</a:t>
            </a:r>
            <a:r>
              <a:rPr lang="en-US" altLang="zh-CN" sz="2800" b="1" dirty="0">
                <a:ea typeface="黑体" panose="02010609060101010101" pitchFamily="49" charset="-122"/>
                <a:sym typeface="Wingdings" panose="05000000000000000000" pitchFamily="2" charset="2"/>
              </a:rPr>
              <a:t>A</a:t>
            </a:r>
            <a:r>
              <a:rPr lang="zh-CN" altLang="en-US" sz="2800" b="1" dirty="0">
                <a:ea typeface="黑体" panose="02010609060101010101" pitchFamily="49" charset="-122"/>
                <a:sym typeface="Wingdings" panose="05000000000000000000" pitchFamily="2" charset="2"/>
              </a:rPr>
              <a:t>也是</a:t>
            </a:r>
            <a:r>
              <a:rPr lang="en-US" altLang="zh-CN" sz="2800" b="1" dirty="0">
                <a:ea typeface="黑体" panose="02010609060101010101" pitchFamily="49" charset="-122"/>
                <a:sym typeface="Wingdings" panose="05000000000000000000" pitchFamily="2" charset="2"/>
              </a:rPr>
              <a:t>A*</a:t>
            </a:r>
            <a:r>
              <a:rPr lang="zh-CN" altLang="en-US" sz="2800" b="1" dirty="0">
                <a:ea typeface="黑体" panose="02010609060101010101" pitchFamily="49" charset="-122"/>
                <a:sym typeface="Wingdings" panose="05000000000000000000" pitchFamily="2" charset="2"/>
              </a:rPr>
              <a:t>的对偶，即对偶是相互的。</a:t>
            </a:r>
            <a:endParaRPr lang="zh-CN" altLang="en-US" sz="2800" b="1" dirty="0">
              <a:ea typeface="黑体" panose="02010609060101010101" pitchFamily="49" charset="-122"/>
              <a:sym typeface="Wingdings" panose="05000000000000000000" pitchFamily="2" charset="2"/>
            </a:endParaRPr>
          </a:p>
          <a:p>
            <a:pPr algn="just" eaLnBrk="1" hangingPunct="1">
              <a:lnSpc>
                <a:spcPct val="100000"/>
              </a:lnSpc>
              <a:buFontTx/>
              <a:buNone/>
            </a:pPr>
            <a:r>
              <a:rPr lang="zh-CN" altLang="en-US" sz="2800" b="1" dirty="0">
                <a:ea typeface="黑体" panose="02010609060101010101" pitchFamily="49" charset="-122"/>
                <a:sym typeface="Wingdings" panose="05000000000000000000" pitchFamily="2" charset="2"/>
              </a:rPr>
              <a:t>	例，</a:t>
            </a:r>
            <a:r>
              <a:rPr lang="en-US" altLang="zh-CN" sz="2800" b="1" dirty="0">
                <a:ea typeface="黑体" panose="02010609060101010101" pitchFamily="49" charset="-122"/>
                <a:sym typeface="Wingdings" panose="05000000000000000000" pitchFamily="2" charset="2"/>
              </a:rPr>
              <a:t>¬P∨(Q∧R)</a:t>
            </a:r>
            <a:r>
              <a:rPr lang="zh-CN" altLang="en-US" sz="2800" b="1" dirty="0">
                <a:ea typeface="黑体" panose="02010609060101010101" pitchFamily="49" charset="-122"/>
                <a:sym typeface="Wingdings" panose="05000000000000000000" pitchFamily="2" charset="2"/>
              </a:rPr>
              <a:t>和</a:t>
            </a:r>
            <a:r>
              <a:rPr lang="en-US" altLang="zh-CN" sz="2800" b="1" dirty="0">
                <a:ea typeface="黑体" panose="02010609060101010101" pitchFamily="49" charset="-122"/>
                <a:sym typeface="Wingdings" panose="05000000000000000000" pitchFamily="2" charset="2"/>
              </a:rPr>
              <a:t>¬P∧(Q∨R)</a:t>
            </a:r>
            <a:r>
              <a:rPr lang="zh-CN" altLang="en-US" sz="2800" b="1" dirty="0">
                <a:ea typeface="黑体" panose="02010609060101010101" pitchFamily="49" charset="-122"/>
                <a:sym typeface="Wingdings" panose="05000000000000000000" pitchFamily="2" charset="2"/>
              </a:rPr>
              <a:t>互为对偶；</a:t>
            </a:r>
            <a:r>
              <a:rPr lang="en-US" altLang="zh-CN" sz="2800" b="1" dirty="0">
                <a:ea typeface="黑体" panose="02010609060101010101" pitchFamily="49" charset="-122"/>
                <a:sym typeface="Wingdings" panose="05000000000000000000" pitchFamily="2" charset="2"/>
              </a:rPr>
              <a:t>P∨F</a:t>
            </a:r>
            <a:r>
              <a:rPr lang="zh-CN" altLang="en-US" sz="2800" b="1" dirty="0">
                <a:ea typeface="黑体" panose="02010609060101010101" pitchFamily="49" charset="-122"/>
                <a:sym typeface="Wingdings" panose="05000000000000000000" pitchFamily="2" charset="2"/>
              </a:rPr>
              <a:t>和</a:t>
            </a:r>
            <a:r>
              <a:rPr lang="en-US" altLang="zh-CN" sz="2800" b="1" dirty="0">
                <a:ea typeface="黑体" panose="02010609060101010101" pitchFamily="49" charset="-122"/>
                <a:sym typeface="Wingdings" panose="05000000000000000000" pitchFamily="2" charset="2"/>
              </a:rPr>
              <a:t>P∧T</a:t>
            </a:r>
            <a:r>
              <a:rPr lang="zh-CN" altLang="en-US" sz="2800" b="1" dirty="0">
                <a:ea typeface="黑体" panose="02010609060101010101" pitchFamily="49" charset="-122"/>
                <a:sym typeface="Wingdings" panose="05000000000000000000" pitchFamily="2" charset="2"/>
              </a:rPr>
              <a:t>互为对偶。</a:t>
            </a:r>
            <a:endParaRPr lang="zh-CN" altLang="en-US" sz="2800" b="1" dirty="0">
              <a:ea typeface="黑体" panose="02010609060101010101" pitchFamily="49" charset="-122"/>
              <a:sym typeface="Wingdings" panose="05000000000000000000" pitchFamily="2" charset="2"/>
            </a:endParaRPr>
          </a:p>
          <a:p>
            <a:pPr algn="just" eaLnBrk="1" hangingPunct="1">
              <a:lnSpc>
                <a:spcPct val="100000"/>
              </a:lnSpc>
            </a:pPr>
            <a:r>
              <a:rPr lang="zh-CN" altLang="en-US" sz="2800" b="1" dirty="0">
                <a:solidFill>
                  <a:srgbClr val="FF6600"/>
                </a:solidFill>
                <a:ea typeface="黑体" panose="02010609060101010101" pitchFamily="49" charset="-122"/>
                <a:sym typeface="Wingdings" panose="05000000000000000000" pitchFamily="2" charset="2"/>
              </a:rPr>
              <a:t>定理</a:t>
            </a:r>
            <a:r>
              <a:rPr lang="en-US" altLang="zh-CN" sz="2800" b="1" dirty="0">
                <a:solidFill>
                  <a:srgbClr val="FF6600"/>
                </a:solidFill>
                <a:ea typeface="黑体" panose="02010609060101010101" pitchFamily="49" charset="-122"/>
                <a:sym typeface="Wingdings" panose="05000000000000000000" pitchFamily="2" charset="2"/>
              </a:rPr>
              <a:t>1.4</a:t>
            </a:r>
            <a:r>
              <a:rPr lang="zh-CN" altLang="en-US" sz="2800" b="1" dirty="0">
                <a:solidFill>
                  <a:srgbClr val="FF6600"/>
                </a:solidFill>
                <a:ea typeface="黑体" panose="02010609060101010101" pitchFamily="49" charset="-122"/>
                <a:sym typeface="Wingdings" panose="05000000000000000000" pitchFamily="2" charset="2"/>
              </a:rPr>
              <a:t>：</a:t>
            </a:r>
            <a:r>
              <a:rPr lang="zh-CN" altLang="en-US" sz="2800" b="1" dirty="0">
                <a:ea typeface="黑体" panose="02010609060101010101" pitchFamily="49" charset="-122"/>
                <a:sym typeface="Wingdings" panose="05000000000000000000" pitchFamily="2" charset="2"/>
              </a:rPr>
              <a:t>设</a:t>
            </a:r>
            <a:r>
              <a:rPr lang="en-US" altLang="zh-CN" sz="2800" b="1" dirty="0">
                <a:ea typeface="黑体" panose="02010609060101010101" pitchFamily="49" charset="-122"/>
                <a:sym typeface="Wingdings" panose="05000000000000000000" pitchFamily="2" charset="2"/>
              </a:rPr>
              <a:t>A</a:t>
            </a:r>
            <a:r>
              <a:rPr lang="zh-CN" altLang="en-US" sz="2800" b="1" dirty="0">
                <a:ea typeface="黑体" panose="02010609060101010101" pitchFamily="49" charset="-122"/>
                <a:sym typeface="Wingdings" panose="05000000000000000000" pitchFamily="2" charset="2"/>
              </a:rPr>
              <a:t>和</a:t>
            </a:r>
            <a:r>
              <a:rPr lang="en-US" altLang="zh-CN" sz="2800" b="1" dirty="0">
                <a:ea typeface="黑体" panose="02010609060101010101" pitchFamily="49" charset="-122"/>
                <a:sym typeface="Wingdings" panose="05000000000000000000" pitchFamily="2" charset="2"/>
              </a:rPr>
              <a:t>A*</a:t>
            </a:r>
            <a:r>
              <a:rPr lang="zh-CN" altLang="en-US" sz="2800" b="1" dirty="0">
                <a:ea typeface="黑体" panose="02010609060101010101" pitchFamily="49" charset="-122"/>
                <a:sym typeface="Wingdings" panose="05000000000000000000" pitchFamily="2" charset="2"/>
              </a:rPr>
              <a:t>是对偶式，</a:t>
            </a:r>
            <a:r>
              <a:rPr lang="en-US" altLang="zh-CN" sz="2800" b="1" dirty="0">
                <a:ea typeface="黑体" panose="02010609060101010101" pitchFamily="49" charset="-122"/>
                <a:sym typeface="Wingdings" panose="05000000000000000000" pitchFamily="2" charset="2"/>
              </a:rPr>
              <a:t>P</a:t>
            </a:r>
            <a:r>
              <a:rPr lang="en-US" altLang="zh-CN" sz="2800" b="1" baseline="-25000" dirty="0">
                <a:ea typeface="黑体" panose="02010609060101010101" pitchFamily="49" charset="-122"/>
                <a:sym typeface="Wingdings" panose="05000000000000000000" pitchFamily="2" charset="2"/>
              </a:rPr>
              <a:t>1</a:t>
            </a:r>
            <a:r>
              <a:rPr lang="en-US" altLang="zh-CN" sz="2800" b="1" dirty="0">
                <a:ea typeface="黑体" panose="02010609060101010101" pitchFamily="49" charset="-122"/>
                <a:sym typeface="Wingdings" panose="05000000000000000000" pitchFamily="2" charset="2"/>
              </a:rPr>
              <a:t>,P</a:t>
            </a:r>
            <a:r>
              <a:rPr lang="en-US" altLang="zh-CN" sz="2800" b="1" baseline="-25000" dirty="0">
                <a:ea typeface="黑体" panose="02010609060101010101" pitchFamily="49" charset="-122"/>
                <a:sym typeface="Wingdings" panose="05000000000000000000" pitchFamily="2" charset="2"/>
              </a:rPr>
              <a:t>2</a:t>
            </a:r>
            <a:r>
              <a:rPr lang="en-US" altLang="zh-CN" sz="2800" b="1" dirty="0" smtClean="0">
                <a:ea typeface="黑体" panose="02010609060101010101" pitchFamily="49" charset="-122"/>
                <a:sym typeface="Wingdings" panose="05000000000000000000" pitchFamily="2" charset="2"/>
              </a:rPr>
              <a:t>,…,</a:t>
            </a:r>
            <a:r>
              <a:rPr lang="en-US" altLang="zh-CN" sz="2800" b="1" dirty="0" err="1">
                <a:ea typeface="黑体" panose="02010609060101010101" pitchFamily="49" charset="-122"/>
                <a:sym typeface="Wingdings" panose="05000000000000000000" pitchFamily="2" charset="2"/>
              </a:rPr>
              <a:t>P</a:t>
            </a:r>
            <a:r>
              <a:rPr lang="en-US" altLang="zh-CN" sz="2800" b="1" baseline="-25000" dirty="0" err="1">
                <a:ea typeface="黑体" panose="02010609060101010101" pitchFamily="49" charset="-122"/>
                <a:sym typeface="Wingdings" panose="05000000000000000000" pitchFamily="2" charset="2"/>
              </a:rPr>
              <a:t>n</a:t>
            </a:r>
            <a:r>
              <a:rPr lang="zh-CN" altLang="en-US" sz="2800" b="1" dirty="0">
                <a:ea typeface="黑体" panose="02010609060101010101" pitchFamily="49" charset="-122"/>
                <a:sym typeface="Wingdings" panose="05000000000000000000" pitchFamily="2" charset="2"/>
              </a:rPr>
              <a:t>是出现于</a:t>
            </a:r>
            <a:r>
              <a:rPr lang="en-US" altLang="zh-CN" sz="2800" b="1" dirty="0">
                <a:ea typeface="黑体" panose="02010609060101010101" pitchFamily="49" charset="-122"/>
                <a:sym typeface="Wingdings" panose="05000000000000000000" pitchFamily="2" charset="2"/>
              </a:rPr>
              <a:t>A</a:t>
            </a:r>
            <a:r>
              <a:rPr lang="zh-CN" altLang="en-US" sz="2800" b="1" dirty="0">
                <a:ea typeface="黑体" panose="02010609060101010101" pitchFamily="49" charset="-122"/>
                <a:sym typeface="Wingdings" panose="05000000000000000000" pitchFamily="2" charset="2"/>
              </a:rPr>
              <a:t>和</a:t>
            </a:r>
            <a:r>
              <a:rPr lang="en-US" altLang="zh-CN" sz="2800" b="1" dirty="0">
                <a:ea typeface="黑体" panose="02010609060101010101" pitchFamily="49" charset="-122"/>
                <a:sym typeface="Wingdings" panose="05000000000000000000" pitchFamily="2" charset="2"/>
              </a:rPr>
              <a:t>A*</a:t>
            </a:r>
            <a:r>
              <a:rPr lang="zh-CN" altLang="en-US" sz="2800" b="1" dirty="0">
                <a:ea typeface="黑体" panose="02010609060101010101" pitchFamily="49" charset="-122"/>
                <a:sym typeface="Wingdings" panose="05000000000000000000" pitchFamily="2" charset="2"/>
              </a:rPr>
              <a:t>中所有命题变元，于是</a:t>
            </a:r>
            <a:endParaRPr lang="zh-CN" altLang="en-US" sz="2800" b="1" dirty="0">
              <a:ea typeface="黑体" panose="02010609060101010101" pitchFamily="49" charset="-122"/>
              <a:sym typeface="Wingdings" panose="05000000000000000000" pitchFamily="2" charset="2"/>
            </a:endParaRPr>
          </a:p>
          <a:p>
            <a:pPr algn="ctr" eaLnBrk="1" hangingPunct="1">
              <a:lnSpc>
                <a:spcPct val="100000"/>
              </a:lnSpc>
              <a:buFontTx/>
              <a:buNone/>
            </a:pPr>
            <a:r>
              <a:rPr lang="zh-CN" altLang="en-US" sz="2800" b="1" dirty="0">
                <a:ea typeface="黑体" panose="02010609060101010101" pitchFamily="49" charset="-122"/>
                <a:sym typeface="Wingdings" panose="05000000000000000000" pitchFamily="2" charset="2"/>
              </a:rPr>
              <a:t>	</a:t>
            </a:r>
            <a:r>
              <a:rPr lang="en-US" altLang="zh-CN" sz="2800" b="1" dirty="0">
                <a:ea typeface="黑体" panose="02010609060101010101" pitchFamily="49" charset="-122"/>
                <a:sym typeface="Wingdings" panose="05000000000000000000" pitchFamily="2" charset="2"/>
              </a:rPr>
              <a:t>¬A(P</a:t>
            </a:r>
            <a:r>
              <a:rPr lang="en-US" altLang="zh-CN" sz="2800" b="1" baseline="-25000" dirty="0">
                <a:ea typeface="黑体" panose="02010609060101010101" pitchFamily="49" charset="-122"/>
                <a:sym typeface="Wingdings" panose="05000000000000000000" pitchFamily="2" charset="2"/>
              </a:rPr>
              <a:t>1</a:t>
            </a:r>
            <a:r>
              <a:rPr lang="en-US" altLang="zh-CN" sz="2800" b="1" dirty="0">
                <a:ea typeface="黑体" panose="02010609060101010101" pitchFamily="49" charset="-122"/>
                <a:sym typeface="Wingdings" panose="05000000000000000000" pitchFamily="2" charset="2"/>
              </a:rPr>
              <a:t>,P</a:t>
            </a:r>
            <a:r>
              <a:rPr lang="en-US" altLang="zh-CN" sz="2800" b="1" baseline="-25000" dirty="0">
                <a:ea typeface="黑体" panose="02010609060101010101" pitchFamily="49" charset="-122"/>
                <a:sym typeface="Wingdings" panose="05000000000000000000" pitchFamily="2" charset="2"/>
              </a:rPr>
              <a:t>2</a:t>
            </a:r>
            <a:r>
              <a:rPr lang="en-US" altLang="zh-CN" sz="2800" b="1" dirty="0">
                <a:ea typeface="黑体" panose="02010609060101010101" pitchFamily="49" charset="-122"/>
                <a:sym typeface="Wingdings" panose="05000000000000000000" pitchFamily="2" charset="2"/>
              </a:rPr>
              <a:t>, …,</a:t>
            </a:r>
            <a:r>
              <a:rPr lang="en-US" altLang="zh-CN" sz="2800" b="1" dirty="0" err="1">
                <a:ea typeface="黑体" panose="02010609060101010101" pitchFamily="49" charset="-122"/>
                <a:sym typeface="Wingdings" panose="05000000000000000000" pitchFamily="2" charset="2"/>
              </a:rPr>
              <a:t>P</a:t>
            </a:r>
            <a:r>
              <a:rPr lang="en-US" altLang="zh-CN" sz="2800" b="1" baseline="-25000" dirty="0" err="1">
                <a:ea typeface="黑体" panose="02010609060101010101" pitchFamily="49" charset="-122"/>
                <a:sym typeface="Wingdings" panose="05000000000000000000" pitchFamily="2" charset="2"/>
              </a:rPr>
              <a:t>n</a:t>
            </a:r>
            <a:r>
              <a:rPr lang="en-US" altLang="zh-CN" sz="2800" b="1" dirty="0">
                <a:ea typeface="黑体" panose="02010609060101010101" pitchFamily="49" charset="-122"/>
                <a:sym typeface="Wingdings" panose="05000000000000000000" pitchFamily="2" charset="2"/>
              </a:rPr>
              <a:t>)&lt;=&gt;A*(¬P</a:t>
            </a:r>
            <a:r>
              <a:rPr lang="en-US" altLang="zh-CN" sz="2800" b="1" baseline="-25000" dirty="0">
                <a:ea typeface="黑体" panose="02010609060101010101" pitchFamily="49" charset="-122"/>
                <a:sym typeface="Wingdings" panose="05000000000000000000" pitchFamily="2" charset="2"/>
              </a:rPr>
              <a:t>1</a:t>
            </a:r>
            <a:r>
              <a:rPr lang="en-US" altLang="zh-CN" sz="2800" b="1" dirty="0">
                <a:ea typeface="黑体" panose="02010609060101010101" pitchFamily="49" charset="-122"/>
                <a:sym typeface="Wingdings" panose="05000000000000000000" pitchFamily="2" charset="2"/>
              </a:rPr>
              <a:t>, ¬P</a:t>
            </a:r>
            <a:r>
              <a:rPr lang="en-US" altLang="zh-CN" sz="2800" b="1" baseline="-25000" dirty="0">
                <a:ea typeface="黑体" panose="02010609060101010101" pitchFamily="49" charset="-122"/>
                <a:sym typeface="Wingdings" panose="05000000000000000000" pitchFamily="2" charset="2"/>
              </a:rPr>
              <a:t>2</a:t>
            </a:r>
            <a:r>
              <a:rPr lang="en-US" altLang="zh-CN" sz="2800" b="1" dirty="0">
                <a:ea typeface="黑体" panose="02010609060101010101" pitchFamily="49" charset="-122"/>
                <a:sym typeface="Wingdings" panose="05000000000000000000" pitchFamily="2" charset="2"/>
              </a:rPr>
              <a:t>, …, ¬</a:t>
            </a:r>
            <a:r>
              <a:rPr lang="en-US" altLang="zh-CN" sz="2800" b="1" dirty="0" err="1">
                <a:ea typeface="黑体" panose="02010609060101010101" pitchFamily="49" charset="-122"/>
                <a:sym typeface="Wingdings" panose="05000000000000000000" pitchFamily="2" charset="2"/>
              </a:rPr>
              <a:t>P</a:t>
            </a:r>
            <a:r>
              <a:rPr lang="en-US" altLang="zh-CN" sz="2800" b="1" baseline="-25000" dirty="0" err="1">
                <a:ea typeface="黑体" panose="02010609060101010101" pitchFamily="49" charset="-122"/>
                <a:sym typeface="Wingdings" panose="05000000000000000000" pitchFamily="2" charset="2"/>
              </a:rPr>
              <a:t>n</a:t>
            </a:r>
            <a:r>
              <a:rPr lang="en-US" altLang="zh-CN" sz="2800" b="1" dirty="0">
                <a:ea typeface="黑体" panose="02010609060101010101" pitchFamily="49" charset="-122"/>
                <a:sym typeface="Wingdings" panose="05000000000000000000" pitchFamily="2" charset="2"/>
              </a:rPr>
              <a:t>)  </a:t>
            </a:r>
            <a:r>
              <a:rPr lang="zh-CN" altLang="en-US" sz="2800" b="1" dirty="0">
                <a:ea typeface="黑体" panose="02010609060101010101" pitchFamily="49" charset="-122"/>
                <a:sym typeface="Wingdings" panose="05000000000000000000" pitchFamily="2" charset="2"/>
              </a:rPr>
              <a:t>公式</a:t>
            </a:r>
            <a:r>
              <a:rPr lang="en-US" altLang="zh-CN" sz="2800" b="1" dirty="0">
                <a:ea typeface="黑体" panose="02010609060101010101" pitchFamily="49" charset="-122"/>
                <a:sym typeface="Wingdings" panose="05000000000000000000" pitchFamily="2" charset="2"/>
              </a:rPr>
              <a:t>(1)</a:t>
            </a:r>
            <a:endParaRPr lang="en-US" altLang="zh-CN" sz="2800" b="1" dirty="0">
              <a:ea typeface="黑体" panose="02010609060101010101" pitchFamily="49" charset="-122"/>
            </a:endParaRPr>
          </a:p>
        </p:txBody>
      </p:sp>
    </p:spTree>
  </p:cSld>
  <p:clrMapOvr>
    <a:masterClrMapping/>
  </p:clrMapOvr>
  <p:transition spd="med" advTm="5486"/>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lstStyle/>
          <a:p>
            <a:pPr algn="l" eaLnBrk="1" hangingPunct="1">
              <a:defRPr/>
            </a:pPr>
            <a:r>
              <a:rPr lang="en-US" altLang="zh-CN" sz="4400">
                <a:latin typeface="Arial Black" panose="020B0A04020102020204" pitchFamily="34" charset="0"/>
                <a:ea typeface="黑体" panose="02010609060101010101" pitchFamily="49" charset="-122"/>
              </a:rPr>
              <a:t>1.2 </a:t>
            </a:r>
            <a:r>
              <a:rPr lang="zh-CN" altLang="en-US" sz="4400">
                <a:latin typeface="Arial Black" panose="020B0A04020102020204" pitchFamily="34" charset="0"/>
                <a:ea typeface="黑体" panose="02010609060101010101" pitchFamily="49" charset="-122"/>
              </a:rPr>
              <a:t>公式的解释与真值表</a:t>
            </a:r>
            <a:endParaRPr lang="zh-CN" altLang="en-US" sz="4400">
              <a:latin typeface="Arial Black" panose="020B0A04020102020204" pitchFamily="34" charset="0"/>
              <a:ea typeface="黑体" panose="02010609060101010101" pitchFamily="49" charset="-122"/>
            </a:endParaRPr>
          </a:p>
        </p:txBody>
      </p:sp>
      <p:sp>
        <p:nvSpPr>
          <p:cNvPr id="67587" name="Rectangle 3"/>
          <p:cNvSpPr>
            <a:spLocks noGrp="1" noChangeArrowheads="1"/>
          </p:cNvSpPr>
          <p:nvPr>
            <p:ph type="body" idx="1"/>
          </p:nvPr>
        </p:nvSpPr>
        <p:spPr/>
        <p:txBody>
          <a:bodyPr/>
          <a:lstStyle/>
          <a:p>
            <a:pPr algn="just" eaLnBrk="1" hangingPunct="1">
              <a:lnSpc>
                <a:spcPct val="100000"/>
              </a:lnSpc>
            </a:pPr>
            <a:r>
              <a:rPr lang="zh-CN" altLang="en-US" sz="2800" b="1" dirty="0">
                <a:solidFill>
                  <a:srgbClr val="FF6600"/>
                </a:solidFill>
                <a:ea typeface="黑体" panose="02010609060101010101" pitchFamily="49" charset="-122"/>
                <a:sym typeface="Wingdings" panose="05000000000000000000" pitchFamily="2" charset="2"/>
              </a:rPr>
              <a:t>定理</a:t>
            </a:r>
            <a:r>
              <a:rPr lang="en-US" altLang="zh-CN" sz="2800" b="1" dirty="0">
                <a:solidFill>
                  <a:srgbClr val="FF6600"/>
                </a:solidFill>
                <a:ea typeface="黑体" panose="02010609060101010101" pitchFamily="49" charset="-122"/>
                <a:sym typeface="Wingdings" panose="05000000000000000000" pitchFamily="2" charset="2"/>
              </a:rPr>
              <a:t>1.5</a:t>
            </a:r>
            <a:r>
              <a:rPr lang="zh-CN" altLang="en-US" sz="2800" b="1" dirty="0">
                <a:solidFill>
                  <a:srgbClr val="FF6600"/>
                </a:solidFill>
                <a:ea typeface="黑体" panose="02010609060101010101" pitchFamily="49" charset="-122"/>
                <a:sym typeface="Wingdings" panose="05000000000000000000" pitchFamily="2" charset="2"/>
              </a:rPr>
              <a:t>：</a:t>
            </a:r>
            <a:r>
              <a:rPr lang="zh-CN" altLang="en-US" sz="2800" b="1" dirty="0">
                <a:ea typeface="黑体" panose="02010609060101010101" pitchFamily="49" charset="-122"/>
                <a:sym typeface="Wingdings" panose="05000000000000000000" pitchFamily="2" charset="2"/>
              </a:rPr>
              <a:t>若</a:t>
            </a:r>
            <a:r>
              <a:rPr lang="en-US" altLang="zh-CN" sz="2800" b="1" dirty="0">
                <a:ea typeface="黑体" panose="02010609060101010101" pitchFamily="49" charset="-122"/>
                <a:sym typeface="Wingdings" panose="05000000000000000000" pitchFamily="2" charset="2"/>
              </a:rPr>
              <a:t>A&lt;=&gt;B</a:t>
            </a:r>
            <a:r>
              <a:rPr lang="zh-CN" altLang="en-US" sz="2800" b="1" dirty="0">
                <a:ea typeface="黑体" panose="02010609060101010101" pitchFamily="49" charset="-122"/>
                <a:sym typeface="Wingdings" panose="05000000000000000000" pitchFamily="2" charset="2"/>
              </a:rPr>
              <a:t>，且</a:t>
            </a:r>
            <a:r>
              <a:rPr lang="en-US" altLang="zh-CN" sz="2800" b="1" dirty="0">
                <a:ea typeface="黑体" panose="02010609060101010101" pitchFamily="49" charset="-122"/>
                <a:sym typeface="Wingdings" panose="05000000000000000000" pitchFamily="2" charset="2"/>
              </a:rPr>
              <a:t>A</a:t>
            </a:r>
            <a:r>
              <a:rPr lang="zh-CN" altLang="en-US" sz="2800" b="1" dirty="0">
                <a:ea typeface="黑体" panose="02010609060101010101" pitchFamily="49" charset="-122"/>
                <a:sym typeface="Wingdings" panose="05000000000000000000" pitchFamily="2" charset="2"/>
              </a:rPr>
              <a:t>，</a:t>
            </a:r>
            <a:r>
              <a:rPr lang="en-US" altLang="zh-CN" sz="2800" b="1" dirty="0">
                <a:ea typeface="黑体" panose="02010609060101010101" pitchFamily="49" charset="-122"/>
                <a:sym typeface="Wingdings" panose="05000000000000000000" pitchFamily="2" charset="2"/>
              </a:rPr>
              <a:t>B</a:t>
            </a:r>
            <a:r>
              <a:rPr lang="zh-CN" altLang="en-US" sz="2800" b="1" dirty="0">
                <a:ea typeface="黑体" panose="02010609060101010101" pitchFamily="49" charset="-122"/>
                <a:sym typeface="Wingdings" panose="05000000000000000000" pitchFamily="2" charset="2"/>
              </a:rPr>
              <a:t>为命题变元</a:t>
            </a:r>
            <a:r>
              <a:rPr lang="en-US" altLang="zh-CN" sz="2800" b="1" dirty="0">
                <a:ea typeface="黑体" panose="02010609060101010101" pitchFamily="49" charset="-122"/>
                <a:sym typeface="Wingdings" panose="05000000000000000000" pitchFamily="2" charset="2"/>
              </a:rPr>
              <a:t>P</a:t>
            </a:r>
            <a:r>
              <a:rPr lang="en-US" altLang="zh-CN" sz="2800" b="1" baseline="-25000" dirty="0">
                <a:ea typeface="黑体" panose="02010609060101010101" pitchFamily="49" charset="-122"/>
                <a:sym typeface="Wingdings" panose="05000000000000000000" pitchFamily="2" charset="2"/>
              </a:rPr>
              <a:t>1</a:t>
            </a:r>
            <a:r>
              <a:rPr lang="en-US" altLang="zh-CN" sz="2800" b="1" dirty="0">
                <a:ea typeface="黑体" panose="02010609060101010101" pitchFamily="49" charset="-122"/>
                <a:sym typeface="Wingdings" panose="05000000000000000000" pitchFamily="2" charset="2"/>
              </a:rPr>
              <a:t>,P</a:t>
            </a:r>
            <a:r>
              <a:rPr lang="en-US" altLang="zh-CN" sz="2800" b="1" baseline="-25000" dirty="0">
                <a:ea typeface="黑体" panose="02010609060101010101" pitchFamily="49" charset="-122"/>
                <a:sym typeface="Wingdings" panose="05000000000000000000" pitchFamily="2" charset="2"/>
              </a:rPr>
              <a:t>2</a:t>
            </a:r>
            <a:r>
              <a:rPr lang="en-US" altLang="zh-CN" sz="2800" b="1" dirty="0" smtClean="0">
                <a:ea typeface="黑体" panose="02010609060101010101" pitchFamily="49" charset="-122"/>
                <a:sym typeface="Wingdings" panose="05000000000000000000" pitchFamily="2" charset="2"/>
              </a:rPr>
              <a:t>,…,</a:t>
            </a:r>
            <a:r>
              <a:rPr lang="en-US" altLang="zh-CN" sz="2800" b="1" dirty="0" err="1">
                <a:ea typeface="黑体" panose="02010609060101010101" pitchFamily="49" charset="-122"/>
                <a:sym typeface="Wingdings" panose="05000000000000000000" pitchFamily="2" charset="2"/>
              </a:rPr>
              <a:t>P</a:t>
            </a:r>
            <a:r>
              <a:rPr lang="en-US" altLang="zh-CN" sz="2800" b="1" baseline="-25000" dirty="0" err="1">
                <a:ea typeface="黑体" panose="02010609060101010101" pitchFamily="49" charset="-122"/>
                <a:sym typeface="Wingdings" panose="05000000000000000000" pitchFamily="2" charset="2"/>
              </a:rPr>
              <a:t>n</a:t>
            </a:r>
            <a:r>
              <a:rPr lang="zh-CN" altLang="en-US" sz="2800" b="1" dirty="0">
                <a:ea typeface="黑体" panose="02010609060101010101" pitchFamily="49" charset="-122"/>
                <a:sym typeface="Wingdings" panose="05000000000000000000" pitchFamily="2" charset="2"/>
              </a:rPr>
              <a:t>及联结词∧，∨，</a:t>
            </a:r>
            <a:r>
              <a:rPr lang="en-US" altLang="zh-CN" sz="2800" b="1" dirty="0">
                <a:ea typeface="黑体" panose="02010609060101010101" pitchFamily="49" charset="-122"/>
                <a:sym typeface="Wingdings" panose="05000000000000000000" pitchFamily="2" charset="2"/>
              </a:rPr>
              <a:t>¬</a:t>
            </a:r>
            <a:r>
              <a:rPr lang="zh-CN" altLang="en-US" sz="2800" b="1" dirty="0">
                <a:ea typeface="黑体" panose="02010609060101010101" pitchFamily="49" charset="-122"/>
                <a:sym typeface="Wingdings" panose="05000000000000000000" pitchFamily="2" charset="2"/>
              </a:rPr>
              <a:t>构成的公式，则</a:t>
            </a:r>
            <a:r>
              <a:rPr lang="en-US" altLang="zh-CN" sz="2800" b="1" dirty="0">
                <a:ea typeface="黑体" panose="02010609060101010101" pitchFamily="49" charset="-122"/>
                <a:sym typeface="Wingdings" panose="05000000000000000000" pitchFamily="2" charset="2"/>
              </a:rPr>
              <a:t>A*&lt;=&gt;B*                                            (</a:t>
            </a:r>
            <a:r>
              <a:rPr lang="zh-CN" altLang="en-US" sz="2800" b="1" dirty="0">
                <a:ea typeface="黑体" panose="02010609060101010101" pitchFamily="49" charset="-122"/>
                <a:sym typeface="Wingdings" panose="05000000000000000000" pitchFamily="2" charset="2"/>
              </a:rPr>
              <a:t>对偶原理</a:t>
            </a:r>
            <a:r>
              <a:rPr lang="en-US" altLang="zh-CN" sz="2800" b="1" dirty="0">
                <a:ea typeface="黑体" panose="02010609060101010101" pitchFamily="49" charset="-122"/>
                <a:sym typeface="Wingdings" panose="05000000000000000000" pitchFamily="2" charset="2"/>
              </a:rPr>
              <a:t>)</a:t>
            </a:r>
            <a:endParaRPr lang="en-US" altLang="zh-CN" sz="2800" b="1" dirty="0">
              <a:ea typeface="黑体" panose="02010609060101010101" pitchFamily="49" charset="-122"/>
              <a:sym typeface="Wingdings" panose="05000000000000000000" pitchFamily="2" charset="2"/>
            </a:endParaRPr>
          </a:p>
          <a:p>
            <a:pPr algn="just" eaLnBrk="1" hangingPunct="1">
              <a:lnSpc>
                <a:spcPct val="100000"/>
              </a:lnSpc>
            </a:pPr>
            <a:endParaRPr lang="en-US" altLang="zh-CN" sz="2800" b="1" dirty="0">
              <a:ea typeface="黑体" panose="02010609060101010101" pitchFamily="49" charset="-122"/>
              <a:sym typeface="Wingdings" panose="05000000000000000000" pitchFamily="2" charset="2"/>
            </a:endParaRPr>
          </a:p>
          <a:p>
            <a:pPr algn="just" eaLnBrk="1" hangingPunct="1">
              <a:buFontTx/>
              <a:buNone/>
            </a:pPr>
            <a:r>
              <a:rPr lang="en-US" altLang="zh-CN" sz="2800" b="1" dirty="0">
                <a:ea typeface="黑体" panose="02010609060101010101" pitchFamily="49" charset="-122"/>
                <a:sym typeface="Wingdings" panose="05000000000000000000" pitchFamily="2" charset="2"/>
              </a:rPr>
              <a:t>	</a:t>
            </a:r>
            <a:r>
              <a:rPr lang="zh-CN" altLang="en-US" sz="2800" b="1" dirty="0">
                <a:ea typeface="黑体" panose="02010609060101010101" pitchFamily="49" charset="-122"/>
                <a:sym typeface="Wingdings" panose="05000000000000000000" pitchFamily="2" charset="2"/>
              </a:rPr>
              <a:t>例，若</a:t>
            </a:r>
            <a:r>
              <a:rPr lang="en-US" altLang="zh-CN" sz="2800" b="1" dirty="0">
                <a:ea typeface="黑体" panose="02010609060101010101" pitchFamily="49" charset="-122"/>
                <a:sym typeface="Wingdings" panose="05000000000000000000" pitchFamily="2" charset="2"/>
              </a:rPr>
              <a:t>(P∧Q)∨(¬P∨(¬P∨Q)&lt;=&gt; ¬P∨Q</a:t>
            </a:r>
            <a:r>
              <a:rPr lang="zh-CN" altLang="en-US" sz="2800" b="1" dirty="0">
                <a:ea typeface="黑体" panose="02010609060101010101" pitchFamily="49" charset="-122"/>
                <a:sym typeface="Wingdings" panose="05000000000000000000" pitchFamily="2" charset="2"/>
              </a:rPr>
              <a:t>，则由对偶原理，得  </a:t>
            </a:r>
            <a:r>
              <a:rPr lang="en-US" altLang="zh-CN" sz="2800" b="1" dirty="0">
                <a:ea typeface="黑体" panose="02010609060101010101" pitchFamily="49" charset="-122"/>
                <a:sym typeface="Wingdings" panose="05000000000000000000" pitchFamily="2" charset="2"/>
              </a:rPr>
              <a:t>(P∨Q)∧(¬P∧(¬P∧ Q)&lt;=&gt; ¬P∧Q</a:t>
            </a:r>
            <a:endParaRPr lang="en-US" altLang="zh-CN" sz="2800" b="1" dirty="0">
              <a:ea typeface="黑体" panose="02010609060101010101" pitchFamily="49" charset="-122"/>
              <a:sym typeface="Wingdings" panose="05000000000000000000" pitchFamily="2" charset="2"/>
            </a:endParaRPr>
          </a:p>
          <a:p>
            <a:pPr algn="just" eaLnBrk="1" hangingPunct="1">
              <a:buFontTx/>
              <a:buNone/>
            </a:pPr>
            <a:endParaRPr lang="en-US" altLang="zh-CN" sz="2800" b="1" dirty="0">
              <a:ea typeface="黑体" panose="02010609060101010101" pitchFamily="49" charset="-122"/>
              <a:sym typeface="Wingdings" panose="05000000000000000000" pitchFamily="2" charset="2"/>
            </a:endParaRPr>
          </a:p>
          <a:p>
            <a:pPr algn="just" eaLnBrk="1" hangingPunct="1"/>
            <a:r>
              <a:rPr lang="zh-CN" altLang="en-US" sz="2800" b="1" dirty="0">
                <a:solidFill>
                  <a:srgbClr val="FF6600"/>
                </a:solidFill>
                <a:ea typeface="黑体" panose="02010609060101010101" pitchFamily="49" charset="-122"/>
                <a:sym typeface="Wingdings" panose="05000000000000000000" pitchFamily="2" charset="2"/>
              </a:rPr>
              <a:t>定理</a:t>
            </a:r>
            <a:r>
              <a:rPr lang="en-US" altLang="zh-CN" sz="2800" b="1" dirty="0">
                <a:solidFill>
                  <a:srgbClr val="FF6600"/>
                </a:solidFill>
                <a:ea typeface="黑体" panose="02010609060101010101" pitchFamily="49" charset="-122"/>
                <a:sym typeface="Wingdings" panose="05000000000000000000" pitchFamily="2" charset="2"/>
              </a:rPr>
              <a:t>1.6</a:t>
            </a:r>
            <a:r>
              <a:rPr lang="zh-CN" altLang="en-US" sz="2800" b="1" dirty="0">
                <a:solidFill>
                  <a:srgbClr val="FF6600"/>
                </a:solidFill>
                <a:ea typeface="黑体" panose="02010609060101010101" pitchFamily="49" charset="-122"/>
                <a:sym typeface="Wingdings" panose="05000000000000000000" pitchFamily="2" charset="2"/>
              </a:rPr>
              <a:t>：</a:t>
            </a:r>
            <a:r>
              <a:rPr lang="zh-CN" altLang="en-US" sz="2800" b="1" dirty="0">
                <a:ea typeface="黑体" panose="02010609060101010101" pitchFamily="49" charset="-122"/>
                <a:sym typeface="Wingdings" panose="05000000000000000000" pitchFamily="2" charset="2"/>
              </a:rPr>
              <a:t>如果</a:t>
            </a:r>
            <a:r>
              <a:rPr lang="en-US" altLang="zh-CN" sz="2800" b="1" dirty="0">
                <a:ea typeface="黑体" panose="02010609060101010101" pitchFamily="49" charset="-122"/>
                <a:sym typeface="Wingdings" panose="05000000000000000000" pitchFamily="2" charset="2"/>
              </a:rPr>
              <a:t>A=&gt;B</a:t>
            </a:r>
            <a:r>
              <a:rPr lang="zh-CN" altLang="en-US" sz="2800" b="1" dirty="0">
                <a:ea typeface="黑体" panose="02010609060101010101" pitchFamily="49" charset="-122"/>
                <a:sym typeface="Wingdings" panose="05000000000000000000" pitchFamily="2" charset="2"/>
              </a:rPr>
              <a:t>，且</a:t>
            </a:r>
            <a:r>
              <a:rPr lang="en-US" altLang="zh-CN" sz="2800" b="1" dirty="0">
                <a:ea typeface="黑体" panose="02010609060101010101" pitchFamily="49" charset="-122"/>
                <a:sym typeface="Wingdings" panose="05000000000000000000" pitchFamily="2" charset="2"/>
              </a:rPr>
              <a:t>A</a:t>
            </a:r>
            <a:r>
              <a:rPr lang="zh-CN" altLang="en-US" sz="2800" b="1" dirty="0">
                <a:ea typeface="黑体" panose="02010609060101010101" pitchFamily="49" charset="-122"/>
                <a:sym typeface="Wingdings" panose="05000000000000000000" pitchFamily="2" charset="2"/>
              </a:rPr>
              <a:t>，</a:t>
            </a:r>
            <a:r>
              <a:rPr lang="en-US" altLang="zh-CN" sz="2800" b="1" dirty="0">
                <a:ea typeface="黑体" panose="02010609060101010101" pitchFamily="49" charset="-122"/>
                <a:sym typeface="Wingdings" panose="05000000000000000000" pitchFamily="2" charset="2"/>
              </a:rPr>
              <a:t>B</a:t>
            </a:r>
            <a:r>
              <a:rPr lang="zh-CN" altLang="en-US" sz="2800" b="1" dirty="0">
                <a:ea typeface="黑体" panose="02010609060101010101" pitchFamily="49" charset="-122"/>
                <a:sym typeface="Wingdings" panose="05000000000000000000" pitchFamily="2" charset="2"/>
              </a:rPr>
              <a:t>为命题变元</a:t>
            </a:r>
            <a:r>
              <a:rPr lang="en-US" altLang="zh-CN" sz="2800" b="1" dirty="0">
                <a:ea typeface="黑体" panose="02010609060101010101" pitchFamily="49" charset="-122"/>
                <a:sym typeface="Wingdings" panose="05000000000000000000" pitchFamily="2" charset="2"/>
              </a:rPr>
              <a:t>P</a:t>
            </a:r>
            <a:r>
              <a:rPr lang="en-US" altLang="zh-CN" sz="2800" b="1" baseline="-25000" dirty="0">
                <a:ea typeface="黑体" panose="02010609060101010101" pitchFamily="49" charset="-122"/>
                <a:sym typeface="Wingdings" panose="05000000000000000000" pitchFamily="2" charset="2"/>
              </a:rPr>
              <a:t>1</a:t>
            </a:r>
            <a:r>
              <a:rPr lang="en-US" altLang="zh-CN" sz="2800" b="1" dirty="0">
                <a:ea typeface="黑体" panose="02010609060101010101" pitchFamily="49" charset="-122"/>
                <a:sym typeface="Wingdings" panose="05000000000000000000" pitchFamily="2" charset="2"/>
              </a:rPr>
              <a:t>,P</a:t>
            </a:r>
            <a:r>
              <a:rPr lang="en-US" altLang="zh-CN" sz="2800" b="1" baseline="-25000" dirty="0">
                <a:ea typeface="黑体" panose="02010609060101010101" pitchFamily="49" charset="-122"/>
                <a:sym typeface="Wingdings" panose="05000000000000000000" pitchFamily="2" charset="2"/>
              </a:rPr>
              <a:t>2</a:t>
            </a:r>
            <a:r>
              <a:rPr lang="en-US" altLang="zh-CN" sz="2800" b="1" dirty="0" smtClean="0">
                <a:ea typeface="黑体" panose="02010609060101010101" pitchFamily="49" charset="-122"/>
                <a:sym typeface="Wingdings" panose="05000000000000000000" pitchFamily="2" charset="2"/>
              </a:rPr>
              <a:t>,…,</a:t>
            </a:r>
            <a:r>
              <a:rPr lang="en-US" altLang="zh-CN" sz="2800" b="1" dirty="0" err="1">
                <a:ea typeface="黑体" panose="02010609060101010101" pitchFamily="49" charset="-122"/>
                <a:sym typeface="Wingdings" panose="05000000000000000000" pitchFamily="2" charset="2"/>
              </a:rPr>
              <a:t>P</a:t>
            </a:r>
            <a:r>
              <a:rPr lang="en-US" altLang="zh-CN" sz="2800" b="1" baseline="-25000" dirty="0" err="1">
                <a:ea typeface="黑体" panose="02010609060101010101" pitchFamily="49" charset="-122"/>
                <a:sym typeface="Wingdings" panose="05000000000000000000" pitchFamily="2" charset="2"/>
              </a:rPr>
              <a:t>n</a:t>
            </a:r>
            <a:r>
              <a:rPr lang="zh-CN" altLang="en-US" sz="2800" b="1" dirty="0">
                <a:ea typeface="黑体" panose="02010609060101010101" pitchFamily="49" charset="-122"/>
                <a:sym typeface="Wingdings" panose="05000000000000000000" pitchFamily="2" charset="2"/>
              </a:rPr>
              <a:t>及联结词∧，∨，</a:t>
            </a:r>
            <a:r>
              <a:rPr lang="en-US" altLang="zh-CN" sz="2800" b="1" dirty="0">
                <a:ea typeface="黑体" panose="02010609060101010101" pitchFamily="49" charset="-122"/>
                <a:sym typeface="Wingdings" panose="05000000000000000000" pitchFamily="2" charset="2"/>
              </a:rPr>
              <a:t>¬</a:t>
            </a:r>
            <a:r>
              <a:rPr lang="zh-CN" altLang="en-US" sz="2800" b="1" dirty="0">
                <a:ea typeface="黑体" panose="02010609060101010101" pitchFamily="49" charset="-122"/>
                <a:sym typeface="Wingdings" panose="05000000000000000000" pitchFamily="2" charset="2"/>
              </a:rPr>
              <a:t>构成的公式，则</a:t>
            </a:r>
            <a:r>
              <a:rPr lang="en-US" altLang="zh-CN" sz="2800" b="1" dirty="0">
                <a:ea typeface="黑体" panose="02010609060101010101" pitchFamily="49" charset="-122"/>
                <a:sym typeface="Wingdings" panose="05000000000000000000" pitchFamily="2" charset="2"/>
              </a:rPr>
              <a:t>B*=&gt;A* </a:t>
            </a:r>
            <a:endParaRPr lang="en-US" altLang="zh-CN" sz="2800" b="1" dirty="0">
              <a:ea typeface="黑体" panose="02010609060101010101" pitchFamily="49" charset="-122"/>
            </a:endParaRPr>
          </a:p>
        </p:txBody>
      </p:sp>
    </p:spTree>
  </p:cSld>
  <p:clrMapOvr>
    <a:masterClrMapping/>
  </p:clrMapOvr>
  <p:transition spd="med" advTm="5486"/>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lstStyle/>
          <a:p>
            <a:pPr algn="l" eaLnBrk="1" hangingPunct="1">
              <a:defRPr/>
            </a:pPr>
            <a:r>
              <a:rPr lang="en-US" altLang="zh-CN">
                <a:latin typeface="Arial Black" panose="020B0A04020102020204" pitchFamily="34" charset="0"/>
                <a:ea typeface="黑体" panose="02010609060101010101" pitchFamily="49" charset="-122"/>
              </a:rPr>
              <a:t>1.3 </a:t>
            </a:r>
            <a:r>
              <a:rPr lang="zh-CN" altLang="en-US">
                <a:latin typeface="Arial Black" panose="020B0A04020102020204" pitchFamily="34" charset="0"/>
                <a:ea typeface="黑体" panose="02010609060101010101" pitchFamily="49" charset="-122"/>
              </a:rPr>
              <a:t>联结词的完备集</a:t>
            </a:r>
            <a:endParaRPr lang="zh-CN" altLang="en-US">
              <a:latin typeface="Arial Black" panose="020B0A04020102020204" pitchFamily="34" charset="0"/>
              <a:ea typeface="黑体" panose="02010609060101010101" pitchFamily="49" charset="-122"/>
            </a:endParaRPr>
          </a:p>
        </p:txBody>
      </p:sp>
      <p:sp>
        <p:nvSpPr>
          <p:cNvPr id="69635" name="Rectangle 3"/>
          <p:cNvSpPr>
            <a:spLocks noGrp="1" noChangeArrowheads="1"/>
          </p:cNvSpPr>
          <p:nvPr>
            <p:ph type="body" sz="half" idx="1"/>
          </p:nvPr>
        </p:nvSpPr>
        <p:spPr>
          <a:xfrm>
            <a:off x="457200" y="1143000"/>
            <a:ext cx="8229600" cy="3200400"/>
          </a:xfrm>
        </p:spPr>
        <p:txBody>
          <a:bodyPr/>
          <a:lstStyle/>
          <a:p>
            <a:pPr algn="just" eaLnBrk="1" hangingPunct="1">
              <a:lnSpc>
                <a:spcPct val="100000"/>
              </a:lnSpc>
              <a:spcBef>
                <a:spcPct val="0"/>
              </a:spcBef>
              <a:buFontTx/>
              <a:buNone/>
            </a:pPr>
            <a:r>
              <a:rPr lang="en-US" altLang="zh-CN" sz="2400" b="1">
                <a:ea typeface="黑体" panose="02010609060101010101" pitchFamily="49" charset="-122"/>
                <a:sym typeface="Wingdings" panose="05000000000000000000" pitchFamily="2" charset="2"/>
              </a:rPr>
              <a:t>	</a:t>
            </a:r>
            <a:r>
              <a:rPr lang="zh-CN" altLang="en-US" sz="2800" b="1">
                <a:ea typeface="黑体" panose="02010609060101010101" pitchFamily="49" charset="-122"/>
                <a:sym typeface="Wingdings" panose="05000000000000000000" pitchFamily="2" charset="2"/>
              </a:rPr>
              <a:t>我们知道，命题公式通过等价公式的转换，可以以不同的形式表示出来。我们前面介绍了</a:t>
            </a:r>
            <a:r>
              <a:rPr lang="en-US" altLang="zh-CN" sz="2800" b="1">
                <a:ea typeface="黑体" panose="02010609060101010101" pitchFamily="49" charset="-122"/>
                <a:sym typeface="Wingdings" panose="05000000000000000000" pitchFamily="2" charset="2"/>
              </a:rPr>
              <a:t>5</a:t>
            </a:r>
            <a:r>
              <a:rPr lang="zh-CN" altLang="en-US" sz="2800" b="1">
                <a:ea typeface="黑体" panose="02010609060101010101" pitchFamily="49" charset="-122"/>
                <a:sym typeface="Wingdings" panose="05000000000000000000" pitchFamily="2" charset="2"/>
              </a:rPr>
              <a:t>个联结词，是否够用呢？</a:t>
            </a:r>
            <a:endParaRPr lang="zh-CN" altLang="en-US" sz="2800" b="1">
              <a:ea typeface="黑体" panose="02010609060101010101" pitchFamily="49" charset="-122"/>
              <a:sym typeface="Wingdings" panose="05000000000000000000" pitchFamily="2" charset="2"/>
            </a:endParaRPr>
          </a:p>
          <a:p>
            <a:pPr algn="just" eaLnBrk="1" hangingPunct="1">
              <a:lnSpc>
                <a:spcPct val="100000"/>
              </a:lnSpc>
              <a:spcBef>
                <a:spcPct val="0"/>
              </a:spcBef>
              <a:buFontTx/>
              <a:buNone/>
            </a:pPr>
            <a:r>
              <a:rPr lang="en-US" altLang="zh-CN" b="1">
                <a:solidFill>
                  <a:srgbClr val="0000FF"/>
                </a:solidFill>
                <a:ea typeface="黑体" panose="02010609060101010101" pitchFamily="49" charset="-122"/>
                <a:sym typeface="Wingdings" panose="05000000000000000000" pitchFamily="2" charset="2"/>
              </a:rPr>
              <a:t>1.3.1 </a:t>
            </a:r>
            <a:r>
              <a:rPr lang="zh-CN" altLang="en-US" b="1">
                <a:solidFill>
                  <a:srgbClr val="0000FF"/>
                </a:solidFill>
                <a:ea typeface="黑体" panose="02010609060101010101" pitchFamily="49" charset="-122"/>
                <a:sym typeface="Wingdings" panose="05000000000000000000" pitchFamily="2" charset="2"/>
              </a:rPr>
              <a:t>联结词的扩充</a:t>
            </a:r>
            <a:endParaRPr lang="zh-CN" altLang="en-US" b="1">
              <a:solidFill>
                <a:srgbClr val="0000FF"/>
              </a:solidFill>
              <a:ea typeface="黑体" panose="02010609060101010101" pitchFamily="49" charset="-122"/>
              <a:sym typeface="Wingdings" panose="05000000000000000000" pitchFamily="2" charset="2"/>
            </a:endParaRPr>
          </a:p>
          <a:p>
            <a:pPr algn="just" eaLnBrk="1" hangingPunct="1">
              <a:lnSpc>
                <a:spcPct val="100000"/>
              </a:lnSpc>
              <a:spcBef>
                <a:spcPct val="0"/>
              </a:spcBef>
            </a:pPr>
            <a:r>
              <a:rPr lang="en-US" altLang="zh-CN" sz="2800" b="1">
                <a:ea typeface="黑体" panose="02010609060101010101" pitchFamily="49" charset="-122"/>
                <a:sym typeface="Wingdings" panose="05000000000000000000" pitchFamily="2" charset="2"/>
              </a:rPr>
              <a:t>1. </a:t>
            </a:r>
            <a:r>
              <a:rPr lang="zh-CN" altLang="en-US" sz="2800" b="1">
                <a:ea typeface="黑体" panose="02010609060101010101" pitchFamily="49" charset="-122"/>
                <a:sym typeface="Wingdings" panose="05000000000000000000" pitchFamily="2" charset="2"/>
              </a:rPr>
              <a:t>一元运算：</a:t>
            </a:r>
            <a:endParaRPr lang="zh-CN" altLang="en-US" sz="2800" b="1">
              <a:ea typeface="黑体" panose="02010609060101010101" pitchFamily="49" charset="-122"/>
              <a:sym typeface="Wingdings" panose="05000000000000000000" pitchFamily="2" charset="2"/>
            </a:endParaRPr>
          </a:p>
          <a:p>
            <a:pPr algn="just" eaLnBrk="1" hangingPunct="1">
              <a:lnSpc>
                <a:spcPct val="100000"/>
              </a:lnSpc>
              <a:spcBef>
                <a:spcPct val="0"/>
              </a:spcBef>
              <a:buFontTx/>
              <a:buNone/>
            </a:pPr>
            <a:r>
              <a:rPr lang="zh-CN" altLang="en-US" sz="2800" b="1">
                <a:ea typeface="黑体" panose="02010609060101010101" pitchFamily="49" charset="-122"/>
                <a:sym typeface="Wingdings" panose="05000000000000000000" pitchFamily="2" charset="2"/>
              </a:rPr>
              <a:t>	我们来看一个命题变元在一个一元运算的作用下可能的真值表。</a:t>
            </a:r>
            <a:endParaRPr lang="zh-CN" altLang="en-US" sz="2800" b="1">
              <a:ea typeface="黑体" panose="02010609060101010101" pitchFamily="49" charset="-122"/>
              <a:sym typeface="Wingdings" panose="05000000000000000000" pitchFamily="2" charset="2"/>
            </a:endParaRPr>
          </a:p>
        </p:txBody>
      </p:sp>
      <p:graphicFrame>
        <p:nvGraphicFramePr>
          <p:cNvPr id="247839" name="Group 31"/>
          <p:cNvGraphicFramePr>
            <a:graphicFrameLocks noGrp="1"/>
          </p:cNvGraphicFramePr>
          <p:nvPr>
            <p:ph sz="half" idx="2"/>
          </p:nvPr>
        </p:nvGraphicFramePr>
        <p:xfrm>
          <a:off x="762000" y="4572000"/>
          <a:ext cx="7924800" cy="1828801"/>
        </p:xfrm>
        <a:graphic>
          <a:graphicData uri="http://schemas.openxmlformats.org/drawingml/2006/table">
            <a:tbl>
              <a:tblPr/>
              <a:tblGrid>
                <a:gridCol w="1584325"/>
                <a:gridCol w="1585913"/>
                <a:gridCol w="1584325"/>
                <a:gridCol w="1585912"/>
                <a:gridCol w="1584325"/>
              </a:tblGrid>
              <a:tr h="611188">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P</a:t>
                      </a:r>
                      <a:endPar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f1</a:t>
                      </a:r>
                      <a:endPar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f2</a:t>
                      </a:r>
                      <a:endPar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f3</a:t>
                      </a:r>
                      <a:endPar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f4</a:t>
                      </a:r>
                      <a:endPar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606425">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0</a:t>
                      </a:r>
                      <a:endPar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0</a:t>
                      </a:r>
                      <a:endPar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0</a:t>
                      </a:r>
                      <a:endPar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1</a:t>
                      </a:r>
                      <a:endPar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1</a:t>
                      </a:r>
                      <a:endPar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611188">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1</a:t>
                      </a:r>
                      <a:endPar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0</a:t>
                      </a:r>
                      <a:endPar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1</a:t>
                      </a:r>
                      <a:endPar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0</a:t>
                      </a:r>
                      <a:endPar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rPr>
                        <a:t>1</a:t>
                      </a:r>
                      <a:endPar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Wingdings" panose="05000000000000000000" pitchFamily="2" charset="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bl>
          </a:graphicData>
        </a:graphic>
      </p:graphicFrame>
    </p:spTree>
  </p:cSld>
  <p:clrMapOvr>
    <a:masterClrMapping/>
  </p:clrMapOvr>
  <p:transition spd="med" advTm="5486"/>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lstStyle/>
          <a:p>
            <a:pPr algn="l" eaLnBrk="1" hangingPunct="1">
              <a:defRPr/>
            </a:pPr>
            <a:r>
              <a:rPr lang="en-US" altLang="zh-CN">
                <a:latin typeface="Arial Black" panose="020B0A04020102020204" pitchFamily="34" charset="0"/>
                <a:ea typeface="黑体" panose="02010609060101010101" pitchFamily="49" charset="-122"/>
              </a:rPr>
              <a:t>1.3 </a:t>
            </a:r>
            <a:r>
              <a:rPr lang="zh-CN" altLang="en-US">
                <a:latin typeface="Arial Black" panose="020B0A04020102020204" pitchFamily="34" charset="0"/>
                <a:ea typeface="黑体" panose="02010609060101010101" pitchFamily="49" charset="-122"/>
              </a:rPr>
              <a:t>联结词的完备集</a:t>
            </a:r>
            <a:endParaRPr lang="zh-CN" altLang="en-US">
              <a:latin typeface="Arial Black" panose="020B0A04020102020204" pitchFamily="34" charset="0"/>
              <a:ea typeface="黑体" panose="02010609060101010101" pitchFamily="49" charset="-122"/>
            </a:endParaRPr>
          </a:p>
        </p:txBody>
      </p:sp>
      <p:sp>
        <p:nvSpPr>
          <p:cNvPr id="70659" name="Rectangle 3"/>
          <p:cNvSpPr>
            <a:spLocks noGrp="1" noChangeArrowheads="1"/>
          </p:cNvSpPr>
          <p:nvPr>
            <p:ph type="body" sz="half" idx="1"/>
          </p:nvPr>
        </p:nvSpPr>
        <p:spPr>
          <a:xfrm>
            <a:off x="152400" y="990600"/>
            <a:ext cx="8839200" cy="2590800"/>
          </a:xfrm>
        </p:spPr>
        <p:txBody>
          <a:bodyPr/>
          <a:lstStyle/>
          <a:p>
            <a:pPr algn="just" eaLnBrk="1" hangingPunct="1">
              <a:lnSpc>
                <a:spcPct val="100000"/>
              </a:lnSpc>
              <a:spcBef>
                <a:spcPct val="0"/>
              </a:spcBef>
              <a:buFontTx/>
              <a:buNone/>
            </a:pPr>
            <a:r>
              <a:rPr lang="en-US" altLang="zh-CN" sz="2400" b="1">
                <a:ea typeface="黑体" panose="02010609060101010101" pitchFamily="49" charset="-122"/>
                <a:sym typeface="Wingdings" panose="05000000000000000000" pitchFamily="2" charset="2"/>
              </a:rPr>
              <a:t>	</a:t>
            </a:r>
            <a:r>
              <a:rPr lang="zh-CN" altLang="en-US" sz="2800" b="1">
                <a:ea typeface="黑体" panose="02010609060101010101" pitchFamily="49" charset="-122"/>
                <a:sym typeface="Wingdings" panose="05000000000000000000" pitchFamily="2" charset="2"/>
              </a:rPr>
              <a:t>因此，最多只能定义</a:t>
            </a:r>
            <a:r>
              <a:rPr lang="en-US" altLang="zh-CN" sz="2800" b="1">
                <a:ea typeface="黑体" panose="02010609060101010101" pitchFamily="49" charset="-122"/>
                <a:sym typeface="Wingdings" panose="05000000000000000000" pitchFamily="2" charset="2"/>
              </a:rPr>
              <a:t>4</a:t>
            </a:r>
            <a:r>
              <a:rPr lang="zh-CN" altLang="en-US" sz="2800" b="1">
                <a:ea typeface="黑体" panose="02010609060101010101" pitchFamily="49" charset="-122"/>
                <a:sym typeface="Wingdings" panose="05000000000000000000" pitchFamily="2" charset="2"/>
              </a:rPr>
              <a:t>种运算，但除了否定之外，永假，永真，恒等作为运算意义不大，所以一般不再定义其它一元运算。</a:t>
            </a:r>
            <a:endParaRPr lang="zh-CN" altLang="en-US" sz="2800" b="1">
              <a:ea typeface="黑体" panose="02010609060101010101" pitchFamily="49" charset="-122"/>
              <a:sym typeface="Wingdings" panose="05000000000000000000" pitchFamily="2" charset="2"/>
            </a:endParaRPr>
          </a:p>
          <a:p>
            <a:pPr algn="just" eaLnBrk="1" hangingPunct="1">
              <a:lnSpc>
                <a:spcPct val="100000"/>
              </a:lnSpc>
              <a:spcBef>
                <a:spcPct val="0"/>
              </a:spcBef>
            </a:pPr>
            <a:r>
              <a:rPr lang="en-US" altLang="zh-CN" sz="2800" b="1">
                <a:ea typeface="黑体" panose="02010609060101010101" pitchFamily="49" charset="-122"/>
                <a:sym typeface="Wingdings" panose="05000000000000000000" pitchFamily="2" charset="2"/>
              </a:rPr>
              <a:t>2.</a:t>
            </a:r>
            <a:r>
              <a:rPr lang="zh-CN" altLang="en-US" sz="2800" b="1">
                <a:ea typeface="黑体" panose="02010609060101010101" pitchFamily="49" charset="-122"/>
                <a:sym typeface="Wingdings" panose="05000000000000000000" pitchFamily="2" charset="2"/>
              </a:rPr>
              <a:t>二元运算：</a:t>
            </a:r>
            <a:endParaRPr lang="zh-CN" altLang="en-US" sz="2800" b="1">
              <a:ea typeface="黑体" panose="02010609060101010101" pitchFamily="49" charset="-122"/>
              <a:sym typeface="Wingdings" panose="05000000000000000000" pitchFamily="2" charset="2"/>
            </a:endParaRPr>
          </a:p>
          <a:p>
            <a:pPr algn="just" eaLnBrk="1" hangingPunct="1">
              <a:lnSpc>
                <a:spcPct val="100000"/>
              </a:lnSpc>
              <a:spcBef>
                <a:spcPct val="0"/>
              </a:spcBef>
              <a:buFontTx/>
              <a:buNone/>
            </a:pPr>
            <a:r>
              <a:rPr lang="zh-CN" altLang="en-US" sz="2800" b="1">
                <a:ea typeface="黑体" panose="02010609060101010101" pitchFamily="49" charset="-122"/>
                <a:sym typeface="Wingdings" panose="05000000000000000000" pitchFamily="2" charset="2"/>
              </a:rPr>
              <a:t>	考虑两个变元在一个二元运算作用下可能的真值表。</a:t>
            </a:r>
            <a:endParaRPr lang="zh-CN" altLang="en-US" sz="2800" b="1">
              <a:ea typeface="黑体" panose="02010609060101010101" pitchFamily="49" charset="-122"/>
              <a:sym typeface="Wingdings" panose="05000000000000000000" pitchFamily="2" charset="2"/>
            </a:endParaRPr>
          </a:p>
          <a:p>
            <a:pPr algn="just" eaLnBrk="1" hangingPunct="1">
              <a:lnSpc>
                <a:spcPct val="100000"/>
              </a:lnSpc>
              <a:spcBef>
                <a:spcPct val="0"/>
              </a:spcBef>
              <a:buFontTx/>
              <a:buNone/>
            </a:pPr>
            <a:endParaRPr lang="en-US" altLang="zh-CN" sz="2400" b="1">
              <a:ea typeface="黑体" panose="02010609060101010101" pitchFamily="49" charset="-122"/>
            </a:endParaRPr>
          </a:p>
        </p:txBody>
      </p:sp>
      <p:graphicFrame>
        <p:nvGraphicFramePr>
          <p:cNvPr id="250026" name="Group 170"/>
          <p:cNvGraphicFramePr>
            <a:graphicFrameLocks noGrp="1"/>
          </p:cNvGraphicFramePr>
          <p:nvPr>
            <p:ph sz="half" idx="2"/>
          </p:nvPr>
        </p:nvGraphicFramePr>
        <p:xfrm>
          <a:off x="381000" y="3243263"/>
          <a:ext cx="8534400" cy="3389311"/>
        </p:xfrm>
        <a:graphic>
          <a:graphicData uri="http://schemas.openxmlformats.org/drawingml/2006/table">
            <a:tbl>
              <a:tblPr/>
              <a:tblGrid>
                <a:gridCol w="457200"/>
                <a:gridCol w="384175"/>
                <a:gridCol w="381000"/>
                <a:gridCol w="439738"/>
                <a:gridCol w="450850"/>
                <a:gridCol w="457200"/>
                <a:gridCol w="450850"/>
                <a:gridCol w="454025"/>
                <a:gridCol w="450850"/>
                <a:gridCol w="457200"/>
                <a:gridCol w="450850"/>
                <a:gridCol w="528637"/>
                <a:gridCol w="528638"/>
                <a:gridCol w="528637"/>
                <a:gridCol w="528638"/>
                <a:gridCol w="528637"/>
                <a:gridCol w="528638"/>
                <a:gridCol w="528637"/>
              </a:tblGrid>
              <a:tr h="371510">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rPr>
                        <a:t>P</a:t>
                      </a:r>
                      <a:endParaRPr kumimoji="0" lang="en-US" altLang="zh-CN" sz="18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rPr>
                        <a:t>Q</a:t>
                      </a:r>
                      <a:endParaRPr kumimoji="0" lang="en-US" altLang="zh-CN" sz="18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rPr>
                        <a:t>f1</a:t>
                      </a:r>
                      <a:endParaRPr kumimoji="0" lang="en-US" altLang="zh-CN" sz="18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rPr>
                        <a:t>f2</a:t>
                      </a:r>
                      <a:endParaRPr kumimoji="0" lang="en-US" altLang="zh-CN" sz="18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rPr>
                        <a:t>f3</a:t>
                      </a:r>
                      <a:endParaRPr kumimoji="0" lang="en-US" altLang="zh-CN" sz="18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rPr>
                        <a:t>f4</a:t>
                      </a:r>
                      <a:endParaRPr kumimoji="0" lang="en-US" altLang="zh-CN" sz="18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rPr>
                        <a:t>f5</a:t>
                      </a:r>
                      <a:endParaRPr kumimoji="0" lang="en-US" altLang="zh-CN" sz="18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rPr>
                        <a:t>f6</a:t>
                      </a:r>
                      <a:endParaRPr kumimoji="0" lang="en-US" altLang="zh-CN" sz="18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rPr>
                        <a:t>f7</a:t>
                      </a:r>
                      <a:endParaRPr kumimoji="0" lang="en-US" altLang="zh-CN" sz="18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rPr>
                        <a:t>f8</a:t>
                      </a:r>
                      <a:endParaRPr kumimoji="0" lang="en-US" altLang="zh-CN" sz="18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rPr>
                        <a:t>f9</a:t>
                      </a:r>
                      <a:endParaRPr kumimoji="0" lang="en-US" altLang="zh-CN" sz="18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rPr>
                        <a:t>f10</a:t>
                      </a:r>
                      <a:endParaRPr kumimoji="0" lang="en-US" altLang="zh-CN" sz="18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rPr>
                        <a:t>f11</a:t>
                      </a:r>
                      <a:endParaRPr kumimoji="0" lang="en-US" altLang="zh-CN" sz="18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rPr>
                        <a:t>f12</a:t>
                      </a:r>
                      <a:endParaRPr kumimoji="0" lang="en-US" altLang="zh-CN" sz="18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rPr>
                        <a:t>f13</a:t>
                      </a:r>
                      <a:endParaRPr kumimoji="0" lang="en-US" altLang="zh-CN" sz="18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rPr>
                        <a:t>f14</a:t>
                      </a:r>
                      <a:endParaRPr kumimoji="0" lang="en-US" altLang="zh-CN" sz="18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rPr>
                        <a:t>f15</a:t>
                      </a:r>
                      <a:endParaRPr kumimoji="0" lang="en-US" altLang="zh-CN" sz="18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rPr>
                        <a:t>f16</a:t>
                      </a:r>
                      <a:endParaRPr kumimoji="0" lang="en-US" altLang="zh-CN" sz="18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65794">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0</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0</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0</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1</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0</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0</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0</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1</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1</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1</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0</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0</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0</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1</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1</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0</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1</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1</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65794">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0</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1</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0</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0</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1</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0</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0</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1</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0</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0</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1</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1</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0</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1</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1</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1</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0</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1</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65794">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1</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0</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0</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0</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0</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1</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0</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0</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1</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0</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1</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0</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1</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1</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0</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1</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1</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1</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65794">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1</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1</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0</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0</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0</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0</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1</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0</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0</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1</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0</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1</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1</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0</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1</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1</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1</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1</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1188831">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永假</a:t>
                      </a:r>
                      <a:endPar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或非</a:t>
                      </a:r>
                      <a:endPar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蕴含否定</a:t>
                      </a:r>
                      <a:endPar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蕴含否定</a:t>
                      </a:r>
                      <a:endPar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合取</a:t>
                      </a:r>
                      <a:endPar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非</a:t>
                      </a: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P</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非</a:t>
                      </a: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Q</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等价</a:t>
                      </a:r>
                      <a:endPar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异或</a:t>
                      </a:r>
                      <a:endPar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恒等</a:t>
                      </a: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Q</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恒等</a:t>
                      </a: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P</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与非</a:t>
                      </a:r>
                      <a:endPar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蕴含</a:t>
                      </a:r>
                      <a:endPar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析取</a:t>
                      </a:r>
                      <a:endPar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蕴含</a:t>
                      </a:r>
                      <a:endPar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永真</a:t>
                      </a:r>
                      <a:endPar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65794">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bl>
          </a:graphicData>
        </a:graphic>
      </p:graphicFrame>
    </p:spTree>
  </p:cSld>
  <p:clrMapOvr>
    <a:masterClrMapping/>
  </p:clrMapOvr>
  <p:transition spd="med" advTm="5486"/>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lstStyle/>
          <a:p>
            <a:pPr algn="l" eaLnBrk="1" hangingPunct="1">
              <a:defRPr/>
            </a:pPr>
            <a:r>
              <a:rPr lang="en-US" altLang="zh-CN">
                <a:latin typeface="Arial Black" panose="020B0A04020102020204" pitchFamily="34" charset="0"/>
                <a:ea typeface="黑体" panose="02010609060101010101" pitchFamily="49" charset="-122"/>
              </a:rPr>
              <a:t>1.3 </a:t>
            </a:r>
            <a:r>
              <a:rPr lang="zh-CN" altLang="en-US">
                <a:latin typeface="Arial Black" panose="020B0A04020102020204" pitchFamily="34" charset="0"/>
                <a:ea typeface="黑体" panose="02010609060101010101" pitchFamily="49" charset="-122"/>
              </a:rPr>
              <a:t>联结词的完备集</a:t>
            </a:r>
            <a:endParaRPr lang="zh-CN" altLang="en-US">
              <a:latin typeface="Arial Black" panose="020B0A04020102020204" pitchFamily="34" charset="0"/>
              <a:ea typeface="黑体" panose="02010609060101010101" pitchFamily="49" charset="-122"/>
            </a:endParaRPr>
          </a:p>
        </p:txBody>
      </p:sp>
      <p:sp>
        <p:nvSpPr>
          <p:cNvPr id="71683" name="Rectangle 3"/>
          <p:cNvSpPr>
            <a:spLocks noGrp="1" noChangeArrowheads="1"/>
          </p:cNvSpPr>
          <p:nvPr>
            <p:ph type="body" idx="1"/>
          </p:nvPr>
        </p:nvSpPr>
        <p:spPr/>
        <p:txBody>
          <a:bodyPr/>
          <a:lstStyle/>
          <a:p>
            <a:pPr eaLnBrk="1" hangingPunct="1">
              <a:lnSpc>
                <a:spcPct val="110000"/>
              </a:lnSpc>
              <a:spcBef>
                <a:spcPct val="20000"/>
              </a:spcBef>
              <a:buFontTx/>
              <a:buNone/>
            </a:pPr>
            <a:r>
              <a:rPr lang="en-US" altLang="zh-CN" sz="2800" b="1">
                <a:ea typeface="黑体" panose="02010609060101010101" pitchFamily="49" charset="-122"/>
                <a:sym typeface="Wingdings" panose="05000000000000000000" pitchFamily="2" charset="2"/>
              </a:rPr>
              <a:t>	</a:t>
            </a:r>
            <a:r>
              <a:rPr lang="zh-CN" altLang="zh-CN" sz="2800" b="1">
                <a:ea typeface="黑体" panose="02010609060101010101" pitchFamily="49" charset="-122"/>
                <a:sym typeface="Wingdings" panose="05000000000000000000" pitchFamily="2" charset="2"/>
              </a:rPr>
              <a:t>◇</a:t>
            </a:r>
            <a:r>
              <a:rPr lang="zh-CN" altLang="en-US" sz="2800" b="1">
                <a:ea typeface="黑体" panose="02010609060101010101" pitchFamily="49" charset="-122"/>
                <a:sym typeface="Wingdings" panose="05000000000000000000" pitchFamily="2" charset="2"/>
              </a:rPr>
              <a:t>：已定义；</a:t>
            </a:r>
            <a:r>
              <a:rPr lang="zh-CN" altLang="zh-CN" sz="2800" b="1">
                <a:ea typeface="黑体" panose="02010609060101010101" pitchFamily="49" charset="-122"/>
                <a:sym typeface="Wingdings" panose="05000000000000000000" pitchFamily="2" charset="2"/>
              </a:rPr>
              <a:t>☆</a:t>
            </a:r>
            <a:r>
              <a:rPr lang="zh-CN" altLang="en-US" sz="2800" b="1">
                <a:ea typeface="黑体" panose="02010609060101010101" pitchFamily="49" charset="-122"/>
                <a:sym typeface="Wingdings" panose="05000000000000000000" pitchFamily="2" charset="2"/>
              </a:rPr>
              <a:t>：意义不大；</a:t>
            </a:r>
            <a:r>
              <a:rPr lang="zh-CN" altLang="zh-CN" sz="2800" b="1">
                <a:ea typeface="黑体" panose="02010609060101010101" pitchFamily="49" charset="-122"/>
                <a:sym typeface="Wingdings" panose="05000000000000000000" pitchFamily="2" charset="2"/>
              </a:rPr>
              <a:t>△</a:t>
            </a:r>
            <a:r>
              <a:rPr lang="zh-CN" altLang="en-US" sz="2800" b="1">
                <a:ea typeface="黑体" panose="02010609060101010101" pitchFamily="49" charset="-122"/>
                <a:sym typeface="Wingdings" panose="05000000000000000000" pitchFamily="2" charset="2"/>
              </a:rPr>
              <a:t>：可再定义</a:t>
            </a:r>
            <a:endParaRPr lang="zh-CN" altLang="en-US" sz="2800" b="1">
              <a:ea typeface="黑体" panose="02010609060101010101" pitchFamily="49" charset="-122"/>
              <a:sym typeface="Wingdings" panose="05000000000000000000" pitchFamily="2" charset="2"/>
            </a:endParaRPr>
          </a:p>
          <a:p>
            <a:pPr eaLnBrk="1" hangingPunct="1">
              <a:lnSpc>
                <a:spcPct val="110000"/>
              </a:lnSpc>
              <a:spcBef>
                <a:spcPct val="20000"/>
              </a:spcBef>
              <a:buFontTx/>
              <a:buNone/>
            </a:pPr>
            <a:r>
              <a:rPr lang="zh-CN" altLang="en-US" sz="2800" b="1">
                <a:ea typeface="黑体" panose="02010609060101010101" pitchFamily="49" charset="-122"/>
                <a:sym typeface="Wingdings" panose="05000000000000000000" pitchFamily="2" charset="2"/>
              </a:rPr>
              <a:t>	</a:t>
            </a:r>
            <a:r>
              <a:rPr lang="en-US" altLang="zh-CN" sz="2800" b="1">
                <a:ea typeface="黑体" panose="02010609060101010101" pitchFamily="49" charset="-122"/>
                <a:sym typeface="Wingdings" panose="05000000000000000000" pitchFamily="2" charset="2"/>
              </a:rPr>
              <a:t>f1=P∧¬P=F</a:t>
            </a:r>
            <a:r>
              <a:rPr lang="zh-CN" altLang="en-US" sz="2800" b="1">
                <a:ea typeface="黑体" panose="02010609060101010101" pitchFamily="49" charset="-122"/>
                <a:sym typeface="Wingdings" panose="05000000000000000000" pitchFamily="2" charset="2"/>
              </a:rPr>
              <a:t>，</a:t>
            </a:r>
            <a:r>
              <a:rPr lang="en-US" altLang="zh-CN" sz="2800" b="1">
                <a:ea typeface="黑体" panose="02010609060101010101" pitchFamily="49" charset="-122"/>
                <a:sym typeface="Wingdings" panose="05000000000000000000" pitchFamily="2" charset="2"/>
              </a:rPr>
              <a:t>f2= ¬(P∨Q)</a:t>
            </a:r>
            <a:r>
              <a:rPr lang="zh-CN" altLang="en-US" sz="2800" b="1">
                <a:ea typeface="黑体" panose="02010609060101010101" pitchFamily="49" charset="-122"/>
                <a:sym typeface="Wingdings" panose="05000000000000000000" pitchFamily="2" charset="2"/>
              </a:rPr>
              <a:t>，</a:t>
            </a:r>
            <a:r>
              <a:rPr lang="en-US" altLang="zh-CN" sz="2800" b="1">
                <a:ea typeface="黑体" panose="02010609060101010101" pitchFamily="49" charset="-122"/>
                <a:sym typeface="Wingdings" panose="05000000000000000000" pitchFamily="2" charset="2"/>
              </a:rPr>
              <a:t>f3= ¬(P→Q)</a:t>
            </a:r>
            <a:r>
              <a:rPr lang="zh-CN" altLang="en-US" sz="2800" b="1">
                <a:ea typeface="黑体" panose="02010609060101010101" pitchFamily="49" charset="-122"/>
                <a:sym typeface="Wingdings" panose="05000000000000000000" pitchFamily="2" charset="2"/>
              </a:rPr>
              <a:t>，</a:t>
            </a:r>
            <a:endParaRPr lang="zh-CN" altLang="zh-CN" sz="2800" b="1">
              <a:ea typeface="黑体" panose="02010609060101010101" pitchFamily="49" charset="-122"/>
              <a:sym typeface="Wingdings" panose="05000000000000000000" pitchFamily="2" charset="2"/>
            </a:endParaRPr>
          </a:p>
          <a:p>
            <a:pPr eaLnBrk="1" hangingPunct="1">
              <a:lnSpc>
                <a:spcPct val="110000"/>
              </a:lnSpc>
              <a:spcBef>
                <a:spcPct val="20000"/>
              </a:spcBef>
              <a:buFontTx/>
              <a:buNone/>
            </a:pPr>
            <a:r>
              <a:rPr lang="zh-CN" altLang="en-US" sz="2800" b="1">
                <a:ea typeface="黑体" panose="02010609060101010101" pitchFamily="49" charset="-122"/>
                <a:sym typeface="Wingdings" panose="05000000000000000000" pitchFamily="2" charset="2"/>
              </a:rPr>
              <a:t>	</a:t>
            </a:r>
            <a:r>
              <a:rPr lang="en-US" altLang="zh-CN" sz="2800" b="1">
                <a:ea typeface="黑体" panose="02010609060101010101" pitchFamily="49" charset="-122"/>
                <a:sym typeface="Wingdings" panose="05000000000000000000" pitchFamily="2" charset="2"/>
              </a:rPr>
              <a:t>f4= ¬(Q→P)</a:t>
            </a:r>
            <a:r>
              <a:rPr lang="zh-CN" altLang="en-US" sz="2800" b="1">
                <a:ea typeface="黑体" panose="02010609060101010101" pitchFamily="49" charset="-122"/>
                <a:sym typeface="Wingdings" panose="05000000000000000000" pitchFamily="2" charset="2"/>
              </a:rPr>
              <a:t>， </a:t>
            </a:r>
            <a:r>
              <a:rPr lang="en-US" altLang="zh-CN" sz="2800" b="1">
                <a:ea typeface="黑体" panose="02010609060101010101" pitchFamily="49" charset="-122"/>
                <a:sym typeface="Wingdings" panose="05000000000000000000" pitchFamily="2" charset="2"/>
              </a:rPr>
              <a:t>f5 =P∧Q</a:t>
            </a:r>
            <a:r>
              <a:rPr lang="zh-CN" altLang="en-US" sz="2800" b="1">
                <a:ea typeface="黑体" panose="02010609060101010101" pitchFamily="49" charset="-122"/>
                <a:sym typeface="Wingdings" panose="05000000000000000000" pitchFamily="2" charset="2"/>
              </a:rPr>
              <a:t>，     </a:t>
            </a:r>
            <a:r>
              <a:rPr lang="en-US" altLang="zh-CN" sz="2800" b="1">
                <a:ea typeface="黑体" panose="02010609060101010101" pitchFamily="49" charset="-122"/>
                <a:sym typeface="Wingdings" panose="05000000000000000000" pitchFamily="2" charset="2"/>
              </a:rPr>
              <a:t>f6 = ¬P</a:t>
            </a:r>
            <a:r>
              <a:rPr lang="zh-CN" altLang="en-US" sz="2800" b="1">
                <a:ea typeface="黑体" panose="02010609060101010101" pitchFamily="49" charset="-122"/>
                <a:sym typeface="Wingdings" panose="05000000000000000000" pitchFamily="2" charset="2"/>
              </a:rPr>
              <a:t>，</a:t>
            </a:r>
            <a:endParaRPr lang="zh-CN" altLang="en-US" sz="2800" b="1">
              <a:ea typeface="黑体" panose="02010609060101010101" pitchFamily="49" charset="-122"/>
              <a:sym typeface="Wingdings" panose="05000000000000000000" pitchFamily="2" charset="2"/>
            </a:endParaRPr>
          </a:p>
          <a:p>
            <a:pPr eaLnBrk="1" hangingPunct="1">
              <a:lnSpc>
                <a:spcPct val="110000"/>
              </a:lnSpc>
              <a:spcBef>
                <a:spcPct val="20000"/>
              </a:spcBef>
              <a:buFontTx/>
              <a:buNone/>
            </a:pPr>
            <a:r>
              <a:rPr lang="zh-CN" altLang="en-US" sz="2800" b="1">
                <a:ea typeface="黑体" panose="02010609060101010101" pitchFamily="49" charset="-122"/>
                <a:sym typeface="Wingdings" panose="05000000000000000000" pitchFamily="2" charset="2"/>
              </a:rPr>
              <a:t>	</a:t>
            </a:r>
            <a:r>
              <a:rPr lang="en-US" altLang="zh-CN" sz="2800" b="1">
                <a:ea typeface="黑体" panose="02010609060101010101" pitchFamily="49" charset="-122"/>
                <a:sym typeface="Wingdings" panose="05000000000000000000" pitchFamily="2" charset="2"/>
              </a:rPr>
              <a:t>f7 = ¬Q</a:t>
            </a:r>
            <a:r>
              <a:rPr lang="zh-CN" altLang="en-US" sz="2800" b="1">
                <a:ea typeface="黑体" panose="02010609060101010101" pitchFamily="49" charset="-122"/>
                <a:sym typeface="Wingdings" panose="05000000000000000000" pitchFamily="2" charset="2"/>
              </a:rPr>
              <a:t>，         </a:t>
            </a:r>
            <a:r>
              <a:rPr lang="en-US" altLang="zh-CN" sz="2800" b="1">
                <a:ea typeface="黑体" panose="02010609060101010101" pitchFamily="49" charset="-122"/>
                <a:sym typeface="Wingdings" panose="05000000000000000000" pitchFamily="2" charset="2"/>
              </a:rPr>
              <a:t>f8=(P↔Q)</a:t>
            </a:r>
            <a:r>
              <a:rPr lang="zh-CN" altLang="en-US" sz="2800" b="1">
                <a:ea typeface="黑体" panose="02010609060101010101" pitchFamily="49" charset="-122"/>
                <a:sym typeface="Wingdings" panose="05000000000000000000" pitchFamily="2" charset="2"/>
              </a:rPr>
              <a:t>，   </a:t>
            </a:r>
            <a:r>
              <a:rPr lang="en-US" altLang="zh-CN" sz="2800" b="1">
                <a:ea typeface="黑体" panose="02010609060101010101" pitchFamily="49" charset="-122"/>
                <a:sym typeface="Wingdings" panose="05000000000000000000" pitchFamily="2" charset="2"/>
              </a:rPr>
              <a:t>f9 = ¬(P↔Q)</a:t>
            </a:r>
            <a:endParaRPr lang="en-US" altLang="zh-CN" sz="2800" b="1">
              <a:ea typeface="黑体" panose="02010609060101010101" pitchFamily="49" charset="-122"/>
              <a:sym typeface="Wingdings" panose="05000000000000000000" pitchFamily="2" charset="2"/>
            </a:endParaRPr>
          </a:p>
          <a:p>
            <a:pPr eaLnBrk="1" hangingPunct="1">
              <a:lnSpc>
                <a:spcPct val="110000"/>
              </a:lnSpc>
              <a:spcBef>
                <a:spcPct val="20000"/>
              </a:spcBef>
              <a:buFontTx/>
              <a:buNone/>
            </a:pPr>
            <a:r>
              <a:rPr lang="en-US" altLang="zh-CN" sz="2800" b="1">
                <a:ea typeface="黑体" panose="02010609060101010101" pitchFamily="49" charset="-122"/>
                <a:sym typeface="Wingdings" panose="05000000000000000000" pitchFamily="2" charset="2"/>
              </a:rPr>
              <a:t>	f10=Q</a:t>
            </a:r>
            <a:r>
              <a:rPr lang="zh-CN" altLang="en-US" sz="2800" b="1">
                <a:ea typeface="黑体" panose="02010609060101010101" pitchFamily="49" charset="-122"/>
                <a:sym typeface="Wingdings" panose="05000000000000000000" pitchFamily="2" charset="2"/>
              </a:rPr>
              <a:t>，	     </a:t>
            </a:r>
            <a:r>
              <a:rPr lang="en-US" altLang="zh-CN" sz="2800" b="1">
                <a:ea typeface="黑体" panose="02010609060101010101" pitchFamily="49" charset="-122"/>
                <a:sym typeface="Wingdings" panose="05000000000000000000" pitchFamily="2" charset="2"/>
              </a:rPr>
              <a:t>f11=P</a:t>
            </a:r>
            <a:r>
              <a:rPr lang="zh-CN" altLang="en-US" sz="2800" b="1">
                <a:ea typeface="黑体" panose="02010609060101010101" pitchFamily="49" charset="-122"/>
                <a:sym typeface="Wingdings" panose="05000000000000000000" pitchFamily="2" charset="2"/>
              </a:rPr>
              <a:t>，	       </a:t>
            </a:r>
            <a:r>
              <a:rPr lang="en-US" altLang="zh-CN" sz="2800" b="1">
                <a:ea typeface="黑体" panose="02010609060101010101" pitchFamily="49" charset="-122"/>
                <a:sym typeface="Wingdings" panose="05000000000000000000" pitchFamily="2" charset="2"/>
              </a:rPr>
              <a:t>f12 = ¬(P∧Q)</a:t>
            </a:r>
            <a:r>
              <a:rPr lang="zh-CN" altLang="en-US" sz="2800" b="1">
                <a:ea typeface="黑体" panose="02010609060101010101" pitchFamily="49" charset="-122"/>
                <a:sym typeface="Wingdings" panose="05000000000000000000" pitchFamily="2" charset="2"/>
              </a:rPr>
              <a:t>，</a:t>
            </a:r>
            <a:endParaRPr lang="zh-CN" altLang="en-US" sz="2800" b="1">
              <a:ea typeface="黑体" panose="02010609060101010101" pitchFamily="49" charset="-122"/>
              <a:sym typeface="Wingdings" panose="05000000000000000000" pitchFamily="2" charset="2"/>
            </a:endParaRPr>
          </a:p>
          <a:p>
            <a:pPr eaLnBrk="1" hangingPunct="1">
              <a:lnSpc>
                <a:spcPct val="110000"/>
              </a:lnSpc>
              <a:spcBef>
                <a:spcPct val="20000"/>
              </a:spcBef>
              <a:buFontTx/>
              <a:buNone/>
            </a:pPr>
            <a:r>
              <a:rPr lang="zh-CN" altLang="en-US" sz="2800" b="1">
                <a:ea typeface="黑体" panose="02010609060101010101" pitchFamily="49" charset="-122"/>
                <a:sym typeface="Wingdings" panose="05000000000000000000" pitchFamily="2" charset="2"/>
              </a:rPr>
              <a:t>	</a:t>
            </a:r>
            <a:r>
              <a:rPr lang="en-US" altLang="zh-CN" sz="2800" b="1">
                <a:ea typeface="黑体" panose="02010609060101010101" pitchFamily="49" charset="-122"/>
                <a:sym typeface="Wingdings" panose="05000000000000000000" pitchFamily="2" charset="2"/>
              </a:rPr>
              <a:t>f13 =P→Q</a:t>
            </a:r>
            <a:r>
              <a:rPr lang="zh-CN" altLang="en-US" sz="2800" b="1">
                <a:ea typeface="黑体" panose="02010609060101010101" pitchFamily="49" charset="-122"/>
                <a:sym typeface="Wingdings" panose="05000000000000000000" pitchFamily="2" charset="2"/>
              </a:rPr>
              <a:t>，   </a:t>
            </a:r>
            <a:r>
              <a:rPr lang="en-US" altLang="zh-CN" sz="2800" b="1">
                <a:ea typeface="黑体" panose="02010609060101010101" pitchFamily="49" charset="-122"/>
                <a:sym typeface="Wingdings" panose="05000000000000000000" pitchFamily="2" charset="2"/>
              </a:rPr>
              <a:t>f14 = P∨Q</a:t>
            </a:r>
            <a:r>
              <a:rPr lang="zh-CN" altLang="en-US" sz="2800" b="1">
                <a:ea typeface="黑体" panose="02010609060101010101" pitchFamily="49" charset="-122"/>
                <a:sym typeface="Wingdings" panose="05000000000000000000" pitchFamily="2" charset="2"/>
              </a:rPr>
              <a:t>，  </a:t>
            </a:r>
            <a:r>
              <a:rPr lang="en-US" altLang="zh-CN" sz="2800" b="1">
                <a:ea typeface="黑体" panose="02010609060101010101" pitchFamily="49" charset="-122"/>
                <a:sym typeface="Wingdings" panose="05000000000000000000" pitchFamily="2" charset="2"/>
              </a:rPr>
              <a:t>f15 = Q→P</a:t>
            </a:r>
            <a:r>
              <a:rPr lang="zh-CN" altLang="en-US" sz="2800" b="1">
                <a:ea typeface="黑体" panose="02010609060101010101" pitchFamily="49" charset="-122"/>
                <a:sym typeface="Wingdings" panose="05000000000000000000" pitchFamily="2" charset="2"/>
              </a:rPr>
              <a:t>，</a:t>
            </a:r>
            <a:endParaRPr lang="zh-CN" altLang="en-US" sz="2800" b="1">
              <a:ea typeface="黑体" panose="02010609060101010101" pitchFamily="49" charset="-122"/>
              <a:sym typeface="Wingdings" panose="05000000000000000000" pitchFamily="2" charset="2"/>
            </a:endParaRPr>
          </a:p>
          <a:p>
            <a:pPr eaLnBrk="1" hangingPunct="1">
              <a:lnSpc>
                <a:spcPct val="110000"/>
              </a:lnSpc>
              <a:spcBef>
                <a:spcPct val="20000"/>
              </a:spcBef>
              <a:buFontTx/>
              <a:buNone/>
            </a:pPr>
            <a:r>
              <a:rPr lang="zh-CN" altLang="en-US" sz="2800" b="1">
                <a:ea typeface="黑体" panose="02010609060101010101" pitchFamily="49" charset="-122"/>
                <a:sym typeface="Wingdings" panose="05000000000000000000" pitchFamily="2" charset="2"/>
              </a:rPr>
              <a:t>	</a:t>
            </a:r>
            <a:r>
              <a:rPr lang="en-US" altLang="zh-CN" sz="2800" b="1">
                <a:ea typeface="黑体" panose="02010609060101010101" pitchFamily="49" charset="-122"/>
                <a:sym typeface="Wingdings" panose="05000000000000000000" pitchFamily="2" charset="2"/>
              </a:rPr>
              <a:t>f16 =P∨¬P=T</a:t>
            </a:r>
            <a:r>
              <a:rPr lang="zh-CN" altLang="en-US" sz="2800" b="1">
                <a:ea typeface="黑体" panose="02010609060101010101" pitchFamily="49" charset="-122"/>
                <a:sym typeface="Wingdings" panose="05000000000000000000" pitchFamily="2" charset="2"/>
              </a:rPr>
              <a:t>，</a:t>
            </a:r>
            <a:endParaRPr lang="zh-CN" altLang="en-US" sz="2800" b="1">
              <a:ea typeface="黑体" panose="02010609060101010101" pitchFamily="49" charset="-122"/>
              <a:sym typeface="Wingdings" panose="05000000000000000000" pitchFamily="2" charset="2"/>
            </a:endParaRPr>
          </a:p>
          <a:p>
            <a:pPr eaLnBrk="1" hangingPunct="1">
              <a:lnSpc>
                <a:spcPct val="110000"/>
              </a:lnSpc>
              <a:spcBef>
                <a:spcPct val="20000"/>
              </a:spcBef>
              <a:buFontTx/>
              <a:buNone/>
            </a:pPr>
            <a:r>
              <a:rPr lang="zh-CN" altLang="en-US" sz="2800" b="1">
                <a:ea typeface="黑体" panose="02010609060101010101" pitchFamily="49" charset="-122"/>
                <a:sym typeface="Wingdings" panose="05000000000000000000" pitchFamily="2" charset="2"/>
              </a:rPr>
              <a:t>	其中：</a:t>
            </a:r>
            <a:r>
              <a:rPr lang="en-US" altLang="zh-CN" sz="2800" b="1">
                <a:ea typeface="黑体" panose="02010609060101010101" pitchFamily="49" charset="-122"/>
                <a:sym typeface="Wingdings" panose="05000000000000000000" pitchFamily="2" charset="2"/>
              </a:rPr>
              <a:t>f2</a:t>
            </a:r>
            <a:r>
              <a:rPr lang="zh-CN" altLang="en-US" sz="2800" b="1">
                <a:ea typeface="黑体" panose="02010609060101010101" pitchFamily="49" charset="-122"/>
                <a:sym typeface="Wingdings" panose="05000000000000000000" pitchFamily="2" charset="2"/>
              </a:rPr>
              <a:t>，</a:t>
            </a:r>
            <a:r>
              <a:rPr lang="en-US" altLang="zh-CN" sz="2800" b="1">
                <a:ea typeface="黑体" panose="02010609060101010101" pitchFamily="49" charset="-122"/>
                <a:sym typeface="Wingdings" panose="05000000000000000000" pitchFamily="2" charset="2"/>
              </a:rPr>
              <a:t>f3(</a:t>
            </a:r>
            <a:r>
              <a:rPr lang="zh-CN" altLang="en-US" sz="2800" b="1">
                <a:ea typeface="黑体" panose="02010609060101010101" pitchFamily="49" charset="-122"/>
                <a:sym typeface="Wingdings" panose="05000000000000000000" pitchFamily="2" charset="2"/>
              </a:rPr>
              <a:t>或</a:t>
            </a:r>
            <a:r>
              <a:rPr lang="en-US" altLang="zh-CN" sz="2800" b="1">
                <a:ea typeface="黑体" panose="02010609060101010101" pitchFamily="49" charset="-122"/>
                <a:sym typeface="Wingdings" panose="05000000000000000000" pitchFamily="2" charset="2"/>
              </a:rPr>
              <a:t>f4)</a:t>
            </a:r>
            <a:r>
              <a:rPr lang="zh-CN" altLang="en-US" sz="2800" b="1">
                <a:ea typeface="黑体" panose="02010609060101010101" pitchFamily="49" charset="-122"/>
                <a:sym typeface="Wingdings" panose="05000000000000000000" pitchFamily="2" charset="2"/>
              </a:rPr>
              <a:t>，</a:t>
            </a:r>
            <a:r>
              <a:rPr lang="en-US" altLang="zh-CN" sz="2800" b="1">
                <a:ea typeface="黑体" panose="02010609060101010101" pitchFamily="49" charset="-122"/>
                <a:sym typeface="Wingdings" panose="05000000000000000000" pitchFamily="2" charset="2"/>
              </a:rPr>
              <a:t>f9</a:t>
            </a:r>
            <a:r>
              <a:rPr lang="zh-CN" altLang="en-US" sz="2800" b="1">
                <a:ea typeface="黑体" panose="02010609060101010101" pitchFamily="49" charset="-122"/>
                <a:sym typeface="Wingdings" panose="05000000000000000000" pitchFamily="2" charset="2"/>
              </a:rPr>
              <a:t>，</a:t>
            </a:r>
            <a:r>
              <a:rPr lang="en-US" altLang="zh-CN" sz="2800" b="1">
                <a:ea typeface="黑体" panose="02010609060101010101" pitchFamily="49" charset="-122"/>
                <a:sym typeface="Wingdings" panose="05000000000000000000" pitchFamily="2" charset="2"/>
              </a:rPr>
              <a:t>f12</a:t>
            </a:r>
            <a:r>
              <a:rPr lang="zh-CN" altLang="en-US" sz="2800" b="1">
                <a:ea typeface="黑体" panose="02010609060101010101" pitchFamily="49" charset="-122"/>
                <a:sym typeface="Wingdings" panose="05000000000000000000" pitchFamily="2" charset="2"/>
              </a:rPr>
              <a:t>都是两个联结词的组合，为了叙述方便，可以引进下列几个联结词：</a:t>
            </a:r>
            <a:endParaRPr lang="zh-CN" altLang="en-US" sz="2800" b="1">
              <a:ea typeface="黑体" panose="02010609060101010101" pitchFamily="49" charset="-122"/>
            </a:endParaRPr>
          </a:p>
        </p:txBody>
      </p:sp>
    </p:spTree>
  </p:cSld>
  <p:clrMapOvr>
    <a:masterClrMapping/>
  </p:clrMapOvr>
  <p:transition spd="med" advTm="5486"/>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p:txBody>
          <a:bodyPr/>
          <a:lstStyle/>
          <a:p>
            <a:pPr algn="l" eaLnBrk="1" hangingPunct="1">
              <a:defRPr/>
            </a:pPr>
            <a:r>
              <a:rPr lang="en-US" altLang="zh-CN">
                <a:latin typeface="Arial Black" panose="020B0A04020102020204" pitchFamily="34" charset="0"/>
                <a:ea typeface="黑体" panose="02010609060101010101" pitchFamily="49" charset="-122"/>
              </a:rPr>
              <a:t>1.3 </a:t>
            </a:r>
            <a:r>
              <a:rPr lang="zh-CN" altLang="en-US">
                <a:latin typeface="Arial Black" panose="020B0A04020102020204" pitchFamily="34" charset="0"/>
                <a:ea typeface="黑体" panose="02010609060101010101" pitchFamily="49" charset="-122"/>
              </a:rPr>
              <a:t>联结词的完备集</a:t>
            </a:r>
            <a:endParaRPr lang="zh-CN" altLang="en-US">
              <a:latin typeface="Arial Black" panose="020B0A04020102020204" pitchFamily="34" charset="0"/>
              <a:ea typeface="黑体" panose="02010609060101010101" pitchFamily="49" charset="-122"/>
            </a:endParaRPr>
          </a:p>
        </p:txBody>
      </p:sp>
      <p:graphicFrame>
        <p:nvGraphicFramePr>
          <p:cNvPr id="4" name="内容占位符 3"/>
          <p:cNvGraphicFramePr>
            <a:graphicFrameLocks noGrp="1"/>
          </p:cNvGraphicFramePr>
          <p:nvPr>
            <p:ph type="tbl" idx="1"/>
          </p:nvPr>
        </p:nvGraphicFramePr>
        <p:xfrm>
          <a:off x="381000" y="1295400"/>
          <a:ext cx="8458200" cy="2662239"/>
        </p:xfrm>
        <a:graphic>
          <a:graphicData uri="http://schemas.openxmlformats.org/drawingml/2006/table">
            <a:tbl>
              <a:tblPr/>
              <a:tblGrid>
                <a:gridCol w="838200"/>
                <a:gridCol w="1143000"/>
                <a:gridCol w="685800"/>
                <a:gridCol w="1905000"/>
                <a:gridCol w="1447800"/>
                <a:gridCol w="1033463"/>
                <a:gridCol w="1404937"/>
              </a:tblGrid>
              <a:tr h="371324">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endParaRPr>
                    </a:p>
                  </a:txBody>
                  <a:tcPr marT="45702" marB="4570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rPr>
                        <a:t>联结词</a:t>
                      </a:r>
                      <a:endParaRPr kumimoji="0" lang="zh-CN" altLang="en-US" sz="18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endParaRPr>
                    </a:p>
                  </a:txBody>
                  <a:tcPr marT="45702" marB="4570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rPr>
                        <a:t>记号</a:t>
                      </a:r>
                      <a:endParaRPr kumimoji="0" lang="zh-CN" altLang="en-US" sz="18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endParaRPr>
                    </a:p>
                  </a:txBody>
                  <a:tcPr marT="45702" marB="4570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rPr>
                        <a:t>复合命题</a:t>
                      </a:r>
                      <a:endParaRPr kumimoji="0" lang="zh-CN" altLang="en-US" sz="18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endParaRPr>
                    </a:p>
                  </a:txBody>
                  <a:tcPr marT="45702" marB="4570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rPr>
                        <a:t>读法</a:t>
                      </a:r>
                      <a:endParaRPr kumimoji="0" lang="zh-CN" altLang="en-US" sz="18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endParaRPr>
                    </a:p>
                  </a:txBody>
                  <a:tcPr marT="45702" marB="4570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rPr>
                        <a:t>记法</a:t>
                      </a:r>
                      <a:endParaRPr kumimoji="0" lang="zh-CN" altLang="en-US" sz="18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endParaRPr>
                    </a:p>
                  </a:txBody>
                  <a:tcPr marT="45702" marB="4570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rPr>
                        <a:t>备注</a:t>
                      </a:r>
                      <a:endParaRPr kumimoji="0" lang="zh-CN" altLang="en-US" sz="18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endParaRPr>
                    </a:p>
                  </a:txBody>
                  <a:tcPr marT="45702" marB="4570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640044">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rPr>
                        <a:t>f9</a:t>
                      </a:r>
                      <a:endParaRPr kumimoji="0" lang="en-US" altLang="zh-CN" sz="1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a:txBody>
                  <a:tcPr marT="45702" marB="45702"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rPr>
                        <a:t>异或</a:t>
                      </a:r>
                      <a:endParaRPr kumimoji="0" lang="zh-CN" altLang="en-US" sz="1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a:txBody>
                  <a:tcPr marT="45702" marB="45702"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a:txBody>
                  <a:tcPr marT="45702" marB="45702"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P</a:t>
                      </a:r>
                      <a:r>
                        <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不可兼或</a:t>
                      </a: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Q</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02" marB="45702"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P</a:t>
                      </a:r>
                      <a:r>
                        <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异或</a:t>
                      </a: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Q</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02" marB="45702"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rPr>
                        <a:t>P</a:t>
                      </a:r>
                      <a:r>
                        <a:rPr kumimoji="0" lang="zh-CN" altLang="en-US" sz="1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rPr>
                        <a:t>　</a:t>
                      </a:r>
                      <a:r>
                        <a:rPr kumimoji="0" lang="en-US" altLang="zh-CN" sz="1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rPr>
                        <a:t>Q</a:t>
                      </a:r>
                      <a:endParaRPr kumimoji="0" lang="en-US" altLang="zh-CN" sz="1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a:txBody>
                  <a:tcPr marT="45702" marB="45702"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逻辑电路中的异或门</a:t>
                      </a:r>
                      <a:endPar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02" marB="45702"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6973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f3</a:t>
                      </a:r>
                      <a:r>
                        <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a:t>
                      </a: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f4</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02" marB="45702"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蕴含否定</a:t>
                      </a:r>
                      <a:endPar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02" marB="45702"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a:txBody>
                  <a:tcPr marT="45702" marB="45702"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rPr>
                        <a:t>P</a:t>
                      </a:r>
                      <a:r>
                        <a:rPr kumimoji="0" lang="zh-CN" altLang="en-US" sz="1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rPr>
                        <a:t>和</a:t>
                      </a:r>
                      <a:r>
                        <a:rPr kumimoji="0" lang="en-US" altLang="zh-CN" sz="1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rPr>
                        <a:t>Q</a:t>
                      </a:r>
                      <a:r>
                        <a:rPr kumimoji="0" lang="zh-CN" altLang="en-US" sz="1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rPr>
                        <a:t>的蕴含否定</a:t>
                      </a:r>
                      <a:endParaRPr kumimoji="0" lang="zh-CN" altLang="en-US" sz="1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a:txBody>
                  <a:tcPr marT="45702" marB="45702"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P</a:t>
                      </a:r>
                      <a:r>
                        <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蕴含否定</a:t>
                      </a: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Q</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02" marB="45702"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rPr>
                        <a:t>P</a:t>
                      </a:r>
                      <a:r>
                        <a:rPr kumimoji="0" lang="zh-CN" altLang="en-US" sz="1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rPr>
                        <a:t>　 </a:t>
                      </a:r>
                      <a:r>
                        <a:rPr kumimoji="0" lang="en-US" altLang="zh-CN" sz="1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rPr>
                        <a:t>Q</a:t>
                      </a:r>
                      <a:endParaRPr kumimoji="0" lang="en-US" altLang="zh-CN" sz="1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a:txBody>
                  <a:tcPr marT="45702" marB="45702"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02" marB="45702"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641089">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f12</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02" marB="45702"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与非</a:t>
                      </a:r>
                      <a:endPar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02" marB="45702"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rPr>
                        <a:t>↑</a:t>
                      </a:r>
                      <a:endParaRPr kumimoji="0" lang="en-US" altLang="zh-CN" sz="1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a:txBody>
                  <a:tcPr marT="45702" marB="45702"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P</a:t>
                      </a:r>
                      <a:r>
                        <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和</a:t>
                      </a: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Q</a:t>
                      </a:r>
                      <a:r>
                        <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的与非</a:t>
                      </a:r>
                      <a:endPar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02" marB="45702"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rPr>
                        <a:t>P</a:t>
                      </a:r>
                      <a:r>
                        <a:rPr kumimoji="0" lang="zh-CN" altLang="en-US" sz="1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rPr>
                        <a:t>与非</a:t>
                      </a:r>
                      <a:r>
                        <a:rPr kumimoji="0" lang="en-US" altLang="zh-CN" sz="1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rPr>
                        <a:t>Q</a:t>
                      </a:r>
                      <a:endParaRPr kumimoji="0" lang="en-US" altLang="zh-CN" sz="1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a:txBody>
                  <a:tcPr marT="45702" marB="45702"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rPr>
                        <a:t>P↑Q</a:t>
                      </a:r>
                      <a:endParaRPr kumimoji="0" lang="en-US" altLang="zh-CN" sz="1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a:txBody>
                  <a:tcPr marT="45702" marB="45702"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rPr>
                        <a:t>逻辑电路中的与非门</a:t>
                      </a:r>
                      <a:endParaRPr kumimoji="0" lang="zh-CN" altLang="en-US" sz="1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a:txBody>
                  <a:tcPr marT="45702" marB="45702"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640044">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f2</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02" marB="45702"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或非</a:t>
                      </a:r>
                      <a:endPar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02" marB="45702"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rPr>
                        <a:t>↓</a:t>
                      </a:r>
                      <a:endParaRPr kumimoji="0" lang="en-US" altLang="zh-CN" sz="1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a:txBody>
                  <a:tcPr marT="45702" marB="45702"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P</a:t>
                      </a:r>
                      <a:r>
                        <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和</a:t>
                      </a: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Q</a:t>
                      </a:r>
                      <a:r>
                        <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的或非</a:t>
                      </a:r>
                      <a:endPar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02" marB="45702"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P</a:t>
                      </a:r>
                      <a:r>
                        <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或非</a:t>
                      </a: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Q</a:t>
                      </a: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T="45702" marB="45702"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rPr>
                        <a:t>P↓Q</a:t>
                      </a:r>
                      <a:endParaRPr kumimoji="0" lang="en-US" altLang="zh-CN" sz="1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a:txBody>
                  <a:tcPr marT="45702" marB="45702"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rPr>
                        <a:t>逻辑电路 中的或非门</a:t>
                      </a:r>
                      <a:endParaRPr kumimoji="0" lang="zh-CN" altLang="en-US" sz="1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a:txBody>
                  <a:tcPr marT="45702" marB="45702"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bl>
          </a:graphicData>
        </a:graphic>
      </p:graphicFrame>
      <p:graphicFrame>
        <p:nvGraphicFramePr>
          <p:cNvPr id="72757" name="Object 2"/>
          <p:cNvGraphicFramePr>
            <a:graphicFrameLocks noChangeAspect="1"/>
          </p:cNvGraphicFramePr>
          <p:nvPr/>
        </p:nvGraphicFramePr>
        <p:xfrm>
          <a:off x="2533650" y="1845306"/>
          <a:ext cx="304800" cy="304800"/>
        </p:xfrm>
        <a:graphic>
          <a:graphicData uri="http://schemas.openxmlformats.org/presentationml/2006/ole">
            <mc:AlternateContent xmlns:mc="http://schemas.openxmlformats.org/markup-compatibility/2006">
              <mc:Choice xmlns:v="urn:schemas-microsoft-com:vml" Requires="v">
                <p:oleObj spid="_x0000_s111017" name="公式" r:id="rId1" imgW="152400" imgH="152400" progId="Equation.3">
                  <p:embed/>
                </p:oleObj>
              </mc:Choice>
              <mc:Fallback>
                <p:oleObj name="公式" r:id="rId1" imgW="152400" imgH="1524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3650" y="1845306"/>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72758" name="直接箭头连接符 7"/>
          <p:cNvCxnSpPr>
            <a:cxnSpLocks noChangeShapeType="1"/>
          </p:cNvCxnSpPr>
          <p:nvPr/>
        </p:nvCxnSpPr>
        <p:spPr bwMode="auto">
          <a:xfrm>
            <a:off x="2514600" y="2473325"/>
            <a:ext cx="304800" cy="1588"/>
          </a:xfrm>
          <a:prstGeom prst="straightConnector1">
            <a:avLst/>
          </a:prstGeom>
          <a:noFill/>
          <a:ln w="9525" algn="ctr">
            <a:solidFill>
              <a:schemeClr val="tx1"/>
            </a:solidFill>
            <a:round/>
            <a:tailEnd type="arrow" w="med" len="med"/>
          </a:ln>
          <a:extLst>
            <a:ext uri="{909E8E84-426E-40DD-AFC4-6F175D3DCCD1}">
              <a14:hiddenFill xmlns:a14="http://schemas.microsoft.com/office/drawing/2010/main">
                <a:noFill/>
              </a14:hiddenFill>
            </a:ext>
          </a:extLst>
        </p:spPr>
      </p:cxnSp>
      <p:cxnSp>
        <p:nvCxnSpPr>
          <p:cNvPr id="72759" name="直接连接符 9"/>
          <p:cNvCxnSpPr>
            <a:cxnSpLocks noChangeShapeType="1"/>
          </p:cNvCxnSpPr>
          <p:nvPr/>
        </p:nvCxnSpPr>
        <p:spPr bwMode="auto">
          <a:xfrm rot="5400000">
            <a:off x="2533650" y="2438400"/>
            <a:ext cx="228600" cy="7620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graphicFrame>
        <p:nvGraphicFramePr>
          <p:cNvPr id="72760" name="Object 5"/>
          <p:cNvGraphicFramePr>
            <a:graphicFrameLocks noChangeAspect="1"/>
          </p:cNvGraphicFramePr>
          <p:nvPr/>
        </p:nvGraphicFramePr>
        <p:xfrm>
          <a:off x="6591300" y="1829433"/>
          <a:ext cx="304800" cy="304800"/>
        </p:xfrm>
        <a:graphic>
          <a:graphicData uri="http://schemas.openxmlformats.org/presentationml/2006/ole">
            <mc:AlternateContent xmlns:mc="http://schemas.openxmlformats.org/markup-compatibility/2006">
              <mc:Choice xmlns:v="urn:schemas-microsoft-com:vml" Requires="v">
                <p:oleObj spid="_x0000_s111018" name="公式" r:id="rId3" imgW="152400" imgH="152400" progId="Equation.3">
                  <p:embed/>
                </p:oleObj>
              </mc:Choice>
              <mc:Fallback>
                <p:oleObj name="公式" r:id="rId3" imgW="152400" imgH="1524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1300" y="1829433"/>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72761" name="直接箭头连接符 12"/>
          <p:cNvCxnSpPr>
            <a:cxnSpLocks noChangeShapeType="1"/>
          </p:cNvCxnSpPr>
          <p:nvPr/>
        </p:nvCxnSpPr>
        <p:spPr bwMode="auto">
          <a:xfrm>
            <a:off x="6608763" y="2493963"/>
            <a:ext cx="304800" cy="1587"/>
          </a:xfrm>
          <a:prstGeom prst="straightConnector1">
            <a:avLst/>
          </a:prstGeom>
          <a:noFill/>
          <a:ln w="9525" algn="ctr">
            <a:solidFill>
              <a:schemeClr val="tx1"/>
            </a:solidFill>
            <a:round/>
            <a:tailEnd type="arrow" w="med" len="med"/>
          </a:ln>
          <a:extLst>
            <a:ext uri="{909E8E84-426E-40DD-AFC4-6F175D3DCCD1}">
              <a14:hiddenFill xmlns:a14="http://schemas.microsoft.com/office/drawing/2010/main">
                <a:noFill/>
              </a14:hiddenFill>
            </a:ext>
          </a:extLst>
        </p:spPr>
      </p:cxnSp>
      <p:cxnSp>
        <p:nvCxnSpPr>
          <p:cNvPr id="72762" name="直接连接符 13"/>
          <p:cNvCxnSpPr>
            <a:cxnSpLocks noChangeShapeType="1"/>
          </p:cNvCxnSpPr>
          <p:nvPr/>
        </p:nvCxnSpPr>
        <p:spPr bwMode="auto">
          <a:xfrm rot="5400000">
            <a:off x="6629400" y="2438400"/>
            <a:ext cx="228600" cy="7620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grpSp>
        <p:nvGrpSpPr>
          <p:cNvPr id="3" name="组合 2"/>
          <p:cNvGrpSpPr/>
          <p:nvPr/>
        </p:nvGrpSpPr>
        <p:grpSpPr>
          <a:xfrm>
            <a:off x="1379220" y="4392301"/>
            <a:ext cx="6858000" cy="988540"/>
            <a:chOff x="457200" y="4724400"/>
            <a:chExt cx="6858000" cy="988540"/>
          </a:xfrm>
        </p:grpSpPr>
        <p:sp>
          <p:nvSpPr>
            <p:cNvPr id="16" name="TextBox 15"/>
            <p:cNvSpPr txBox="1"/>
            <p:nvPr/>
          </p:nvSpPr>
          <p:spPr>
            <a:xfrm>
              <a:off x="457200" y="4724400"/>
              <a:ext cx="6858000" cy="98854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marL="228600" indent="-228600" algn="just" defTabSz="1030605">
                <a:lnSpc>
                  <a:spcPct val="87000"/>
                </a:lnSpc>
                <a:spcBef>
                  <a:spcPct val="34000"/>
                </a:spcBef>
                <a:buClr>
                  <a:srgbClr val="A50021"/>
                </a:buClr>
                <a:buSzPct val="114000"/>
                <a:defRPr/>
              </a:pPr>
              <a:r>
                <a:rPr lang="en-US" altLang="zh-CN" sz="2800" b="1" dirty="0">
                  <a:solidFill>
                    <a:schemeClr val="tx1"/>
                  </a:solidFill>
                  <a:effectLst>
                    <a:outerShdw blurRad="38100" dist="38100" dir="2700000" algn="tl">
                      <a:srgbClr val="C0C0C0"/>
                    </a:outerShdw>
                  </a:effectLst>
                  <a:ea typeface="黑体" panose="02010609060101010101" pitchFamily="49" charset="-122"/>
                  <a:sym typeface="Wingdings" panose="05000000000000000000" pitchFamily="2" charset="2"/>
                </a:rPr>
                <a:t>P    Q</a:t>
              </a:r>
              <a:r>
                <a:rPr lang="en-US" altLang="zh-CN" sz="2800" b="1" dirty="0">
                  <a:ea typeface="黑体" panose="02010609060101010101" pitchFamily="49" charset="-122"/>
                  <a:sym typeface="Symbol" panose="05050102010706020507" pitchFamily="18" charset="2"/>
                </a:rPr>
                <a:t>  </a:t>
              </a:r>
              <a:r>
                <a:rPr lang="en-US" altLang="zh-CN" sz="2800" b="1" dirty="0">
                  <a:solidFill>
                    <a:schemeClr val="tx1"/>
                  </a:solidFill>
                  <a:effectLst>
                    <a:outerShdw blurRad="38100" dist="38100" dir="2700000" algn="tl">
                      <a:srgbClr val="C0C0C0"/>
                    </a:outerShdw>
                  </a:effectLst>
                  <a:ea typeface="黑体" panose="02010609060101010101" pitchFamily="49" charset="-122"/>
                  <a:sym typeface="Wingdings" panose="05000000000000000000" pitchFamily="2" charset="2"/>
                </a:rPr>
                <a:t>¬(P↔Q) </a:t>
              </a:r>
              <a:r>
                <a:rPr lang="zh-CN" altLang="en-US" sz="2800" b="1" dirty="0">
                  <a:solidFill>
                    <a:schemeClr val="tx1"/>
                  </a:solidFill>
                  <a:effectLst>
                    <a:outerShdw blurRad="38100" dist="38100" dir="2700000" algn="tl">
                      <a:srgbClr val="C0C0C0"/>
                    </a:outerShdw>
                  </a:effectLst>
                  <a:ea typeface="黑体" panose="02010609060101010101" pitchFamily="49" charset="-122"/>
                  <a:sym typeface="Wingdings" panose="05000000000000000000" pitchFamily="2" charset="2"/>
                </a:rPr>
                <a:t>，</a:t>
              </a:r>
              <a:r>
                <a:rPr lang="en-US" altLang="zh-CN" sz="2800" b="1" dirty="0">
                  <a:solidFill>
                    <a:schemeClr val="tx1"/>
                  </a:solidFill>
                  <a:effectLst>
                    <a:outerShdw blurRad="38100" dist="38100" dir="2700000" algn="tl">
                      <a:srgbClr val="C0C0C0"/>
                    </a:outerShdw>
                  </a:effectLst>
                  <a:ea typeface="黑体" panose="02010609060101010101" pitchFamily="49" charset="-122"/>
                  <a:sym typeface="Wingdings" panose="05000000000000000000" pitchFamily="2" charset="2"/>
                </a:rPr>
                <a:t>P </a:t>
              </a:r>
              <a:r>
                <a:rPr lang="zh-CN" altLang="en-US" sz="2800" b="1" dirty="0">
                  <a:solidFill>
                    <a:schemeClr val="tx1"/>
                  </a:solidFill>
                  <a:effectLst>
                    <a:outerShdw blurRad="38100" dist="38100" dir="2700000" algn="tl">
                      <a:srgbClr val="C0C0C0"/>
                    </a:outerShdw>
                  </a:effectLst>
                  <a:ea typeface="黑体" panose="02010609060101010101" pitchFamily="49" charset="-122"/>
                  <a:sym typeface="Wingdings" panose="05000000000000000000" pitchFamily="2" charset="2"/>
                </a:rPr>
                <a:t> </a:t>
              </a:r>
              <a:r>
                <a:rPr lang="en-US" altLang="zh-CN" sz="2800" b="1" dirty="0">
                  <a:solidFill>
                    <a:schemeClr val="tx1"/>
                  </a:solidFill>
                  <a:effectLst>
                    <a:outerShdw blurRad="38100" dist="38100" dir="2700000" algn="tl">
                      <a:srgbClr val="C0C0C0"/>
                    </a:outerShdw>
                  </a:effectLst>
                  <a:ea typeface="黑体" panose="02010609060101010101" pitchFamily="49" charset="-122"/>
                  <a:sym typeface="Wingdings" panose="05000000000000000000" pitchFamily="2" charset="2"/>
                </a:rPr>
                <a:t>   Q</a:t>
              </a:r>
              <a:r>
                <a:rPr lang="en-US" altLang="zh-CN" sz="2800" b="1" dirty="0">
                  <a:ea typeface="黑体" panose="02010609060101010101" pitchFamily="49" charset="-122"/>
                  <a:sym typeface="Symbol" panose="05050102010706020507" pitchFamily="18" charset="2"/>
                </a:rPr>
                <a:t>  </a:t>
              </a:r>
              <a:r>
                <a:rPr lang="en-US" altLang="zh-CN" sz="2800" b="1" dirty="0">
                  <a:solidFill>
                    <a:schemeClr val="tx1"/>
                  </a:solidFill>
                  <a:effectLst>
                    <a:outerShdw blurRad="38100" dist="38100" dir="2700000" algn="tl">
                      <a:srgbClr val="C0C0C0"/>
                    </a:outerShdw>
                  </a:effectLst>
                  <a:ea typeface="黑体" panose="02010609060101010101" pitchFamily="49" charset="-122"/>
                  <a:sym typeface="Wingdings" panose="05000000000000000000" pitchFamily="2" charset="2"/>
                </a:rPr>
                <a:t>¬(P→Q) </a:t>
              </a:r>
              <a:endParaRPr lang="zh-CN" altLang="en-US" sz="2800" b="1" dirty="0">
                <a:solidFill>
                  <a:schemeClr val="tx1"/>
                </a:solidFill>
                <a:effectLst>
                  <a:outerShdw blurRad="38100" dist="38100" dir="2700000" algn="tl">
                    <a:srgbClr val="C0C0C0"/>
                  </a:outerShdw>
                </a:effectLst>
                <a:ea typeface="黑体" panose="02010609060101010101" pitchFamily="49" charset="-122"/>
                <a:sym typeface="Wingdings" panose="05000000000000000000" pitchFamily="2" charset="2"/>
              </a:endParaRPr>
            </a:p>
            <a:p>
              <a:pPr marL="228600" indent="-228600" algn="just" defTabSz="1030605">
                <a:lnSpc>
                  <a:spcPct val="87000"/>
                </a:lnSpc>
                <a:spcBef>
                  <a:spcPct val="34000"/>
                </a:spcBef>
                <a:buClr>
                  <a:srgbClr val="A50021"/>
                </a:buClr>
                <a:buSzPct val="114000"/>
                <a:defRPr/>
              </a:pPr>
              <a:r>
                <a:rPr lang="en-US" altLang="zh-CN" sz="2800" b="1" dirty="0">
                  <a:solidFill>
                    <a:schemeClr val="tx1"/>
                  </a:solidFill>
                  <a:effectLst>
                    <a:outerShdw blurRad="38100" dist="38100" dir="2700000" algn="tl">
                      <a:srgbClr val="C0C0C0"/>
                    </a:outerShdw>
                  </a:effectLst>
                  <a:ea typeface="黑体" panose="02010609060101010101" pitchFamily="49" charset="-122"/>
                  <a:sym typeface="Wingdings" panose="05000000000000000000" pitchFamily="2" charset="2"/>
                </a:rPr>
                <a:t>P↑Q</a:t>
              </a:r>
              <a:r>
                <a:rPr lang="en-US" altLang="zh-CN" sz="2800" b="1" dirty="0">
                  <a:ea typeface="黑体" panose="02010609060101010101" pitchFamily="49" charset="-122"/>
                  <a:sym typeface="Symbol" panose="05050102010706020507" pitchFamily="18" charset="2"/>
                </a:rPr>
                <a:t>  </a:t>
              </a:r>
              <a:r>
                <a:rPr lang="en-US" altLang="zh-CN" sz="2800" b="1" dirty="0">
                  <a:solidFill>
                    <a:schemeClr val="tx1"/>
                  </a:solidFill>
                  <a:effectLst>
                    <a:outerShdw blurRad="38100" dist="38100" dir="2700000" algn="tl">
                      <a:srgbClr val="C0C0C0"/>
                    </a:outerShdw>
                  </a:effectLst>
                  <a:ea typeface="黑体" panose="02010609060101010101" pitchFamily="49" charset="-122"/>
                  <a:sym typeface="Wingdings" panose="05000000000000000000" pitchFamily="2" charset="2"/>
                </a:rPr>
                <a:t>¬(P∧Q) </a:t>
              </a:r>
              <a:r>
                <a:rPr lang="zh-CN" altLang="en-US" sz="2800" b="1" dirty="0">
                  <a:solidFill>
                    <a:schemeClr val="tx1"/>
                  </a:solidFill>
                  <a:effectLst>
                    <a:outerShdw blurRad="38100" dist="38100" dir="2700000" algn="tl">
                      <a:srgbClr val="C0C0C0"/>
                    </a:outerShdw>
                  </a:effectLst>
                  <a:ea typeface="黑体" panose="02010609060101010101" pitchFamily="49" charset="-122"/>
                  <a:sym typeface="Wingdings" panose="05000000000000000000" pitchFamily="2" charset="2"/>
                </a:rPr>
                <a:t>，</a:t>
              </a:r>
              <a:r>
                <a:rPr lang="zh-CN" altLang="en-US" sz="2800" dirty="0">
                  <a:solidFill>
                    <a:schemeClr val="tx1"/>
                  </a:solidFill>
                  <a:effectLst>
                    <a:outerShdw blurRad="38100" dist="38100" dir="2700000" algn="tl">
                      <a:srgbClr val="C0C0C0"/>
                    </a:outerShdw>
                  </a:effectLst>
                  <a:ea typeface="黑体" panose="02010609060101010101" pitchFamily="49" charset="-122"/>
                </a:rPr>
                <a:t> </a:t>
              </a:r>
              <a:r>
                <a:rPr lang="en-US" altLang="zh-CN" sz="2800" b="1" dirty="0">
                  <a:solidFill>
                    <a:schemeClr val="tx1"/>
                  </a:solidFill>
                  <a:effectLst>
                    <a:outerShdw blurRad="38100" dist="38100" dir="2700000" algn="tl">
                      <a:srgbClr val="C0C0C0"/>
                    </a:outerShdw>
                  </a:effectLst>
                  <a:ea typeface="黑体" panose="02010609060101010101" pitchFamily="49" charset="-122"/>
                  <a:sym typeface="Wingdings" panose="05000000000000000000" pitchFamily="2" charset="2"/>
                </a:rPr>
                <a:t>P↓Q</a:t>
              </a:r>
              <a:r>
                <a:rPr lang="en-US" altLang="zh-CN" sz="2800" b="1" dirty="0">
                  <a:ea typeface="黑体" panose="02010609060101010101" pitchFamily="49" charset="-122"/>
                  <a:sym typeface="Symbol" panose="05050102010706020507" pitchFamily="18" charset="2"/>
                </a:rPr>
                <a:t>  </a:t>
              </a:r>
              <a:r>
                <a:rPr lang="en-US" altLang="zh-CN" sz="2800" b="1" dirty="0">
                  <a:solidFill>
                    <a:schemeClr val="tx1"/>
                  </a:solidFill>
                  <a:effectLst>
                    <a:outerShdw blurRad="38100" dist="38100" dir="2700000" algn="tl">
                      <a:srgbClr val="C0C0C0"/>
                    </a:outerShdw>
                  </a:effectLst>
                  <a:ea typeface="黑体" panose="02010609060101010101" pitchFamily="49" charset="-122"/>
                  <a:sym typeface="Wingdings" panose="05000000000000000000" pitchFamily="2" charset="2"/>
                </a:rPr>
                <a:t>¬(P∨Q) </a:t>
              </a:r>
              <a:r>
                <a:rPr lang="zh-CN" altLang="en-US" sz="2800" dirty="0" smtClean="0">
                  <a:solidFill>
                    <a:schemeClr val="tx1"/>
                  </a:solidFill>
                  <a:effectLst>
                    <a:outerShdw blurRad="38100" dist="38100" dir="2700000" algn="tl">
                      <a:srgbClr val="C0C0C0"/>
                    </a:outerShdw>
                  </a:effectLst>
                  <a:ea typeface="黑体" panose="02010609060101010101" pitchFamily="49" charset="-122"/>
                </a:rPr>
                <a:t> </a:t>
              </a:r>
              <a:endParaRPr lang="zh-CN" altLang="en-US" sz="2800" dirty="0">
                <a:solidFill>
                  <a:schemeClr val="tx1"/>
                </a:solidFill>
                <a:effectLst>
                  <a:outerShdw blurRad="38100" dist="38100" dir="2700000" algn="tl">
                    <a:srgbClr val="C0C0C0"/>
                  </a:outerShdw>
                </a:effectLst>
                <a:ea typeface="黑体" panose="02010609060101010101" pitchFamily="49" charset="-122"/>
              </a:endParaRPr>
            </a:p>
          </p:txBody>
        </p:sp>
        <p:graphicFrame>
          <p:nvGraphicFramePr>
            <p:cNvPr id="72764" name="Object 6"/>
            <p:cNvGraphicFramePr>
              <a:graphicFrameLocks noChangeAspect="1"/>
            </p:cNvGraphicFramePr>
            <p:nvPr/>
          </p:nvGraphicFramePr>
          <p:xfrm>
            <a:off x="762000" y="4762500"/>
            <a:ext cx="381000" cy="381000"/>
          </p:xfrm>
          <a:graphic>
            <a:graphicData uri="http://schemas.openxmlformats.org/presentationml/2006/ole">
              <mc:AlternateContent xmlns:mc="http://schemas.openxmlformats.org/markup-compatibility/2006">
                <mc:Choice xmlns:v="urn:schemas-microsoft-com:vml" Requires="v">
                  <p:oleObj spid="_x0000_s111019" name="公式" r:id="rId5" imgW="152400" imgH="152400" progId="Equation.3">
                    <p:embed/>
                  </p:oleObj>
                </mc:Choice>
                <mc:Fallback>
                  <p:oleObj name="公式" r:id="rId5" imgW="152400" imgH="1524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4762500"/>
                          <a:ext cx="3810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72765" name="直接箭头连接符 17"/>
            <p:cNvCxnSpPr>
              <a:cxnSpLocks noChangeShapeType="1"/>
            </p:cNvCxnSpPr>
            <p:nvPr/>
          </p:nvCxnSpPr>
          <p:spPr bwMode="auto">
            <a:xfrm>
              <a:off x="3944112" y="4963605"/>
              <a:ext cx="304800" cy="1587"/>
            </a:xfrm>
            <a:prstGeom prst="straightConnector1">
              <a:avLst/>
            </a:prstGeom>
            <a:noFill/>
            <a:ln w="9525" algn="ctr">
              <a:solidFill>
                <a:schemeClr val="tx1"/>
              </a:solidFill>
              <a:round/>
              <a:tailEnd type="arrow" w="med" len="med"/>
            </a:ln>
            <a:extLst>
              <a:ext uri="{909E8E84-426E-40DD-AFC4-6F175D3DCCD1}">
                <a14:hiddenFill xmlns:a14="http://schemas.microsoft.com/office/drawing/2010/main">
                  <a:noFill/>
                </a14:hiddenFill>
              </a:ext>
            </a:extLst>
          </p:spPr>
        </p:cxnSp>
        <p:cxnSp>
          <p:nvCxnSpPr>
            <p:cNvPr id="72766" name="直接连接符 18"/>
            <p:cNvCxnSpPr>
              <a:cxnSpLocks noChangeShapeType="1"/>
            </p:cNvCxnSpPr>
            <p:nvPr/>
          </p:nvCxnSpPr>
          <p:spPr bwMode="auto">
            <a:xfrm rot="5400000">
              <a:off x="3956304" y="4907280"/>
              <a:ext cx="228600" cy="7620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grpSp>
      <p:sp>
        <p:nvSpPr>
          <p:cNvPr id="2" name="矩形 1"/>
          <p:cNvSpPr/>
          <p:nvPr/>
        </p:nvSpPr>
        <p:spPr>
          <a:xfrm>
            <a:off x="1371600" y="5757551"/>
            <a:ext cx="6324600" cy="413639"/>
          </a:xfrm>
          <a:prstGeom prst="rect">
            <a:avLst/>
          </a:prstGeom>
        </p:spPr>
        <p:txBody>
          <a:bodyPr wrap="square">
            <a:spAutoFit/>
          </a:bodyPr>
          <a:lstStyle/>
          <a:p>
            <a:pPr marL="228600" indent="-228600" algn="just" defTabSz="1030605">
              <a:lnSpc>
                <a:spcPct val="87000"/>
              </a:lnSpc>
              <a:spcBef>
                <a:spcPct val="34000"/>
              </a:spcBef>
              <a:buClr>
                <a:srgbClr val="A50021"/>
              </a:buClr>
              <a:buSzPct val="114000"/>
              <a:defRPr/>
            </a:pPr>
            <a:r>
              <a:rPr lang="zh-CN" altLang="en-US" b="1" dirty="0">
                <a:solidFill>
                  <a:schemeClr val="tx1"/>
                </a:solidFill>
                <a:effectLst>
                  <a:outerShdw blurRad="38100" dist="38100" dir="2700000" algn="tl">
                    <a:srgbClr val="C0C0C0"/>
                  </a:outerShdw>
                </a:effectLst>
                <a:ea typeface="黑体" panose="02010609060101010101" pitchFamily="49" charset="-122"/>
                <a:sym typeface="Wingdings" panose="05000000000000000000" pitchFamily="2" charset="2"/>
              </a:rPr>
              <a:t>这</a:t>
            </a:r>
            <a:r>
              <a:rPr lang="en-US" altLang="zh-CN" b="1" dirty="0">
                <a:solidFill>
                  <a:schemeClr val="tx1"/>
                </a:solidFill>
                <a:effectLst>
                  <a:outerShdw blurRad="38100" dist="38100" dir="2700000" algn="tl">
                    <a:srgbClr val="C0C0C0"/>
                  </a:outerShdw>
                </a:effectLst>
                <a:ea typeface="黑体" panose="02010609060101010101" pitchFamily="49" charset="-122"/>
                <a:sym typeface="Wingdings" panose="05000000000000000000" pitchFamily="2" charset="2"/>
              </a:rPr>
              <a:t>9</a:t>
            </a:r>
            <a:r>
              <a:rPr lang="zh-CN" altLang="en-US" b="1" dirty="0">
                <a:solidFill>
                  <a:schemeClr val="tx1"/>
                </a:solidFill>
                <a:effectLst>
                  <a:outerShdw blurRad="38100" dist="38100" dir="2700000" algn="tl">
                    <a:srgbClr val="C0C0C0"/>
                  </a:outerShdw>
                </a:effectLst>
                <a:ea typeface="黑体" panose="02010609060101010101" pitchFamily="49" charset="-122"/>
                <a:sym typeface="Wingdings" panose="05000000000000000000" pitchFamily="2" charset="2"/>
              </a:rPr>
              <a:t>个联结词构成命题演算中的所有</a:t>
            </a:r>
            <a:r>
              <a:rPr lang="zh-CN" altLang="en-US" b="1" dirty="0" smtClean="0">
                <a:solidFill>
                  <a:schemeClr val="tx1"/>
                </a:solidFill>
                <a:effectLst>
                  <a:outerShdw blurRad="38100" dist="38100" dir="2700000" algn="tl">
                    <a:srgbClr val="C0C0C0"/>
                  </a:outerShdw>
                </a:effectLst>
                <a:ea typeface="黑体" panose="02010609060101010101" pitchFamily="49" charset="-122"/>
                <a:sym typeface="Wingdings" panose="05000000000000000000" pitchFamily="2" charset="2"/>
              </a:rPr>
              <a:t>联结词</a:t>
            </a:r>
            <a:endParaRPr lang="zh-CN" altLang="en-US" b="1" dirty="0">
              <a:solidFill>
                <a:schemeClr val="tx1"/>
              </a:solidFill>
              <a:effectLst>
                <a:outerShdw blurRad="38100" dist="38100" dir="2700000" algn="tl">
                  <a:srgbClr val="C0C0C0"/>
                </a:outerShdw>
              </a:effectLst>
              <a:ea typeface="黑体" panose="02010609060101010101" pitchFamily="49" charset="-122"/>
              <a:sym typeface="Wingdings" panose="05000000000000000000" pitchFamily="2" charset="2"/>
            </a:endParaRPr>
          </a:p>
        </p:txBody>
      </p:sp>
    </p:spTree>
  </p:cSld>
  <p:clrMapOvr>
    <a:masterClrMapping/>
  </p:clrMapOvr>
  <p:transition spd="med" advTm="5486"/>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lstStyle/>
          <a:p>
            <a:pPr algn="l" eaLnBrk="1" hangingPunct="1">
              <a:defRPr/>
            </a:pPr>
            <a:r>
              <a:rPr lang="en-US" altLang="zh-CN">
                <a:latin typeface="Arial Black" panose="020B0A04020102020204" pitchFamily="34" charset="0"/>
                <a:ea typeface="黑体" panose="02010609060101010101" pitchFamily="49" charset="-122"/>
              </a:rPr>
              <a:t>1.3 </a:t>
            </a:r>
            <a:r>
              <a:rPr lang="zh-CN" altLang="en-US">
                <a:latin typeface="Arial Black" panose="020B0A04020102020204" pitchFamily="34" charset="0"/>
                <a:ea typeface="黑体" panose="02010609060101010101" pitchFamily="49" charset="-122"/>
              </a:rPr>
              <a:t>联结词的完备集</a:t>
            </a:r>
            <a:endParaRPr lang="zh-CN" altLang="en-US">
              <a:latin typeface="Arial Black" panose="020B0A04020102020204" pitchFamily="34" charset="0"/>
              <a:ea typeface="黑体" panose="02010609060101010101" pitchFamily="49" charset="-122"/>
            </a:endParaRPr>
          </a:p>
        </p:txBody>
      </p:sp>
      <p:sp>
        <p:nvSpPr>
          <p:cNvPr id="63491" name="Rectangle 3"/>
          <p:cNvSpPr>
            <a:spLocks noGrp="1" noChangeArrowheads="1"/>
          </p:cNvSpPr>
          <p:nvPr>
            <p:ph type="body" idx="1"/>
          </p:nvPr>
        </p:nvSpPr>
        <p:spPr>
          <a:xfrm>
            <a:off x="457200" y="1143000"/>
            <a:ext cx="8458200" cy="5486400"/>
          </a:xfrm>
        </p:spPr>
        <p:txBody>
          <a:bodyPr/>
          <a:lstStyle/>
          <a:p>
            <a:pPr eaLnBrk="1" hangingPunct="1">
              <a:buFontTx/>
              <a:buNone/>
              <a:defRPr/>
            </a:pPr>
            <a:r>
              <a:rPr lang="en-US" altLang="zh-CN" b="1" dirty="0">
                <a:solidFill>
                  <a:srgbClr val="0000FF"/>
                </a:solidFill>
                <a:ea typeface="黑体" panose="02010609060101010101" pitchFamily="49" charset="-122"/>
                <a:sym typeface="Wingdings" panose="05000000000000000000" pitchFamily="2" charset="2"/>
              </a:rPr>
              <a:t>1.3.2 </a:t>
            </a:r>
            <a:r>
              <a:rPr lang="zh-CN" altLang="en-US" b="1" dirty="0">
                <a:solidFill>
                  <a:srgbClr val="0000FF"/>
                </a:solidFill>
                <a:ea typeface="黑体" panose="02010609060101010101" pitchFamily="49" charset="-122"/>
                <a:sym typeface="Wingdings" panose="05000000000000000000" pitchFamily="2" charset="2"/>
              </a:rPr>
              <a:t>与非，或非，异或的性质</a:t>
            </a:r>
            <a:endParaRPr lang="zh-CN" altLang="en-US" b="1" dirty="0">
              <a:solidFill>
                <a:srgbClr val="0000FF"/>
              </a:solidFill>
              <a:ea typeface="黑体" panose="02010609060101010101" pitchFamily="49" charset="-122"/>
              <a:sym typeface="Wingdings" panose="05000000000000000000" pitchFamily="2" charset="2"/>
            </a:endParaRPr>
          </a:p>
          <a:p>
            <a:pPr algn="just" eaLnBrk="1" hangingPunct="1">
              <a:lnSpc>
                <a:spcPct val="100000"/>
              </a:lnSpc>
              <a:spcBef>
                <a:spcPct val="0"/>
              </a:spcBef>
              <a:buFontTx/>
              <a:buNone/>
              <a:defRPr/>
            </a:pPr>
            <a:r>
              <a:rPr lang="en-US" altLang="zh-CN" sz="2800" b="1" dirty="0">
                <a:ea typeface="黑体" panose="02010609060101010101" pitchFamily="49" charset="-122"/>
                <a:sym typeface="Wingdings" panose="05000000000000000000" pitchFamily="2" charset="2"/>
              </a:rPr>
              <a:t>1.</a:t>
            </a:r>
            <a:r>
              <a:rPr lang="zh-CN" altLang="en-US" sz="2800" b="1" dirty="0">
                <a:ea typeface="黑体" panose="02010609060101010101" pitchFamily="49" charset="-122"/>
                <a:sym typeface="Wingdings" panose="05000000000000000000" pitchFamily="2" charset="2"/>
              </a:rPr>
              <a:t>与非的性质：</a:t>
            </a:r>
            <a:endParaRPr lang="zh-CN" altLang="en-US" sz="2800" b="1" dirty="0">
              <a:ea typeface="黑体" panose="02010609060101010101" pitchFamily="49" charset="-122"/>
              <a:sym typeface="Wingdings" panose="05000000000000000000" pitchFamily="2" charset="2"/>
            </a:endParaRPr>
          </a:p>
          <a:p>
            <a:pPr algn="just" eaLnBrk="1" hangingPunct="1">
              <a:lnSpc>
                <a:spcPct val="100000"/>
              </a:lnSpc>
              <a:spcBef>
                <a:spcPct val="0"/>
              </a:spcBef>
              <a:buFontTx/>
              <a:buNone/>
              <a:defRPr/>
            </a:pPr>
            <a:r>
              <a:rPr lang="zh-CN" altLang="en-US" sz="2800" b="1" dirty="0">
                <a:ea typeface="黑体" panose="02010609060101010101" pitchFamily="49" charset="-122"/>
                <a:sym typeface="Wingdings" panose="05000000000000000000" pitchFamily="2" charset="2"/>
              </a:rPr>
              <a:t>	</a:t>
            </a:r>
            <a:r>
              <a:rPr lang="en-US" altLang="zh-CN" sz="2800" b="1" dirty="0">
                <a:ea typeface="黑体" panose="02010609060101010101" pitchFamily="49" charset="-122"/>
                <a:sym typeface="Wingdings" panose="05000000000000000000" pitchFamily="2" charset="2"/>
              </a:rPr>
              <a:t>P↑Q</a:t>
            </a:r>
            <a:r>
              <a:rPr lang="en-US" altLang="zh-CN" sz="2800" b="1" dirty="0">
                <a:ea typeface="黑体" panose="02010609060101010101" pitchFamily="49" charset="-122"/>
                <a:sym typeface="Symbol" panose="05050102010706020507" pitchFamily="18" charset="2"/>
              </a:rPr>
              <a:t></a:t>
            </a:r>
            <a:r>
              <a:rPr lang="en-US" altLang="zh-CN" sz="2800" b="1" dirty="0">
                <a:ea typeface="黑体" panose="02010609060101010101" pitchFamily="49" charset="-122"/>
                <a:sym typeface="Wingdings" panose="05000000000000000000" pitchFamily="2" charset="2"/>
              </a:rPr>
              <a:t>Q↑P</a:t>
            </a:r>
            <a:r>
              <a:rPr lang="zh-CN" altLang="en-US" sz="2800" b="1" dirty="0">
                <a:ea typeface="黑体" panose="02010609060101010101" pitchFamily="49" charset="-122"/>
                <a:sym typeface="Wingdings" panose="05000000000000000000" pitchFamily="2" charset="2"/>
              </a:rPr>
              <a:t>，</a:t>
            </a:r>
            <a:r>
              <a:rPr lang="en-US" altLang="zh-CN" sz="2800" b="1" dirty="0">
                <a:ea typeface="黑体" panose="02010609060101010101" pitchFamily="49" charset="-122"/>
                <a:sym typeface="Wingdings" panose="05000000000000000000" pitchFamily="2" charset="2"/>
              </a:rPr>
              <a:t>P↑P </a:t>
            </a:r>
            <a:r>
              <a:rPr lang="en-US" altLang="zh-CN" sz="2800" b="1" dirty="0">
                <a:ea typeface="黑体" panose="02010609060101010101" pitchFamily="49" charset="-122"/>
                <a:sym typeface="Symbol" panose="05050102010706020507" pitchFamily="18" charset="2"/>
              </a:rPr>
              <a:t></a:t>
            </a:r>
            <a:r>
              <a:rPr lang="en-US" altLang="zh-CN" sz="2800" b="1" dirty="0">
                <a:ea typeface="黑体" panose="02010609060101010101" pitchFamily="49" charset="-122"/>
                <a:sym typeface="Wingdings" panose="05000000000000000000" pitchFamily="2" charset="2"/>
              </a:rPr>
              <a:t> ¬P</a:t>
            </a:r>
            <a:r>
              <a:rPr lang="zh-CN" altLang="en-US" sz="2800" b="1" dirty="0">
                <a:ea typeface="黑体" panose="02010609060101010101" pitchFamily="49" charset="-122"/>
                <a:sym typeface="Wingdings" panose="05000000000000000000" pitchFamily="2" charset="2"/>
              </a:rPr>
              <a:t>，</a:t>
            </a:r>
            <a:endParaRPr lang="zh-CN" altLang="en-US" sz="2800" b="1" dirty="0">
              <a:ea typeface="黑体" panose="02010609060101010101" pitchFamily="49" charset="-122"/>
              <a:sym typeface="Wingdings" panose="05000000000000000000" pitchFamily="2" charset="2"/>
            </a:endParaRPr>
          </a:p>
          <a:p>
            <a:pPr algn="just" eaLnBrk="1" hangingPunct="1">
              <a:lnSpc>
                <a:spcPct val="100000"/>
              </a:lnSpc>
              <a:spcBef>
                <a:spcPct val="0"/>
              </a:spcBef>
              <a:buFontTx/>
              <a:buNone/>
              <a:defRPr/>
            </a:pPr>
            <a:r>
              <a:rPr lang="zh-CN" altLang="en-US" sz="2800" b="1" dirty="0">
                <a:ea typeface="黑体" panose="02010609060101010101" pitchFamily="49" charset="-122"/>
                <a:sym typeface="Wingdings" panose="05000000000000000000" pitchFamily="2" charset="2"/>
              </a:rPr>
              <a:t>	</a:t>
            </a:r>
            <a:r>
              <a:rPr lang="en-US" altLang="zh-CN" sz="2800" b="1" dirty="0">
                <a:ea typeface="黑体" panose="02010609060101010101" pitchFamily="49" charset="-122"/>
                <a:sym typeface="Wingdings" panose="05000000000000000000" pitchFamily="2" charset="2"/>
              </a:rPr>
              <a:t>(P↑Q)↑(P↑Q)</a:t>
            </a:r>
            <a:r>
              <a:rPr lang="en-US" altLang="zh-CN" sz="2800" b="1" dirty="0">
                <a:ea typeface="黑体" panose="02010609060101010101" pitchFamily="49" charset="-122"/>
                <a:sym typeface="Symbol" panose="05050102010706020507" pitchFamily="18" charset="2"/>
              </a:rPr>
              <a:t></a:t>
            </a:r>
            <a:r>
              <a:rPr lang="en-US" altLang="zh-CN" sz="2800" b="1" dirty="0">
                <a:ea typeface="黑体" panose="02010609060101010101" pitchFamily="49" charset="-122"/>
                <a:sym typeface="Wingdings" panose="05000000000000000000" pitchFamily="2" charset="2"/>
              </a:rPr>
              <a:t>P∧Q</a:t>
            </a:r>
            <a:r>
              <a:rPr lang="zh-CN" altLang="en-US" sz="2800" b="1" dirty="0">
                <a:ea typeface="黑体" panose="02010609060101010101" pitchFamily="49" charset="-122"/>
                <a:sym typeface="Wingdings" panose="05000000000000000000" pitchFamily="2" charset="2"/>
              </a:rPr>
              <a:t>， </a:t>
            </a:r>
            <a:r>
              <a:rPr lang="en-US" altLang="zh-CN" sz="2800" b="1" dirty="0">
                <a:ea typeface="黑体" panose="02010609060101010101" pitchFamily="49" charset="-122"/>
                <a:sym typeface="Wingdings" panose="05000000000000000000" pitchFamily="2" charset="2"/>
              </a:rPr>
              <a:t>(P↑P)↑(Q↑Q)</a:t>
            </a:r>
            <a:r>
              <a:rPr lang="en-US" altLang="zh-CN" sz="2800" b="1" dirty="0">
                <a:ea typeface="黑体" panose="02010609060101010101" pitchFamily="49" charset="-122"/>
                <a:sym typeface="Symbol" panose="05050102010706020507" pitchFamily="18" charset="2"/>
              </a:rPr>
              <a:t></a:t>
            </a:r>
            <a:r>
              <a:rPr lang="en-US" altLang="zh-CN" sz="2800" b="1" dirty="0">
                <a:ea typeface="黑体" panose="02010609060101010101" pitchFamily="49" charset="-122"/>
                <a:sym typeface="Wingdings" panose="05000000000000000000" pitchFamily="2" charset="2"/>
              </a:rPr>
              <a:t>P∨</a:t>
            </a:r>
            <a:r>
              <a:rPr lang="en-US" altLang="zh-CN" sz="2800" b="1" dirty="0" smtClean="0">
                <a:ea typeface="黑体" panose="02010609060101010101" pitchFamily="49" charset="-122"/>
                <a:sym typeface="Wingdings" panose="05000000000000000000" pitchFamily="2" charset="2"/>
              </a:rPr>
              <a:t>Q</a:t>
            </a:r>
            <a:endParaRPr lang="en-US" altLang="zh-CN" sz="2800" b="1" dirty="0" smtClean="0">
              <a:ea typeface="黑体" panose="02010609060101010101" pitchFamily="49" charset="-122"/>
              <a:sym typeface="Wingdings" panose="05000000000000000000" pitchFamily="2" charset="2"/>
            </a:endParaRPr>
          </a:p>
          <a:p>
            <a:pPr algn="just" eaLnBrk="1" hangingPunct="1">
              <a:lnSpc>
                <a:spcPct val="100000"/>
              </a:lnSpc>
              <a:spcBef>
                <a:spcPct val="0"/>
              </a:spcBef>
              <a:buFontTx/>
              <a:buNone/>
              <a:defRPr/>
            </a:pPr>
            <a:endParaRPr lang="en-US" altLang="zh-CN" sz="2800" b="1" dirty="0">
              <a:ea typeface="黑体" panose="02010609060101010101" pitchFamily="49" charset="-122"/>
              <a:sym typeface="Wingdings" panose="05000000000000000000" pitchFamily="2" charset="2"/>
            </a:endParaRPr>
          </a:p>
          <a:p>
            <a:pPr algn="just" eaLnBrk="1" hangingPunct="1">
              <a:lnSpc>
                <a:spcPct val="100000"/>
              </a:lnSpc>
              <a:spcBef>
                <a:spcPct val="0"/>
              </a:spcBef>
              <a:buFontTx/>
              <a:buNone/>
              <a:defRPr/>
            </a:pPr>
            <a:r>
              <a:rPr lang="en-US" altLang="zh-CN" sz="2800" b="1" dirty="0">
                <a:ea typeface="黑体" panose="02010609060101010101" pitchFamily="49" charset="-122"/>
                <a:sym typeface="Wingdings" panose="05000000000000000000" pitchFamily="2" charset="2"/>
              </a:rPr>
              <a:t>2.</a:t>
            </a:r>
            <a:r>
              <a:rPr lang="zh-CN" altLang="en-US" sz="2800" b="1" dirty="0">
                <a:ea typeface="黑体" panose="02010609060101010101" pitchFamily="49" charset="-122"/>
                <a:sym typeface="Wingdings" panose="05000000000000000000" pitchFamily="2" charset="2"/>
              </a:rPr>
              <a:t>或非的性质：</a:t>
            </a:r>
            <a:endParaRPr lang="zh-CN" altLang="en-US" sz="2800" b="1" dirty="0">
              <a:ea typeface="黑体" panose="02010609060101010101" pitchFamily="49" charset="-122"/>
              <a:sym typeface="Wingdings" panose="05000000000000000000" pitchFamily="2" charset="2"/>
            </a:endParaRPr>
          </a:p>
          <a:p>
            <a:pPr algn="just" eaLnBrk="1" hangingPunct="1">
              <a:lnSpc>
                <a:spcPct val="100000"/>
              </a:lnSpc>
              <a:spcBef>
                <a:spcPct val="0"/>
              </a:spcBef>
              <a:buFontTx/>
              <a:buNone/>
              <a:defRPr/>
            </a:pPr>
            <a:r>
              <a:rPr lang="zh-CN" altLang="en-US" sz="2800" b="1" dirty="0">
                <a:ea typeface="黑体" panose="02010609060101010101" pitchFamily="49" charset="-122"/>
                <a:sym typeface="Wingdings" panose="05000000000000000000" pitchFamily="2" charset="2"/>
              </a:rPr>
              <a:t>	</a:t>
            </a:r>
            <a:r>
              <a:rPr lang="en-US" altLang="zh-CN" sz="2800" b="1" dirty="0">
                <a:ea typeface="黑体" panose="02010609060101010101" pitchFamily="49" charset="-122"/>
                <a:sym typeface="Wingdings" panose="05000000000000000000" pitchFamily="2" charset="2"/>
              </a:rPr>
              <a:t>P↓Q </a:t>
            </a:r>
            <a:r>
              <a:rPr lang="en-US" altLang="zh-CN" sz="2800" b="1" dirty="0">
                <a:ea typeface="黑体" panose="02010609060101010101" pitchFamily="49" charset="-122"/>
                <a:sym typeface="Symbol" panose="05050102010706020507" pitchFamily="18" charset="2"/>
              </a:rPr>
              <a:t></a:t>
            </a:r>
            <a:r>
              <a:rPr lang="en-US" altLang="zh-CN" sz="2800" b="1" dirty="0">
                <a:ea typeface="黑体" panose="02010609060101010101" pitchFamily="49" charset="-122"/>
                <a:sym typeface="Wingdings" panose="05000000000000000000" pitchFamily="2" charset="2"/>
              </a:rPr>
              <a:t> Q↓P</a:t>
            </a:r>
            <a:r>
              <a:rPr lang="zh-CN" altLang="en-US" sz="2800" b="1" dirty="0">
                <a:ea typeface="黑体" panose="02010609060101010101" pitchFamily="49" charset="-122"/>
                <a:sym typeface="Wingdings" panose="05000000000000000000" pitchFamily="2" charset="2"/>
              </a:rPr>
              <a:t>，</a:t>
            </a:r>
            <a:r>
              <a:rPr lang="en-US" altLang="zh-CN" sz="2800" b="1" dirty="0">
                <a:ea typeface="黑体" panose="02010609060101010101" pitchFamily="49" charset="-122"/>
                <a:sym typeface="Wingdings" panose="05000000000000000000" pitchFamily="2" charset="2"/>
              </a:rPr>
              <a:t>P↓P </a:t>
            </a:r>
            <a:r>
              <a:rPr lang="en-US" altLang="zh-CN" sz="2800" b="1" dirty="0">
                <a:ea typeface="黑体" panose="02010609060101010101" pitchFamily="49" charset="-122"/>
                <a:sym typeface="Symbol" panose="05050102010706020507" pitchFamily="18" charset="2"/>
              </a:rPr>
              <a:t></a:t>
            </a:r>
            <a:r>
              <a:rPr lang="en-US" altLang="zh-CN" sz="2800" b="1" dirty="0">
                <a:ea typeface="黑体" panose="02010609060101010101" pitchFamily="49" charset="-122"/>
                <a:sym typeface="Wingdings" panose="05000000000000000000" pitchFamily="2" charset="2"/>
              </a:rPr>
              <a:t> ¬P</a:t>
            </a:r>
            <a:r>
              <a:rPr lang="zh-CN" altLang="en-US" sz="2800" b="1" dirty="0">
                <a:ea typeface="黑体" panose="02010609060101010101" pitchFamily="49" charset="-122"/>
                <a:sym typeface="Wingdings" panose="05000000000000000000" pitchFamily="2" charset="2"/>
              </a:rPr>
              <a:t>， </a:t>
            </a:r>
            <a:endParaRPr lang="zh-CN" altLang="en-US" sz="2800" b="1" dirty="0">
              <a:ea typeface="黑体" panose="02010609060101010101" pitchFamily="49" charset="-122"/>
              <a:sym typeface="Wingdings" panose="05000000000000000000" pitchFamily="2" charset="2"/>
            </a:endParaRPr>
          </a:p>
          <a:p>
            <a:pPr algn="just" eaLnBrk="1" hangingPunct="1">
              <a:lnSpc>
                <a:spcPct val="100000"/>
              </a:lnSpc>
              <a:spcBef>
                <a:spcPct val="0"/>
              </a:spcBef>
              <a:buFontTx/>
              <a:buNone/>
              <a:defRPr/>
            </a:pPr>
            <a:r>
              <a:rPr lang="zh-CN" altLang="en-US" sz="2800" b="1" dirty="0">
                <a:ea typeface="黑体" panose="02010609060101010101" pitchFamily="49" charset="-122"/>
                <a:sym typeface="Wingdings" panose="05000000000000000000" pitchFamily="2" charset="2"/>
              </a:rPr>
              <a:t>	</a:t>
            </a:r>
            <a:r>
              <a:rPr lang="en-US" altLang="zh-CN" sz="2800" b="1" dirty="0">
                <a:ea typeface="黑体" panose="02010609060101010101" pitchFamily="49" charset="-122"/>
                <a:sym typeface="Wingdings" panose="05000000000000000000" pitchFamily="2" charset="2"/>
              </a:rPr>
              <a:t>(P↓Q)↓(P↓Q)</a:t>
            </a:r>
            <a:r>
              <a:rPr lang="en-US" altLang="zh-CN" sz="2800" b="1" dirty="0">
                <a:ea typeface="黑体" panose="02010609060101010101" pitchFamily="49" charset="-122"/>
                <a:sym typeface="Symbol" panose="05050102010706020507" pitchFamily="18" charset="2"/>
              </a:rPr>
              <a:t></a:t>
            </a:r>
            <a:r>
              <a:rPr lang="en-US" altLang="zh-CN" sz="2800" b="1" dirty="0">
                <a:ea typeface="黑体" panose="02010609060101010101" pitchFamily="49" charset="-122"/>
                <a:sym typeface="Wingdings" panose="05000000000000000000" pitchFamily="2" charset="2"/>
              </a:rPr>
              <a:t>P∨Q</a:t>
            </a:r>
            <a:r>
              <a:rPr lang="zh-CN" altLang="en-US" sz="2800" b="1" dirty="0">
                <a:ea typeface="黑体" panose="02010609060101010101" pitchFamily="49" charset="-122"/>
                <a:sym typeface="Wingdings" panose="05000000000000000000" pitchFamily="2" charset="2"/>
              </a:rPr>
              <a:t>， </a:t>
            </a:r>
            <a:r>
              <a:rPr lang="en-US" altLang="zh-CN" sz="2800" b="1" dirty="0">
                <a:ea typeface="黑体" panose="02010609060101010101" pitchFamily="49" charset="-122"/>
                <a:sym typeface="Wingdings" panose="05000000000000000000" pitchFamily="2" charset="2"/>
              </a:rPr>
              <a:t>(P↓P)↓(Q↓Q)</a:t>
            </a:r>
            <a:r>
              <a:rPr lang="en-US" altLang="zh-CN" sz="2800" b="1" dirty="0">
                <a:ea typeface="黑体" panose="02010609060101010101" pitchFamily="49" charset="-122"/>
                <a:sym typeface="Symbol" panose="05050102010706020507" pitchFamily="18" charset="2"/>
              </a:rPr>
              <a:t></a:t>
            </a:r>
            <a:r>
              <a:rPr lang="en-US" altLang="zh-CN" sz="2800" b="1" dirty="0">
                <a:ea typeface="黑体" panose="02010609060101010101" pitchFamily="49" charset="-122"/>
                <a:sym typeface="Wingdings" panose="05000000000000000000" pitchFamily="2" charset="2"/>
              </a:rPr>
              <a:t>P∧Q </a:t>
            </a:r>
            <a:endParaRPr lang="en-US" altLang="zh-CN" sz="2800" b="1" dirty="0" smtClean="0">
              <a:ea typeface="黑体" panose="02010609060101010101" pitchFamily="49" charset="-122"/>
              <a:sym typeface="Wingdings" panose="05000000000000000000" pitchFamily="2" charset="2"/>
            </a:endParaRPr>
          </a:p>
          <a:p>
            <a:pPr algn="just" eaLnBrk="1" hangingPunct="1">
              <a:lnSpc>
                <a:spcPct val="100000"/>
              </a:lnSpc>
              <a:spcBef>
                <a:spcPct val="0"/>
              </a:spcBef>
              <a:buFontTx/>
              <a:buNone/>
              <a:defRPr/>
            </a:pPr>
            <a:endParaRPr lang="en-US" altLang="zh-CN" sz="2800" b="1" dirty="0">
              <a:ea typeface="黑体" panose="02010609060101010101" pitchFamily="49" charset="-122"/>
              <a:sym typeface="Wingdings" panose="05000000000000000000" pitchFamily="2" charset="2"/>
            </a:endParaRPr>
          </a:p>
          <a:p>
            <a:pPr algn="just" eaLnBrk="1" hangingPunct="1">
              <a:lnSpc>
                <a:spcPct val="100000"/>
              </a:lnSpc>
              <a:spcBef>
                <a:spcPct val="0"/>
              </a:spcBef>
              <a:buFontTx/>
              <a:buNone/>
              <a:defRPr/>
            </a:pPr>
            <a:r>
              <a:rPr lang="en-US" altLang="zh-CN" sz="2800" b="1" dirty="0">
                <a:ea typeface="黑体" panose="02010609060101010101" pitchFamily="49" charset="-122"/>
                <a:sym typeface="Wingdings" panose="05000000000000000000" pitchFamily="2" charset="2"/>
              </a:rPr>
              <a:t>3.</a:t>
            </a:r>
            <a:r>
              <a:rPr lang="zh-CN" altLang="en-US" sz="2800" b="1" dirty="0">
                <a:ea typeface="黑体" panose="02010609060101010101" pitchFamily="49" charset="-122"/>
                <a:sym typeface="Wingdings" panose="05000000000000000000" pitchFamily="2" charset="2"/>
              </a:rPr>
              <a:t>异或的性质：</a:t>
            </a:r>
            <a:endParaRPr lang="zh-CN" altLang="en-US" sz="2800" b="1" dirty="0">
              <a:ea typeface="黑体" panose="02010609060101010101" pitchFamily="49" charset="-122"/>
              <a:sym typeface="Wingdings" panose="05000000000000000000" pitchFamily="2" charset="2"/>
            </a:endParaRPr>
          </a:p>
          <a:p>
            <a:pPr algn="just" eaLnBrk="1" hangingPunct="1">
              <a:lnSpc>
                <a:spcPct val="100000"/>
              </a:lnSpc>
              <a:spcBef>
                <a:spcPct val="0"/>
              </a:spcBef>
              <a:buFontTx/>
              <a:buNone/>
              <a:defRPr/>
            </a:pPr>
            <a:r>
              <a:rPr lang="zh-CN" altLang="en-US" sz="2800" b="1" dirty="0">
                <a:ea typeface="黑体" panose="02010609060101010101" pitchFamily="49" charset="-122"/>
                <a:sym typeface="Wingdings" panose="05000000000000000000" pitchFamily="2" charset="2"/>
              </a:rPr>
              <a:t>	</a:t>
            </a:r>
            <a:r>
              <a:rPr lang="en-US" altLang="zh-CN" sz="2800" b="1" dirty="0">
                <a:effectLst>
                  <a:outerShdw blurRad="38100" dist="38100" dir="2700000" algn="tl">
                    <a:srgbClr val="C0C0C0"/>
                  </a:outerShdw>
                </a:effectLst>
                <a:ea typeface="黑体" panose="02010609060101010101" pitchFamily="49" charset="-122"/>
                <a:sym typeface="Wingdings" panose="05000000000000000000" pitchFamily="2" charset="2"/>
              </a:rPr>
              <a:t>P    Q</a:t>
            </a:r>
            <a:r>
              <a:rPr lang="en-US" altLang="zh-CN" sz="2800" b="1" dirty="0">
                <a:ea typeface="黑体" panose="02010609060101010101" pitchFamily="49" charset="-122"/>
                <a:sym typeface="Symbol" panose="05050102010706020507" pitchFamily="18" charset="2"/>
              </a:rPr>
              <a:t>  </a:t>
            </a:r>
            <a:r>
              <a:rPr lang="en-US" altLang="zh-CN" sz="2800" b="1" dirty="0">
                <a:effectLst>
                  <a:outerShdw blurRad="38100" dist="38100" dir="2700000" algn="tl">
                    <a:srgbClr val="C0C0C0"/>
                  </a:outerShdw>
                </a:effectLst>
                <a:ea typeface="黑体" panose="02010609060101010101" pitchFamily="49" charset="-122"/>
                <a:sym typeface="Wingdings" panose="05000000000000000000" pitchFamily="2" charset="2"/>
              </a:rPr>
              <a:t>Q</a:t>
            </a:r>
            <a:r>
              <a:rPr lang="zh-CN" altLang="en-US" sz="2800" b="1" dirty="0">
                <a:effectLst>
                  <a:outerShdw blurRad="38100" dist="38100" dir="2700000" algn="tl">
                    <a:srgbClr val="C0C0C0"/>
                  </a:outerShdw>
                </a:effectLst>
                <a:ea typeface="黑体" panose="02010609060101010101" pitchFamily="49" charset="-122"/>
                <a:sym typeface="Wingdings" panose="05000000000000000000" pitchFamily="2" charset="2"/>
              </a:rPr>
              <a:t> </a:t>
            </a:r>
            <a:r>
              <a:rPr lang="en-US" altLang="zh-CN" sz="2800" b="1" dirty="0">
                <a:effectLst>
                  <a:outerShdw blurRad="38100" dist="38100" dir="2700000" algn="tl">
                    <a:srgbClr val="C0C0C0"/>
                  </a:outerShdw>
                </a:effectLst>
                <a:ea typeface="黑体" panose="02010609060101010101" pitchFamily="49" charset="-122"/>
                <a:sym typeface="Wingdings" panose="05000000000000000000" pitchFamily="2" charset="2"/>
              </a:rPr>
              <a:t>   P</a:t>
            </a:r>
            <a:r>
              <a:rPr lang="zh-CN" altLang="en-US" sz="2800" b="1" dirty="0">
                <a:effectLst>
                  <a:outerShdw blurRad="38100" dist="38100" dir="2700000" algn="tl">
                    <a:srgbClr val="C0C0C0"/>
                  </a:outerShdw>
                </a:effectLst>
                <a:ea typeface="黑体" panose="02010609060101010101" pitchFamily="49" charset="-122"/>
                <a:sym typeface="Wingdings" panose="05000000000000000000" pitchFamily="2" charset="2"/>
              </a:rPr>
              <a:t>， </a:t>
            </a:r>
            <a:r>
              <a:rPr lang="en-US" altLang="zh-CN" sz="2800" b="1" dirty="0">
                <a:effectLst>
                  <a:outerShdw blurRad="38100" dist="38100" dir="2700000" algn="tl">
                    <a:srgbClr val="C0C0C0"/>
                  </a:outerShdw>
                </a:effectLst>
                <a:ea typeface="黑体" panose="02010609060101010101" pitchFamily="49" charset="-122"/>
                <a:sym typeface="Wingdings" panose="05000000000000000000" pitchFamily="2" charset="2"/>
              </a:rPr>
              <a:t>P    (Q    R)</a:t>
            </a:r>
            <a:r>
              <a:rPr lang="en-US" altLang="zh-CN" sz="2800" b="1" dirty="0">
                <a:ea typeface="黑体" panose="02010609060101010101" pitchFamily="49" charset="-122"/>
                <a:sym typeface="Symbol" panose="05050102010706020507" pitchFamily="18" charset="2"/>
              </a:rPr>
              <a:t>  (</a:t>
            </a:r>
            <a:r>
              <a:rPr lang="en-US" altLang="zh-CN" sz="2800" b="1" dirty="0">
                <a:effectLst>
                  <a:outerShdw blurRad="38100" dist="38100" dir="2700000" algn="tl">
                    <a:srgbClr val="C0C0C0"/>
                  </a:outerShdw>
                </a:effectLst>
                <a:ea typeface="黑体" panose="02010609060101010101" pitchFamily="49" charset="-122"/>
                <a:sym typeface="Wingdings" panose="05000000000000000000" pitchFamily="2" charset="2"/>
              </a:rPr>
              <a:t>P    Q)    R</a:t>
            </a:r>
            <a:r>
              <a:rPr lang="en-US" altLang="zh-CN" sz="2800" b="1" dirty="0">
                <a:ea typeface="黑体" panose="02010609060101010101" pitchFamily="49" charset="-122"/>
                <a:sym typeface="Symbol" panose="05050102010706020507" pitchFamily="18" charset="2"/>
              </a:rPr>
              <a:t> </a:t>
            </a:r>
            <a:endParaRPr lang="zh-CN" altLang="en-US" sz="2800" b="1" dirty="0">
              <a:ea typeface="黑体" panose="02010609060101010101" pitchFamily="49" charset="-122"/>
              <a:sym typeface="Wingdings" panose="05000000000000000000" pitchFamily="2" charset="2"/>
            </a:endParaRPr>
          </a:p>
          <a:p>
            <a:pPr algn="just" eaLnBrk="1" hangingPunct="1">
              <a:lnSpc>
                <a:spcPct val="100000"/>
              </a:lnSpc>
              <a:spcBef>
                <a:spcPct val="0"/>
              </a:spcBef>
              <a:buFontTx/>
              <a:buNone/>
              <a:defRPr/>
            </a:pPr>
            <a:r>
              <a:rPr lang="zh-CN" altLang="en-US" sz="2800" b="1" dirty="0">
                <a:ea typeface="黑体" panose="02010609060101010101" pitchFamily="49" charset="-122"/>
                <a:sym typeface="Wingdings" panose="05000000000000000000" pitchFamily="2" charset="2"/>
              </a:rPr>
              <a:t>	</a:t>
            </a:r>
            <a:r>
              <a:rPr lang="en-US" altLang="zh-CN" sz="2800" b="1" dirty="0">
                <a:ea typeface="黑体" panose="02010609060101010101" pitchFamily="49" charset="-122"/>
                <a:sym typeface="Wingdings" panose="05000000000000000000" pitchFamily="2" charset="2"/>
              </a:rPr>
              <a:t>P   </a:t>
            </a:r>
            <a:r>
              <a:rPr lang="en-US" altLang="zh-CN" sz="2800" b="1" dirty="0">
                <a:ea typeface="黑体" panose="02010609060101010101" pitchFamily="49" charset="-122"/>
                <a:sym typeface="Symbol" panose="05050102010706020507" pitchFamily="18" charset="2"/>
              </a:rPr>
              <a:t> </a:t>
            </a:r>
            <a:r>
              <a:rPr lang="en-US" altLang="zh-CN" sz="2800" b="1" dirty="0" err="1">
                <a:ea typeface="黑体" panose="02010609060101010101" pitchFamily="49" charset="-122"/>
                <a:sym typeface="Symbol" panose="05050102010706020507" pitchFamily="18" charset="2"/>
              </a:rPr>
              <a:t>P</a:t>
            </a:r>
            <a:r>
              <a:rPr lang="en-US" altLang="zh-CN" sz="2800" b="1" dirty="0">
                <a:ea typeface="黑体" panose="02010609060101010101" pitchFamily="49" charset="-122"/>
                <a:sym typeface="Symbol" panose="05050102010706020507" pitchFamily="18" charset="2"/>
              </a:rPr>
              <a:t> </a:t>
            </a:r>
            <a:r>
              <a:rPr lang="en-US" altLang="zh-CN" sz="2800" b="1" dirty="0">
                <a:ea typeface="黑体" panose="02010609060101010101" pitchFamily="49" charset="-122"/>
                <a:sym typeface="Wingdings" panose="05000000000000000000" pitchFamily="2" charset="2"/>
              </a:rPr>
              <a:t>0</a:t>
            </a:r>
            <a:r>
              <a:rPr lang="zh-CN" altLang="en-US" sz="2800" b="1" dirty="0">
                <a:ea typeface="黑体" panose="02010609060101010101" pitchFamily="49" charset="-122"/>
                <a:sym typeface="Wingdings" panose="05000000000000000000" pitchFamily="2" charset="2"/>
              </a:rPr>
              <a:t>，</a:t>
            </a:r>
            <a:r>
              <a:rPr lang="en-US" altLang="zh-CN" sz="2800" b="1" dirty="0">
                <a:ea typeface="黑体" panose="02010609060101010101" pitchFamily="49" charset="-122"/>
                <a:sym typeface="Wingdings" panose="05000000000000000000" pitchFamily="2" charset="2"/>
              </a:rPr>
              <a:t>0    P</a:t>
            </a:r>
            <a:r>
              <a:rPr lang="en-US" altLang="zh-CN" sz="2800" b="1" dirty="0">
                <a:ea typeface="黑体" panose="02010609060101010101" pitchFamily="49" charset="-122"/>
                <a:sym typeface="Symbol" panose="05050102010706020507" pitchFamily="18" charset="2"/>
              </a:rPr>
              <a:t>  </a:t>
            </a:r>
            <a:r>
              <a:rPr lang="en-US" altLang="zh-CN" sz="2800" b="1" dirty="0">
                <a:ea typeface="黑体" panose="02010609060101010101" pitchFamily="49" charset="-122"/>
                <a:sym typeface="Wingdings" panose="05000000000000000000" pitchFamily="2" charset="2"/>
              </a:rPr>
              <a:t>P</a:t>
            </a:r>
            <a:r>
              <a:rPr lang="zh-CN" altLang="en-US" sz="2800" b="1" dirty="0">
                <a:ea typeface="黑体" panose="02010609060101010101" pitchFamily="49" charset="-122"/>
                <a:sym typeface="Wingdings" panose="05000000000000000000" pitchFamily="2" charset="2"/>
              </a:rPr>
              <a:t>，  </a:t>
            </a:r>
            <a:r>
              <a:rPr lang="en-US" altLang="zh-CN" sz="2800" b="1" dirty="0">
                <a:ea typeface="黑体" panose="02010609060101010101" pitchFamily="49" charset="-122"/>
                <a:sym typeface="Wingdings" panose="05000000000000000000" pitchFamily="2" charset="2"/>
              </a:rPr>
              <a:t>1    P</a:t>
            </a:r>
            <a:r>
              <a:rPr lang="en-US" altLang="zh-CN" sz="2800" b="1" dirty="0">
                <a:ea typeface="黑体" panose="02010609060101010101" pitchFamily="49" charset="-122"/>
                <a:sym typeface="Symbol" panose="05050102010706020507" pitchFamily="18" charset="2"/>
              </a:rPr>
              <a:t>  </a:t>
            </a:r>
            <a:r>
              <a:rPr lang="en-US" altLang="zh-CN" sz="2800" b="1" dirty="0">
                <a:ea typeface="黑体" panose="02010609060101010101" pitchFamily="49" charset="-122"/>
                <a:sym typeface="Wingdings" panose="05000000000000000000" pitchFamily="2" charset="2"/>
              </a:rPr>
              <a:t>¬P</a:t>
            </a:r>
            <a:endParaRPr lang="en-US" altLang="zh-CN" sz="2800" b="1" dirty="0">
              <a:ea typeface="黑体" panose="02010609060101010101" pitchFamily="49" charset="-122"/>
              <a:sym typeface="Wingdings" panose="05000000000000000000" pitchFamily="2" charset="2"/>
            </a:endParaRPr>
          </a:p>
        </p:txBody>
      </p:sp>
      <p:graphicFrame>
        <p:nvGraphicFramePr>
          <p:cNvPr id="73732" name="Object 6"/>
          <p:cNvGraphicFramePr>
            <a:graphicFrameLocks noChangeAspect="1"/>
          </p:cNvGraphicFramePr>
          <p:nvPr/>
        </p:nvGraphicFramePr>
        <p:xfrm>
          <a:off x="990600" y="5516880"/>
          <a:ext cx="381000" cy="381000"/>
        </p:xfrm>
        <a:graphic>
          <a:graphicData uri="http://schemas.openxmlformats.org/presentationml/2006/ole">
            <mc:AlternateContent xmlns:mc="http://schemas.openxmlformats.org/markup-compatibility/2006">
              <mc:Choice xmlns:v="urn:schemas-microsoft-com:vml" Requires="v">
                <p:oleObj spid="_x0000_s114763" name="公式" r:id="rId1" imgW="152400" imgH="152400" progId="Equation.3">
                  <p:embed/>
                </p:oleObj>
              </mc:Choice>
              <mc:Fallback>
                <p:oleObj name="公式" r:id="rId1" imgW="152400" imgH="152400" progId="Equation.3">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5516880"/>
                        <a:ext cx="3810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733" name="Object 5"/>
          <p:cNvGraphicFramePr>
            <a:graphicFrameLocks noChangeAspect="1"/>
          </p:cNvGraphicFramePr>
          <p:nvPr/>
        </p:nvGraphicFramePr>
        <p:xfrm>
          <a:off x="2438400" y="5516880"/>
          <a:ext cx="381000" cy="381000"/>
        </p:xfrm>
        <a:graphic>
          <a:graphicData uri="http://schemas.openxmlformats.org/presentationml/2006/ole">
            <mc:AlternateContent xmlns:mc="http://schemas.openxmlformats.org/markup-compatibility/2006">
              <mc:Choice xmlns:v="urn:schemas-microsoft-com:vml" Requires="v">
                <p:oleObj spid="_x0000_s114764" name="公式" r:id="rId3" imgW="152400" imgH="152400" progId="Equation.3">
                  <p:embed/>
                </p:oleObj>
              </mc:Choice>
              <mc:Fallback>
                <p:oleObj name="公式" r:id="rId3" imgW="152400" imgH="1524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5516880"/>
                        <a:ext cx="3810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734" name="Object 6"/>
          <p:cNvGraphicFramePr>
            <a:graphicFrameLocks noChangeAspect="1"/>
          </p:cNvGraphicFramePr>
          <p:nvPr/>
        </p:nvGraphicFramePr>
        <p:xfrm>
          <a:off x="3657600" y="5516880"/>
          <a:ext cx="381000" cy="381000"/>
        </p:xfrm>
        <a:graphic>
          <a:graphicData uri="http://schemas.openxmlformats.org/presentationml/2006/ole">
            <mc:AlternateContent xmlns:mc="http://schemas.openxmlformats.org/markup-compatibility/2006">
              <mc:Choice xmlns:v="urn:schemas-microsoft-com:vml" Requires="v">
                <p:oleObj spid="_x0000_s114765" name="公式" r:id="rId4" imgW="152400" imgH="152400" progId="Equation.3">
                  <p:embed/>
                </p:oleObj>
              </mc:Choice>
              <mc:Fallback>
                <p:oleObj name="公式" r:id="rId4" imgW="152400" imgH="152400" progId="Equation.3">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5516880"/>
                        <a:ext cx="3810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735" name="Object 7"/>
          <p:cNvGraphicFramePr>
            <a:graphicFrameLocks noChangeAspect="1"/>
          </p:cNvGraphicFramePr>
          <p:nvPr/>
        </p:nvGraphicFramePr>
        <p:xfrm>
          <a:off x="4419600" y="5516880"/>
          <a:ext cx="381000" cy="381000"/>
        </p:xfrm>
        <a:graphic>
          <a:graphicData uri="http://schemas.openxmlformats.org/presentationml/2006/ole">
            <mc:AlternateContent xmlns:mc="http://schemas.openxmlformats.org/markup-compatibility/2006">
              <mc:Choice xmlns:v="urn:schemas-microsoft-com:vml" Requires="v">
                <p:oleObj spid="_x0000_s114766" name="公式" r:id="rId5" imgW="152400" imgH="152400" progId="Equation.3">
                  <p:embed/>
                </p:oleObj>
              </mc:Choice>
              <mc:Fallback>
                <p:oleObj name="公式" r:id="rId5" imgW="152400" imgH="152400" progId="Equation.3">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5516880"/>
                        <a:ext cx="3810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736" name="Object 8"/>
          <p:cNvGraphicFramePr>
            <a:graphicFrameLocks noChangeAspect="1"/>
          </p:cNvGraphicFramePr>
          <p:nvPr/>
        </p:nvGraphicFramePr>
        <p:xfrm>
          <a:off x="6019800" y="5516880"/>
          <a:ext cx="381000" cy="381000"/>
        </p:xfrm>
        <a:graphic>
          <a:graphicData uri="http://schemas.openxmlformats.org/presentationml/2006/ole">
            <mc:AlternateContent xmlns:mc="http://schemas.openxmlformats.org/markup-compatibility/2006">
              <mc:Choice xmlns:v="urn:schemas-microsoft-com:vml" Requires="v">
                <p:oleObj spid="_x0000_s114767" name="公式" r:id="rId6" imgW="152400" imgH="152400" progId="Equation.3">
                  <p:embed/>
                </p:oleObj>
              </mc:Choice>
              <mc:Fallback>
                <p:oleObj name="公式" r:id="rId6" imgW="152400" imgH="152400" progId="Equation.3">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5516880"/>
                        <a:ext cx="3810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737" name="Object 9"/>
          <p:cNvGraphicFramePr>
            <a:graphicFrameLocks noChangeAspect="1"/>
          </p:cNvGraphicFramePr>
          <p:nvPr/>
        </p:nvGraphicFramePr>
        <p:xfrm>
          <a:off x="6781800" y="5516880"/>
          <a:ext cx="381000" cy="381000"/>
        </p:xfrm>
        <a:graphic>
          <a:graphicData uri="http://schemas.openxmlformats.org/presentationml/2006/ole">
            <mc:AlternateContent xmlns:mc="http://schemas.openxmlformats.org/markup-compatibility/2006">
              <mc:Choice xmlns:v="urn:schemas-microsoft-com:vml" Requires="v">
                <p:oleObj spid="_x0000_s114768" name="公式" r:id="rId7" imgW="152400" imgH="152400" progId="Equation.3">
                  <p:embed/>
                </p:oleObj>
              </mc:Choice>
              <mc:Fallback>
                <p:oleObj name="公式" r:id="rId7" imgW="152400" imgH="152400" progId="Equation.3">
                  <p:embed/>
                  <p:pic>
                    <p:nvPicPr>
                      <p:cNvPr id="0" name="Object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5516880"/>
                        <a:ext cx="3810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738" name="Object 10"/>
          <p:cNvGraphicFramePr>
            <a:graphicFrameLocks noChangeAspect="1"/>
          </p:cNvGraphicFramePr>
          <p:nvPr/>
        </p:nvGraphicFramePr>
        <p:xfrm>
          <a:off x="990600" y="5897880"/>
          <a:ext cx="381000" cy="381000"/>
        </p:xfrm>
        <a:graphic>
          <a:graphicData uri="http://schemas.openxmlformats.org/presentationml/2006/ole">
            <mc:AlternateContent xmlns:mc="http://schemas.openxmlformats.org/markup-compatibility/2006">
              <mc:Choice xmlns:v="urn:schemas-microsoft-com:vml" Requires="v">
                <p:oleObj spid="_x0000_s114769" name="公式" r:id="rId8" imgW="152400" imgH="152400" progId="Equation.3">
                  <p:embed/>
                </p:oleObj>
              </mc:Choice>
              <mc:Fallback>
                <p:oleObj name="公式" r:id="rId8" imgW="152400" imgH="152400" progId="Equation.3">
                  <p:embed/>
                  <p:pic>
                    <p:nvPicPr>
                      <p:cNvPr id="0" name="Object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5897880"/>
                        <a:ext cx="3810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739" name="Object 11"/>
          <p:cNvGraphicFramePr>
            <a:graphicFrameLocks noChangeAspect="1"/>
          </p:cNvGraphicFramePr>
          <p:nvPr/>
        </p:nvGraphicFramePr>
        <p:xfrm>
          <a:off x="2743200" y="5897880"/>
          <a:ext cx="381000" cy="381000"/>
        </p:xfrm>
        <a:graphic>
          <a:graphicData uri="http://schemas.openxmlformats.org/presentationml/2006/ole">
            <mc:AlternateContent xmlns:mc="http://schemas.openxmlformats.org/markup-compatibility/2006">
              <mc:Choice xmlns:v="urn:schemas-microsoft-com:vml" Requires="v">
                <p:oleObj spid="_x0000_s114770" name="公式" r:id="rId9" imgW="152400" imgH="152400" progId="Equation.3">
                  <p:embed/>
                </p:oleObj>
              </mc:Choice>
              <mc:Fallback>
                <p:oleObj name="公式" r:id="rId9" imgW="152400" imgH="152400" progId="Equation.3">
                  <p:embed/>
                  <p:pic>
                    <p:nvPicPr>
                      <p:cNvPr id="0" name="Object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5897880"/>
                        <a:ext cx="3810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740" name="Object 12"/>
          <p:cNvGraphicFramePr>
            <a:graphicFrameLocks noChangeAspect="1"/>
          </p:cNvGraphicFramePr>
          <p:nvPr/>
        </p:nvGraphicFramePr>
        <p:xfrm>
          <a:off x="4800600" y="5897880"/>
          <a:ext cx="381000" cy="381000"/>
        </p:xfrm>
        <a:graphic>
          <a:graphicData uri="http://schemas.openxmlformats.org/presentationml/2006/ole">
            <mc:AlternateContent xmlns:mc="http://schemas.openxmlformats.org/markup-compatibility/2006">
              <mc:Choice xmlns:v="urn:schemas-microsoft-com:vml" Requires="v">
                <p:oleObj spid="_x0000_s114771" name="公式" r:id="rId10" imgW="152400" imgH="152400" progId="Equation.3">
                  <p:embed/>
                </p:oleObj>
              </mc:Choice>
              <mc:Fallback>
                <p:oleObj name="公式" r:id="rId10" imgW="152400" imgH="152400" progId="Equation.3">
                  <p:embed/>
                  <p:pic>
                    <p:nvPicPr>
                      <p:cNvPr id="0" name="Object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5897880"/>
                        <a:ext cx="3810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advTm="5486"/>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algn="l" eaLnBrk="1" hangingPunct="1">
              <a:defRPr/>
            </a:pPr>
            <a:r>
              <a:rPr lang="en-US" altLang="zh-CN">
                <a:latin typeface="Arial Black" panose="020B0A04020102020204" pitchFamily="34" charset="0"/>
                <a:ea typeface="黑体" panose="02010609060101010101" pitchFamily="49" charset="-122"/>
              </a:rPr>
              <a:t>1.3 </a:t>
            </a:r>
            <a:r>
              <a:rPr lang="zh-CN" altLang="en-US">
                <a:latin typeface="Arial Black" panose="020B0A04020102020204" pitchFamily="34" charset="0"/>
                <a:ea typeface="黑体" panose="02010609060101010101" pitchFamily="49" charset="-122"/>
              </a:rPr>
              <a:t>联结词的完备集</a:t>
            </a:r>
            <a:endParaRPr lang="zh-CN" altLang="en-US">
              <a:latin typeface="Arial Black" panose="020B0A04020102020204" pitchFamily="34" charset="0"/>
              <a:ea typeface="黑体" panose="02010609060101010101" pitchFamily="49" charset="-122"/>
            </a:endParaRPr>
          </a:p>
        </p:txBody>
      </p:sp>
      <p:sp>
        <p:nvSpPr>
          <p:cNvPr id="74755" name="Rectangle 3"/>
          <p:cNvSpPr>
            <a:spLocks noGrp="1" noChangeArrowheads="1"/>
          </p:cNvSpPr>
          <p:nvPr>
            <p:ph type="body" idx="1"/>
          </p:nvPr>
        </p:nvSpPr>
        <p:spPr/>
        <p:txBody>
          <a:bodyPr/>
          <a:lstStyle/>
          <a:p>
            <a:pPr eaLnBrk="1" hangingPunct="1">
              <a:lnSpc>
                <a:spcPct val="77000"/>
              </a:lnSpc>
            </a:pPr>
            <a:r>
              <a:rPr lang="en-US" altLang="zh-CN" b="1" dirty="0">
                <a:solidFill>
                  <a:srgbClr val="0000FF"/>
                </a:solidFill>
                <a:ea typeface="黑体" panose="02010609060101010101" pitchFamily="49" charset="-122"/>
                <a:sym typeface="Wingdings" panose="05000000000000000000" pitchFamily="2" charset="2"/>
              </a:rPr>
              <a:t>1.3.3</a:t>
            </a:r>
            <a:r>
              <a:rPr lang="zh-CN" altLang="en-US" b="1" dirty="0">
                <a:solidFill>
                  <a:srgbClr val="0000FF"/>
                </a:solidFill>
                <a:ea typeface="黑体" panose="02010609060101010101" pitchFamily="49" charset="-122"/>
                <a:sym typeface="Wingdings" panose="05000000000000000000" pitchFamily="2" charset="2"/>
              </a:rPr>
              <a:t>：全功能联结词</a:t>
            </a:r>
            <a:endParaRPr lang="zh-CN" altLang="en-US" b="1" dirty="0">
              <a:solidFill>
                <a:srgbClr val="0000FF"/>
              </a:solidFill>
              <a:ea typeface="黑体" panose="02010609060101010101" pitchFamily="49" charset="-122"/>
              <a:sym typeface="Wingdings" panose="05000000000000000000" pitchFamily="2" charset="2"/>
            </a:endParaRPr>
          </a:p>
          <a:p>
            <a:pPr eaLnBrk="1" hangingPunct="1">
              <a:lnSpc>
                <a:spcPct val="77000"/>
              </a:lnSpc>
            </a:pPr>
            <a:r>
              <a:rPr lang="zh-CN" altLang="en-US" sz="2800" b="1" dirty="0">
                <a:solidFill>
                  <a:srgbClr val="FF6600"/>
                </a:solidFill>
                <a:ea typeface="黑体" panose="02010609060101010101" pitchFamily="49" charset="-122"/>
                <a:sym typeface="Wingdings" panose="05000000000000000000" pitchFamily="2" charset="2"/>
              </a:rPr>
              <a:t>定义</a:t>
            </a:r>
            <a:r>
              <a:rPr lang="en-US" altLang="zh-CN" sz="2800" b="1" dirty="0">
                <a:solidFill>
                  <a:srgbClr val="FF6600"/>
                </a:solidFill>
                <a:ea typeface="黑体" panose="02010609060101010101" pitchFamily="49" charset="-122"/>
                <a:sym typeface="Wingdings" panose="05000000000000000000" pitchFamily="2" charset="2"/>
              </a:rPr>
              <a:t>1.15</a:t>
            </a:r>
            <a:r>
              <a:rPr lang="zh-CN" altLang="en-US" sz="2800" b="1" dirty="0">
                <a:solidFill>
                  <a:srgbClr val="FF6600"/>
                </a:solidFill>
                <a:ea typeface="黑体" panose="02010609060101010101" pitchFamily="49" charset="-122"/>
                <a:sym typeface="Wingdings" panose="05000000000000000000" pitchFamily="2" charset="2"/>
              </a:rPr>
              <a:t>：</a:t>
            </a:r>
            <a:r>
              <a:rPr lang="zh-CN" altLang="en-US" sz="2800" b="1" dirty="0">
                <a:ea typeface="黑体" panose="02010609060101010101" pitchFamily="49" charset="-122"/>
                <a:sym typeface="Wingdings" panose="05000000000000000000" pitchFamily="2" charset="2"/>
              </a:rPr>
              <a:t>设</a:t>
            </a:r>
            <a:r>
              <a:rPr lang="en-US" altLang="zh-CN" sz="2800" b="1" dirty="0">
                <a:ea typeface="黑体" panose="02010609060101010101" pitchFamily="49" charset="-122"/>
                <a:sym typeface="Wingdings" panose="05000000000000000000" pitchFamily="2" charset="2"/>
              </a:rPr>
              <a:t>S</a:t>
            </a:r>
            <a:r>
              <a:rPr lang="zh-CN" altLang="en-US" sz="2800" b="1" dirty="0">
                <a:ea typeface="黑体" panose="02010609060101010101" pitchFamily="49" charset="-122"/>
                <a:sym typeface="Wingdings" panose="05000000000000000000" pitchFamily="2" charset="2"/>
              </a:rPr>
              <a:t>是联结词的集合，</a:t>
            </a:r>
            <a:r>
              <a:rPr lang="en-US" altLang="zh-CN" sz="2800" b="1" dirty="0">
                <a:ea typeface="黑体" panose="02010609060101010101" pitchFamily="49" charset="-122"/>
                <a:sym typeface="Wingdings" panose="05000000000000000000" pitchFamily="2" charset="2"/>
              </a:rPr>
              <a:t>(1)</a:t>
            </a:r>
            <a:r>
              <a:rPr lang="zh-CN" altLang="en-US" sz="2800" b="1" dirty="0">
                <a:ea typeface="黑体" panose="02010609060101010101" pitchFamily="49" charset="-122"/>
                <a:sym typeface="Wingdings" panose="05000000000000000000" pitchFamily="2" charset="2"/>
              </a:rPr>
              <a:t>用</a:t>
            </a:r>
            <a:r>
              <a:rPr lang="en-US" altLang="zh-CN" sz="2800" b="1" dirty="0">
                <a:ea typeface="黑体" panose="02010609060101010101" pitchFamily="49" charset="-122"/>
                <a:sym typeface="Wingdings" panose="05000000000000000000" pitchFamily="2" charset="2"/>
              </a:rPr>
              <a:t>S</a:t>
            </a:r>
            <a:r>
              <a:rPr lang="zh-CN" altLang="en-US" sz="2800" b="1" dirty="0">
                <a:ea typeface="黑体" panose="02010609060101010101" pitchFamily="49" charset="-122"/>
                <a:sym typeface="Wingdings" panose="05000000000000000000" pitchFamily="2" charset="2"/>
              </a:rPr>
              <a:t>中的联结词表示的公式，可以等价地表示任何命题公式，则称</a:t>
            </a:r>
            <a:r>
              <a:rPr lang="en-US" altLang="zh-CN" sz="2800" b="1" dirty="0">
                <a:ea typeface="黑体" panose="02010609060101010101" pitchFamily="49" charset="-122"/>
                <a:sym typeface="Wingdings" panose="05000000000000000000" pitchFamily="2" charset="2"/>
              </a:rPr>
              <a:t>S</a:t>
            </a:r>
            <a:r>
              <a:rPr lang="zh-CN" altLang="en-US" sz="2800" b="1" dirty="0">
                <a:ea typeface="黑体" panose="02010609060101010101" pitchFamily="49" charset="-122"/>
                <a:sym typeface="Wingdings" panose="05000000000000000000" pitchFamily="2" charset="2"/>
              </a:rPr>
              <a:t>是一个联结词</a:t>
            </a:r>
            <a:r>
              <a:rPr lang="zh-CN" altLang="en-US" sz="2800" b="1" dirty="0">
                <a:solidFill>
                  <a:srgbClr val="FF0000"/>
                </a:solidFill>
                <a:ea typeface="黑体" panose="02010609060101010101" pitchFamily="49" charset="-122"/>
                <a:sym typeface="Wingdings" panose="05000000000000000000" pitchFamily="2" charset="2"/>
              </a:rPr>
              <a:t>完备集</a:t>
            </a:r>
            <a:r>
              <a:rPr lang="zh-CN" altLang="en-US" sz="2800" b="1" dirty="0">
                <a:ea typeface="黑体" panose="02010609060101010101" pitchFamily="49" charset="-122"/>
                <a:sym typeface="Wingdings" panose="05000000000000000000" pitchFamily="2" charset="2"/>
              </a:rPr>
              <a:t> </a:t>
            </a:r>
            <a:r>
              <a:rPr lang="en-US" altLang="zh-CN" sz="2800" b="1" dirty="0">
                <a:ea typeface="黑体" panose="02010609060101010101" pitchFamily="49" charset="-122"/>
                <a:sym typeface="Wingdings" panose="05000000000000000000" pitchFamily="2" charset="2"/>
              </a:rPr>
              <a:t>(</a:t>
            </a:r>
            <a:r>
              <a:rPr lang="zh-CN" altLang="en-US" sz="2800" b="1" dirty="0">
                <a:ea typeface="黑体" panose="02010609060101010101" pitchFamily="49" charset="-122"/>
                <a:sym typeface="Wingdings" panose="05000000000000000000" pitchFamily="2" charset="2"/>
              </a:rPr>
              <a:t>或全功能集合</a:t>
            </a:r>
            <a:r>
              <a:rPr lang="en-US" altLang="zh-CN" sz="2800" b="1" dirty="0">
                <a:ea typeface="黑体" panose="02010609060101010101" pitchFamily="49" charset="-122"/>
                <a:sym typeface="Wingdings" panose="05000000000000000000" pitchFamily="2" charset="2"/>
              </a:rPr>
              <a:t>) (Adequate Set of Connectives)</a:t>
            </a:r>
            <a:r>
              <a:rPr lang="zh-CN" altLang="en-US" sz="2800" b="1" dirty="0">
                <a:ea typeface="黑体" panose="02010609060101010101" pitchFamily="49" charset="-122"/>
                <a:sym typeface="Wingdings" panose="05000000000000000000" pitchFamily="2" charset="2"/>
              </a:rPr>
              <a:t>，</a:t>
            </a:r>
            <a:r>
              <a:rPr lang="en-US" altLang="zh-CN" sz="2800" b="1" dirty="0">
                <a:ea typeface="黑体" panose="02010609060101010101" pitchFamily="49" charset="-122"/>
                <a:sym typeface="Wingdings" panose="05000000000000000000" pitchFamily="2" charset="2"/>
              </a:rPr>
              <a:t>(2)S</a:t>
            </a:r>
            <a:r>
              <a:rPr lang="zh-CN" altLang="en-US" sz="2800" b="1" dirty="0">
                <a:ea typeface="黑体" panose="02010609060101010101" pitchFamily="49" charset="-122"/>
                <a:sym typeface="Wingdings" panose="05000000000000000000" pitchFamily="2" charset="2"/>
              </a:rPr>
              <a:t>是一个联结词的完备集，且</a:t>
            </a:r>
            <a:r>
              <a:rPr lang="en-US" altLang="zh-CN" sz="2800" b="1" dirty="0">
                <a:ea typeface="黑体" panose="02010609060101010101" pitchFamily="49" charset="-122"/>
                <a:sym typeface="Wingdings" panose="05000000000000000000" pitchFamily="2" charset="2"/>
              </a:rPr>
              <a:t>S</a:t>
            </a:r>
            <a:r>
              <a:rPr lang="zh-CN" altLang="en-US" sz="2800" b="1" dirty="0">
                <a:ea typeface="黑体" panose="02010609060101010101" pitchFamily="49" charset="-122"/>
                <a:sym typeface="Wingdings" panose="05000000000000000000" pitchFamily="2" charset="2"/>
              </a:rPr>
              <a:t>中无冗余的联结词</a:t>
            </a:r>
            <a:r>
              <a:rPr lang="en-US" altLang="zh-CN" sz="2800" b="1" dirty="0">
                <a:ea typeface="黑体" panose="02010609060101010101" pitchFamily="49" charset="-122"/>
                <a:sym typeface="Wingdings" panose="05000000000000000000" pitchFamily="2" charset="2"/>
              </a:rPr>
              <a:t>(</a:t>
            </a:r>
            <a:r>
              <a:rPr lang="zh-CN" altLang="en-US" sz="2800" b="1" dirty="0">
                <a:ea typeface="黑体" panose="02010609060101010101" pitchFamily="49" charset="-122"/>
                <a:sym typeface="Wingdings" panose="05000000000000000000" pitchFamily="2" charset="2"/>
              </a:rPr>
              <a:t>即集合中不存在可以被其中的其它联结词所定义的联结词</a:t>
            </a:r>
            <a:r>
              <a:rPr lang="en-US" altLang="zh-CN" sz="2800" b="1" dirty="0">
                <a:ea typeface="黑体" panose="02010609060101010101" pitchFamily="49" charset="-122"/>
                <a:sym typeface="Wingdings" panose="05000000000000000000" pitchFamily="2" charset="2"/>
              </a:rPr>
              <a:t>)</a:t>
            </a:r>
            <a:r>
              <a:rPr lang="zh-CN" altLang="en-US" sz="2800" b="1" dirty="0">
                <a:ea typeface="黑体" panose="02010609060101010101" pitchFamily="49" charset="-122"/>
                <a:sym typeface="Wingdings" panose="05000000000000000000" pitchFamily="2" charset="2"/>
              </a:rPr>
              <a:t>，则称</a:t>
            </a:r>
            <a:r>
              <a:rPr lang="en-US" altLang="zh-CN" sz="2800" b="1" dirty="0">
                <a:ea typeface="黑体" panose="02010609060101010101" pitchFamily="49" charset="-122"/>
                <a:sym typeface="Wingdings" panose="05000000000000000000" pitchFamily="2" charset="2"/>
              </a:rPr>
              <a:t>S</a:t>
            </a:r>
            <a:r>
              <a:rPr lang="zh-CN" altLang="en-US" sz="2800" b="1" dirty="0">
                <a:ea typeface="黑体" panose="02010609060101010101" pitchFamily="49" charset="-122"/>
                <a:sym typeface="Wingdings" panose="05000000000000000000" pitchFamily="2" charset="2"/>
              </a:rPr>
              <a:t>为极小联结词完备集。</a:t>
            </a:r>
            <a:endParaRPr lang="zh-CN" altLang="en-US" sz="2800" b="1" dirty="0">
              <a:ea typeface="黑体" panose="02010609060101010101" pitchFamily="49" charset="-122"/>
              <a:sym typeface="Wingdings" panose="05000000000000000000" pitchFamily="2" charset="2"/>
            </a:endParaRPr>
          </a:p>
          <a:p>
            <a:pPr eaLnBrk="1" hangingPunct="1">
              <a:lnSpc>
                <a:spcPct val="77000"/>
              </a:lnSpc>
            </a:pPr>
            <a:r>
              <a:rPr lang="zh-CN" altLang="en-US" sz="2800" b="1" dirty="0">
                <a:ea typeface="黑体" panose="02010609060101010101" pitchFamily="49" charset="-122"/>
                <a:sym typeface="Wingdings" panose="05000000000000000000" pitchFamily="2" charset="2"/>
              </a:rPr>
              <a:t>由前面</a:t>
            </a:r>
            <a:r>
              <a:rPr lang="en-US" altLang="zh-CN" sz="2800" b="1" dirty="0">
                <a:ea typeface="黑体" panose="02010609060101010101" pitchFamily="49" charset="-122"/>
                <a:sym typeface="Wingdings" panose="05000000000000000000" pitchFamily="2" charset="2"/>
              </a:rPr>
              <a:t>1.3.1</a:t>
            </a:r>
            <a:r>
              <a:rPr lang="zh-CN" altLang="en-US" sz="2800" b="1" dirty="0">
                <a:ea typeface="黑体" panose="02010609060101010101" pitchFamily="49" charset="-122"/>
                <a:sym typeface="Wingdings" panose="05000000000000000000" pitchFamily="2" charset="2"/>
              </a:rPr>
              <a:t>的分析知，</a:t>
            </a:r>
            <a:r>
              <a:rPr lang="en-US" altLang="zh-CN" sz="2800" b="1" dirty="0">
                <a:ea typeface="黑体" panose="02010609060101010101" pitchFamily="49" charset="-122"/>
                <a:sym typeface="Wingdings" panose="05000000000000000000" pitchFamily="2" charset="2"/>
              </a:rPr>
              <a:t>{¬,∧,∨,→,↔}</a:t>
            </a:r>
            <a:r>
              <a:rPr lang="zh-CN" altLang="en-US" sz="2800" b="1" dirty="0">
                <a:ea typeface="黑体" panose="02010609060101010101" pitchFamily="49" charset="-122"/>
                <a:sym typeface="Wingdings" panose="05000000000000000000" pitchFamily="2" charset="2"/>
              </a:rPr>
              <a:t>是一个联结词完备集，而</a:t>
            </a:r>
            <a:r>
              <a:rPr lang="en-US" altLang="zh-CN" sz="2800" b="1" dirty="0">
                <a:ea typeface="黑体" panose="02010609060101010101" pitchFamily="49" charset="-122"/>
                <a:sym typeface="Wingdings" panose="05000000000000000000" pitchFamily="2" charset="2"/>
              </a:rPr>
              <a:t>A→B&lt;=&gt;¬A∨B</a:t>
            </a:r>
            <a:r>
              <a:rPr lang="zh-CN" altLang="en-US" sz="2800" b="1" dirty="0">
                <a:ea typeface="黑体" panose="02010609060101010101" pitchFamily="49" charset="-122"/>
                <a:sym typeface="Wingdings" panose="05000000000000000000" pitchFamily="2" charset="2"/>
              </a:rPr>
              <a:t>， </a:t>
            </a:r>
            <a:r>
              <a:rPr lang="en-US" altLang="zh-CN" sz="2800" b="1" dirty="0">
                <a:ea typeface="黑体" panose="02010609060101010101" pitchFamily="49" charset="-122"/>
                <a:sym typeface="Wingdings" panose="05000000000000000000" pitchFamily="2" charset="2"/>
              </a:rPr>
              <a:t>A↔B&lt;=&gt;(A→B)∧(B→A)</a:t>
            </a:r>
            <a:r>
              <a:rPr lang="zh-CN" altLang="en-US" sz="2800" b="1" dirty="0">
                <a:ea typeface="黑体" panose="02010609060101010101" pitchFamily="49" charset="-122"/>
                <a:sym typeface="Wingdings" panose="05000000000000000000" pitchFamily="2" charset="2"/>
              </a:rPr>
              <a:t>，所以→，↔是冗余的，故</a:t>
            </a:r>
            <a:r>
              <a:rPr lang="en-US" altLang="zh-CN" sz="2800" b="1" dirty="0">
                <a:ea typeface="黑体" panose="02010609060101010101" pitchFamily="49" charset="-122"/>
                <a:sym typeface="Wingdings" panose="05000000000000000000" pitchFamily="2" charset="2"/>
              </a:rPr>
              <a:t>{¬,∧,∨}</a:t>
            </a:r>
            <a:r>
              <a:rPr lang="zh-CN" altLang="en-US" sz="2800" b="1" dirty="0">
                <a:ea typeface="黑体" panose="02010609060101010101" pitchFamily="49" charset="-122"/>
                <a:sym typeface="Wingdings" panose="05000000000000000000" pitchFamily="2" charset="2"/>
              </a:rPr>
              <a:t>也是一个联结词完备集</a:t>
            </a:r>
            <a:r>
              <a:rPr lang="en-US" altLang="zh-CN" sz="2800" b="1" dirty="0">
                <a:ea typeface="黑体" panose="02010609060101010101" pitchFamily="49" charset="-122"/>
                <a:sym typeface="Wingdings" panose="05000000000000000000" pitchFamily="2" charset="2"/>
              </a:rPr>
              <a:t>,</a:t>
            </a:r>
            <a:r>
              <a:rPr lang="zh-CN" altLang="en-US" sz="2800" b="1" dirty="0">
                <a:ea typeface="黑体" panose="02010609060101010101" pitchFamily="49" charset="-122"/>
                <a:sym typeface="Wingdings" panose="05000000000000000000" pitchFamily="2" charset="2"/>
              </a:rPr>
              <a:t>而</a:t>
            </a:r>
            <a:r>
              <a:rPr lang="en-US" altLang="zh-CN" sz="2800" b="1" dirty="0">
                <a:ea typeface="黑体" panose="02010609060101010101" pitchFamily="49" charset="-122"/>
                <a:sym typeface="Wingdings" panose="05000000000000000000" pitchFamily="2" charset="2"/>
              </a:rPr>
              <a:t>A∨B&lt;=&gt;¬(¬A∧¬B)</a:t>
            </a:r>
            <a:r>
              <a:rPr lang="zh-CN" altLang="en-US" sz="2800" b="1" dirty="0">
                <a:ea typeface="黑体" panose="02010609060101010101" pitchFamily="49" charset="-122"/>
                <a:sym typeface="Wingdings" panose="05000000000000000000" pitchFamily="2" charset="2"/>
              </a:rPr>
              <a:t>，所以∨也是冗余的</a:t>
            </a:r>
            <a:r>
              <a:rPr lang="en-US" altLang="zh-CN" sz="2800" b="1" dirty="0">
                <a:ea typeface="黑体" panose="02010609060101010101" pitchFamily="49" charset="-122"/>
                <a:sym typeface="Wingdings" panose="05000000000000000000" pitchFamily="2" charset="2"/>
              </a:rPr>
              <a:t>, ∴ {¬,∧}</a:t>
            </a:r>
            <a:r>
              <a:rPr lang="zh-CN" altLang="en-US" sz="2800" b="1" dirty="0">
                <a:ea typeface="黑体" panose="02010609060101010101" pitchFamily="49" charset="-122"/>
                <a:sym typeface="Wingdings" panose="05000000000000000000" pitchFamily="2" charset="2"/>
              </a:rPr>
              <a:t>也是一个联结词完备集，进一步地</a:t>
            </a:r>
            <a:r>
              <a:rPr lang="en-US" altLang="zh-CN" sz="2800" b="1" dirty="0">
                <a:ea typeface="黑体" panose="02010609060101010101" pitchFamily="49" charset="-122"/>
                <a:sym typeface="Wingdings" panose="05000000000000000000" pitchFamily="2" charset="2"/>
              </a:rPr>
              <a:t>,</a:t>
            </a:r>
            <a:r>
              <a:rPr lang="zh-CN" altLang="en-US" sz="2800" b="1" dirty="0">
                <a:ea typeface="黑体" panose="02010609060101010101" pitchFamily="49" charset="-122"/>
                <a:sym typeface="Wingdings" panose="05000000000000000000" pitchFamily="2" charset="2"/>
              </a:rPr>
              <a:t>可知</a:t>
            </a:r>
            <a:r>
              <a:rPr lang="en-US" altLang="zh-CN" sz="2800" b="1" dirty="0">
                <a:ea typeface="黑体" panose="02010609060101010101" pitchFamily="49" charset="-122"/>
                <a:sym typeface="Wingdings" panose="05000000000000000000" pitchFamily="2" charset="2"/>
              </a:rPr>
              <a:t>{¬,∧}</a:t>
            </a:r>
            <a:r>
              <a:rPr lang="zh-CN" altLang="en-US" sz="2800" b="1" dirty="0">
                <a:ea typeface="黑体" panose="02010609060101010101" pitchFamily="49" charset="-122"/>
                <a:sym typeface="Wingdings" panose="05000000000000000000" pitchFamily="2" charset="2"/>
              </a:rPr>
              <a:t>是一个极小联结词完备集。</a:t>
            </a:r>
            <a:endParaRPr lang="zh-CN" altLang="en-US" b="1" dirty="0">
              <a:solidFill>
                <a:srgbClr val="0000FF"/>
              </a:solidFill>
              <a:ea typeface="黑体" panose="02010609060101010101" pitchFamily="49" charset="-122"/>
              <a:sym typeface="Wingdings" panose="05000000000000000000" pitchFamily="2" charset="2"/>
            </a:endParaRPr>
          </a:p>
        </p:txBody>
      </p:sp>
    </p:spTree>
  </p:cSld>
  <p:clrMapOvr>
    <a:masterClrMapping/>
  </p:clrMapOvr>
  <p:transition spd="med" advTm="5486"/>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pPr algn="l" eaLnBrk="1" hangingPunct="1">
              <a:defRPr/>
            </a:pPr>
            <a:r>
              <a:rPr lang="en-US" altLang="zh-CN">
                <a:latin typeface="Arial Black" panose="020B0A04020102020204" pitchFamily="34" charset="0"/>
                <a:ea typeface="黑体" panose="02010609060101010101" pitchFamily="49" charset="-122"/>
              </a:rPr>
              <a:t>1.3 </a:t>
            </a:r>
            <a:r>
              <a:rPr lang="zh-CN" altLang="en-US">
                <a:latin typeface="Arial Black" panose="020B0A04020102020204" pitchFamily="34" charset="0"/>
                <a:ea typeface="黑体" panose="02010609060101010101" pitchFamily="49" charset="-122"/>
              </a:rPr>
              <a:t>联结词的完备集</a:t>
            </a:r>
            <a:endParaRPr lang="zh-CN" altLang="en-US">
              <a:latin typeface="Arial Black" panose="020B0A04020102020204" pitchFamily="34" charset="0"/>
              <a:ea typeface="黑体" panose="02010609060101010101" pitchFamily="49" charset="-122"/>
            </a:endParaRPr>
          </a:p>
        </p:txBody>
      </p:sp>
      <p:sp>
        <p:nvSpPr>
          <p:cNvPr id="76803" name="Rectangle 3"/>
          <p:cNvSpPr>
            <a:spLocks noGrp="1" noChangeArrowheads="1"/>
          </p:cNvSpPr>
          <p:nvPr>
            <p:ph type="body" idx="1"/>
          </p:nvPr>
        </p:nvSpPr>
        <p:spPr/>
        <p:txBody>
          <a:bodyPr/>
          <a:lstStyle/>
          <a:p>
            <a:pPr eaLnBrk="1" hangingPunct="1"/>
            <a:r>
              <a:rPr lang="zh-CN" altLang="en-US" sz="2800" b="1">
                <a:ea typeface="黑体" panose="02010609060101010101" pitchFamily="49" charset="-122"/>
              </a:rPr>
              <a:t>证明</a:t>
            </a:r>
            <a:r>
              <a:rPr lang="en-US" altLang="zh-CN" sz="2800" b="1">
                <a:ea typeface="黑体" panose="02010609060101010101" pitchFamily="49" charset="-122"/>
              </a:rPr>
              <a:t>: </a:t>
            </a:r>
            <a:r>
              <a:rPr lang="zh-CN" altLang="en-US" sz="2800" b="1">
                <a:ea typeface="黑体" panose="02010609060101010101" pitchFamily="49" charset="-122"/>
              </a:rPr>
              <a:t>联结词完备集</a:t>
            </a:r>
            <a:r>
              <a:rPr lang="en-US" altLang="zh-CN" sz="2800" b="1">
                <a:ea typeface="黑体" panose="02010609060101010101" pitchFamily="49" charset="-122"/>
              </a:rPr>
              <a:t>{¬,∧}</a:t>
            </a:r>
            <a:r>
              <a:rPr lang="zh-CN" altLang="en-US" sz="2800" b="1">
                <a:ea typeface="黑体" panose="02010609060101010101" pitchFamily="49" charset="-122"/>
              </a:rPr>
              <a:t>是一个极小的联结词完备集。</a:t>
            </a:r>
            <a:endParaRPr lang="zh-CN" altLang="en-US" sz="2800" b="1">
              <a:ea typeface="黑体" panose="02010609060101010101" pitchFamily="49" charset="-122"/>
            </a:endParaRPr>
          </a:p>
          <a:p>
            <a:pPr eaLnBrk="1" hangingPunct="1"/>
            <a:r>
              <a:rPr lang="zh-CN" altLang="en-US" sz="2800" b="1">
                <a:ea typeface="黑体" panose="02010609060101010101" pitchFamily="49" charset="-122"/>
              </a:rPr>
              <a:t>同理，</a:t>
            </a:r>
            <a:r>
              <a:rPr lang="en-US" altLang="zh-CN" sz="2800" b="1">
                <a:ea typeface="黑体" panose="02010609060101010101" pitchFamily="49" charset="-122"/>
              </a:rPr>
              <a:t>{¬,∨}</a:t>
            </a:r>
            <a:r>
              <a:rPr lang="zh-CN" altLang="en-US" sz="2800" b="1">
                <a:ea typeface="黑体" panose="02010609060101010101" pitchFamily="49" charset="-122"/>
              </a:rPr>
              <a:t>，</a:t>
            </a:r>
            <a:r>
              <a:rPr lang="en-US" altLang="zh-CN" sz="2800" b="1">
                <a:ea typeface="黑体" panose="02010609060101010101" pitchFamily="49" charset="-122"/>
              </a:rPr>
              <a:t>{¬, →}</a:t>
            </a:r>
            <a:r>
              <a:rPr lang="zh-CN" altLang="en-US" sz="2800" b="1">
                <a:ea typeface="黑体" panose="02010609060101010101" pitchFamily="49" charset="-122"/>
              </a:rPr>
              <a:t>，</a:t>
            </a:r>
            <a:r>
              <a:rPr lang="en-US" altLang="zh-CN" sz="2800" b="1">
                <a:ea typeface="黑体" panose="02010609060101010101" pitchFamily="49" charset="-122"/>
              </a:rPr>
              <a:t>{¬,    }</a:t>
            </a:r>
            <a:r>
              <a:rPr lang="zh-CN" altLang="en-US" sz="2800" b="1">
                <a:ea typeface="黑体" panose="02010609060101010101" pitchFamily="49" charset="-122"/>
              </a:rPr>
              <a:t>也是极小完备集，此外由</a:t>
            </a:r>
            <a:r>
              <a:rPr lang="en-US" altLang="zh-CN" sz="2800" b="1">
                <a:ea typeface="黑体" panose="02010609060101010101" pitchFamily="49" charset="-122"/>
              </a:rPr>
              <a:t>1.3.2</a:t>
            </a:r>
            <a:r>
              <a:rPr lang="zh-CN" altLang="en-US" sz="2800" b="1">
                <a:ea typeface="黑体" panose="02010609060101010101" pitchFamily="49" charset="-122"/>
              </a:rPr>
              <a:t>中↑，↓的性质可知 ，</a:t>
            </a:r>
            <a:r>
              <a:rPr lang="en-US" altLang="zh-CN" sz="2800" b="1">
                <a:ea typeface="黑体" panose="02010609060101010101" pitchFamily="49" charset="-122"/>
              </a:rPr>
              <a:t>{↑}</a:t>
            </a:r>
            <a:r>
              <a:rPr lang="zh-CN" altLang="en-US" sz="2800" b="1">
                <a:ea typeface="黑体" panose="02010609060101010101" pitchFamily="49" charset="-122"/>
              </a:rPr>
              <a:t>，</a:t>
            </a:r>
            <a:r>
              <a:rPr lang="en-US" altLang="zh-CN" sz="2800" b="1">
                <a:ea typeface="黑体" panose="02010609060101010101" pitchFamily="49" charset="-122"/>
              </a:rPr>
              <a:t>{↓}</a:t>
            </a:r>
            <a:r>
              <a:rPr lang="zh-CN" altLang="en-US" sz="2800" b="1">
                <a:ea typeface="黑体" panose="02010609060101010101" pitchFamily="49" charset="-122"/>
              </a:rPr>
              <a:t>也是极小完备集；</a:t>
            </a:r>
            <a:endParaRPr lang="zh-CN" altLang="en-US" sz="2800" b="1">
              <a:ea typeface="黑体" panose="02010609060101010101" pitchFamily="49" charset="-122"/>
            </a:endParaRPr>
          </a:p>
          <a:p>
            <a:pPr eaLnBrk="1" hangingPunct="1"/>
            <a:r>
              <a:rPr lang="en-US" altLang="zh-CN" sz="2800" b="1">
                <a:ea typeface="黑体" panose="02010609060101010101" pitchFamily="49" charset="-122"/>
              </a:rPr>
              <a:t>{∧,∨,→, ↔}</a:t>
            </a:r>
            <a:r>
              <a:rPr lang="zh-CN" altLang="en-US" sz="2800" b="1">
                <a:ea typeface="黑体" panose="02010609060101010101" pitchFamily="49" charset="-122"/>
              </a:rPr>
              <a:t>及其子集不是完备集；</a:t>
            </a:r>
            <a:endParaRPr lang="zh-CN" altLang="en-US" sz="2800" b="1">
              <a:ea typeface="黑体" panose="02010609060101010101" pitchFamily="49" charset="-122"/>
            </a:endParaRPr>
          </a:p>
          <a:p>
            <a:pPr eaLnBrk="1" hangingPunct="1"/>
            <a:r>
              <a:rPr lang="zh-CN" altLang="en-US" sz="2800" b="1">
                <a:ea typeface="黑体" panose="02010609060101010101" pitchFamily="49" charset="-122"/>
              </a:rPr>
              <a:t>实际应用中经常采取的联结词集合为</a:t>
            </a:r>
            <a:r>
              <a:rPr lang="en-US" altLang="zh-CN" sz="2800" b="1">
                <a:ea typeface="黑体" panose="02010609060101010101" pitchFamily="49" charset="-122"/>
              </a:rPr>
              <a:t>{¬,∧,∨}</a:t>
            </a:r>
            <a:r>
              <a:rPr lang="zh-CN" altLang="en-US" sz="2800" b="1">
                <a:ea typeface="黑体" panose="02010609060101010101" pitchFamily="49" charset="-122"/>
              </a:rPr>
              <a:t>。</a:t>
            </a:r>
            <a:endParaRPr lang="zh-CN" altLang="en-US" sz="2800" b="1">
              <a:ea typeface="黑体" panose="02010609060101010101" pitchFamily="49" charset="-122"/>
            </a:endParaRPr>
          </a:p>
          <a:p>
            <a:pPr eaLnBrk="1" hangingPunct="1"/>
            <a:r>
              <a:rPr lang="zh-CN" altLang="en-US" sz="2800" b="1">
                <a:solidFill>
                  <a:srgbClr val="FF9900"/>
                </a:solidFill>
                <a:ea typeface="黑体" panose="02010609060101010101" pitchFamily="49" charset="-122"/>
              </a:rPr>
              <a:t>例</a:t>
            </a:r>
            <a:r>
              <a:rPr lang="en-US" altLang="zh-CN" sz="2800" b="1">
                <a:solidFill>
                  <a:srgbClr val="FF9900"/>
                </a:solidFill>
                <a:ea typeface="黑体" panose="02010609060101010101" pitchFamily="49" charset="-122"/>
              </a:rPr>
              <a:t>1.13</a:t>
            </a:r>
            <a:r>
              <a:rPr lang="zh-CN" altLang="en-US" sz="2800" b="1">
                <a:solidFill>
                  <a:srgbClr val="FF9900"/>
                </a:solidFill>
                <a:ea typeface="黑体" panose="02010609060101010101" pitchFamily="49" charset="-122"/>
              </a:rPr>
              <a:t>：</a:t>
            </a:r>
            <a:r>
              <a:rPr lang="zh-CN" altLang="en-US" sz="2800" b="1">
                <a:ea typeface="黑体" panose="02010609060101010101" pitchFamily="49" charset="-122"/>
              </a:rPr>
              <a:t>试将公式</a:t>
            </a:r>
            <a:r>
              <a:rPr lang="en-US" altLang="zh-CN" sz="2800" b="1">
                <a:ea typeface="黑体" panose="02010609060101010101" pitchFamily="49" charset="-122"/>
              </a:rPr>
              <a:t>(P→(Q∨¬R))∧(¬P∧Q)</a:t>
            </a:r>
            <a:r>
              <a:rPr lang="zh-CN" altLang="en-US" sz="2800" b="1">
                <a:ea typeface="黑体" panose="02010609060101010101" pitchFamily="49" charset="-122"/>
              </a:rPr>
              <a:t>用仅含</a:t>
            </a:r>
            <a:r>
              <a:rPr lang="en-US" altLang="zh-CN" sz="2800" b="1">
                <a:ea typeface="黑体" panose="02010609060101010101" pitchFamily="49" charset="-122"/>
              </a:rPr>
              <a:t>{¬ </a:t>
            </a:r>
            <a:r>
              <a:rPr lang="zh-CN" altLang="en-US" sz="2800" b="1">
                <a:ea typeface="黑体" panose="02010609060101010101" pitchFamily="49" charset="-122"/>
              </a:rPr>
              <a:t>，∨</a:t>
            </a:r>
            <a:r>
              <a:rPr lang="en-US" altLang="zh-CN" sz="2800" b="1">
                <a:ea typeface="黑体" panose="02010609060101010101" pitchFamily="49" charset="-122"/>
              </a:rPr>
              <a:t>}</a:t>
            </a:r>
            <a:r>
              <a:rPr lang="zh-CN" altLang="en-US" sz="2800" b="1">
                <a:ea typeface="黑体" panose="02010609060101010101" pitchFamily="49" charset="-122"/>
              </a:rPr>
              <a:t>的公式等价地表示出来。</a:t>
            </a:r>
            <a:endParaRPr lang="zh-CN" altLang="en-US" sz="2800" b="1">
              <a:ea typeface="黑体" panose="02010609060101010101" pitchFamily="49" charset="-122"/>
            </a:endParaRPr>
          </a:p>
        </p:txBody>
      </p:sp>
      <p:grpSp>
        <p:nvGrpSpPr>
          <p:cNvPr id="76804" name="组合 1"/>
          <p:cNvGrpSpPr/>
          <p:nvPr/>
        </p:nvGrpSpPr>
        <p:grpSpPr bwMode="auto">
          <a:xfrm>
            <a:off x="4973638" y="2149475"/>
            <a:ext cx="304800" cy="152400"/>
            <a:chOff x="4953000" y="1828800"/>
            <a:chExt cx="304800" cy="152400"/>
          </a:xfrm>
        </p:grpSpPr>
        <p:sp>
          <p:nvSpPr>
            <p:cNvPr id="257028" name="Line 4"/>
            <p:cNvSpPr>
              <a:spLocks noChangeShapeType="1"/>
            </p:cNvSpPr>
            <p:nvPr/>
          </p:nvSpPr>
          <p:spPr bwMode="auto">
            <a:xfrm>
              <a:off x="4953000" y="1905000"/>
              <a:ext cx="304800" cy="0"/>
            </a:xfrm>
            <a:prstGeom prst="line">
              <a:avLst/>
            </a:prstGeom>
            <a:noFill/>
            <a:ln w="9525">
              <a:solidFill>
                <a:schemeClr val="tx1"/>
              </a:solidFill>
              <a:round/>
              <a:tailEnd type="triangle" w="med" len="med"/>
            </a:ln>
            <a:effectLst/>
          </p:spPr>
          <p:txBody>
            <a:bodyPr/>
            <a:lstStyle/>
            <a:p>
              <a:pPr algn="ctr" eaLnBrk="1" hangingPunct="1">
                <a:spcBef>
                  <a:spcPct val="20000"/>
                </a:spcBef>
                <a:defRPr/>
              </a:pPr>
              <a:endParaRPr lang="zh-CN" altLang="en-US">
                <a:effectLst>
                  <a:outerShdw blurRad="38100" dist="38100" dir="2700000" algn="tl">
                    <a:srgbClr val="000000">
                      <a:alpha val="43137"/>
                    </a:srgbClr>
                  </a:outerShdw>
                </a:effectLst>
                <a:ea typeface="黑体" panose="02010609060101010101" pitchFamily="49" charset="-122"/>
              </a:endParaRPr>
            </a:p>
          </p:txBody>
        </p:sp>
        <p:sp>
          <p:nvSpPr>
            <p:cNvPr id="257029" name="Line 5"/>
            <p:cNvSpPr>
              <a:spLocks noChangeShapeType="1"/>
            </p:cNvSpPr>
            <p:nvPr/>
          </p:nvSpPr>
          <p:spPr bwMode="auto">
            <a:xfrm flipH="1">
              <a:off x="5029200" y="1828800"/>
              <a:ext cx="152400" cy="152400"/>
            </a:xfrm>
            <a:prstGeom prst="line">
              <a:avLst/>
            </a:prstGeom>
            <a:noFill/>
            <a:ln w="9525">
              <a:solidFill>
                <a:schemeClr val="tx1"/>
              </a:solidFill>
              <a:round/>
            </a:ln>
            <a:effectLst/>
          </p:spPr>
          <p:txBody>
            <a:bodyPr/>
            <a:lstStyle/>
            <a:p>
              <a:pPr algn="ctr" eaLnBrk="1" hangingPunct="1">
                <a:spcBef>
                  <a:spcPct val="20000"/>
                </a:spcBef>
                <a:defRPr/>
              </a:pPr>
              <a:endParaRPr lang="zh-CN" altLang="en-US">
                <a:effectLst>
                  <a:outerShdw blurRad="38100" dist="38100" dir="2700000" algn="tl">
                    <a:srgbClr val="000000">
                      <a:alpha val="43137"/>
                    </a:srgbClr>
                  </a:outerShdw>
                </a:effectLst>
                <a:ea typeface="黑体" panose="02010609060101010101" pitchFamily="49" charset="-122"/>
              </a:endParaRPr>
            </a:p>
          </p:txBody>
        </p:sp>
      </p:grpSp>
    </p:spTree>
  </p:cSld>
  <p:clrMapOvr>
    <a:masterClrMapping/>
  </p:clrMapOvr>
  <p:transition spd="med" advTm="5486"/>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pPr algn="l" eaLnBrk="1" hangingPunct="1">
              <a:defRPr/>
            </a:pPr>
            <a:r>
              <a:rPr lang="zh-CN" altLang="en-US" sz="4400">
                <a:latin typeface="Arial Black" panose="020B0A04020102020204" pitchFamily="34" charset="0"/>
                <a:ea typeface="黑体" panose="02010609060101010101" pitchFamily="49" charset="-122"/>
              </a:rPr>
              <a:t>引言</a:t>
            </a:r>
            <a:endParaRPr lang="zh-CN" altLang="en-US" sz="4400">
              <a:latin typeface="Arial Black" panose="020B0A04020102020204" pitchFamily="34" charset="0"/>
              <a:ea typeface="黑体" panose="02010609060101010101" pitchFamily="49" charset="-122"/>
            </a:endParaRPr>
          </a:p>
        </p:txBody>
      </p:sp>
      <p:sp>
        <p:nvSpPr>
          <p:cNvPr id="10243" name="Rectangle 3"/>
          <p:cNvSpPr>
            <a:spLocks noGrp="1" noChangeArrowheads="1"/>
          </p:cNvSpPr>
          <p:nvPr>
            <p:ph type="body" idx="1"/>
          </p:nvPr>
        </p:nvSpPr>
        <p:spPr>
          <a:xfrm>
            <a:off x="457200" y="990600"/>
            <a:ext cx="8229600" cy="5638800"/>
          </a:xfrm>
        </p:spPr>
        <p:txBody>
          <a:bodyPr/>
          <a:lstStyle/>
          <a:p>
            <a:pPr algn="just" eaLnBrk="1" hangingPunct="1">
              <a:lnSpc>
                <a:spcPct val="125000"/>
              </a:lnSpc>
            </a:pPr>
            <a:r>
              <a:rPr lang="zh-CN" altLang="en-US" sz="3600" b="1" dirty="0">
                <a:solidFill>
                  <a:srgbClr val="0000FF"/>
                </a:solidFill>
                <a:latin typeface="黑体" panose="02010609060101010101" pitchFamily="49" charset="-122"/>
                <a:ea typeface="黑体" panose="02010609060101010101" pitchFamily="49" charset="-122"/>
              </a:rPr>
              <a:t>教学内容</a:t>
            </a:r>
            <a:endParaRPr lang="zh-CN" altLang="en-US" sz="3600" b="1" dirty="0">
              <a:solidFill>
                <a:srgbClr val="0000FF"/>
              </a:solidFill>
              <a:latin typeface="黑体" panose="02010609060101010101" pitchFamily="49" charset="-122"/>
              <a:ea typeface="黑体" panose="02010609060101010101" pitchFamily="49" charset="-122"/>
            </a:endParaRPr>
          </a:p>
          <a:p>
            <a:pPr lvl="1" algn="just" eaLnBrk="1" hangingPunct="1">
              <a:lnSpc>
                <a:spcPct val="125000"/>
              </a:lnSpc>
              <a:buFontTx/>
              <a:buNone/>
            </a:pPr>
            <a:r>
              <a:rPr lang="zh-CN" altLang="en-US" sz="3200" b="1" dirty="0">
                <a:solidFill>
                  <a:srgbClr val="CC0000"/>
                </a:solidFill>
                <a:latin typeface="黑体" panose="02010609060101010101" pitchFamily="49" charset="-122"/>
                <a:ea typeface="黑体" panose="02010609060101010101" pitchFamily="49" charset="-122"/>
              </a:rPr>
              <a:t>第一部分 数理逻辑</a:t>
            </a:r>
            <a:endParaRPr lang="zh-CN" altLang="en-US" sz="3200" b="1" dirty="0">
              <a:solidFill>
                <a:srgbClr val="CC0000"/>
              </a:solidFill>
              <a:latin typeface="黑体" panose="02010609060101010101" pitchFamily="49" charset="-122"/>
              <a:ea typeface="黑体" panose="02010609060101010101" pitchFamily="49" charset="-122"/>
            </a:endParaRPr>
          </a:p>
          <a:p>
            <a:pPr lvl="2" algn="just" eaLnBrk="1" hangingPunct="1">
              <a:lnSpc>
                <a:spcPct val="125000"/>
              </a:lnSpc>
              <a:buFontTx/>
              <a:buNone/>
            </a:pPr>
            <a:r>
              <a:rPr lang="zh-CN" altLang="en-US" sz="2800" b="1" dirty="0">
                <a:latin typeface="黑体" panose="02010609060101010101" pitchFamily="49" charset="-122"/>
                <a:ea typeface="黑体" panose="02010609060101010101" pitchFamily="49" charset="-122"/>
              </a:rPr>
              <a:t>第一章 命题逻辑</a:t>
            </a:r>
            <a:endParaRPr lang="zh-CN" altLang="en-US" sz="2800" b="1" dirty="0">
              <a:latin typeface="黑体" panose="02010609060101010101" pitchFamily="49" charset="-122"/>
              <a:ea typeface="黑体" panose="02010609060101010101" pitchFamily="49" charset="-122"/>
            </a:endParaRPr>
          </a:p>
          <a:p>
            <a:pPr lvl="2" algn="just" eaLnBrk="1" hangingPunct="1">
              <a:lnSpc>
                <a:spcPct val="125000"/>
              </a:lnSpc>
              <a:buFontTx/>
              <a:buNone/>
            </a:pPr>
            <a:r>
              <a:rPr lang="zh-CN" altLang="en-US" sz="2800" b="1" dirty="0">
                <a:latin typeface="黑体" panose="02010609060101010101" pitchFamily="49" charset="-122"/>
                <a:ea typeface="黑体" panose="02010609060101010101" pitchFamily="49" charset="-122"/>
              </a:rPr>
              <a:t>第二章 谓词逻辑</a:t>
            </a:r>
            <a:endParaRPr lang="zh-CN" altLang="en-US" sz="2800" b="1" dirty="0">
              <a:latin typeface="黑体" panose="02010609060101010101" pitchFamily="49" charset="-122"/>
              <a:ea typeface="黑体" panose="02010609060101010101" pitchFamily="49" charset="-122"/>
            </a:endParaRPr>
          </a:p>
          <a:p>
            <a:pPr lvl="1" algn="just" eaLnBrk="1" hangingPunct="1">
              <a:lnSpc>
                <a:spcPct val="125000"/>
              </a:lnSpc>
              <a:buFontTx/>
              <a:buNone/>
            </a:pPr>
            <a:r>
              <a:rPr lang="zh-CN" altLang="en-US" sz="3200" b="1" dirty="0">
                <a:solidFill>
                  <a:srgbClr val="CC0000"/>
                </a:solidFill>
                <a:latin typeface="黑体" panose="02010609060101010101" pitchFamily="49" charset="-122"/>
                <a:ea typeface="黑体" panose="02010609060101010101" pitchFamily="49" charset="-122"/>
              </a:rPr>
              <a:t>第二部分 集合论</a:t>
            </a:r>
            <a:endParaRPr lang="zh-CN" altLang="en-US" sz="3200" b="1" dirty="0">
              <a:solidFill>
                <a:srgbClr val="CC0000"/>
              </a:solidFill>
              <a:latin typeface="黑体" panose="02010609060101010101" pitchFamily="49" charset="-122"/>
              <a:ea typeface="黑体" panose="02010609060101010101" pitchFamily="49" charset="-122"/>
            </a:endParaRPr>
          </a:p>
          <a:p>
            <a:pPr lvl="2" algn="just" eaLnBrk="1" hangingPunct="1">
              <a:lnSpc>
                <a:spcPct val="125000"/>
              </a:lnSpc>
              <a:buFontTx/>
              <a:buNone/>
            </a:pPr>
            <a:r>
              <a:rPr lang="zh-CN" altLang="en-US" sz="2800" b="1" dirty="0">
                <a:latin typeface="黑体" panose="02010609060101010101" pitchFamily="49" charset="-122"/>
                <a:ea typeface="黑体" panose="02010609060101010101" pitchFamily="49" charset="-122"/>
              </a:rPr>
              <a:t>第三章 集合代数</a:t>
            </a:r>
            <a:endParaRPr lang="zh-CN" altLang="en-US" sz="2800" b="1" dirty="0">
              <a:latin typeface="黑体" panose="02010609060101010101" pitchFamily="49" charset="-122"/>
              <a:ea typeface="黑体" panose="02010609060101010101" pitchFamily="49" charset="-122"/>
            </a:endParaRPr>
          </a:p>
          <a:p>
            <a:pPr lvl="2" algn="just" eaLnBrk="1" hangingPunct="1">
              <a:lnSpc>
                <a:spcPct val="125000"/>
              </a:lnSpc>
              <a:buFontTx/>
              <a:buNone/>
            </a:pPr>
            <a:r>
              <a:rPr lang="zh-CN" altLang="en-US" sz="2800" b="1" dirty="0">
                <a:latin typeface="黑体" panose="02010609060101010101" pitchFamily="49" charset="-122"/>
                <a:ea typeface="黑体" panose="02010609060101010101" pitchFamily="49" charset="-122"/>
              </a:rPr>
              <a:t>第四章 二元关系</a:t>
            </a:r>
            <a:endParaRPr lang="zh-CN" altLang="en-US" sz="2800" b="1" dirty="0">
              <a:latin typeface="黑体" panose="02010609060101010101" pitchFamily="49" charset="-122"/>
              <a:ea typeface="黑体" panose="02010609060101010101" pitchFamily="49" charset="-122"/>
            </a:endParaRPr>
          </a:p>
        </p:txBody>
      </p:sp>
      <p:sp>
        <p:nvSpPr>
          <p:cNvPr id="197636" name="Rectangle 4"/>
          <p:cNvSpPr>
            <a:spLocks noChangeArrowheads="1"/>
          </p:cNvSpPr>
          <p:nvPr/>
        </p:nvSpPr>
        <p:spPr bwMode="auto">
          <a:xfrm>
            <a:off x="0" y="1131888"/>
            <a:ext cx="9144000" cy="0"/>
          </a:xfrm>
          <a:prstGeom prst="rect">
            <a:avLst/>
          </a:prstGeom>
          <a:noFill/>
          <a:ln w="9525">
            <a:noFill/>
            <a:miter lim="800000"/>
          </a:ln>
          <a:effectLst/>
        </p:spPr>
        <p:txBody>
          <a:bodyPr wrap="none" anchor="ctr">
            <a:spAutoFit/>
          </a:bodyPr>
          <a:lstStyle/>
          <a:p>
            <a:pPr algn="ctr" eaLnBrk="1" hangingPunct="1">
              <a:spcBef>
                <a:spcPct val="20000"/>
              </a:spcBef>
              <a:defRPr/>
            </a:pPr>
            <a:endParaRPr lang="zh-CN" altLang="en-US">
              <a:effectLst>
                <a:outerShdw blurRad="38100" dist="38100" dir="2700000" algn="tl">
                  <a:srgbClr val="000000">
                    <a:alpha val="43137"/>
                  </a:srgbClr>
                </a:outerShdw>
              </a:effectLst>
              <a:ea typeface="黑体" panose="02010609060101010101" pitchFamily="49" charset="-122"/>
            </a:endParaRPr>
          </a:p>
        </p:txBody>
      </p:sp>
    </p:spTree>
  </p:cSld>
  <p:clrMapOvr>
    <a:masterClrMapping/>
  </p:clrMapOvr>
  <p:transition spd="med" advTm="5486"/>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p:txBody>
          <a:bodyPr/>
          <a:lstStyle/>
          <a:p>
            <a:pPr algn="l" eaLnBrk="1" hangingPunct="1">
              <a:defRPr/>
            </a:pPr>
            <a:r>
              <a:rPr lang="en-US" altLang="zh-CN">
                <a:latin typeface="Arial Black" panose="020B0A04020102020204" pitchFamily="34" charset="0"/>
                <a:ea typeface="黑体" panose="02010609060101010101" pitchFamily="49" charset="-122"/>
              </a:rPr>
              <a:t>1.4</a:t>
            </a:r>
            <a:r>
              <a:rPr lang="zh-CN" altLang="en-US">
                <a:latin typeface="Arial Black" panose="020B0A04020102020204" pitchFamily="34" charset="0"/>
                <a:ea typeface="黑体" panose="02010609060101010101" pitchFamily="49" charset="-122"/>
              </a:rPr>
              <a:t>：范式</a:t>
            </a:r>
            <a:endParaRPr lang="zh-CN" altLang="en-US">
              <a:latin typeface="Arial Black" panose="020B0A04020102020204" pitchFamily="34" charset="0"/>
              <a:ea typeface="黑体" panose="02010609060101010101" pitchFamily="49" charset="-122"/>
            </a:endParaRPr>
          </a:p>
        </p:txBody>
      </p:sp>
      <p:sp>
        <p:nvSpPr>
          <p:cNvPr id="78851" name="Rectangle 3"/>
          <p:cNvSpPr>
            <a:spLocks noGrp="1" noChangeArrowheads="1"/>
          </p:cNvSpPr>
          <p:nvPr>
            <p:ph type="body" idx="1"/>
          </p:nvPr>
        </p:nvSpPr>
        <p:spPr/>
        <p:txBody>
          <a:bodyPr/>
          <a:lstStyle/>
          <a:p>
            <a:pPr eaLnBrk="1" hangingPunct="1">
              <a:buFontTx/>
              <a:buNone/>
            </a:pPr>
            <a:r>
              <a:rPr lang="en-US" altLang="zh-CN" b="1">
                <a:solidFill>
                  <a:srgbClr val="0000FF"/>
                </a:solidFill>
                <a:ea typeface="黑体" panose="02010609060101010101" pitchFamily="49" charset="-122"/>
              </a:rPr>
              <a:t>1.4.1</a:t>
            </a:r>
            <a:r>
              <a:rPr lang="zh-CN" altLang="en-US" b="1">
                <a:solidFill>
                  <a:srgbClr val="0000FF"/>
                </a:solidFill>
                <a:ea typeface="黑体" panose="02010609060101010101" pitchFamily="49" charset="-122"/>
              </a:rPr>
              <a:t>：范式</a:t>
            </a:r>
            <a:endParaRPr lang="zh-CN" altLang="en-US" b="1">
              <a:solidFill>
                <a:srgbClr val="0000FF"/>
              </a:solidFill>
              <a:ea typeface="黑体" panose="02010609060101010101" pitchFamily="49" charset="-122"/>
            </a:endParaRPr>
          </a:p>
          <a:p>
            <a:pPr eaLnBrk="1" hangingPunct="1">
              <a:buFontTx/>
              <a:buNone/>
            </a:pPr>
            <a:r>
              <a:rPr lang="zh-CN" altLang="en-US" sz="2800" b="1">
                <a:ea typeface="黑体" panose="02010609060101010101" pitchFamily="49" charset="-122"/>
                <a:sym typeface="Wingdings" panose="05000000000000000000" pitchFamily="2" charset="2"/>
              </a:rPr>
              <a:t>  对于给定公式的判定问题，可用真值表方法加以解释，但当公式中命题变元的数目较大时，计算量较大，每增加一个命题变元，真值表的行数要翻倍，计算量加倍，此外，对于同一问题，可以从不同的角度去考虑，产生不同的但又等价的命题公式，即同一个命题可以有不同的表达形式。这样给命题演算带来了一定的困难，因此，有必要使命题公式规范化，为此，引入了范式的概念。</a:t>
            </a:r>
            <a:endParaRPr lang="zh-CN" altLang="en-US" sz="2800" b="1">
              <a:ea typeface="黑体" panose="02010609060101010101" pitchFamily="49" charset="-122"/>
              <a:sym typeface="Wingdings" panose="05000000000000000000" pitchFamily="2" charset="2"/>
            </a:endParaRPr>
          </a:p>
        </p:txBody>
      </p:sp>
    </p:spTree>
  </p:cSld>
  <p:clrMapOvr>
    <a:masterClrMapping/>
  </p:clrMapOvr>
  <p:transition spd="med" advTm="5486"/>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p:txBody>
          <a:bodyPr/>
          <a:lstStyle/>
          <a:p>
            <a:pPr algn="l" eaLnBrk="1" hangingPunct="1">
              <a:defRPr/>
            </a:pPr>
            <a:r>
              <a:rPr lang="en-US" altLang="zh-CN">
                <a:latin typeface="Arial Black" panose="020B0A04020102020204" pitchFamily="34" charset="0"/>
                <a:ea typeface="黑体" panose="02010609060101010101" pitchFamily="49" charset="-122"/>
              </a:rPr>
              <a:t>1.4</a:t>
            </a:r>
            <a:r>
              <a:rPr lang="zh-CN" altLang="en-US">
                <a:latin typeface="Arial Black" panose="020B0A04020102020204" pitchFamily="34" charset="0"/>
                <a:ea typeface="黑体" panose="02010609060101010101" pitchFamily="49" charset="-122"/>
              </a:rPr>
              <a:t>：范式</a:t>
            </a:r>
            <a:endParaRPr lang="zh-CN" altLang="en-US">
              <a:latin typeface="Arial Black" panose="020B0A04020102020204" pitchFamily="34" charset="0"/>
              <a:ea typeface="黑体" panose="02010609060101010101" pitchFamily="49" charset="-122"/>
            </a:endParaRPr>
          </a:p>
        </p:txBody>
      </p:sp>
      <p:sp>
        <p:nvSpPr>
          <p:cNvPr id="79875" name="Rectangle 3"/>
          <p:cNvSpPr>
            <a:spLocks noGrp="1" noChangeArrowheads="1"/>
          </p:cNvSpPr>
          <p:nvPr>
            <p:ph type="body" idx="1"/>
          </p:nvPr>
        </p:nvSpPr>
        <p:spPr/>
        <p:txBody>
          <a:bodyPr/>
          <a:lstStyle/>
          <a:p>
            <a:pPr eaLnBrk="1" hangingPunct="1"/>
            <a:r>
              <a:rPr lang="zh-CN" altLang="en-US" sz="2800" b="1" dirty="0">
                <a:solidFill>
                  <a:srgbClr val="FF6600"/>
                </a:solidFill>
                <a:ea typeface="黑体" panose="02010609060101010101" pitchFamily="49" charset="-122"/>
                <a:sym typeface="Wingdings" panose="05000000000000000000" pitchFamily="2" charset="2"/>
              </a:rPr>
              <a:t>定义</a:t>
            </a:r>
            <a:r>
              <a:rPr lang="en-US" altLang="zh-CN" sz="2800" b="1" dirty="0">
                <a:solidFill>
                  <a:srgbClr val="FF6600"/>
                </a:solidFill>
                <a:ea typeface="黑体" panose="02010609060101010101" pitchFamily="49" charset="-122"/>
                <a:sym typeface="Wingdings" panose="05000000000000000000" pitchFamily="2" charset="2"/>
              </a:rPr>
              <a:t>1.16</a:t>
            </a:r>
            <a:r>
              <a:rPr lang="zh-CN" altLang="en-US" sz="2800" b="1" dirty="0">
                <a:solidFill>
                  <a:srgbClr val="FF6600"/>
                </a:solidFill>
                <a:ea typeface="黑体" panose="02010609060101010101" pitchFamily="49" charset="-122"/>
                <a:sym typeface="Wingdings" panose="05000000000000000000" pitchFamily="2" charset="2"/>
              </a:rPr>
              <a:t>：</a:t>
            </a:r>
            <a:endParaRPr lang="zh-CN" altLang="en-US" sz="2800" b="1" dirty="0">
              <a:solidFill>
                <a:srgbClr val="FF6600"/>
              </a:solidFill>
              <a:ea typeface="黑体" panose="02010609060101010101" pitchFamily="49" charset="-122"/>
              <a:sym typeface="Wingdings" panose="05000000000000000000" pitchFamily="2" charset="2"/>
            </a:endParaRPr>
          </a:p>
          <a:p>
            <a:pPr eaLnBrk="1" hangingPunct="1">
              <a:buFontTx/>
              <a:buNone/>
            </a:pPr>
            <a:r>
              <a:rPr lang="zh-CN" altLang="en-US" sz="2800" b="1" dirty="0">
                <a:ea typeface="黑体" panose="02010609060101010101" pitchFamily="49" charset="-122"/>
                <a:sym typeface="Wingdings" panose="05000000000000000000" pitchFamily="2" charset="2"/>
              </a:rPr>
              <a:t>  </a:t>
            </a:r>
            <a:r>
              <a:rPr lang="en-US" altLang="zh-CN" sz="2800" b="1" dirty="0">
                <a:ea typeface="黑体" panose="02010609060101010101" pitchFamily="49" charset="-122"/>
                <a:sym typeface="Wingdings" panose="05000000000000000000" pitchFamily="2" charset="2"/>
              </a:rPr>
              <a:t>(1</a:t>
            </a:r>
            <a:r>
              <a:rPr lang="en-US" altLang="zh-CN" sz="2800" b="1" dirty="0" smtClean="0">
                <a:ea typeface="黑体" panose="02010609060101010101" pitchFamily="49" charset="-122"/>
                <a:sym typeface="Wingdings" panose="05000000000000000000" pitchFamily="2" charset="2"/>
              </a:rPr>
              <a:t>)</a:t>
            </a:r>
            <a:r>
              <a:rPr lang="zh-CN" altLang="en-US" sz="2800" b="1" dirty="0" smtClean="0">
                <a:ea typeface="黑体" panose="02010609060101010101" pitchFamily="49" charset="-122"/>
                <a:sym typeface="Wingdings" panose="05000000000000000000" pitchFamily="2" charset="2"/>
              </a:rPr>
              <a:t> 命题变元</a:t>
            </a:r>
            <a:r>
              <a:rPr lang="zh-CN" altLang="en-US" sz="2800" b="1" dirty="0">
                <a:ea typeface="黑体" panose="02010609060101010101" pitchFamily="49" charset="-122"/>
                <a:sym typeface="Wingdings" panose="05000000000000000000" pitchFamily="2" charset="2"/>
              </a:rPr>
              <a:t>或命题变元的否定称为文字；</a:t>
            </a:r>
            <a:endParaRPr lang="zh-CN" altLang="en-US" sz="2800" b="1" dirty="0">
              <a:ea typeface="黑体" panose="02010609060101010101" pitchFamily="49" charset="-122"/>
              <a:sym typeface="Wingdings" panose="05000000000000000000" pitchFamily="2" charset="2"/>
            </a:endParaRPr>
          </a:p>
          <a:p>
            <a:pPr eaLnBrk="1" hangingPunct="1">
              <a:buFontTx/>
              <a:buNone/>
            </a:pPr>
            <a:r>
              <a:rPr lang="zh-CN" altLang="en-US" sz="2800" b="1" dirty="0">
                <a:ea typeface="黑体" panose="02010609060101010101" pitchFamily="49" charset="-122"/>
                <a:sym typeface="Wingdings" panose="05000000000000000000" pitchFamily="2" charset="2"/>
              </a:rPr>
              <a:t>  </a:t>
            </a:r>
            <a:r>
              <a:rPr lang="en-US" altLang="zh-CN" sz="2800" b="1" dirty="0">
                <a:ea typeface="黑体" panose="02010609060101010101" pitchFamily="49" charset="-122"/>
                <a:sym typeface="Wingdings" panose="05000000000000000000" pitchFamily="2" charset="2"/>
              </a:rPr>
              <a:t>(2</a:t>
            </a:r>
            <a:r>
              <a:rPr lang="en-US" altLang="zh-CN" sz="2800" b="1" dirty="0" smtClean="0">
                <a:ea typeface="黑体" panose="02010609060101010101" pitchFamily="49" charset="-122"/>
                <a:sym typeface="Wingdings" panose="05000000000000000000" pitchFamily="2" charset="2"/>
              </a:rPr>
              <a:t>)</a:t>
            </a:r>
            <a:r>
              <a:rPr lang="zh-CN" altLang="en-US" sz="2800" b="1" dirty="0" smtClean="0">
                <a:ea typeface="黑体" panose="02010609060101010101" pitchFamily="49" charset="-122"/>
                <a:sym typeface="Wingdings" panose="05000000000000000000" pitchFamily="2" charset="2"/>
              </a:rPr>
              <a:t> 有限</a:t>
            </a:r>
            <a:r>
              <a:rPr lang="zh-CN" altLang="en-US" sz="2800" b="1" dirty="0">
                <a:ea typeface="黑体" panose="02010609060101010101" pitchFamily="49" charset="-122"/>
                <a:sym typeface="Wingdings" panose="05000000000000000000" pitchFamily="2" charset="2"/>
              </a:rPr>
              <a:t>个文字的析取式称为简单析取式</a:t>
            </a:r>
            <a:r>
              <a:rPr lang="en-US" altLang="zh-CN" sz="2800" b="1" dirty="0">
                <a:ea typeface="黑体" panose="02010609060101010101" pitchFamily="49" charset="-122"/>
                <a:sym typeface="Wingdings" panose="05000000000000000000" pitchFamily="2" charset="2"/>
              </a:rPr>
              <a:t>(</a:t>
            </a:r>
            <a:r>
              <a:rPr lang="zh-CN" altLang="en-US" sz="2800" b="1" dirty="0">
                <a:ea typeface="黑体" panose="02010609060101010101" pitchFamily="49" charset="-122"/>
                <a:sym typeface="Wingdings" panose="05000000000000000000" pitchFamily="2" charset="2"/>
              </a:rPr>
              <a:t>基本和</a:t>
            </a:r>
            <a:r>
              <a:rPr lang="en-US" altLang="zh-CN" sz="2800" b="1" dirty="0">
                <a:ea typeface="黑体" panose="02010609060101010101" pitchFamily="49" charset="-122"/>
                <a:sym typeface="Wingdings" panose="05000000000000000000" pitchFamily="2" charset="2"/>
              </a:rPr>
              <a:t>)</a:t>
            </a:r>
            <a:r>
              <a:rPr lang="zh-CN" altLang="en-US" sz="2800" b="1" dirty="0">
                <a:ea typeface="黑体" panose="02010609060101010101" pitchFamily="49" charset="-122"/>
                <a:sym typeface="Wingdings" panose="05000000000000000000" pitchFamily="2" charset="2"/>
              </a:rPr>
              <a:t>，有限个文字的合取式称为简单合取式</a:t>
            </a:r>
            <a:r>
              <a:rPr lang="en-US" altLang="zh-CN" sz="2800" b="1" dirty="0">
                <a:ea typeface="黑体" panose="02010609060101010101" pitchFamily="49" charset="-122"/>
                <a:sym typeface="Wingdings" panose="05000000000000000000" pitchFamily="2" charset="2"/>
              </a:rPr>
              <a:t>(</a:t>
            </a:r>
            <a:r>
              <a:rPr lang="zh-CN" altLang="en-US" sz="2800" b="1" dirty="0">
                <a:ea typeface="黑体" panose="02010609060101010101" pitchFamily="49" charset="-122"/>
                <a:sym typeface="Wingdings" panose="05000000000000000000" pitchFamily="2" charset="2"/>
              </a:rPr>
              <a:t>基本积</a:t>
            </a:r>
            <a:r>
              <a:rPr lang="en-US" altLang="zh-CN" sz="2800" b="1" dirty="0">
                <a:ea typeface="黑体" panose="02010609060101010101" pitchFamily="49" charset="-122"/>
                <a:sym typeface="Wingdings" panose="05000000000000000000" pitchFamily="2" charset="2"/>
              </a:rPr>
              <a:t>)</a:t>
            </a:r>
            <a:r>
              <a:rPr lang="zh-CN" altLang="en-US" sz="2800" b="1" dirty="0">
                <a:ea typeface="黑体" panose="02010609060101010101" pitchFamily="49" charset="-122"/>
                <a:sym typeface="Wingdings" panose="05000000000000000000" pitchFamily="2" charset="2"/>
              </a:rPr>
              <a:t>；</a:t>
            </a:r>
            <a:endParaRPr lang="zh-CN" altLang="en-US" sz="2800" b="1" dirty="0">
              <a:ea typeface="黑体" panose="02010609060101010101" pitchFamily="49" charset="-122"/>
              <a:sym typeface="Wingdings" panose="05000000000000000000" pitchFamily="2" charset="2"/>
            </a:endParaRPr>
          </a:p>
          <a:p>
            <a:pPr eaLnBrk="1" hangingPunct="1">
              <a:buFontTx/>
              <a:buNone/>
            </a:pPr>
            <a:r>
              <a:rPr lang="zh-CN" altLang="en-US" sz="2800" b="1" dirty="0">
                <a:ea typeface="黑体" panose="02010609060101010101" pitchFamily="49" charset="-122"/>
                <a:sym typeface="Wingdings" panose="05000000000000000000" pitchFamily="2" charset="2"/>
              </a:rPr>
              <a:t>  </a:t>
            </a:r>
            <a:r>
              <a:rPr lang="en-US" altLang="zh-CN" sz="2800" b="1" dirty="0">
                <a:ea typeface="黑体" panose="02010609060101010101" pitchFamily="49" charset="-122"/>
                <a:sym typeface="Wingdings" panose="05000000000000000000" pitchFamily="2" charset="2"/>
              </a:rPr>
              <a:t>(3</a:t>
            </a:r>
            <a:r>
              <a:rPr lang="en-US" altLang="zh-CN" sz="2800" b="1" dirty="0" smtClean="0">
                <a:ea typeface="黑体" panose="02010609060101010101" pitchFamily="49" charset="-122"/>
                <a:sym typeface="Wingdings" panose="05000000000000000000" pitchFamily="2" charset="2"/>
              </a:rPr>
              <a:t>)</a:t>
            </a:r>
            <a:r>
              <a:rPr lang="zh-CN" altLang="en-US" sz="2800" b="1" dirty="0" smtClean="0">
                <a:ea typeface="黑体" panose="02010609060101010101" pitchFamily="49" charset="-122"/>
                <a:sym typeface="Wingdings" panose="05000000000000000000" pitchFamily="2" charset="2"/>
              </a:rPr>
              <a:t> 由</a:t>
            </a:r>
            <a:r>
              <a:rPr lang="zh-CN" altLang="en-US" sz="2800" b="1" dirty="0">
                <a:ea typeface="黑体" panose="02010609060101010101" pitchFamily="49" charset="-122"/>
                <a:sym typeface="Wingdings" panose="05000000000000000000" pitchFamily="2" charset="2"/>
              </a:rPr>
              <a:t>有限个简单合取式构成的析取式称为析取范式</a:t>
            </a:r>
            <a:r>
              <a:rPr lang="en-US" altLang="zh-CN" sz="2800" b="1" dirty="0">
                <a:ea typeface="黑体" panose="02010609060101010101" pitchFamily="49" charset="-122"/>
                <a:sym typeface="Wingdings" panose="05000000000000000000" pitchFamily="2" charset="2"/>
              </a:rPr>
              <a:t>(Disjunctive Normal From)</a:t>
            </a:r>
            <a:r>
              <a:rPr lang="zh-CN" altLang="en-US" sz="2800" b="1" dirty="0">
                <a:ea typeface="黑体" panose="02010609060101010101" pitchFamily="49" charset="-122"/>
                <a:sym typeface="Wingdings" panose="05000000000000000000" pitchFamily="2" charset="2"/>
              </a:rPr>
              <a:t>，由有限个简单析取式构成的合取式称为合取范式</a:t>
            </a:r>
            <a:r>
              <a:rPr lang="en-US" altLang="zh-CN" sz="2800" b="1" dirty="0">
                <a:ea typeface="黑体" panose="02010609060101010101" pitchFamily="49" charset="-122"/>
                <a:sym typeface="Wingdings" panose="05000000000000000000" pitchFamily="2" charset="2"/>
              </a:rPr>
              <a:t>(Conjunctive Normal From)</a:t>
            </a:r>
            <a:r>
              <a:rPr lang="zh-CN" altLang="en-US" sz="2800" b="1" dirty="0">
                <a:ea typeface="黑体" panose="02010609060101010101" pitchFamily="49" charset="-122"/>
                <a:sym typeface="Wingdings" panose="05000000000000000000" pitchFamily="2" charset="2"/>
              </a:rPr>
              <a:t>。</a:t>
            </a:r>
            <a:endParaRPr lang="zh-CN" altLang="en-US" sz="2800" b="1" dirty="0">
              <a:ea typeface="黑体" panose="02010609060101010101" pitchFamily="49" charset="-122"/>
              <a:sym typeface="Wingdings" panose="05000000000000000000" pitchFamily="2" charset="2"/>
            </a:endParaRPr>
          </a:p>
          <a:p>
            <a:pPr eaLnBrk="1" hangingPunct="1"/>
            <a:endParaRPr lang="en-US" altLang="zh-CN" sz="2800" b="1" dirty="0">
              <a:ea typeface="黑体" panose="02010609060101010101" pitchFamily="49" charset="-122"/>
            </a:endParaRPr>
          </a:p>
        </p:txBody>
      </p:sp>
    </p:spTree>
  </p:cSld>
  <p:clrMapOvr>
    <a:masterClrMapping/>
  </p:clrMapOvr>
  <p:transition spd="med" advTm="5486"/>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pPr algn="l" eaLnBrk="1" hangingPunct="1">
              <a:defRPr/>
            </a:pPr>
            <a:r>
              <a:rPr lang="en-US" altLang="zh-CN">
                <a:latin typeface="Arial Black" panose="020B0A04020102020204" pitchFamily="34" charset="0"/>
                <a:ea typeface="黑体" panose="02010609060101010101" pitchFamily="49" charset="-122"/>
              </a:rPr>
              <a:t>1.4</a:t>
            </a:r>
            <a:r>
              <a:rPr lang="zh-CN" altLang="en-US">
                <a:latin typeface="Arial Black" panose="020B0A04020102020204" pitchFamily="34" charset="0"/>
                <a:ea typeface="黑体" panose="02010609060101010101" pitchFamily="49" charset="-122"/>
              </a:rPr>
              <a:t>：范式</a:t>
            </a:r>
            <a:endParaRPr lang="zh-CN" altLang="en-US">
              <a:latin typeface="Arial Black" panose="020B0A04020102020204" pitchFamily="34" charset="0"/>
              <a:ea typeface="黑体" panose="02010609060101010101" pitchFamily="49" charset="-122"/>
            </a:endParaRPr>
          </a:p>
        </p:txBody>
      </p:sp>
      <p:sp>
        <p:nvSpPr>
          <p:cNvPr id="80899" name="Rectangle 3"/>
          <p:cNvSpPr>
            <a:spLocks noGrp="1" noChangeArrowheads="1"/>
          </p:cNvSpPr>
          <p:nvPr>
            <p:ph type="body" idx="1"/>
          </p:nvPr>
        </p:nvSpPr>
        <p:spPr/>
        <p:txBody>
          <a:bodyPr/>
          <a:lstStyle/>
          <a:p>
            <a:pPr eaLnBrk="1" hangingPunct="1"/>
            <a:r>
              <a:rPr lang="zh-CN" altLang="en-US" sz="2800" b="1" dirty="0">
                <a:ea typeface="黑体" panose="02010609060101010101" pitchFamily="49" charset="-122"/>
              </a:rPr>
              <a:t>例如， </a:t>
            </a:r>
            <a:r>
              <a:rPr lang="zh-CN" altLang="en-US" sz="2800" b="1" dirty="0" smtClean="0">
                <a:ea typeface="黑体" panose="02010609060101010101" pitchFamily="49" charset="-122"/>
              </a:rPr>
              <a:t>① </a:t>
            </a:r>
            <a:r>
              <a:rPr lang="en-US" altLang="zh-CN" sz="2800" b="1" dirty="0" smtClean="0">
                <a:ea typeface="黑体" panose="02010609060101010101" pitchFamily="49" charset="-122"/>
              </a:rPr>
              <a:t>P</a:t>
            </a:r>
            <a:r>
              <a:rPr lang="zh-CN" altLang="en-US" sz="2800" b="1" dirty="0">
                <a:ea typeface="黑体" panose="02010609060101010101" pitchFamily="49" charset="-122"/>
              </a:rPr>
              <a:t>，</a:t>
            </a:r>
            <a:r>
              <a:rPr lang="en-US" altLang="zh-CN" sz="2800" b="1" dirty="0">
                <a:ea typeface="黑体" panose="02010609060101010101" pitchFamily="49" charset="-122"/>
              </a:rPr>
              <a:t>¬P </a:t>
            </a:r>
            <a:r>
              <a:rPr lang="zh-CN" altLang="en-US" sz="2800" b="1" dirty="0">
                <a:ea typeface="黑体" panose="02010609060101010101" pitchFamily="49" charset="-122"/>
              </a:rPr>
              <a:t>；②：</a:t>
            </a:r>
            <a:r>
              <a:rPr lang="en-US" altLang="zh-CN" sz="2800" b="1" dirty="0">
                <a:ea typeface="黑体" panose="02010609060101010101" pitchFamily="49" charset="-122"/>
              </a:rPr>
              <a:t>P∨Q∨ ¬R</a:t>
            </a:r>
            <a:r>
              <a:rPr lang="zh-CN" altLang="en-US" sz="2800" b="1" dirty="0">
                <a:ea typeface="黑体" panose="02010609060101010101" pitchFamily="49" charset="-122"/>
              </a:rPr>
              <a:t>；</a:t>
            </a:r>
            <a:endParaRPr lang="zh-CN" altLang="en-US" sz="2800" b="1" dirty="0">
              <a:ea typeface="黑体" panose="02010609060101010101" pitchFamily="49" charset="-122"/>
            </a:endParaRPr>
          </a:p>
          <a:p>
            <a:pPr eaLnBrk="1" hangingPunct="1">
              <a:buFontTx/>
              <a:buNone/>
            </a:pPr>
            <a:r>
              <a:rPr lang="zh-CN" altLang="en-US" sz="2800" b="1" dirty="0">
                <a:ea typeface="黑体" panose="02010609060101010101" pitchFamily="49" charset="-122"/>
              </a:rPr>
              <a:t>  </a:t>
            </a:r>
            <a:r>
              <a:rPr lang="zh-CN" altLang="en-US" sz="2800" b="1" dirty="0" smtClean="0">
                <a:ea typeface="黑体" panose="02010609060101010101" pitchFamily="49" charset="-122"/>
              </a:rPr>
              <a:t>③ </a:t>
            </a:r>
            <a:r>
              <a:rPr lang="en-US" altLang="zh-CN" sz="2800" b="1" dirty="0" smtClean="0">
                <a:ea typeface="黑体" panose="02010609060101010101" pitchFamily="49" charset="-122"/>
              </a:rPr>
              <a:t>¬</a:t>
            </a:r>
            <a:r>
              <a:rPr lang="en-US" altLang="zh-CN" sz="2800" b="1" dirty="0">
                <a:ea typeface="黑体" panose="02010609060101010101" pitchFamily="49" charset="-122"/>
              </a:rPr>
              <a:t>P∧Q∧R</a:t>
            </a:r>
            <a:r>
              <a:rPr lang="zh-CN" altLang="en-US" sz="2800" b="1" dirty="0">
                <a:ea typeface="黑体" panose="02010609060101010101" pitchFamily="49" charset="-122"/>
              </a:rPr>
              <a:t>；④：</a:t>
            </a:r>
            <a:r>
              <a:rPr lang="en-US" altLang="zh-CN" sz="2800" b="1" dirty="0">
                <a:ea typeface="黑体" panose="02010609060101010101" pitchFamily="49" charset="-122"/>
              </a:rPr>
              <a:t>(P∧Q)∨(¬P∧Q)</a:t>
            </a:r>
            <a:r>
              <a:rPr lang="zh-CN" altLang="en-US" sz="2800" b="1" dirty="0">
                <a:ea typeface="黑体" panose="02010609060101010101" pitchFamily="49" charset="-122"/>
              </a:rPr>
              <a:t>；</a:t>
            </a:r>
            <a:endParaRPr lang="zh-CN" altLang="en-US" sz="2800" b="1" dirty="0">
              <a:ea typeface="黑体" panose="02010609060101010101" pitchFamily="49" charset="-122"/>
            </a:endParaRPr>
          </a:p>
          <a:p>
            <a:pPr eaLnBrk="1" hangingPunct="1">
              <a:buFontTx/>
              <a:buNone/>
            </a:pPr>
            <a:r>
              <a:rPr lang="zh-CN" altLang="en-US" sz="2800" b="1" dirty="0">
                <a:ea typeface="黑体" panose="02010609060101010101" pitchFamily="49" charset="-122"/>
              </a:rPr>
              <a:t>  </a:t>
            </a:r>
            <a:r>
              <a:rPr lang="zh-CN" altLang="en-US" sz="2800" b="1" dirty="0" smtClean="0">
                <a:ea typeface="黑体" panose="02010609060101010101" pitchFamily="49" charset="-122"/>
              </a:rPr>
              <a:t>⑤ </a:t>
            </a:r>
            <a:r>
              <a:rPr lang="en-US" altLang="zh-CN" sz="2800" b="1" dirty="0" smtClean="0">
                <a:ea typeface="黑体" panose="02010609060101010101" pitchFamily="49" charset="-122"/>
              </a:rPr>
              <a:t>(</a:t>
            </a:r>
            <a:r>
              <a:rPr lang="en-US" altLang="zh-CN" sz="2800" b="1" dirty="0">
                <a:ea typeface="黑体" panose="02010609060101010101" pitchFamily="49" charset="-122"/>
              </a:rPr>
              <a:t>P∨Q)∧(¬P∨Q)</a:t>
            </a:r>
            <a:r>
              <a:rPr lang="zh-CN" altLang="en-US" sz="2800" b="1" dirty="0">
                <a:ea typeface="黑体" panose="02010609060101010101" pitchFamily="49" charset="-122"/>
              </a:rPr>
              <a:t>；</a:t>
            </a:r>
            <a:endParaRPr lang="zh-CN" altLang="en-US" sz="2800" b="1" dirty="0">
              <a:ea typeface="黑体" panose="02010609060101010101" pitchFamily="49" charset="-122"/>
            </a:endParaRPr>
          </a:p>
          <a:p>
            <a:pPr eaLnBrk="1" hangingPunct="1"/>
            <a:r>
              <a:rPr lang="zh-CN" altLang="en-US" sz="2800" b="1" dirty="0">
                <a:ea typeface="黑体" panose="02010609060101010101" pitchFamily="49" charset="-122"/>
              </a:rPr>
              <a:t>性质：</a:t>
            </a:r>
            <a:endParaRPr lang="zh-CN" altLang="en-US" sz="2800" b="1" dirty="0">
              <a:ea typeface="黑体" panose="02010609060101010101" pitchFamily="49" charset="-122"/>
            </a:endParaRPr>
          </a:p>
          <a:p>
            <a:pPr eaLnBrk="1" hangingPunct="1">
              <a:buFontTx/>
              <a:buNone/>
            </a:pPr>
            <a:r>
              <a:rPr lang="zh-CN" altLang="en-US" sz="2800" b="1" dirty="0">
                <a:ea typeface="黑体" panose="02010609060101010101" pitchFamily="49" charset="-122"/>
              </a:rPr>
              <a:t>   </a:t>
            </a:r>
            <a:r>
              <a:rPr lang="en-US" altLang="zh-CN" sz="2800" b="1" dirty="0">
                <a:ea typeface="黑体" panose="02010609060101010101" pitchFamily="49" charset="-122"/>
              </a:rPr>
              <a:t>(1</a:t>
            </a:r>
            <a:r>
              <a:rPr lang="en-US" altLang="zh-CN" sz="2800" b="1" dirty="0" smtClean="0">
                <a:ea typeface="黑体" panose="02010609060101010101" pitchFamily="49" charset="-122"/>
              </a:rPr>
              <a:t>)</a:t>
            </a:r>
            <a:r>
              <a:rPr lang="zh-CN" altLang="en-US" sz="2800" b="1" dirty="0" smtClean="0">
                <a:ea typeface="黑体" panose="02010609060101010101" pitchFamily="49" charset="-122"/>
              </a:rPr>
              <a:t> 一</a:t>
            </a:r>
            <a:r>
              <a:rPr lang="zh-CN" altLang="en-US" sz="2800" b="1" dirty="0">
                <a:ea typeface="黑体" panose="02010609060101010101" pitchFamily="49" charset="-122"/>
              </a:rPr>
              <a:t>个文字既是一个析取范式又是一个合取范式；</a:t>
            </a:r>
            <a:endParaRPr lang="zh-CN" altLang="en-US" sz="2800" b="1" dirty="0">
              <a:ea typeface="黑体" panose="02010609060101010101" pitchFamily="49" charset="-122"/>
            </a:endParaRPr>
          </a:p>
          <a:p>
            <a:pPr eaLnBrk="1" hangingPunct="1">
              <a:buFontTx/>
              <a:buNone/>
            </a:pPr>
            <a:r>
              <a:rPr lang="zh-CN" altLang="en-US" sz="2800" b="1" dirty="0">
                <a:ea typeface="黑体" panose="02010609060101010101" pitchFamily="49" charset="-122"/>
              </a:rPr>
              <a:t>   </a:t>
            </a:r>
            <a:r>
              <a:rPr lang="en-US" altLang="zh-CN" sz="2800" b="1" dirty="0">
                <a:ea typeface="黑体" panose="02010609060101010101" pitchFamily="49" charset="-122"/>
              </a:rPr>
              <a:t>(2</a:t>
            </a:r>
            <a:r>
              <a:rPr lang="en-US" altLang="zh-CN" sz="2800" b="1" dirty="0" smtClean="0">
                <a:ea typeface="黑体" panose="02010609060101010101" pitchFamily="49" charset="-122"/>
              </a:rPr>
              <a:t>)</a:t>
            </a:r>
            <a:r>
              <a:rPr lang="zh-CN" altLang="en-US" sz="2800" b="1" dirty="0" smtClean="0">
                <a:ea typeface="黑体" panose="02010609060101010101" pitchFamily="49" charset="-122"/>
              </a:rPr>
              <a:t> 一</a:t>
            </a:r>
            <a:r>
              <a:rPr lang="zh-CN" altLang="en-US" sz="2800" b="1" dirty="0">
                <a:ea typeface="黑体" panose="02010609060101010101" pitchFamily="49" charset="-122"/>
              </a:rPr>
              <a:t>个析取范式为矛盾式，当且仅当它的每个简单合取式是矛盾式；</a:t>
            </a:r>
            <a:endParaRPr lang="zh-CN" altLang="en-US" sz="2800" b="1" dirty="0">
              <a:ea typeface="黑体" panose="02010609060101010101" pitchFamily="49" charset="-122"/>
            </a:endParaRPr>
          </a:p>
          <a:p>
            <a:pPr eaLnBrk="1" hangingPunct="1">
              <a:buFontTx/>
              <a:buNone/>
            </a:pPr>
            <a:r>
              <a:rPr lang="zh-CN" altLang="en-US" sz="2800" b="1" dirty="0">
                <a:ea typeface="黑体" panose="02010609060101010101" pitchFamily="49" charset="-122"/>
              </a:rPr>
              <a:t>   </a:t>
            </a:r>
            <a:r>
              <a:rPr lang="en-US" altLang="zh-CN" sz="2800" b="1" dirty="0">
                <a:ea typeface="黑体" panose="02010609060101010101" pitchFamily="49" charset="-122"/>
              </a:rPr>
              <a:t>(3</a:t>
            </a:r>
            <a:r>
              <a:rPr lang="en-US" altLang="zh-CN" sz="2800" b="1" dirty="0" smtClean="0">
                <a:ea typeface="黑体" panose="02010609060101010101" pitchFamily="49" charset="-122"/>
              </a:rPr>
              <a:t>) </a:t>
            </a:r>
            <a:r>
              <a:rPr lang="zh-CN" altLang="en-US" sz="2800" b="1" dirty="0" smtClean="0">
                <a:ea typeface="黑体" panose="02010609060101010101" pitchFamily="49" charset="-122"/>
              </a:rPr>
              <a:t>一</a:t>
            </a:r>
            <a:r>
              <a:rPr lang="zh-CN" altLang="en-US" sz="2800" b="1" dirty="0">
                <a:ea typeface="黑体" panose="02010609060101010101" pitchFamily="49" charset="-122"/>
              </a:rPr>
              <a:t>个合取范式为重言式，当且仅当它的每个简单析取式是重言式。</a:t>
            </a:r>
            <a:endParaRPr lang="zh-CN" altLang="en-US" sz="2800" b="1" dirty="0">
              <a:ea typeface="黑体" panose="02010609060101010101" pitchFamily="49" charset="-122"/>
            </a:endParaRPr>
          </a:p>
          <a:p>
            <a:pPr eaLnBrk="1" hangingPunct="1"/>
            <a:endParaRPr lang="en-US" altLang="zh-CN" dirty="0"/>
          </a:p>
        </p:txBody>
      </p:sp>
    </p:spTree>
  </p:cSld>
  <p:clrMapOvr>
    <a:masterClrMapping/>
  </p:clrMapOvr>
  <p:transition spd="med" advTm="5486"/>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p:txBody>
          <a:bodyPr/>
          <a:lstStyle/>
          <a:p>
            <a:pPr algn="l" eaLnBrk="1" hangingPunct="1">
              <a:defRPr/>
            </a:pPr>
            <a:r>
              <a:rPr lang="en-US" altLang="zh-CN">
                <a:latin typeface="Arial Black" panose="020B0A04020102020204" pitchFamily="34" charset="0"/>
                <a:ea typeface="黑体" panose="02010609060101010101" pitchFamily="49" charset="-122"/>
              </a:rPr>
              <a:t>1.4</a:t>
            </a:r>
            <a:r>
              <a:rPr lang="zh-CN" altLang="en-US">
                <a:latin typeface="Arial Black" panose="020B0A04020102020204" pitchFamily="34" charset="0"/>
                <a:ea typeface="黑体" panose="02010609060101010101" pitchFamily="49" charset="-122"/>
              </a:rPr>
              <a:t>：范式</a:t>
            </a:r>
            <a:endParaRPr lang="zh-CN" altLang="en-US">
              <a:latin typeface="Arial Black" panose="020B0A04020102020204" pitchFamily="34" charset="0"/>
              <a:ea typeface="黑体" panose="02010609060101010101" pitchFamily="49" charset="-122"/>
            </a:endParaRPr>
          </a:p>
        </p:txBody>
      </p:sp>
      <p:sp>
        <p:nvSpPr>
          <p:cNvPr id="80899" name="Rectangle 3"/>
          <p:cNvSpPr>
            <a:spLocks noGrp="1" noChangeArrowheads="1"/>
          </p:cNvSpPr>
          <p:nvPr>
            <p:ph type="body" idx="1"/>
          </p:nvPr>
        </p:nvSpPr>
        <p:spPr>
          <a:xfrm>
            <a:off x="266700" y="1219200"/>
            <a:ext cx="8610600" cy="5486400"/>
          </a:xfrm>
        </p:spPr>
        <p:txBody>
          <a:bodyPr/>
          <a:lstStyle/>
          <a:p>
            <a:pPr eaLnBrk="1" hangingPunct="1">
              <a:defRPr/>
            </a:pPr>
            <a:r>
              <a:rPr lang="zh-CN" altLang="en-US" sz="2800" b="1" dirty="0">
                <a:solidFill>
                  <a:srgbClr val="FF6600"/>
                </a:solidFill>
                <a:ea typeface="黑体" panose="02010609060101010101" pitchFamily="49" charset="-122"/>
                <a:sym typeface="Wingdings" panose="05000000000000000000" pitchFamily="2" charset="2"/>
              </a:rPr>
              <a:t>定理</a:t>
            </a:r>
            <a:r>
              <a:rPr lang="en-US" altLang="zh-CN" sz="2800" b="1" dirty="0">
                <a:solidFill>
                  <a:srgbClr val="FF6600"/>
                </a:solidFill>
                <a:ea typeface="黑体" panose="02010609060101010101" pitchFamily="49" charset="-122"/>
                <a:sym typeface="Wingdings" panose="05000000000000000000" pitchFamily="2" charset="2"/>
              </a:rPr>
              <a:t>1.7</a:t>
            </a:r>
            <a:r>
              <a:rPr lang="zh-CN" altLang="en-US" sz="2800" b="1" dirty="0">
                <a:solidFill>
                  <a:srgbClr val="FF6600"/>
                </a:solidFill>
                <a:ea typeface="黑体" panose="02010609060101010101" pitchFamily="49" charset="-122"/>
                <a:sym typeface="Wingdings" panose="05000000000000000000" pitchFamily="2" charset="2"/>
              </a:rPr>
              <a:t>：</a:t>
            </a:r>
            <a:r>
              <a:rPr lang="zh-CN" altLang="en-US" sz="2800" b="1" dirty="0">
                <a:ea typeface="黑体" panose="02010609060101010101" pitchFamily="49" charset="-122"/>
                <a:sym typeface="Wingdings" panose="05000000000000000000" pitchFamily="2" charset="2"/>
              </a:rPr>
              <a:t>任一命题公式都存在着与之等值的析取范式和合取范式。</a:t>
            </a:r>
            <a:endParaRPr lang="en-US" altLang="zh-CN" sz="2800" b="1" dirty="0">
              <a:ea typeface="黑体" panose="02010609060101010101" pitchFamily="49" charset="-122"/>
              <a:sym typeface="Wingdings" panose="05000000000000000000" pitchFamily="2" charset="2"/>
            </a:endParaRPr>
          </a:p>
          <a:p>
            <a:pPr marL="0" indent="0" eaLnBrk="1" hangingPunct="1">
              <a:lnSpc>
                <a:spcPct val="100000"/>
              </a:lnSpc>
              <a:buFontTx/>
              <a:buNone/>
              <a:defRPr/>
            </a:pPr>
            <a:r>
              <a:rPr lang="zh-CN" altLang="en-US" sz="2400" b="1" dirty="0">
                <a:solidFill>
                  <a:srgbClr val="0000FF"/>
                </a:solidFill>
                <a:latin typeface="Arial" panose="020B0604020202020204" pitchFamily="34" charset="0"/>
                <a:ea typeface="黑体" panose="02010609060101010101" pitchFamily="49" charset="-122"/>
                <a:sym typeface="Wingdings" panose="05000000000000000000" pitchFamily="2" charset="2"/>
              </a:rPr>
              <a:t>证明：对于任一公式，可用下面的方法构造出与其等值的范式：</a:t>
            </a:r>
            <a:endParaRPr lang="zh-CN" altLang="en-US" sz="2400" b="1" dirty="0">
              <a:solidFill>
                <a:srgbClr val="0000FF"/>
              </a:solidFill>
              <a:latin typeface="Arial" panose="020B0604020202020204" pitchFamily="34" charset="0"/>
              <a:ea typeface="黑体" panose="02010609060101010101" pitchFamily="49" charset="-122"/>
              <a:sym typeface="Wingdings" panose="05000000000000000000" pitchFamily="2" charset="2"/>
            </a:endParaRPr>
          </a:p>
          <a:p>
            <a:pPr marL="0" indent="0" eaLnBrk="1" hangingPunct="1">
              <a:lnSpc>
                <a:spcPct val="100000"/>
              </a:lnSpc>
              <a:buFontTx/>
              <a:buNone/>
              <a:defRPr/>
            </a:pPr>
            <a:r>
              <a:rPr lang="zh-CN" altLang="en-US" sz="2400" b="1" dirty="0">
                <a:solidFill>
                  <a:srgbClr val="0000FF"/>
                </a:solidFill>
                <a:latin typeface="Arial" panose="020B0604020202020204" pitchFamily="34" charset="0"/>
                <a:ea typeface="黑体" panose="02010609060101010101" pitchFamily="49" charset="-122"/>
                <a:sym typeface="Wingdings" panose="05000000000000000000" pitchFamily="2" charset="2"/>
              </a:rPr>
              <a:t>  </a:t>
            </a:r>
            <a:r>
              <a:rPr lang="en-US" altLang="zh-CN" sz="2400" b="1" dirty="0">
                <a:solidFill>
                  <a:srgbClr val="0000FF"/>
                </a:solidFill>
                <a:latin typeface="Arial" panose="020B0604020202020204" pitchFamily="34" charset="0"/>
                <a:ea typeface="黑体" panose="02010609060101010101" pitchFamily="49" charset="-122"/>
                <a:sym typeface="Wingdings" panose="05000000000000000000" pitchFamily="2" charset="2"/>
              </a:rPr>
              <a:t>(1)</a:t>
            </a:r>
            <a:r>
              <a:rPr lang="zh-CN" altLang="en-US" sz="2400" b="1" dirty="0">
                <a:solidFill>
                  <a:srgbClr val="0000FF"/>
                </a:solidFill>
                <a:latin typeface="Arial" panose="020B0604020202020204" pitchFamily="34" charset="0"/>
                <a:ea typeface="黑体" panose="02010609060101010101" pitchFamily="49" charset="-122"/>
                <a:sym typeface="Wingdings" panose="05000000000000000000" pitchFamily="2" charset="2"/>
              </a:rPr>
              <a:t>利用等价公式：</a:t>
            </a:r>
            <a:r>
              <a:rPr lang="en-US" altLang="zh-CN" sz="2400" b="1" dirty="0">
                <a:solidFill>
                  <a:srgbClr val="0000FF"/>
                </a:solidFill>
                <a:latin typeface="Arial" panose="020B0604020202020204" pitchFamily="34" charset="0"/>
                <a:ea typeface="黑体" panose="02010609060101010101" pitchFamily="49" charset="-122"/>
                <a:sym typeface="Wingdings" panose="05000000000000000000" pitchFamily="2" charset="2"/>
              </a:rPr>
              <a:t>A ↔B&lt;=&gt;(A→B)∧(B→A), A→B&lt;=&gt;¬A∨ B</a:t>
            </a:r>
            <a:r>
              <a:rPr lang="zh-CN" altLang="en-US" sz="2400" b="1" dirty="0">
                <a:solidFill>
                  <a:srgbClr val="0000FF"/>
                </a:solidFill>
                <a:latin typeface="Arial" panose="020B0604020202020204" pitchFamily="34" charset="0"/>
                <a:ea typeface="黑体" panose="02010609060101010101" pitchFamily="49" charset="-122"/>
                <a:sym typeface="Wingdings" panose="05000000000000000000" pitchFamily="2" charset="2"/>
              </a:rPr>
              <a:t>使公式中仅含联结词</a:t>
            </a:r>
            <a:r>
              <a:rPr lang="en-US" altLang="zh-CN" sz="2400" b="1" dirty="0">
                <a:solidFill>
                  <a:srgbClr val="0000FF"/>
                </a:solidFill>
                <a:latin typeface="Arial" panose="020B0604020202020204" pitchFamily="34" charset="0"/>
                <a:ea typeface="黑体" panose="02010609060101010101" pitchFamily="49" charset="-122"/>
                <a:sym typeface="Wingdings" panose="05000000000000000000" pitchFamily="2" charset="2"/>
              </a:rPr>
              <a:t>¬</a:t>
            </a:r>
            <a:r>
              <a:rPr lang="zh-CN" altLang="en-US" sz="2400" b="1" dirty="0">
                <a:solidFill>
                  <a:srgbClr val="0000FF"/>
                </a:solidFill>
                <a:latin typeface="Arial" panose="020B0604020202020204" pitchFamily="34" charset="0"/>
                <a:ea typeface="黑体" panose="02010609060101010101" pitchFamily="49" charset="-122"/>
                <a:sym typeface="Wingdings" panose="05000000000000000000" pitchFamily="2" charset="2"/>
              </a:rPr>
              <a:t>，∧，∨；</a:t>
            </a:r>
            <a:endParaRPr lang="zh-CN" altLang="en-US" sz="2400" b="1" dirty="0">
              <a:solidFill>
                <a:srgbClr val="0000FF"/>
              </a:solidFill>
              <a:latin typeface="Arial" panose="020B0604020202020204" pitchFamily="34" charset="0"/>
              <a:ea typeface="黑体" panose="02010609060101010101" pitchFamily="49" charset="-122"/>
              <a:sym typeface="Wingdings" panose="05000000000000000000" pitchFamily="2" charset="2"/>
            </a:endParaRPr>
          </a:p>
          <a:p>
            <a:pPr marL="0" indent="0" eaLnBrk="1" hangingPunct="1">
              <a:lnSpc>
                <a:spcPct val="100000"/>
              </a:lnSpc>
              <a:buFontTx/>
              <a:buNone/>
              <a:defRPr/>
            </a:pPr>
            <a:r>
              <a:rPr lang="zh-CN" altLang="en-US" sz="2400" b="1" dirty="0">
                <a:solidFill>
                  <a:srgbClr val="0000FF"/>
                </a:solidFill>
                <a:latin typeface="Arial" panose="020B0604020202020204" pitchFamily="34" charset="0"/>
                <a:ea typeface="黑体" panose="02010609060101010101" pitchFamily="49" charset="-122"/>
                <a:sym typeface="Wingdings" panose="05000000000000000000" pitchFamily="2" charset="2"/>
              </a:rPr>
              <a:t>  </a:t>
            </a:r>
            <a:r>
              <a:rPr lang="en-US" altLang="zh-CN" sz="2400" b="1" dirty="0">
                <a:solidFill>
                  <a:srgbClr val="0000FF"/>
                </a:solidFill>
                <a:latin typeface="Arial" panose="020B0604020202020204" pitchFamily="34" charset="0"/>
                <a:ea typeface="黑体" panose="02010609060101010101" pitchFamily="49" charset="-122"/>
                <a:sym typeface="Wingdings" panose="05000000000000000000" pitchFamily="2" charset="2"/>
              </a:rPr>
              <a:t>(2)</a:t>
            </a:r>
            <a:r>
              <a:rPr lang="zh-CN" altLang="en-US" sz="2400" b="1" dirty="0">
                <a:solidFill>
                  <a:srgbClr val="0000FF"/>
                </a:solidFill>
                <a:latin typeface="Arial" panose="020B0604020202020204" pitchFamily="34" charset="0"/>
                <a:ea typeface="黑体" panose="02010609060101010101" pitchFamily="49" charset="-122"/>
                <a:sym typeface="Wingdings" panose="05000000000000000000" pitchFamily="2" charset="2"/>
              </a:rPr>
              <a:t>利用德</a:t>
            </a:r>
            <a:r>
              <a:rPr lang="en-US" altLang="zh-CN" sz="2400" b="1" dirty="0">
                <a:solidFill>
                  <a:srgbClr val="0000FF"/>
                </a:solidFill>
                <a:latin typeface="Arial" panose="020B0604020202020204" pitchFamily="34" charset="0"/>
                <a:ea typeface="黑体" panose="02010609060101010101" pitchFamily="49" charset="-122"/>
                <a:sym typeface="Wingdings" panose="05000000000000000000" pitchFamily="2" charset="2"/>
              </a:rPr>
              <a:t>•</a:t>
            </a:r>
            <a:r>
              <a:rPr lang="zh-CN" altLang="en-US" sz="2400" b="1" dirty="0">
                <a:solidFill>
                  <a:srgbClr val="0000FF"/>
                </a:solidFill>
                <a:latin typeface="Arial" panose="020B0604020202020204" pitchFamily="34" charset="0"/>
                <a:ea typeface="黑体" panose="02010609060101010101" pitchFamily="49" charset="-122"/>
                <a:sym typeface="Wingdings" panose="05000000000000000000" pitchFamily="2" charset="2"/>
              </a:rPr>
              <a:t>摩根定律和双重否定律</a:t>
            </a:r>
            <a:r>
              <a:rPr lang="en-US" altLang="zh-CN" sz="2400" b="1" dirty="0">
                <a:solidFill>
                  <a:srgbClr val="0000FF"/>
                </a:solidFill>
                <a:latin typeface="Arial" panose="020B0604020202020204" pitchFamily="34" charset="0"/>
                <a:ea typeface="黑体" panose="02010609060101010101" pitchFamily="49" charset="-122"/>
                <a:sym typeface="Wingdings" panose="05000000000000000000" pitchFamily="2" charset="2"/>
              </a:rPr>
              <a:t>¬(A∨B) &lt;=&gt; ¬A∧¬B</a:t>
            </a:r>
            <a:r>
              <a:rPr lang="zh-CN" altLang="en-US" sz="2400" b="1" dirty="0">
                <a:solidFill>
                  <a:srgbClr val="0000FF"/>
                </a:solidFill>
                <a:latin typeface="Arial" panose="020B0604020202020204" pitchFamily="34" charset="0"/>
                <a:ea typeface="黑体" panose="02010609060101010101" pitchFamily="49" charset="-122"/>
                <a:sym typeface="Wingdings" panose="05000000000000000000" pitchFamily="2" charset="2"/>
              </a:rPr>
              <a:t>，</a:t>
            </a:r>
            <a:r>
              <a:rPr lang="en-US" altLang="zh-CN" sz="2400" b="1" dirty="0">
                <a:solidFill>
                  <a:srgbClr val="0000FF"/>
                </a:solidFill>
                <a:latin typeface="Arial" panose="020B0604020202020204" pitchFamily="34" charset="0"/>
                <a:ea typeface="黑体" panose="02010609060101010101" pitchFamily="49" charset="-122"/>
                <a:sym typeface="Wingdings" panose="05000000000000000000" pitchFamily="2" charset="2"/>
              </a:rPr>
              <a:t>¬(A∧B) &lt;=&gt; ¬A∨¬B</a:t>
            </a:r>
            <a:r>
              <a:rPr lang="zh-CN" altLang="en-US" sz="2400" b="1" dirty="0">
                <a:solidFill>
                  <a:srgbClr val="0000FF"/>
                </a:solidFill>
                <a:latin typeface="Arial" panose="020B0604020202020204" pitchFamily="34" charset="0"/>
                <a:ea typeface="黑体" panose="02010609060101010101" pitchFamily="49" charset="-122"/>
                <a:sym typeface="Wingdings" panose="05000000000000000000" pitchFamily="2" charset="2"/>
              </a:rPr>
              <a:t>， </a:t>
            </a:r>
            <a:r>
              <a:rPr lang="en-US" altLang="zh-CN" sz="2400" b="1" dirty="0">
                <a:solidFill>
                  <a:srgbClr val="0000FF"/>
                </a:solidFill>
                <a:latin typeface="Arial" panose="020B0604020202020204" pitchFamily="34" charset="0"/>
                <a:ea typeface="黑体" panose="02010609060101010101" pitchFamily="49" charset="-122"/>
                <a:sym typeface="Wingdings" panose="05000000000000000000" pitchFamily="2" charset="2"/>
              </a:rPr>
              <a:t>¬ ¬A &lt;=&gt;A</a:t>
            </a:r>
            <a:r>
              <a:rPr lang="zh-CN" altLang="en-US" sz="2400" b="1" dirty="0">
                <a:solidFill>
                  <a:srgbClr val="0000FF"/>
                </a:solidFill>
                <a:latin typeface="Arial" panose="020B0604020202020204" pitchFamily="34" charset="0"/>
                <a:ea typeface="黑体" panose="02010609060101010101" pitchFamily="49" charset="-122"/>
                <a:sym typeface="Wingdings" panose="05000000000000000000" pitchFamily="2" charset="2"/>
              </a:rPr>
              <a:t>将否定符</a:t>
            </a:r>
            <a:r>
              <a:rPr lang="en-US" altLang="zh-CN" sz="2400" b="1" dirty="0">
                <a:solidFill>
                  <a:srgbClr val="0000FF"/>
                </a:solidFill>
                <a:latin typeface="Arial" panose="020B0604020202020204" pitchFamily="34" charset="0"/>
                <a:ea typeface="黑体" panose="02010609060101010101" pitchFamily="49" charset="-122"/>
                <a:sym typeface="Wingdings" panose="05000000000000000000" pitchFamily="2" charset="2"/>
              </a:rPr>
              <a:t>¬</a:t>
            </a:r>
            <a:r>
              <a:rPr lang="zh-CN" altLang="en-US" sz="2400" b="1" dirty="0">
                <a:solidFill>
                  <a:srgbClr val="0000FF"/>
                </a:solidFill>
                <a:latin typeface="Arial" panose="020B0604020202020204" pitchFamily="34" charset="0"/>
                <a:ea typeface="黑体" panose="02010609060101010101" pitchFamily="49" charset="-122"/>
                <a:sym typeface="Wingdings" panose="05000000000000000000" pitchFamily="2" charset="2"/>
              </a:rPr>
              <a:t>移到命题变元前，并去掉多余的否定符；</a:t>
            </a:r>
            <a:endParaRPr lang="zh-CN" altLang="en-US" sz="2400" b="1" dirty="0">
              <a:solidFill>
                <a:srgbClr val="0000FF"/>
              </a:solidFill>
              <a:latin typeface="Arial" panose="020B0604020202020204" pitchFamily="34" charset="0"/>
              <a:ea typeface="黑体" panose="02010609060101010101" pitchFamily="49" charset="-122"/>
              <a:sym typeface="Wingdings" panose="05000000000000000000" pitchFamily="2" charset="2"/>
            </a:endParaRPr>
          </a:p>
          <a:p>
            <a:pPr marL="0" indent="0" eaLnBrk="1" fontAlgn="t" hangingPunct="1">
              <a:lnSpc>
                <a:spcPct val="100000"/>
              </a:lnSpc>
              <a:buFontTx/>
              <a:buNone/>
              <a:defRPr/>
            </a:pPr>
            <a:r>
              <a:rPr lang="zh-CN" altLang="en-US" sz="2400" b="1" dirty="0">
                <a:solidFill>
                  <a:srgbClr val="0000FF"/>
                </a:solidFill>
                <a:latin typeface="Arial" panose="020B0604020202020204" pitchFamily="34" charset="0"/>
                <a:ea typeface="黑体" panose="02010609060101010101" pitchFamily="49" charset="-122"/>
                <a:sym typeface="Wingdings" panose="05000000000000000000" pitchFamily="2" charset="2"/>
              </a:rPr>
              <a:t>  </a:t>
            </a:r>
            <a:r>
              <a:rPr lang="en-US" altLang="zh-CN" sz="2400" b="1" dirty="0">
                <a:solidFill>
                  <a:srgbClr val="0000FF"/>
                </a:solidFill>
                <a:latin typeface="Arial" panose="020B0604020202020204" pitchFamily="34" charset="0"/>
                <a:ea typeface="黑体" panose="02010609060101010101" pitchFamily="49" charset="-122"/>
                <a:sym typeface="Wingdings" panose="05000000000000000000" pitchFamily="2" charset="2"/>
              </a:rPr>
              <a:t>(3)</a:t>
            </a:r>
            <a:r>
              <a:rPr lang="zh-CN" altLang="en-US" sz="2400" b="1" dirty="0">
                <a:solidFill>
                  <a:srgbClr val="0000FF"/>
                </a:solidFill>
                <a:latin typeface="Arial" panose="020B0604020202020204" pitchFamily="34" charset="0"/>
                <a:ea typeface="黑体" panose="02010609060101010101" pitchFamily="49" charset="-122"/>
                <a:sym typeface="Wingdings" panose="05000000000000000000" pitchFamily="2" charset="2"/>
              </a:rPr>
              <a:t>利用分配律</a:t>
            </a:r>
            <a:r>
              <a:rPr lang="en-US" altLang="zh-CN" sz="2400" b="1" dirty="0">
                <a:solidFill>
                  <a:srgbClr val="0000FF"/>
                </a:solidFill>
                <a:latin typeface="Arial" panose="020B0604020202020204" pitchFamily="34" charset="0"/>
                <a:ea typeface="黑体" panose="02010609060101010101" pitchFamily="49" charset="-122"/>
                <a:sym typeface="Wingdings" panose="05000000000000000000" pitchFamily="2" charset="2"/>
              </a:rPr>
              <a:t>A∧(B∨C) &lt;=&gt;(A∧B)∨(A∧C)</a:t>
            </a:r>
            <a:r>
              <a:rPr lang="zh-CN" altLang="en-US" sz="2400" b="1" dirty="0">
                <a:solidFill>
                  <a:srgbClr val="0000FF"/>
                </a:solidFill>
                <a:latin typeface="Arial" panose="020B0604020202020204" pitchFamily="34" charset="0"/>
                <a:ea typeface="黑体" panose="02010609060101010101" pitchFamily="49" charset="-122"/>
                <a:sym typeface="Wingdings" panose="05000000000000000000" pitchFamily="2" charset="2"/>
              </a:rPr>
              <a:t>， </a:t>
            </a:r>
            <a:r>
              <a:rPr lang="en-US" altLang="zh-CN" sz="2400" b="1" dirty="0">
                <a:solidFill>
                  <a:srgbClr val="0000FF"/>
                </a:solidFill>
                <a:latin typeface="Arial" panose="020B0604020202020204" pitchFamily="34" charset="0"/>
                <a:ea typeface="黑体" panose="02010609060101010101" pitchFamily="49" charset="-122"/>
                <a:sym typeface="Wingdings" panose="05000000000000000000" pitchFamily="2" charset="2"/>
              </a:rPr>
              <a:t>A∨(B∧C) &lt;=&gt;(A∨B)∧(A∨C)</a:t>
            </a:r>
            <a:r>
              <a:rPr lang="zh-CN" altLang="en-US" sz="2400" b="1" dirty="0">
                <a:solidFill>
                  <a:srgbClr val="0000FF"/>
                </a:solidFill>
                <a:latin typeface="Arial" panose="020B0604020202020204" pitchFamily="34" charset="0"/>
                <a:ea typeface="黑体" panose="02010609060101010101" pitchFamily="49" charset="-122"/>
                <a:sym typeface="Wingdings" panose="05000000000000000000" pitchFamily="2" charset="2"/>
              </a:rPr>
              <a:t>将公式化成析取范式或合取范式，所得即与原公式等价。</a:t>
            </a:r>
            <a:endParaRPr lang="zh-CN" altLang="en-US" sz="2800" b="1" dirty="0">
              <a:ea typeface="黑体" panose="02010609060101010101" pitchFamily="49" charset="-122"/>
              <a:sym typeface="Wingdings" panose="05000000000000000000" pitchFamily="2" charset="2"/>
            </a:endParaRPr>
          </a:p>
          <a:p>
            <a:pPr eaLnBrk="1" hangingPunct="1">
              <a:defRPr/>
            </a:pPr>
            <a:r>
              <a:rPr lang="zh-CN" altLang="en-US" sz="2800" b="1" dirty="0">
                <a:solidFill>
                  <a:srgbClr val="FF9900"/>
                </a:solidFill>
                <a:ea typeface="黑体" panose="02010609060101010101" pitchFamily="49" charset="-122"/>
                <a:sym typeface="Wingdings" panose="05000000000000000000" pitchFamily="2" charset="2"/>
              </a:rPr>
              <a:t>例</a:t>
            </a:r>
            <a:r>
              <a:rPr lang="en-US" altLang="zh-CN" sz="2800" b="1" dirty="0">
                <a:solidFill>
                  <a:srgbClr val="FF9900"/>
                </a:solidFill>
                <a:ea typeface="黑体" panose="02010609060101010101" pitchFamily="49" charset="-122"/>
                <a:sym typeface="Wingdings" panose="05000000000000000000" pitchFamily="2" charset="2"/>
              </a:rPr>
              <a:t>1.14</a:t>
            </a:r>
            <a:r>
              <a:rPr lang="zh-CN" altLang="en-US" sz="2800" b="1" dirty="0">
                <a:solidFill>
                  <a:srgbClr val="FF9900"/>
                </a:solidFill>
                <a:ea typeface="黑体" panose="02010609060101010101" pitchFamily="49" charset="-122"/>
                <a:sym typeface="Wingdings" panose="05000000000000000000" pitchFamily="2" charset="2"/>
              </a:rPr>
              <a:t>：</a:t>
            </a:r>
            <a:r>
              <a:rPr lang="zh-CN" altLang="en-US" sz="2800" b="1" dirty="0">
                <a:ea typeface="黑体" panose="02010609060101010101" pitchFamily="49" charset="-122"/>
                <a:sym typeface="Wingdings" panose="05000000000000000000" pitchFamily="2" charset="2"/>
              </a:rPr>
              <a:t>求公式</a:t>
            </a:r>
            <a:r>
              <a:rPr lang="en-US" altLang="zh-CN" sz="2800" b="1" dirty="0">
                <a:ea typeface="黑体" panose="02010609060101010101" pitchFamily="49" charset="-122"/>
                <a:sym typeface="Wingdings" panose="05000000000000000000" pitchFamily="2" charset="2"/>
              </a:rPr>
              <a:t>(P∧¬Q) ↔(P→R)</a:t>
            </a:r>
            <a:r>
              <a:rPr lang="zh-CN" altLang="en-US" sz="2800" b="1" dirty="0">
                <a:ea typeface="黑体" panose="02010609060101010101" pitchFamily="49" charset="-122"/>
                <a:sym typeface="Wingdings" panose="05000000000000000000" pitchFamily="2" charset="2"/>
              </a:rPr>
              <a:t>的析取范式和合取范式。</a:t>
            </a:r>
            <a:endParaRPr lang="zh-CN" altLang="en-US" sz="2800" b="1" dirty="0">
              <a:ea typeface="黑体" panose="02010609060101010101" pitchFamily="49" charset="-122"/>
              <a:sym typeface="Wingdings" panose="05000000000000000000" pitchFamily="2" charset="2"/>
            </a:endParaRPr>
          </a:p>
        </p:txBody>
      </p:sp>
    </p:spTree>
  </p:cSld>
  <p:clrMapOvr>
    <a:masterClrMapping/>
  </p:clrMapOvr>
  <p:transition spd="med" advTm="5486"/>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p:txBody>
          <a:bodyPr/>
          <a:lstStyle/>
          <a:p>
            <a:pPr algn="l" eaLnBrk="1" hangingPunct="1">
              <a:defRPr/>
            </a:pPr>
            <a:r>
              <a:rPr lang="en-US" altLang="zh-CN">
                <a:latin typeface="Arial Black" panose="020B0A04020102020204" pitchFamily="34" charset="0"/>
                <a:ea typeface="黑体" panose="02010609060101010101" pitchFamily="49" charset="-122"/>
              </a:rPr>
              <a:t>1.4</a:t>
            </a:r>
            <a:r>
              <a:rPr lang="zh-CN" altLang="en-US">
                <a:latin typeface="Arial Black" panose="020B0A04020102020204" pitchFamily="34" charset="0"/>
                <a:ea typeface="黑体" panose="02010609060101010101" pitchFamily="49" charset="-122"/>
              </a:rPr>
              <a:t>：范式</a:t>
            </a:r>
            <a:endParaRPr lang="zh-CN" altLang="en-US">
              <a:latin typeface="Arial Black" panose="020B0A04020102020204" pitchFamily="34" charset="0"/>
              <a:ea typeface="黑体" panose="02010609060101010101" pitchFamily="49" charset="-122"/>
            </a:endParaRPr>
          </a:p>
        </p:txBody>
      </p:sp>
      <p:sp>
        <p:nvSpPr>
          <p:cNvPr id="84995" name="Rectangle 3"/>
          <p:cNvSpPr>
            <a:spLocks noGrp="1" noChangeArrowheads="1"/>
          </p:cNvSpPr>
          <p:nvPr>
            <p:ph type="body" idx="1"/>
          </p:nvPr>
        </p:nvSpPr>
        <p:spPr/>
        <p:txBody>
          <a:bodyPr/>
          <a:lstStyle/>
          <a:p>
            <a:pPr eaLnBrk="1" hangingPunct="1">
              <a:lnSpc>
                <a:spcPct val="77000"/>
              </a:lnSpc>
              <a:spcBef>
                <a:spcPts val="0"/>
              </a:spcBef>
            </a:pPr>
            <a:r>
              <a:rPr lang="en-US" altLang="zh-CN" b="1" dirty="0">
                <a:solidFill>
                  <a:srgbClr val="0000FF"/>
                </a:solidFill>
                <a:ea typeface="黑体" panose="02010609060101010101" pitchFamily="49" charset="-122"/>
                <a:sym typeface="Wingdings" panose="05000000000000000000" pitchFamily="2" charset="2"/>
              </a:rPr>
              <a:t>1.4.2</a:t>
            </a:r>
            <a:r>
              <a:rPr lang="zh-CN" altLang="en-US" b="1" dirty="0">
                <a:solidFill>
                  <a:srgbClr val="0000FF"/>
                </a:solidFill>
                <a:ea typeface="黑体" panose="02010609060101010101" pitchFamily="49" charset="-122"/>
                <a:sym typeface="Wingdings" panose="05000000000000000000" pitchFamily="2" charset="2"/>
              </a:rPr>
              <a:t>：主析取范式和主合取范式</a:t>
            </a:r>
            <a:endParaRPr lang="zh-CN" altLang="en-US" b="1" dirty="0">
              <a:solidFill>
                <a:srgbClr val="0000FF"/>
              </a:solidFill>
              <a:ea typeface="黑体" panose="02010609060101010101" pitchFamily="49" charset="-122"/>
              <a:sym typeface="Wingdings" panose="05000000000000000000" pitchFamily="2" charset="2"/>
            </a:endParaRPr>
          </a:p>
          <a:p>
            <a:pPr eaLnBrk="1" hangingPunct="1">
              <a:lnSpc>
                <a:spcPct val="90000"/>
              </a:lnSpc>
              <a:spcBef>
                <a:spcPts val="0"/>
              </a:spcBef>
              <a:buFontTx/>
              <a:buNone/>
            </a:pPr>
            <a:r>
              <a:rPr lang="zh-CN" altLang="en-US" sz="2800" b="1" dirty="0">
                <a:ea typeface="黑体" panose="02010609060101010101" pitchFamily="49" charset="-122"/>
                <a:sym typeface="Wingdings" panose="05000000000000000000" pitchFamily="2" charset="2"/>
              </a:rPr>
              <a:t>  范式虽然为命题公式提供了一种统一的表达形式，但这种表达形式却并不是唯一的。如公式</a:t>
            </a:r>
            <a:r>
              <a:rPr lang="en-US" altLang="zh-CN" sz="2800" b="1" dirty="0">
                <a:ea typeface="黑体" panose="02010609060101010101" pitchFamily="49" charset="-122"/>
                <a:sym typeface="Wingdings" panose="05000000000000000000" pitchFamily="2" charset="2"/>
              </a:rPr>
              <a:t>(P∨Q)∧(P∨R)</a:t>
            </a:r>
            <a:r>
              <a:rPr lang="zh-CN" altLang="en-US" sz="2800" b="1" dirty="0">
                <a:ea typeface="黑体" panose="02010609060101010101" pitchFamily="49" charset="-122"/>
                <a:sym typeface="Wingdings" panose="05000000000000000000" pitchFamily="2" charset="2"/>
              </a:rPr>
              <a:t>与之等价的公式有：</a:t>
            </a:r>
            <a:r>
              <a:rPr lang="en-US" altLang="zh-CN" sz="2800" b="1" dirty="0">
                <a:ea typeface="黑体" panose="02010609060101010101" pitchFamily="49" charset="-122"/>
                <a:sym typeface="Wingdings" panose="05000000000000000000" pitchFamily="2" charset="2"/>
              </a:rPr>
              <a:t>P∨(Q∧R)</a:t>
            </a:r>
            <a:r>
              <a:rPr lang="zh-CN" altLang="en-US" sz="2800" b="1" dirty="0">
                <a:ea typeface="黑体" panose="02010609060101010101" pitchFamily="49" charset="-122"/>
                <a:sym typeface="Wingdings" panose="05000000000000000000" pitchFamily="2" charset="2"/>
              </a:rPr>
              <a:t>，</a:t>
            </a:r>
            <a:r>
              <a:rPr lang="en-US" altLang="zh-CN" sz="2800" b="1" dirty="0">
                <a:ea typeface="黑体" panose="02010609060101010101" pitchFamily="49" charset="-122"/>
                <a:sym typeface="Wingdings" panose="05000000000000000000" pitchFamily="2" charset="2"/>
              </a:rPr>
              <a:t>(P∧P)∨(Q∧R) </a:t>
            </a:r>
            <a:r>
              <a:rPr lang="zh-CN" altLang="en-US" sz="2800" b="1" dirty="0">
                <a:ea typeface="黑体" panose="02010609060101010101" pitchFamily="49" charset="-122"/>
                <a:sym typeface="Wingdings" panose="05000000000000000000" pitchFamily="2" charset="2"/>
              </a:rPr>
              <a:t>，</a:t>
            </a:r>
            <a:r>
              <a:rPr lang="en-US" altLang="zh-CN" sz="2800" b="1" dirty="0">
                <a:ea typeface="黑体" panose="02010609060101010101" pitchFamily="49" charset="-122"/>
                <a:sym typeface="Wingdings" panose="05000000000000000000" pitchFamily="2" charset="2"/>
              </a:rPr>
              <a:t>P∨(Q∧¬Q)∨(Q∧R)</a:t>
            </a:r>
            <a:r>
              <a:rPr lang="zh-CN" altLang="en-US" sz="2800" b="1" dirty="0">
                <a:ea typeface="黑体" panose="02010609060101010101" pitchFamily="49" charset="-122"/>
                <a:sym typeface="Wingdings" panose="05000000000000000000" pitchFamily="2" charset="2"/>
              </a:rPr>
              <a:t>，</a:t>
            </a:r>
            <a:r>
              <a:rPr lang="en-US" altLang="zh-CN" sz="2800" b="1" dirty="0">
                <a:ea typeface="黑体" panose="02010609060101010101" pitchFamily="49" charset="-122"/>
                <a:sym typeface="Wingdings" panose="05000000000000000000" pitchFamily="2" charset="2"/>
              </a:rPr>
              <a:t>P∨(P∧R)∨(Q∧R),</a:t>
            </a:r>
            <a:r>
              <a:rPr lang="zh-CN" altLang="en-US" sz="2800" b="1" dirty="0">
                <a:ea typeface="黑体" panose="02010609060101010101" pitchFamily="49" charset="-122"/>
                <a:sym typeface="Wingdings" panose="05000000000000000000" pitchFamily="2" charset="2"/>
              </a:rPr>
              <a:t>等，这种不唯一的表达形式给研究问题带来了不便，因此有必要引进更为标准的范式。</a:t>
            </a:r>
            <a:endParaRPr lang="zh-CN" altLang="en-US" sz="2800" b="1" dirty="0">
              <a:ea typeface="黑体" panose="02010609060101010101" pitchFamily="49" charset="-122"/>
              <a:sym typeface="Wingdings" panose="05000000000000000000" pitchFamily="2" charset="2"/>
            </a:endParaRPr>
          </a:p>
          <a:p>
            <a:pPr eaLnBrk="1" hangingPunct="1">
              <a:lnSpc>
                <a:spcPct val="90000"/>
              </a:lnSpc>
            </a:pPr>
            <a:r>
              <a:rPr lang="zh-CN" altLang="en-US" sz="2800" b="1" dirty="0">
                <a:solidFill>
                  <a:srgbClr val="FF6600"/>
                </a:solidFill>
                <a:ea typeface="黑体" panose="02010609060101010101" pitchFamily="49" charset="-122"/>
                <a:sym typeface="Wingdings" panose="05000000000000000000" pitchFamily="2" charset="2"/>
              </a:rPr>
              <a:t>定义</a:t>
            </a:r>
            <a:r>
              <a:rPr lang="en-US" altLang="zh-CN" sz="2800" b="1" dirty="0">
                <a:solidFill>
                  <a:srgbClr val="FF6600"/>
                </a:solidFill>
                <a:ea typeface="黑体" panose="02010609060101010101" pitchFamily="49" charset="-122"/>
                <a:sym typeface="Wingdings" panose="05000000000000000000" pitchFamily="2" charset="2"/>
              </a:rPr>
              <a:t>1.17</a:t>
            </a:r>
            <a:r>
              <a:rPr lang="zh-CN" altLang="en-US" sz="2800" b="1" dirty="0">
                <a:solidFill>
                  <a:srgbClr val="FF6600"/>
                </a:solidFill>
                <a:ea typeface="黑体" panose="02010609060101010101" pitchFamily="49" charset="-122"/>
                <a:sym typeface="Wingdings" panose="05000000000000000000" pitchFamily="2" charset="2"/>
              </a:rPr>
              <a:t>：</a:t>
            </a:r>
            <a:r>
              <a:rPr lang="en-US" altLang="zh-CN" sz="2800" b="1" dirty="0">
                <a:ea typeface="黑体" panose="02010609060101010101" pitchFamily="49" charset="-122"/>
                <a:sym typeface="Wingdings" panose="05000000000000000000" pitchFamily="2" charset="2"/>
              </a:rPr>
              <a:t>(1)</a:t>
            </a:r>
            <a:r>
              <a:rPr lang="zh-CN" altLang="en-US" sz="2800" b="1" dirty="0">
                <a:ea typeface="黑体" panose="02010609060101010101" pitchFamily="49" charset="-122"/>
                <a:sym typeface="Wingdings" panose="05000000000000000000" pitchFamily="2" charset="2"/>
              </a:rPr>
              <a:t>包含</a:t>
            </a:r>
            <a:r>
              <a:rPr lang="en-US" altLang="zh-CN" sz="2800" b="1" dirty="0">
                <a:ea typeface="黑体" panose="02010609060101010101" pitchFamily="49" charset="-122"/>
                <a:sym typeface="Wingdings" panose="05000000000000000000" pitchFamily="2" charset="2"/>
              </a:rPr>
              <a:t>A</a:t>
            </a:r>
            <a:r>
              <a:rPr lang="zh-CN" altLang="en-US" sz="2800" b="1" dirty="0">
                <a:ea typeface="黑体" panose="02010609060101010101" pitchFamily="49" charset="-122"/>
                <a:sym typeface="Wingdings" panose="05000000000000000000" pitchFamily="2" charset="2"/>
              </a:rPr>
              <a:t>中所有命题变元或其否定</a:t>
            </a:r>
            <a:r>
              <a:rPr lang="zh-CN" altLang="en-US" sz="2800" b="1" dirty="0">
                <a:solidFill>
                  <a:srgbClr val="FF0000"/>
                </a:solidFill>
                <a:ea typeface="黑体" panose="02010609060101010101" pitchFamily="49" charset="-122"/>
                <a:sym typeface="Wingdings" panose="05000000000000000000" pitchFamily="2" charset="2"/>
              </a:rPr>
              <a:t>一次仅一次</a:t>
            </a:r>
            <a:r>
              <a:rPr lang="zh-CN" altLang="en-US" sz="2800" b="1" dirty="0">
                <a:ea typeface="黑体" panose="02010609060101010101" pitchFamily="49" charset="-122"/>
                <a:sym typeface="Wingdings" panose="05000000000000000000" pitchFamily="2" charset="2"/>
              </a:rPr>
              <a:t>的简单合取式，称为</a:t>
            </a:r>
            <a:r>
              <a:rPr lang="zh-CN" altLang="en-US" sz="2800" b="1" dirty="0">
                <a:solidFill>
                  <a:srgbClr val="FF0000"/>
                </a:solidFill>
                <a:ea typeface="黑体" panose="02010609060101010101" pitchFamily="49" charset="-122"/>
                <a:sym typeface="Wingdings" panose="05000000000000000000" pitchFamily="2" charset="2"/>
              </a:rPr>
              <a:t>极小项</a:t>
            </a:r>
            <a:r>
              <a:rPr lang="zh-CN" altLang="en-US" sz="2800" b="1" dirty="0">
                <a:ea typeface="黑体" panose="02010609060101010101" pitchFamily="49" charset="-122"/>
                <a:sym typeface="Wingdings" panose="05000000000000000000" pitchFamily="2" charset="2"/>
              </a:rPr>
              <a:t>；</a:t>
            </a:r>
            <a:r>
              <a:rPr lang="en-US" altLang="zh-CN" sz="2800" b="1" dirty="0">
                <a:ea typeface="黑体" panose="02010609060101010101" pitchFamily="49" charset="-122"/>
                <a:sym typeface="Wingdings" panose="05000000000000000000" pitchFamily="2" charset="2"/>
              </a:rPr>
              <a:t>(2)</a:t>
            </a:r>
            <a:r>
              <a:rPr lang="zh-CN" altLang="en-US" sz="2800" b="1" dirty="0">
                <a:ea typeface="黑体" panose="02010609060101010101" pitchFamily="49" charset="-122"/>
                <a:sym typeface="Wingdings" panose="05000000000000000000" pitchFamily="2" charset="2"/>
              </a:rPr>
              <a:t>包含</a:t>
            </a:r>
            <a:r>
              <a:rPr lang="en-US" altLang="zh-CN" sz="2800" b="1" dirty="0">
                <a:ea typeface="黑体" panose="02010609060101010101" pitchFamily="49" charset="-122"/>
                <a:sym typeface="Wingdings" panose="05000000000000000000" pitchFamily="2" charset="2"/>
              </a:rPr>
              <a:t>A</a:t>
            </a:r>
            <a:r>
              <a:rPr lang="zh-CN" altLang="en-US" sz="2800" b="1" dirty="0">
                <a:ea typeface="黑体" panose="02010609060101010101" pitchFamily="49" charset="-122"/>
                <a:sym typeface="Wingdings" panose="05000000000000000000" pitchFamily="2" charset="2"/>
              </a:rPr>
              <a:t>中所有命题变元或其否定</a:t>
            </a:r>
            <a:r>
              <a:rPr lang="zh-CN" altLang="en-US" sz="2800" b="1" dirty="0">
                <a:solidFill>
                  <a:srgbClr val="FF0000"/>
                </a:solidFill>
                <a:ea typeface="黑体" panose="02010609060101010101" pitchFamily="49" charset="-122"/>
                <a:sym typeface="Wingdings" panose="05000000000000000000" pitchFamily="2" charset="2"/>
              </a:rPr>
              <a:t>一次仅一次</a:t>
            </a:r>
            <a:r>
              <a:rPr lang="zh-CN" altLang="en-US" sz="2800" b="1" dirty="0">
                <a:ea typeface="黑体" panose="02010609060101010101" pitchFamily="49" charset="-122"/>
                <a:sym typeface="Wingdings" panose="05000000000000000000" pitchFamily="2" charset="2"/>
              </a:rPr>
              <a:t>的简单析取式，称为</a:t>
            </a:r>
            <a:r>
              <a:rPr lang="zh-CN" altLang="en-US" sz="2800" b="1" dirty="0">
                <a:solidFill>
                  <a:srgbClr val="FF0000"/>
                </a:solidFill>
                <a:ea typeface="黑体" panose="02010609060101010101" pitchFamily="49" charset="-122"/>
                <a:sym typeface="Wingdings" panose="05000000000000000000" pitchFamily="2" charset="2"/>
              </a:rPr>
              <a:t>极大项</a:t>
            </a:r>
            <a:r>
              <a:rPr lang="zh-CN" altLang="en-US" sz="2800" b="1" dirty="0">
                <a:ea typeface="黑体" panose="02010609060101010101" pitchFamily="49" charset="-122"/>
                <a:sym typeface="Wingdings" panose="05000000000000000000" pitchFamily="2" charset="2"/>
              </a:rPr>
              <a:t>；</a:t>
            </a:r>
            <a:r>
              <a:rPr lang="en-US" altLang="zh-CN" sz="2800" b="1" dirty="0">
                <a:ea typeface="黑体" panose="02010609060101010101" pitchFamily="49" charset="-122"/>
                <a:sym typeface="Wingdings" panose="05000000000000000000" pitchFamily="2" charset="2"/>
              </a:rPr>
              <a:t>(3)</a:t>
            </a:r>
            <a:r>
              <a:rPr lang="zh-CN" altLang="en-US" sz="2800" b="1" dirty="0">
                <a:ea typeface="黑体" panose="02010609060101010101" pitchFamily="49" charset="-122"/>
                <a:sym typeface="Wingdings" panose="05000000000000000000" pitchFamily="2" charset="2"/>
              </a:rPr>
              <a:t>由有限个极小项组成的析取范式称为主析取范式； </a:t>
            </a:r>
            <a:r>
              <a:rPr lang="en-US" altLang="zh-CN" sz="2800" b="1" dirty="0">
                <a:ea typeface="黑体" panose="02010609060101010101" pitchFamily="49" charset="-122"/>
                <a:sym typeface="Wingdings" panose="05000000000000000000" pitchFamily="2" charset="2"/>
              </a:rPr>
              <a:t>(4)</a:t>
            </a:r>
            <a:r>
              <a:rPr lang="zh-CN" altLang="en-US" sz="2800" b="1" dirty="0">
                <a:ea typeface="黑体" panose="02010609060101010101" pitchFamily="49" charset="-122"/>
                <a:sym typeface="Wingdings" panose="05000000000000000000" pitchFamily="2" charset="2"/>
              </a:rPr>
              <a:t>由有限个极大项组成的合取范式称为主合取范式。</a:t>
            </a:r>
            <a:endParaRPr lang="zh-CN" altLang="en-US" sz="2800" b="1" dirty="0">
              <a:ea typeface="黑体" panose="02010609060101010101" pitchFamily="49" charset="-122"/>
              <a:sym typeface="Wingdings" panose="05000000000000000000" pitchFamily="2" charset="2"/>
            </a:endParaRPr>
          </a:p>
          <a:p>
            <a:pPr eaLnBrk="1" hangingPunct="1">
              <a:lnSpc>
                <a:spcPct val="77000"/>
              </a:lnSpc>
            </a:pPr>
            <a:endParaRPr lang="en-US" altLang="zh-CN" sz="2800" b="1" dirty="0">
              <a:ea typeface="黑体" panose="02010609060101010101" pitchFamily="49" charset="-122"/>
              <a:sym typeface="Wingdings" panose="05000000000000000000" pitchFamily="2" charset="2"/>
            </a:endParaRPr>
          </a:p>
        </p:txBody>
      </p:sp>
    </p:spTree>
  </p:cSld>
  <p:clrMapOvr>
    <a:masterClrMapping/>
  </p:clrMapOvr>
  <p:transition spd="med" advTm="5486"/>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9125" y="5715000"/>
            <a:ext cx="7905750" cy="954107"/>
          </a:xfrm>
          <a:prstGeom prst="rect">
            <a:avLst/>
          </a:prstGeom>
        </p:spPr>
        <p:txBody>
          <a:bodyPr wrap="square">
            <a:spAutoFit/>
          </a:bodyPr>
          <a:lstStyle/>
          <a:p>
            <a:pPr eaLnBrk="1" hangingPunct="1">
              <a:buFontTx/>
              <a:buNone/>
            </a:pPr>
            <a:r>
              <a:rPr lang="zh-CN" altLang="en-US" sz="2800" b="1" dirty="0">
                <a:solidFill>
                  <a:schemeClr val="tx1"/>
                </a:solidFill>
                <a:latin typeface="+mn-lt"/>
                <a:sym typeface="Wingdings" panose="05000000000000000000" pitchFamily="2" charset="2"/>
              </a:rPr>
              <a:t>一般来说，对于</a:t>
            </a:r>
            <a:r>
              <a:rPr lang="en-US" altLang="zh-CN" sz="2800" b="1" dirty="0">
                <a:solidFill>
                  <a:schemeClr val="tx1"/>
                </a:solidFill>
                <a:latin typeface="+mn-lt"/>
                <a:sym typeface="Wingdings" panose="05000000000000000000" pitchFamily="2" charset="2"/>
              </a:rPr>
              <a:t>n</a:t>
            </a:r>
            <a:r>
              <a:rPr lang="zh-CN" altLang="en-US" sz="2800" b="1" dirty="0">
                <a:solidFill>
                  <a:schemeClr val="tx1"/>
                </a:solidFill>
                <a:latin typeface="+mn-lt"/>
                <a:sym typeface="Wingdings" panose="05000000000000000000" pitchFamily="2" charset="2"/>
              </a:rPr>
              <a:t>个命题变元，则应有   个不同的极小项和   个不同的极大项。</a:t>
            </a:r>
            <a:endParaRPr lang="zh-CN" altLang="en-US" sz="2800" b="1" dirty="0">
              <a:solidFill>
                <a:schemeClr val="tx1"/>
              </a:solidFill>
              <a:latin typeface="+mn-lt"/>
              <a:sym typeface="Wingdings" panose="05000000000000000000" pitchFamily="2" charset="2"/>
            </a:endParaRPr>
          </a:p>
        </p:txBody>
      </p:sp>
      <p:sp>
        <p:nvSpPr>
          <p:cNvPr id="266242" name="Rectangle 2"/>
          <p:cNvSpPr>
            <a:spLocks noGrp="1" noChangeArrowheads="1"/>
          </p:cNvSpPr>
          <p:nvPr>
            <p:ph type="title"/>
          </p:nvPr>
        </p:nvSpPr>
        <p:spPr/>
        <p:txBody>
          <a:bodyPr/>
          <a:lstStyle/>
          <a:p>
            <a:pPr algn="l" eaLnBrk="1" hangingPunct="1">
              <a:defRPr/>
            </a:pPr>
            <a:r>
              <a:rPr lang="en-US" altLang="zh-CN">
                <a:latin typeface="Arial Black" panose="020B0A04020102020204" pitchFamily="34" charset="0"/>
                <a:ea typeface="黑体" panose="02010609060101010101" pitchFamily="49" charset="-122"/>
              </a:rPr>
              <a:t>1.4</a:t>
            </a:r>
            <a:r>
              <a:rPr lang="zh-CN" altLang="en-US">
                <a:latin typeface="Arial Black" panose="020B0A04020102020204" pitchFamily="34" charset="0"/>
                <a:ea typeface="黑体" panose="02010609060101010101" pitchFamily="49" charset="-122"/>
              </a:rPr>
              <a:t>：范式</a:t>
            </a:r>
            <a:endParaRPr lang="zh-CN" altLang="en-US">
              <a:latin typeface="Arial Black" panose="020B0A04020102020204" pitchFamily="34" charset="0"/>
              <a:ea typeface="黑体" panose="02010609060101010101" pitchFamily="49" charset="-122"/>
            </a:endParaRPr>
          </a:p>
        </p:txBody>
      </p:sp>
      <p:sp>
        <p:nvSpPr>
          <p:cNvPr id="86019" name="Rectangle 3"/>
          <p:cNvSpPr>
            <a:spLocks noGrp="1" noChangeArrowheads="1"/>
          </p:cNvSpPr>
          <p:nvPr>
            <p:ph type="body" sz="half" idx="1"/>
          </p:nvPr>
        </p:nvSpPr>
        <p:spPr>
          <a:xfrm>
            <a:off x="457200" y="1143000"/>
            <a:ext cx="8458200" cy="2438400"/>
          </a:xfrm>
        </p:spPr>
        <p:txBody>
          <a:bodyPr/>
          <a:lstStyle/>
          <a:p>
            <a:pPr eaLnBrk="1" hangingPunct="1"/>
            <a:r>
              <a:rPr lang="en-US" altLang="zh-CN" sz="2800" b="1" dirty="0">
                <a:solidFill>
                  <a:srgbClr val="0000FF"/>
                </a:solidFill>
                <a:ea typeface="黑体" panose="02010609060101010101" pitchFamily="49" charset="-122"/>
                <a:sym typeface="Wingdings" panose="05000000000000000000" pitchFamily="2" charset="2"/>
              </a:rPr>
              <a:t>1.</a:t>
            </a:r>
            <a:r>
              <a:rPr lang="zh-CN" altLang="en-US" sz="2800" b="1" dirty="0">
                <a:solidFill>
                  <a:srgbClr val="0000FF"/>
                </a:solidFill>
                <a:ea typeface="黑体" panose="02010609060101010101" pitchFamily="49" charset="-122"/>
                <a:sym typeface="Wingdings" panose="05000000000000000000" pitchFamily="2" charset="2"/>
              </a:rPr>
              <a:t>极小项和极大项的性质</a:t>
            </a:r>
            <a:endParaRPr lang="zh-CN" altLang="en-US" sz="2800" b="1" dirty="0">
              <a:solidFill>
                <a:srgbClr val="0000FF"/>
              </a:solidFill>
              <a:ea typeface="黑体" panose="02010609060101010101" pitchFamily="49" charset="-122"/>
              <a:sym typeface="Wingdings" panose="05000000000000000000" pitchFamily="2" charset="2"/>
            </a:endParaRPr>
          </a:p>
          <a:p>
            <a:pPr eaLnBrk="1" hangingPunct="1">
              <a:buFontTx/>
              <a:buNone/>
            </a:pPr>
            <a:r>
              <a:rPr lang="zh-CN" altLang="en-US" sz="2400" b="1" dirty="0">
                <a:ea typeface="黑体" panose="02010609060101010101" pitchFamily="49" charset="-122"/>
                <a:sym typeface="Wingdings" panose="05000000000000000000" pitchFamily="2" charset="2"/>
              </a:rPr>
              <a:t>  </a:t>
            </a:r>
            <a:r>
              <a:rPr lang="zh-CN" altLang="en-US" sz="2800" b="1" dirty="0">
                <a:ea typeface="黑体" panose="02010609060101010101" pitchFamily="49" charset="-122"/>
                <a:sym typeface="Wingdings" panose="05000000000000000000" pitchFamily="2" charset="2"/>
              </a:rPr>
              <a:t>对于两个命题变元</a:t>
            </a:r>
            <a:r>
              <a:rPr lang="en-US" altLang="zh-CN" sz="2800" b="1" dirty="0">
                <a:ea typeface="黑体" panose="02010609060101010101" pitchFamily="49" charset="-122"/>
                <a:sym typeface="Wingdings" panose="05000000000000000000" pitchFamily="2" charset="2"/>
              </a:rPr>
              <a:t>P</a:t>
            </a:r>
            <a:r>
              <a:rPr lang="zh-CN" altLang="en-US" sz="2800" b="1" dirty="0">
                <a:ea typeface="黑体" panose="02010609060101010101" pitchFamily="49" charset="-122"/>
                <a:sym typeface="Wingdings" panose="05000000000000000000" pitchFamily="2" charset="2"/>
              </a:rPr>
              <a:t>，</a:t>
            </a:r>
            <a:r>
              <a:rPr lang="en-US" altLang="zh-CN" sz="2800" b="1" dirty="0">
                <a:ea typeface="黑体" panose="02010609060101010101" pitchFamily="49" charset="-122"/>
                <a:sym typeface="Wingdings" panose="05000000000000000000" pitchFamily="2" charset="2"/>
              </a:rPr>
              <a:t>Q</a:t>
            </a:r>
            <a:r>
              <a:rPr lang="zh-CN" altLang="en-US" sz="2800" b="1" dirty="0">
                <a:ea typeface="黑体" panose="02010609060101010101" pitchFamily="49" charset="-122"/>
                <a:sym typeface="Wingdings" panose="05000000000000000000" pitchFamily="2" charset="2"/>
              </a:rPr>
              <a:t>来说，由于每个</a:t>
            </a:r>
            <a:r>
              <a:rPr lang="en-US" altLang="zh-CN" sz="2800" b="1" dirty="0">
                <a:ea typeface="黑体" panose="02010609060101010101" pitchFamily="49" charset="-122"/>
                <a:sym typeface="Wingdings" panose="05000000000000000000" pitchFamily="2" charset="2"/>
              </a:rPr>
              <a:t>P</a:t>
            </a:r>
            <a:r>
              <a:rPr lang="zh-CN" altLang="en-US" sz="2800" b="1" dirty="0">
                <a:ea typeface="黑体" panose="02010609060101010101" pitchFamily="49" charset="-122"/>
                <a:sym typeface="Wingdings" panose="05000000000000000000" pitchFamily="2" charset="2"/>
              </a:rPr>
              <a:t>，</a:t>
            </a:r>
            <a:r>
              <a:rPr lang="en-US" altLang="zh-CN" sz="2800" b="1" dirty="0">
                <a:ea typeface="黑体" panose="02010609060101010101" pitchFamily="49" charset="-122"/>
                <a:sym typeface="Wingdings" panose="05000000000000000000" pitchFamily="2" charset="2"/>
              </a:rPr>
              <a:t>Q</a:t>
            </a:r>
            <a:r>
              <a:rPr lang="zh-CN" altLang="en-US" sz="2800" b="1" dirty="0">
                <a:ea typeface="黑体" panose="02010609060101010101" pitchFamily="49" charset="-122"/>
                <a:sym typeface="Wingdings" panose="05000000000000000000" pitchFamily="2" charset="2"/>
              </a:rPr>
              <a:t>可以取命题变元自身和其否定，所以其对应的极小项和极大项分别有四项：</a:t>
            </a:r>
            <a:r>
              <a:rPr lang="en-US" altLang="zh-CN" sz="2800" b="1" dirty="0">
                <a:ea typeface="黑体" panose="02010609060101010101" pitchFamily="49" charset="-122"/>
                <a:sym typeface="Wingdings" panose="05000000000000000000" pitchFamily="2" charset="2"/>
              </a:rPr>
              <a:t>P∧Q</a:t>
            </a:r>
            <a:r>
              <a:rPr lang="zh-CN" altLang="en-US" sz="2800" b="1" dirty="0">
                <a:ea typeface="黑体" panose="02010609060101010101" pitchFamily="49" charset="-122"/>
                <a:sym typeface="Wingdings" panose="05000000000000000000" pitchFamily="2" charset="2"/>
              </a:rPr>
              <a:t>， </a:t>
            </a:r>
            <a:r>
              <a:rPr lang="en-US" altLang="zh-CN" sz="2800" b="1" dirty="0">
                <a:ea typeface="黑体" panose="02010609060101010101" pitchFamily="49" charset="-122"/>
                <a:sym typeface="Wingdings" panose="05000000000000000000" pitchFamily="2" charset="2"/>
              </a:rPr>
              <a:t>¬P∧Q</a:t>
            </a:r>
            <a:r>
              <a:rPr lang="zh-CN" altLang="en-US" sz="2800" b="1" dirty="0">
                <a:ea typeface="黑体" panose="02010609060101010101" pitchFamily="49" charset="-122"/>
                <a:sym typeface="Wingdings" panose="05000000000000000000" pitchFamily="2" charset="2"/>
              </a:rPr>
              <a:t>，</a:t>
            </a:r>
            <a:r>
              <a:rPr lang="en-US" altLang="zh-CN" sz="2800" b="1" dirty="0">
                <a:ea typeface="黑体" panose="02010609060101010101" pitchFamily="49" charset="-122"/>
                <a:sym typeface="Wingdings" panose="05000000000000000000" pitchFamily="2" charset="2"/>
              </a:rPr>
              <a:t>P∧¬Q</a:t>
            </a:r>
            <a:r>
              <a:rPr lang="zh-CN" altLang="en-US" sz="2800" b="1" dirty="0">
                <a:ea typeface="黑体" panose="02010609060101010101" pitchFamily="49" charset="-122"/>
                <a:sym typeface="Wingdings" panose="05000000000000000000" pitchFamily="2" charset="2"/>
              </a:rPr>
              <a:t>，</a:t>
            </a:r>
            <a:r>
              <a:rPr lang="en-US" altLang="zh-CN" sz="2800" b="1" dirty="0">
                <a:ea typeface="黑体" panose="02010609060101010101" pitchFamily="49" charset="-122"/>
                <a:sym typeface="Wingdings" panose="05000000000000000000" pitchFamily="2" charset="2"/>
              </a:rPr>
              <a:t>¬P∧¬Q</a:t>
            </a:r>
            <a:r>
              <a:rPr lang="zh-CN" altLang="en-US" sz="2800" b="1" dirty="0">
                <a:ea typeface="黑体" panose="02010609060101010101" pitchFamily="49" charset="-122"/>
                <a:sym typeface="Wingdings" panose="05000000000000000000" pitchFamily="2" charset="2"/>
              </a:rPr>
              <a:t>；</a:t>
            </a:r>
            <a:r>
              <a:rPr lang="en-US" altLang="zh-CN" sz="2800" b="1" dirty="0">
                <a:ea typeface="黑体" panose="02010609060101010101" pitchFamily="49" charset="-122"/>
                <a:sym typeface="Wingdings" panose="05000000000000000000" pitchFamily="2" charset="2"/>
              </a:rPr>
              <a:t>P∨Q</a:t>
            </a:r>
            <a:r>
              <a:rPr lang="zh-CN" altLang="en-US" sz="2800" b="1" dirty="0">
                <a:ea typeface="黑体" panose="02010609060101010101" pitchFamily="49" charset="-122"/>
                <a:sym typeface="Wingdings" panose="05000000000000000000" pitchFamily="2" charset="2"/>
              </a:rPr>
              <a:t>， </a:t>
            </a:r>
            <a:r>
              <a:rPr lang="en-US" altLang="zh-CN" sz="2800" b="1" dirty="0">
                <a:ea typeface="黑体" panose="02010609060101010101" pitchFamily="49" charset="-122"/>
                <a:sym typeface="Wingdings" panose="05000000000000000000" pitchFamily="2" charset="2"/>
              </a:rPr>
              <a:t>¬P∨Q, P∨¬Q</a:t>
            </a:r>
            <a:r>
              <a:rPr lang="zh-CN" altLang="en-US" sz="2800" b="1" dirty="0">
                <a:ea typeface="黑体" panose="02010609060101010101" pitchFamily="49" charset="-122"/>
                <a:sym typeface="Wingdings" panose="05000000000000000000" pitchFamily="2" charset="2"/>
              </a:rPr>
              <a:t>， </a:t>
            </a:r>
            <a:r>
              <a:rPr lang="en-US" altLang="zh-CN" sz="2800" b="1" dirty="0">
                <a:ea typeface="黑体" panose="02010609060101010101" pitchFamily="49" charset="-122"/>
                <a:sym typeface="Wingdings" panose="05000000000000000000" pitchFamily="2" charset="2"/>
              </a:rPr>
              <a:t>¬P∨¬Q</a:t>
            </a:r>
            <a:r>
              <a:rPr lang="zh-CN" altLang="en-US" sz="2800" b="1" dirty="0">
                <a:ea typeface="黑体" panose="02010609060101010101" pitchFamily="49" charset="-122"/>
                <a:sym typeface="Wingdings" panose="05000000000000000000" pitchFamily="2" charset="2"/>
              </a:rPr>
              <a:t>。其真值表如下</a:t>
            </a:r>
            <a:r>
              <a:rPr lang="zh-CN" altLang="en-US" sz="2800" b="1" dirty="0" smtClean="0">
                <a:ea typeface="黑体" panose="02010609060101010101" pitchFamily="49" charset="-122"/>
                <a:sym typeface="Wingdings" panose="05000000000000000000" pitchFamily="2" charset="2"/>
              </a:rPr>
              <a:t>：</a:t>
            </a:r>
            <a:endParaRPr lang="zh-CN" altLang="en-US" sz="2800" b="1" dirty="0">
              <a:ea typeface="黑体" panose="02010609060101010101" pitchFamily="49" charset="-122"/>
              <a:sym typeface="Wingdings" panose="05000000000000000000" pitchFamily="2" charset="2"/>
            </a:endParaRPr>
          </a:p>
        </p:txBody>
      </p:sp>
      <p:graphicFrame>
        <p:nvGraphicFramePr>
          <p:cNvPr id="266357" name="Group 117"/>
          <p:cNvGraphicFramePr>
            <a:graphicFrameLocks noGrp="1"/>
          </p:cNvGraphicFramePr>
          <p:nvPr>
            <p:ph sz="quarter" idx="2"/>
          </p:nvPr>
        </p:nvGraphicFramePr>
        <p:xfrm>
          <a:off x="342900" y="3673473"/>
          <a:ext cx="8458200" cy="2041527"/>
        </p:xfrm>
        <a:graphic>
          <a:graphicData uri="http://schemas.openxmlformats.org/drawingml/2006/table">
            <a:tbl>
              <a:tblPr/>
              <a:tblGrid>
                <a:gridCol w="381000"/>
                <a:gridCol w="384175"/>
                <a:gridCol w="763588"/>
                <a:gridCol w="966787"/>
                <a:gridCol w="968375"/>
                <a:gridCol w="1127125"/>
                <a:gridCol w="1128713"/>
                <a:gridCol w="966787"/>
                <a:gridCol w="966788"/>
                <a:gridCol w="804862"/>
              </a:tblGrid>
              <a:tr h="468144">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P</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04" marB="4570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Q</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04" marB="4570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P∧Q</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04" marB="4570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rgbClr val="0000FF"/>
                          </a:solidFill>
                          <a:effectLst/>
                          <a:latin typeface="Arial" panose="020B0604020202020204" pitchFamily="34" charset="0"/>
                          <a:ea typeface="黑体" panose="02010609060101010101" pitchFamily="49" charset="-122"/>
                          <a:sym typeface="Wingdings" panose="05000000000000000000" pitchFamily="2" charset="2"/>
                        </a:rPr>
                        <a:t>¬</a:t>
                      </a:r>
                      <a:r>
                        <a:rPr kumimoji="0" lang="en-US" altLang="zh-CN" sz="1800" b="1"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P∧Q</a:t>
                      </a:r>
                      <a:endParaRPr kumimoji="0" lang="en-US" altLang="zh-CN" sz="1800" b="1"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04" marB="4570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P∧</a:t>
                      </a:r>
                      <a:r>
                        <a:rPr kumimoji="0" lang="en-US" altLang="zh-CN" sz="1800" b="1" i="0" u="none" strike="noStrike" cap="none" normalizeH="0" baseline="0">
                          <a:ln>
                            <a:noFill/>
                          </a:ln>
                          <a:solidFill>
                            <a:srgbClr val="0000FF"/>
                          </a:solidFill>
                          <a:effectLst/>
                          <a:latin typeface="Arial" panose="020B0604020202020204" pitchFamily="34" charset="0"/>
                          <a:ea typeface="黑体" panose="02010609060101010101" pitchFamily="49" charset="-122"/>
                          <a:sym typeface="Wingdings" panose="05000000000000000000" pitchFamily="2" charset="2"/>
                        </a:rPr>
                        <a:t>¬</a:t>
                      </a: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Q</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04" marB="4570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Arial" panose="020B0604020202020204" pitchFamily="34" charset="0"/>
                          <a:ea typeface="黑体" panose="02010609060101010101" pitchFamily="49" charset="-122"/>
                          <a:sym typeface="Wingdings" panose="05000000000000000000" pitchFamily="2" charset="2"/>
                        </a:rPr>
                        <a:t>¬</a:t>
                      </a: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P∧</a:t>
                      </a:r>
                      <a:r>
                        <a:rPr kumimoji="0" lang="en-US" altLang="zh-CN" sz="1800" b="1" i="0" u="none" strike="noStrike" cap="none" normalizeH="0" baseline="0">
                          <a:ln>
                            <a:noFill/>
                          </a:ln>
                          <a:solidFill>
                            <a:srgbClr val="0000FF"/>
                          </a:solidFill>
                          <a:effectLst/>
                          <a:latin typeface="Arial" panose="020B0604020202020204" pitchFamily="34" charset="0"/>
                          <a:ea typeface="黑体" panose="02010609060101010101" pitchFamily="49" charset="-122"/>
                          <a:sym typeface="Wingdings" panose="05000000000000000000" pitchFamily="2" charset="2"/>
                        </a:rPr>
                        <a:t>¬</a:t>
                      </a: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Q</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04" marB="4570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Arial" panose="020B0604020202020204" pitchFamily="34" charset="0"/>
                          <a:ea typeface="黑体" panose="02010609060101010101" pitchFamily="49" charset="-122"/>
                          <a:sym typeface="Wingdings" panose="05000000000000000000" pitchFamily="2" charset="2"/>
                        </a:rPr>
                        <a:t>¬</a:t>
                      </a: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P∨</a:t>
                      </a:r>
                      <a:r>
                        <a:rPr kumimoji="0" lang="en-US" altLang="zh-CN" sz="1800" b="1" i="0" u="none" strike="noStrike" cap="none" normalizeH="0" baseline="0">
                          <a:ln>
                            <a:noFill/>
                          </a:ln>
                          <a:solidFill>
                            <a:srgbClr val="0000FF"/>
                          </a:solidFill>
                          <a:effectLst/>
                          <a:latin typeface="Arial" panose="020B0604020202020204" pitchFamily="34" charset="0"/>
                          <a:ea typeface="黑体" panose="02010609060101010101" pitchFamily="49" charset="-122"/>
                          <a:sym typeface="Wingdings" panose="05000000000000000000" pitchFamily="2" charset="2"/>
                        </a:rPr>
                        <a:t>¬</a:t>
                      </a: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Q</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04" marB="4570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Arial" panose="020B0604020202020204" pitchFamily="34" charset="0"/>
                          <a:ea typeface="黑体" panose="02010609060101010101" pitchFamily="49" charset="-122"/>
                          <a:sym typeface="Wingdings" panose="05000000000000000000" pitchFamily="2" charset="2"/>
                        </a:rPr>
                        <a:t>¬</a:t>
                      </a: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P∨Q</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04" marB="4570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P∨</a:t>
                      </a:r>
                      <a:r>
                        <a:rPr kumimoji="0" lang="en-US" altLang="zh-CN" sz="1800" b="1" i="0" u="none" strike="noStrike" cap="none" normalizeH="0" baseline="0">
                          <a:ln>
                            <a:noFill/>
                          </a:ln>
                          <a:solidFill>
                            <a:srgbClr val="0000FF"/>
                          </a:solidFill>
                          <a:effectLst/>
                          <a:latin typeface="Arial" panose="020B0604020202020204" pitchFamily="34" charset="0"/>
                          <a:ea typeface="黑体" panose="02010609060101010101" pitchFamily="49" charset="-122"/>
                          <a:sym typeface="Wingdings" panose="05000000000000000000" pitchFamily="2" charset="2"/>
                        </a:rPr>
                        <a:t>¬</a:t>
                      </a: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Q</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04" marB="4570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P∨Q</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04" marB="4570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50689">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0</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04" marB="4570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0</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04" marB="4570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0</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04" marB="4570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0</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04" marB="4570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0</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04" marB="4570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1</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04" marB="4570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1</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04" marB="4570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1</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04" marB="4570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1</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04" marB="4570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0</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04" marB="4570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76103">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0</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04" marB="4570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1</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04" marB="4570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0</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04" marB="4570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1</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04" marB="4570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0</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04" marB="4570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0</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04" marB="4570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1</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04" marB="4570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1</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04" marB="4570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0</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04" marB="4570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1</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04" marB="4570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80863">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1</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04" marB="4570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0</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04" marB="4570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0</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04" marB="4570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0</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04" marB="4570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1</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04" marB="4570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0</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04" marB="4570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1</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04" marB="4570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0</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04" marB="4570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1</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04" marB="4570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1</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04" marB="4570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65728">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1</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04" marB="4570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1</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04" marB="4570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1</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04" marB="4570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0</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04" marB="4570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0</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04" marB="4570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0</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04" marB="4570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0</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04" marB="4570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1</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04" marB="4570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1</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04" marB="4570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1</a:t>
                      </a:r>
                      <a:endParaRPr kumimoji="0" lang="en-US" altLang="zh-CN" sz="1800" b="1"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04" marB="4570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bl>
          </a:graphicData>
        </a:graphic>
      </p:graphicFrame>
      <p:graphicFrame>
        <p:nvGraphicFramePr>
          <p:cNvPr id="86088" name="Object 106"/>
          <p:cNvGraphicFramePr>
            <a:graphicFrameLocks noChangeAspect="1"/>
          </p:cNvGraphicFramePr>
          <p:nvPr/>
        </p:nvGraphicFramePr>
        <p:xfrm>
          <a:off x="2115312" y="6160090"/>
          <a:ext cx="355600" cy="381000"/>
        </p:xfrm>
        <a:graphic>
          <a:graphicData uri="http://schemas.openxmlformats.org/presentationml/2006/ole">
            <mc:AlternateContent xmlns:mc="http://schemas.openxmlformats.org/markup-compatibility/2006">
              <mc:Choice xmlns:v="urn:schemas-microsoft-com:vml" Requires="v">
                <p:oleObj spid="_x0000_s87014" name="公式" r:id="rId1" imgW="177800" imgH="190500" progId="Equation.3">
                  <p:embed/>
                </p:oleObj>
              </mc:Choice>
              <mc:Fallback>
                <p:oleObj name="公式" r:id="rId1" imgW="177800" imgH="190500" progId="Equation.3">
                  <p:embed/>
                  <p:pic>
                    <p:nvPicPr>
                      <p:cNvPr id="0" name="Object 1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5312" y="6160090"/>
                        <a:ext cx="3556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89" name="Object 3"/>
          <p:cNvGraphicFramePr>
            <a:graphicFrameLocks noGrp="1" noChangeAspect="1"/>
          </p:cNvGraphicFramePr>
          <p:nvPr>
            <p:ph sz="quarter" idx="3"/>
          </p:nvPr>
        </p:nvGraphicFramePr>
        <p:xfrm>
          <a:off x="6605016" y="5739384"/>
          <a:ext cx="355600" cy="381000"/>
        </p:xfrm>
        <a:graphic>
          <a:graphicData uri="http://schemas.openxmlformats.org/presentationml/2006/ole">
            <mc:AlternateContent xmlns:mc="http://schemas.openxmlformats.org/markup-compatibility/2006">
              <mc:Choice xmlns:v="urn:schemas-microsoft-com:vml" Requires="v">
                <p:oleObj spid="_x0000_s87015" name="公式" r:id="rId3" imgW="177800" imgH="190500" progId="Equation.3">
                  <p:embed/>
                </p:oleObj>
              </mc:Choice>
              <mc:Fallback>
                <p:oleObj name="公式" r:id="rId3" imgW="177800" imgH="1905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5016" y="5739384"/>
                        <a:ext cx="3556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advTm="5486"/>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p:txBody>
          <a:bodyPr/>
          <a:lstStyle/>
          <a:p>
            <a:pPr algn="l" eaLnBrk="1" hangingPunct="1">
              <a:defRPr/>
            </a:pPr>
            <a:r>
              <a:rPr lang="en-US" altLang="zh-CN">
                <a:latin typeface="Arial Black" panose="020B0A04020102020204" pitchFamily="34" charset="0"/>
                <a:ea typeface="黑体" panose="02010609060101010101" pitchFamily="49" charset="-122"/>
              </a:rPr>
              <a:t>1.4</a:t>
            </a:r>
            <a:r>
              <a:rPr lang="zh-CN" altLang="en-US">
                <a:latin typeface="Arial Black" panose="020B0A04020102020204" pitchFamily="34" charset="0"/>
                <a:ea typeface="黑体" panose="02010609060101010101" pitchFamily="49" charset="-122"/>
              </a:rPr>
              <a:t>：范式</a:t>
            </a:r>
            <a:endParaRPr lang="zh-CN" altLang="en-US">
              <a:latin typeface="Arial Black" panose="020B0A04020102020204" pitchFamily="34" charset="0"/>
              <a:ea typeface="黑体" panose="02010609060101010101" pitchFamily="49" charset="-122"/>
            </a:endParaRPr>
          </a:p>
        </p:txBody>
      </p:sp>
      <p:sp>
        <p:nvSpPr>
          <p:cNvPr id="87043" name="Rectangle 3"/>
          <p:cNvSpPr>
            <a:spLocks noGrp="1" noChangeArrowheads="1"/>
          </p:cNvSpPr>
          <p:nvPr>
            <p:ph type="body" sz="half" idx="1"/>
          </p:nvPr>
        </p:nvSpPr>
        <p:spPr>
          <a:xfrm>
            <a:off x="457200" y="1143000"/>
            <a:ext cx="8382000" cy="5486400"/>
          </a:xfrm>
        </p:spPr>
        <p:txBody>
          <a:bodyPr/>
          <a:lstStyle/>
          <a:p>
            <a:pPr eaLnBrk="1" hangingPunct="1">
              <a:lnSpc>
                <a:spcPct val="77000"/>
              </a:lnSpc>
              <a:spcBef>
                <a:spcPts val="0"/>
              </a:spcBef>
            </a:pPr>
            <a:r>
              <a:rPr lang="zh-CN" altLang="en-US" sz="2800" b="1" dirty="0">
                <a:solidFill>
                  <a:srgbClr val="0000FF"/>
                </a:solidFill>
                <a:ea typeface="黑体" panose="02010609060101010101" pitchFamily="49" charset="-122"/>
                <a:sym typeface="Wingdings" panose="05000000000000000000" pitchFamily="2" charset="2"/>
              </a:rPr>
              <a:t>性质：</a:t>
            </a:r>
            <a:endParaRPr lang="zh-CN" altLang="en-US" sz="2800" b="1" dirty="0">
              <a:solidFill>
                <a:srgbClr val="0000FF"/>
              </a:solidFill>
              <a:ea typeface="黑体" panose="02010609060101010101" pitchFamily="49" charset="-122"/>
              <a:sym typeface="Wingdings" panose="05000000000000000000" pitchFamily="2" charset="2"/>
            </a:endParaRPr>
          </a:p>
          <a:p>
            <a:pPr eaLnBrk="1" hangingPunct="1">
              <a:lnSpc>
                <a:spcPct val="90000"/>
              </a:lnSpc>
              <a:spcBef>
                <a:spcPts val="0"/>
              </a:spcBef>
              <a:buFontTx/>
              <a:buNone/>
            </a:pPr>
            <a:r>
              <a:rPr lang="en-US" altLang="zh-CN" sz="2800" b="1" dirty="0">
                <a:ea typeface="黑体" panose="02010609060101010101" pitchFamily="49" charset="-122"/>
                <a:sym typeface="Wingdings" panose="05000000000000000000" pitchFamily="2" charset="2"/>
              </a:rPr>
              <a:t>(1</a:t>
            </a:r>
            <a:r>
              <a:rPr lang="en-US" altLang="zh-CN" sz="2800" b="1" dirty="0" smtClean="0">
                <a:ea typeface="黑体" panose="02010609060101010101" pitchFamily="49" charset="-122"/>
                <a:sym typeface="Wingdings" panose="05000000000000000000" pitchFamily="2" charset="2"/>
              </a:rPr>
              <a:t>)</a:t>
            </a:r>
            <a:r>
              <a:rPr lang="zh-CN" altLang="en-US" sz="2800" b="1" dirty="0" smtClean="0">
                <a:ea typeface="黑体" panose="02010609060101010101" pitchFamily="49" charset="-122"/>
                <a:sym typeface="Wingdings" panose="05000000000000000000" pitchFamily="2" charset="2"/>
              </a:rPr>
              <a:t> 没有</a:t>
            </a:r>
            <a:r>
              <a:rPr lang="zh-CN" altLang="en-US" sz="2800" b="1" dirty="0">
                <a:ea typeface="黑体" panose="02010609060101010101" pitchFamily="49" charset="-122"/>
                <a:sym typeface="Wingdings" panose="05000000000000000000" pitchFamily="2" charset="2"/>
              </a:rPr>
              <a:t>两个</a:t>
            </a:r>
            <a:r>
              <a:rPr lang="zh-CN" altLang="en-US" sz="2800" b="1" dirty="0">
                <a:solidFill>
                  <a:srgbClr val="FF0000"/>
                </a:solidFill>
                <a:ea typeface="黑体" panose="02010609060101010101" pitchFamily="49" charset="-122"/>
                <a:sym typeface="Wingdings" panose="05000000000000000000" pitchFamily="2" charset="2"/>
              </a:rPr>
              <a:t>不同</a:t>
            </a:r>
            <a:r>
              <a:rPr lang="zh-CN" altLang="en-US" sz="2800" b="1" dirty="0">
                <a:ea typeface="黑体" panose="02010609060101010101" pitchFamily="49" charset="-122"/>
                <a:sym typeface="Wingdings" panose="05000000000000000000" pitchFamily="2" charset="2"/>
              </a:rPr>
              <a:t>的极小项是等价的，且每个极小项只有</a:t>
            </a:r>
            <a:r>
              <a:rPr lang="zh-CN" altLang="en-US" sz="2800" b="1" dirty="0">
                <a:solidFill>
                  <a:srgbClr val="FF0000"/>
                </a:solidFill>
                <a:ea typeface="黑体" panose="02010609060101010101" pitchFamily="49" charset="-122"/>
                <a:sym typeface="Wingdings" panose="05000000000000000000" pitchFamily="2" charset="2"/>
              </a:rPr>
              <a:t>一组</a:t>
            </a:r>
            <a:r>
              <a:rPr lang="zh-CN" altLang="en-US" sz="2800" b="1" dirty="0">
                <a:ea typeface="黑体" panose="02010609060101010101" pitchFamily="49" charset="-122"/>
                <a:sym typeface="Wingdings" panose="05000000000000000000" pitchFamily="2" charset="2"/>
              </a:rPr>
              <a:t>真值指派使该</a:t>
            </a:r>
            <a:r>
              <a:rPr lang="zh-CN" altLang="en-US" sz="2800" b="1" dirty="0">
                <a:solidFill>
                  <a:srgbClr val="FF0000"/>
                </a:solidFill>
                <a:ea typeface="黑体" panose="02010609060101010101" pitchFamily="49" charset="-122"/>
                <a:sym typeface="Wingdings" panose="05000000000000000000" pitchFamily="2" charset="2"/>
              </a:rPr>
              <a:t>极小项的真值为真</a:t>
            </a:r>
            <a:r>
              <a:rPr lang="zh-CN" altLang="en-US" sz="2800" b="1" dirty="0">
                <a:ea typeface="黑体" panose="02010609060101010101" pitchFamily="49" charset="-122"/>
                <a:sym typeface="Wingdings" panose="05000000000000000000" pitchFamily="2" charset="2"/>
              </a:rPr>
              <a:t>，因此可给极小项编码，使极小项</a:t>
            </a:r>
            <a:r>
              <a:rPr lang="zh-CN" altLang="en-US" sz="2800" b="1" dirty="0" smtClean="0">
                <a:ea typeface="黑体" panose="02010609060101010101" pitchFamily="49" charset="-122"/>
                <a:sym typeface="Wingdings" panose="05000000000000000000" pitchFamily="2" charset="2"/>
              </a:rPr>
              <a:t>为 </a:t>
            </a:r>
            <a:r>
              <a:rPr lang="en-US" altLang="zh-CN" sz="2800" b="1" dirty="0" smtClean="0">
                <a:ea typeface="黑体" panose="02010609060101010101" pitchFamily="49" charset="-122"/>
                <a:sym typeface="Wingdings" panose="05000000000000000000" pitchFamily="2" charset="2"/>
              </a:rPr>
              <a:t>T</a:t>
            </a:r>
            <a:r>
              <a:rPr lang="en-US" altLang="zh-CN" sz="2800" b="1" dirty="0" smtClean="0">
                <a:latin typeface="黑体" panose="02010609060101010101" pitchFamily="49" charset="-122"/>
                <a:ea typeface="黑体" panose="02010609060101010101" pitchFamily="49" charset="-122"/>
                <a:sym typeface="Wingdings" panose="05000000000000000000" pitchFamily="2" charset="2"/>
              </a:rPr>
              <a:t> </a:t>
            </a:r>
            <a:r>
              <a:rPr lang="zh-CN" altLang="en-US" sz="2800" b="1" dirty="0" smtClean="0">
                <a:ea typeface="黑体" panose="02010609060101010101" pitchFamily="49" charset="-122"/>
                <a:sym typeface="Wingdings" panose="05000000000000000000" pitchFamily="2" charset="2"/>
              </a:rPr>
              <a:t>和</a:t>
            </a:r>
            <a:r>
              <a:rPr lang="zh-CN" altLang="en-US" sz="2800" b="1" dirty="0">
                <a:ea typeface="黑体" panose="02010609060101010101" pitchFamily="49" charset="-122"/>
                <a:sym typeface="Wingdings" panose="05000000000000000000" pitchFamily="2" charset="2"/>
              </a:rPr>
              <a:t>那组真值指派为对应的极小项编码；如极小项</a:t>
            </a:r>
            <a:r>
              <a:rPr lang="en-US" altLang="zh-CN" sz="2800" b="1" dirty="0">
                <a:ea typeface="黑体" panose="02010609060101010101" pitchFamily="49" charset="-122"/>
                <a:sym typeface="Wingdings" panose="05000000000000000000" pitchFamily="2" charset="2"/>
              </a:rPr>
              <a:t>¬P∧¬Q∧¬R</a:t>
            </a:r>
            <a:r>
              <a:rPr lang="zh-CN" altLang="en-US" sz="2800" b="1" dirty="0">
                <a:ea typeface="黑体" panose="02010609060101010101" pitchFamily="49" charset="-122"/>
                <a:sym typeface="Wingdings" panose="05000000000000000000" pitchFamily="2" charset="2"/>
              </a:rPr>
              <a:t>只有在</a:t>
            </a:r>
            <a:r>
              <a:rPr lang="en-US" altLang="zh-CN" sz="2800" b="1" dirty="0">
                <a:ea typeface="黑体" panose="02010609060101010101" pitchFamily="49" charset="-122"/>
                <a:sym typeface="Wingdings" panose="05000000000000000000" pitchFamily="2" charset="2"/>
              </a:rPr>
              <a:t>P</a:t>
            </a:r>
            <a:r>
              <a:rPr lang="zh-CN" altLang="en-US" sz="2800" b="1" dirty="0">
                <a:ea typeface="黑体" panose="02010609060101010101" pitchFamily="49" charset="-122"/>
                <a:sym typeface="Wingdings" panose="05000000000000000000" pitchFamily="2" charset="2"/>
              </a:rPr>
              <a:t>，</a:t>
            </a:r>
            <a:r>
              <a:rPr lang="en-US" altLang="zh-CN" sz="2800" b="1" dirty="0">
                <a:ea typeface="黑体" panose="02010609060101010101" pitchFamily="49" charset="-122"/>
                <a:sym typeface="Wingdings" panose="05000000000000000000" pitchFamily="2" charset="2"/>
              </a:rPr>
              <a:t>Q</a:t>
            </a:r>
            <a:r>
              <a:rPr lang="zh-CN" altLang="en-US" sz="2800" b="1" dirty="0">
                <a:ea typeface="黑体" panose="02010609060101010101" pitchFamily="49" charset="-122"/>
                <a:sym typeface="Wingdings" panose="05000000000000000000" pitchFamily="2" charset="2"/>
              </a:rPr>
              <a:t>，</a:t>
            </a:r>
            <a:r>
              <a:rPr lang="en-US" altLang="zh-CN" sz="2800" b="1" dirty="0">
                <a:ea typeface="黑体" panose="02010609060101010101" pitchFamily="49" charset="-122"/>
                <a:sym typeface="Wingdings" panose="05000000000000000000" pitchFamily="2" charset="2"/>
              </a:rPr>
              <a:t>R</a:t>
            </a:r>
            <a:r>
              <a:rPr lang="zh-CN" altLang="en-US" sz="2800" b="1" dirty="0">
                <a:ea typeface="黑体" panose="02010609060101010101" pitchFamily="49" charset="-122"/>
                <a:sym typeface="Wingdings" panose="05000000000000000000" pitchFamily="2" charset="2"/>
              </a:rPr>
              <a:t>分别取真值</a:t>
            </a:r>
            <a:r>
              <a:rPr lang="en-US" altLang="zh-CN" sz="2800" b="1" dirty="0">
                <a:ea typeface="黑体" panose="02010609060101010101" pitchFamily="49" charset="-122"/>
                <a:sym typeface="Wingdings" panose="05000000000000000000" pitchFamily="2" charset="2"/>
              </a:rPr>
              <a:t>0</a:t>
            </a:r>
            <a:r>
              <a:rPr lang="zh-CN" altLang="en-US" sz="2800" b="1" dirty="0">
                <a:ea typeface="黑体" panose="02010609060101010101" pitchFamily="49" charset="-122"/>
                <a:sym typeface="Wingdings" panose="05000000000000000000" pitchFamily="2" charset="2"/>
              </a:rPr>
              <a:t>，</a:t>
            </a:r>
            <a:r>
              <a:rPr lang="en-US" altLang="zh-CN" sz="2800" b="1" dirty="0">
                <a:ea typeface="黑体" panose="02010609060101010101" pitchFamily="49" charset="-122"/>
                <a:sym typeface="Wingdings" panose="05000000000000000000" pitchFamily="2" charset="2"/>
              </a:rPr>
              <a:t>0</a:t>
            </a:r>
            <a:r>
              <a:rPr lang="zh-CN" altLang="en-US" sz="2800" b="1" dirty="0">
                <a:ea typeface="黑体" panose="02010609060101010101" pitchFamily="49" charset="-122"/>
                <a:sym typeface="Wingdings" panose="05000000000000000000" pitchFamily="2" charset="2"/>
              </a:rPr>
              <a:t>，</a:t>
            </a:r>
            <a:r>
              <a:rPr lang="en-US" altLang="zh-CN" sz="2800" b="1" dirty="0">
                <a:ea typeface="黑体" panose="02010609060101010101" pitchFamily="49" charset="-122"/>
                <a:sym typeface="Wingdings" panose="05000000000000000000" pitchFamily="2" charset="2"/>
              </a:rPr>
              <a:t>0</a:t>
            </a:r>
            <a:r>
              <a:rPr lang="zh-CN" altLang="en-US" sz="2800" b="1" dirty="0">
                <a:ea typeface="黑体" panose="02010609060101010101" pitchFamily="49" charset="-122"/>
                <a:sym typeface="Wingdings" panose="05000000000000000000" pitchFamily="2" charset="2"/>
              </a:rPr>
              <a:t>时才为真，所以有时又可用      </a:t>
            </a:r>
            <a:r>
              <a:rPr lang="en-US" altLang="zh-CN" sz="2800" b="1" dirty="0">
                <a:ea typeface="黑体" panose="02010609060101010101" pitchFamily="49" charset="-122"/>
                <a:sym typeface="Wingdings" panose="05000000000000000000" pitchFamily="2" charset="2"/>
              </a:rPr>
              <a:t>(   )</a:t>
            </a:r>
            <a:r>
              <a:rPr lang="zh-CN" altLang="en-US" sz="2800" b="1" dirty="0">
                <a:ea typeface="黑体" panose="02010609060101010101" pitchFamily="49" charset="-122"/>
                <a:sym typeface="Wingdings" panose="05000000000000000000" pitchFamily="2" charset="2"/>
              </a:rPr>
              <a:t>来表示，又如</a:t>
            </a:r>
            <a:r>
              <a:rPr lang="en-US" altLang="zh-CN" sz="2800" b="1" dirty="0">
                <a:ea typeface="黑体" panose="02010609060101010101" pitchFamily="49" charset="-122"/>
                <a:sym typeface="Wingdings" panose="05000000000000000000" pitchFamily="2" charset="2"/>
              </a:rPr>
              <a:t>¬P∧Q∧¬R</a:t>
            </a:r>
            <a:r>
              <a:rPr lang="zh-CN" altLang="en-US" sz="2800" b="1" dirty="0">
                <a:ea typeface="黑体" panose="02010609060101010101" pitchFamily="49" charset="-122"/>
                <a:sym typeface="Wingdings" panose="05000000000000000000" pitchFamily="2" charset="2"/>
              </a:rPr>
              <a:t>也可用     </a:t>
            </a:r>
            <a:r>
              <a:rPr lang="en-US" altLang="zh-CN" sz="2800" b="1" dirty="0">
                <a:ea typeface="黑体" panose="02010609060101010101" pitchFamily="49" charset="-122"/>
                <a:sym typeface="Wingdings" panose="05000000000000000000" pitchFamily="2" charset="2"/>
              </a:rPr>
              <a:t>(   )</a:t>
            </a:r>
            <a:r>
              <a:rPr lang="zh-CN" altLang="en-US" sz="2800" b="1" dirty="0">
                <a:ea typeface="黑体" panose="02010609060101010101" pitchFamily="49" charset="-122"/>
                <a:sym typeface="Wingdings" panose="05000000000000000000" pitchFamily="2" charset="2"/>
              </a:rPr>
              <a:t>来表示。</a:t>
            </a:r>
            <a:endParaRPr lang="zh-CN" altLang="en-US" sz="2800" b="1" dirty="0">
              <a:ea typeface="黑体" panose="02010609060101010101" pitchFamily="49" charset="-122"/>
              <a:sym typeface="Wingdings" panose="05000000000000000000" pitchFamily="2" charset="2"/>
            </a:endParaRPr>
          </a:p>
          <a:p>
            <a:pPr eaLnBrk="1" hangingPunct="1">
              <a:lnSpc>
                <a:spcPct val="90000"/>
              </a:lnSpc>
              <a:buFontTx/>
              <a:buNone/>
            </a:pPr>
            <a:r>
              <a:rPr lang="en-US" altLang="zh-CN" sz="2800" b="1" dirty="0">
                <a:ea typeface="黑体" panose="02010609060101010101" pitchFamily="49" charset="-122"/>
                <a:sym typeface="Wingdings" panose="05000000000000000000" pitchFamily="2" charset="2"/>
              </a:rPr>
              <a:t>(2</a:t>
            </a:r>
            <a:r>
              <a:rPr lang="en-US" altLang="zh-CN" sz="2800" b="1" dirty="0" smtClean="0">
                <a:ea typeface="黑体" panose="02010609060101010101" pitchFamily="49" charset="-122"/>
                <a:sym typeface="Wingdings" panose="05000000000000000000" pitchFamily="2" charset="2"/>
              </a:rPr>
              <a:t>)</a:t>
            </a:r>
            <a:r>
              <a:rPr lang="zh-CN" altLang="en-US" sz="2800" b="1" dirty="0" smtClean="0">
                <a:ea typeface="黑体" panose="02010609060101010101" pitchFamily="49" charset="-122"/>
                <a:sym typeface="Wingdings" panose="05000000000000000000" pitchFamily="2" charset="2"/>
              </a:rPr>
              <a:t> 没有</a:t>
            </a:r>
            <a:r>
              <a:rPr lang="zh-CN" altLang="en-US" sz="2800" b="1" dirty="0">
                <a:ea typeface="黑体" panose="02010609060101010101" pitchFamily="49" charset="-122"/>
                <a:sym typeface="Wingdings" panose="05000000000000000000" pitchFamily="2" charset="2"/>
              </a:rPr>
              <a:t>两个</a:t>
            </a:r>
            <a:r>
              <a:rPr lang="zh-CN" altLang="en-US" sz="2800" b="1" dirty="0">
                <a:solidFill>
                  <a:srgbClr val="FF0000"/>
                </a:solidFill>
                <a:ea typeface="黑体" panose="02010609060101010101" pitchFamily="49" charset="-122"/>
                <a:sym typeface="Wingdings" panose="05000000000000000000" pitchFamily="2" charset="2"/>
              </a:rPr>
              <a:t>不同</a:t>
            </a:r>
            <a:r>
              <a:rPr lang="zh-CN" altLang="en-US" sz="2800" b="1" dirty="0">
                <a:ea typeface="黑体" panose="02010609060101010101" pitchFamily="49" charset="-122"/>
                <a:sym typeface="Wingdings" panose="05000000000000000000" pitchFamily="2" charset="2"/>
              </a:rPr>
              <a:t>的极大项是等价的，且每个极大项只有</a:t>
            </a:r>
            <a:r>
              <a:rPr lang="zh-CN" altLang="en-US" sz="2800" b="1" dirty="0">
                <a:solidFill>
                  <a:srgbClr val="FF0000"/>
                </a:solidFill>
                <a:ea typeface="黑体" panose="02010609060101010101" pitchFamily="49" charset="-122"/>
                <a:sym typeface="Wingdings" panose="05000000000000000000" pitchFamily="2" charset="2"/>
              </a:rPr>
              <a:t>一组</a:t>
            </a:r>
            <a:r>
              <a:rPr lang="zh-CN" altLang="en-US" sz="2800" b="1" dirty="0">
                <a:ea typeface="黑体" panose="02010609060101010101" pitchFamily="49" charset="-122"/>
                <a:sym typeface="Wingdings" panose="05000000000000000000" pitchFamily="2" charset="2"/>
              </a:rPr>
              <a:t>真值指派，使该</a:t>
            </a:r>
            <a:r>
              <a:rPr lang="zh-CN" altLang="en-US" sz="2800" b="1" dirty="0">
                <a:solidFill>
                  <a:srgbClr val="FF0000"/>
                </a:solidFill>
                <a:ea typeface="黑体" panose="02010609060101010101" pitchFamily="49" charset="-122"/>
                <a:sym typeface="Wingdings" panose="05000000000000000000" pitchFamily="2" charset="2"/>
              </a:rPr>
              <a:t>极大项的真值为假</a:t>
            </a:r>
            <a:r>
              <a:rPr lang="zh-CN" altLang="en-US" sz="2800" b="1" dirty="0">
                <a:ea typeface="黑体" panose="02010609060101010101" pitchFamily="49" charset="-122"/>
                <a:sym typeface="Wingdings" panose="05000000000000000000" pitchFamily="2" charset="2"/>
              </a:rPr>
              <a:t>。因此可给极大项编码，使极大项</a:t>
            </a:r>
            <a:r>
              <a:rPr lang="zh-CN" altLang="en-US" sz="2800" b="1" dirty="0" smtClean="0">
                <a:ea typeface="黑体" panose="02010609060101010101" pitchFamily="49" charset="-122"/>
                <a:sym typeface="Wingdings" panose="05000000000000000000" pitchFamily="2" charset="2"/>
              </a:rPr>
              <a:t>为 </a:t>
            </a:r>
            <a:r>
              <a:rPr lang="en-US" altLang="zh-CN" sz="2800" b="1" dirty="0" smtClean="0">
                <a:ea typeface="黑体" panose="02010609060101010101" pitchFamily="49" charset="-122"/>
                <a:sym typeface="Wingdings" panose="05000000000000000000" pitchFamily="2" charset="2"/>
              </a:rPr>
              <a:t>F </a:t>
            </a:r>
            <a:r>
              <a:rPr lang="zh-CN" altLang="en-US" sz="2800" b="1" dirty="0" smtClean="0">
                <a:ea typeface="黑体" panose="02010609060101010101" pitchFamily="49" charset="-122"/>
                <a:sym typeface="Wingdings" panose="05000000000000000000" pitchFamily="2" charset="2"/>
              </a:rPr>
              <a:t>的</a:t>
            </a:r>
            <a:r>
              <a:rPr lang="zh-CN" altLang="en-US" sz="2800" b="1" dirty="0">
                <a:ea typeface="黑体" panose="02010609060101010101" pitchFamily="49" charset="-122"/>
                <a:sym typeface="Wingdings" panose="05000000000000000000" pitchFamily="2" charset="2"/>
              </a:rPr>
              <a:t>那组真值指派为对应的极大项的编码，如极大项</a:t>
            </a:r>
            <a:r>
              <a:rPr lang="en-US" altLang="zh-CN" sz="2800" b="1" dirty="0">
                <a:ea typeface="黑体" panose="02010609060101010101" pitchFamily="49" charset="-122"/>
                <a:sym typeface="Wingdings" panose="05000000000000000000" pitchFamily="2" charset="2"/>
              </a:rPr>
              <a:t>¬P∨¬Q∨¬R</a:t>
            </a:r>
            <a:r>
              <a:rPr lang="zh-CN" altLang="en-US" sz="2800" b="1" dirty="0">
                <a:ea typeface="黑体" panose="02010609060101010101" pitchFamily="49" charset="-122"/>
                <a:sym typeface="Wingdings" panose="05000000000000000000" pitchFamily="2" charset="2"/>
              </a:rPr>
              <a:t>只有在</a:t>
            </a:r>
            <a:r>
              <a:rPr lang="en-US" altLang="zh-CN" sz="2800" b="1" dirty="0">
                <a:ea typeface="黑体" panose="02010609060101010101" pitchFamily="49" charset="-122"/>
                <a:sym typeface="Wingdings" panose="05000000000000000000" pitchFamily="2" charset="2"/>
              </a:rPr>
              <a:t>P</a:t>
            </a:r>
            <a:r>
              <a:rPr lang="zh-CN" altLang="en-US" sz="2800" b="1" dirty="0">
                <a:ea typeface="黑体" panose="02010609060101010101" pitchFamily="49" charset="-122"/>
                <a:sym typeface="Wingdings" panose="05000000000000000000" pitchFamily="2" charset="2"/>
              </a:rPr>
              <a:t>，</a:t>
            </a:r>
            <a:r>
              <a:rPr lang="en-US" altLang="zh-CN" sz="2800" b="1" dirty="0">
                <a:ea typeface="黑体" panose="02010609060101010101" pitchFamily="49" charset="-122"/>
                <a:sym typeface="Wingdings" panose="05000000000000000000" pitchFamily="2" charset="2"/>
              </a:rPr>
              <a:t>Q</a:t>
            </a:r>
            <a:r>
              <a:rPr lang="zh-CN" altLang="en-US" sz="2800" b="1" dirty="0">
                <a:ea typeface="黑体" panose="02010609060101010101" pitchFamily="49" charset="-122"/>
                <a:sym typeface="Wingdings" panose="05000000000000000000" pitchFamily="2" charset="2"/>
              </a:rPr>
              <a:t>，</a:t>
            </a:r>
            <a:r>
              <a:rPr lang="en-US" altLang="zh-CN" sz="2800" b="1" dirty="0">
                <a:ea typeface="黑体" panose="02010609060101010101" pitchFamily="49" charset="-122"/>
                <a:sym typeface="Wingdings" panose="05000000000000000000" pitchFamily="2" charset="2"/>
              </a:rPr>
              <a:t>R</a:t>
            </a:r>
            <a:r>
              <a:rPr lang="zh-CN" altLang="en-US" sz="2800" b="1" dirty="0">
                <a:ea typeface="黑体" panose="02010609060101010101" pitchFamily="49" charset="-122"/>
                <a:sym typeface="Wingdings" panose="05000000000000000000" pitchFamily="2" charset="2"/>
              </a:rPr>
              <a:t>分别取真值</a:t>
            </a:r>
            <a:r>
              <a:rPr lang="en-US" altLang="zh-CN" sz="2800" b="1" dirty="0">
                <a:ea typeface="黑体" panose="02010609060101010101" pitchFamily="49" charset="-122"/>
                <a:sym typeface="Wingdings" panose="05000000000000000000" pitchFamily="2" charset="2"/>
              </a:rPr>
              <a:t>1</a:t>
            </a:r>
            <a:r>
              <a:rPr lang="zh-CN" altLang="en-US" sz="2800" b="1" dirty="0">
                <a:ea typeface="黑体" panose="02010609060101010101" pitchFamily="49" charset="-122"/>
                <a:sym typeface="Wingdings" panose="05000000000000000000" pitchFamily="2" charset="2"/>
              </a:rPr>
              <a:t>，</a:t>
            </a:r>
            <a:r>
              <a:rPr lang="en-US" altLang="zh-CN" sz="2800" b="1" dirty="0">
                <a:ea typeface="黑体" panose="02010609060101010101" pitchFamily="49" charset="-122"/>
                <a:sym typeface="Wingdings" panose="05000000000000000000" pitchFamily="2" charset="2"/>
              </a:rPr>
              <a:t>1</a:t>
            </a:r>
            <a:r>
              <a:rPr lang="zh-CN" altLang="en-US" sz="2800" b="1" dirty="0">
                <a:ea typeface="黑体" panose="02010609060101010101" pitchFamily="49" charset="-122"/>
                <a:sym typeface="Wingdings" panose="05000000000000000000" pitchFamily="2" charset="2"/>
              </a:rPr>
              <a:t>，</a:t>
            </a:r>
            <a:r>
              <a:rPr lang="en-US" altLang="zh-CN" sz="2800" b="1" dirty="0">
                <a:ea typeface="黑体" panose="02010609060101010101" pitchFamily="49" charset="-122"/>
                <a:sym typeface="Wingdings" panose="05000000000000000000" pitchFamily="2" charset="2"/>
              </a:rPr>
              <a:t>1</a:t>
            </a:r>
            <a:r>
              <a:rPr lang="zh-CN" altLang="en-US" sz="2800" b="1" dirty="0">
                <a:ea typeface="黑体" panose="02010609060101010101" pitchFamily="49" charset="-122"/>
                <a:sym typeface="Wingdings" panose="05000000000000000000" pitchFamily="2" charset="2"/>
              </a:rPr>
              <a:t>时才为假，所以有时又可用          来表示。</a:t>
            </a:r>
            <a:endParaRPr lang="zh-CN" altLang="en-US" sz="2800" b="1" dirty="0">
              <a:ea typeface="黑体" panose="02010609060101010101" pitchFamily="49" charset="-122"/>
              <a:sym typeface="Wingdings" panose="05000000000000000000" pitchFamily="2" charset="2"/>
            </a:endParaRPr>
          </a:p>
          <a:p>
            <a:pPr eaLnBrk="1" hangingPunct="1">
              <a:lnSpc>
                <a:spcPct val="77000"/>
              </a:lnSpc>
              <a:buFontTx/>
              <a:buNone/>
            </a:pPr>
            <a:endParaRPr lang="en-US" altLang="zh-CN" sz="2400" b="1" dirty="0">
              <a:ea typeface="黑体" panose="02010609060101010101" pitchFamily="49" charset="-122"/>
              <a:sym typeface="Wingdings" panose="05000000000000000000" pitchFamily="2" charset="2"/>
            </a:endParaRPr>
          </a:p>
        </p:txBody>
      </p:sp>
      <p:graphicFrame>
        <p:nvGraphicFramePr>
          <p:cNvPr id="87044" name="Object 2"/>
          <p:cNvGraphicFramePr>
            <a:graphicFrameLocks noGrp="1" noChangeAspect="1"/>
          </p:cNvGraphicFramePr>
          <p:nvPr>
            <p:ph sz="quarter" idx="2"/>
          </p:nvPr>
        </p:nvGraphicFramePr>
        <p:xfrm>
          <a:off x="1775460" y="3361690"/>
          <a:ext cx="641350" cy="501650"/>
        </p:xfrm>
        <a:graphic>
          <a:graphicData uri="http://schemas.openxmlformats.org/presentationml/2006/ole">
            <mc:AlternateContent xmlns:mc="http://schemas.openxmlformats.org/markup-compatibility/2006">
              <mc:Choice xmlns:v="urn:schemas-microsoft-com:vml" Requires="v">
                <p:oleObj spid="_x0000_s113935" name="Equation" r:id="rId1" imgW="292100" imgH="228600" progId="Equation.DSMT4">
                  <p:embed/>
                </p:oleObj>
              </mc:Choice>
              <mc:Fallback>
                <p:oleObj name="Equation" r:id="rId1" imgW="292100" imgH="228600" progId="Equation.DSMT4">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5460" y="3361690"/>
                        <a:ext cx="6413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45" name="Object 3"/>
          <p:cNvGraphicFramePr>
            <a:graphicFrameLocks noGrp="1" noChangeAspect="1"/>
          </p:cNvGraphicFramePr>
          <p:nvPr>
            <p:ph sz="quarter" idx="3"/>
          </p:nvPr>
        </p:nvGraphicFramePr>
        <p:xfrm>
          <a:off x="2461260" y="3392170"/>
          <a:ext cx="406400" cy="457200"/>
        </p:xfrm>
        <a:graphic>
          <a:graphicData uri="http://schemas.openxmlformats.org/presentationml/2006/ole">
            <mc:AlternateContent xmlns:mc="http://schemas.openxmlformats.org/markup-compatibility/2006">
              <mc:Choice xmlns:v="urn:schemas-microsoft-com:vml" Requires="v">
                <p:oleObj spid="_x0000_s113936" name="公式" r:id="rId3" imgW="203200" imgH="228600" progId="Equation.3">
                  <p:embed/>
                </p:oleObj>
              </mc:Choice>
              <mc:Fallback>
                <p:oleObj name="公式" r:id="rId3" imgW="203200" imgH="228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1260" y="3392170"/>
                        <a:ext cx="406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46" name="Object 5"/>
          <p:cNvGraphicFramePr>
            <a:graphicFrameLocks noChangeAspect="1"/>
          </p:cNvGraphicFramePr>
          <p:nvPr/>
        </p:nvGraphicFramePr>
        <p:xfrm>
          <a:off x="7932420" y="3367405"/>
          <a:ext cx="609600" cy="477158"/>
        </p:xfrm>
        <a:graphic>
          <a:graphicData uri="http://schemas.openxmlformats.org/presentationml/2006/ole">
            <mc:AlternateContent xmlns:mc="http://schemas.openxmlformats.org/markup-compatibility/2006">
              <mc:Choice xmlns:v="urn:schemas-microsoft-com:vml" Requires="v">
                <p:oleObj spid="_x0000_s113937" name="公式" r:id="rId5" imgW="292100" imgH="228600" progId="Equation.3">
                  <p:embed/>
                </p:oleObj>
              </mc:Choice>
              <mc:Fallback>
                <p:oleObj name="公式" r:id="rId5" imgW="292100" imgH="228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32420" y="3367405"/>
                        <a:ext cx="609600" cy="477158"/>
                      </a:xfrm>
                      <a:prstGeom prst="rect">
                        <a:avLst/>
                      </a:prstGeom>
                      <a:noFill/>
                      <a:ln>
                        <a:noFill/>
                      </a:ln>
                      <a:effectLst/>
                    </p:spPr>
                  </p:pic>
                </p:oleObj>
              </mc:Fallback>
            </mc:AlternateContent>
          </a:graphicData>
        </a:graphic>
      </p:graphicFrame>
      <p:graphicFrame>
        <p:nvGraphicFramePr>
          <p:cNvPr id="87047" name="Object 6"/>
          <p:cNvGraphicFramePr>
            <a:graphicFrameLocks noChangeAspect="1"/>
          </p:cNvGraphicFramePr>
          <p:nvPr/>
        </p:nvGraphicFramePr>
        <p:xfrm>
          <a:off x="815340" y="3756660"/>
          <a:ext cx="430213" cy="457200"/>
        </p:xfrm>
        <a:graphic>
          <a:graphicData uri="http://schemas.openxmlformats.org/presentationml/2006/ole">
            <mc:AlternateContent xmlns:mc="http://schemas.openxmlformats.org/markup-compatibility/2006">
              <mc:Choice xmlns:v="urn:schemas-microsoft-com:vml" Requires="v">
                <p:oleObj spid="_x0000_s113938" name="公式" r:id="rId7" imgW="203200" imgH="215900" progId="Equation.3">
                  <p:embed/>
                </p:oleObj>
              </mc:Choice>
              <mc:Fallback>
                <p:oleObj name="公式" r:id="rId7" imgW="203200" imgH="2159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5340" y="3756660"/>
                        <a:ext cx="4302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48" name="Object 8"/>
          <p:cNvGraphicFramePr>
            <a:graphicFrameLocks noChangeAspect="1"/>
          </p:cNvGraphicFramePr>
          <p:nvPr/>
        </p:nvGraphicFramePr>
        <p:xfrm>
          <a:off x="2178685" y="6324600"/>
          <a:ext cx="971550" cy="342900"/>
        </p:xfrm>
        <a:graphic>
          <a:graphicData uri="http://schemas.openxmlformats.org/presentationml/2006/ole">
            <mc:AlternateContent xmlns:mc="http://schemas.openxmlformats.org/markup-compatibility/2006">
              <mc:Choice xmlns:v="urn:schemas-microsoft-com:vml" Requires="v">
                <p:oleObj spid="_x0000_s113939" name="公式" r:id="rId9" imgW="647700" imgH="228600" progId="Equation.3">
                  <p:embed/>
                </p:oleObj>
              </mc:Choice>
              <mc:Fallback>
                <p:oleObj name="公式" r:id="rId9" imgW="647700" imgH="2286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78685" y="6324600"/>
                        <a:ext cx="97155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advTm="5486"/>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p:txBody>
          <a:bodyPr/>
          <a:lstStyle/>
          <a:p>
            <a:pPr algn="l" eaLnBrk="1" hangingPunct="1">
              <a:defRPr/>
            </a:pPr>
            <a:r>
              <a:rPr lang="en-US" altLang="zh-CN">
                <a:latin typeface="Arial Black" panose="020B0A04020102020204" pitchFamily="34" charset="0"/>
                <a:ea typeface="黑体" panose="02010609060101010101" pitchFamily="49" charset="-122"/>
              </a:rPr>
              <a:t>1.4</a:t>
            </a:r>
            <a:r>
              <a:rPr lang="zh-CN" altLang="en-US">
                <a:latin typeface="Arial Black" panose="020B0A04020102020204" pitchFamily="34" charset="0"/>
                <a:ea typeface="黑体" panose="02010609060101010101" pitchFamily="49" charset="-122"/>
              </a:rPr>
              <a:t>：范式</a:t>
            </a:r>
            <a:endParaRPr lang="zh-CN" altLang="en-US">
              <a:latin typeface="Arial Black" panose="020B0A04020102020204" pitchFamily="34" charset="0"/>
              <a:ea typeface="黑体" panose="02010609060101010101" pitchFamily="49" charset="-122"/>
            </a:endParaRPr>
          </a:p>
        </p:txBody>
      </p:sp>
      <p:sp>
        <p:nvSpPr>
          <p:cNvPr id="88067" name="Rectangle 3"/>
          <p:cNvSpPr>
            <a:spLocks noGrp="1" noChangeArrowheads="1"/>
          </p:cNvSpPr>
          <p:nvPr>
            <p:ph type="body" sz="half" idx="1"/>
          </p:nvPr>
        </p:nvSpPr>
        <p:spPr>
          <a:xfrm>
            <a:off x="457200" y="1143000"/>
            <a:ext cx="8382000" cy="5486400"/>
          </a:xfrm>
        </p:spPr>
        <p:txBody>
          <a:bodyPr/>
          <a:lstStyle/>
          <a:p>
            <a:pPr eaLnBrk="1" hangingPunct="1">
              <a:buFontTx/>
              <a:buNone/>
            </a:pPr>
            <a:r>
              <a:rPr lang="en-US" altLang="zh-CN" sz="2400" b="1">
                <a:ea typeface="黑体" panose="02010609060101010101" pitchFamily="49" charset="-122"/>
                <a:sym typeface="Wingdings" panose="05000000000000000000" pitchFamily="2" charset="2"/>
              </a:rPr>
              <a:t>   </a:t>
            </a:r>
            <a:r>
              <a:rPr lang="zh-CN" altLang="en-US" sz="2800" b="1">
                <a:ea typeface="黑体" panose="02010609060101010101" pitchFamily="49" charset="-122"/>
                <a:sym typeface="Wingdings" panose="05000000000000000000" pitchFamily="2" charset="2"/>
              </a:rPr>
              <a:t>三个命题变元的真值取值与极小项和极大项的对应对位关系表：</a:t>
            </a:r>
            <a:endParaRPr lang="zh-CN" altLang="en-US" sz="2800" b="1">
              <a:ea typeface="黑体" panose="02010609060101010101" pitchFamily="49" charset="-122"/>
              <a:sym typeface="Wingdings" panose="05000000000000000000" pitchFamily="2" charset="2"/>
            </a:endParaRPr>
          </a:p>
          <a:p>
            <a:pPr eaLnBrk="1" hangingPunct="1"/>
            <a:endParaRPr lang="en-US" altLang="zh-CN" sz="2800" b="1">
              <a:ea typeface="黑体" panose="02010609060101010101" pitchFamily="49" charset="-122"/>
            </a:endParaRPr>
          </a:p>
        </p:txBody>
      </p:sp>
      <p:graphicFrame>
        <p:nvGraphicFramePr>
          <p:cNvPr id="274504" name="Group 72"/>
          <p:cNvGraphicFramePr>
            <a:graphicFrameLocks noGrp="1"/>
          </p:cNvGraphicFramePr>
          <p:nvPr>
            <p:ph sz="half" idx="2"/>
          </p:nvPr>
        </p:nvGraphicFramePr>
        <p:xfrm>
          <a:off x="1219200" y="2209800"/>
          <a:ext cx="6400800" cy="3579813"/>
        </p:xfrm>
        <a:graphic>
          <a:graphicData uri="http://schemas.openxmlformats.org/drawingml/2006/table">
            <a:tbl>
              <a:tblPr/>
              <a:tblGrid>
                <a:gridCol w="617538"/>
                <a:gridCol w="865187"/>
                <a:gridCol w="739775"/>
                <a:gridCol w="2044700"/>
                <a:gridCol w="2133600"/>
              </a:tblGrid>
              <a:tr h="608013">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P</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Q</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R</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极小项</a:t>
                      </a:r>
                      <a:endParaRPr kumimoji="0" lang="zh-CN" altLang="en-US"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极大项</a:t>
                      </a:r>
                      <a:endParaRPr kumimoji="0" lang="zh-CN" altLang="en-US"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0</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0</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0</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m0= </a:t>
                      </a:r>
                      <a:r>
                        <a:rPr kumimoji="0" lang="en-US" altLang="zh-CN" sz="1800" b="1" i="0" u="none" strike="noStrike" cap="none" normalizeH="0" baseline="0">
                          <a:ln>
                            <a:noFill/>
                          </a:ln>
                          <a:solidFill>
                            <a:srgbClr val="0000FF"/>
                          </a:solidFill>
                          <a:effectLst/>
                          <a:latin typeface="Arial" panose="020B0604020202020204" pitchFamily="34" charset="0"/>
                          <a:ea typeface="黑体" panose="02010609060101010101" pitchFamily="49" charset="-122"/>
                          <a:sym typeface="Wingdings" panose="05000000000000000000" pitchFamily="2" charset="2"/>
                        </a:rPr>
                        <a:t>¬</a:t>
                      </a: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P∧</a:t>
                      </a:r>
                      <a:r>
                        <a:rPr kumimoji="0" lang="en-US" altLang="zh-CN" sz="1800" b="1" i="0" u="none" strike="noStrike" cap="none" normalizeH="0" baseline="0">
                          <a:ln>
                            <a:noFill/>
                          </a:ln>
                          <a:solidFill>
                            <a:srgbClr val="0000FF"/>
                          </a:solidFill>
                          <a:effectLst/>
                          <a:latin typeface="Arial" panose="020B0604020202020204" pitchFamily="34" charset="0"/>
                          <a:ea typeface="黑体" panose="02010609060101010101" pitchFamily="49" charset="-122"/>
                          <a:sym typeface="Wingdings" panose="05000000000000000000" pitchFamily="2" charset="2"/>
                        </a:rPr>
                        <a:t>¬</a:t>
                      </a: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Q∧</a:t>
                      </a:r>
                      <a:r>
                        <a:rPr kumimoji="0" lang="en-US" altLang="zh-CN" sz="1800" b="1" i="0" u="none" strike="noStrike" cap="none" normalizeH="0" baseline="0">
                          <a:ln>
                            <a:noFill/>
                          </a:ln>
                          <a:solidFill>
                            <a:srgbClr val="0000FF"/>
                          </a:solidFill>
                          <a:effectLst/>
                          <a:latin typeface="Arial" panose="020B0604020202020204" pitchFamily="34" charset="0"/>
                          <a:ea typeface="黑体" panose="02010609060101010101" pitchFamily="49" charset="-122"/>
                          <a:sym typeface="Wingdings" panose="05000000000000000000" pitchFamily="2" charset="2"/>
                        </a:rPr>
                        <a:t>¬</a:t>
                      </a: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R</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M0= P∨Q∨R</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71475">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0</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0</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1</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m1= </a:t>
                      </a:r>
                      <a:r>
                        <a:rPr kumimoji="0" lang="en-US" altLang="zh-CN" sz="1800" b="1" i="0" u="none" strike="noStrike" cap="none" normalizeH="0" baseline="0">
                          <a:ln>
                            <a:noFill/>
                          </a:ln>
                          <a:solidFill>
                            <a:srgbClr val="0000FF"/>
                          </a:solidFill>
                          <a:effectLst/>
                          <a:latin typeface="Arial" panose="020B0604020202020204" pitchFamily="34" charset="0"/>
                          <a:ea typeface="黑体" panose="02010609060101010101" pitchFamily="49" charset="-122"/>
                          <a:sym typeface="Wingdings" panose="05000000000000000000" pitchFamily="2" charset="2"/>
                        </a:rPr>
                        <a:t>¬</a:t>
                      </a: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P∧</a:t>
                      </a:r>
                      <a:r>
                        <a:rPr kumimoji="0" lang="en-US" altLang="zh-CN" sz="1800" b="1" i="0" u="none" strike="noStrike" cap="none" normalizeH="0" baseline="0">
                          <a:ln>
                            <a:noFill/>
                          </a:ln>
                          <a:solidFill>
                            <a:srgbClr val="0000FF"/>
                          </a:solidFill>
                          <a:effectLst/>
                          <a:latin typeface="Arial" panose="020B0604020202020204" pitchFamily="34" charset="0"/>
                          <a:ea typeface="黑体" panose="02010609060101010101" pitchFamily="49" charset="-122"/>
                          <a:sym typeface="Wingdings" panose="05000000000000000000" pitchFamily="2" charset="2"/>
                        </a:rPr>
                        <a:t>¬</a:t>
                      </a: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Q∧R</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M1= P∨Q∨</a:t>
                      </a:r>
                      <a:r>
                        <a:rPr kumimoji="0" lang="en-US" altLang="zh-CN" sz="1800" b="1" i="0" u="none" strike="noStrike" cap="none" normalizeH="0" baseline="0">
                          <a:ln>
                            <a:noFill/>
                          </a:ln>
                          <a:solidFill>
                            <a:srgbClr val="0000FF"/>
                          </a:solidFill>
                          <a:effectLst/>
                          <a:latin typeface="Arial" panose="020B0604020202020204" pitchFamily="34" charset="0"/>
                          <a:ea typeface="黑体" panose="02010609060101010101" pitchFamily="49" charset="-122"/>
                          <a:sym typeface="Wingdings" panose="05000000000000000000" pitchFamily="2" charset="2"/>
                        </a:rPr>
                        <a:t>¬</a:t>
                      </a: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R</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71475">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0</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1</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0</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m2= </a:t>
                      </a:r>
                      <a:r>
                        <a:rPr kumimoji="0" lang="en-US" altLang="zh-CN" sz="1800" b="1" i="0" u="none" strike="noStrike" cap="none" normalizeH="0" baseline="0">
                          <a:ln>
                            <a:noFill/>
                          </a:ln>
                          <a:solidFill>
                            <a:srgbClr val="0000FF"/>
                          </a:solidFill>
                          <a:effectLst/>
                          <a:latin typeface="Arial" panose="020B0604020202020204" pitchFamily="34" charset="0"/>
                          <a:ea typeface="黑体" panose="02010609060101010101" pitchFamily="49" charset="-122"/>
                          <a:sym typeface="Wingdings" panose="05000000000000000000" pitchFamily="2" charset="2"/>
                        </a:rPr>
                        <a:t>¬</a:t>
                      </a: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P∧Q∧</a:t>
                      </a:r>
                      <a:r>
                        <a:rPr kumimoji="0" lang="en-US" altLang="zh-CN" sz="1800" b="1" i="0" u="none" strike="noStrike" cap="none" normalizeH="0" baseline="0">
                          <a:ln>
                            <a:noFill/>
                          </a:ln>
                          <a:solidFill>
                            <a:srgbClr val="0000FF"/>
                          </a:solidFill>
                          <a:effectLst/>
                          <a:latin typeface="Arial" panose="020B0604020202020204" pitchFamily="34" charset="0"/>
                          <a:ea typeface="黑体" panose="02010609060101010101" pitchFamily="49" charset="-122"/>
                          <a:sym typeface="Wingdings" panose="05000000000000000000" pitchFamily="2" charset="2"/>
                        </a:rPr>
                        <a:t>¬</a:t>
                      </a: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R</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M2= P∨</a:t>
                      </a:r>
                      <a:r>
                        <a:rPr kumimoji="0" lang="en-US" altLang="zh-CN" sz="1800" b="1" i="0" u="none" strike="noStrike" cap="none" normalizeH="0" baseline="0">
                          <a:ln>
                            <a:noFill/>
                          </a:ln>
                          <a:solidFill>
                            <a:srgbClr val="0000FF"/>
                          </a:solidFill>
                          <a:effectLst/>
                          <a:latin typeface="Arial" panose="020B0604020202020204" pitchFamily="34" charset="0"/>
                          <a:ea typeface="黑体" panose="02010609060101010101" pitchFamily="49" charset="-122"/>
                          <a:sym typeface="Wingdings" panose="05000000000000000000" pitchFamily="2" charset="2"/>
                        </a:rPr>
                        <a:t>¬</a:t>
                      </a: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Q∨R</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71475">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0</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1</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1</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m3= </a:t>
                      </a:r>
                      <a:r>
                        <a:rPr kumimoji="0" lang="en-US" altLang="zh-CN" sz="1800" b="1" i="0" u="none" strike="noStrike" cap="none" normalizeH="0" baseline="0">
                          <a:ln>
                            <a:noFill/>
                          </a:ln>
                          <a:solidFill>
                            <a:srgbClr val="0000FF"/>
                          </a:solidFill>
                          <a:effectLst/>
                          <a:latin typeface="Arial" panose="020B0604020202020204" pitchFamily="34" charset="0"/>
                          <a:ea typeface="黑体" panose="02010609060101010101" pitchFamily="49" charset="-122"/>
                          <a:sym typeface="Wingdings" panose="05000000000000000000" pitchFamily="2" charset="2"/>
                        </a:rPr>
                        <a:t>¬</a:t>
                      </a: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P∧Q∧R</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M3= P∨</a:t>
                      </a:r>
                      <a:r>
                        <a:rPr kumimoji="0" lang="en-US" altLang="zh-CN" sz="1800" b="1" i="0" u="none" strike="noStrike" cap="none" normalizeH="0" baseline="0">
                          <a:ln>
                            <a:noFill/>
                          </a:ln>
                          <a:solidFill>
                            <a:srgbClr val="0000FF"/>
                          </a:solidFill>
                          <a:effectLst/>
                          <a:latin typeface="Arial" panose="020B0604020202020204" pitchFamily="34" charset="0"/>
                          <a:ea typeface="黑体" panose="02010609060101010101" pitchFamily="49" charset="-122"/>
                          <a:sym typeface="Wingdings" panose="05000000000000000000" pitchFamily="2" charset="2"/>
                        </a:rPr>
                        <a:t>¬</a:t>
                      </a: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Q∨</a:t>
                      </a:r>
                      <a:r>
                        <a:rPr kumimoji="0" lang="en-US" altLang="zh-CN" sz="1800" b="1" i="0" u="none" strike="noStrike" cap="none" normalizeH="0" baseline="0">
                          <a:ln>
                            <a:noFill/>
                          </a:ln>
                          <a:solidFill>
                            <a:srgbClr val="0000FF"/>
                          </a:solidFill>
                          <a:effectLst/>
                          <a:latin typeface="Arial" panose="020B0604020202020204" pitchFamily="34" charset="0"/>
                          <a:ea typeface="黑体" panose="02010609060101010101" pitchFamily="49" charset="-122"/>
                          <a:sym typeface="Wingdings" panose="05000000000000000000" pitchFamily="2" charset="2"/>
                        </a:rPr>
                        <a:t>¬</a:t>
                      </a: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R</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71475">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1</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0</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0</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m4= P∧</a:t>
                      </a:r>
                      <a:r>
                        <a:rPr kumimoji="0" lang="en-US" altLang="zh-CN" sz="1800" b="1" i="0" u="none" strike="noStrike" cap="none" normalizeH="0" baseline="0">
                          <a:ln>
                            <a:noFill/>
                          </a:ln>
                          <a:solidFill>
                            <a:srgbClr val="0000FF"/>
                          </a:solidFill>
                          <a:effectLst/>
                          <a:latin typeface="Arial" panose="020B0604020202020204" pitchFamily="34" charset="0"/>
                          <a:ea typeface="黑体" panose="02010609060101010101" pitchFamily="49" charset="-122"/>
                          <a:sym typeface="Wingdings" panose="05000000000000000000" pitchFamily="2" charset="2"/>
                        </a:rPr>
                        <a:t>¬</a:t>
                      </a: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Q∧</a:t>
                      </a:r>
                      <a:r>
                        <a:rPr kumimoji="0" lang="en-US" altLang="zh-CN" sz="1800" b="1" i="0" u="none" strike="noStrike" cap="none" normalizeH="0" baseline="0">
                          <a:ln>
                            <a:noFill/>
                          </a:ln>
                          <a:solidFill>
                            <a:srgbClr val="0000FF"/>
                          </a:solidFill>
                          <a:effectLst/>
                          <a:latin typeface="Arial" panose="020B0604020202020204" pitchFamily="34" charset="0"/>
                          <a:ea typeface="黑体" panose="02010609060101010101" pitchFamily="49" charset="-122"/>
                          <a:sym typeface="Wingdings" panose="05000000000000000000" pitchFamily="2" charset="2"/>
                        </a:rPr>
                        <a:t>¬</a:t>
                      </a: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R</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M4= </a:t>
                      </a:r>
                      <a:r>
                        <a:rPr kumimoji="0" lang="en-US" altLang="zh-CN" sz="1800" b="1" i="0" u="none" strike="noStrike" cap="none" normalizeH="0" baseline="0">
                          <a:ln>
                            <a:noFill/>
                          </a:ln>
                          <a:solidFill>
                            <a:srgbClr val="0000FF"/>
                          </a:solidFill>
                          <a:effectLst/>
                          <a:latin typeface="Arial" panose="020B0604020202020204" pitchFamily="34" charset="0"/>
                          <a:ea typeface="黑体" panose="02010609060101010101" pitchFamily="49" charset="-122"/>
                          <a:sym typeface="Wingdings" panose="05000000000000000000" pitchFamily="2" charset="2"/>
                        </a:rPr>
                        <a:t>¬</a:t>
                      </a: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P∨Q∨R</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71475">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1</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0</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1</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m5= P∧</a:t>
                      </a:r>
                      <a:r>
                        <a:rPr kumimoji="0" lang="en-US" altLang="zh-CN" sz="1800" b="1" i="0" u="none" strike="noStrike" cap="none" normalizeH="0" baseline="0">
                          <a:ln>
                            <a:noFill/>
                          </a:ln>
                          <a:solidFill>
                            <a:srgbClr val="0000FF"/>
                          </a:solidFill>
                          <a:effectLst/>
                          <a:latin typeface="Arial" panose="020B0604020202020204" pitchFamily="34" charset="0"/>
                          <a:ea typeface="黑体" panose="02010609060101010101" pitchFamily="49" charset="-122"/>
                          <a:sym typeface="Wingdings" panose="05000000000000000000" pitchFamily="2" charset="2"/>
                        </a:rPr>
                        <a:t>¬</a:t>
                      </a: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Q∧R</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M5= </a:t>
                      </a:r>
                      <a:r>
                        <a:rPr kumimoji="0" lang="en-US" altLang="zh-CN" sz="1800" b="1" i="0" u="none" strike="noStrike" cap="none" normalizeH="0" baseline="0">
                          <a:ln>
                            <a:noFill/>
                          </a:ln>
                          <a:solidFill>
                            <a:srgbClr val="0000FF"/>
                          </a:solidFill>
                          <a:effectLst/>
                          <a:latin typeface="Arial" panose="020B0604020202020204" pitchFamily="34" charset="0"/>
                          <a:ea typeface="黑体" panose="02010609060101010101" pitchFamily="49" charset="-122"/>
                          <a:sym typeface="Wingdings" panose="05000000000000000000" pitchFamily="2" charset="2"/>
                        </a:rPr>
                        <a:t>¬</a:t>
                      </a: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P∨Q∨</a:t>
                      </a:r>
                      <a:r>
                        <a:rPr kumimoji="0" lang="en-US" altLang="zh-CN" sz="1800" b="1" i="0" u="none" strike="noStrike" cap="none" normalizeH="0" baseline="0">
                          <a:ln>
                            <a:noFill/>
                          </a:ln>
                          <a:solidFill>
                            <a:srgbClr val="0000FF"/>
                          </a:solidFill>
                          <a:effectLst/>
                          <a:latin typeface="Arial" panose="020B0604020202020204" pitchFamily="34" charset="0"/>
                          <a:ea typeface="黑体" panose="02010609060101010101" pitchFamily="49" charset="-122"/>
                          <a:sym typeface="Wingdings" panose="05000000000000000000" pitchFamily="2" charset="2"/>
                        </a:rPr>
                        <a:t>¬</a:t>
                      </a: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R</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71475">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1</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1</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0</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m6= P∧Q∧</a:t>
                      </a:r>
                      <a:r>
                        <a:rPr kumimoji="0" lang="en-US" altLang="zh-CN" sz="1800" b="1" i="0" u="none" strike="noStrike" cap="none" normalizeH="0" baseline="0">
                          <a:ln>
                            <a:noFill/>
                          </a:ln>
                          <a:solidFill>
                            <a:srgbClr val="0000FF"/>
                          </a:solidFill>
                          <a:effectLst/>
                          <a:latin typeface="Arial" panose="020B0604020202020204" pitchFamily="34" charset="0"/>
                          <a:ea typeface="黑体" panose="02010609060101010101" pitchFamily="49" charset="-122"/>
                          <a:sym typeface="Wingdings" panose="05000000000000000000" pitchFamily="2" charset="2"/>
                        </a:rPr>
                        <a:t>¬</a:t>
                      </a: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R</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M6= </a:t>
                      </a:r>
                      <a:r>
                        <a:rPr kumimoji="0" lang="en-US" altLang="zh-CN" sz="1800" b="1" i="0" u="none" strike="noStrike" cap="none" normalizeH="0" baseline="0">
                          <a:ln>
                            <a:noFill/>
                          </a:ln>
                          <a:solidFill>
                            <a:srgbClr val="0000FF"/>
                          </a:solidFill>
                          <a:effectLst/>
                          <a:latin typeface="Arial" panose="020B0604020202020204" pitchFamily="34" charset="0"/>
                          <a:ea typeface="黑体" panose="02010609060101010101" pitchFamily="49" charset="-122"/>
                          <a:sym typeface="Wingdings" panose="05000000000000000000" pitchFamily="2" charset="2"/>
                        </a:rPr>
                        <a:t>¬</a:t>
                      </a: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P∨</a:t>
                      </a:r>
                      <a:r>
                        <a:rPr kumimoji="0" lang="en-US" altLang="zh-CN" sz="1800" b="1" i="0" u="none" strike="noStrike" cap="none" normalizeH="0" baseline="0">
                          <a:ln>
                            <a:noFill/>
                          </a:ln>
                          <a:solidFill>
                            <a:srgbClr val="0000FF"/>
                          </a:solidFill>
                          <a:effectLst/>
                          <a:latin typeface="Arial" panose="020B0604020202020204" pitchFamily="34" charset="0"/>
                          <a:ea typeface="黑体" panose="02010609060101010101" pitchFamily="49" charset="-122"/>
                          <a:sym typeface="Wingdings" panose="05000000000000000000" pitchFamily="2" charset="2"/>
                        </a:rPr>
                        <a:t>¬</a:t>
                      </a: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Q∨R</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71475">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1</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1</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1</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m7= P∧Q∧R</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itchFamily="18" charset="0"/>
                          <a:ea typeface="宋体" panose="02010600030101010101" pitchFamily="2" charset="-122"/>
                        </a:defRPr>
                      </a:lvl4pPr>
                      <a:lvl5pPr marL="2057400" indent="-228600">
                        <a:spcBef>
                          <a:spcPct val="20000"/>
                        </a:spcBef>
                        <a:defRPr sz="14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M7= </a:t>
                      </a:r>
                      <a:r>
                        <a:rPr kumimoji="0" lang="en-US" altLang="zh-CN" sz="1800" b="1" i="0" u="none" strike="noStrike" cap="none" normalizeH="0" baseline="0" dirty="0">
                          <a:ln>
                            <a:noFill/>
                          </a:ln>
                          <a:solidFill>
                            <a:srgbClr val="0000FF"/>
                          </a:solidFill>
                          <a:effectLst/>
                          <a:latin typeface="Arial" panose="020B0604020202020204" pitchFamily="34" charset="0"/>
                          <a:ea typeface="黑体" panose="02010609060101010101" pitchFamily="49" charset="-122"/>
                          <a:sym typeface="Wingdings" panose="05000000000000000000" pitchFamily="2" charset="2"/>
                        </a:rPr>
                        <a:t>¬</a:t>
                      </a:r>
                      <a:r>
                        <a:rPr kumimoji="0" lang="en-US" altLang="zh-CN" sz="1800" b="1"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P∨</a:t>
                      </a:r>
                      <a:r>
                        <a:rPr kumimoji="0" lang="en-US" altLang="zh-CN" sz="1800" b="1" i="0" u="none" strike="noStrike" cap="none" normalizeH="0" baseline="0" dirty="0">
                          <a:ln>
                            <a:noFill/>
                          </a:ln>
                          <a:solidFill>
                            <a:srgbClr val="0000FF"/>
                          </a:solidFill>
                          <a:effectLst/>
                          <a:latin typeface="Arial" panose="020B0604020202020204" pitchFamily="34" charset="0"/>
                          <a:ea typeface="黑体" panose="02010609060101010101" pitchFamily="49" charset="-122"/>
                          <a:sym typeface="Wingdings" panose="05000000000000000000" pitchFamily="2" charset="2"/>
                        </a:rPr>
                        <a:t>¬</a:t>
                      </a:r>
                      <a:r>
                        <a:rPr kumimoji="0" lang="en-US" altLang="zh-CN" sz="1800" b="1"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Q∨</a:t>
                      </a:r>
                      <a:r>
                        <a:rPr kumimoji="0" lang="en-US" altLang="zh-CN" sz="1800" b="1" i="0" u="none" strike="noStrike" cap="none" normalizeH="0" baseline="0" dirty="0">
                          <a:ln>
                            <a:noFill/>
                          </a:ln>
                          <a:solidFill>
                            <a:srgbClr val="0000FF"/>
                          </a:solidFill>
                          <a:effectLst/>
                          <a:latin typeface="Arial" panose="020B0604020202020204" pitchFamily="34" charset="0"/>
                          <a:ea typeface="黑体" panose="02010609060101010101" pitchFamily="49" charset="-122"/>
                          <a:sym typeface="Wingdings" panose="05000000000000000000" pitchFamily="2" charset="2"/>
                        </a:rPr>
                        <a:t>¬</a:t>
                      </a:r>
                      <a:r>
                        <a:rPr kumimoji="0" lang="en-US" altLang="zh-CN" sz="1800" b="1"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R</a:t>
                      </a:r>
                      <a:endParaRPr kumimoji="0" lang="en-US" altLang="zh-CN" sz="1800" b="1"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bl>
          </a:graphicData>
        </a:graphic>
      </p:graphicFrame>
    </p:spTree>
  </p:cSld>
  <p:clrMapOvr>
    <a:masterClrMapping/>
  </p:clrMapOvr>
  <p:transition spd="med" advTm="5486"/>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8" name="Rectangle 8"/>
          <p:cNvSpPr>
            <a:spLocks noGrp="1" noChangeArrowheads="1"/>
          </p:cNvSpPr>
          <p:nvPr>
            <p:ph type="title"/>
          </p:nvPr>
        </p:nvSpPr>
        <p:spPr/>
        <p:txBody>
          <a:bodyPr/>
          <a:lstStyle/>
          <a:p>
            <a:pPr algn="l" eaLnBrk="1" hangingPunct="1">
              <a:defRPr/>
            </a:pPr>
            <a:r>
              <a:rPr lang="en-US" altLang="zh-CN">
                <a:latin typeface="Arial Black" panose="020B0A04020102020204" pitchFamily="34" charset="0"/>
                <a:ea typeface="黑体" panose="02010609060101010101" pitchFamily="49" charset="-122"/>
              </a:rPr>
              <a:t>1.4</a:t>
            </a:r>
            <a:r>
              <a:rPr lang="zh-CN" altLang="en-US">
                <a:latin typeface="Arial Black" panose="020B0A04020102020204" pitchFamily="34" charset="0"/>
                <a:ea typeface="黑体" panose="02010609060101010101" pitchFamily="49" charset="-122"/>
              </a:rPr>
              <a:t>：范式</a:t>
            </a:r>
            <a:endParaRPr lang="zh-CN" altLang="en-US">
              <a:latin typeface="Arial Black" panose="020B0A04020102020204" pitchFamily="34" charset="0"/>
              <a:ea typeface="黑体" panose="02010609060101010101" pitchFamily="49" charset="-122"/>
            </a:endParaRPr>
          </a:p>
        </p:txBody>
      </p:sp>
      <p:sp>
        <p:nvSpPr>
          <p:cNvPr id="89091" name="Rectangle 3"/>
          <p:cNvSpPr>
            <a:spLocks noGrp="1" noChangeArrowheads="1"/>
          </p:cNvSpPr>
          <p:nvPr>
            <p:ph type="body" sz="half" idx="1"/>
          </p:nvPr>
        </p:nvSpPr>
        <p:spPr>
          <a:xfrm>
            <a:off x="457200" y="1143000"/>
            <a:ext cx="8305800" cy="5486400"/>
          </a:xfrm>
        </p:spPr>
        <p:txBody>
          <a:bodyPr/>
          <a:lstStyle/>
          <a:p>
            <a:pPr eaLnBrk="1" hangingPunct="1">
              <a:buFontTx/>
              <a:buNone/>
            </a:pPr>
            <a:r>
              <a:rPr lang="en-US" altLang="zh-CN" sz="2800" b="1" dirty="0">
                <a:ea typeface="黑体" panose="02010609060101010101" pitchFamily="49" charset="-122"/>
                <a:sym typeface="Wingdings" panose="05000000000000000000" pitchFamily="2" charset="2"/>
              </a:rPr>
              <a:t>(3</a:t>
            </a:r>
            <a:r>
              <a:rPr lang="en-US" altLang="zh-CN" sz="2800" b="1" dirty="0" smtClean="0">
                <a:ea typeface="黑体" panose="02010609060101010101" pitchFamily="49" charset="-122"/>
                <a:sym typeface="Wingdings" panose="05000000000000000000" pitchFamily="2" charset="2"/>
              </a:rPr>
              <a:t>)</a:t>
            </a:r>
            <a:r>
              <a:rPr lang="zh-CN" altLang="en-US" sz="2800" b="1" dirty="0" smtClean="0">
                <a:ea typeface="黑体" panose="02010609060101010101" pitchFamily="49" charset="-122"/>
                <a:sym typeface="Wingdings" panose="05000000000000000000" pitchFamily="2" charset="2"/>
              </a:rPr>
              <a:t> 任意</a:t>
            </a:r>
            <a:r>
              <a:rPr lang="zh-CN" altLang="en-US" sz="2800" b="1" dirty="0">
                <a:ea typeface="黑体" panose="02010609060101010101" pitchFamily="49" charset="-122"/>
                <a:sym typeface="Wingdings" panose="05000000000000000000" pitchFamily="2" charset="2"/>
              </a:rPr>
              <a:t>两极小项的合取必假，任意两个极大项的析取必为真。极大项的否定是极小项，极小项的否定是极大项，即</a:t>
            </a:r>
            <a:endParaRPr lang="zh-CN" altLang="en-US" sz="2800" b="1" dirty="0">
              <a:ea typeface="黑体" panose="02010609060101010101" pitchFamily="49" charset="-122"/>
              <a:sym typeface="Wingdings" panose="05000000000000000000" pitchFamily="2" charset="2"/>
            </a:endParaRPr>
          </a:p>
          <a:p>
            <a:pPr eaLnBrk="1" hangingPunct="1">
              <a:buFontTx/>
              <a:buNone/>
            </a:pPr>
            <a:endParaRPr lang="zh-CN" altLang="en-US" sz="2800" b="1" dirty="0">
              <a:ea typeface="黑体" panose="02010609060101010101" pitchFamily="49" charset="-122"/>
              <a:sym typeface="Wingdings" panose="05000000000000000000" pitchFamily="2" charset="2"/>
            </a:endParaRPr>
          </a:p>
          <a:p>
            <a:pPr eaLnBrk="1" hangingPunct="1">
              <a:buFontTx/>
              <a:buNone/>
            </a:pPr>
            <a:endParaRPr lang="zh-CN" altLang="en-US" sz="2800" b="1" dirty="0">
              <a:ea typeface="黑体" panose="02010609060101010101" pitchFamily="49" charset="-122"/>
              <a:sym typeface="Wingdings" panose="05000000000000000000" pitchFamily="2" charset="2"/>
            </a:endParaRPr>
          </a:p>
          <a:p>
            <a:pPr eaLnBrk="1" hangingPunct="1">
              <a:buFontTx/>
              <a:buNone/>
            </a:pPr>
            <a:endParaRPr lang="en-US" altLang="zh-CN" sz="2800" b="1" dirty="0">
              <a:ea typeface="黑体" panose="02010609060101010101" pitchFamily="49" charset="-122"/>
              <a:sym typeface="Wingdings" panose="05000000000000000000" pitchFamily="2" charset="2"/>
            </a:endParaRPr>
          </a:p>
          <a:p>
            <a:pPr eaLnBrk="1" hangingPunct="1">
              <a:buFontTx/>
              <a:buNone/>
            </a:pPr>
            <a:r>
              <a:rPr lang="en-US" altLang="zh-CN" sz="2800" b="1" dirty="0">
                <a:ea typeface="黑体" panose="02010609060101010101" pitchFamily="49" charset="-122"/>
                <a:sym typeface="Wingdings" panose="05000000000000000000" pitchFamily="2" charset="2"/>
              </a:rPr>
              <a:t>(4</a:t>
            </a:r>
            <a:r>
              <a:rPr lang="en-US" altLang="zh-CN" sz="2800" b="1" dirty="0" smtClean="0">
                <a:ea typeface="黑体" panose="02010609060101010101" pitchFamily="49" charset="-122"/>
                <a:sym typeface="Wingdings" panose="05000000000000000000" pitchFamily="2" charset="2"/>
              </a:rPr>
              <a:t>)</a:t>
            </a:r>
            <a:r>
              <a:rPr lang="zh-CN" altLang="en-US" sz="2800" b="1" dirty="0" smtClean="0">
                <a:ea typeface="黑体" panose="02010609060101010101" pitchFamily="49" charset="-122"/>
                <a:sym typeface="Wingdings" panose="05000000000000000000" pitchFamily="2" charset="2"/>
              </a:rPr>
              <a:t> 所有</a:t>
            </a:r>
            <a:r>
              <a:rPr lang="zh-CN" altLang="en-US" sz="2800" b="1" dirty="0">
                <a:ea typeface="黑体" panose="02010609060101010101" pitchFamily="49" charset="-122"/>
                <a:sym typeface="Wingdings" panose="05000000000000000000" pitchFamily="2" charset="2"/>
              </a:rPr>
              <a:t>极小项的析取为永真公式，所有极大项的合取是永假公式，即</a:t>
            </a:r>
            <a:endParaRPr lang="zh-CN" altLang="en-US" sz="2800" b="1" dirty="0">
              <a:ea typeface="黑体" panose="02010609060101010101" pitchFamily="49" charset="-122"/>
              <a:sym typeface="Wingdings" panose="05000000000000000000" pitchFamily="2" charset="2"/>
            </a:endParaRPr>
          </a:p>
          <a:p>
            <a:pPr eaLnBrk="1" hangingPunct="1"/>
            <a:endParaRPr lang="en-US" altLang="zh-CN" sz="2400" b="1" dirty="0">
              <a:ea typeface="黑体" panose="02010609060101010101" pitchFamily="49" charset="-122"/>
            </a:endParaRPr>
          </a:p>
        </p:txBody>
      </p:sp>
      <p:graphicFrame>
        <p:nvGraphicFramePr>
          <p:cNvPr id="89092" name="Object 2"/>
          <p:cNvGraphicFramePr>
            <a:graphicFrameLocks noGrp="1" noChangeAspect="1"/>
          </p:cNvGraphicFramePr>
          <p:nvPr>
            <p:ph sz="quarter" idx="2"/>
          </p:nvPr>
        </p:nvGraphicFramePr>
        <p:xfrm>
          <a:off x="1371600" y="2525236"/>
          <a:ext cx="6875463" cy="1004888"/>
        </p:xfrm>
        <a:graphic>
          <a:graphicData uri="http://schemas.openxmlformats.org/presentationml/2006/ole">
            <mc:AlternateContent xmlns:mc="http://schemas.openxmlformats.org/markup-compatibility/2006">
              <mc:Choice xmlns:v="urn:schemas-microsoft-com:vml" Requires="v">
                <p:oleObj spid="_x0000_s90018" name="Equation" r:id="rId1" imgW="79248000" imgH="11582400" progId="Equation.DSMT4">
                  <p:embed/>
                </p:oleObj>
              </mc:Choice>
              <mc:Fallback>
                <p:oleObj name="Equation" r:id="rId1" imgW="79248000" imgH="11582400" progId="Equation.DSMT4">
                  <p:embed/>
                  <p:pic>
                    <p:nvPicPr>
                      <p:cNvPr id="0" name="Object 2"/>
                      <p:cNvPicPr>
                        <a:picLocks noChangeAspect="1" noChangeArrowheads="1"/>
                      </p:cNvPicPr>
                      <p:nvPr/>
                    </p:nvPicPr>
                    <p:blipFill>
                      <a:blip r:embed="rId2"/>
                      <a:srcRect/>
                      <a:stretch>
                        <a:fillRect/>
                      </a:stretch>
                    </p:blipFill>
                    <p:spPr bwMode="auto">
                      <a:xfrm>
                        <a:off x="1371600" y="2525236"/>
                        <a:ext cx="6875463" cy="1004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093" name="Object 3"/>
          <p:cNvGraphicFramePr>
            <a:graphicFrameLocks noGrp="1" noChangeAspect="1"/>
          </p:cNvGraphicFramePr>
          <p:nvPr>
            <p:ph sz="quarter" idx="3"/>
          </p:nvPr>
        </p:nvGraphicFramePr>
        <p:xfrm>
          <a:off x="2438400" y="4912360"/>
          <a:ext cx="3435350" cy="920750"/>
        </p:xfrm>
        <a:graphic>
          <a:graphicData uri="http://schemas.openxmlformats.org/presentationml/2006/ole">
            <mc:AlternateContent xmlns:mc="http://schemas.openxmlformats.org/markup-compatibility/2006">
              <mc:Choice xmlns:v="urn:schemas-microsoft-com:vml" Requires="v">
                <p:oleObj spid="_x0000_s90019" name="Equation" r:id="rId3" imgW="34137600" imgH="9144000" progId="Equation.DSMT4">
                  <p:embed/>
                </p:oleObj>
              </mc:Choice>
              <mc:Fallback>
                <p:oleObj name="Equation" r:id="rId3" imgW="34137600" imgH="9144000" progId="Equation.DSMT4">
                  <p:embed/>
                  <p:pic>
                    <p:nvPicPr>
                      <p:cNvPr id="0" name="Object 3"/>
                      <p:cNvPicPr>
                        <a:picLocks noChangeAspect="1" noChangeArrowheads="1"/>
                      </p:cNvPicPr>
                      <p:nvPr/>
                    </p:nvPicPr>
                    <p:blipFill>
                      <a:blip r:embed="rId4"/>
                      <a:srcRect/>
                      <a:stretch>
                        <a:fillRect/>
                      </a:stretch>
                    </p:blipFill>
                    <p:spPr bwMode="auto">
                      <a:xfrm>
                        <a:off x="2438400" y="4912360"/>
                        <a:ext cx="3435350" cy="920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advTm="5486"/>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p:txBody>
          <a:bodyPr/>
          <a:lstStyle/>
          <a:p>
            <a:pPr algn="l" eaLnBrk="1" hangingPunct="1">
              <a:defRPr/>
            </a:pPr>
            <a:r>
              <a:rPr lang="en-US" altLang="zh-CN">
                <a:latin typeface="Arial Black" panose="020B0A04020102020204" pitchFamily="34" charset="0"/>
                <a:ea typeface="黑体" panose="02010609060101010101" pitchFamily="49" charset="-122"/>
              </a:rPr>
              <a:t>1.4</a:t>
            </a:r>
            <a:r>
              <a:rPr lang="zh-CN" altLang="en-US">
                <a:latin typeface="Arial Black" panose="020B0A04020102020204" pitchFamily="34" charset="0"/>
                <a:ea typeface="黑体" panose="02010609060101010101" pitchFamily="49" charset="-122"/>
              </a:rPr>
              <a:t>：范式</a:t>
            </a:r>
            <a:endParaRPr lang="zh-CN" altLang="en-US">
              <a:latin typeface="Arial Black" panose="020B0A04020102020204" pitchFamily="34" charset="0"/>
              <a:ea typeface="黑体" panose="02010609060101010101" pitchFamily="49" charset="-122"/>
            </a:endParaRPr>
          </a:p>
        </p:txBody>
      </p:sp>
      <p:sp>
        <p:nvSpPr>
          <p:cNvPr id="90115" name="Rectangle 3"/>
          <p:cNvSpPr>
            <a:spLocks noGrp="1" noChangeArrowheads="1"/>
          </p:cNvSpPr>
          <p:nvPr>
            <p:ph type="body" idx="1"/>
          </p:nvPr>
        </p:nvSpPr>
        <p:spPr>
          <a:xfrm>
            <a:off x="457200" y="1143000"/>
            <a:ext cx="8382000" cy="5486400"/>
          </a:xfrm>
        </p:spPr>
        <p:txBody>
          <a:bodyPr/>
          <a:lstStyle/>
          <a:p>
            <a:pPr eaLnBrk="1" hangingPunct="1"/>
            <a:r>
              <a:rPr lang="en-US" altLang="zh-CN" sz="2800" b="1" dirty="0">
                <a:solidFill>
                  <a:srgbClr val="0000FF"/>
                </a:solidFill>
                <a:ea typeface="黑体" panose="02010609060101010101" pitchFamily="49" charset="-122"/>
                <a:sym typeface="Wingdings" panose="05000000000000000000" pitchFamily="2" charset="2"/>
              </a:rPr>
              <a:t>2.</a:t>
            </a:r>
            <a:r>
              <a:rPr lang="zh-CN" altLang="en-US" sz="2800" b="1" dirty="0">
                <a:solidFill>
                  <a:srgbClr val="0000FF"/>
                </a:solidFill>
                <a:ea typeface="黑体" panose="02010609060101010101" pitchFamily="49" charset="-122"/>
                <a:sym typeface="Wingdings" panose="05000000000000000000" pitchFamily="2" charset="2"/>
              </a:rPr>
              <a:t>主析取范式和主合取范式的存在性和唯一性</a:t>
            </a:r>
            <a:endParaRPr lang="zh-CN" altLang="en-US" sz="2800" b="1" dirty="0">
              <a:solidFill>
                <a:srgbClr val="0000FF"/>
              </a:solidFill>
              <a:ea typeface="黑体" panose="02010609060101010101" pitchFamily="49" charset="-122"/>
              <a:sym typeface="Wingdings" panose="05000000000000000000" pitchFamily="2" charset="2"/>
            </a:endParaRPr>
          </a:p>
          <a:p>
            <a:pPr eaLnBrk="1" hangingPunct="1">
              <a:spcAft>
                <a:spcPts val="40"/>
              </a:spcAft>
            </a:pPr>
            <a:r>
              <a:rPr lang="zh-CN" altLang="en-US" sz="2800" b="1" dirty="0">
                <a:solidFill>
                  <a:srgbClr val="FF6600"/>
                </a:solidFill>
                <a:ea typeface="黑体" panose="02010609060101010101" pitchFamily="49" charset="-122"/>
                <a:sym typeface="Wingdings" panose="05000000000000000000" pitchFamily="2" charset="2"/>
              </a:rPr>
              <a:t>定理</a:t>
            </a:r>
            <a:r>
              <a:rPr lang="en-US" altLang="zh-CN" sz="2800" b="1" dirty="0">
                <a:solidFill>
                  <a:srgbClr val="FF6600"/>
                </a:solidFill>
                <a:ea typeface="黑体" panose="02010609060101010101" pitchFamily="49" charset="-122"/>
                <a:sym typeface="Wingdings" panose="05000000000000000000" pitchFamily="2" charset="2"/>
              </a:rPr>
              <a:t>1.8</a:t>
            </a:r>
            <a:r>
              <a:rPr lang="zh-CN" altLang="en-US" sz="2800" b="1" dirty="0">
                <a:solidFill>
                  <a:srgbClr val="FF6600"/>
                </a:solidFill>
                <a:ea typeface="黑体" panose="02010609060101010101" pitchFamily="49" charset="-122"/>
                <a:sym typeface="Wingdings" panose="05000000000000000000" pitchFamily="2" charset="2"/>
              </a:rPr>
              <a:t>：</a:t>
            </a:r>
            <a:r>
              <a:rPr lang="zh-CN" altLang="en-US" sz="2800" b="1" dirty="0">
                <a:ea typeface="黑体" panose="02010609060101010101" pitchFamily="49" charset="-122"/>
                <a:sym typeface="Wingdings" panose="05000000000000000000" pitchFamily="2" charset="2"/>
              </a:rPr>
              <a:t>任何命题公式的主析取范式和主合取范式</a:t>
            </a:r>
            <a:r>
              <a:rPr lang="zh-CN" altLang="en-US" sz="2800" b="1" dirty="0">
                <a:solidFill>
                  <a:srgbClr val="FF0000"/>
                </a:solidFill>
                <a:ea typeface="黑体" panose="02010609060101010101" pitchFamily="49" charset="-122"/>
                <a:sym typeface="Wingdings" panose="05000000000000000000" pitchFamily="2" charset="2"/>
              </a:rPr>
              <a:t>存在且唯一</a:t>
            </a:r>
            <a:r>
              <a:rPr lang="zh-CN" altLang="en-US" sz="2800" b="1" dirty="0">
                <a:ea typeface="黑体" panose="02010609060101010101" pitchFamily="49" charset="-122"/>
                <a:sym typeface="Wingdings" panose="05000000000000000000" pitchFamily="2" charset="2"/>
              </a:rPr>
              <a:t>，即任何命题公式都</a:t>
            </a:r>
            <a:r>
              <a:rPr lang="zh-CN" altLang="en-US" sz="2800" b="1" dirty="0">
                <a:solidFill>
                  <a:srgbClr val="FF0000"/>
                </a:solidFill>
                <a:ea typeface="黑体" panose="02010609060101010101" pitchFamily="49" charset="-122"/>
                <a:sym typeface="Wingdings" panose="05000000000000000000" pitchFamily="2" charset="2"/>
              </a:rPr>
              <a:t>有且仅有一个</a:t>
            </a:r>
            <a:r>
              <a:rPr lang="zh-CN" altLang="en-US" sz="2800" b="1" dirty="0">
                <a:ea typeface="黑体" panose="02010609060101010101" pitchFamily="49" charset="-122"/>
                <a:sym typeface="Wingdings" panose="05000000000000000000" pitchFamily="2" charset="2"/>
              </a:rPr>
              <a:t>与之等价的主</a:t>
            </a:r>
            <a:r>
              <a:rPr lang="zh-CN" altLang="en-US" sz="2800" b="1" dirty="0" smtClean="0">
                <a:ea typeface="黑体" panose="02010609060101010101" pitchFamily="49" charset="-122"/>
                <a:sym typeface="Wingdings" panose="05000000000000000000" pitchFamily="2" charset="2"/>
              </a:rPr>
              <a:t>析取范式和主合取范式。</a:t>
            </a:r>
            <a:endParaRPr lang="zh-CN" altLang="en-US" sz="2800" b="1" dirty="0">
              <a:ea typeface="黑体" panose="02010609060101010101" pitchFamily="49" charset="-122"/>
              <a:sym typeface="Wingdings" panose="05000000000000000000" pitchFamily="2" charset="2"/>
            </a:endParaRPr>
          </a:p>
          <a:p>
            <a:pPr eaLnBrk="1" hangingPunct="1">
              <a:spcBef>
                <a:spcPts val="0"/>
              </a:spcBef>
            </a:pPr>
            <a:r>
              <a:rPr lang="zh-CN" altLang="en-US" sz="2800" b="1" dirty="0">
                <a:solidFill>
                  <a:srgbClr val="0000FF"/>
                </a:solidFill>
                <a:latin typeface="Arial" panose="020B0604020202020204" pitchFamily="34" charset="0"/>
                <a:ea typeface="黑体" panose="02010609060101010101" pitchFamily="49" charset="-122"/>
                <a:sym typeface="Wingdings" panose="05000000000000000000" pitchFamily="2" charset="2"/>
              </a:rPr>
              <a:t>证明</a:t>
            </a:r>
            <a:r>
              <a:rPr lang="en-US" altLang="zh-CN" sz="2800" b="1" dirty="0">
                <a:solidFill>
                  <a:srgbClr val="0000FF"/>
                </a:solidFill>
                <a:latin typeface="Arial" panose="020B0604020202020204" pitchFamily="34" charset="0"/>
                <a:ea typeface="黑体" panose="02010609060101010101" pitchFamily="49" charset="-122"/>
                <a:sym typeface="Wingdings" panose="05000000000000000000" pitchFamily="2" charset="2"/>
              </a:rPr>
              <a:t>[</a:t>
            </a:r>
            <a:r>
              <a:rPr lang="zh-CN" altLang="en-US" sz="2800" b="1" dirty="0">
                <a:solidFill>
                  <a:srgbClr val="0000FF"/>
                </a:solidFill>
                <a:latin typeface="Arial" panose="020B0604020202020204" pitchFamily="34" charset="0"/>
                <a:ea typeface="黑体" panose="02010609060101010101" pitchFamily="49" charset="-122"/>
                <a:sym typeface="Wingdings" panose="05000000000000000000" pitchFamily="2" charset="2"/>
              </a:rPr>
              <a:t>真值表技术</a:t>
            </a:r>
            <a:r>
              <a:rPr lang="en-US" altLang="zh-CN" sz="2800" b="1" dirty="0">
                <a:solidFill>
                  <a:srgbClr val="0000FF"/>
                </a:solidFill>
                <a:latin typeface="Arial" panose="020B0604020202020204" pitchFamily="34" charset="0"/>
                <a:ea typeface="黑体" panose="02010609060101010101" pitchFamily="49" charset="-122"/>
                <a:sym typeface="Wingdings" panose="05000000000000000000" pitchFamily="2" charset="2"/>
              </a:rPr>
              <a:t>]</a:t>
            </a:r>
            <a:r>
              <a:rPr lang="zh-CN" altLang="en-US" sz="2800" b="1" dirty="0">
                <a:solidFill>
                  <a:srgbClr val="0000FF"/>
                </a:solidFill>
                <a:latin typeface="Arial" panose="020B0604020202020204" pitchFamily="34" charset="0"/>
                <a:ea typeface="黑体" panose="02010609060101010101" pitchFamily="49" charset="-122"/>
                <a:sym typeface="Wingdings" panose="05000000000000000000" pitchFamily="2" charset="2"/>
              </a:rPr>
              <a:t>：根据极小项的性质，任何一个极小项的真值解释中</a:t>
            </a:r>
            <a:r>
              <a:rPr lang="zh-CN" altLang="en-US" sz="2800" b="1" dirty="0">
                <a:solidFill>
                  <a:srgbClr val="FF0000"/>
                </a:solidFill>
                <a:latin typeface="Arial" panose="020B0604020202020204" pitchFamily="34" charset="0"/>
                <a:ea typeface="黑体" panose="02010609060101010101" pitchFamily="49" charset="-122"/>
                <a:sym typeface="Wingdings" panose="05000000000000000000" pitchFamily="2" charset="2"/>
              </a:rPr>
              <a:t>仅有一种</a:t>
            </a:r>
            <a:r>
              <a:rPr lang="zh-CN" altLang="en-US" sz="2800" b="1" dirty="0">
                <a:solidFill>
                  <a:srgbClr val="0000FF"/>
                </a:solidFill>
                <a:latin typeface="Arial" panose="020B0604020202020204" pitchFamily="34" charset="0"/>
                <a:ea typeface="黑体" panose="02010609060101010101" pitchFamily="49" charset="-122"/>
                <a:sym typeface="Wingdings" panose="05000000000000000000" pitchFamily="2" charset="2"/>
              </a:rPr>
              <a:t>解释使得其真值</a:t>
            </a:r>
            <a:r>
              <a:rPr lang="zh-CN" altLang="en-US" sz="2800" b="1" dirty="0">
                <a:solidFill>
                  <a:srgbClr val="FF0000"/>
                </a:solidFill>
                <a:latin typeface="Arial" panose="020B0604020202020204" pitchFamily="34" charset="0"/>
                <a:ea typeface="黑体" panose="02010609060101010101" pitchFamily="49" charset="-122"/>
                <a:sym typeface="Wingdings" panose="05000000000000000000" pitchFamily="2" charset="2"/>
              </a:rPr>
              <a:t>为真</a:t>
            </a:r>
            <a:r>
              <a:rPr lang="zh-CN" altLang="en-US" sz="2800" b="1" dirty="0">
                <a:solidFill>
                  <a:srgbClr val="0000FF"/>
                </a:solidFill>
                <a:latin typeface="Arial" panose="020B0604020202020204" pitchFamily="34" charset="0"/>
                <a:ea typeface="黑体" panose="02010609060101010101" pitchFamily="49" charset="-122"/>
                <a:sym typeface="Wingdings" panose="05000000000000000000" pitchFamily="2" charset="2"/>
              </a:rPr>
              <a:t>，而主析取范式是由一些极小项的析取构成，因此考虑命题公式的真值表，对命题公式的每一个为真的解释，</a:t>
            </a:r>
            <a:r>
              <a:rPr lang="zh-CN" altLang="en-US" sz="2800" b="1" dirty="0">
                <a:solidFill>
                  <a:srgbClr val="FF0000"/>
                </a:solidFill>
                <a:latin typeface="Arial" panose="020B0604020202020204" pitchFamily="34" charset="0"/>
                <a:ea typeface="黑体" panose="02010609060101010101" pitchFamily="49" charset="-122"/>
                <a:sym typeface="Wingdings" panose="05000000000000000000" pitchFamily="2" charset="2"/>
              </a:rPr>
              <a:t>存在且唯一存在</a:t>
            </a:r>
            <a:r>
              <a:rPr lang="zh-CN" altLang="en-US" sz="2800" b="1" dirty="0">
                <a:solidFill>
                  <a:srgbClr val="0000FF"/>
                </a:solidFill>
                <a:latin typeface="Arial" panose="020B0604020202020204" pitchFamily="34" charset="0"/>
                <a:ea typeface="黑体" panose="02010609060101010101" pitchFamily="49" charset="-122"/>
                <a:sym typeface="Wingdings" panose="05000000000000000000" pitchFamily="2" charset="2"/>
              </a:rPr>
              <a:t>一个对应的极小项，将所有为真的解释对应的</a:t>
            </a:r>
            <a:r>
              <a:rPr lang="zh-CN" altLang="en-US" sz="2800" b="1" dirty="0" smtClean="0">
                <a:solidFill>
                  <a:srgbClr val="0000FF"/>
                </a:solidFill>
                <a:latin typeface="Arial" panose="020B0604020202020204" pitchFamily="34" charset="0"/>
                <a:ea typeface="黑体" panose="02010609060101010101" pitchFamily="49" charset="-122"/>
                <a:sym typeface="Wingdings" panose="05000000000000000000" pitchFamily="2" charset="2"/>
              </a:rPr>
              <a:t>极小项</a:t>
            </a:r>
            <a:r>
              <a:rPr lang="zh-CN" altLang="en-US" sz="2800" b="1" dirty="0">
                <a:solidFill>
                  <a:srgbClr val="0000FF"/>
                </a:solidFill>
                <a:latin typeface="Arial" panose="020B0604020202020204" pitchFamily="34" charset="0"/>
                <a:ea typeface="黑体" panose="02010609060101010101" pitchFamily="49" charset="-122"/>
                <a:sym typeface="Wingdings" panose="05000000000000000000" pitchFamily="2" charset="2"/>
              </a:rPr>
              <a:t>做析取，得到主析取范式，由极小项的性质知，在所有解释下，该主析取范式与原命题公式的</a:t>
            </a:r>
            <a:r>
              <a:rPr lang="zh-CN" altLang="en-US" sz="2800" b="1" dirty="0">
                <a:solidFill>
                  <a:srgbClr val="FF0000"/>
                </a:solidFill>
                <a:latin typeface="Arial" panose="020B0604020202020204" pitchFamily="34" charset="0"/>
                <a:ea typeface="黑体" panose="02010609060101010101" pitchFamily="49" charset="-122"/>
                <a:sym typeface="Wingdings" panose="05000000000000000000" pitchFamily="2" charset="2"/>
              </a:rPr>
              <a:t>真值相同</a:t>
            </a:r>
            <a:r>
              <a:rPr lang="zh-CN" altLang="en-US" sz="2800" b="1" dirty="0">
                <a:solidFill>
                  <a:srgbClr val="0000FF"/>
                </a:solidFill>
                <a:latin typeface="Arial" panose="020B0604020202020204" pitchFamily="34" charset="0"/>
                <a:ea typeface="黑体" panose="02010609060101010101" pitchFamily="49" charset="-122"/>
                <a:sym typeface="Wingdings" panose="05000000000000000000" pitchFamily="2" charset="2"/>
              </a:rPr>
              <a:t>，即</a:t>
            </a:r>
            <a:r>
              <a:rPr lang="zh-CN" altLang="en-US" sz="2800" b="1" dirty="0">
                <a:solidFill>
                  <a:srgbClr val="FF0000"/>
                </a:solidFill>
                <a:latin typeface="Arial" panose="020B0604020202020204" pitchFamily="34" charset="0"/>
                <a:ea typeface="黑体" panose="02010609060101010101" pitchFamily="49" charset="-122"/>
                <a:sym typeface="Wingdings" panose="05000000000000000000" pitchFamily="2" charset="2"/>
              </a:rPr>
              <a:t>等价</a:t>
            </a:r>
            <a:r>
              <a:rPr lang="zh-CN" altLang="en-US" sz="2800" b="1" dirty="0">
                <a:solidFill>
                  <a:srgbClr val="0000FF"/>
                </a:solidFill>
                <a:latin typeface="Arial" panose="020B0604020202020204" pitchFamily="34" charset="0"/>
                <a:ea typeface="黑体" panose="02010609060101010101" pitchFamily="49" charset="-122"/>
                <a:sym typeface="Wingdings" panose="05000000000000000000" pitchFamily="2" charset="2"/>
              </a:rPr>
              <a:t>。由主析取范式的构造方式知，该主析取范式存在且唯一存在</a:t>
            </a:r>
            <a:r>
              <a:rPr lang="zh-CN" altLang="en-US" sz="2800" b="1" dirty="0" smtClean="0">
                <a:solidFill>
                  <a:srgbClr val="0000FF"/>
                </a:solidFill>
                <a:latin typeface="Arial" panose="020B0604020202020204" pitchFamily="34" charset="0"/>
                <a:ea typeface="黑体" panose="02010609060101010101" pitchFamily="49" charset="-122"/>
                <a:sym typeface="Wingdings" panose="05000000000000000000" pitchFamily="2" charset="2"/>
              </a:rPr>
              <a:t>。</a:t>
            </a:r>
            <a:endParaRPr lang="en-US" altLang="zh-CN" sz="2800" b="1" dirty="0" smtClean="0">
              <a:solidFill>
                <a:srgbClr val="0000FF"/>
              </a:solidFill>
              <a:latin typeface="Arial" panose="020B0604020202020204" pitchFamily="34" charset="0"/>
              <a:ea typeface="黑体" panose="02010609060101010101" pitchFamily="49" charset="-122"/>
              <a:sym typeface="Wingdings" panose="05000000000000000000" pitchFamily="2" charset="2"/>
            </a:endParaRPr>
          </a:p>
          <a:p>
            <a:pPr eaLnBrk="1" hangingPunct="1">
              <a:spcBef>
                <a:spcPts val="0"/>
              </a:spcBef>
            </a:pPr>
            <a:r>
              <a:rPr lang="zh-CN" altLang="en-US" sz="2800" b="1" dirty="0" smtClean="0">
                <a:solidFill>
                  <a:srgbClr val="0000FF"/>
                </a:solidFill>
                <a:latin typeface="Arial" panose="020B0604020202020204" pitchFamily="34" charset="0"/>
                <a:ea typeface="黑体" panose="02010609060101010101" pitchFamily="49" charset="-122"/>
                <a:sym typeface="Wingdings" panose="05000000000000000000" pitchFamily="2" charset="2"/>
              </a:rPr>
              <a:t>同理</a:t>
            </a:r>
            <a:r>
              <a:rPr lang="zh-CN" altLang="en-US" sz="2800" b="1" dirty="0">
                <a:solidFill>
                  <a:srgbClr val="0000FF"/>
                </a:solidFill>
                <a:latin typeface="Arial" panose="020B0604020202020204" pitchFamily="34" charset="0"/>
                <a:ea typeface="黑体" panose="02010609060101010101" pitchFamily="49" charset="-122"/>
                <a:sym typeface="Wingdings" panose="05000000000000000000" pitchFamily="2" charset="2"/>
              </a:rPr>
              <a:t>，主合取范式也存在且唯一存在。</a:t>
            </a:r>
            <a:endParaRPr lang="zh-CN" altLang="en-US" sz="2800" b="1" dirty="0">
              <a:solidFill>
                <a:srgbClr val="0000FF"/>
              </a:solidFill>
              <a:latin typeface="Arial" panose="020B0604020202020204" pitchFamily="34" charset="0"/>
              <a:ea typeface="黑体" panose="02010609060101010101" pitchFamily="49" charset="-122"/>
              <a:sym typeface="Wingdings" panose="05000000000000000000" pitchFamily="2" charset="2"/>
            </a:endParaRPr>
          </a:p>
          <a:p>
            <a:pPr eaLnBrk="1" hangingPunct="1">
              <a:buFontTx/>
              <a:buNone/>
            </a:pPr>
            <a:endParaRPr lang="zh-CN" altLang="en-US" sz="2800" b="1" dirty="0">
              <a:ea typeface="黑体" panose="02010609060101010101" pitchFamily="49" charset="-122"/>
              <a:sym typeface="Wingdings" panose="05000000000000000000" pitchFamily="2" charset="2"/>
            </a:endParaRPr>
          </a:p>
          <a:p>
            <a:pPr marL="0" indent="0" eaLnBrk="1" hangingPunct="1">
              <a:buNone/>
            </a:pPr>
            <a:endParaRPr lang="zh-CN" altLang="en-US" sz="2800" b="1" dirty="0">
              <a:ea typeface="黑体" panose="02010609060101010101" pitchFamily="49" charset="-122"/>
              <a:sym typeface="Wingdings" panose="05000000000000000000" pitchFamily="2" charset="2"/>
            </a:endParaRPr>
          </a:p>
          <a:p>
            <a:pPr eaLnBrk="1" hangingPunct="1"/>
            <a:endParaRPr lang="en-US" altLang="zh-CN" sz="2800" b="1" dirty="0">
              <a:solidFill>
                <a:srgbClr val="0000FF"/>
              </a:solidFill>
              <a:ea typeface="黑体" panose="02010609060101010101" pitchFamily="49" charset="-122"/>
            </a:endParaRPr>
          </a:p>
        </p:txBody>
      </p:sp>
    </p:spTree>
  </p:cSld>
  <p:clrMapOvr>
    <a:masterClrMapping/>
  </p:clrMapOvr>
  <p:transition spd="med" advTm="5486"/>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pPr algn="l" eaLnBrk="1" hangingPunct="1">
              <a:defRPr/>
            </a:pPr>
            <a:r>
              <a:rPr lang="zh-CN" altLang="en-US" sz="4400">
                <a:latin typeface="Arial Black" panose="020B0A04020102020204" pitchFamily="34" charset="0"/>
                <a:ea typeface="黑体" panose="02010609060101010101" pitchFamily="49" charset="-122"/>
              </a:rPr>
              <a:t>引言</a:t>
            </a:r>
            <a:endParaRPr lang="zh-CN" altLang="en-US" sz="4400">
              <a:latin typeface="Arial Black" panose="020B0A04020102020204" pitchFamily="34" charset="0"/>
              <a:ea typeface="黑体" panose="02010609060101010101" pitchFamily="49" charset="-122"/>
            </a:endParaRPr>
          </a:p>
        </p:txBody>
      </p:sp>
      <p:sp>
        <p:nvSpPr>
          <p:cNvPr id="11267" name="Rectangle 3"/>
          <p:cNvSpPr>
            <a:spLocks noGrp="1" noChangeArrowheads="1"/>
          </p:cNvSpPr>
          <p:nvPr>
            <p:ph type="body" idx="1"/>
          </p:nvPr>
        </p:nvSpPr>
        <p:spPr>
          <a:xfrm>
            <a:off x="457200" y="990600"/>
            <a:ext cx="8229600" cy="5638800"/>
          </a:xfrm>
        </p:spPr>
        <p:txBody>
          <a:bodyPr/>
          <a:lstStyle/>
          <a:p>
            <a:pPr algn="just" eaLnBrk="1" hangingPunct="1">
              <a:lnSpc>
                <a:spcPct val="125000"/>
              </a:lnSpc>
            </a:pPr>
            <a:r>
              <a:rPr lang="zh-CN" altLang="en-US" sz="3600" b="1" dirty="0">
                <a:solidFill>
                  <a:srgbClr val="0000FF"/>
                </a:solidFill>
                <a:latin typeface="黑体" panose="02010609060101010101" pitchFamily="49" charset="-122"/>
                <a:ea typeface="黑体" panose="02010609060101010101" pitchFamily="49" charset="-122"/>
              </a:rPr>
              <a:t>教学内容</a:t>
            </a:r>
            <a:endParaRPr lang="zh-CN" altLang="en-US" sz="3600" b="1" dirty="0">
              <a:solidFill>
                <a:srgbClr val="0000FF"/>
              </a:solidFill>
              <a:latin typeface="黑体" panose="02010609060101010101" pitchFamily="49" charset="-122"/>
              <a:ea typeface="黑体" panose="02010609060101010101" pitchFamily="49" charset="-122"/>
            </a:endParaRPr>
          </a:p>
          <a:p>
            <a:pPr lvl="1" algn="just" eaLnBrk="1" hangingPunct="1">
              <a:lnSpc>
                <a:spcPct val="125000"/>
              </a:lnSpc>
              <a:buFontTx/>
              <a:buNone/>
            </a:pPr>
            <a:r>
              <a:rPr lang="zh-CN" altLang="en-US" sz="3200" b="1" dirty="0">
                <a:solidFill>
                  <a:srgbClr val="CC0000"/>
                </a:solidFill>
                <a:latin typeface="黑体" panose="02010609060101010101" pitchFamily="49" charset="-122"/>
                <a:ea typeface="黑体" panose="02010609060101010101" pitchFamily="49" charset="-122"/>
              </a:rPr>
              <a:t>第二部分 集合论</a:t>
            </a:r>
            <a:endParaRPr lang="zh-CN" altLang="en-US" sz="3200" b="1" dirty="0">
              <a:solidFill>
                <a:srgbClr val="CC0000"/>
              </a:solidFill>
              <a:latin typeface="黑体" panose="02010609060101010101" pitchFamily="49" charset="-122"/>
              <a:ea typeface="黑体" panose="02010609060101010101" pitchFamily="49" charset="-122"/>
            </a:endParaRPr>
          </a:p>
          <a:p>
            <a:pPr lvl="2" algn="just" eaLnBrk="1" hangingPunct="1">
              <a:lnSpc>
                <a:spcPct val="125000"/>
              </a:lnSpc>
              <a:buFontTx/>
              <a:buNone/>
            </a:pPr>
            <a:r>
              <a:rPr lang="zh-CN" altLang="en-US" sz="2800" b="1" dirty="0">
                <a:latin typeface="黑体" panose="02010609060101010101" pitchFamily="49" charset="-122"/>
                <a:ea typeface="黑体" panose="02010609060101010101" pitchFamily="49" charset="-122"/>
              </a:rPr>
              <a:t>第五章 函数</a:t>
            </a:r>
            <a:endParaRPr lang="zh-CN" altLang="en-US" sz="2800" b="1" dirty="0">
              <a:latin typeface="黑体" panose="02010609060101010101" pitchFamily="49" charset="-122"/>
              <a:ea typeface="黑体" panose="02010609060101010101" pitchFamily="49" charset="-122"/>
            </a:endParaRPr>
          </a:p>
          <a:p>
            <a:pPr lvl="2" algn="just" eaLnBrk="1" hangingPunct="1">
              <a:lnSpc>
                <a:spcPct val="125000"/>
              </a:lnSpc>
              <a:buFontTx/>
              <a:buNone/>
            </a:pPr>
            <a:r>
              <a:rPr lang="zh-CN" altLang="en-US" sz="2800" b="1" dirty="0">
                <a:latin typeface="黑体" panose="02010609060101010101" pitchFamily="49" charset="-122"/>
                <a:ea typeface="黑体" panose="02010609060101010101" pitchFamily="49" charset="-122"/>
              </a:rPr>
              <a:t>第六章 集合的基数</a:t>
            </a:r>
            <a:endParaRPr lang="zh-CN" altLang="en-US" sz="2800" b="1" dirty="0">
              <a:latin typeface="黑体" panose="02010609060101010101" pitchFamily="49" charset="-122"/>
              <a:ea typeface="黑体" panose="02010609060101010101" pitchFamily="49" charset="-122"/>
            </a:endParaRPr>
          </a:p>
          <a:p>
            <a:pPr lvl="1" algn="just" eaLnBrk="1" hangingPunct="1">
              <a:lnSpc>
                <a:spcPct val="125000"/>
              </a:lnSpc>
              <a:buFontTx/>
              <a:buNone/>
            </a:pPr>
            <a:r>
              <a:rPr lang="zh-CN" altLang="en-US" sz="3200" b="1" dirty="0">
                <a:solidFill>
                  <a:srgbClr val="CC0000"/>
                </a:solidFill>
                <a:latin typeface="黑体" panose="02010609060101010101" pitchFamily="49" charset="-122"/>
                <a:ea typeface="黑体" panose="02010609060101010101" pitchFamily="49" charset="-122"/>
              </a:rPr>
              <a:t>第三部分 代数结构</a:t>
            </a:r>
            <a:endParaRPr lang="zh-CN" altLang="en-US" sz="3200" b="1" dirty="0">
              <a:solidFill>
                <a:srgbClr val="CC0000"/>
              </a:solidFill>
              <a:latin typeface="黑体" panose="02010609060101010101" pitchFamily="49" charset="-122"/>
              <a:ea typeface="黑体" panose="02010609060101010101" pitchFamily="49" charset="-122"/>
            </a:endParaRPr>
          </a:p>
          <a:p>
            <a:pPr lvl="2" algn="just" eaLnBrk="1" hangingPunct="1">
              <a:lnSpc>
                <a:spcPct val="125000"/>
              </a:lnSpc>
              <a:buFontTx/>
              <a:buNone/>
            </a:pPr>
            <a:r>
              <a:rPr lang="zh-CN" altLang="en-US" sz="2800" b="1" dirty="0">
                <a:latin typeface="黑体" panose="02010609060101010101" pitchFamily="49" charset="-122"/>
                <a:ea typeface="黑体" panose="02010609060101010101" pitchFamily="49" charset="-122"/>
              </a:rPr>
              <a:t>第七章 代数系统</a:t>
            </a:r>
            <a:endParaRPr lang="zh-CN" altLang="en-US" sz="2800" b="1" dirty="0">
              <a:latin typeface="黑体" panose="02010609060101010101" pitchFamily="49" charset="-122"/>
              <a:ea typeface="黑体" panose="02010609060101010101" pitchFamily="49" charset="-122"/>
            </a:endParaRPr>
          </a:p>
          <a:p>
            <a:pPr lvl="2" algn="just" eaLnBrk="1" hangingPunct="1">
              <a:lnSpc>
                <a:spcPct val="125000"/>
              </a:lnSpc>
              <a:buFontTx/>
              <a:buNone/>
            </a:pPr>
            <a:r>
              <a:rPr lang="zh-CN" altLang="en-US" sz="2800" b="1" dirty="0">
                <a:latin typeface="黑体" panose="02010609060101010101" pitchFamily="49" charset="-122"/>
                <a:ea typeface="黑体" panose="02010609060101010101" pitchFamily="49" charset="-122"/>
              </a:rPr>
              <a:t>第八章 群论</a:t>
            </a:r>
            <a:endParaRPr lang="zh-CN" altLang="en-US" sz="2800" b="1" dirty="0">
              <a:latin typeface="黑体" panose="02010609060101010101" pitchFamily="49" charset="-122"/>
              <a:ea typeface="黑体" panose="02010609060101010101" pitchFamily="49" charset="-122"/>
            </a:endParaRPr>
          </a:p>
        </p:txBody>
      </p:sp>
      <p:sp>
        <p:nvSpPr>
          <p:cNvPr id="198660" name="Rectangle 4"/>
          <p:cNvSpPr>
            <a:spLocks noChangeArrowheads="1"/>
          </p:cNvSpPr>
          <p:nvPr/>
        </p:nvSpPr>
        <p:spPr bwMode="auto">
          <a:xfrm>
            <a:off x="0" y="1131888"/>
            <a:ext cx="9144000" cy="0"/>
          </a:xfrm>
          <a:prstGeom prst="rect">
            <a:avLst/>
          </a:prstGeom>
          <a:noFill/>
          <a:ln w="9525">
            <a:noFill/>
            <a:miter lim="800000"/>
          </a:ln>
          <a:effectLst/>
        </p:spPr>
        <p:txBody>
          <a:bodyPr wrap="none" anchor="ctr">
            <a:spAutoFit/>
          </a:bodyPr>
          <a:lstStyle/>
          <a:p>
            <a:pPr algn="ctr" eaLnBrk="1" hangingPunct="1">
              <a:spcBef>
                <a:spcPct val="20000"/>
              </a:spcBef>
              <a:defRPr/>
            </a:pPr>
            <a:endParaRPr lang="zh-CN" altLang="en-US">
              <a:effectLst>
                <a:outerShdw blurRad="38100" dist="38100" dir="2700000" algn="tl">
                  <a:srgbClr val="000000">
                    <a:alpha val="43137"/>
                  </a:srgbClr>
                </a:outerShdw>
              </a:effectLst>
              <a:ea typeface="黑体" panose="02010609060101010101" pitchFamily="49" charset="-122"/>
            </a:endParaRPr>
          </a:p>
        </p:txBody>
      </p:sp>
    </p:spTree>
  </p:cSld>
  <p:clrMapOvr>
    <a:masterClrMapping/>
  </p:clrMapOvr>
  <p:transition spd="med" advTm="5486"/>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p:txBody>
          <a:bodyPr/>
          <a:lstStyle/>
          <a:p>
            <a:pPr algn="l" eaLnBrk="1" hangingPunct="1">
              <a:defRPr/>
            </a:pPr>
            <a:r>
              <a:rPr lang="en-US" altLang="zh-CN">
                <a:latin typeface="Arial Black" panose="020B0A04020102020204" pitchFamily="34" charset="0"/>
                <a:ea typeface="黑体" panose="02010609060101010101" pitchFamily="49" charset="-122"/>
              </a:rPr>
              <a:t>1.4</a:t>
            </a:r>
            <a:r>
              <a:rPr lang="zh-CN" altLang="en-US">
                <a:latin typeface="Arial Black" panose="020B0A04020102020204" pitchFamily="34" charset="0"/>
                <a:ea typeface="黑体" panose="02010609060101010101" pitchFamily="49" charset="-122"/>
              </a:rPr>
              <a:t>：范式</a:t>
            </a:r>
            <a:endParaRPr lang="zh-CN" altLang="en-US">
              <a:latin typeface="Arial Black" panose="020B0A04020102020204" pitchFamily="34" charset="0"/>
              <a:ea typeface="黑体" panose="02010609060101010101" pitchFamily="49" charset="-122"/>
            </a:endParaRPr>
          </a:p>
        </p:txBody>
      </p:sp>
      <p:sp>
        <p:nvSpPr>
          <p:cNvPr id="90115" name="Rectangle 3"/>
          <p:cNvSpPr>
            <a:spLocks noGrp="1" noChangeArrowheads="1"/>
          </p:cNvSpPr>
          <p:nvPr>
            <p:ph type="body" idx="1"/>
          </p:nvPr>
        </p:nvSpPr>
        <p:spPr/>
        <p:txBody>
          <a:bodyPr/>
          <a:lstStyle/>
          <a:p>
            <a:pPr marL="0" indent="0" eaLnBrk="1" hangingPunct="1">
              <a:buFontTx/>
              <a:buNone/>
              <a:defRPr/>
            </a:pPr>
            <a:r>
              <a:rPr lang="zh-CN" altLang="en-US" sz="2800" b="1" dirty="0">
                <a:solidFill>
                  <a:srgbClr val="FF9900"/>
                </a:solidFill>
                <a:ea typeface="黑体" panose="02010609060101010101" pitchFamily="49" charset="-122"/>
                <a:sym typeface="Wingdings" panose="05000000000000000000" pitchFamily="2" charset="2"/>
              </a:rPr>
              <a:t>例</a:t>
            </a:r>
            <a:r>
              <a:rPr lang="en-US" altLang="zh-CN" sz="2800" b="1" dirty="0">
                <a:solidFill>
                  <a:srgbClr val="FF9900"/>
                </a:solidFill>
                <a:ea typeface="黑体" panose="02010609060101010101" pitchFamily="49" charset="-122"/>
                <a:sym typeface="Wingdings" panose="05000000000000000000" pitchFamily="2" charset="2"/>
              </a:rPr>
              <a:t>1.15</a:t>
            </a:r>
            <a:r>
              <a:rPr lang="zh-CN" altLang="en-US" sz="2800" b="1" dirty="0">
                <a:solidFill>
                  <a:srgbClr val="FF9900"/>
                </a:solidFill>
                <a:ea typeface="黑体" panose="02010609060101010101" pitchFamily="49" charset="-122"/>
                <a:sym typeface="Wingdings" panose="05000000000000000000" pitchFamily="2" charset="2"/>
              </a:rPr>
              <a:t>：</a:t>
            </a:r>
            <a:r>
              <a:rPr lang="zh-CN" altLang="en-US" sz="2800" b="1" dirty="0">
                <a:ea typeface="黑体" panose="02010609060101010101" pitchFamily="49" charset="-122"/>
                <a:sym typeface="Wingdings" panose="05000000000000000000" pitchFamily="2" charset="2"/>
              </a:rPr>
              <a:t>求命题公式</a:t>
            </a:r>
            <a:r>
              <a:rPr lang="en-US" altLang="zh-CN" sz="2800" b="1" dirty="0">
                <a:ea typeface="黑体" panose="02010609060101010101" pitchFamily="49" charset="-122"/>
                <a:sym typeface="Wingdings" panose="05000000000000000000" pitchFamily="2" charset="2"/>
              </a:rPr>
              <a:t>((P∧Q)→R)∧(P↔Q)</a:t>
            </a:r>
            <a:r>
              <a:rPr lang="zh-CN" altLang="en-US" sz="2800" b="1" dirty="0">
                <a:ea typeface="黑体" panose="02010609060101010101" pitchFamily="49" charset="-122"/>
                <a:sym typeface="Wingdings" panose="05000000000000000000" pitchFamily="2" charset="2"/>
              </a:rPr>
              <a:t>的主析取范式。</a:t>
            </a:r>
            <a:endParaRPr lang="zh-CN" altLang="en-US" sz="2800" b="1" dirty="0">
              <a:ea typeface="黑体" panose="02010609060101010101" pitchFamily="49" charset="-122"/>
              <a:sym typeface="Wingdings" panose="05000000000000000000" pitchFamily="2" charset="2"/>
            </a:endParaRPr>
          </a:p>
          <a:p>
            <a:pPr marL="0" indent="0" eaLnBrk="1" hangingPunct="1">
              <a:buFontTx/>
              <a:buNone/>
              <a:defRPr/>
            </a:pPr>
            <a:r>
              <a:rPr lang="zh-CN" altLang="en-US" sz="2800" b="1" dirty="0">
                <a:solidFill>
                  <a:srgbClr val="FF9900"/>
                </a:solidFill>
                <a:ea typeface="黑体" panose="02010609060101010101" pitchFamily="49" charset="-122"/>
                <a:sym typeface="Wingdings" panose="05000000000000000000" pitchFamily="2" charset="2"/>
              </a:rPr>
              <a:t>例</a:t>
            </a:r>
            <a:r>
              <a:rPr lang="en-US" altLang="zh-CN" sz="2800" b="1" dirty="0">
                <a:solidFill>
                  <a:srgbClr val="FF9900"/>
                </a:solidFill>
                <a:ea typeface="黑体" panose="02010609060101010101" pitchFamily="49" charset="-122"/>
                <a:sym typeface="Wingdings" panose="05000000000000000000" pitchFamily="2" charset="2"/>
              </a:rPr>
              <a:t>1.16</a:t>
            </a:r>
            <a:r>
              <a:rPr lang="zh-CN" altLang="en-US" sz="2800" b="1" dirty="0">
                <a:solidFill>
                  <a:srgbClr val="FF9900"/>
                </a:solidFill>
                <a:ea typeface="黑体" panose="02010609060101010101" pitchFamily="49" charset="-122"/>
                <a:sym typeface="Wingdings" panose="05000000000000000000" pitchFamily="2" charset="2"/>
              </a:rPr>
              <a:t>：</a:t>
            </a:r>
            <a:r>
              <a:rPr lang="zh-CN" altLang="en-US" sz="2800" b="1" dirty="0">
                <a:ea typeface="黑体" panose="02010609060101010101" pitchFamily="49" charset="-122"/>
                <a:sym typeface="Wingdings" panose="05000000000000000000" pitchFamily="2" charset="2"/>
              </a:rPr>
              <a:t>求命题公式</a:t>
            </a:r>
            <a:r>
              <a:rPr lang="en-US" altLang="zh-CN" sz="2800" b="1" dirty="0">
                <a:ea typeface="黑体" panose="02010609060101010101" pitchFamily="49" charset="-122"/>
                <a:sym typeface="Wingdings" panose="05000000000000000000" pitchFamily="2" charset="2"/>
              </a:rPr>
              <a:t>(P→Q)↔R</a:t>
            </a:r>
            <a:r>
              <a:rPr lang="zh-CN" altLang="en-US" sz="2800" b="1" dirty="0">
                <a:ea typeface="黑体" panose="02010609060101010101" pitchFamily="49" charset="-122"/>
                <a:sym typeface="Wingdings" panose="05000000000000000000" pitchFamily="2" charset="2"/>
              </a:rPr>
              <a:t>的主合取范式。</a:t>
            </a:r>
            <a:endParaRPr lang="zh-CN" altLang="en-US" sz="2800" b="1" dirty="0">
              <a:ea typeface="黑体" panose="02010609060101010101" pitchFamily="49" charset="-122"/>
              <a:sym typeface="Wingdings" panose="05000000000000000000" pitchFamily="2" charset="2"/>
            </a:endParaRPr>
          </a:p>
          <a:p>
            <a:pPr eaLnBrk="1" hangingPunct="1">
              <a:defRPr/>
            </a:pPr>
            <a:endParaRPr lang="en-US" altLang="zh-CN" sz="2800" b="1" dirty="0">
              <a:ea typeface="黑体" panose="02010609060101010101" pitchFamily="49" charset="-122"/>
              <a:sym typeface="Wingdings" panose="05000000000000000000" pitchFamily="2" charset="2"/>
            </a:endParaRPr>
          </a:p>
          <a:p>
            <a:pPr eaLnBrk="1" hangingPunct="1">
              <a:defRPr/>
            </a:pPr>
            <a:r>
              <a:rPr lang="zh-CN" altLang="en-US" sz="2800" b="1" dirty="0">
                <a:ea typeface="黑体" panose="02010609060101010101" pitchFamily="49" charset="-122"/>
                <a:sym typeface="Wingdings" panose="05000000000000000000" pitchFamily="2" charset="2"/>
              </a:rPr>
              <a:t>利用真值表技术求主析取范式和主合取范式的方法：</a:t>
            </a:r>
            <a:endParaRPr lang="zh-CN" altLang="en-US" sz="2800" b="1" dirty="0">
              <a:ea typeface="黑体" panose="02010609060101010101" pitchFamily="49" charset="-122"/>
              <a:sym typeface="Wingdings" panose="05000000000000000000" pitchFamily="2" charset="2"/>
            </a:endParaRPr>
          </a:p>
          <a:p>
            <a:pPr eaLnBrk="1" hangingPunct="1">
              <a:buFontTx/>
              <a:buNone/>
              <a:defRPr/>
            </a:pPr>
            <a:r>
              <a:rPr lang="zh-CN" altLang="en-US" sz="2800" b="1" dirty="0">
                <a:ea typeface="黑体" panose="02010609060101010101" pitchFamily="49" charset="-122"/>
                <a:sym typeface="Wingdings" panose="05000000000000000000" pitchFamily="2" charset="2"/>
              </a:rPr>
              <a:t>① </a:t>
            </a:r>
            <a:r>
              <a:rPr lang="zh-CN" altLang="en-US" sz="2800" b="1" dirty="0" smtClean="0">
                <a:ea typeface="黑体" panose="02010609060101010101" pitchFamily="49" charset="-122"/>
                <a:sym typeface="Wingdings" panose="05000000000000000000" pitchFamily="2" charset="2"/>
              </a:rPr>
              <a:t> 选出</a:t>
            </a:r>
            <a:r>
              <a:rPr lang="zh-CN" altLang="en-US" sz="2800" b="1" dirty="0">
                <a:ea typeface="黑体" panose="02010609060101010101" pitchFamily="49" charset="-122"/>
                <a:sym typeface="Wingdings" panose="05000000000000000000" pitchFamily="2" charset="2"/>
              </a:rPr>
              <a:t>公式的真值结果为真的所有行，在这样的行中，找到其每一个解释所对应的极小项，将这些极小项析取即可得到相应的主析取范式；</a:t>
            </a:r>
            <a:endParaRPr lang="zh-CN" altLang="en-US" sz="2800" b="1" dirty="0">
              <a:ea typeface="黑体" panose="02010609060101010101" pitchFamily="49" charset="-122"/>
              <a:sym typeface="Wingdings" panose="05000000000000000000" pitchFamily="2" charset="2"/>
            </a:endParaRPr>
          </a:p>
          <a:p>
            <a:pPr eaLnBrk="1" hangingPunct="1">
              <a:buFontTx/>
              <a:buNone/>
              <a:defRPr/>
            </a:pPr>
            <a:r>
              <a:rPr lang="zh-CN" altLang="en-US" sz="2800" b="1" dirty="0" smtClean="0">
                <a:ea typeface="黑体" panose="02010609060101010101" pitchFamily="49" charset="-122"/>
                <a:sym typeface="Wingdings" panose="05000000000000000000" pitchFamily="2" charset="2"/>
              </a:rPr>
              <a:t>② 选出</a:t>
            </a:r>
            <a:r>
              <a:rPr lang="zh-CN" altLang="en-US" sz="2800" b="1" dirty="0">
                <a:ea typeface="黑体" panose="02010609060101010101" pitchFamily="49" charset="-122"/>
                <a:sym typeface="Wingdings" panose="05000000000000000000" pitchFamily="2" charset="2"/>
              </a:rPr>
              <a:t>公式的真值结果为假的所有行，在这样的行中，找到其每一个解释所对应的极大项，将这些极大项合取即可得到相应的主合取范式。</a:t>
            </a:r>
            <a:endParaRPr lang="zh-CN" altLang="en-US" sz="2800" b="1" dirty="0">
              <a:ea typeface="黑体" panose="02010609060101010101" pitchFamily="49" charset="-122"/>
              <a:sym typeface="Wingdings" panose="05000000000000000000" pitchFamily="2" charset="2"/>
            </a:endParaRPr>
          </a:p>
          <a:p>
            <a:pPr eaLnBrk="1" hangingPunct="1">
              <a:defRPr/>
            </a:pPr>
            <a:endParaRPr lang="en-US" altLang="zh-CN" sz="2800" b="1" dirty="0">
              <a:ea typeface="黑体" panose="02010609060101010101" pitchFamily="49" charset="-122"/>
              <a:sym typeface="Wingdings" panose="05000000000000000000" pitchFamily="2" charset="2"/>
            </a:endParaRPr>
          </a:p>
        </p:txBody>
      </p:sp>
    </p:spTree>
  </p:cSld>
  <p:clrMapOvr>
    <a:masterClrMapping/>
  </p:clrMapOvr>
  <p:transition spd="med" advTm="5486"/>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p:txBody>
          <a:bodyPr/>
          <a:lstStyle/>
          <a:p>
            <a:pPr algn="l" eaLnBrk="1" hangingPunct="1">
              <a:defRPr/>
            </a:pPr>
            <a:r>
              <a:rPr lang="en-US" altLang="zh-CN">
                <a:latin typeface="Arial Black" panose="020B0A04020102020204" pitchFamily="34" charset="0"/>
                <a:ea typeface="黑体" panose="02010609060101010101" pitchFamily="49" charset="-122"/>
              </a:rPr>
              <a:t>1.4</a:t>
            </a:r>
            <a:r>
              <a:rPr lang="zh-CN" altLang="en-US">
                <a:latin typeface="Arial Black" panose="020B0A04020102020204" pitchFamily="34" charset="0"/>
                <a:ea typeface="黑体" panose="02010609060101010101" pitchFamily="49" charset="-122"/>
              </a:rPr>
              <a:t>：范式</a:t>
            </a:r>
            <a:endParaRPr lang="zh-CN" altLang="en-US">
              <a:latin typeface="Arial Black" panose="020B0A04020102020204" pitchFamily="34" charset="0"/>
              <a:ea typeface="黑体" panose="02010609060101010101" pitchFamily="49" charset="-122"/>
            </a:endParaRPr>
          </a:p>
        </p:txBody>
      </p:sp>
      <p:sp>
        <p:nvSpPr>
          <p:cNvPr id="91139" name="Rectangle 3"/>
          <p:cNvSpPr>
            <a:spLocks noGrp="1" noChangeArrowheads="1"/>
          </p:cNvSpPr>
          <p:nvPr>
            <p:ph type="body" idx="1"/>
          </p:nvPr>
        </p:nvSpPr>
        <p:spPr>
          <a:xfrm>
            <a:off x="228600" y="1143000"/>
            <a:ext cx="8763000" cy="5486400"/>
          </a:xfrm>
        </p:spPr>
        <p:txBody>
          <a:bodyPr/>
          <a:lstStyle/>
          <a:p>
            <a:pPr eaLnBrk="1" hangingPunct="1">
              <a:buFontTx/>
              <a:buNone/>
              <a:defRPr/>
            </a:pPr>
            <a:r>
              <a:rPr lang="en-US" altLang="zh-CN" sz="2800" b="1" dirty="0">
                <a:solidFill>
                  <a:srgbClr val="CC0000"/>
                </a:solidFill>
                <a:ea typeface="黑体" panose="02010609060101010101" pitchFamily="49" charset="-122"/>
                <a:sym typeface="Wingdings" panose="05000000000000000000" pitchFamily="2" charset="2"/>
              </a:rPr>
              <a:t>[</a:t>
            </a:r>
            <a:r>
              <a:rPr lang="zh-CN" altLang="en-US" sz="2800" b="1" dirty="0">
                <a:solidFill>
                  <a:srgbClr val="CC0000"/>
                </a:solidFill>
                <a:ea typeface="黑体" panose="02010609060101010101" pitchFamily="49" charset="-122"/>
                <a:sym typeface="Wingdings" panose="05000000000000000000" pitchFamily="2" charset="2"/>
              </a:rPr>
              <a:t>公式转换法</a:t>
            </a:r>
            <a:r>
              <a:rPr lang="en-US" altLang="zh-CN" sz="2800" b="1" dirty="0">
                <a:solidFill>
                  <a:srgbClr val="CC0000"/>
                </a:solidFill>
                <a:ea typeface="黑体" panose="02010609060101010101" pitchFamily="49" charset="-122"/>
                <a:sym typeface="Wingdings" panose="05000000000000000000" pitchFamily="2" charset="2"/>
              </a:rPr>
              <a:t>]</a:t>
            </a:r>
            <a:endParaRPr lang="en-US" altLang="zh-CN" sz="2800" b="1" dirty="0">
              <a:solidFill>
                <a:srgbClr val="CC0000"/>
              </a:solidFill>
              <a:ea typeface="黑体" panose="02010609060101010101" pitchFamily="49" charset="-122"/>
              <a:sym typeface="Wingdings" panose="05000000000000000000" pitchFamily="2" charset="2"/>
            </a:endParaRPr>
          </a:p>
          <a:p>
            <a:pPr marL="0" indent="0" eaLnBrk="1" hangingPunct="1">
              <a:lnSpc>
                <a:spcPct val="90000"/>
              </a:lnSpc>
              <a:buFontTx/>
              <a:buNone/>
              <a:defRPr/>
            </a:pPr>
            <a:r>
              <a:rPr lang="zh-CN" altLang="en-US" sz="2400" b="1" dirty="0">
                <a:solidFill>
                  <a:srgbClr val="0000FF"/>
                </a:solidFill>
                <a:latin typeface="Arial" panose="020B0604020202020204" pitchFamily="34" charset="0"/>
                <a:ea typeface="黑体" panose="02010609060101010101" pitchFamily="49" charset="-122"/>
                <a:sym typeface="Wingdings" panose="05000000000000000000" pitchFamily="2" charset="2"/>
              </a:rPr>
              <a:t>首先利用定理</a:t>
            </a:r>
            <a:r>
              <a:rPr lang="en-US" altLang="zh-CN" sz="2400" b="1" dirty="0">
                <a:solidFill>
                  <a:srgbClr val="0000FF"/>
                </a:solidFill>
                <a:latin typeface="Arial" panose="020B0604020202020204" pitchFamily="34" charset="0"/>
                <a:ea typeface="黑体" panose="02010609060101010101" pitchFamily="49" charset="-122"/>
                <a:sym typeface="Wingdings" panose="05000000000000000000" pitchFamily="2" charset="2"/>
              </a:rPr>
              <a:t>1.7</a:t>
            </a:r>
            <a:r>
              <a:rPr lang="zh-CN" altLang="en-US" sz="2400" b="1" dirty="0">
                <a:solidFill>
                  <a:srgbClr val="0000FF"/>
                </a:solidFill>
                <a:latin typeface="Arial" panose="020B0604020202020204" pitchFamily="34" charset="0"/>
                <a:ea typeface="黑体" panose="02010609060101010101" pitchFamily="49" charset="-122"/>
                <a:sym typeface="Wingdings" panose="05000000000000000000" pitchFamily="2" charset="2"/>
              </a:rPr>
              <a:t>中的</a:t>
            </a:r>
            <a:r>
              <a:rPr lang="zh-CN" altLang="en-US" sz="2400" b="1" dirty="0" smtClean="0">
                <a:solidFill>
                  <a:srgbClr val="0000FF"/>
                </a:solidFill>
                <a:latin typeface="Arial" panose="020B0604020202020204" pitchFamily="34" charset="0"/>
                <a:ea typeface="黑体" panose="02010609060101010101" pitchFamily="49" charset="-122"/>
                <a:sym typeface="Wingdings" panose="05000000000000000000" pitchFamily="2" charset="2"/>
              </a:rPr>
              <a:t>方法</a:t>
            </a:r>
            <a:r>
              <a:rPr lang="en-US" altLang="zh-CN" sz="2400" b="1" dirty="0" smtClean="0">
                <a:solidFill>
                  <a:srgbClr val="0000FF"/>
                </a:solidFill>
                <a:latin typeface="Arial" panose="020B0604020202020204" pitchFamily="34" charset="0"/>
                <a:ea typeface="黑体" panose="02010609060101010101" pitchFamily="49" charset="-122"/>
                <a:sym typeface="Wingdings" panose="05000000000000000000" pitchFamily="2" charset="2"/>
              </a:rPr>
              <a:t>(1)</a:t>
            </a:r>
            <a:r>
              <a:rPr lang="zh-CN" altLang="en-US" sz="2400" b="1" dirty="0" smtClean="0">
                <a:solidFill>
                  <a:srgbClr val="0000FF"/>
                </a:solidFill>
                <a:latin typeface="Arial" panose="020B0604020202020204" pitchFamily="34" charset="0"/>
                <a:ea typeface="黑体" panose="02010609060101010101" pitchFamily="49" charset="-122"/>
                <a:sym typeface="Wingdings" panose="05000000000000000000" pitchFamily="2" charset="2"/>
              </a:rPr>
              <a:t>、</a:t>
            </a:r>
            <a:r>
              <a:rPr lang="en-US" altLang="zh-CN" sz="2400" b="1" dirty="0" smtClean="0">
                <a:solidFill>
                  <a:srgbClr val="0000FF"/>
                </a:solidFill>
                <a:latin typeface="Arial" panose="020B0604020202020204" pitchFamily="34" charset="0"/>
                <a:ea typeface="黑体" panose="02010609060101010101" pitchFamily="49" charset="-122"/>
                <a:sym typeface="Wingdings" panose="05000000000000000000" pitchFamily="2" charset="2"/>
              </a:rPr>
              <a:t>(2)</a:t>
            </a:r>
            <a:r>
              <a:rPr lang="zh-CN" altLang="en-US" sz="2400" b="1" dirty="0" smtClean="0">
                <a:solidFill>
                  <a:srgbClr val="0000FF"/>
                </a:solidFill>
                <a:latin typeface="Arial" panose="020B0604020202020204" pitchFamily="34" charset="0"/>
                <a:ea typeface="黑体" panose="02010609060101010101" pitchFamily="49" charset="-122"/>
                <a:sym typeface="Wingdings" panose="05000000000000000000" pitchFamily="2" charset="2"/>
              </a:rPr>
              <a:t>、</a:t>
            </a:r>
            <a:r>
              <a:rPr lang="en-US" altLang="zh-CN" sz="2400" b="1" dirty="0" smtClean="0">
                <a:solidFill>
                  <a:srgbClr val="0000FF"/>
                </a:solidFill>
                <a:latin typeface="Arial" panose="020B0604020202020204" pitchFamily="34" charset="0"/>
                <a:ea typeface="黑体" panose="02010609060101010101" pitchFamily="49" charset="-122"/>
                <a:sym typeface="Wingdings" panose="05000000000000000000" pitchFamily="2" charset="2"/>
              </a:rPr>
              <a:t>(3)</a:t>
            </a:r>
            <a:r>
              <a:rPr lang="zh-CN" altLang="en-US" sz="2400" b="1" dirty="0" smtClean="0">
                <a:solidFill>
                  <a:srgbClr val="0000FF"/>
                </a:solidFill>
                <a:latin typeface="Arial" panose="020B0604020202020204" pitchFamily="34" charset="0"/>
                <a:ea typeface="黑体" panose="02010609060101010101" pitchFamily="49" charset="-122"/>
                <a:sym typeface="Wingdings" panose="05000000000000000000" pitchFamily="2" charset="2"/>
              </a:rPr>
              <a:t>，</a:t>
            </a:r>
            <a:r>
              <a:rPr lang="zh-CN" altLang="en-US" sz="2400" b="1" dirty="0">
                <a:solidFill>
                  <a:srgbClr val="0000FF"/>
                </a:solidFill>
                <a:latin typeface="Arial" panose="020B0604020202020204" pitchFamily="34" charset="0"/>
                <a:ea typeface="黑体" panose="02010609060101010101" pitchFamily="49" charset="-122"/>
                <a:sym typeface="Wingdings" panose="05000000000000000000" pitchFamily="2" charset="2"/>
              </a:rPr>
              <a:t>将公式转化为等价的</a:t>
            </a:r>
            <a:r>
              <a:rPr lang="zh-CN" altLang="en-US" sz="2400" b="1" dirty="0">
                <a:solidFill>
                  <a:srgbClr val="FF0000"/>
                </a:solidFill>
                <a:latin typeface="Arial" panose="020B0604020202020204" pitchFamily="34" charset="0"/>
                <a:ea typeface="黑体" panose="02010609060101010101" pitchFamily="49" charset="-122"/>
                <a:sym typeface="Wingdings" panose="05000000000000000000" pitchFamily="2" charset="2"/>
              </a:rPr>
              <a:t>范式</a:t>
            </a:r>
            <a:r>
              <a:rPr lang="zh-CN" altLang="en-US" sz="2400" b="1" dirty="0">
                <a:solidFill>
                  <a:srgbClr val="0000FF"/>
                </a:solidFill>
                <a:latin typeface="Arial" panose="020B0604020202020204" pitchFamily="34" charset="0"/>
                <a:ea typeface="黑体" panose="02010609060101010101" pitchFamily="49" charset="-122"/>
                <a:sym typeface="Wingdings" panose="05000000000000000000" pitchFamily="2" charset="2"/>
              </a:rPr>
              <a:t>，在此基础上，进一步将其转化为</a:t>
            </a:r>
            <a:r>
              <a:rPr lang="zh-CN" altLang="en-US" sz="2400" b="1" dirty="0">
                <a:solidFill>
                  <a:srgbClr val="FF0000"/>
                </a:solidFill>
                <a:latin typeface="Arial" panose="020B0604020202020204" pitchFamily="34" charset="0"/>
                <a:ea typeface="黑体" panose="02010609060101010101" pitchFamily="49" charset="-122"/>
                <a:sym typeface="Wingdings" panose="05000000000000000000" pitchFamily="2" charset="2"/>
              </a:rPr>
              <a:t>主范式</a:t>
            </a:r>
            <a:endParaRPr lang="zh-CN" altLang="en-US" sz="2400" b="1" dirty="0">
              <a:solidFill>
                <a:srgbClr val="FF0000"/>
              </a:solidFill>
              <a:latin typeface="Arial" panose="020B0604020202020204" pitchFamily="34" charset="0"/>
              <a:ea typeface="黑体" panose="02010609060101010101" pitchFamily="49" charset="-122"/>
              <a:sym typeface="Wingdings" panose="05000000000000000000" pitchFamily="2" charset="2"/>
            </a:endParaRPr>
          </a:p>
          <a:p>
            <a:pPr marL="0" indent="0" eaLnBrk="1" hangingPunct="1">
              <a:lnSpc>
                <a:spcPct val="90000"/>
              </a:lnSpc>
              <a:buFontTx/>
              <a:buNone/>
              <a:defRPr/>
            </a:pPr>
            <a:r>
              <a:rPr lang="en-US" altLang="zh-CN" sz="2400" b="1" dirty="0" smtClean="0">
                <a:solidFill>
                  <a:srgbClr val="0000FF"/>
                </a:solidFill>
                <a:latin typeface="Arial" panose="020B0604020202020204" pitchFamily="34" charset="0"/>
                <a:ea typeface="黑体" panose="02010609060101010101" pitchFamily="49" charset="-122"/>
                <a:sym typeface="Wingdings" panose="05000000000000000000" pitchFamily="2" charset="2"/>
              </a:rPr>
              <a:t>(4)</a:t>
            </a:r>
            <a:r>
              <a:rPr lang="zh-CN" altLang="en-US" sz="2400" b="1" dirty="0" smtClean="0">
                <a:solidFill>
                  <a:srgbClr val="0000FF"/>
                </a:solidFill>
                <a:latin typeface="Arial" panose="020B0604020202020204" pitchFamily="34" charset="0"/>
                <a:ea typeface="黑体" panose="02010609060101010101" pitchFamily="49" charset="-122"/>
                <a:sym typeface="Wingdings" panose="05000000000000000000" pitchFamily="2" charset="2"/>
              </a:rPr>
              <a:t>在</a:t>
            </a:r>
            <a:r>
              <a:rPr lang="zh-CN" altLang="en-US" sz="2400" b="1" dirty="0">
                <a:solidFill>
                  <a:srgbClr val="0000FF"/>
                </a:solidFill>
                <a:latin typeface="Arial" panose="020B0604020202020204" pitchFamily="34" charset="0"/>
                <a:ea typeface="黑体" panose="02010609060101010101" pitchFamily="49" charset="-122"/>
                <a:sym typeface="Wingdings" panose="05000000000000000000" pitchFamily="2" charset="2"/>
              </a:rPr>
              <a:t>析取范式的简单合取式和合取范式的简单析取式中，如同一命题变元出现多次，则将其化成只出现一次；</a:t>
            </a:r>
            <a:endParaRPr lang="zh-CN" altLang="en-US" sz="2400" b="1" dirty="0">
              <a:solidFill>
                <a:srgbClr val="0000FF"/>
              </a:solidFill>
              <a:latin typeface="Arial" panose="020B0604020202020204" pitchFamily="34" charset="0"/>
              <a:ea typeface="黑体" panose="02010609060101010101" pitchFamily="49" charset="-122"/>
              <a:sym typeface="Wingdings" panose="05000000000000000000" pitchFamily="2" charset="2"/>
            </a:endParaRPr>
          </a:p>
          <a:p>
            <a:pPr marL="0" indent="0" eaLnBrk="1" hangingPunct="1">
              <a:lnSpc>
                <a:spcPct val="90000"/>
              </a:lnSpc>
              <a:buFontTx/>
              <a:buNone/>
              <a:defRPr/>
            </a:pPr>
            <a:r>
              <a:rPr lang="en-US" altLang="zh-CN" sz="2400" b="1" dirty="0" smtClean="0">
                <a:solidFill>
                  <a:srgbClr val="0000FF"/>
                </a:solidFill>
                <a:latin typeface="Arial" panose="020B0604020202020204" pitchFamily="34" charset="0"/>
                <a:ea typeface="黑体" panose="02010609060101010101" pitchFamily="49" charset="-122"/>
                <a:sym typeface="Wingdings" panose="05000000000000000000" pitchFamily="2" charset="2"/>
              </a:rPr>
              <a:t>(5)</a:t>
            </a:r>
            <a:r>
              <a:rPr lang="zh-CN" altLang="en-US" sz="2400" b="1" dirty="0" smtClean="0">
                <a:solidFill>
                  <a:srgbClr val="0000FF"/>
                </a:solidFill>
                <a:latin typeface="Arial" panose="020B0604020202020204" pitchFamily="34" charset="0"/>
                <a:ea typeface="黑体" panose="02010609060101010101" pitchFamily="49" charset="-122"/>
                <a:sym typeface="Wingdings" panose="05000000000000000000" pitchFamily="2" charset="2"/>
              </a:rPr>
              <a:t>去掉</a:t>
            </a:r>
            <a:r>
              <a:rPr lang="zh-CN" altLang="en-US" sz="2400" b="1" dirty="0">
                <a:solidFill>
                  <a:srgbClr val="0000FF"/>
                </a:solidFill>
                <a:latin typeface="Arial" panose="020B0604020202020204" pitchFamily="34" charset="0"/>
                <a:ea typeface="黑体" panose="02010609060101010101" pitchFamily="49" charset="-122"/>
                <a:sym typeface="Wingdings" panose="05000000000000000000" pitchFamily="2" charset="2"/>
              </a:rPr>
              <a:t>析取范式中的所有永假式的简单合取式和合取范式中所有永真式的简单析取式，即去掉简单合取式中含有形如</a:t>
            </a:r>
            <a:r>
              <a:rPr lang="en-US" altLang="zh-CN" sz="2400" b="1" dirty="0">
                <a:solidFill>
                  <a:srgbClr val="0000FF"/>
                </a:solidFill>
                <a:latin typeface="Arial" panose="020B0604020202020204" pitchFamily="34" charset="0"/>
                <a:ea typeface="黑体" panose="02010609060101010101" pitchFamily="49" charset="-122"/>
                <a:sym typeface="Wingdings" panose="05000000000000000000" pitchFamily="2" charset="2"/>
              </a:rPr>
              <a:t>P∧¬P</a:t>
            </a:r>
            <a:r>
              <a:rPr lang="zh-CN" altLang="en-US" sz="2400" b="1" dirty="0">
                <a:solidFill>
                  <a:srgbClr val="0000FF"/>
                </a:solidFill>
                <a:latin typeface="Arial" panose="020B0604020202020204" pitchFamily="34" charset="0"/>
                <a:ea typeface="黑体" panose="02010609060101010101" pitchFamily="49" charset="-122"/>
                <a:sym typeface="Wingdings" panose="05000000000000000000" pitchFamily="2" charset="2"/>
              </a:rPr>
              <a:t>的子公式和简单析取式中含有形如</a:t>
            </a:r>
            <a:r>
              <a:rPr lang="en-US" altLang="zh-CN" sz="2400" b="1" dirty="0">
                <a:solidFill>
                  <a:srgbClr val="0000FF"/>
                </a:solidFill>
                <a:latin typeface="Arial" panose="020B0604020202020204" pitchFamily="34" charset="0"/>
                <a:ea typeface="黑体" panose="02010609060101010101" pitchFamily="49" charset="-122"/>
                <a:sym typeface="Wingdings" panose="05000000000000000000" pitchFamily="2" charset="2"/>
              </a:rPr>
              <a:t>P∨¬P</a:t>
            </a:r>
            <a:r>
              <a:rPr lang="zh-CN" altLang="en-US" sz="2400" b="1" dirty="0">
                <a:solidFill>
                  <a:srgbClr val="0000FF"/>
                </a:solidFill>
                <a:latin typeface="Arial" panose="020B0604020202020204" pitchFamily="34" charset="0"/>
                <a:ea typeface="黑体" panose="02010609060101010101" pitchFamily="49" charset="-122"/>
                <a:sym typeface="Wingdings" panose="05000000000000000000" pitchFamily="2" charset="2"/>
              </a:rPr>
              <a:t>的子公式</a:t>
            </a:r>
            <a:r>
              <a:rPr lang="en-US" altLang="zh-CN" sz="2400" b="1" dirty="0">
                <a:solidFill>
                  <a:srgbClr val="0000FF"/>
                </a:solidFill>
                <a:latin typeface="Arial" panose="020B0604020202020204" pitchFamily="34" charset="0"/>
                <a:ea typeface="黑体" panose="02010609060101010101" pitchFamily="49" charset="-122"/>
                <a:sym typeface="Wingdings" panose="05000000000000000000" pitchFamily="2" charset="2"/>
              </a:rPr>
              <a:t>;</a:t>
            </a:r>
            <a:endParaRPr lang="en-US" altLang="zh-CN" sz="2400" b="1" dirty="0">
              <a:solidFill>
                <a:srgbClr val="0000FF"/>
              </a:solidFill>
              <a:latin typeface="Arial" panose="020B0604020202020204" pitchFamily="34" charset="0"/>
              <a:ea typeface="黑体" panose="02010609060101010101" pitchFamily="49" charset="-122"/>
              <a:sym typeface="Wingdings" panose="05000000000000000000" pitchFamily="2" charset="2"/>
            </a:endParaRPr>
          </a:p>
          <a:p>
            <a:pPr marL="0" indent="0" eaLnBrk="1" hangingPunct="1">
              <a:lnSpc>
                <a:spcPct val="90000"/>
              </a:lnSpc>
              <a:buFontTx/>
              <a:buNone/>
              <a:defRPr/>
            </a:pPr>
            <a:r>
              <a:rPr lang="en-US" altLang="zh-CN" sz="2400" b="1" dirty="0" smtClean="0">
                <a:solidFill>
                  <a:srgbClr val="0000FF"/>
                </a:solidFill>
                <a:latin typeface="Arial" panose="020B0604020202020204" pitchFamily="34" charset="0"/>
                <a:ea typeface="黑体" panose="02010609060101010101" pitchFamily="49" charset="-122"/>
                <a:sym typeface="Wingdings" panose="05000000000000000000" pitchFamily="2" charset="2"/>
              </a:rPr>
              <a:t>(6)</a:t>
            </a:r>
            <a:r>
              <a:rPr lang="zh-CN" altLang="en-US" sz="2400" b="1" dirty="0" smtClean="0">
                <a:solidFill>
                  <a:srgbClr val="0000FF"/>
                </a:solidFill>
                <a:latin typeface="Arial" panose="020B0604020202020204" pitchFamily="34" charset="0"/>
                <a:ea typeface="黑体" panose="02010609060101010101" pitchFamily="49" charset="-122"/>
                <a:sym typeface="Wingdings" panose="05000000000000000000" pitchFamily="2" charset="2"/>
              </a:rPr>
              <a:t>若</a:t>
            </a:r>
            <a:r>
              <a:rPr lang="zh-CN" altLang="en-US" sz="2400" b="1" dirty="0">
                <a:solidFill>
                  <a:srgbClr val="0000FF"/>
                </a:solidFill>
                <a:latin typeface="Arial" panose="020B0604020202020204" pitchFamily="34" charset="0"/>
                <a:ea typeface="黑体" panose="02010609060101010101" pitchFamily="49" charset="-122"/>
                <a:sym typeface="Wingdings" panose="05000000000000000000" pitchFamily="2" charset="2"/>
              </a:rPr>
              <a:t>析取范式的某一个简单合取式中缺少该命题公式中所规定的命题变元，如缺少命题变元</a:t>
            </a:r>
            <a:r>
              <a:rPr lang="en-US" altLang="zh-CN" sz="2400" b="1" dirty="0">
                <a:solidFill>
                  <a:srgbClr val="0000FF"/>
                </a:solidFill>
                <a:latin typeface="Arial" panose="020B0604020202020204" pitchFamily="34" charset="0"/>
                <a:ea typeface="黑体" panose="02010609060101010101" pitchFamily="49" charset="-122"/>
                <a:sym typeface="Wingdings" panose="05000000000000000000" pitchFamily="2" charset="2"/>
              </a:rPr>
              <a:t>P</a:t>
            </a:r>
            <a:r>
              <a:rPr lang="zh-CN" altLang="en-US" sz="2400" b="1" dirty="0">
                <a:solidFill>
                  <a:srgbClr val="0000FF"/>
                </a:solidFill>
                <a:latin typeface="Arial" panose="020B0604020202020204" pitchFamily="34" charset="0"/>
                <a:ea typeface="黑体" panose="02010609060101010101" pitchFamily="49" charset="-122"/>
                <a:sym typeface="Wingdings" panose="05000000000000000000" pitchFamily="2" charset="2"/>
              </a:rPr>
              <a:t>，则可用公式</a:t>
            </a:r>
            <a:r>
              <a:rPr lang="en-US" altLang="zh-CN" sz="2400" b="1" dirty="0">
                <a:solidFill>
                  <a:srgbClr val="0000FF"/>
                </a:solidFill>
                <a:latin typeface="Arial" panose="020B0604020202020204" pitchFamily="34" charset="0"/>
                <a:ea typeface="黑体" panose="02010609060101010101" pitchFamily="49" charset="-122"/>
                <a:sym typeface="Wingdings" panose="05000000000000000000" pitchFamily="2" charset="2"/>
              </a:rPr>
              <a:t>(¬P∨P)∧Q=Q</a:t>
            </a:r>
            <a:r>
              <a:rPr lang="zh-CN" altLang="en-US" sz="2400" b="1" dirty="0">
                <a:solidFill>
                  <a:srgbClr val="0000FF"/>
                </a:solidFill>
                <a:latin typeface="Arial" panose="020B0604020202020204" pitchFamily="34" charset="0"/>
                <a:ea typeface="黑体" panose="02010609060101010101" pitchFamily="49" charset="-122"/>
                <a:sym typeface="Wingdings" panose="05000000000000000000" pitchFamily="2" charset="2"/>
              </a:rPr>
              <a:t>将命题变元补进去，并利用分配律展开，然后合并相同的简单析取式，此时得到的简单析取式将是标准的极大项；</a:t>
            </a:r>
            <a:endParaRPr lang="zh-CN" altLang="en-US" sz="2400" b="1" dirty="0">
              <a:solidFill>
                <a:srgbClr val="0000FF"/>
              </a:solidFill>
              <a:latin typeface="Arial" panose="020B0604020202020204" pitchFamily="34" charset="0"/>
              <a:ea typeface="黑体" panose="02010609060101010101" pitchFamily="49" charset="-122"/>
              <a:sym typeface="Wingdings" panose="05000000000000000000" pitchFamily="2" charset="2"/>
            </a:endParaRPr>
          </a:p>
          <a:p>
            <a:pPr marL="0" indent="0" eaLnBrk="1" hangingPunct="1">
              <a:lnSpc>
                <a:spcPct val="90000"/>
              </a:lnSpc>
              <a:buFontTx/>
              <a:buNone/>
              <a:defRPr/>
            </a:pPr>
            <a:r>
              <a:rPr lang="en-US" altLang="zh-CN" sz="2400" b="1" dirty="0" smtClean="0">
                <a:solidFill>
                  <a:srgbClr val="0000FF"/>
                </a:solidFill>
                <a:latin typeface="Arial" panose="020B0604020202020204" pitchFamily="34" charset="0"/>
                <a:ea typeface="黑体" panose="02010609060101010101" pitchFamily="49" charset="-122"/>
                <a:sym typeface="Wingdings" panose="05000000000000000000" pitchFamily="2" charset="2"/>
              </a:rPr>
              <a:t>(7)</a:t>
            </a:r>
            <a:r>
              <a:rPr lang="zh-CN" altLang="en-US" sz="2400" b="1" dirty="0" smtClean="0">
                <a:solidFill>
                  <a:srgbClr val="0000FF"/>
                </a:solidFill>
                <a:latin typeface="Arial" panose="020B0604020202020204" pitchFamily="34" charset="0"/>
                <a:ea typeface="黑体" panose="02010609060101010101" pitchFamily="49" charset="-122"/>
                <a:sym typeface="Wingdings" panose="05000000000000000000" pitchFamily="2" charset="2"/>
              </a:rPr>
              <a:t>利用</a:t>
            </a:r>
            <a:r>
              <a:rPr lang="zh-CN" altLang="en-US" sz="2400" b="1" dirty="0">
                <a:solidFill>
                  <a:srgbClr val="0000FF"/>
                </a:solidFill>
                <a:latin typeface="Arial" panose="020B0604020202020204" pitchFamily="34" charset="0"/>
                <a:ea typeface="黑体" panose="02010609060101010101" pitchFamily="49" charset="-122"/>
                <a:sym typeface="Wingdings" panose="05000000000000000000" pitchFamily="2" charset="2"/>
              </a:rPr>
              <a:t>等幂律将相同的极小项和极大项合并</a:t>
            </a:r>
            <a:r>
              <a:rPr lang="en-US" altLang="zh-CN" sz="2400" b="1" dirty="0">
                <a:solidFill>
                  <a:srgbClr val="0000FF"/>
                </a:solidFill>
                <a:latin typeface="Arial" panose="020B0604020202020204" pitchFamily="34" charset="0"/>
                <a:ea typeface="黑体" panose="02010609060101010101" pitchFamily="49" charset="-122"/>
                <a:sym typeface="Wingdings" panose="05000000000000000000" pitchFamily="2" charset="2"/>
              </a:rPr>
              <a:t>,</a:t>
            </a:r>
            <a:r>
              <a:rPr lang="zh-CN" altLang="en-US" sz="2400" b="1" dirty="0">
                <a:solidFill>
                  <a:srgbClr val="0000FF"/>
                </a:solidFill>
                <a:latin typeface="Arial" panose="020B0604020202020204" pitchFamily="34" charset="0"/>
                <a:ea typeface="黑体" panose="02010609060101010101" pitchFamily="49" charset="-122"/>
                <a:sym typeface="Wingdings" panose="05000000000000000000" pitchFamily="2" charset="2"/>
              </a:rPr>
              <a:t>同时利用交换律进行顺序调整，由此可转换成标准的</a:t>
            </a:r>
            <a:r>
              <a:rPr lang="zh-CN" altLang="en-US" sz="2400" b="1" dirty="0">
                <a:solidFill>
                  <a:srgbClr val="FF0000"/>
                </a:solidFill>
                <a:latin typeface="Arial" panose="020B0604020202020204" pitchFamily="34" charset="0"/>
                <a:ea typeface="黑体" panose="02010609060101010101" pitchFamily="49" charset="-122"/>
                <a:sym typeface="Wingdings" panose="05000000000000000000" pitchFamily="2" charset="2"/>
              </a:rPr>
              <a:t>主析取范式</a:t>
            </a:r>
            <a:r>
              <a:rPr lang="zh-CN" altLang="en-US" sz="2400" b="1" dirty="0">
                <a:solidFill>
                  <a:srgbClr val="0000FF"/>
                </a:solidFill>
                <a:latin typeface="Arial" panose="020B0604020202020204" pitchFamily="34" charset="0"/>
                <a:ea typeface="黑体" panose="02010609060101010101" pitchFamily="49" charset="-122"/>
                <a:sym typeface="Wingdings" panose="05000000000000000000" pitchFamily="2" charset="2"/>
              </a:rPr>
              <a:t>和</a:t>
            </a:r>
            <a:r>
              <a:rPr lang="zh-CN" altLang="en-US" sz="2400" b="1" dirty="0">
                <a:solidFill>
                  <a:srgbClr val="FF0000"/>
                </a:solidFill>
                <a:latin typeface="Arial" panose="020B0604020202020204" pitchFamily="34" charset="0"/>
                <a:ea typeface="黑体" panose="02010609060101010101" pitchFamily="49" charset="-122"/>
                <a:sym typeface="Wingdings" panose="05000000000000000000" pitchFamily="2" charset="2"/>
              </a:rPr>
              <a:t>主合取范式</a:t>
            </a:r>
            <a:r>
              <a:rPr lang="zh-CN" altLang="en-US" sz="2400" b="1" dirty="0">
                <a:solidFill>
                  <a:srgbClr val="0000FF"/>
                </a:solidFill>
                <a:latin typeface="Arial" panose="020B0604020202020204" pitchFamily="34" charset="0"/>
                <a:ea typeface="黑体" panose="02010609060101010101" pitchFamily="49" charset="-122"/>
                <a:sym typeface="Wingdings" panose="05000000000000000000" pitchFamily="2" charset="2"/>
              </a:rPr>
              <a:t>。</a:t>
            </a:r>
            <a:endParaRPr lang="zh-CN" altLang="en-US" sz="2400" b="1" dirty="0">
              <a:solidFill>
                <a:srgbClr val="0000FF"/>
              </a:solidFill>
              <a:latin typeface="Arial" panose="020B0604020202020204" pitchFamily="34" charset="0"/>
              <a:ea typeface="黑体" panose="02010609060101010101" pitchFamily="49" charset="-122"/>
              <a:sym typeface="Wingdings" panose="05000000000000000000" pitchFamily="2" charset="2"/>
            </a:endParaRPr>
          </a:p>
          <a:p>
            <a:pPr eaLnBrk="1" hangingPunct="1">
              <a:defRPr/>
            </a:pPr>
            <a:endParaRPr lang="en-US" altLang="zh-CN" dirty="0"/>
          </a:p>
        </p:txBody>
      </p:sp>
    </p:spTree>
  </p:cSld>
  <p:clrMapOvr>
    <a:masterClrMapping/>
  </p:clrMapOvr>
  <p:transition spd="med" advTm="5486"/>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p:txBody>
          <a:bodyPr/>
          <a:lstStyle/>
          <a:p>
            <a:pPr algn="l" eaLnBrk="1" hangingPunct="1">
              <a:defRPr/>
            </a:pPr>
            <a:r>
              <a:rPr lang="en-US" altLang="zh-CN">
                <a:latin typeface="Arial Black" panose="020B0A04020102020204" pitchFamily="34" charset="0"/>
                <a:ea typeface="黑体" panose="02010609060101010101" pitchFamily="49" charset="-122"/>
              </a:rPr>
              <a:t>1.4</a:t>
            </a:r>
            <a:r>
              <a:rPr lang="zh-CN" altLang="en-US">
                <a:latin typeface="Arial Black" panose="020B0A04020102020204" pitchFamily="34" charset="0"/>
                <a:ea typeface="黑体" panose="02010609060101010101" pitchFamily="49" charset="-122"/>
              </a:rPr>
              <a:t>：范式</a:t>
            </a:r>
            <a:endParaRPr lang="zh-CN" altLang="en-US">
              <a:latin typeface="Arial Black" panose="020B0A04020102020204" pitchFamily="34" charset="0"/>
              <a:ea typeface="黑体" panose="02010609060101010101" pitchFamily="49" charset="-122"/>
            </a:endParaRPr>
          </a:p>
        </p:txBody>
      </p:sp>
      <p:sp>
        <p:nvSpPr>
          <p:cNvPr id="95235" name="Rectangle 3"/>
          <p:cNvSpPr>
            <a:spLocks noGrp="1" noChangeArrowheads="1"/>
          </p:cNvSpPr>
          <p:nvPr>
            <p:ph type="body" idx="1"/>
          </p:nvPr>
        </p:nvSpPr>
        <p:spPr/>
        <p:txBody>
          <a:bodyPr/>
          <a:lstStyle/>
          <a:p>
            <a:pPr eaLnBrk="1" hangingPunct="1">
              <a:buFontTx/>
              <a:buNone/>
            </a:pPr>
            <a:r>
              <a:rPr lang="en-US" altLang="zh-CN" sz="2800" b="1" dirty="0">
                <a:solidFill>
                  <a:srgbClr val="CC0000"/>
                </a:solidFill>
                <a:ea typeface="黑体" panose="02010609060101010101" pitchFamily="49" charset="-122"/>
                <a:sym typeface="Wingdings" panose="05000000000000000000" pitchFamily="2" charset="2"/>
              </a:rPr>
              <a:t>[</a:t>
            </a:r>
            <a:r>
              <a:rPr lang="zh-CN" altLang="en-US" sz="2800" b="1" dirty="0">
                <a:solidFill>
                  <a:srgbClr val="CC0000"/>
                </a:solidFill>
                <a:ea typeface="黑体" panose="02010609060101010101" pitchFamily="49" charset="-122"/>
                <a:sym typeface="Wingdings" panose="05000000000000000000" pitchFamily="2" charset="2"/>
              </a:rPr>
              <a:t>公式转换法</a:t>
            </a:r>
            <a:r>
              <a:rPr lang="en-US" altLang="zh-CN" sz="2800" b="1" dirty="0">
                <a:solidFill>
                  <a:srgbClr val="CC0000"/>
                </a:solidFill>
                <a:ea typeface="黑体" panose="02010609060101010101" pitchFamily="49" charset="-122"/>
                <a:sym typeface="Wingdings" panose="05000000000000000000" pitchFamily="2" charset="2"/>
              </a:rPr>
              <a:t>]</a:t>
            </a:r>
            <a:endParaRPr lang="en-US" altLang="zh-CN" sz="2800" b="1" dirty="0">
              <a:solidFill>
                <a:srgbClr val="CC0000"/>
              </a:solidFill>
              <a:ea typeface="黑体" panose="02010609060101010101" pitchFamily="49" charset="-122"/>
              <a:sym typeface="Wingdings" panose="05000000000000000000" pitchFamily="2" charset="2"/>
            </a:endParaRPr>
          </a:p>
          <a:p>
            <a:pPr eaLnBrk="1" hangingPunct="1">
              <a:buFontTx/>
              <a:buNone/>
            </a:pPr>
            <a:r>
              <a:rPr lang="zh-CN" altLang="en-US" sz="2800" b="1" dirty="0">
                <a:solidFill>
                  <a:srgbClr val="0000FF"/>
                </a:solidFill>
                <a:ea typeface="黑体" panose="02010609060101010101" pitchFamily="49" charset="-122"/>
                <a:sym typeface="Wingdings" panose="05000000000000000000" pitchFamily="2" charset="2"/>
              </a:rPr>
              <a:t>唯一性：</a:t>
            </a:r>
            <a:endParaRPr lang="zh-CN" altLang="en-US" sz="2800" b="1" dirty="0">
              <a:solidFill>
                <a:srgbClr val="0000FF"/>
              </a:solidFill>
              <a:ea typeface="黑体" panose="02010609060101010101" pitchFamily="49" charset="-122"/>
              <a:sym typeface="Wingdings" panose="05000000000000000000" pitchFamily="2" charset="2"/>
            </a:endParaRPr>
          </a:p>
          <a:p>
            <a:pPr eaLnBrk="1" hangingPunct="1">
              <a:buFontTx/>
              <a:buNone/>
            </a:pPr>
            <a:r>
              <a:rPr lang="zh-CN" altLang="en-US" sz="2800" b="1" dirty="0">
                <a:ea typeface="黑体" panose="02010609060101010101" pitchFamily="49" charset="-122"/>
                <a:sym typeface="Wingdings" panose="05000000000000000000" pitchFamily="2" charset="2"/>
              </a:rPr>
              <a:t>  设任一命题公式</a:t>
            </a:r>
            <a:r>
              <a:rPr lang="en-US" altLang="zh-CN" sz="2800" b="1" dirty="0">
                <a:ea typeface="黑体" panose="02010609060101010101" pitchFamily="49" charset="-122"/>
                <a:sym typeface="Wingdings" panose="05000000000000000000" pitchFamily="2" charset="2"/>
              </a:rPr>
              <a:t>A</a:t>
            </a:r>
            <a:r>
              <a:rPr lang="zh-CN" altLang="en-US" sz="2800" b="1" dirty="0">
                <a:ea typeface="黑体" panose="02010609060101010101" pitchFamily="49" charset="-122"/>
                <a:sym typeface="Wingdings" panose="05000000000000000000" pitchFamily="2" charset="2"/>
              </a:rPr>
              <a:t>有两个主析取范式</a:t>
            </a:r>
            <a:r>
              <a:rPr lang="en-US" altLang="zh-CN" sz="2800" b="1" dirty="0">
                <a:ea typeface="黑体" panose="02010609060101010101" pitchFamily="49" charset="-122"/>
                <a:sym typeface="Wingdings" panose="05000000000000000000" pitchFamily="2" charset="2"/>
              </a:rPr>
              <a:t>B</a:t>
            </a:r>
            <a:r>
              <a:rPr lang="zh-CN" altLang="en-US" sz="2800" b="1" dirty="0">
                <a:ea typeface="黑体" panose="02010609060101010101" pitchFamily="49" charset="-122"/>
                <a:sym typeface="Wingdings" panose="05000000000000000000" pitchFamily="2" charset="2"/>
              </a:rPr>
              <a:t>和</a:t>
            </a:r>
            <a:r>
              <a:rPr lang="en-US" altLang="zh-CN" sz="2800" b="1" dirty="0">
                <a:ea typeface="黑体" panose="02010609060101010101" pitchFamily="49" charset="-122"/>
                <a:sym typeface="Wingdings" panose="05000000000000000000" pitchFamily="2" charset="2"/>
              </a:rPr>
              <a:t>C</a:t>
            </a:r>
            <a:r>
              <a:rPr lang="zh-CN" altLang="en-US" sz="2800" b="1" dirty="0">
                <a:ea typeface="黑体" panose="02010609060101010101" pitchFamily="49" charset="-122"/>
                <a:sym typeface="Wingdings" panose="05000000000000000000" pitchFamily="2" charset="2"/>
              </a:rPr>
              <a:t>，则因为</a:t>
            </a:r>
            <a:r>
              <a:rPr lang="en-US" altLang="zh-CN" sz="2800" b="1" dirty="0">
                <a:ea typeface="黑体" panose="02010609060101010101" pitchFamily="49" charset="-122"/>
                <a:sym typeface="Wingdings" panose="05000000000000000000" pitchFamily="2" charset="2"/>
              </a:rPr>
              <a:t>A&lt;=&gt;B</a:t>
            </a:r>
            <a:r>
              <a:rPr lang="zh-CN" altLang="en-US" sz="2800" b="1" dirty="0">
                <a:ea typeface="黑体" panose="02010609060101010101" pitchFamily="49" charset="-122"/>
                <a:sym typeface="Wingdings" panose="05000000000000000000" pitchFamily="2" charset="2"/>
              </a:rPr>
              <a:t>， </a:t>
            </a:r>
            <a:r>
              <a:rPr lang="en-US" altLang="zh-CN" sz="2800" b="1" dirty="0">
                <a:ea typeface="黑体" panose="02010609060101010101" pitchFamily="49" charset="-122"/>
                <a:sym typeface="Wingdings" panose="05000000000000000000" pitchFamily="2" charset="2"/>
              </a:rPr>
              <a:t>A&lt;=&gt;C</a:t>
            </a:r>
            <a:r>
              <a:rPr lang="zh-CN" altLang="en-US" sz="2800" b="1" dirty="0">
                <a:ea typeface="黑体" panose="02010609060101010101" pitchFamily="49" charset="-122"/>
                <a:sym typeface="Wingdings" panose="05000000000000000000" pitchFamily="2" charset="2"/>
              </a:rPr>
              <a:t>，所以</a:t>
            </a:r>
            <a:r>
              <a:rPr lang="en-US" altLang="zh-CN" sz="2800" b="1" dirty="0">
                <a:ea typeface="黑体" panose="02010609060101010101" pitchFamily="49" charset="-122"/>
                <a:sym typeface="Wingdings" panose="05000000000000000000" pitchFamily="2" charset="2"/>
              </a:rPr>
              <a:t>B&lt;=&gt;C</a:t>
            </a:r>
            <a:r>
              <a:rPr lang="zh-CN" altLang="en-US" sz="2800" b="1" dirty="0">
                <a:ea typeface="黑体" panose="02010609060101010101" pitchFamily="49" charset="-122"/>
                <a:sym typeface="Wingdings" panose="05000000000000000000" pitchFamily="2" charset="2"/>
              </a:rPr>
              <a:t>，若</a:t>
            </a:r>
            <a:r>
              <a:rPr lang="en-US" altLang="zh-CN" sz="2800" b="1" dirty="0">
                <a:ea typeface="黑体" panose="02010609060101010101" pitchFamily="49" charset="-122"/>
                <a:sym typeface="Wingdings" panose="05000000000000000000" pitchFamily="2" charset="2"/>
              </a:rPr>
              <a:t>B</a:t>
            </a:r>
            <a:r>
              <a:rPr lang="zh-CN" altLang="en-US" sz="2800" b="1" dirty="0">
                <a:ea typeface="黑体" panose="02010609060101010101" pitchFamily="49" charset="-122"/>
                <a:sym typeface="Wingdings" panose="05000000000000000000" pitchFamily="2" charset="2"/>
              </a:rPr>
              <a:t>，</a:t>
            </a:r>
            <a:r>
              <a:rPr lang="en-US" altLang="zh-CN" sz="2800" b="1" dirty="0">
                <a:ea typeface="黑体" panose="02010609060101010101" pitchFamily="49" charset="-122"/>
                <a:sym typeface="Wingdings" panose="05000000000000000000" pitchFamily="2" charset="2"/>
              </a:rPr>
              <a:t>C</a:t>
            </a:r>
            <a:r>
              <a:rPr lang="zh-CN" altLang="en-US" sz="2800" b="1" dirty="0">
                <a:ea typeface="黑体" panose="02010609060101010101" pitchFamily="49" charset="-122"/>
                <a:sym typeface="Wingdings" panose="05000000000000000000" pitchFamily="2" charset="2"/>
              </a:rPr>
              <a:t>是</a:t>
            </a:r>
            <a:r>
              <a:rPr lang="en-US" altLang="zh-CN" sz="2800" b="1" dirty="0">
                <a:ea typeface="黑体" panose="02010609060101010101" pitchFamily="49" charset="-122"/>
                <a:sym typeface="Wingdings" panose="05000000000000000000" pitchFamily="2" charset="2"/>
              </a:rPr>
              <a:t>A</a:t>
            </a:r>
            <a:r>
              <a:rPr lang="zh-CN" altLang="en-US" sz="2800" b="1" dirty="0">
                <a:ea typeface="黑体" panose="02010609060101010101" pitchFamily="49" charset="-122"/>
                <a:sym typeface="Wingdings" panose="05000000000000000000" pitchFamily="2" charset="2"/>
              </a:rPr>
              <a:t>的</a:t>
            </a:r>
            <a:r>
              <a:rPr lang="en-US" altLang="zh-CN" sz="2800" b="1" dirty="0">
                <a:ea typeface="黑体" panose="02010609060101010101" pitchFamily="49" charset="-122"/>
                <a:sym typeface="Wingdings" panose="05000000000000000000" pitchFamily="2" charset="2"/>
              </a:rPr>
              <a:t>(</a:t>
            </a:r>
            <a:r>
              <a:rPr lang="zh-CN" altLang="en-US" sz="2800" b="1" dirty="0">
                <a:ea typeface="黑体" panose="02010609060101010101" pitchFamily="49" charset="-122"/>
                <a:sym typeface="Wingdings" panose="05000000000000000000" pitchFamily="2" charset="2"/>
              </a:rPr>
              <a:t>在不计极小项的顺序的情况下</a:t>
            </a:r>
            <a:r>
              <a:rPr lang="en-US" altLang="zh-CN" sz="2800" b="1" dirty="0">
                <a:ea typeface="黑体" panose="02010609060101010101" pitchFamily="49" charset="-122"/>
                <a:sym typeface="Wingdings" panose="05000000000000000000" pitchFamily="2" charset="2"/>
              </a:rPr>
              <a:t>)</a:t>
            </a:r>
            <a:r>
              <a:rPr lang="zh-CN" altLang="en-US" sz="2800" b="1" dirty="0">
                <a:ea typeface="黑体" panose="02010609060101010101" pitchFamily="49" charset="-122"/>
                <a:sym typeface="Wingdings" panose="05000000000000000000" pitchFamily="2" charset="2"/>
              </a:rPr>
              <a:t>不同的主析取范式，则必有在存在极小项</a:t>
            </a:r>
            <a:r>
              <a:rPr lang="en-US" altLang="zh-CN" sz="2800" b="1" dirty="0">
                <a:ea typeface="黑体" panose="02010609060101010101" pitchFamily="49" charset="-122"/>
                <a:sym typeface="Wingdings" panose="05000000000000000000" pitchFamily="2" charset="2"/>
              </a:rPr>
              <a:t>m</a:t>
            </a:r>
            <a:r>
              <a:rPr lang="en-US" altLang="zh-CN" sz="2800" b="1" baseline="-25000" dirty="0">
                <a:ea typeface="黑体" panose="02010609060101010101" pitchFamily="49" charset="-122"/>
                <a:sym typeface="Wingdings" panose="05000000000000000000" pitchFamily="2" charset="2"/>
              </a:rPr>
              <a:t>i</a:t>
            </a:r>
            <a:r>
              <a:rPr lang="zh-CN" altLang="en-US" sz="2800" b="1" dirty="0">
                <a:ea typeface="黑体" panose="02010609060101010101" pitchFamily="49" charset="-122"/>
                <a:sym typeface="Wingdings" panose="05000000000000000000" pitchFamily="2" charset="2"/>
              </a:rPr>
              <a:t>，</a:t>
            </a:r>
            <a:r>
              <a:rPr lang="en-US" altLang="zh-CN" sz="2800" b="1" dirty="0">
                <a:ea typeface="黑体" panose="02010609060101010101" pitchFamily="49" charset="-122"/>
                <a:sym typeface="Wingdings" panose="05000000000000000000" pitchFamily="2" charset="2"/>
              </a:rPr>
              <a:t>m</a:t>
            </a:r>
            <a:r>
              <a:rPr lang="en-US" altLang="zh-CN" sz="2800" b="1" baseline="-25000" dirty="0">
                <a:ea typeface="黑体" panose="02010609060101010101" pitchFamily="49" charset="-122"/>
                <a:sym typeface="Wingdings" panose="05000000000000000000" pitchFamily="2" charset="2"/>
              </a:rPr>
              <a:t>i</a:t>
            </a:r>
            <a:r>
              <a:rPr lang="zh-CN" altLang="en-US" sz="2800" b="1" dirty="0">
                <a:ea typeface="黑体" panose="02010609060101010101" pitchFamily="49" charset="-122"/>
                <a:sym typeface="Wingdings" panose="05000000000000000000" pitchFamily="2" charset="2"/>
              </a:rPr>
              <a:t>只存在于</a:t>
            </a:r>
            <a:r>
              <a:rPr lang="en-US" altLang="zh-CN" sz="2800" b="1" dirty="0">
                <a:ea typeface="黑体" panose="02010609060101010101" pitchFamily="49" charset="-122"/>
                <a:sym typeface="Wingdings" panose="05000000000000000000" pitchFamily="2" charset="2"/>
              </a:rPr>
              <a:t>B</a:t>
            </a:r>
            <a:r>
              <a:rPr lang="zh-CN" altLang="en-US" sz="2800" b="1" dirty="0">
                <a:ea typeface="黑体" panose="02010609060101010101" pitchFamily="49" charset="-122"/>
                <a:sym typeface="Wingdings" panose="05000000000000000000" pitchFamily="2" charset="2"/>
              </a:rPr>
              <a:t>，</a:t>
            </a:r>
            <a:r>
              <a:rPr lang="en-US" altLang="zh-CN" sz="2800" b="1" dirty="0">
                <a:ea typeface="黑体" panose="02010609060101010101" pitchFamily="49" charset="-122"/>
                <a:sym typeface="Wingdings" panose="05000000000000000000" pitchFamily="2" charset="2"/>
              </a:rPr>
              <a:t>C</a:t>
            </a:r>
            <a:r>
              <a:rPr lang="zh-CN" altLang="en-US" sz="2800" b="1" dirty="0">
                <a:ea typeface="黑体" panose="02010609060101010101" pitchFamily="49" charset="-122"/>
                <a:sym typeface="Wingdings" panose="05000000000000000000" pitchFamily="2" charset="2"/>
              </a:rPr>
              <a:t>之一中，不妨设</a:t>
            </a:r>
            <a:r>
              <a:rPr lang="en-US" altLang="zh-CN" sz="2800" b="1" dirty="0">
                <a:ea typeface="黑体" panose="02010609060101010101" pitchFamily="49" charset="-122"/>
                <a:sym typeface="Wingdings" panose="05000000000000000000" pitchFamily="2" charset="2"/>
              </a:rPr>
              <a:t>m</a:t>
            </a:r>
            <a:r>
              <a:rPr lang="en-US" altLang="zh-CN" sz="2800" b="1" baseline="-25000" dirty="0">
                <a:ea typeface="黑体" panose="02010609060101010101" pitchFamily="49" charset="-122"/>
                <a:sym typeface="Wingdings" panose="05000000000000000000" pitchFamily="2" charset="2"/>
              </a:rPr>
              <a:t>i</a:t>
            </a:r>
            <a:r>
              <a:rPr lang="zh-CN" altLang="en-US" sz="2800" b="1" dirty="0">
                <a:ea typeface="黑体" panose="02010609060101010101" pitchFamily="49" charset="-122"/>
                <a:sym typeface="Wingdings" panose="05000000000000000000" pitchFamily="2" charset="2"/>
              </a:rPr>
              <a:t>在</a:t>
            </a:r>
            <a:r>
              <a:rPr lang="en-US" altLang="zh-CN" sz="2800" b="1" dirty="0">
                <a:ea typeface="黑体" panose="02010609060101010101" pitchFamily="49" charset="-122"/>
                <a:sym typeface="Wingdings" panose="05000000000000000000" pitchFamily="2" charset="2"/>
              </a:rPr>
              <a:t>B</a:t>
            </a:r>
            <a:r>
              <a:rPr lang="zh-CN" altLang="en-US" sz="2800" b="1" dirty="0">
                <a:ea typeface="黑体" panose="02010609060101010101" pitchFamily="49" charset="-122"/>
                <a:sym typeface="Wingdings" panose="05000000000000000000" pitchFamily="2" charset="2"/>
              </a:rPr>
              <a:t>中</a:t>
            </a:r>
            <a:r>
              <a:rPr lang="en-US" altLang="zh-CN" sz="2800" b="1" dirty="0">
                <a:ea typeface="黑体" panose="02010609060101010101" pitchFamily="49" charset="-122"/>
                <a:sym typeface="Wingdings" panose="05000000000000000000" pitchFamily="2" charset="2"/>
              </a:rPr>
              <a:t>,</a:t>
            </a:r>
            <a:r>
              <a:rPr lang="zh-CN" altLang="en-US" sz="2800" b="1" dirty="0">
                <a:ea typeface="黑体" panose="02010609060101010101" pitchFamily="49" charset="-122"/>
                <a:sym typeface="Wingdings" panose="05000000000000000000" pitchFamily="2" charset="2"/>
              </a:rPr>
              <a:t>而不在</a:t>
            </a:r>
            <a:r>
              <a:rPr lang="en-US" altLang="zh-CN" sz="2800" b="1" dirty="0">
                <a:ea typeface="黑体" panose="02010609060101010101" pitchFamily="49" charset="-122"/>
                <a:sym typeface="Wingdings" panose="05000000000000000000" pitchFamily="2" charset="2"/>
              </a:rPr>
              <a:t>C</a:t>
            </a:r>
            <a:r>
              <a:rPr lang="zh-CN" altLang="en-US" sz="2800" b="1" dirty="0">
                <a:ea typeface="黑体" panose="02010609060101010101" pitchFamily="49" charset="-122"/>
                <a:sym typeface="Wingdings" panose="05000000000000000000" pitchFamily="2" charset="2"/>
              </a:rPr>
              <a:t>中，因此</a:t>
            </a:r>
            <a:r>
              <a:rPr lang="en-US" altLang="zh-CN" sz="2800" b="1" dirty="0" err="1" smtClean="0">
                <a:ea typeface="黑体" panose="02010609060101010101" pitchFamily="49" charset="-122"/>
                <a:sym typeface="Wingdings" panose="05000000000000000000" pitchFamily="2" charset="2"/>
              </a:rPr>
              <a:t>i</a:t>
            </a:r>
            <a:r>
              <a:rPr lang="zh-CN" altLang="en-US" sz="2800" b="1" dirty="0" smtClean="0">
                <a:ea typeface="黑体" panose="02010609060101010101" pitchFamily="49" charset="-122"/>
                <a:sym typeface="Wingdings" panose="05000000000000000000" pitchFamily="2" charset="2"/>
              </a:rPr>
              <a:t>对应的</a:t>
            </a:r>
            <a:r>
              <a:rPr lang="zh-CN" altLang="en-US" sz="2800" b="1" dirty="0" smtClean="0">
                <a:solidFill>
                  <a:srgbClr val="FF0000"/>
                </a:solidFill>
                <a:ea typeface="黑体" panose="02010609060101010101" pitchFamily="49" charset="-122"/>
                <a:sym typeface="Wingdings" panose="05000000000000000000" pitchFamily="2" charset="2"/>
              </a:rPr>
              <a:t>二进制</a:t>
            </a:r>
            <a:r>
              <a:rPr lang="zh-CN" altLang="en-US" sz="2800" b="1" dirty="0">
                <a:ea typeface="黑体" panose="02010609060101010101" pitchFamily="49" charset="-122"/>
                <a:sym typeface="Wingdings" panose="05000000000000000000" pitchFamily="2" charset="2"/>
              </a:rPr>
              <a:t>表示</a:t>
            </a:r>
            <a:r>
              <a:rPr lang="en-US" altLang="zh-CN" sz="2800" b="1" dirty="0">
                <a:ea typeface="黑体" panose="02010609060101010101" pitchFamily="49" charset="-122"/>
                <a:sym typeface="Wingdings" panose="05000000000000000000" pitchFamily="2" charset="2"/>
              </a:rPr>
              <a:t>B</a:t>
            </a:r>
            <a:r>
              <a:rPr lang="zh-CN" altLang="en-US" sz="2800" b="1" dirty="0">
                <a:ea typeface="黑体" panose="02010609060101010101" pitchFamily="49" charset="-122"/>
                <a:sym typeface="Wingdings" panose="05000000000000000000" pitchFamily="2" charset="2"/>
              </a:rPr>
              <a:t>的一个</a:t>
            </a:r>
            <a:r>
              <a:rPr lang="zh-CN" altLang="en-US" sz="2800" b="1" dirty="0">
                <a:solidFill>
                  <a:srgbClr val="FF0000"/>
                </a:solidFill>
                <a:ea typeface="黑体" panose="02010609060101010101" pitchFamily="49" charset="-122"/>
                <a:sym typeface="Wingdings" panose="05000000000000000000" pitchFamily="2" charset="2"/>
              </a:rPr>
              <a:t>真值解释</a:t>
            </a:r>
            <a:r>
              <a:rPr lang="zh-CN" altLang="en-US" sz="2800" b="1" dirty="0">
                <a:ea typeface="黑体" panose="02010609060101010101" pitchFamily="49" charset="-122"/>
                <a:sym typeface="Wingdings" panose="05000000000000000000" pitchFamily="2" charset="2"/>
              </a:rPr>
              <a:t>，而对于</a:t>
            </a:r>
            <a:r>
              <a:rPr lang="en-US" altLang="zh-CN" sz="2800" b="1" dirty="0">
                <a:ea typeface="黑体" panose="02010609060101010101" pitchFamily="49" charset="-122"/>
                <a:sym typeface="Wingdings" panose="05000000000000000000" pitchFamily="2" charset="2"/>
              </a:rPr>
              <a:t>C</a:t>
            </a:r>
            <a:r>
              <a:rPr lang="zh-CN" altLang="en-US" sz="2800" b="1" dirty="0">
                <a:ea typeface="黑体" panose="02010609060101010101" pitchFamily="49" charset="-122"/>
                <a:sym typeface="Wingdings" panose="05000000000000000000" pitchFamily="2" charset="2"/>
              </a:rPr>
              <a:t>则为真值为假的解释，这与</a:t>
            </a:r>
            <a:r>
              <a:rPr lang="en-US" altLang="zh-CN" sz="2800" b="1" dirty="0">
                <a:ea typeface="黑体" panose="02010609060101010101" pitchFamily="49" charset="-122"/>
                <a:sym typeface="Wingdings" panose="05000000000000000000" pitchFamily="2" charset="2"/>
              </a:rPr>
              <a:t>B&lt;=&gt;C</a:t>
            </a:r>
            <a:r>
              <a:rPr lang="zh-CN" altLang="en-US" sz="2800" b="1" dirty="0">
                <a:ea typeface="黑体" panose="02010609060101010101" pitchFamily="49" charset="-122"/>
                <a:sym typeface="Wingdings" panose="05000000000000000000" pitchFamily="2" charset="2"/>
              </a:rPr>
              <a:t>矛盾，所以</a:t>
            </a:r>
            <a:r>
              <a:rPr lang="en-US" altLang="zh-CN" sz="2800" b="1" dirty="0">
                <a:ea typeface="黑体" panose="02010609060101010101" pitchFamily="49" charset="-122"/>
                <a:sym typeface="Wingdings" panose="05000000000000000000" pitchFamily="2" charset="2"/>
              </a:rPr>
              <a:t>B</a:t>
            </a:r>
            <a:r>
              <a:rPr lang="zh-CN" altLang="en-US" sz="2800" b="1" dirty="0">
                <a:ea typeface="黑体" panose="02010609060101010101" pitchFamily="49" charset="-122"/>
                <a:sym typeface="Wingdings" panose="05000000000000000000" pitchFamily="2" charset="2"/>
              </a:rPr>
              <a:t>和</a:t>
            </a:r>
            <a:r>
              <a:rPr lang="en-US" altLang="zh-CN" sz="2800" b="1" dirty="0">
                <a:ea typeface="黑体" panose="02010609060101010101" pitchFamily="49" charset="-122"/>
                <a:sym typeface="Wingdings" panose="05000000000000000000" pitchFamily="2" charset="2"/>
              </a:rPr>
              <a:t>C</a:t>
            </a:r>
            <a:r>
              <a:rPr lang="zh-CN" altLang="en-US" sz="2800" b="1" dirty="0">
                <a:ea typeface="黑体" panose="02010609060101010101" pitchFamily="49" charset="-122"/>
                <a:sym typeface="Wingdings" panose="05000000000000000000" pitchFamily="2" charset="2"/>
              </a:rPr>
              <a:t>相同，同理主合取范式也是唯一的。</a:t>
            </a:r>
            <a:endParaRPr lang="zh-CN" altLang="en-US" sz="2800" b="1" dirty="0">
              <a:ea typeface="黑体" panose="02010609060101010101" pitchFamily="49" charset="-122"/>
              <a:sym typeface="Wingdings" panose="05000000000000000000" pitchFamily="2" charset="2"/>
            </a:endParaRPr>
          </a:p>
          <a:p>
            <a:pPr eaLnBrk="1" hangingPunct="1"/>
            <a:r>
              <a:rPr lang="zh-CN" altLang="en-US" sz="2800" b="1" dirty="0">
                <a:solidFill>
                  <a:srgbClr val="FF9900"/>
                </a:solidFill>
                <a:ea typeface="黑体" panose="02010609060101010101" pitchFamily="49" charset="-122"/>
                <a:sym typeface="Wingdings" panose="05000000000000000000" pitchFamily="2" charset="2"/>
              </a:rPr>
              <a:t>例</a:t>
            </a:r>
            <a:r>
              <a:rPr lang="en-US" altLang="zh-CN" sz="2800" b="1" dirty="0">
                <a:solidFill>
                  <a:srgbClr val="FF9900"/>
                </a:solidFill>
                <a:ea typeface="黑体" panose="02010609060101010101" pitchFamily="49" charset="-122"/>
                <a:sym typeface="Wingdings" panose="05000000000000000000" pitchFamily="2" charset="2"/>
              </a:rPr>
              <a:t>1.17</a:t>
            </a:r>
            <a:r>
              <a:rPr lang="zh-CN" altLang="en-US" sz="2800" b="1" dirty="0">
                <a:solidFill>
                  <a:srgbClr val="FF9900"/>
                </a:solidFill>
                <a:ea typeface="黑体" panose="02010609060101010101" pitchFamily="49" charset="-122"/>
                <a:sym typeface="Wingdings" panose="05000000000000000000" pitchFamily="2" charset="2"/>
              </a:rPr>
              <a:t>：</a:t>
            </a:r>
            <a:r>
              <a:rPr lang="zh-CN" altLang="en-US" sz="2800" b="1" dirty="0">
                <a:ea typeface="黑体" panose="02010609060101010101" pitchFamily="49" charset="-122"/>
                <a:sym typeface="Wingdings" panose="05000000000000000000" pitchFamily="2" charset="2"/>
              </a:rPr>
              <a:t>利用公式的等价求</a:t>
            </a:r>
            <a:r>
              <a:rPr lang="en-US" altLang="zh-CN" sz="2800" b="1" dirty="0">
                <a:ea typeface="黑体" panose="02010609060101010101" pitchFamily="49" charset="-122"/>
                <a:sym typeface="Wingdings" panose="05000000000000000000" pitchFamily="2" charset="2"/>
              </a:rPr>
              <a:t>G=(P→Q)∧R</a:t>
            </a:r>
            <a:r>
              <a:rPr lang="zh-CN" altLang="en-US" sz="2800" b="1" dirty="0">
                <a:ea typeface="黑体" panose="02010609060101010101" pitchFamily="49" charset="-122"/>
                <a:sym typeface="Wingdings" panose="05000000000000000000" pitchFamily="2" charset="2"/>
              </a:rPr>
              <a:t>的主析取范式和主</a:t>
            </a:r>
            <a:r>
              <a:rPr lang="zh-CN" altLang="en-US" sz="2800" b="1" dirty="0" smtClean="0">
                <a:ea typeface="黑体" panose="02010609060101010101" pitchFamily="49" charset="-122"/>
                <a:sym typeface="Wingdings" panose="05000000000000000000" pitchFamily="2" charset="2"/>
              </a:rPr>
              <a:t>合取范式</a:t>
            </a:r>
            <a:endParaRPr lang="zh-CN" altLang="en-US" sz="2800" b="1" dirty="0">
              <a:ea typeface="黑体" panose="02010609060101010101" pitchFamily="49" charset="-122"/>
              <a:sym typeface="Wingdings" panose="05000000000000000000" pitchFamily="2" charset="2"/>
            </a:endParaRPr>
          </a:p>
        </p:txBody>
      </p:sp>
    </p:spTree>
  </p:cSld>
  <p:clrMapOvr>
    <a:masterClrMapping/>
  </p:clrMapOvr>
  <p:transition spd="med" advTm="5486"/>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p:txBody>
          <a:bodyPr/>
          <a:lstStyle/>
          <a:p>
            <a:pPr algn="l" eaLnBrk="1" hangingPunct="1">
              <a:defRPr/>
            </a:pPr>
            <a:r>
              <a:rPr lang="en-US" altLang="zh-CN">
                <a:latin typeface="Arial Black" panose="020B0A04020102020204" pitchFamily="34" charset="0"/>
                <a:ea typeface="黑体" panose="02010609060101010101" pitchFamily="49" charset="-122"/>
              </a:rPr>
              <a:t>1.4</a:t>
            </a:r>
            <a:r>
              <a:rPr lang="zh-CN" altLang="en-US">
                <a:latin typeface="Arial Black" panose="020B0A04020102020204" pitchFamily="34" charset="0"/>
                <a:ea typeface="黑体" panose="02010609060101010101" pitchFamily="49" charset="-122"/>
              </a:rPr>
              <a:t>：范式</a:t>
            </a:r>
            <a:endParaRPr lang="zh-CN" altLang="en-US">
              <a:latin typeface="Arial Black" panose="020B0A04020102020204" pitchFamily="34" charset="0"/>
              <a:ea typeface="黑体" panose="02010609060101010101" pitchFamily="49" charset="-122"/>
            </a:endParaRPr>
          </a:p>
        </p:txBody>
      </p:sp>
      <p:sp>
        <p:nvSpPr>
          <p:cNvPr id="97283" name="Rectangle 3"/>
          <p:cNvSpPr>
            <a:spLocks noGrp="1" noChangeArrowheads="1"/>
          </p:cNvSpPr>
          <p:nvPr>
            <p:ph type="body" idx="1"/>
          </p:nvPr>
        </p:nvSpPr>
        <p:spPr/>
        <p:txBody>
          <a:bodyPr/>
          <a:lstStyle/>
          <a:p>
            <a:pPr eaLnBrk="1" hangingPunct="1"/>
            <a:r>
              <a:rPr lang="en-US" altLang="zh-CN" sz="2800" b="1" dirty="0">
                <a:solidFill>
                  <a:srgbClr val="0000FF"/>
                </a:solidFill>
                <a:ea typeface="黑体" panose="02010609060101010101" pitchFamily="49" charset="-122"/>
                <a:sym typeface="Wingdings" panose="05000000000000000000" pitchFamily="2" charset="2"/>
              </a:rPr>
              <a:t>3</a:t>
            </a:r>
            <a:r>
              <a:rPr lang="zh-CN" altLang="en-US" sz="2800" b="1" dirty="0">
                <a:solidFill>
                  <a:srgbClr val="0000FF"/>
                </a:solidFill>
                <a:ea typeface="黑体" panose="02010609060101010101" pitchFamily="49" charset="-122"/>
                <a:sym typeface="Wingdings" panose="05000000000000000000" pitchFamily="2" charset="2"/>
              </a:rPr>
              <a:t>：主合取范式和主析取范式之间的转换</a:t>
            </a:r>
            <a:endParaRPr lang="zh-CN" altLang="en-US" sz="2800" b="1" dirty="0">
              <a:solidFill>
                <a:srgbClr val="0000FF"/>
              </a:solidFill>
              <a:ea typeface="黑体" panose="02010609060101010101" pitchFamily="49" charset="-122"/>
              <a:sym typeface="Wingdings" panose="05000000000000000000" pitchFamily="2" charset="2"/>
            </a:endParaRPr>
          </a:p>
          <a:p>
            <a:pPr eaLnBrk="1" hangingPunct="1">
              <a:buFontTx/>
              <a:buNone/>
            </a:pPr>
            <a:r>
              <a:rPr lang="zh-CN" altLang="en-US" sz="2800" b="1" dirty="0">
                <a:ea typeface="黑体" panose="02010609060101010101" pitchFamily="49" charset="-122"/>
              </a:rPr>
              <a:t>  真值表技术和公式转换方式在求主析取范式和主合取范式各有其优点，在公式中的命题变元</a:t>
            </a:r>
            <a:r>
              <a:rPr lang="zh-CN" altLang="en-US" sz="2800" b="1" dirty="0">
                <a:solidFill>
                  <a:srgbClr val="FF0000"/>
                </a:solidFill>
                <a:ea typeface="黑体" panose="02010609060101010101" pitchFamily="49" charset="-122"/>
              </a:rPr>
              <a:t>较少</a:t>
            </a:r>
            <a:r>
              <a:rPr lang="zh-CN" altLang="en-US" sz="2800" b="1" dirty="0">
                <a:ea typeface="黑体" panose="02010609060101010101" pitchFamily="49" charset="-122"/>
              </a:rPr>
              <a:t>时时，利用真值表技术更为简单。当命题变元</a:t>
            </a:r>
            <a:r>
              <a:rPr lang="zh-CN" altLang="en-US" sz="2800" b="1" dirty="0">
                <a:solidFill>
                  <a:srgbClr val="FF0000"/>
                </a:solidFill>
                <a:ea typeface="黑体" panose="02010609060101010101" pitchFamily="49" charset="-122"/>
              </a:rPr>
              <a:t>较多</a:t>
            </a:r>
            <a:r>
              <a:rPr lang="zh-CN" altLang="en-US" sz="2800" b="1" dirty="0">
                <a:ea typeface="黑体" panose="02010609060101010101" pitchFamily="49" charset="-122"/>
              </a:rPr>
              <a:t>时，一般采用公式转换法，而在公式转换中，有时求主析取范式更为方便，而有时求主合取范式更为方便。但两者之间必然有相应的关系。下面介绍一种两者之间的转换方法。</a:t>
            </a:r>
            <a:endParaRPr lang="zh-CN" altLang="en-US" sz="2800" b="1" dirty="0">
              <a:ea typeface="黑体" panose="02010609060101010101" pitchFamily="49" charset="-122"/>
            </a:endParaRPr>
          </a:p>
        </p:txBody>
      </p:sp>
    </p:spTree>
  </p:cSld>
  <p:clrMapOvr>
    <a:masterClrMapping/>
  </p:clrMapOvr>
  <p:transition spd="med" advTm="5486"/>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p:txBody>
          <a:bodyPr/>
          <a:lstStyle/>
          <a:p>
            <a:pPr algn="l" eaLnBrk="1" hangingPunct="1">
              <a:defRPr/>
            </a:pPr>
            <a:r>
              <a:rPr lang="en-US" altLang="zh-CN">
                <a:latin typeface="Arial Black" panose="020B0A04020102020204" pitchFamily="34" charset="0"/>
                <a:ea typeface="黑体" panose="02010609060101010101" pitchFamily="49" charset="-122"/>
              </a:rPr>
              <a:t>1.4</a:t>
            </a:r>
            <a:r>
              <a:rPr lang="zh-CN" altLang="en-US">
                <a:latin typeface="Arial Black" panose="020B0A04020102020204" pitchFamily="34" charset="0"/>
                <a:ea typeface="黑体" panose="02010609060101010101" pitchFamily="49" charset="-122"/>
              </a:rPr>
              <a:t>：范式</a:t>
            </a:r>
            <a:endParaRPr lang="zh-CN" altLang="en-US">
              <a:latin typeface="Arial Black" panose="020B0A04020102020204" pitchFamily="34" charset="0"/>
              <a:ea typeface="黑体" panose="02010609060101010101" pitchFamily="49" charset="-122"/>
            </a:endParaRPr>
          </a:p>
        </p:txBody>
      </p:sp>
      <p:sp>
        <p:nvSpPr>
          <p:cNvPr id="98307" name="Rectangle 3"/>
          <p:cNvSpPr>
            <a:spLocks noGrp="1" noChangeArrowheads="1"/>
          </p:cNvSpPr>
          <p:nvPr>
            <p:ph type="body" sz="half" idx="1"/>
          </p:nvPr>
        </p:nvSpPr>
        <p:spPr>
          <a:xfrm>
            <a:off x="457200" y="1143000"/>
            <a:ext cx="8382000" cy="5486400"/>
          </a:xfrm>
        </p:spPr>
        <p:txBody>
          <a:bodyPr/>
          <a:lstStyle/>
          <a:p>
            <a:pPr eaLnBrk="1" hangingPunct="1"/>
            <a:r>
              <a:rPr lang="en-US" altLang="zh-CN" sz="2800" b="1" dirty="0">
                <a:solidFill>
                  <a:srgbClr val="0000FF"/>
                </a:solidFill>
                <a:ea typeface="黑体" panose="02010609060101010101" pitchFamily="49" charset="-122"/>
                <a:sym typeface="Wingdings" panose="05000000000000000000" pitchFamily="2" charset="2"/>
              </a:rPr>
              <a:t>(1</a:t>
            </a:r>
            <a:r>
              <a:rPr lang="en-US" altLang="zh-CN" sz="2800" b="1" dirty="0" smtClean="0">
                <a:solidFill>
                  <a:srgbClr val="0000FF"/>
                </a:solidFill>
                <a:ea typeface="黑体" panose="02010609060101010101" pitchFamily="49" charset="-122"/>
                <a:sym typeface="Wingdings" panose="05000000000000000000" pitchFamily="2" charset="2"/>
              </a:rPr>
              <a:t>)</a:t>
            </a:r>
            <a:r>
              <a:rPr lang="zh-CN" altLang="en-US" sz="2800" b="1" dirty="0" smtClean="0">
                <a:solidFill>
                  <a:srgbClr val="0000FF"/>
                </a:solidFill>
                <a:ea typeface="黑体" panose="02010609060101010101" pitchFamily="49" charset="-122"/>
                <a:sym typeface="Wingdings" panose="05000000000000000000" pitchFamily="2" charset="2"/>
              </a:rPr>
              <a:t> 已知</a:t>
            </a:r>
            <a:r>
              <a:rPr lang="zh-CN" altLang="en-US" sz="2800" b="1" dirty="0">
                <a:solidFill>
                  <a:srgbClr val="0000FF"/>
                </a:solidFill>
                <a:ea typeface="黑体" panose="02010609060101010101" pitchFamily="49" charset="-122"/>
                <a:sym typeface="Wingdings" panose="05000000000000000000" pitchFamily="2" charset="2"/>
              </a:rPr>
              <a:t>公式</a:t>
            </a:r>
            <a:r>
              <a:rPr lang="en-US" altLang="zh-CN" sz="2800" b="1" dirty="0">
                <a:solidFill>
                  <a:srgbClr val="0000FF"/>
                </a:solidFill>
                <a:ea typeface="黑体" panose="02010609060101010101" pitchFamily="49" charset="-122"/>
                <a:sym typeface="Wingdings" panose="05000000000000000000" pitchFamily="2" charset="2"/>
              </a:rPr>
              <a:t>G</a:t>
            </a:r>
            <a:r>
              <a:rPr lang="zh-CN" altLang="en-US" sz="2800" b="1" dirty="0">
                <a:solidFill>
                  <a:srgbClr val="0000FF"/>
                </a:solidFill>
                <a:ea typeface="黑体" panose="02010609060101010101" pitchFamily="49" charset="-122"/>
                <a:sym typeface="Wingdings" panose="05000000000000000000" pitchFamily="2" charset="2"/>
              </a:rPr>
              <a:t>的主析取范式求公式</a:t>
            </a:r>
            <a:r>
              <a:rPr lang="en-US" altLang="zh-CN" sz="2800" b="1" dirty="0">
                <a:solidFill>
                  <a:srgbClr val="0000FF"/>
                </a:solidFill>
                <a:ea typeface="黑体" panose="02010609060101010101" pitchFamily="49" charset="-122"/>
                <a:sym typeface="Wingdings" panose="05000000000000000000" pitchFamily="2" charset="2"/>
              </a:rPr>
              <a:t>G</a:t>
            </a:r>
            <a:r>
              <a:rPr lang="zh-CN" altLang="en-US" sz="2800" b="1" dirty="0">
                <a:solidFill>
                  <a:srgbClr val="0000FF"/>
                </a:solidFill>
                <a:ea typeface="黑体" panose="02010609060101010101" pitchFamily="49" charset="-122"/>
                <a:sym typeface="Wingdings" panose="05000000000000000000" pitchFamily="2" charset="2"/>
              </a:rPr>
              <a:t>的主合取范式的步骤如下：</a:t>
            </a:r>
            <a:endParaRPr lang="zh-CN" altLang="en-US" sz="2800" b="1" dirty="0">
              <a:solidFill>
                <a:srgbClr val="0000FF"/>
              </a:solidFill>
              <a:ea typeface="黑体" panose="02010609060101010101" pitchFamily="49" charset="-122"/>
              <a:sym typeface="Wingdings" panose="05000000000000000000" pitchFamily="2" charset="2"/>
            </a:endParaRPr>
          </a:p>
          <a:p>
            <a:pPr eaLnBrk="1" hangingPunct="1">
              <a:lnSpc>
                <a:spcPct val="100000"/>
              </a:lnSpc>
              <a:spcBef>
                <a:spcPts val="0"/>
              </a:spcBef>
              <a:buFontTx/>
              <a:buNone/>
            </a:pPr>
            <a:r>
              <a:rPr lang="zh-CN" altLang="en-US" sz="2000" b="1" dirty="0">
                <a:ea typeface="黑体" panose="02010609060101010101" pitchFamily="49" charset="-122"/>
                <a:sym typeface="Wingdings" panose="05000000000000000000" pitchFamily="2" charset="2"/>
              </a:rPr>
              <a:t>  </a:t>
            </a:r>
            <a:r>
              <a:rPr lang="en-US" altLang="zh-CN" sz="2800" b="1" dirty="0">
                <a:ea typeface="黑体" panose="02010609060101010101" pitchFamily="49" charset="-122"/>
                <a:sym typeface="Wingdings" panose="05000000000000000000" pitchFamily="2" charset="2"/>
              </a:rPr>
              <a:t>a</a:t>
            </a:r>
            <a:r>
              <a:rPr lang="zh-CN" altLang="en-US" sz="2800" b="1" dirty="0">
                <a:ea typeface="黑体" panose="02010609060101010101" pitchFamily="49" charset="-122"/>
                <a:sym typeface="Wingdings" panose="05000000000000000000" pitchFamily="2" charset="2"/>
              </a:rPr>
              <a:t>：求</a:t>
            </a:r>
            <a:r>
              <a:rPr lang="en-US" altLang="zh-CN" sz="2800" b="1" dirty="0">
                <a:ea typeface="黑体" panose="02010609060101010101" pitchFamily="49" charset="-122"/>
                <a:sym typeface="Wingdings" panose="05000000000000000000" pitchFamily="2" charset="2"/>
              </a:rPr>
              <a:t>¬G</a:t>
            </a:r>
            <a:r>
              <a:rPr lang="zh-CN" altLang="en-US" sz="2800" b="1" dirty="0">
                <a:ea typeface="黑体" panose="02010609060101010101" pitchFamily="49" charset="-122"/>
                <a:sym typeface="Wingdings" panose="05000000000000000000" pitchFamily="2" charset="2"/>
              </a:rPr>
              <a:t>的主析取范式，即</a:t>
            </a:r>
            <a:r>
              <a:rPr lang="en-US" altLang="zh-CN" sz="2800" b="1" dirty="0">
                <a:ea typeface="黑体" panose="02010609060101010101" pitchFamily="49" charset="-122"/>
                <a:sym typeface="Wingdings" panose="05000000000000000000" pitchFamily="2" charset="2"/>
              </a:rPr>
              <a:t>G</a:t>
            </a:r>
            <a:r>
              <a:rPr lang="zh-CN" altLang="en-US" sz="2800" b="1" dirty="0">
                <a:ea typeface="黑体" panose="02010609060101010101" pitchFamily="49" charset="-122"/>
                <a:sym typeface="Wingdings" panose="05000000000000000000" pitchFamily="2" charset="2"/>
              </a:rPr>
              <a:t>的主析取范式中没有出现过的极小项的析取</a:t>
            </a:r>
            <a:endParaRPr lang="zh-CN" altLang="en-US" sz="2800" b="1" dirty="0">
              <a:ea typeface="黑体" panose="02010609060101010101" pitchFamily="49" charset="-122"/>
              <a:sym typeface="Wingdings" panose="05000000000000000000" pitchFamily="2" charset="2"/>
            </a:endParaRPr>
          </a:p>
          <a:p>
            <a:pPr eaLnBrk="1" hangingPunct="1">
              <a:lnSpc>
                <a:spcPct val="67000"/>
              </a:lnSpc>
              <a:buFontTx/>
              <a:buNone/>
            </a:pPr>
            <a:r>
              <a:rPr lang="zh-CN" altLang="en-US" sz="2800" b="1" dirty="0">
                <a:ea typeface="黑体" panose="02010609060101010101" pitchFamily="49" charset="-122"/>
                <a:sym typeface="Wingdings" panose="05000000000000000000" pitchFamily="2" charset="2"/>
              </a:rPr>
              <a:t> </a:t>
            </a:r>
            <a:r>
              <a:rPr lang="en-US" altLang="zh-CN" sz="2800" b="1" dirty="0">
                <a:ea typeface="黑体" panose="02010609060101010101" pitchFamily="49" charset="-122"/>
                <a:sym typeface="Wingdings" panose="05000000000000000000" pitchFamily="2" charset="2"/>
              </a:rPr>
              <a:t>b</a:t>
            </a:r>
            <a:r>
              <a:rPr lang="zh-CN" altLang="en-US" sz="2800" b="1" dirty="0">
                <a:ea typeface="黑体" panose="02010609060101010101" pitchFamily="49" charset="-122"/>
                <a:sym typeface="Wingdings" panose="05000000000000000000" pitchFamily="2" charset="2"/>
              </a:rPr>
              <a:t>：</a:t>
            </a:r>
            <a:r>
              <a:rPr lang="en-US" altLang="zh-CN" sz="2800" b="1" dirty="0">
                <a:ea typeface="黑体" panose="02010609060101010101" pitchFamily="49" charset="-122"/>
                <a:sym typeface="Wingdings" panose="05000000000000000000" pitchFamily="2" charset="2"/>
              </a:rPr>
              <a:t>G&lt;=&gt;¬(¬G)</a:t>
            </a:r>
            <a:r>
              <a:rPr lang="zh-CN" altLang="en-US" sz="2800" b="1" dirty="0">
                <a:ea typeface="黑体" panose="02010609060101010101" pitchFamily="49" charset="-122"/>
                <a:sym typeface="Wingdings" panose="05000000000000000000" pitchFamily="2" charset="2"/>
              </a:rPr>
              <a:t>即是</a:t>
            </a:r>
            <a:r>
              <a:rPr lang="en-US" altLang="zh-CN" sz="2800" b="1" dirty="0">
                <a:ea typeface="黑体" panose="02010609060101010101" pitchFamily="49" charset="-122"/>
                <a:sym typeface="Wingdings" panose="05000000000000000000" pitchFamily="2" charset="2"/>
              </a:rPr>
              <a:t>G</a:t>
            </a:r>
            <a:r>
              <a:rPr lang="zh-CN" altLang="en-US" sz="2800" b="1" dirty="0">
                <a:ea typeface="黑体" panose="02010609060101010101" pitchFamily="49" charset="-122"/>
                <a:sym typeface="Wingdings" panose="05000000000000000000" pitchFamily="2" charset="2"/>
              </a:rPr>
              <a:t>的主合取范式</a:t>
            </a:r>
            <a:endParaRPr lang="zh-CN" altLang="en-US" sz="2800" b="1" dirty="0">
              <a:ea typeface="黑体" panose="02010609060101010101" pitchFamily="49" charset="-122"/>
              <a:sym typeface="Wingdings" panose="05000000000000000000" pitchFamily="2" charset="2"/>
            </a:endParaRPr>
          </a:p>
          <a:p>
            <a:pPr eaLnBrk="1" hangingPunct="1">
              <a:lnSpc>
                <a:spcPct val="100000"/>
              </a:lnSpc>
              <a:buFontTx/>
              <a:buNone/>
            </a:pPr>
            <a:r>
              <a:rPr lang="zh-CN" altLang="en-US" sz="2800" b="1" dirty="0">
                <a:ea typeface="黑体" panose="02010609060101010101" pitchFamily="49" charset="-122"/>
                <a:sym typeface="Wingdings" panose="05000000000000000000" pitchFamily="2" charset="2"/>
              </a:rPr>
              <a:t> 即：若             为</a:t>
            </a:r>
            <a:r>
              <a:rPr lang="en-US" altLang="zh-CN" sz="2800" b="1" dirty="0">
                <a:ea typeface="黑体" panose="02010609060101010101" pitchFamily="49" charset="-122"/>
                <a:sym typeface="Wingdings" panose="05000000000000000000" pitchFamily="2" charset="2"/>
              </a:rPr>
              <a:t>G</a:t>
            </a:r>
            <a:r>
              <a:rPr lang="zh-CN" altLang="en-US" sz="2800" b="1" dirty="0">
                <a:ea typeface="黑体" panose="02010609060101010101" pitchFamily="49" charset="-122"/>
                <a:sym typeface="Wingdings" panose="05000000000000000000" pitchFamily="2" charset="2"/>
              </a:rPr>
              <a:t>的主析取范式，则</a:t>
            </a:r>
            <a:endParaRPr lang="zh-CN" altLang="en-US" sz="2800" b="1" dirty="0">
              <a:ea typeface="黑体" panose="02010609060101010101" pitchFamily="49" charset="-122"/>
              <a:sym typeface="Wingdings" panose="05000000000000000000" pitchFamily="2" charset="2"/>
            </a:endParaRPr>
          </a:p>
          <a:p>
            <a:pPr eaLnBrk="1" hangingPunct="1">
              <a:lnSpc>
                <a:spcPct val="67000"/>
              </a:lnSpc>
              <a:buFontTx/>
              <a:buNone/>
            </a:pPr>
            <a:r>
              <a:rPr lang="zh-CN" altLang="en-US" sz="2800" b="1" dirty="0">
                <a:ea typeface="黑体" panose="02010609060101010101" pitchFamily="49" charset="-122"/>
                <a:sym typeface="Wingdings" panose="05000000000000000000" pitchFamily="2" charset="2"/>
              </a:rPr>
              <a:t>                 为</a:t>
            </a:r>
            <a:r>
              <a:rPr lang="en-US" altLang="zh-CN" sz="2800" b="1" dirty="0">
                <a:ea typeface="黑体" panose="02010609060101010101" pitchFamily="49" charset="-122"/>
                <a:sym typeface="Wingdings" panose="05000000000000000000" pitchFamily="2" charset="2"/>
              </a:rPr>
              <a:t>¬G</a:t>
            </a:r>
            <a:r>
              <a:rPr lang="zh-CN" altLang="en-US" sz="2800" b="1" dirty="0">
                <a:ea typeface="黑体" panose="02010609060101010101" pitchFamily="49" charset="-122"/>
                <a:sym typeface="Wingdings" panose="05000000000000000000" pitchFamily="2" charset="2"/>
              </a:rPr>
              <a:t>的主析取范式，其中 </a:t>
            </a:r>
            <a:endParaRPr lang="zh-CN" altLang="en-US" sz="2800" b="1" dirty="0">
              <a:ea typeface="黑体" panose="02010609060101010101" pitchFamily="49" charset="-122"/>
              <a:sym typeface="Wingdings" panose="05000000000000000000" pitchFamily="2" charset="2"/>
            </a:endParaRPr>
          </a:p>
          <a:p>
            <a:pPr eaLnBrk="1" hangingPunct="1">
              <a:lnSpc>
                <a:spcPct val="67000"/>
              </a:lnSpc>
            </a:pPr>
            <a:endParaRPr lang="zh-CN" altLang="en-US" sz="2800" b="1" dirty="0" smtClean="0">
              <a:ea typeface="黑体" panose="02010609060101010101" pitchFamily="49" charset="-122"/>
              <a:sym typeface="Wingdings" panose="05000000000000000000" pitchFamily="2" charset="2"/>
            </a:endParaRPr>
          </a:p>
          <a:p>
            <a:pPr eaLnBrk="1" hangingPunct="1">
              <a:lnSpc>
                <a:spcPct val="100000"/>
              </a:lnSpc>
              <a:spcBef>
                <a:spcPts val="0"/>
              </a:spcBef>
              <a:buFontTx/>
              <a:buNone/>
            </a:pPr>
            <a:r>
              <a:rPr lang="zh-CN" altLang="en-US" sz="2800" b="1" dirty="0" smtClean="0">
                <a:ea typeface="黑体" panose="02010609060101010101" pitchFamily="49" charset="-122"/>
                <a:sym typeface="Wingdings" panose="05000000000000000000" pitchFamily="2" charset="2"/>
              </a:rPr>
              <a:t> </a:t>
            </a:r>
            <a:endParaRPr lang="zh-CN" altLang="en-US" sz="2800" b="1" dirty="0">
              <a:ea typeface="黑体" panose="02010609060101010101" pitchFamily="49" charset="-122"/>
              <a:sym typeface="Wingdings" panose="05000000000000000000" pitchFamily="2" charset="2"/>
            </a:endParaRPr>
          </a:p>
          <a:p>
            <a:pPr eaLnBrk="1" hangingPunct="1">
              <a:lnSpc>
                <a:spcPct val="67000"/>
              </a:lnSpc>
              <a:spcBef>
                <a:spcPts val="0"/>
              </a:spcBef>
              <a:buFontTx/>
              <a:buNone/>
            </a:pPr>
            <a:r>
              <a:rPr lang="zh-CN" altLang="en-US" sz="2800" b="1" dirty="0">
                <a:ea typeface="黑体" panose="02010609060101010101" pitchFamily="49" charset="-122"/>
                <a:sym typeface="Wingdings" panose="05000000000000000000" pitchFamily="2" charset="2"/>
              </a:rPr>
              <a:t>后剩下的极小项。则 </a:t>
            </a:r>
            <a:endParaRPr lang="zh-CN" altLang="en-US" sz="2800" b="1" dirty="0">
              <a:ea typeface="黑体" panose="02010609060101010101" pitchFamily="49" charset="-122"/>
              <a:sym typeface="Wingdings" panose="05000000000000000000" pitchFamily="2" charset="2"/>
            </a:endParaRPr>
          </a:p>
          <a:p>
            <a:pPr eaLnBrk="1" hangingPunct="1">
              <a:lnSpc>
                <a:spcPct val="67000"/>
              </a:lnSpc>
            </a:pPr>
            <a:endParaRPr lang="zh-CN" altLang="en-US" sz="2800" b="1" dirty="0" smtClean="0">
              <a:ea typeface="黑体" panose="02010609060101010101" pitchFamily="49" charset="-122"/>
              <a:sym typeface="Wingdings" panose="05000000000000000000" pitchFamily="2" charset="2"/>
            </a:endParaRPr>
          </a:p>
          <a:p>
            <a:pPr eaLnBrk="1" hangingPunct="1">
              <a:lnSpc>
                <a:spcPct val="67000"/>
              </a:lnSpc>
              <a:buFontTx/>
              <a:buNone/>
            </a:pPr>
            <a:r>
              <a:rPr lang="zh-CN" altLang="en-US" sz="2800" b="1" dirty="0" smtClean="0">
                <a:ea typeface="黑体" panose="02010609060101010101" pitchFamily="49" charset="-122"/>
                <a:sym typeface="Wingdings" panose="05000000000000000000" pitchFamily="2" charset="2"/>
              </a:rPr>
              <a:t> </a:t>
            </a:r>
            <a:endParaRPr lang="zh-CN" altLang="en-US" sz="2800" b="1" dirty="0">
              <a:ea typeface="黑体" panose="02010609060101010101" pitchFamily="49" charset="-122"/>
              <a:sym typeface="Wingdings" panose="05000000000000000000" pitchFamily="2" charset="2"/>
            </a:endParaRPr>
          </a:p>
          <a:p>
            <a:pPr eaLnBrk="1" hangingPunct="1">
              <a:lnSpc>
                <a:spcPct val="67000"/>
              </a:lnSpc>
              <a:buFontTx/>
              <a:buNone/>
            </a:pPr>
            <a:r>
              <a:rPr lang="zh-CN" altLang="en-US" sz="2800" b="1" dirty="0">
                <a:ea typeface="黑体" panose="02010609060101010101" pitchFamily="49" charset="-122"/>
                <a:sym typeface="Wingdings" panose="05000000000000000000" pitchFamily="2" charset="2"/>
              </a:rPr>
              <a:t>为</a:t>
            </a:r>
            <a:r>
              <a:rPr lang="en-US" altLang="zh-CN" sz="2800" b="1" dirty="0">
                <a:ea typeface="黑体" panose="02010609060101010101" pitchFamily="49" charset="-122"/>
                <a:sym typeface="Wingdings" panose="05000000000000000000" pitchFamily="2" charset="2"/>
              </a:rPr>
              <a:t>G</a:t>
            </a:r>
            <a:r>
              <a:rPr lang="zh-CN" altLang="en-US" sz="2800" b="1" dirty="0">
                <a:ea typeface="黑体" panose="02010609060101010101" pitchFamily="49" charset="-122"/>
                <a:sym typeface="Wingdings" panose="05000000000000000000" pitchFamily="2" charset="2"/>
              </a:rPr>
              <a:t>的主合取范式。  </a:t>
            </a:r>
            <a:endParaRPr lang="zh-CN" altLang="en-US" sz="2800" b="1" dirty="0">
              <a:ea typeface="黑体" panose="02010609060101010101" pitchFamily="49" charset="-122"/>
              <a:sym typeface="Wingdings" panose="05000000000000000000" pitchFamily="2" charset="2"/>
            </a:endParaRPr>
          </a:p>
        </p:txBody>
      </p:sp>
      <p:graphicFrame>
        <p:nvGraphicFramePr>
          <p:cNvPr id="98308" name="Object 2"/>
          <p:cNvGraphicFramePr>
            <a:graphicFrameLocks noGrp="1" noChangeAspect="1"/>
          </p:cNvGraphicFramePr>
          <p:nvPr>
            <p:ph sz="quarter" idx="2"/>
          </p:nvPr>
        </p:nvGraphicFramePr>
        <p:xfrm>
          <a:off x="1828800" y="3269456"/>
          <a:ext cx="1062037" cy="595312"/>
        </p:xfrm>
        <a:graphic>
          <a:graphicData uri="http://schemas.openxmlformats.org/presentationml/2006/ole">
            <mc:AlternateContent xmlns:mc="http://schemas.openxmlformats.org/markup-compatibility/2006">
              <mc:Choice xmlns:v="urn:schemas-microsoft-com:vml" Requires="v">
                <p:oleObj spid="_x0000_s109376" name="Equation" r:id="rId1" imgW="15240000" imgH="8534400" progId="Equation.DSMT4">
                  <p:embed/>
                </p:oleObj>
              </mc:Choice>
              <mc:Fallback>
                <p:oleObj name="Equation" r:id="rId1" imgW="15240000" imgH="8534400" progId="Equation.DSMT4">
                  <p:embed/>
                  <p:pic>
                    <p:nvPicPr>
                      <p:cNvPr id="0" name="Object 2"/>
                      <p:cNvPicPr>
                        <a:picLocks noChangeAspect="1" noChangeArrowheads="1"/>
                      </p:cNvPicPr>
                      <p:nvPr/>
                    </p:nvPicPr>
                    <p:blipFill>
                      <a:blip r:embed="rId2"/>
                      <a:srcRect/>
                      <a:stretch>
                        <a:fillRect/>
                      </a:stretch>
                    </p:blipFill>
                    <p:spPr bwMode="auto">
                      <a:xfrm>
                        <a:off x="1828800" y="3269456"/>
                        <a:ext cx="1062037" cy="595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8309" name="Object 3"/>
          <p:cNvGraphicFramePr>
            <a:graphicFrameLocks noGrp="1" noChangeAspect="1"/>
          </p:cNvGraphicFramePr>
          <p:nvPr>
            <p:ph sz="quarter" idx="3"/>
          </p:nvPr>
        </p:nvGraphicFramePr>
        <p:xfrm>
          <a:off x="762000" y="3760788"/>
          <a:ext cx="1314450" cy="585787"/>
        </p:xfrm>
        <a:graphic>
          <a:graphicData uri="http://schemas.openxmlformats.org/presentationml/2006/ole">
            <mc:AlternateContent xmlns:mc="http://schemas.openxmlformats.org/markup-compatibility/2006">
              <mc:Choice xmlns:v="urn:schemas-microsoft-com:vml" Requires="v">
                <p:oleObj spid="_x0000_s109377" name="Equation" r:id="rId3" imgW="19812000" imgH="8839200" progId="Equation.DSMT4">
                  <p:embed/>
                </p:oleObj>
              </mc:Choice>
              <mc:Fallback>
                <p:oleObj name="Equation" r:id="rId3" imgW="19812000" imgH="8839200" progId="Equation.DSMT4">
                  <p:embed/>
                  <p:pic>
                    <p:nvPicPr>
                      <p:cNvPr id="0" name="Object 3"/>
                      <p:cNvPicPr>
                        <a:picLocks noChangeAspect="1" noChangeArrowheads="1"/>
                      </p:cNvPicPr>
                      <p:nvPr/>
                    </p:nvPicPr>
                    <p:blipFill>
                      <a:blip r:embed="rId4"/>
                      <a:srcRect/>
                      <a:stretch>
                        <a:fillRect/>
                      </a:stretch>
                    </p:blipFill>
                    <p:spPr bwMode="auto">
                      <a:xfrm>
                        <a:off x="762000" y="3760788"/>
                        <a:ext cx="1314450" cy="585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8310" name="Object 4"/>
          <p:cNvGraphicFramePr>
            <a:graphicFrameLocks noChangeAspect="1"/>
          </p:cNvGraphicFramePr>
          <p:nvPr/>
        </p:nvGraphicFramePr>
        <p:xfrm>
          <a:off x="335280" y="4372134"/>
          <a:ext cx="8686800" cy="574675"/>
        </p:xfrm>
        <a:graphic>
          <a:graphicData uri="http://schemas.openxmlformats.org/presentationml/2006/ole">
            <mc:AlternateContent xmlns:mc="http://schemas.openxmlformats.org/markup-compatibility/2006">
              <mc:Choice xmlns:v="urn:schemas-microsoft-com:vml" Requires="v">
                <p:oleObj spid="_x0000_s109378" name="公式" r:id="rId5" imgW="3835400" imgH="254000" progId="Equation.3">
                  <p:embed/>
                </p:oleObj>
              </mc:Choice>
              <mc:Fallback>
                <p:oleObj name="公式" r:id="rId5" imgW="3835400" imgH="2540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280" y="4372134"/>
                        <a:ext cx="8686800" cy="57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8311" name="Object 5"/>
          <p:cNvGraphicFramePr>
            <a:graphicFrameLocks noChangeAspect="1"/>
          </p:cNvGraphicFramePr>
          <p:nvPr/>
        </p:nvGraphicFramePr>
        <p:xfrm>
          <a:off x="1419225" y="5410200"/>
          <a:ext cx="6072188" cy="768350"/>
        </p:xfrm>
        <a:graphic>
          <a:graphicData uri="http://schemas.openxmlformats.org/presentationml/2006/ole">
            <mc:AlternateContent xmlns:mc="http://schemas.openxmlformats.org/markup-compatibility/2006">
              <mc:Choice xmlns:v="urn:schemas-microsoft-com:vml" Requires="v">
                <p:oleObj spid="_x0000_s109379" name="公式" r:id="rId7" imgW="3009900" imgH="381000" progId="Equation.3">
                  <p:embed/>
                </p:oleObj>
              </mc:Choice>
              <mc:Fallback>
                <p:oleObj name="公式" r:id="rId7" imgW="3009900" imgH="3810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19225" y="5410200"/>
                        <a:ext cx="6072188" cy="768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advTm="5486"/>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800" name="Rectangle 8"/>
          <p:cNvSpPr>
            <a:spLocks noGrp="1" noChangeArrowheads="1"/>
          </p:cNvSpPr>
          <p:nvPr>
            <p:ph type="title"/>
          </p:nvPr>
        </p:nvSpPr>
        <p:spPr/>
        <p:txBody>
          <a:bodyPr/>
          <a:lstStyle/>
          <a:p>
            <a:pPr algn="l" eaLnBrk="1" hangingPunct="1">
              <a:defRPr/>
            </a:pPr>
            <a:r>
              <a:rPr lang="en-US" altLang="zh-CN">
                <a:latin typeface="Arial Black" panose="020B0A04020102020204" pitchFamily="34" charset="0"/>
                <a:ea typeface="黑体" panose="02010609060101010101" pitchFamily="49" charset="-122"/>
              </a:rPr>
              <a:t>1.4</a:t>
            </a:r>
            <a:r>
              <a:rPr lang="zh-CN" altLang="en-US">
                <a:latin typeface="Arial Black" panose="020B0A04020102020204" pitchFamily="34" charset="0"/>
                <a:ea typeface="黑体" panose="02010609060101010101" pitchFamily="49" charset="-122"/>
              </a:rPr>
              <a:t>：范式</a:t>
            </a:r>
            <a:endParaRPr lang="zh-CN" altLang="en-US">
              <a:latin typeface="Arial Black" panose="020B0A04020102020204" pitchFamily="34" charset="0"/>
              <a:ea typeface="黑体" panose="02010609060101010101" pitchFamily="49" charset="-122"/>
            </a:endParaRPr>
          </a:p>
        </p:txBody>
      </p:sp>
      <p:sp>
        <p:nvSpPr>
          <p:cNvPr id="99331" name="Rectangle 3"/>
          <p:cNvSpPr>
            <a:spLocks noGrp="1" noChangeArrowheads="1"/>
          </p:cNvSpPr>
          <p:nvPr>
            <p:ph type="body" sz="half" idx="1"/>
          </p:nvPr>
        </p:nvSpPr>
        <p:spPr>
          <a:xfrm>
            <a:off x="381000" y="1066800"/>
            <a:ext cx="8382000" cy="5486400"/>
          </a:xfrm>
        </p:spPr>
        <p:txBody>
          <a:bodyPr/>
          <a:lstStyle/>
          <a:p>
            <a:pPr eaLnBrk="1" hangingPunct="1">
              <a:lnSpc>
                <a:spcPct val="77000"/>
              </a:lnSpc>
            </a:pPr>
            <a:r>
              <a:rPr lang="en-US" altLang="zh-CN" sz="2800" b="1" dirty="0">
                <a:solidFill>
                  <a:srgbClr val="0000FF"/>
                </a:solidFill>
                <a:ea typeface="黑体" panose="02010609060101010101" pitchFamily="49" charset="-122"/>
              </a:rPr>
              <a:t>(2</a:t>
            </a:r>
            <a:r>
              <a:rPr lang="en-US" altLang="zh-CN" sz="2800" b="1" dirty="0" smtClean="0">
                <a:solidFill>
                  <a:srgbClr val="0000FF"/>
                </a:solidFill>
                <a:ea typeface="黑体" panose="02010609060101010101" pitchFamily="49" charset="-122"/>
              </a:rPr>
              <a:t>)</a:t>
            </a:r>
            <a:r>
              <a:rPr lang="zh-CN" altLang="en-US" sz="2800" b="1" dirty="0" smtClean="0">
                <a:solidFill>
                  <a:srgbClr val="0000FF"/>
                </a:solidFill>
                <a:ea typeface="黑体" panose="02010609060101010101" pitchFamily="49" charset="-122"/>
              </a:rPr>
              <a:t> 已知</a:t>
            </a:r>
            <a:r>
              <a:rPr lang="zh-CN" altLang="en-US" sz="2800" b="1" dirty="0">
                <a:solidFill>
                  <a:srgbClr val="0000FF"/>
                </a:solidFill>
                <a:ea typeface="黑体" panose="02010609060101010101" pitchFamily="49" charset="-122"/>
              </a:rPr>
              <a:t>公式</a:t>
            </a:r>
            <a:r>
              <a:rPr lang="en-US" altLang="zh-CN" sz="2800" b="1" dirty="0">
                <a:solidFill>
                  <a:srgbClr val="0000FF"/>
                </a:solidFill>
                <a:ea typeface="黑体" panose="02010609060101010101" pitchFamily="49" charset="-122"/>
              </a:rPr>
              <a:t>G</a:t>
            </a:r>
            <a:r>
              <a:rPr lang="zh-CN" altLang="en-US" sz="2800" b="1" dirty="0">
                <a:solidFill>
                  <a:srgbClr val="0000FF"/>
                </a:solidFill>
                <a:ea typeface="黑体" panose="02010609060101010101" pitchFamily="49" charset="-122"/>
              </a:rPr>
              <a:t>的主合取范式，求</a:t>
            </a:r>
            <a:r>
              <a:rPr lang="en-US" altLang="zh-CN" sz="2800" b="1" dirty="0">
                <a:solidFill>
                  <a:srgbClr val="0000FF"/>
                </a:solidFill>
                <a:ea typeface="黑体" panose="02010609060101010101" pitchFamily="49" charset="-122"/>
              </a:rPr>
              <a:t>G</a:t>
            </a:r>
            <a:r>
              <a:rPr lang="zh-CN" altLang="en-US" sz="2800" b="1" dirty="0">
                <a:solidFill>
                  <a:srgbClr val="0000FF"/>
                </a:solidFill>
                <a:ea typeface="黑体" panose="02010609060101010101" pitchFamily="49" charset="-122"/>
              </a:rPr>
              <a:t>的主析取范式的步骤如下：</a:t>
            </a:r>
            <a:endParaRPr lang="zh-CN" altLang="en-US" sz="2800" b="1" dirty="0">
              <a:solidFill>
                <a:srgbClr val="0000FF"/>
              </a:solidFill>
              <a:ea typeface="黑体" panose="02010609060101010101" pitchFamily="49" charset="-122"/>
            </a:endParaRPr>
          </a:p>
          <a:p>
            <a:pPr eaLnBrk="1" hangingPunct="1">
              <a:lnSpc>
                <a:spcPct val="77000"/>
              </a:lnSpc>
              <a:buFontTx/>
              <a:buNone/>
            </a:pPr>
            <a:r>
              <a:rPr lang="en-US" altLang="zh-CN" sz="2800" b="1" dirty="0">
                <a:ea typeface="黑体" panose="02010609060101010101" pitchFamily="49" charset="-122"/>
              </a:rPr>
              <a:t>a</a:t>
            </a:r>
            <a:r>
              <a:rPr lang="zh-CN" altLang="en-US" sz="2800" b="1" dirty="0">
                <a:ea typeface="黑体" panose="02010609060101010101" pitchFamily="49" charset="-122"/>
              </a:rPr>
              <a:t>：求</a:t>
            </a:r>
            <a:r>
              <a:rPr lang="en-US" altLang="zh-CN" sz="2800" b="1" dirty="0">
                <a:ea typeface="黑体" panose="02010609060101010101" pitchFamily="49" charset="-122"/>
              </a:rPr>
              <a:t>¬G</a:t>
            </a:r>
            <a:r>
              <a:rPr lang="zh-CN" altLang="en-US" sz="2800" b="1" dirty="0">
                <a:ea typeface="黑体" panose="02010609060101010101" pitchFamily="49" charset="-122"/>
              </a:rPr>
              <a:t>的主合取范式，即</a:t>
            </a:r>
            <a:r>
              <a:rPr lang="en-US" altLang="zh-CN" sz="2800" b="1" dirty="0">
                <a:ea typeface="黑体" panose="02010609060101010101" pitchFamily="49" charset="-122"/>
              </a:rPr>
              <a:t>G</a:t>
            </a:r>
            <a:r>
              <a:rPr lang="zh-CN" altLang="en-US" sz="2800" b="1" dirty="0">
                <a:ea typeface="黑体" panose="02010609060101010101" pitchFamily="49" charset="-122"/>
              </a:rPr>
              <a:t>的主合取范式中没有出现过的极大项的合取</a:t>
            </a:r>
            <a:endParaRPr lang="zh-CN" altLang="en-US" sz="2800" b="1" dirty="0">
              <a:ea typeface="黑体" panose="02010609060101010101" pitchFamily="49" charset="-122"/>
            </a:endParaRPr>
          </a:p>
          <a:p>
            <a:pPr eaLnBrk="1" hangingPunct="1">
              <a:lnSpc>
                <a:spcPct val="77000"/>
              </a:lnSpc>
              <a:buFontTx/>
              <a:buNone/>
            </a:pPr>
            <a:r>
              <a:rPr lang="en-US" altLang="zh-CN" sz="2800" b="1" dirty="0">
                <a:ea typeface="黑体" panose="02010609060101010101" pitchFamily="49" charset="-122"/>
              </a:rPr>
              <a:t>b</a:t>
            </a:r>
            <a:r>
              <a:rPr lang="zh-CN" altLang="en-US" sz="2800" b="1" dirty="0">
                <a:ea typeface="黑体" panose="02010609060101010101" pitchFamily="49" charset="-122"/>
              </a:rPr>
              <a:t>： </a:t>
            </a:r>
            <a:r>
              <a:rPr lang="en-US" altLang="zh-CN" sz="2800" b="1" dirty="0">
                <a:ea typeface="黑体" panose="02010609060101010101" pitchFamily="49" charset="-122"/>
              </a:rPr>
              <a:t>G&lt;=&gt;¬(¬G)</a:t>
            </a:r>
            <a:r>
              <a:rPr lang="zh-CN" altLang="en-US" sz="2800" b="1" dirty="0">
                <a:ea typeface="黑体" panose="02010609060101010101" pitchFamily="49" charset="-122"/>
              </a:rPr>
              <a:t>即是</a:t>
            </a:r>
            <a:r>
              <a:rPr lang="en-US" altLang="zh-CN" sz="2800" b="1" dirty="0">
                <a:ea typeface="黑体" panose="02010609060101010101" pitchFamily="49" charset="-122"/>
              </a:rPr>
              <a:t>G</a:t>
            </a:r>
            <a:r>
              <a:rPr lang="zh-CN" altLang="en-US" sz="2800" b="1" dirty="0">
                <a:ea typeface="黑体" panose="02010609060101010101" pitchFamily="49" charset="-122"/>
              </a:rPr>
              <a:t>的主析取范式，</a:t>
            </a:r>
            <a:endParaRPr lang="zh-CN" altLang="en-US" sz="2800" b="1" dirty="0">
              <a:ea typeface="黑体" panose="02010609060101010101" pitchFamily="49" charset="-122"/>
            </a:endParaRPr>
          </a:p>
          <a:p>
            <a:pPr eaLnBrk="1" hangingPunct="1">
              <a:lnSpc>
                <a:spcPct val="77000"/>
              </a:lnSpc>
              <a:buFontTx/>
              <a:buNone/>
            </a:pPr>
            <a:r>
              <a:rPr lang="zh-CN" altLang="en-US" sz="2800" b="1" dirty="0">
                <a:ea typeface="黑体" panose="02010609060101010101" pitchFamily="49" charset="-122"/>
              </a:rPr>
              <a:t>即，若                 为</a:t>
            </a:r>
            <a:r>
              <a:rPr lang="en-US" altLang="zh-CN" sz="2800" b="1" dirty="0">
                <a:ea typeface="黑体" panose="02010609060101010101" pitchFamily="49" charset="-122"/>
              </a:rPr>
              <a:t>G</a:t>
            </a:r>
            <a:r>
              <a:rPr lang="zh-CN" altLang="en-US" sz="2800" b="1" dirty="0">
                <a:ea typeface="黑体" panose="02010609060101010101" pitchFamily="49" charset="-122"/>
              </a:rPr>
              <a:t>的主合取范式，则</a:t>
            </a:r>
            <a:endParaRPr lang="zh-CN" altLang="en-US" sz="2800" b="1" dirty="0">
              <a:ea typeface="黑体" panose="02010609060101010101" pitchFamily="49" charset="-122"/>
            </a:endParaRPr>
          </a:p>
          <a:p>
            <a:pPr eaLnBrk="1" hangingPunct="1">
              <a:lnSpc>
                <a:spcPct val="77000"/>
              </a:lnSpc>
              <a:buFontTx/>
              <a:buNone/>
            </a:pPr>
            <a:r>
              <a:rPr lang="zh-CN" altLang="en-US" sz="2800" b="1" dirty="0">
                <a:ea typeface="黑体" panose="02010609060101010101" pitchFamily="49" charset="-122"/>
              </a:rPr>
              <a:t>                 为</a:t>
            </a:r>
            <a:r>
              <a:rPr lang="en-US" altLang="zh-CN" sz="2800" b="1" dirty="0">
                <a:ea typeface="黑体" panose="02010609060101010101" pitchFamily="49" charset="-122"/>
              </a:rPr>
              <a:t>¬G</a:t>
            </a:r>
            <a:r>
              <a:rPr lang="zh-CN" altLang="en-US" sz="2800" b="1" dirty="0">
                <a:ea typeface="黑体" panose="02010609060101010101" pitchFamily="49" charset="-122"/>
              </a:rPr>
              <a:t>的主合取范式。其中</a:t>
            </a:r>
            <a:endParaRPr lang="zh-CN" altLang="en-US" sz="2800" b="1" dirty="0">
              <a:ea typeface="黑体" panose="02010609060101010101" pitchFamily="49" charset="-122"/>
            </a:endParaRPr>
          </a:p>
          <a:p>
            <a:pPr eaLnBrk="1" hangingPunct="1">
              <a:lnSpc>
                <a:spcPct val="77000"/>
              </a:lnSpc>
            </a:pPr>
            <a:endParaRPr lang="zh-CN" altLang="en-US" sz="2800" b="1" dirty="0">
              <a:ea typeface="黑体" panose="02010609060101010101" pitchFamily="49" charset="-122"/>
            </a:endParaRPr>
          </a:p>
          <a:p>
            <a:pPr eaLnBrk="1" hangingPunct="1">
              <a:lnSpc>
                <a:spcPct val="77000"/>
              </a:lnSpc>
              <a:buFontTx/>
              <a:buNone/>
            </a:pPr>
            <a:r>
              <a:rPr lang="zh-CN" altLang="en-US" sz="2800" b="1" dirty="0">
                <a:ea typeface="黑体" panose="02010609060101010101" pitchFamily="49" charset="-122"/>
              </a:rPr>
              <a:t>后剩下的极大项。</a:t>
            </a:r>
            <a:endParaRPr lang="zh-CN" altLang="en-US" sz="2800" b="1" dirty="0">
              <a:ea typeface="黑体" panose="02010609060101010101" pitchFamily="49" charset="-122"/>
            </a:endParaRPr>
          </a:p>
          <a:p>
            <a:pPr eaLnBrk="1" hangingPunct="1">
              <a:lnSpc>
                <a:spcPct val="77000"/>
              </a:lnSpc>
              <a:buFontTx/>
              <a:buNone/>
            </a:pPr>
            <a:r>
              <a:rPr lang="zh-CN" altLang="en-US" sz="2800" b="1" dirty="0">
                <a:ea typeface="黑体" panose="02010609060101010101" pitchFamily="49" charset="-122"/>
              </a:rPr>
              <a:t>则</a:t>
            </a:r>
            <a:endParaRPr lang="zh-CN" altLang="en-US" sz="2800" b="1" dirty="0">
              <a:ea typeface="黑体" panose="02010609060101010101" pitchFamily="49" charset="-122"/>
            </a:endParaRPr>
          </a:p>
          <a:p>
            <a:pPr eaLnBrk="1" hangingPunct="1">
              <a:lnSpc>
                <a:spcPct val="77000"/>
              </a:lnSpc>
              <a:buFontTx/>
              <a:buNone/>
            </a:pPr>
            <a:endParaRPr lang="zh-CN" altLang="en-US" sz="2800" b="1" dirty="0">
              <a:ea typeface="黑体" panose="02010609060101010101" pitchFamily="49" charset="-122"/>
            </a:endParaRPr>
          </a:p>
          <a:p>
            <a:pPr eaLnBrk="1" hangingPunct="1">
              <a:lnSpc>
                <a:spcPct val="77000"/>
              </a:lnSpc>
              <a:buFontTx/>
              <a:buNone/>
            </a:pPr>
            <a:r>
              <a:rPr lang="zh-CN" altLang="en-US" sz="2800" b="1" dirty="0">
                <a:ea typeface="黑体" panose="02010609060101010101" pitchFamily="49" charset="-122"/>
              </a:rPr>
              <a:t>为</a:t>
            </a:r>
            <a:r>
              <a:rPr lang="en-US" altLang="zh-CN" sz="2800" b="1" dirty="0">
                <a:ea typeface="黑体" panose="02010609060101010101" pitchFamily="49" charset="-122"/>
              </a:rPr>
              <a:t>G</a:t>
            </a:r>
            <a:r>
              <a:rPr lang="zh-CN" altLang="en-US" sz="2800" b="1" dirty="0">
                <a:ea typeface="黑体" panose="02010609060101010101" pitchFamily="49" charset="-122"/>
              </a:rPr>
              <a:t>的主</a:t>
            </a:r>
            <a:r>
              <a:rPr lang="zh-CN" altLang="en-US" sz="2800" b="1" dirty="0" smtClean="0">
                <a:ea typeface="黑体" panose="02010609060101010101" pitchFamily="49" charset="-122"/>
              </a:rPr>
              <a:t>析取范式</a:t>
            </a:r>
            <a:endParaRPr lang="zh-CN" altLang="en-US" sz="2800" b="1" dirty="0">
              <a:ea typeface="黑体" panose="02010609060101010101" pitchFamily="49" charset="-122"/>
            </a:endParaRPr>
          </a:p>
        </p:txBody>
      </p:sp>
      <p:graphicFrame>
        <p:nvGraphicFramePr>
          <p:cNvPr id="99332" name="Object 4"/>
          <p:cNvGraphicFramePr>
            <a:graphicFrameLocks noGrp="1" noChangeAspect="1"/>
          </p:cNvGraphicFramePr>
          <p:nvPr>
            <p:ph sz="quarter" idx="2"/>
          </p:nvPr>
        </p:nvGraphicFramePr>
        <p:xfrm>
          <a:off x="1766253" y="2956878"/>
          <a:ext cx="1220787" cy="693737"/>
        </p:xfrm>
        <a:graphic>
          <a:graphicData uri="http://schemas.openxmlformats.org/presentationml/2006/ole">
            <mc:AlternateContent xmlns:mc="http://schemas.openxmlformats.org/markup-compatibility/2006">
              <mc:Choice xmlns:v="urn:schemas-microsoft-com:vml" Requires="v">
                <p:oleObj spid="_x0000_s110400" name="公式" r:id="rId1" imgW="647700" imgH="368300" progId="Equation.3">
                  <p:embed/>
                </p:oleObj>
              </mc:Choice>
              <mc:Fallback>
                <p:oleObj name="公式" r:id="rId1" imgW="647700" imgH="3683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6253" y="2956878"/>
                        <a:ext cx="1220787" cy="693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333" name="Object 7"/>
          <p:cNvGraphicFramePr>
            <a:graphicFrameLocks noGrp="1" noChangeAspect="1"/>
          </p:cNvGraphicFramePr>
          <p:nvPr>
            <p:ph sz="quarter" idx="3"/>
          </p:nvPr>
        </p:nvGraphicFramePr>
        <p:xfrm>
          <a:off x="504825" y="3499803"/>
          <a:ext cx="1428750" cy="630237"/>
        </p:xfrm>
        <a:graphic>
          <a:graphicData uri="http://schemas.openxmlformats.org/presentationml/2006/ole">
            <mc:AlternateContent xmlns:mc="http://schemas.openxmlformats.org/markup-compatibility/2006">
              <mc:Choice xmlns:v="urn:schemas-microsoft-com:vml" Requires="v">
                <p:oleObj spid="_x0000_s110401" name="公式" r:id="rId3" imgW="862965" imgH="381000" progId="Equation.3">
                  <p:embed/>
                </p:oleObj>
              </mc:Choice>
              <mc:Fallback>
                <p:oleObj name="公式" r:id="rId3" imgW="862965" imgH="3810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825" y="3499803"/>
                        <a:ext cx="1428750" cy="630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334" name="Object 10"/>
          <p:cNvGraphicFramePr>
            <a:graphicFrameLocks noChangeAspect="1"/>
          </p:cNvGraphicFramePr>
          <p:nvPr/>
        </p:nvGraphicFramePr>
        <p:xfrm>
          <a:off x="381000" y="4038600"/>
          <a:ext cx="8534400" cy="533400"/>
        </p:xfrm>
        <a:graphic>
          <a:graphicData uri="http://schemas.openxmlformats.org/presentationml/2006/ole">
            <mc:AlternateContent xmlns:mc="http://schemas.openxmlformats.org/markup-compatibility/2006">
              <mc:Choice xmlns:v="urn:schemas-microsoft-com:vml" Requires="v">
                <p:oleObj spid="_x0000_s110402" name="公式" r:id="rId5" imgW="4064000" imgH="254000" progId="Equation.3">
                  <p:embed/>
                </p:oleObj>
              </mc:Choice>
              <mc:Fallback>
                <p:oleObj name="公式" r:id="rId5" imgW="4064000" imgH="25400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4038600"/>
                        <a:ext cx="8534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335" name="Object 11"/>
          <p:cNvGraphicFramePr>
            <a:graphicFrameLocks noChangeAspect="1"/>
          </p:cNvGraphicFramePr>
          <p:nvPr/>
        </p:nvGraphicFramePr>
        <p:xfrm>
          <a:off x="1371600" y="5051425"/>
          <a:ext cx="5870575" cy="676275"/>
        </p:xfrm>
        <a:graphic>
          <a:graphicData uri="http://schemas.openxmlformats.org/presentationml/2006/ole">
            <mc:AlternateContent xmlns:mc="http://schemas.openxmlformats.org/markup-compatibility/2006">
              <mc:Choice xmlns:v="urn:schemas-microsoft-com:vml" Requires="v">
                <p:oleObj spid="_x0000_s110403" name="公式" r:id="rId7" imgW="3048000" imgH="381000" progId="Equation.3">
                  <p:embed/>
                </p:oleObj>
              </mc:Choice>
              <mc:Fallback>
                <p:oleObj name="公式" r:id="rId7" imgW="3048000" imgH="38100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71600" y="5051425"/>
                        <a:ext cx="5870575" cy="676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advTm="5486"/>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p:txBody>
          <a:bodyPr/>
          <a:lstStyle/>
          <a:p>
            <a:pPr algn="l" eaLnBrk="1" hangingPunct="1">
              <a:defRPr/>
            </a:pPr>
            <a:r>
              <a:rPr lang="en-US" altLang="zh-CN">
                <a:latin typeface="Arial Black" panose="020B0A04020102020204" pitchFamily="34" charset="0"/>
                <a:ea typeface="黑体" panose="02010609060101010101" pitchFamily="49" charset="-122"/>
              </a:rPr>
              <a:t>1.4</a:t>
            </a:r>
            <a:r>
              <a:rPr lang="zh-CN" altLang="en-US">
                <a:latin typeface="Arial Black" panose="020B0A04020102020204" pitchFamily="34" charset="0"/>
                <a:ea typeface="黑体" panose="02010609060101010101" pitchFamily="49" charset="-122"/>
              </a:rPr>
              <a:t>：范式</a:t>
            </a:r>
            <a:endParaRPr lang="zh-CN" altLang="en-US">
              <a:latin typeface="Arial Black" panose="020B0A04020102020204" pitchFamily="34" charset="0"/>
              <a:ea typeface="黑体" panose="02010609060101010101" pitchFamily="49" charset="-122"/>
            </a:endParaRPr>
          </a:p>
        </p:txBody>
      </p:sp>
      <p:sp>
        <p:nvSpPr>
          <p:cNvPr id="100355" name="Rectangle 3"/>
          <p:cNvSpPr>
            <a:spLocks noGrp="1" noChangeArrowheads="1"/>
          </p:cNvSpPr>
          <p:nvPr>
            <p:ph type="body" idx="1"/>
          </p:nvPr>
        </p:nvSpPr>
        <p:spPr/>
        <p:txBody>
          <a:bodyPr/>
          <a:lstStyle/>
          <a:p>
            <a:pPr eaLnBrk="1" hangingPunct="1">
              <a:lnSpc>
                <a:spcPct val="77000"/>
              </a:lnSpc>
            </a:pPr>
            <a:r>
              <a:rPr lang="zh-CN" altLang="en-US" sz="2800" b="1" dirty="0">
                <a:solidFill>
                  <a:srgbClr val="FF9900"/>
                </a:solidFill>
                <a:ea typeface="黑体" panose="02010609060101010101" pitchFamily="49" charset="-122"/>
              </a:rPr>
              <a:t>例</a:t>
            </a:r>
            <a:r>
              <a:rPr lang="en-US" altLang="zh-CN" sz="2800" b="1" dirty="0">
                <a:solidFill>
                  <a:srgbClr val="FF9900"/>
                </a:solidFill>
                <a:ea typeface="黑体" panose="02010609060101010101" pitchFamily="49" charset="-122"/>
              </a:rPr>
              <a:t>1.18</a:t>
            </a:r>
            <a:r>
              <a:rPr lang="zh-CN" altLang="en-US" sz="2800" b="1" dirty="0">
                <a:solidFill>
                  <a:srgbClr val="FF9900"/>
                </a:solidFill>
                <a:ea typeface="黑体" panose="02010609060101010101" pitchFamily="49" charset="-122"/>
              </a:rPr>
              <a:t>：</a:t>
            </a:r>
            <a:r>
              <a:rPr lang="zh-CN" altLang="en-US" sz="2800" b="1" dirty="0">
                <a:ea typeface="黑体" panose="02010609060101010101" pitchFamily="49" charset="-122"/>
              </a:rPr>
              <a:t>设</a:t>
            </a:r>
            <a:r>
              <a:rPr lang="en-US" altLang="zh-CN" sz="2800" b="1" dirty="0">
                <a:ea typeface="黑体" panose="02010609060101010101" pitchFamily="49" charset="-122"/>
              </a:rPr>
              <a:t>G=(P</a:t>
            </a:r>
            <a:r>
              <a:rPr lang="en-US" altLang="en-US" sz="2800" b="1" dirty="0">
                <a:ea typeface="黑体" panose="02010609060101010101" pitchFamily="49" charset="-122"/>
              </a:rPr>
              <a:t>∧</a:t>
            </a:r>
            <a:r>
              <a:rPr lang="en-US" altLang="zh-CN" sz="2800" b="1" dirty="0">
                <a:ea typeface="黑体" panose="02010609060101010101" pitchFamily="49" charset="-122"/>
              </a:rPr>
              <a:t>Q)∨(¬P∧R)∨(¬Q∧¬R),</a:t>
            </a:r>
            <a:r>
              <a:rPr lang="zh-CN" altLang="en-US" sz="2800" b="1" dirty="0">
                <a:ea typeface="黑体" panose="02010609060101010101" pitchFamily="49" charset="-122"/>
              </a:rPr>
              <a:t>求其对应的主析取范式和主合取范式</a:t>
            </a:r>
            <a:endParaRPr lang="zh-CN" altLang="en-US" sz="2800" b="1" dirty="0">
              <a:ea typeface="黑体" panose="02010609060101010101" pitchFamily="49" charset="-122"/>
            </a:endParaRPr>
          </a:p>
          <a:p>
            <a:pPr eaLnBrk="1" hangingPunct="1">
              <a:lnSpc>
                <a:spcPct val="77000"/>
              </a:lnSpc>
            </a:pPr>
            <a:r>
              <a:rPr lang="zh-CN" altLang="en-US" sz="2800" b="1" dirty="0">
                <a:solidFill>
                  <a:srgbClr val="0000FF"/>
                </a:solidFill>
                <a:ea typeface="黑体" panose="02010609060101010101" pitchFamily="49" charset="-122"/>
                <a:sym typeface="Wingdings" panose="05000000000000000000" pitchFamily="2" charset="2"/>
              </a:rPr>
              <a:t>性质：</a:t>
            </a:r>
            <a:endParaRPr lang="zh-CN" altLang="en-US" sz="2800" b="1" dirty="0">
              <a:solidFill>
                <a:srgbClr val="0000FF"/>
              </a:solidFill>
              <a:ea typeface="黑体" panose="02010609060101010101" pitchFamily="49" charset="-122"/>
              <a:sym typeface="Wingdings" panose="05000000000000000000" pitchFamily="2" charset="2"/>
            </a:endParaRPr>
          </a:p>
          <a:p>
            <a:pPr eaLnBrk="1" hangingPunct="1">
              <a:lnSpc>
                <a:spcPct val="77000"/>
              </a:lnSpc>
              <a:buFontTx/>
              <a:buNone/>
            </a:pPr>
            <a:r>
              <a:rPr lang="en-US" altLang="zh-CN" sz="2800" b="1" dirty="0">
                <a:ea typeface="黑体" panose="02010609060101010101" pitchFamily="49" charset="-122"/>
                <a:sym typeface="Wingdings" panose="05000000000000000000" pitchFamily="2" charset="2"/>
              </a:rPr>
              <a:t>(1</a:t>
            </a:r>
            <a:r>
              <a:rPr lang="en-US" altLang="zh-CN" sz="2800" b="1" dirty="0" smtClean="0">
                <a:ea typeface="黑体" panose="02010609060101010101" pitchFamily="49" charset="-122"/>
                <a:sym typeface="Wingdings" panose="05000000000000000000" pitchFamily="2" charset="2"/>
              </a:rPr>
              <a:t>)</a:t>
            </a:r>
            <a:r>
              <a:rPr lang="zh-CN" altLang="en-US" sz="2800" b="1" dirty="0" smtClean="0">
                <a:ea typeface="黑体" panose="02010609060101010101" pitchFamily="49" charset="-122"/>
                <a:sym typeface="Wingdings" panose="05000000000000000000" pitchFamily="2" charset="2"/>
              </a:rPr>
              <a:t> 如果</a:t>
            </a:r>
            <a:r>
              <a:rPr lang="zh-CN" altLang="en-US" sz="2800" b="1" dirty="0">
                <a:ea typeface="黑体" panose="02010609060101010101" pitchFamily="49" charset="-122"/>
                <a:sym typeface="Wingdings" panose="05000000000000000000" pitchFamily="2" charset="2"/>
              </a:rPr>
              <a:t>命题公式是永真公式</a:t>
            </a:r>
            <a:r>
              <a:rPr lang="en-US" altLang="zh-CN" sz="2800" b="1" dirty="0">
                <a:ea typeface="黑体" panose="02010609060101010101" pitchFamily="49" charset="-122"/>
                <a:sym typeface="Wingdings" panose="05000000000000000000" pitchFamily="2" charset="2"/>
              </a:rPr>
              <a:t>&lt;=&gt;</a:t>
            </a:r>
            <a:r>
              <a:rPr lang="zh-CN" altLang="en-US" sz="2800" b="1" dirty="0">
                <a:ea typeface="黑体" panose="02010609060101010101" pitchFamily="49" charset="-122"/>
                <a:sym typeface="Wingdings" panose="05000000000000000000" pitchFamily="2" charset="2"/>
              </a:rPr>
              <a:t>它的主析取范式包含所有极小项，此时主合取范式不含有任何极大项，为空，记</a:t>
            </a:r>
            <a:r>
              <a:rPr lang="en-US" altLang="zh-CN" sz="2800" b="1" dirty="0">
                <a:ea typeface="黑体" panose="02010609060101010101" pitchFamily="49" charset="-122"/>
                <a:sym typeface="Wingdings" panose="05000000000000000000" pitchFamily="2" charset="2"/>
              </a:rPr>
              <a:t>1</a:t>
            </a:r>
            <a:r>
              <a:rPr lang="zh-CN" altLang="en-US" sz="2800" b="1" dirty="0">
                <a:ea typeface="黑体" panose="02010609060101010101" pitchFamily="49" charset="-122"/>
                <a:sym typeface="Wingdings" panose="05000000000000000000" pitchFamily="2" charset="2"/>
              </a:rPr>
              <a:t>或</a:t>
            </a:r>
            <a:r>
              <a:rPr lang="en-US" altLang="zh-CN" sz="2800" b="1" dirty="0">
                <a:ea typeface="黑体" panose="02010609060101010101" pitchFamily="49" charset="-122"/>
                <a:sym typeface="Wingdings" panose="05000000000000000000" pitchFamily="2" charset="2"/>
              </a:rPr>
              <a:t>T</a:t>
            </a:r>
            <a:endParaRPr lang="en-US" altLang="zh-CN" sz="2800" b="1" dirty="0">
              <a:ea typeface="黑体" panose="02010609060101010101" pitchFamily="49" charset="-122"/>
              <a:sym typeface="Wingdings" panose="05000000000000000000" pitchFamily="2" charset="2"/>
            </a:endParaRPr>
          </a:p>
          <a:p>
            <a:pPr eaLnBrk="1" hangingPunct="1">
              <a:lnSpc>
                <a:spcPct val="77000"/>
              </a:lnSpc>
              <a:buFontTx/>
              <a:buNone/>
            </a:pPr>
            <a:r>
              <a:rPr lang="en-US" altLang="zh-CN" sz="2800" b="1" dirty="0">
                <a:ea typeface="黑体" panose="02010609060101010101" pitchFamily="49" charset="-122"/>
                <a:sym typeface="Wingdings" panose="05000000000000000000" pitchFamily="2" charset="2"/>
              </a:rPr>
              <a:t>(2</a:t>
            </a:r>
            <a:r>
              <a:rPr lang="en-US" altLang="zh-CN" sz="2800" b="1" dirty="0" smtClean="0">
                <a:ea typeface="黑体" panose="02010609060101010101" pitchFamily="49" charset="-122"/>
                <a:sym typeface="Wingdings" panose="05000000000000000000" pitchFamily="2" charset="2"/>
              </a:rPr>
              <a:t>)</a:t>
            </a:r>
            <a:r>
              <a:rPr lang="zh-CN" altLang="en-US" sz="2800" b="1" dirty="0" smtClean="0">
                <a:ea typeface="黑体" panose="02010609060101010101" pitchFamily="49" charset="-122"/>
                <a:sym typeface="Wingdings" panose="05000000000000000000" pitchFamily="2" charset="2"/>
              </a:rPr>
              <a:t> 如果</a:t>
            </a:r>
            <a:r>
              <a:rPr lang="zh-CN" altLang="en-US" sz="2800" b="1" dirty="0">
                <a:ea typeface="黑体" panose="02010609060101010101" pitchFamily="49" charset="-122"/>
                <a:sym typeface="Wingdings" panose="05000000000000000000" pitchFamily="2" charset="2"/>
              </a:rPr>
              <a:t>命题公式是永假公式</a:t>
            </a:r>
            <a:r>
              <a:rPr lang="en-US" altLang="zh-CN" sz="2800" b="1" dirty="0">
                <a:ea typeface="黑体" panose="02010609060101010101" pitchFamily="49" charset="-122"/>
                <a:sym typeface="Wingdings" panose="05000000000000000000" pitchFamily="2" charset="2"/>
              </a:rPr>
              <a:t>&lt;=&gt;</a:t>
            </a:r>
            <a:r>
              <a:rPr lang="zh-CN" altLang="en-US" sz="2800" b="1" dirty="0">
                <a:ea typeface="黑体" panose="02010609060101010101" pitchFamily="49" charset="-122"/>
                <a:sym typeface="Wingdings" panose="05000000000000000000" pitchFamily="2" charset="2"/>
              </a:rPr>
              <a:t>它的主合取范式包含所有极大项，此时主析取范式不含有任何极小项，为空，记</a:t>
            </a:r>
            <a:r>
              <a:rPr lang="en-US" altLang="zh-CN" sz="2800" b="1" dirty="0">
                <a:ea typeface="黑体" panose="02010609060101010101" pitchFamily="49" charset="-122"/>
                <a:sym typeface="Wingdings" panose="05000000000000000000" pitchFamily="2" charset="2"/>
              </a:rPr>
              <a:t>0</a:t>
            </a:r>
            <a:r>
              <a:rPr lang="zh-CN" altLang="en-US" sz="2800" b="1" dirty="0">
                <a:ea typeface="黑体" panose="02010609060101010101" pitchFamily="49" charset="-122"/>
                <a:sym typeface="Wingdings" panose="05000000000000000000" pitchFamily="2" charset="2"/>
              </a:rPr>
              <a:t>或</a:t>
            </a:r>
            <a:r>
              <a:rPr lang="en-US" altLang="zh-CN" sz="2800" b="1" dirty="0">
                <a:ea typeface="黑体" panose="02010609060101010101" pitchFamily="49" charset="-122"/>
                <a:sym typeface="Wingdings" panose="05000000000000000000" pitchFamily="2" charset="2"/>
              </a:rPr>
              <a:t>F</a:t>
            </a:r>
            <a:endParaRPr lang="en-US" altLang="zh-CN" sz="2800" b="1" dirty="0">
              <a:ea typeface="黑体" panose="02010609060101010101" pitchFamily="49" charset="-122"/>
              <a:sym typeface="Wingdings" panose="05000000000000000000" pitchFamily="2" charset="2"/>
            </a:endParaRPr>
          </a:p>
          <a:p>
            <a:pPr eaLnBrk="1" hangingPunct="1">
              <a:lnSpc>
                <a:spcPct val="77000"/>
              </a:lnSpc>
              <a:buFontTx/>
              <a:buNone/>
            </a:pPr>
            <a:r>
              <a:rPr lang="en-US" altLang="zh-CN" sz="2800" b="1" dirty="0">
                <a:ea typeface="黑体" panose="02010609060101010101" pitchFamily="49" charset="-122"/>
                <a:sym typeface="Wingdings" panose="05000000000000000000" pitchFamily="2" charset="2"/>
              </a:rPr>
              <a:t>(3</a:t>
            </a:r>
            <a:r>
              <a:rPr lang="en-US" altLang="zh-CN" sz="2800" b="1" dirty="0" smtClean="0">
                <a:ea typeface="黑体" panose="02010609060101010101" pitchFamily="49" charset="-122"/>
                <a:sym typeface="Wingdings" panose="05000000000000000000" pitchFamily="2" charset="2"/>
              </a:rPr>
              <a:t>)</a:t>
            </a:r>
            <a:r>
              <a:rPr lang="zh-CN" altLang="en-US" sz="2800" b="1" dirty="0" smtClean="0">
                <a:ea typeface="黑体" panose="02010609060101010101" pitchFamily="49" charset="-122"/>
                <a:sym typeface="Wingdings" panose="05000000000000000000" pitchFamily="2" charset="2"/>
              </a:rPr>
              <a:t> 两</a:t>
            </a:r>
            <a:r>
              <a:rPr lang="zh-CN" altLang="en-US" sz="2800" b="1" dirty="0">
                <a:ea typeface="黑体" panose="02010609060101010101" pitchFamily="49" charset="-122"/>
                <a:sym typeface="Wingdings" panose="05000000000000000000" pitchFamily="2" charset="2"/>
              </a:rPr>
              <a:t>个命题公式</a:t>
            </a:r>
            <a:r>
              <a:rPr lang="en-US" altLang="zh-CN" sz="2800" b="1" dirty="0">
                <a:ea typeface="黑体" panose="02010609060101010101" pitchFamily="49" charset="-122"/>
                <a:sym typeface="Wingdings" panose="05000000000000000000" pitchFamily="2" charset="2"/>
              </a:rPr>
              <a:t>A</a:t>
            </a:r>
            <a:r>
              <a:rPr lang="zh-CN" altLang="en-US" sz="2800" b="1" dirty="0">
                <a:ea typeface="黑体" panose="02010609060101010101" pitchFamily="49" charset="-122"/>
                <a:sym typeface="Wingdings" panose="05000000000000000000" pitchFamily="2" charset="2"/>
              </a:rPr>
              <a:t>，</a:t>
            </a:r>
            <a:r>
              <a:rPr lang="en-US" altLang="zh-CN" sz="2800" b="1" dirty="0">
                <a:ea typeface="黑体" panose="02010609060101010101" pitchFamily="49" charset="-122"/>
                <a:sym typeface="Wingdings" panose="05000000000000000000" pitchFamily="2" charset="2"/>
              </a:rPr>
              <a:t>B</a:t>
            </a:r>
            <a:r>
              <a:rPr lang="zh-CN" altLang="en-US" sz="2800" b="1" dirty="0">
                <a:ea typeface="黑体" panose="02010609060101010101" pitchFamily="49" charset="-122"/>
                <a:sym typeface="Wingdings" panose="05000000000000000000" pitchFamily="2" charset="2"/>
              </a:rPr>
              <a:t>，</a:t>
            </a:r>
            <a:r>
              <a:rPr lang="en-US" altLang="zh-CN" sz="2800" b="1" dirty="0">
                <a:ea typeface="黑体" panose="02010609060101010101" pitchFamily="49" charset="-122"/>
                <a:sym typeface="Wingdings" panose="05000000000000000000" pitchFamily="2" charset="2"/>
              </a:rPr>
              <a:t>A&lt;=&gt;B</a:t>
            </a:r>
            <a:r>
              <a:rPr lang="zh-CN" altLang="en-US" sz="2800" b="1" dirty="0">
                <a:ea typeface="黑体" panose="02010609060101010101" pitchFamily="49" charset="-122"/>
                <a:sym typeface="Wingdings" panose="05000000000000000000" pitchFamily="2" charset="2"/>
              </a:rPr>
              <a:t>当且仅当</a:t>
            </a:r>
            <a:r>
              <a:rPr lang="en-US" altLang="zh-CN" sz="2800" b="1" dirty="0">
                <a:ea typeface="黑体" panose="02010609060101010101" pitchFamily="49" charset="-122"/>
                <a:sym typeface="Wingdings" panose="05000000000000000000" pitchFamily="2" charset="2"/>
              </a:rPr>
              <a:t>A</a:t>
            </a:r>
            <a:r>
              <a:rPr lang="zh-CN" altLang="en-US" sz="2800" b="1" dirty="0">
                <a:ea typeface="黑体" panose="02010609060101010101" pitchFamily="49" charset="-122"/>
                <a:sym typeface="Wingdings" panose="05000000000000000000" pitchFamily="2" charset="2"/>
              </a:rPr>
              <a:t>与</a:t>
            </a:r>
            <a:r>
              <a:rPr lang="en-US" altLang="zh-CN" sz="2800" b="1" dirty="0">
                <a:ea typeface="黑体" panose="02010609060101010101" pitchFamily="49" charset="-122"/>
                <a:sym typeface="Wingdings" panose="05000000000000000000" pitchFamily="2" charset="2"/>
              </a:rPr>
              <a:t>B</a:t>
            </a:r>
            <a:r>
              <a:rPr lang="zh-CN" altLang="en-US" sz="2800" b="1" dirty="0">
                <a:ea typeface="黑体" panose="02010609060101010101" pitchFamily="49" charset="-122"/>
                <a:sym typeface="Wingdings" panose="05000000000000000000" pitchFamily="2" charset="2"/>
              </a:rPr>
              <a:t>有相同的真值表，又当且仅当</a:t>
            </a:r>
            <a:r>
              <a:rPr lang="en-US" altLang="zh-CN" sz="2800" b="1" dirty="0">
                <a:ea typeface="黑体" panose="02010609060101010101" pitchFamily="49" charset="-122"/>
                <a:sym typeface="Wingdings" panose="05000000000000000000" pitchFamily="2" charset="2"/>
              </a:rPr>
              <a:t>A</a:t>
            </a:r>
            <a:r>
              <a:rPr lang="zh-CN" altLang="en-US" sz="2800" b="1" dirty="0">
                <a:ea typeface="黑体" panose="02010609060101010101" pitchFamily="49" charset="-122"/>
                <a:sym typeface="Wingdings" panose="05000000000000000000" pitchFamily="2" charset="2"/>
              </a:rPr>
              <a:t>与</a:t>
            </a:r>
            <a:r>
              <a:rPr lang="en-US" altLang="zh-CN" sz="2800" b="1" dirty="0">
                <a:ea typeface="黑体" panose="02010609060101010101" pitchFamily="49" charset="-122"/>
                <a:sym typeface="Wingdings" panose="05000000000000000000" pitchFamily="2" charset="2"/>
              </a:rPr>
              <a:t>B</a:t>
            </a:r>
            <a:r>
              <a:rPr lang="zh-CN" altLang="en-US" sz="2800" b="1" dirty="0">
                <a:ea typeface="黑体" panose="02010609060101010101" pitchFamily="49" charset="-122"/>
                <a:sym typeface="Wingdings" panose="05000000000000000000" pitchFamily="2" charset="2"/>
              </a:rPr>
              <a:t>有相同的主析取范式</a:t>
            </a:r>
            <a:r>
              <a:rPr lang="en-US" altLang="zh-CN" sz="2800" b="1" dirty="0">
                <a:ea typeface="黑体" panose="02010609060101010101" pitchFamily="49" charset="-122"/>
                <a:sym typeface="Wingdings" panose="05000000000000000000" pitchFamily="2" charset="2"/>
              </a:rPr>
              <a:t>(</a:t>
            </a:r>
            <a:r>
              <a:rPr lang="zh-CN" altLang="en-US" sz="2800" b="1" dirty="0">
                <a:ea typeface="黑体" panose="02010609060101010101" pitchFamily="49" charset="-122"/>
                <a:sym typeface="Wingdings" panose="05000000000000000000" pitchFamily="2" charset="2"/>
              </a:rPr>
              <a:t>主合取范式</a:t>
            </a:r>
            <a:r>
              <a:rPr lang="en-US" altLang="zh-CN" sz="2800" b="1" dirty="0" smtClean="0">
                <a:ea typeface="黑体" panose="02010609060101010101" pitchFamily="49" charset="-122"/>
                <a:sym typeface="Wingdings" panose="05000000000000000000" pitchFamily="2" charset="2"/>
              </a:rPr>
              <a:t>)</a:t>
            </a:r>
            <a:r>
              <a:rPr lang="zh-CN" altLang="en-US" sz="2800" b="1" dirty="0">
                <a:ea typeface="黑体" panose="02010609060101010101" pitchFamily="49" charset="-122"/>
                <a:sym typeface="Wingdings" panose="05000000000000000000" pitchFamily="2" charset="2"/>
              </a:rPr>
              <a:t> </a:t>
            </a:r>
            <a:r>
              <a:rPr lang="en-US" altLang="zh-CN" sz="2800" b="1" dirty="0" smtClean="0">
                <a:ea typeface="黑体" panose="02010609060101010101" pitchFamily="49" charset="-122"/>
                <a:sym typeface="Wingdings" panose="05000000000000000000" pitchFamily="2" charset="2"/>
              </a:rPr>
              <a:t>(</a:t>
            </a:r>
            <a:r>
              <a:rPr lang="zh-CN" altLang="en-US" sz="2800" b="1" dirty="0">
                <a:solidFill>
                  <a:srgbClr val="FF0000"/>
                </a:solidFill>
                <a:ea typeface="黑体" panose="02010609060101010101" pitchFamily="49" charset="-122"/>
                <a:sym typeface="Wingdings" panose="05000000000000000000" pitchFamily="2" charset="2"/>
              </a:rPr>
              <a:t>真值表和主范式是描述命题公式标准形式的两种不同的等价形式</a:t>
            </a:r>
            <a:r>
              <a:rPr lang="en-US" altLang="zh-CN" sz="2800" b="1" dirty="0" smtClean="0">
                <a:ea typeface="黑体" panose="02010609060101010101" pitchFamily="49" charset="-122"/>
                <a:sym typeface="Wingdings" panose="05000000000000000000" pitchFamily="2" charset="2"/>
              </a:rPr>
              <a:t>)</a:t>
            </a:r>
            <a:endParaRPr lang="zh-CN" altLang="en-US" sz="2800" b="1" dirty="0">
              <a:solidFill>
                <a:srgbClr val="0000FF"/>
              </a:solidFill>
              <a:ea typeface="黑体" panose="02010609060101010101" pitchFamily="49" charset="-122"/>
              <a:sym typeface="Wingdings" panose="05000000000000000000" pitchFamily="2" charset="2"/>
            </a:endParaRPr>
          </a:p>
        </p:txBody>
      </p:sp>
    </p:spTree>
  </p:cSld>
  <p:clrMapOvr>
    <a:masterClrMapping/>
  </p:clrMapOvr>
  <p:transition spd="med" advTm="5486"/>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p:txBody>
          <a:bodyPr/>
          <a:lstStyle/>
          <a:p>
            <a:pPr algn="l" eaLnBrk="1" hangingPunct="1">
              <a:defRPr/>
            </a:pPr>
            <a:r>
              <a:rPr lang="en-US" altLang="zh-CN" sz="4400" dirty="0">
                <a:latin typeface="Arial Black" panose="020B0A04020102020204" pitchFamily="34" charset="0"/>
                <a:ea typeface="黑体" panose="02010609060101010101" pitchFamily="49" charset="-122"/>
              </a:rPr>
              <a:t>1.4</a:t>
            </a:r>
            <a:r>
              <a:rPr lang="zh-CN" altLang="en-US" sz="4400" dirty="0">
                <a:latin typeface="Arial Black" panose="020B0A04020102020204" pitchFamily="34" charset="0"/>
                <a:ea typeface="黑体" panose="02010609060101010101" pitchFamily="49" charset="-122"/>
              </a:rPr>
              <a:t>：范式</a:t>
            </a:r>
            <a:endParaRPr lang="zh-CN" altLang="en-US" sz="4400" dirty="0">
              <a:latin typeface="Arial Black" panose="020B0A04020102020204" pitchFamily="34" charset="0"/>
              <a:ea typeface="黑体" panose="02010609060101010101" pitchFamily="49" charset="-122"/>
            </a:endParaRPr>
          </a:p>
        </p:txBody>
      </p:sp>
      <p:sp>
        <p:nvSpPr>
          <p:cNvPr id="102403" name="Rectangle 3"/>
          <p:cNvSpPr>
            <a:spLocks noGrp="1" noChangeArrowheads="1"/>
          </p:cNvSpPr>
          <p:nvPr>
            <p:ph type="body" idx="1"/>
          </p:nvPr>
        </p:nvSpPr>
        <p:spPr>
          <a:xfrm>
            <a:off x="457200" y="1143000"/>
            <a:ext cx="8458200" cy="5486400"/>
          </a:xfrm>
        </p:spPr>
        <p:txBody>
          <a:bodyPr/>
          <a:lstStyle/>
          <a:p>
            <a:pPr eaLnBrk="1" hangingPunct="1"/>
            <a:r>
              <a:rPr lang="en-US" altLang="zh-CN" b="1" dirty="0">
                <a:ea typeface="黑体" panose="02010609060101010101" pitchFamily="49" charset="-122"/>
              </a:rPr>
              <a:t>5.</a:t>
            </a:r>
            <a:r>
              <a:rPr lang="zh-CN" altLang="en-US" b="1" dirty="0">
                <a:ea typeface="黑体" panose="02010609060101010101" pitchFamily="49" charset="-122"/>
              </a:rPr>
              <a:t>主范式的应用</a:t>
            </a:r>
            <a:endParaRPr lang="zh-CN" altLang="en-US" b="1" dirty="0">
              <a:ea typeface="黑体" panose="02010609060101010101" pitchFamily="49" charset="-122"/>
            </a:endParaRPr>
          </a:p>
          <a:p>
            <a:pPr eaLnBrk="1" hangingPunct="1">
              <a:buFontTx/>
              <a:buNone/>
            </a:pPr>
            <a:r>
              <a:rPr lang="en-US" altLang="zh-CN" b="1" dirty="0">
                <a:ea typeface="黑体" panose="02010609060101010101" pitchFamily="49" charset="-122"/>
              </a:rPr>
              <a:t>(1</a:t>
            </a:r>
            <a:r>
              <a:rPr lang="en-US" altLang="zh-CN" b="1" dirty="0" smtClean="0">
                <a:ea typeface="黑体" panose="02010609060101010101" pitchFamily="49" charset="-122"/>
              </a:rPr>
              <a:t>) </a:t>
            </a:r>
            <a:r>
              <a:rPr lang="zh-CN" altLang="en-US" b="1" dirty="0" smtClean="0">
                <a:ea typeface="黑体" panose="02010609060101010101" pitchFamily="49" charset="-122"/>
              </a:rPr>
              <a:t>求</a:t>
            </a:r>
            <a:r>
              <a:rPr lang="zh-CN" altLang="en-US" b="1" dirty="0">
                <a:ea typeface="黑体" panose="02010609060101010101" pitchFamily="49" charset="-122"/>
              </a:rPr>
              <a:t>公式的成真或成假赋值。</a:t>
            </a:r>
            <a:endParaRPr lang="zh-CN" altLang="en-US" b="1" dirty="0">
              <a:ea typeface="黑体" panose="02010609060101010101" pitchFamily="49" charset="-122"/>
            </a:endParaRPr>
          </a:p>
          <a:p>
            <a:pPr eaLnBrk="1" hangingPunct="1">
              <a:buFontTx/>
              <a:buNone/>
            </a:pPr>
            <a:r>
              <a:rPr lang="zh-CN" altLang="en-US" b="1" dirty="0">
                <a:ea typeface="黑体" panose="02010609060101010101" pitchFamily="49" charset="-122"/>
              </a:rPr>
              <a:t>如：</a:t>
            </a:r>
            <a:r>
              <a:rPr lang="en-US" altLang="zh-CN" b="1" dirty="0">
                <a:ea typeface="黑体" panose="02010609060101010101" pitchFamily="49" charset="-122"/>
              </a:rPr>
              <a:t>p →q&lt;=&gt;m</a:t>
            </a:r>
            <a:r>
              <a:rPr lang="en-US" altLang="zh-CN" b="1" baseline="-25000" dirty="0">
                <a:ea typeface="黑体" panose="02010609060101010101" pitchFamily="49" charset="-122"/>
              </a:rPr>
              <a:t>0</a:t>
            </a:r>
            <a:r>
              <a:rPr lang="en-US" altLang="zh-CN" b="1" dirty="0"/>
              <a:t>∨m</a:t>
            </a:r>
            <a:r>
              <a:rPr lang="en-US" altLang="zh-CN" b="1" baseline="-25000" dirty="0"/>
              <a:t>1</a:t>
            </a:r>
            <a:r>
              <a:rPr lang="en-US" altLang="zh-CN" b="1" dirty="0"/>
              <a:t>∨m</a:t>
            </a:r>
            <a:r>
              <a:rPr lang="en-US" altLang="zh-CN" b="1" baseline="-25000" dirty="0"/>
              <a:t>3</a:t>
            </a:r>
            <a:r>
              <a:rPr lang="en-US" altLang="zh-CN" b="1" dirty="0"/>
              <a:t>=m</a:t>
            </a:r>
            <a:r>
              <a:rPr lang="en-US" altLang="zh-CN" b="1" baseline="-25000" dirty="0"/>
              <a:t>00</a:t>
            </a:r>
            <a:r>
              <a:rPr lang="en-US" altLang="zh-CN" b="1" dirty="0"/>
              <a:t>∨m</a:t>
            </a:r>
            <a:r>
              <a:rPr lang="en-US" altLang="zh-CN" b="1" baseline="-25000" dirty="0"/>
              <a:t>01</a:t>
            </a:r>
            <a:r>
              <a:rPr lang="en-US" altLang="zh-CN" b="1" dirty="0"/>
              <a:t>∨m</a:t>
            </a:r>
            <a:r>
              <a:rPr lang="en-US" altLang="zh-CN" b="1" baseline="-25000" dirty="0"/>
              <a:t>11</a:t>
            </a:r>
            <a:endParaRPr lang="en-US" altLang="zh-CN" b="1" baseline="-25000" dirty="0"/>
          </a:p>
          <a:p>
            <a:pPr eaLnBrk="1" hangingPunct="1">
              <a:buFontTx/>
              <a:buNone/>
            </a:pPr>
            <a:r>
              <a:rPr lang="en-US" altLang="zh-CN" b="1" dirty="0">
                <a:ea typeface="黑体" panose="02010609060101010101" pitchFamily="49" charset="-122"/>
              </a:rPr>
              <a:t>∴00</a:t>
            </a:r>
            <a:r>
              <a:rPr lang="zh-CN" altLang="en-US" b="1" dirty="0">
                <a:ea typeface="黑体" panose="02010609060101010101" pitchFamily="49" charset="-122"/>
              </a:rPr>
              <a:t>，</a:t>
            </a:r>
            <a:r>
              <a:rPr lang="en-US" altLang="zh-CN" b="1" dirty="0">
                <a:ea typeface="黑体" panose="02010609060101010101" pitchFamily="49" charset="-122"/>
              </a:rPr>
              <a:t>01</a:t>
            </a:r>
            <a:r>
              <a:rPr lang="zh-CN" altLang="en-US" b="1" dirty="0">
                <a:ea typeface="黑体" panose="02010609060101010101" pitchFamily="49" charset="-122"/>
              </a:rPr>
              <a:t>，</a:t>
            </a:r>
            <a:r>
              <a:rPr lang="en-US" altLang="zh-CN" b="1" dirty="0">
                <a:ea typeface="黑体" panose="02010609060101010101" pitchFamily="49" charset="-122"/>
              </a:rPr>
              <a:t>11</a:t>
            </a:r>
            <a:r>
              <a:rPr lang="zh-CN" altLang="en-US" b="1" dirty="0">
                <a:ea typeface="黑体" panose="02010609060101010101" pitchFamily="49" charset="-122"/>
              </a:rPr>
              <a:t>是成真赋值，</a:t>
            </a:r>
            <a:r>
              <a:rPr lang="en-US" altLang="zh-CN" b="1" dirty="0">
                <a:ea typeface="黑体" panose="02010609060101010101" pitchFamily="49" charset="-122"/>
              </a:rPr>
              <a:t>10</a:t>
            </a:r>
            <a:r>
              <a:rPr lang="zh-CN" altLang="en-US" b="1" dirty="0">
                <a:ea typeface="黑体" panose="02010609060101010101" pitchFamily="49" charset="-122"/>
              </a:rPr>
              <a:t>是成假赋值</a:t>
            </a:r>
            <a:endParaRPr lang="zh-CN" altLang="en-US" b="1" dirty="0">
              <a:ea typeface="黑体" panose="02010609060101010101" pitchFamily="49" charset="-122"/>
            </a:endParaRPr>
          </a:p>
          <a:p>
            <a:pPr eaLnBrk="1" hangingPunct="1">
              <a:buFontTx/>
              <a:buNone/>
            </a:pPr>
            <a:r>
              <a:rPr lang="en-US" altLang="zh-CN" b="1" dirty="0">
                <a:ea typeface="黑体" panose="02010609060101010101" pitchFamily="49" charset="-122"/>
              </a:rPr>
              <a:t>(2</a:t>
            </a:r>
            <a:r>
              <a:rPr lang="en-US" altLang="zh-CN" b="1" dirty="0" smtClean="0">
                <a:ea typeface="黑体" panose="02010609060101010101" pitchFamily="49" charset="-122"/>
              </a:rPr>
              <a:t>) </a:t>
            </a:r>
            <a:r>
              <a:rPr lang="zh-CN" altLang="en-US" b="1" dirty="0" smtClean="0">
                <a:ea typeface="黑体" panose="02010609060101010101" pitchFamily="49" charset="-122"/>
              </a:rPr>
              <a:t>判定问题</a:t>
            </a:r>
            <a:r>
              <a:rPr lang="zh-CN" altLang="en-US" b="1" dirty="0">
                <a:ea typeface="黑体" panose="02010609060101010101" pitchFamily="49" charset="-122"/>
              </a:rPr>
              <a:t>。</a:t>
            </a:r>
            <a:endParaRPr lang="zh-CN" altLang="en-US" b="1" dirty="0">
              <a:ea typeface="黑体" panose="02010609060101010101" pitchFamily="49" charset="-122"/>
            </a:endParaRPr>
          </a:p>
          <a:p>
            <a:pPr eaLnBrk="1" hangingPunct="1">
              <a:buFontTx/>
              <a:buNone/>
            </a:pPr>
            <a:r>
              <a:rPr lang="zh-CN" altLang="en-US" b="1" dirty="0">
                <a:ea typeface="黑体" panose="02010609060101010101" pitchFamily="49" charset="-122"/>
              </a:rPr>
              <a:t>根据主范式的定义和性质，也可以判定含</a:t>
            </a:r>
            <a:r>
              <a:rPr lang="en-US" altLang="zh-CN" b="1" dirty="0">
                <a:ea typeface="黑体" panose="02010609060101010101" pitchFamily="49" charset="-122"/>
              </a:rPr>
              <a:t>n</a:t>
            </a:r>
            <a:r>
              <a:rPr lang="zh-CN" altLang="en-US" b="1" dirty="0">
                <a:ea typeface="黑体" panose="02010609060101010101" pitchFamily="49" charset="-122"/>
              </a:rPr>
              <a:t>个命题变元的公式，其关键是先求出给定公式的主范式</a:t>
            </a:r>
            <a:r>
              <a:rPr lang="en-US" altLang="zh-CN" b="1" dirty="0">
                <a:ea typeface="黑体" panose="02010609060101010101" pitchFamily="49" charset="-122"/>
              </a:rPr>
              <a:t>A</a:t>
            </a:r>
            <a:r>
              <a:rPr lang="zh-CN" altLang="en-US" b="1" dirty="0">
                <a:ea typeface="黑体" panose="02010609060101010101" pitchFamily="49" charset="-122"/>
              </a:rPr>
              <a:t>，其次按下列条件判定之：</a:t>
            </a:r>
            <a:endParaRPr lang="zh-CN" altLang="en-US" b="1" dirty="0">
              <a:ea typeface="黑体" panose="02010609060101010101" pitchFamily="49" charset="-122"/>
            </a:endParaRPr>
          </a:p>
        </p:txBody>
      </p:sp>
    </p:spTree>
  </p:cSld>
  <p:clrMapOvr>
    <a:masterClrMapping/>
  </p:clrMapOvr>
  <p:transition spd="med" advTm="5486"/>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pPr algn="l" eaLnBrk="1" hangingPunct="1">
              <a:defRPr/>
            </a:pPr>
            <a:r>
              <a:rPr lang="en-US" altLang="zh-CN" sz="4400" dirty="0">
                <a:latin typeface="Arial Black" panose="020B0A04020102020204" pitchFamily="34" charset="0"/>
                <a:ea typeface="黑体" panose="02010609060101010101" pitchFamily="49" charset="-122"/>
              </a:rPr>
              <a:t>1.4</a:t>
            </a:r>
            <a:r>
              <a:rPr lang="zh-CN" altLang="en-US" sz="4400" dirty="0">
                <a:latin typeface="Arial Black" panose="020B0A04020102020204" pitchFamily="34" charset="0"/>
                <a:ea typeface="黑体" panose="02010609060101010101" pitchFamily="49" charset="-122"/>
              </a:rPr>
              <a:t>：范式</a:t>
            </a:r>
            <a:endParaRPr lang="zh-CN" altLang="en-US" sz="4400" dirty="0">
              <a:latin typeface="Arial Black" panose="020B0A04020102020204" pitchFamily="34" charset="0"/>
              <a:ea typeface="黑体" panose="02010609060101010101" pitchFamily="49" charset="-122"/>
            </a:endParaRPr>
          </a:p>
        </p:txBody>
      </p:sp>
      <p:sp>
        <p:nvSpPr>
          <p:cNvPr id="103427" name="Rectangle 3"/>
          <p:cNvSpPr>
            <a:spLocks noGrp="1" noChangeArrowheads="1"/>
          </p:cNvSpPr>
          <p:nvPr>
            <p:ph type="body" idx="1"/>
          </p:nvPr>
        </p:nvSpPr>
        <p:spPr/>
        <p:txBody>
          <a:bodyPr/>
          <a:lstStyle/>
          <a:p>
            <a:pPr eaLnBrk="1" hangingPunct="1">
              <a:buFontTx/>
              <a:buNone/>
            </a:pPr>
            <a:r>
              <a:rPr lang="zh-CN" altLang="en-US" b="1" dirty="0">
                <a:ea typeface="黑体" panose="02010609060101010101" pitchFamily="49" charset="-122"/>
              </a:rPr>
              <a:t>  ①若</a:t>
            </a:r>
            <a:r>
              <a:rPr lang="en-US" altLang="zh-CN" b="1" dirty="0">
                <a:ea typeface="黑体" panose="02010609060101010101" pitchFamily="49" charset="-122"/>
              </a:rPr>
              <a:t>A&lt;=&gt;T</a:t>
            </a:r>
            <a:r>
              <a:rPr lang="zh-CN" altLang="en-US" b="1" dirty="0">
                <a:ea typeface="黑体" panose="02010609060101010101" pitchFamily="49" charset="-122"/>
              </a:rPr>
              <a:t>，或</a:t>
            </a:r>
            <a:r>
              <a:rPr lang="en-US" altLang="zh-CN" b="1" dirty="0">
                <a:ea typeface="黑体" panose="02010609060101010101" pitchFamily="49" charset="-122"/>
              </a:rPr>
              <a:t>A</a:t>
            </a:r>
            <a:r>
              <a:rPr lang="zh-CN" altLang="en-US" b="1" dirty="0">
                <a:ea typeface="黑体" panose="02010609060101010101" pitchFamily="49" charset="-122"/>
              </a:rPr>
              <a:t>可化为与其等价的含     个极小项的主析取范式，则</a:t>
            </a:r>
            <a:r>
              <a:rPr lang="en-US" altLang="zh-CN" b="1" dirty="0">
                <a:ea typeface="黑体" panose="02010609060101010101" pitchFamily="49" charset="-122"/>
              </a:rPr>
              <a:t>A</a:t>
            </a:r>
            <a:r>
              <a:rPr lang="zh-CN" altLang="en-US" b="1" dirty="0">
                <a:ea typeface="黑体" panose="02010609060101010101" pitchFamily="49" charset="-122"/>
              </a:rPr>
              <a:t>为永真式；</a:t>
            </a:r>
            <a:endParaRPr lang="en-US" altLang="zh-CN" b="1" dirty="0">
              <a:ea typeface="黑体" panose="02010609060101010101" pitchFamily="49" charset="-122"/>
            </a:endParaRPr>
          </a:p>
          <a:p>
            <a:pPr eaLnBrk="1" hangingPunct="1">
              <a:buFontTx/>
              <a:buNone/>
            </a:pPr>
            <a:r>
              <a:rPr lang="zh-CN" altLang="en-US" b="1" dirty="0">
                <a:ea typeface="黑体" panose="02010609060101010101" pitchFamily="49" charset="-122"/>
              </a:rPr>
              <a:t>  ②若</a:t>
            </a:r>
            <a:r>
              <a:rPr lang="en-US" altLang="zh-CN" b="1" dirty="0">
                <a:ea typeface="黑体" panose="02010609060101010101" pitchFamily="49" charset="-122"/>
              </a:rPr>
              <a:t>A&lt;=&gt;F</a:t>
            </a:r>
            <a:r>
              <a:rPr lang="zh-CN" altLang="en-US" b="1" dirty="0">
                <a:ea typeface="黑体" panose="02010609060101010101" pitchFamily="49" charset="-122"/>
              </a:rPr>
              <a:t>，或</a:t>
            </a:r>
            <a:r>
              <a:rPr lang="en-US" altLang="zh-CN" b="1" dirty="0">
                <a:ea typeface="黑体" panose="02010609060101010101" pitchFamily="49" charset="-122"/>
              </a:rPr>
              <a:t>A</a:t>
            </a:r>
            <a:r>
              <a:rPr lang="zh-CN" altLang="en-US" b="1" dirty="0">
                <a:ea typeface="黑体" panose="02010609060101010101" pitchFamily="49" charset="-122"/>
              </a:rPr>
              <a:t>可化为与其等价的含     个极大项的主合取范式，则</a:t>
            </a:r>
            <a:r>
              <a:rPr lang="en-US" altLang="zh-CN" b="1" dirty="0">
                <a:ea typeface="黑体" panose="02010609060101010101" pitchFamily="49" charset="-122"/>
              </a:rPr>
              <a:t>A</a:t>
            </a:r>
            <a:r>
              <a:rPr lang="zh-CN" altLang="en-US" b="1" dirty="0">
                <a:ea typeface="黑体" panose="02010609060101010101" pitchFamily="49" charset="-122"/>
              </a:rPr>
              <a:t>为永假式；</a:t>
            </a:r>
            <a:endParaRPr lang="en-US" altLang="zh-CN" b="1" dirty="0">
              <a:ea typeface="黑体" panose="02010609060101010101" pitchFamily="49" charset="-122"/>
            </a:endParaRPr>
          </a:p>
          <a:p>
            <a:pPr eaLnBrk="1" hangingPunct="1">
              <a:buFontTx/>
              <a:buNone/>
            </a:pPr>
            <a:r>
              <a:rPr lang="en-US" altLang="zh-CN" b="1" dirty="0">
                <a:ea typeface="黑体" panose="02010609060101010101" pitchFamily="49" charset="-122"/>
              </a:rPr>
              <a:t>  </a:t>
            </a:r>
            <a:r>
              <a:rPr lang="zh-CN" altLang="en-US" b="1" dirty="0">
                <a:ea typeface="黑体" panose="02010609060101010101" pitchFamily="49" charset="-122"/>
              </a:rPr>
              <a:t>③若</a:t>
            </a:r>
            <a:r>
              <a:rPr lang="en-US" altLang="zh-CN" b="1" dirty="0">
                <a:ea typeface="黑体" panose="02010609060101010101" pitchFamily="49" charset="-122"/>
              </a:rPr>
              <a:t>A</a:t>
            </a:r>
            <a:r>
              <a:rPr lang="zh-CN" altLang="en-US" b="1" dirty="0">
                <a:ea typeface="黑体" panose="02010609060101010101" pitchFamily="49" charset="-122"/>
              </a:rPr>
              <a:t>不与</a:t>
            </a:r>
            <a:r>
              <a:rPr lang="en-US" altLang="zh-CN" b="1" dirty="0">
                <a:ea typeface="黑体" panose="02010609060101010101" pitchFamily="49" charset="-122"/>
              </a:rPr>
              <a:t>T</a:t>
            </a:r>
            <a:r>
              <a:rPr lang="zh-CN" altLang="en-US" b="1" dirty="0">
                <a:ea typeface="黑体" panose="02010609060101010101" pitchFamily="49" charset="-122"/>
              </a:rPr>
              <a:t>或</a:t>
            </a:r>
            <a:r>
              <a:rPr lang="en-US" altLang="zh-CN" b="1" dirty="0">
                <a:ea typeface="黑体" panose="02010609060101010101" pitchFamily="49" charset="-122"/>
              </a:rPr>
              <a:t>F</a:t>
            </a:r>
            <a:r>
              <a:rPr lang="zh-CN" altLang="en-US" b="1" dirty="0">
                <a:ea typeface="黑体" panose="02010609060101010101" pitchFamily="49" charset="-122"/>
              </a:rPr>
              <a:t>等价，且又不含     个极小项或极大项，则</a:t>
            </a:r>
            <a:r>
              <a:rPr lang="en-US" altLang="zh-CN" b="1" dirty="0">
                <a:ea typeface="黑体" panose="02010609060101010101" pitchFamily="49" charset="-122"/>
              </a:rPr>
              <a:t>A</a:t>
            </a:r>
            <a:r>
              <a:rPr lang="zh-CN" altLang="en-US" b="1" dirty="0">
                <a:ea typeface="黑体" panose="02010609060101010101" pitchFamily="49" charset="-122"/>
              </a:rPr>
              <a:t>为可满足的。</a:t>
            </a:r>
            <a:endParaRPr lang="en-US" altLang="zh-CN" b="1" dirty="0">
              <a:ea typeface="黑体" panose="02010609060101010101" pitchFamily="49" charset="-122"/>
            </a:endParaRPr>
          </a:p>
          <a:p>
            <a:pPr eaLnBrk="1" hangingPunct="1">
              <a:buFontTx/>
              <a:buNone/>
            </a:pPr>
            <a:r>
              <a:rPr lang="zh-CN" altLang="en-US" b="1" dirty="0">
                <a:ea typeface="黑体" panose="02010609060101010101" pitchFamily="49" charset="-122"/>
              </a:rPr>
              <a:t>例，判定公式</a:t>
            </a:r>
            <a:r>
              <a:rPr lang="zh-CN" altLang="en-US" b="1" dirty="0">
                <a:ea typeface="黑体" panose="02010609060101010101" pitchFamily="49" charset="-122"/>
                <a:sym typeface="Wingdings" panose="05000000000000000000" pitchFamily="2" charset="2"/>
              </a:rPr>
              <a:t>：</a:t>
            </a:r>
            <a:r>
              <a:rPr lang="en-US" altLang="zh-CN" b="1" dirty="0">
                <a:ea typeface="黑体" panose="02010609060101010101" pitchFamily="49" charset="-122"/>
                <a:sym typeface="Wingdings" panose="05000000000000000000" pitchFamily="2" charset="2"/>
              </a:rPr>
              <a:t>(1) </a:t>
            </a:r>
            <a:r>
              <a:rPr lang="en-US" altLang="zh-CN" b="1" dirty="0" smtClean="0">
                <a:ea typeface="黑体" panose="02010609060101010101" pitchFamily="49" charset="-122"/>
                <a:sym typeface="Wingdings" panose="05000000000000000000" pitchFamily="2" charset="2"/>
              </a:rPr>
              <a:t> (</a:t>
            </a:r>
            <a:r>
              <a:rPr lang="en-US" altLang="zh-CN" b="1" dirty="0">
                <a:ea typeface="黑体" panose="02010609060101010101" pitchFamily="49" charset="-122"/>
                <a:sym typeface="Wingdings" panose="05000000000000000000" pitchFamily="2" charset="2"/>
              </a:rPr>
              <a:t>P→Q)∧Q</a:t>
            </a:r>
            <a:r>
              <a:rPr lang="zh-CN" altLang="en-US" b="1" dirty="0">
                <a:ea typeface="黑体" panose="02010609060101010101" pitchFamily="49" charset="-122"/>
                <a:sym typeface="Wingdings" panose="05000000000000000000" pitchFamily="2" charset="2"/>
              </a:rPr>
              <a:t>；</a:t>
            </a:r>
            <a:endParaRPr lang="en-US" altLang="zh-CN" b="1" dirty="0">
              <a:ea typeface="黑体" panose="02010609060101010101" pitchFamily="49" charset="-122"/>
              <a:sym typeface="Wingdings" panose="05000000000000000000" pitchFamily="2" charset="2"/>
            </a:endParaRPr>
          </a:p>
          <a:p>
            <a:pPr eaLnBrk="1" hangingPunct="1">
              <a:buFontTx/>
              <a:buNone/>
            </a:pPr>
            <a:r>
              <a:rPr lang="en-US" altLang="zh-CN" b="1" dirty="0">
                <a:ea typeface="黑体" panose="02010609060101010101" pitchFamily="49" charset="-122"/>
                <a:sym typeface="Wingdings" panose="05000000000000000000" pitchFamily="2" charset="2"/>
              </a:rPr>
              <a:t>(2) </a:t>
            </a:r>
            <a:r>
              <a:rPr lang="en-US" altLang="zh-CN" b="1" dirty="0" smtClean="0">
                <a:ea typeface="黑体" panose="02010609060101010101" pitchFamily="49" charset="-122"/>
                <a:sym typeface="Wingdings" panose="05000000000000000000" pitchFamily="2" charset="2"/>
              </a:rPr>
              <a:t> (</a:t>
            </a:r>
            <a:r>
              <a:rPr lang="en-US" altLang="zh-CN" b="1" dirty="0">
                <a:ea typeface="黑体" panose="02010609060101010101" pitchFamily="49" charset="-122"/>
                <a:sym typeface="Wingdings" panose="05000000000000000000" pitchFamily="2" charset="2"/>
              </a:rPr>
              <a:t>P→Q) →(¬ P∨Q)</a:t>
            </a:r>
            <a:r>
              <a:rPr lang="zh-CN" altLang="en-US" b="1" dirty="0">
                <a:ea typeface="黑体" panose="02010609060101010101" pitchFamily="49" charset="-122"/>
                <a:sym typeface="Wingdings" panose="05000000000000000000" pitchFamily="2" charset="2"/>
              </a:rPr>
              <a:t>。</a:t>
            </a:r>
            <a:endParaRPr lang="zh-CN" altLang="zh-CN" b="1" dirty="0">
              <a:ea typeface="黑体" panose="02010609060101010101" pitchFamily="49" charset="-122"/>
            </a:endParaRPr>
          </a:p>
        </p:txBody>
      </p:sp>
      <p:graphicFrame>
        <p:nvGraphicFramePr>
          <p:cNvPr id="103428" name="Object 4"/>
          <p:cNvGraphicFramePr>
            <a:graphicFrameLocks noChangeAspect="1"/>
          </p:cNvGraphicFramePr>
          <p:nvPr/>
        </p:nvGraphicFramePr>
        <p:xfrm>
          <a:off x="7696200" y="1143000"/>
          <a:ext cx="449263" cy="457200"/>
        </p:xfrm>
        <a:graphic>
          <a:graphicData uri="http://schemas.openxmlformats.org/presentationml/2006/ole">
            <mc:AlternateContent xmlns:mc="http://schemas.openxmlformats.org/markup-compatibility/2006">
              <mc:Choice xmlns:v="urn:schemas-microsoft-com:vml" Requires="v">
                <p:oleObj spid="_x0000_s113009" name="公式" r:id="rId1" imgW="177800" imgH="190500" progId="Equation.3">
                  <p:embed/>
                </p:oleObj>
              </mc:Choice>
              <mc:Fallback>
                <p:oleObj name="公式" r:id="rId1" imgW="177800" imgH="1905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1143000"/>
                        <a:ext cx="44926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429" name="Object 5"/>
          <p:cNvGraphicFramePr>
            <a:graphicFrameLocks noChangeAspect="1"/>
          </p:cNvGraphicFramePr>
          <p:nvPr/>
        </p:nvGraphicFramePr>
        <p:xfrm>
          <a:off x="7620000" y="2133600"/>
          <a:ext cx="449263" cy="457200"/>
        </p:xfrm>
        <a:graphic>
          <a:graphicData uri="http://schemas.openxmlformats.org/presentationml/2006/ole">
            <mc:AlternateContent xmlns:mc="http://schemas.openxmlformats.org/markup-compatibility/2006">
              <mc:Choice xmlns:v="urn:schemas-microsoft-com:vml" Requires="v">
                <p:oleObj spid="_x0000_s113010" name="公式" r:id="rId3" imgW="177800" imgH="190500" progId="Equation.3">
                  <p:embed/>
                </p:oleObj>
              </mc:Choice>
              <mc:Fallback>
                <p:oleObj name="公式" r:id="rId3" imgW="177800" imgH="1905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0" y="2133600"/>
                        <a:ext cx="44926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430" name="Object 6"/>
          <p:cNvGraphicFramePr>
            <a:graphicFrameLocks noChangeAspect="1"/>
          </p:cNvGraphicFramePr>
          <p:nvPr/>
        </p:nvGraphicFramePr>
        <p:xfrm>
          <a:off x="6477000" y="3124200"/>
          <a:ext cx="449263" cy="457200"/>
        </p:xfrm>
        <a:graphic>
          <a:graphicData uri="http://schemas.openxmlformats.org/presentationml/2006/ole">
            <mc:AlternateContent xmlns:mc="http://schemas.openxmlformats.org/markup-compatibility/2006">
              <mc:Choice xmlns:v="urn:schemas-microsoft-com:vml" Requires="v">
                <p:oleObj spid="_x0000_s113011" name="公式" r:id="rId4" imgW="177800" imgH="190500" progId="Equation.3">
                  <p:embed/>
                </p:oleObj>
              </mc:Choice>
              <mc:Fallback>
                <p:oleObj name="公式" r:id="rId4" imgW="177800" imgH="190500" progId="Equation.3">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3124200"/>
                        <a:ext cx="44926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advTm="5486"/>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eaLnBrk="1" hangingPunct="1">
              <a:defRPr/>
            </a:pPr>
            <a:r>
              <a:rPr lang="en-US" altLang="zh-CN" sz="4400" dirty="0">
                <a:latin typeface="Arial Black" panose="020B0A04020102020204" pitchFamily="34" charset="0"/>
                <a:ea typeface="黑体" panose="02010609060101010101" pitchFamily="49" charset="-122"/>
              </a:rPr>
              <a:t>1.4</a:t>
            </a:r>
            <a:r>
              <a:rPr lang="zh-CN" altLang="en-US" sz="4400" dirty="0">
                <a:latin typeface="Arial Black" panose="020B0A04020102020204" pitchFamily="34" charset="0"/>
                <a:ea typeface="黑体" panose="02010609060101010101" pitchFamily="49" charset="-122"/>
              </a:rPr>
              <a:t>：范式</a:t>
            </a:r>
            <a:endParaRPr lang="zh-CN" altLang="en-US" sz="4400" dirty="0"/>
          </a:p>
        </p:txBody>
      </p:sp>
      <p:sp>
        <p:nvSpPr>
          <p:cNvPr id="105475" name="内容占位符 2"/>
          <p:cNvSpPr>
            <a:spLocks noGrp="1"/>
          </p:cNvSpPr>
          <p:nvPr>
            <p:ph idx="1"/>
          </p:nvPr>
        </p:nvSpPr>
        <p:spPr/>
        <p:txBody>
          <a:bodyPr/>
          <a:lstStyle/>
          <a:p>
            <a:pPr eaLnBrk="1" hangingPunct="1">
              <a:buFontTx/>
              <a:buNone/>
            </a:pPr>
            <a:r>
              <a:rPr lang="en-US" altLang="zh-CN" b="1" dirty="0">
                <a:ea typeface="黑体" panose="02010609060101010101" pitchFamily="49" charset="-122"/>
              </a:rPr>
              <a:t>(3) </a:t>
            </a:r>
            <a:r>
              <a:rPr lang="zh-CN" altLang="en-US" b="1" dirty="0">
                <a:ea typeface="黑体" panose="02010609060101010101" pitchFamily="49" charset="-122"/>
              </a:rPr>
              <a:t>证明等价性。</a:t>
            </a:r>
            <a:endParaRPr lang="en-US" altLang="zh-CN" b="1" dirty="0">
              <a:ea typeface="黑体" panose="02010609060101010101" pitchFamily="49" charset="-122"/>
            </a:endParaRPr>
          </a:p>
          <a:p>
            <a:pPr eaLnBrk="1" hangingPunct="1">
              <a:buFontTx/>
              <a:buNone/>
            </a:pPr>
            <a:r>
              <a:rPr lang="zh-CN" altLang="en-US" b="1" dirty="0">
                <a:ea typeface="黑体" panose="02010609060101010101" pitchFamily="49" charset="-122"/>
              </a:rPr>
              <a:t>  由于任何一公式的主范式是唯一的，所以求给定两公式的主范式，若主范式相同，则给定两公式是等价的。</a:t>
            </a:r>
            <a:endParaRPr lang="en-US" altLang="zh-CN" b="1" dirty="0">
              <a:ea typeface="黑体" panose="02010609060101010101" pitchFamily="49" charset="-122"/>
            </a:endParaRPr>
          </a:p>
          <a:p>
            <a:pPr eaLnBrk="1" hangingPunct="1">
              <a:buFontTx/>
              <a:buNone/>
            </a:pPr>
            <a:r>
              <a:rPr lang="zh-CN" altLang="en-US" b="1" dirty="0">
                <a:ea typeface="黑体" panose="02010609060101010101" pitchFamily="49" charset="-122"/>
              </a:rPr>
              <a:t>例，求证</a:t>
            </a:r>
            <a:r>
              <a:rPr lang="en-US" altLang="zh-CN" b="1" dirty="0">
                <a:ea typeface="黑体" panose="02010609060101010101" pitchFamily="49" charset="-122"/>
              </a:rPr>
              <a:t>(P→Q) ∧(P→R)</a:t>
            </a:r>
            <a:r>
              <a:rPr lang="en-US" altLang="zh-CN" b="1" dirty="0">
                <a:ea typeface="黑体" panose="02010609060101010101" pitchFamily="49" charset="-122"/>
                <a:sym typeface="Wingdings" panose="05000000000000000000" pitchFamily="2" charset="2"/>
              </a:rPr>
              <a:t>&lt;=&gt;</a:t>
            </a:r>
            <a:r>
              <a:rPr lang="en-US" altLang="zh-CN" b="1" dirty="0">
                <a:ea typeface="黑体" panose="02010609060101010101" pitchFamily="49" charset="-122"/>
              </a:rPr>
              <a:t>P→ (Q∧R).</a:t>
            </a:r>
            <a:endParaRPr lang="en-US" altLang="zh-CN" b="1" dirty="0">
              <a:ea typeface="黑体" panose="02010609060101010101" pitchFamily="49" charset="-122"/>
            </a:endParaRPr>
          </a:p>
          <a:p>
            <a:pPr eaLnBrk="1" hangingPunct="1">
              <a:buFontTx/>
              <a:buNone/>
            </a:pPr>
            <a:r>
              <a:rPr lang="en-US" altLang="zh-CN" b="1" dirty="0">
                <a:ea typeface="黑体" panose="02010609060101010101" pitchFamily="49" charset="-122"/>
              </a:rPr>
              <a:t>(4) </a:t>
            </a:r>
            <a:r>
              <a:rPr lang="zh-CN" altLang="en-US" b="1" dirty="0">
                <a:ea typeface="黑体" panose="02010609060101010101" pitchFamily="49" charset="-122"/>
              </a:rPr>
              <a:t>解决实际问题。</a:t>
            </a:r>
            <a:endParaRPr lang="en-US" altLang="zh-CN" b="1" dirty="0">
              <a:ea typeface="黑体" panose="02010609060101010101" pitchFamily="49" charset="-122"/>
            </a:endParaRPr>
          </a:p>
          <a:p>
            <a:pPr eaLnBrk="1" hangingPunct="1">
              <a:buFontTx/>
              <a:buNone/>
            </a:pPr>
            <a:r>
              <a:rPr lang="zh-CN" altLang="en-US" b="1" dirty="0">
                <a:ea typeface="黑体" panose="02010609060101010101" pitchFamily="49" charset="-122"/>
              </a:rPr>
              <a:t>例，某科研所要从</a:t>
            </a:r>
            <a:r>
              <a:rPr lang="en-US" altLang="zh-CN" b="1" dirty="0">
                <a:ea typeface="黑体" panose="02010609060101010101" pitchFamily="49" charset="-122"/>
              </a:rPr>
              <a:t>3</a:t>
            </a:r>
            <a:r>
              <a:rPr lang="zh-CN" altLang="en-US" b="1" dirty="0">
                <a:ea typeface="黑体" panose="02010609060101010101" pitchFamily="49" charset="-122"/>
              </a:rPr>
              <a:t>名科研骨干</a:t>
            </a:r>
            <a:r>
              <a:rPr lang="en-US" altLang="zh-CN" b="1" dirty="0">
                <a:ea typeface="黑体" panose="02010609060101010101" pitchFamily="49" charset="-122"/>
              </a:rPr>
              <a:t>A</a:t>
            </a:r>
            <a:r>
              <a:rPr lang="zh-CN" altLang="en-US" b="1" dirty="0">
                <a:ea typeface="黑体" panose="02010609060101010101" pitchFamily="49" charset="-122"/>
              </a:rPr>
              <a:t>，</a:t>
            </a:r>
            <a:r>
              <a:rPr lang="en-US" altLang="zh-CN" b="1" dirty="0">
                <a:ea typeface="黑体" panose="02010609060101010101" pitchFamily="49" charset="-122"/>
              </a:rPr>
              <a:t>B</a:t>
            </a:r>
            <a:r>
              <a:rPr lang="zh-CN" altLang="en-US" b="1" dirty="0">
                <a:ea typeface="黑体" panose="02010609060101010101" pitchFamily="49" charset="-122"/>
              </a:rPr>
              <a:t>，</a:t>
            </a:r>
            <a:r>
              <a:rPr lang="en-US" altLang="zh-CN" b="1" dirty="0">
                <a:ea typeface="黑体" panose="02010609060101010101" pitchFamily="49" charset="-122"/>
              </a:rPr>
              <a:t>C</a:t>
            </a:r>
            <a:r>
              <a:rPr lang="zh-CN" altLang="en-US" b="1" dirty="0">
                <a:ea typeface="黑体" panose="02010609060101010101" pitchFamily="49" charset="-122"/>
              </a:rPr>
              <a:t>中挑选</a:t>
            </a:r>
            <a:r>
              <a:rPr lang="en-US" altLang="zh-CN" b="1" dirty="0">
                <a:ea typeface="黑体" panose="02010609060101010101" pitchFamily="49" charset="-122"/>
              </a:rPr>
              <a:t>1-2</a:t>
            </a:r>
            <a:r>
              <a:rPr lang="zh-CN" altLang="en-US" b="1" dirty="0">
                <a:ea typeface="黑体" panose="02010609060101010101" pitchFamily="49" charset="-122"/>
              </a:rPr>
              <a:t>名出国进修，由于工作需要，选派时要满足以下条件： ①若</a:t>
            </a:r>
            <a:r>
              <a:rPr lang="en-US" altLang="zh-CN" b="1" dirty="0">
                <a:ea typeface="黑体" panose="02010609060101010101" pitchFamily="49" charset="-122"/>
              </a:rPr>
              <a:t>A</a:t>
            </a:r>
            <a:r>
              <a:rPr lang="zh-CN" altLang="en-US" b="1" dirty="0">
                <a:ea typeface="黑体" panose="02010609060101010101" pitchFamily="49" charset="-122"/>
              </a:rPr>
              <a:t>去，则</a:t>
            </a:r>
            <a:r>
              <a:rPr lang="en-US" altLang="zh-CN" b="1" dirty="0">
                <a:ea typeface="黑体" panose="02010609060101010101" pitchFamily="49" charset="-122"/>
              </a:rPr>
              <a:t>C</a:t>
            </a:r>
            <a:r>
              <a:rPr lang="zh-CN" altLang="en-US" b="1" dirty="0">
                <a:ea typeface="黑体" panose="02010609060101010101" pitchFamily="49" charset="-122"/>
              </a:rPr>
              <a:t>同去；②若</a:t>
            </a:r>
            <a:r>
              <a:rPr lang="en-US" altLang="zh-CN" b="1" dirty="0">
                <a:ea typeface="黑体" panose="02010609060101010101" pitchFamily="49" charset="-122"/>
              </a:rPr>
              <a:t>B</a:t>
            </a:r>
            <a:r>
              <a:rPr lang="zh-CN" altLang="en-US" b="1" dirty="0">
                <a:ea typeface="黑体" panose="02010609060101010101" pitchFamily="49" charset="-122"/>
              </a:rPr>
              <a:t>去，则</a:t>
            </a:r>
            <a:r>
              <a:rPr lang="en-US" altLang="zh-CN" b="1" dirty="0">
                <a:ea typeface="黑体" panose="02010609060101010101" pitchFamily="49" charset="-122"/>
              </a:rPr>
              <a:t>C</a:t>
            </a:r>
            <a:r>
              <a:rPr lang="zh-CN" altLang="en-US" b="1" dirty="0">
                <a:ea typeface="黑体" panose="02010609060101010101" pitchFamily="49" charset="-122"/>
              </a:rPr>
              <a:t>不能去；③若</a:t>
            </a:r>
            <a:r>
              <a:rPr lang="en-US" altLang="zh-CN" b="1" dirty="0">
                <a:ea typeface="黑体" panose="02010609060101010101" pitchFamily="49" charset="-122"/>
              </a:rPr>
              <a:t>C</a:t>
            </a:r>
            <a:r>
              <a:rPr lang="zh-CN" altLang="en-US" b="1" dirty="0">
                <a:ea typeface="黑体" panose="02010609060101010101" pitchFamily="49" charset="-122"/>
              </a:rPr>
              <a:t>不去，则</a:t>
            </a:r>
            <a:r>
              <a:rPr lang="en-US" altLang="zh-CN" b="1" dirty="0">
                <a:ea typeface="黑体" panose="02010609060101010101" pitchFamily="49" charset="-122"/>
              </a:rPr>
              <a:t>A</a:t>
            </a:r>
            <a:r>
              <a:rPr lang="zh-CN" altLang="en-US" b="1" dirty="0">
                <a:ea typeface="黑体" panose="02010609060101010101" pitchFamily="49" charset="-122"/>
              </a:rPr>
              <a:t>或</a:t>
            </a:r>
            <a:r>
              <a:rPr lang="en-US" altLang="zh-CN" b="1" dirty="0">
                <a:ea typeface="黑体" panose="02010609060101010101" pitchFamily="49" charset="-122"/>
              </a:rPr>
              <a:t>B</a:t>
            </a:r>
            <a:r>
              <a:rPr lang="zh-CN" altLang="en-US" b="1" dirty="0">
                <a:ea typeface="黑体" panose="02010609060101010101" pitchFamily="49" charset="-122"/>
              </a:rPr>
              <a:t>可以去</a:t>
            </a:r>
            <a:r>
              <a:rPr lang="zh-CN" altLang="en-US" b="1" dirty="0" smtClean="0">
                <a:ea typeface="黑体" panose="02010609060101010101" pitchFamily="49" charset="-122"/>
              </a:rPr>
              <a:t>。</a:t>
            </a:r>
            <a:r>
              <a:rPr lang="zh-CN" altLang="en-US" b="1" dirty="0" smtClean="0">
                <a:solidFill>
                  <a:srgbClr val="FF0000"/>
                </a:solidFill>
                <a:ea typeface="黑体" panose="02010609060101010101" pitchFamily="49" charset="-122"/>
              </a:rPr>
              <a:t>（习题）</a:t>
            </a:r>
            <a:endParaRPr lang="zh-CN" altLang="en-US" b="1" dirty="0">
              <a:solidFill>
                <a:srgbClr val="FF0000"/>
              </a:solidFill>
              <a:ea typeface="黑体" panose="02010609060101010101" pitchFamily="49" charset="-122"/>
            </a:endParaRPr>
          </a:p>
        </p:txBody>
      </p:sp>
    </p:spTree>
  </p:cSld>
  <p:clrMapOvr>
    <a:masterClrMapping/>
  </p:clrMapOvr>
  <p:transition spd="med" advTm="5486"/>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pPr algn="l" eaLnBrk="1" hangingPunct="1">
              <a:defRPr/>
            </a:pPr>
            <a:r>
              <a:rPr lang="zh-CN" altLang="en-US" sz="4400">
                <a:latin typeface="Arial Black" panose="020B0A04020102020204" pitchFamily="34" charset="0"/>
                <a:ea typeface="黑体" panose="02010609060101010101" pitchFamily="49" charset="-122"/>
              </a:rPr>
              <a:t>引言</a:t>
            </a:r>
            <a:endParaRPr lang="zh-CN" altLang="en-US" sz="4400">
              <a:latin typeface="Arial Black" panose="020B0A04020102020204" pitchFamily="34" charset="0"/>
              <a:ea typeface="黑体" panose="02010609060101010101" pitchFamily="49" charset="-122"/>
            </a:endParaRPr>
          </a:p>
        </p:txBody>
      </p:sp>
      <p:sp>
        <p:nvSpPr>
          <p:cNvPr id="12291" name="Rectangle 3"/>
          <p:cNvSpPr>
            <a:spLocks noGrp="1" noChangeArrowheads="1"/>
          </p:cNvSpPr>
          <p:nvPr>
            <p:ph type="body" idx="1"/>
          </p:nvPr>
        </p:nvSpPr>
        <p:spPr>
          <a:xfrm>
            <a:off x="457200" y="990600"/>
            <a:ext cx="8229600" cy="5638800"/>
          </a:xfrm>
        </p:spPr>
        <p:txBody>
          <a:bodyPr/>
          <a:lstStyle/>
          <a:p>
            <a:pPr algn="just" eaLnBrk="1" hangingPunct="1">
              <a:lnSpc>
                <a:spcPct val="125000"/>
              </a:lnSpc>
            </a:pPr>
            <a:r>
              <a:rPr lang="zh-CN" altLang="en-US" sz="3600" b="1" dirty="0">
                <a:solidFill>
                  <a:srgbClr val="0000FF"/>
                </a:solidFill>
                <a:latin typeface="黑体" panose="02010609060101010101" pitchFamily="49" charset="-122"/>
                <a:ea typeface="黑体" panose="02010609060101010101" pitchFamily="49" charset="-122"/>
              </a:rPr>
              <a:t>教学内容</a:t>
            </a:r>
            <a:endParaRPr lang="zh-CN" altLang="en-US" sz="3600" b="1" dirty="0">
              <a:solidFill>
                <a:srgbClr val="0000FF"/>
              </a:solidFill>
              <a:latin typeface="黑体" panose="02010609060101010101" pitchFamily="49" charset="-122"/>
              <a:ea typeface="黑体" panose="02010609060101010101" pitchFamily="49" charset="-122"/>
            </a:endParaRPr>
          </a:p>
          <a:p>
            <a:pPr lvl="1" algn="just" eaLnBrk="1" hangingPunct="1">
              <a:lnSpc>
                <a:spcPct val="125000"/>
              </a:lnSpc>
              <a:buFontTx/>
              <a:buNone/>
            </a:pPr>
            <a:r>
              <a:rPr lang="zh-CN" altLang="en-US" sz="3200" b="1" dirty="0">
                <a:solidFill>
                  <a:srgbClr val="CC0000"/>
                </a:solidFill>
                <a:latin typeface="黑体" panose="02010609060101010101" pitchFamily="49" charset="-122"/>
                <a:ea typeface="黑体" panose="02010609060101010101" pitchFamily="49" charset="-122"/>
              </a:rPr>
              <a:t>第三部分 代数结构</a:t>
            </a:r>
            <a:endParaRPr lang="zh-CN" altLang="en-US" sz="3200" b="1" dirty="0">
              <a:solidFill>
                <a:srgbClr val="CC0000"/>
              </a:solidFill>
              <a:latin typeface="黑体" panose="02010609060101010101" pitchFamily="49" charset="-122"/>
              <a:ea typeface="黑体" panose="02010609060101010101" pitchFamily="49" charset="-122"/>
            </a:endParaRPr>
          </a:p>
          <a:p>
            <a:pPr lvl="2" algn="just" eaLnBrk="1" hangingPunct="1">
              <a:lnSpc>
                <a:spcPct val="125000"/>
              </a:lnSpc>
              <a:buFontTx/>
              <a:buNone/>
            </a:pPr>
            <a:r>
              <a:rPr lang="zh-CN" altLang="en-US" sz="2800" b="1" dirty="0">
                <a:latin typeface="黑体" panose="02010609060101010101" pitchFamily="49" charset="-122"/>
                <a:ea typeface="黑体" panose="02010609060101010101" pitchFamily="49" charset="-122"/>
              </a:rPr>
              <a:t>第九章 环与域</a:t>
            </a:r>
            <a:endParaRPr lang="zh-CN" altLang="en-US" sz="2800" b="1" dirty="0">
              <a:latin typeface="黑体" panose="02010609060101010101" pitchFamily="49" charset="-122"/>
              <a:ea typeface="黑体" panose="02010609060101010101" pitchFamily="49" charset="-122"/>
            </a:endParaRPr>
          </a:p>
          <a:p>
            <a:pPr lvl="2" algn="just" eaLnBrk="1" hangingPunct="1">
              <a:lnSpc>
                <a:spcPct val="125000"/>
              </a:lnSpc>
              <a:buFontTx/>
              <a:buNone/>
            </a:pPr>
            <a:r>
              <a:rPr lang="zh-CN" altLang="en-US" sz="2800" b="1" dirty="0">
                <a:latin typeface="黑体" panose="02010609060101010101" pitchFamily="49" charset="-122"/>
                <a:ea typeface="黑体" panose="02010609060101010101" pitchFamily="49" charset="-122"/>
              </a:rPr>
              <a:t>第十章 格与布尔代数</a:t>
            </a:r>
            <a:endParaRPr lang="en-US" altLang="zh-CN" sz="2800" b="1" dirty="0">
              <a:latin typeface="黑体" panose="02010609060101010101" pitchFamily="49" charset="-122"/>
              <a:ea typeface="黑体" panose="02010609060101010101" pitchFamily="49" charset="-122"/>
            </a:endParaRPr>
          </a:p>
          <a:p>
            <a:pPr lvl="1" algn="just" eaLnBrk="1" hangingPunct="1">
              <a:lnSpc>
                <a:spcPct val="125000"/>
              </a:lnSpc>
              <a:buFontTx/>
              <a:buNone/>
            </a:pPr>
            <a:r>
              <a:rPr lang="zh-CN" altLang="en-US" sz="3200" b="1" dirty="0">
                <a:solidFill>
                  <a:srgbClr val="CC0000"/>
                </a:solidFill>
                <a:latin typeface="黑体" panose="02010609060101010101" pitchFamily="49" charset="-122"/>
                <a:ea typeface="黑体" panose="02010609060101010101" pitchFamily="49" charset="-122"/>
              </a:rPr>
              <a:t>第四部分 图论</a:t>
            </a:r>
            <a:endParaRPr lang="zh-CN" altLang="en-US" sz="3200" b="1" dirty="0">
              <a:solidFill>
                <a:srgbClr val="CC0000"/>
              </a:solidFill>
              <a:latin typeface="黑体" panose="02010609060101010101" pitchFamily="49" charset="-122"/>
              <a:ea typeface="黑体" panose="02010609060101010101" pitchFamily="49" charset="-122"/>
            </a:endParaRPr>
          </a:p>
          <a:p>
            <a:pPr lvl="2" algn="just" eaLnBrk="1" hangingPunct="1">
              <a:lnSpc>
                <a:spcPct val="125000"/>
              </a:lnSpc>
              <a:buFontTx/>
              <a:buNone/>
            </a:pPr>
            <a:r>
              <a:rPr lang="zh-CN" altLang="en-US" sz="2800" b="1" dirty="0">
                <a:latin typeface="黑体" panose="02010609060101010101" pitchFamily="49" charset="-122"/>
                <a:ea typeface="黑体" panose="02010609060101010101" pitchFamily="49" charset="-122"/>
              </a:rPr>
              <a:t>第十一章 图的基本概念</a:t>
            </a:r>
            <a:endParaRPr lang="zh-CN" altLang="en-US" sz="2800" b="1" dirty="0">
              <a:latin typeface="黑体" panose="02010609060101010101" pitchFamily="49" charset="-122"/>
              <a:ea typeface="黑体" panose="02010609060101010101" pitchFamily="49" charset="-122"/>
            </a:endParaRPr>
          </a:p>
          <a:p>
            <a:pPr lvl="2" algn="just" eaLnBrk="1" hangingPunct="1">
              <a:lnSpc>
                <a:spcPct val="125000"/>
              </a:lnSpc>
              <a:buFontTx/>
              <a:buNone/>
            </a:pPr>
            <a:r>
              <a:rPr lang="zh-CN" altLang="en-US" sz="2800" b="1" dirty="0">
                <a:latin typeface="黑体" panose="02010609060101010101" pitchFamily="49" charset="-122"/>
                <a:ea typeface="黑体" panose="02010609060101010101" pitchFamily="49" charset="-122"/>
              </a:rPr>
              <a:t>第十二章 树</a:t>
            </a:r>
            <a:endParaRPr lang="en-US" altLang="zh-CN" sz="2800" b="1" dirty="0">
              <a:latin typeface="黑体" panose="02010609060101010101" pitchFamily="49" charset="-122"/>
              <a:ea typeface="黑体" panose="02010609060101010101" pitchFamily="49" charset="-122"/>
            </a:endParaRPr>
          </a:p>
          <a:p>
            <a:pPr lvl="2" algn="just" eaLnBrk="1" hangingPunct="1">
              <a:lnSpc>
                <a:spcPct val="125000"/>
              </a:lnSpc>
              <a:buFontTx/>
              <a:buNone/>
            </a:pPr>
            <a:r>
              <a:rPr lang="zh-CN" altLang="en-US" sz="2800" b="1" dirty="0">
                <a:latin typeface="黑体" panose="02010609060101010101" pitchFamily="49" charset="-122"/>
                <a:ea typeface="黑体" panose="02010609060101010101" pitchFamily="49" charset="-122"/>
              </a:rPr>
              <a:t>第十三章 几种特殊的图</a:t>
            </a:r>
            <a:endParaRPr lang="zh-CN" altLang="en-US" sz="2800" b="1" dirty="0">
              <a:latin typeface="黑体" panose="02010609060101010101" pitchFamily="49" charset="-122"/>
              <a:ea typeface="黑体" panose="02010609060101010101" pitchFamily="49" charset="-122"/>
            </a:endParaRPr>
          </a:p>
        </p:txBody>
      </p:sp>
      <p:sp>
        <p:nvSpPr>
          <p:cNvPr id="199684" name="Rectangle 4"/>
          <p:cNvSpPr>
            <a:spLocks noChangeArrowheads="1"/>
          </p:cNvSpPr>
          <p:nvPr/>
        </p:nvSpPr>
        <p:spPr bwMode="auto">
          <a:xfrm>
            <a:off x="0" y="1131888"/>
            <a:ext cx="9144000" cy="0"/>
          </a:xfrm>
          <a:prstGeom prst="rect">
            <a:avLst/>
          </a:prstGeom>
          <a:noFill/>
          <a:ln w="9525">
            <a:noFill/>
            <a:miter lim="800000"/>
          </a:ln>
          <a:effectLst/>
        </p:spPr>
        <p:txBody>
          <a:bodyPr wrap="none" anchor="ctr">
            <a:spAutoFit/>
          </a:bodyPr>
          <a:lstStyle/>
          <a:p>
            <a:pPr algn="ctr" eaLnBrk="1" hangingPunct="1">
              <a:spcBef>
                <a:spcPct val="20000"/>
              </a:spcBef>
              <a:defRPr/>
            </a:pPr>
            <a:endParaRPr lang="zh-CN" altLang="en-US">
              <a:effectLst>
                <a:outerShdw blurRad="38100" dist="38100" dir="2700000" algn="tl">
                  <a:srgbClr val="000000">
                    <a:alpha val="43137"/>
                  </a:srgbClr>
                </a:outerShdw>
              </a:effectLst>
              <a:ea typeface="黑体" panose="02010609060101010101" pitchFamily="49" charset="-122"/>
            </a:endParaRPr>
          </a:p>
        </p:txBody>
      </p:sp>
    </p:spTree>
  </p:cSld>
  <p:clrMapOvr>
    <a:masterClrMapping/>
  </p:clrMapOvr>
  <p:transition spd="med" advTm="5486"/>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p:txBody>
          <a:bodyPr/>
          <a:lstStyle/>
          <a:p>
            <a:pPr algn="l" eaLnBrk="1" hangingPunct="1">
              <a:defRPr/>
            </a:pPr>
            <a:r>
              <a:rPr lang="en-US" altLang="zh-CN">
                <a:latin typeface="Arial Black" panose="020B0A04020102020204" pitchFamily="34" charset="0"/>
                <a:ea typeface="黑体" panose="02010609060101010101" pitchFamily="49" charset="-122"/>
              </a:rPr>
              <a:t>1.5</a:t>
            </a:r>
            <a:r>
              <a:rPr lang="zh-CN" altLang="en-US">
                <a:latin typeface="Arial Black" panose="020B0A04020102020204" pitchFamily="34" charset="0"/>
                <a:ea typeface="黑体" panose="02010609060101010101" pitchFamily="49" charset="-122"/>
              </a:rPr>
              <a:t>：命题逻辑的推理理论</a:t>
            </a:r>
            <a:endParaRPr lang="zh-CN" altLang="en-US">
              <a:latin typeface="Arial Black" panose="020B0A04020102020204" pitchFamily="34" charset="0"/>
              <a:ea typeface="黑体" panose="02010609060101010101" pitchFamily="49" charset="-122"/>
            </a:endParaRPr>
          </a:p>
        </p:txBody>
      </p:sp>
      <p:sp>
        <p:nvSpPr>
          <p:cNvPr id="107523" name="Rectangle 3"/>
          <p:cNvSpPr>
            <a:spLocks noGrp="1" noChangeArrowheads="1"/>
          </p:cNvSpPr>
          <p:nvPr>
            <p:ph type="body" idx="1"/>
          </p:nvPr>
        </p:nvSpPr>
        <p:spPr/>
        <p:txBody>
          <a:bodyPr/>
          <a:lstStyle/>
          <a:p>
            <a:pPr eaLnBrk="1" hangingPunct="1"/>
            <a:r>
              <a:rPr lang="en-US" altLang="zh-CN" b="1" dirty="0">
                <a:solidFill>
                  <a:srgbClr val="0000FF"/>
                </a:solidFill>
                <a:ea typeface="黑体" panose="02010609060101010101" pitchFamily="49" charset="-122"/>
              </a:rPr>
              <a:t>1.5.1</a:t>
            </a:r>
            <a:r>
              <a:rPr lang="zh-CN" altLang="en-US" b="1" dirty="0">
                <a:solidFill>
                  <a:srgbClr val="0000FF"/>
                </a:solidFill>
                <a:ea typeface="黑体" panose="02010609060101010101" pitchFamily="49" charset="-122"/>
              </a:rPr>
              <a:t>：推理的基本概念和推理形式</a:t>
            </a:r>
            <a:endParaRPr lang="zh-CN" altLang="en-US" b="1" dirty="0">
              <a:solidFill>
                <a:srgbClr val="0000FF"/>
              </a:solidFill>
              <a:ea typeface="黑体" panose="02010609060101010101" pitchFamily="49" charset="-122"/>
            </a:endParaRPr>
          </a:p>
          <a:p>
            <a:pPr eaLnBrk="1" hangingPunct="1">
              <a:buFontTx/>
              <a:buNone/>
            </a:pPr>
            <a:r>
              <a:rPr lang="zh-CN" altLang="en-US" sz="2800" b="1" dirty="0">
                <a:ea typeface="黑体" panose="02010609060101010101" pitchFamily="49" charset="-122"/>
              </a:rPr>
              <a:t>   推理也称论证，它是指从前提出发推出结论的思维过程，而前提是已知命题公式集合，结论是从前提出发应用推理规则推出的命题形式。</a:t>
            </a:r>
            <a:endParaRPr lang="zh-CN" altLang="en-US" sz="2800" b="1" dirty="0">
              <a:ea typeface="黑体" panose="02010609060101010101" pitchFamily="49" charset="-122"/>
            </a:endParaRPr>
          </a:p>
          <a:p>
            <a:pPr eaLnBrk="1" hangingPunct="1"/>
            <a:r>
              <a:rPr lang="zh-CN" altLang="en-US" sz="2800" b="1" dirty="0">
                <a:solidFill>
                  <a:srgbClr val="FF6600"/>
                </a:solidFill>
                <a:ea typeface="黑体" panose="02010609060101010101" pitchFamily="49" charset="-122"/>
              </a:rPr>
              <a:t>定义</a:t>
            </a:r>
            <a:r>
              <a:rPr lang="en-US" altLang="zh-CN" sz="2800" b="1" dirty="0">
                <a:solidFill>
                  <a:srgbClr val="FF6600"/>
                </a:solidFill>
                <a:ea typeface="黑体" panose="02010609060101010101" pitchFamily="49" charset="-122"/>
              </a:rPr>
              <a:t>1.18</a:t>
            </a:r>
            <a:r>
              <a:rPr lang="zh-CN" altLang="en-US" sz="2800" b="1" dirty="0">
                <a:solidFill>
                  <a:srgbClr val="FF6600"/>
                </a:solidFill>
                <a:ea typeface="黑体" panose="02010609060101010101" pitchFamily="49" charset="-122"/>
              </a:rPr>
              <a:t>：</a:t>
            </a:r>
            <a:r>
              <a:rPr lang="zh-CN" altLang="en-US" sz="2800" b="1" dirty="0">
                <a:ea typeface="黑体" panose="02010609060101010101" pitchFamily="49" charset="-122"/>
              </a:rPr>
              <a:t>设</a:t>
            </a:r>
            <a:r>
              <a:rPr lang="en-US" altLang="zh-CN" sz="2800" b="1" dirty="0" smtClean="0">
                <a:ea typeface="黑体" panose="02010609060101010101" pitchFamily="49" charset="-122"/>
              </a:rPr>
              <a:t>G1, G2, …, </a:t>
            </a:r>
            <a:r>
              <a:rPr lang="en-US" altLang="zh-CN" sz="2800" b="1" dirty="0" err="1" smtClean="0">
                <a:ea typeface="黑体" panose="02010609060101010101" pitchFamily="49" charset="-122"/>
              </a:rPr>
              <a:t>Gn</a:t>
            </a:r>
            <a:r>
              <a:rPr lang="zh-CN" altLang="en-US" sz="2800" b="1" dirty="0">
                <a:ea typeface="黑体" panose="02010609060101010101" pitchFamily="49" charset="-122"/>
              </a:rPr>
              <a:t>，</a:t>
            </a:r>
            <a:r>
              <a:rPr lang="en-US" altLang="zh-CN" sz="2800" b="1" dirty="0">
                <a:ea typeface="黑体" panose="02010609060101010101" pitchFamily="49" charset="-122"/>
              </a:rPr>
              <a:t>H</a:t>
            </a:r>
            <a:r>
              <a:rPr lang="zh-CN" altLang="en-US" sz="2800" b="1" dirty="0">
                <a:ea typeface="黑体" panose="02010609060101010101" pitchFamily="49" charset="-122"/>
              </a:rPr>
              <a:t>是命题公式，若对于</a:t>
            </a:r>
            <a:r>
              <a:rPr lang="en-US" altLang="zh-CN" sz="2800" b="1" dirty="0" smtClean="0">
                <a:ea typeface="黑体" panose="02010609060101010101" pitchFamily="49" charset="-122"/>
              </a:rPr>
              <a:t>G1, G2, …, </a:t>
            </a:r>
            <a:r>
              <a:rPr lang="en-US" altLang="zh-CN" sz="2800" b="1" dirty="0" err="1" smtClean="0">
                <a:ea typeface="黑体" panose="02010609060101010101" pitchFamily="49" charset="-122"/>
              </a:rPr>
              <a:t>Gn</a:t>
            </a:r>
            <a:r>
              <a:rPr lang="zh-CN" altLang="en-US" sz="2800" b="1" dirty="0">
                <a:ea typeface="黑体" panose="02010609060101010101" pitchFamily="49" charset="-122"/>
              </a:rPr>
              <a:t>，</a:t>
            </a:r>
            <a:r>
              <a:rPr lang="en-US" altLang="zh-CN" sz="2800" b="1" dirty="0">
                <a:ea typeface="黑体" panose="02010609060101010101" pitchFamily="49" charset="-122"/>
              </a:rPr>
              <a:t>H</a:t>
            </a:r>
            <a:r>
              <a:rPr lang="zh-CN" altLang="en-US" sz="2800" b="1" dirty="0">
                <a:ea typeface="黑体" panose="02010609060101010101" pitchFamily="49" charset="-122"/>
              </a:rPr>
              <a:t>中出现的命题变元的任意一组赋值，或者</a:t>
            </a:r>
            <a:r>
              <a:rPr lang="en-US" altLang="zh-CN" sz="2800" b="1" dirty="0">
                <a:ea typeface="黑体" panose="02010609060101010101" pitchFamily="49" charset="-122"/>
              </a:rPr>
              <a:t>G1∧G2∧…</a:t>
            </a:r>
            <a:r>
              <a:rPr lang="en-US" altLang="zh-CN" sz="2800" b="1" dirty="0" err="1">
                <a:ea typeface="黑体" panose="02010609060101010101" pitchFamily="49" charset="-122"/>
              </a:rPr>
              <a:t>Gn</a:t>
            </a:r>
            <a:r>
              <a:rPr lang="zh-CN" altLang="en-US" sz="2800" b="1" dirty="0">
                <a:ea typeface="黑体" panose="02010609060101010101" pitchFamily="49" charset="-122"/>
              </a:rPr>
              <a:t>为假，或者当</a:t>
            </a:r>
            <a:r>
              <a:rPr lang="en-US" altLang="zh-CN" sz="2800" b="1" dirty="0">
                <a:ea typeface="黑体" panose="02010609060101010101" pitchFamily="49" charset="-122"/>
              </a:rPr>
              <a:t>G1∧G2∧…</a:t>
            </a:r>
            <a:r>
              <a:rPr lang="en-US" altLang="zh-CN" sz="2800" b="1" dirty="0" err="1">
                <a:ea typeface="黑体" panose="02010609060101010101" pitchFamily="49" charset="-122"/>
              </a:rPr>
              <a:t>Gn</a:t>
            </a:r>
            <a:r>
              <a:rPr lang="zh-CN" altLang="en-US" sz="2800" b="1" dirty="0">
                <a:ea typeface="黑体" panose="02010609060101010101" pitchFamily="49" charset="-122"/>
              </a:rPr>
              <a:t>为真，</a:t>
            </a:r>
            <a:r>
              <a:rPr lang="en-US" altLang="zh-CN" sz="2800" b="1" dirty="0">
                <a:ea typeface="黑体" panose="02010609060101010101" pitchFamily="49" charset="-122"/>
              </a:rPr>
              <a:t>H</a:t>
            </a:r>
            <a:r>
              <a:rPr lang="zh-CN" altLang="en-US" sz="2800" b="1" dirty="0">
                <a:ea typeface="黑体" panose="02010609060101010101" pitchFamily="49" charset="-122"/>
              </a:rPr>
              <a:t>也为真，则称</a:t>
            </a:r>
            <a:r>
              <a:rPr lang="en-US" altLang="zh-CN" sz="2800" b="1" dirty="0">
                <a:ea typeface="黑体" panose="02010609060101010101" pitchFamily="49" charset="-122"/>
              </a:rPr>
              <a:t>H</a:t>
            </a:r>
            <a:r>
              <a:rPr lang="zh-CN" altLang="en-US" sz="2800" b="1" dirty="0">
                <a:ea typeface="黑体" panose="02010609060101010101" pitchFamily="49" charset="-122"/>
              </a:rPr>
              <a:t>是</a:t>
            </a:r>
            <a:r>
              <a:rPr lang="en-US" altLang="zh-CN" sz="2800" b="1" dirty="0" smtClean="0">
                <a:ea typeface="黑体" panose="02010609060101010101" pitchFamily="49" charset="-122"/>
              </a:rPr>
              <a:t>G1, G2, …, </a:t>
            </a:r>
            <a:r>
              <a:rPr lang="en-US" altLang="zh-CN" sz="2800" b="1" dirty="0" err="1" smtClean="0">
                <a:ea typeface="黑体" panose="02010609060101010101" pitchFamily="49" charset="-122"/>
              </a:rPr>
              <a:t>Gn</a:t>
            </a:r>
            <a:r>
              <a:rPr lang="zh-CN" altLang="en-US" sz="2800" b="1" dirty="0">
                <a:ea typeface="黑体" panose="02010609060101010101" pitchFamily="49" charset="-122"/>
              </a:rPr>
              <a:t>的有效结论</a:t>
            </a:r>
            <a:r>
              <a:rPr lang="en-US" altLang="zh-CN" sz="2800" b="1" dirty="0">
                <a:ea typeface="黑体" panose="02010609060101010101" pitchFamily="49" charset="-122"/>
              </a:rPr>
              <a:t>(Efficacious Conclusion)</a:t>
            </a:r>
            <a:r>
              <a:rPr lang="zh-CN" altLang="en-US" sz="2800" b="1" dirty="0">
                <a:ea typeface="黑体" panose="02010609060101010101" pitchFamily="49" charset="-122"/>
              </a:rPr>
              <a:t>或逻辑结果</a:t>
            </a:r>
            <a:r>
              <a:rPr lang="en-US" altLang="zh-CN" sz="2800" b="1" dirty="0">
                <a:ea typeface="黑体" panose="02010609060101010101" pitchFamily="49" charset="-122"/>
              </a:rPr>
              <a:t>(Logic Conclusion)</a:t>
            </a:r>
            <a:r>
              <a:rPr lang="zh-CN" altLang="en-US" sz="2800" b="1" dirty="0">
                <a:ea typeface="黑体" panose="02010609060101010101" pitchFamily="49" charset="-122"/>
              </a:rPr>
              <a:t>。 </a:t>
            </a:r>
            <a:r>
              <a:rPr lang="en-US" altLang="zh-CN" sz="2800" b="1" dirty="0" smtClean="0">
                <a:ea typeface="黑体" panose="02010609060101010101" pitchFamily="49" charset="-122"/>
              </a:rPr>
              <a:t>G1, G2, …, </a:t>
            </a:r>
            <a:r>
              <a:rPr lang="en-US" altLang="zh-CN" sz="2800" b="1" dirty="0" err="1" smtClean="0">
                <a:ea typeface="黑体" panose="02010609060101010101" pitchFamily="49" charset="-122"/>
              </a:rPr>
              <a:t>Gn</a:t>
            </a:r>
            <a:r>
              <a:rPr lang="zh-CN" altLang="en-US" sz="2800" b="1" dirty="0">
                <a:ea typeface="黑体" panose="02010609060101010101" pitchFamily="49" charset="-122"/>
              </a:rPr>
              <a:t>仍为一组前提</a:t>
            </a:r>
            <a:r>
              <a:rPr lang="en-US" altLang="zh-CN" sz="2800" b="1" dirty="0">
                <a:ea typeface="黑体" panose="02010609060101010101" pitchFamily="49" charset="-122"/>
              </a:rPr>
              <a:t>(Premise)</a:t>
            </a:r>
            <a:r>
              <a:rPr lang="zh-CN" altLang="en-US" sz="2800" b="1" dirty="0">
                <a:ea typeface="黑体" panose="02010609060101010101" pitchFamily="49" charset="-122"/>
              </a:rPr>
              <a:t>。记</a:t>
            </a:r>
            <a:r>
              <a:rPr lang="en-US" altLang="zh-CN" sz="2800" b="1" dirty="0">
                <a:ea typeface="黑体" panose="02010609060101010101" pitchFamily="49" charset="-122"/>
              </a:rPr>
              <a:t>{</a:t>
            </a:r>
            <a:r>
              <a:rPr lang="en-US" altLang="zh-CN" sz="2800" b="1" dirty="0" smtClean="0">
                <a:ea typeface="黑体" panose="02010609060101010101" pitchFamily="49" charset="-122"/>
              </a:rPr>
              <a:t>G1, …, </a:t>
            </a:r>
            <a:r>
              <a:rPr lang="en-US" altLang="zh-CN" sz="2800" b="1" dirty="0" err="1" smtClean="0">
                <a:ea typeface="黑体" panose="02010609060101010101" pitchFamily="49" charset="-122"/>
              </a:rPr>
              <a:t>Gn</a:t>
            </a:r>
            <a:r>
              <a:rPr lang="en-US" altLang="zh-CN" sz="2800" b="1" dirty="0">
                <a:ea typeface="黑体" panose="02010609060101010101" pitchFamily="49" charset="-122"/>
              </a:rPr>
              <a:t>}</a:t>
            </a:r>
            <a:r>
              <a:rPr lang="zh-CN" altLang="en-US" sz="2800" b="1" dirty="0">
                <a:ea typeface="黑体" panose="02010609060101010101" pitchFamily="49" charset="-122"/>
              </a:rPr>
              <a:t>推理</a:t>
            </a:r>
            <a:r>
              <a:rPr lang="en-US" altLang="zh-CN" sz="2800" b="1" dirty="0">
                <a:ea typeface="黑体" panose="02010609060101010101" pitchFamily="49" charset="-122"/>
              </a:rPr>
              <a:t>H</a:t>
            </a:r>
            <a:r>
              <a:rPr lang="zh-CN" altLang="en-US" sz="2800" b="1" dirty="0">
                <a:ea typeface="黑体" panose="02010609060101010101" pitchFamily="49" charset="-122"/>
              </a:rPr>
              <a:t>为</a:t>
            </a:r>
            <a:r>
              <a:rPr lang="en-US" altLang="zh-CN" sz="2800" b="1" dirty="0">
                <a:ea typeface="黑体" panose="02010609060101010101" pitchFamily="49" charset="-122"/>
              </a:rPr>
              <a:t>{</a:t>
            </a:r>
            <a:r>
              <a:rPr lang="en-US" altLang="zh-CN" sz="2800" b="1" dirty="0" smtClean="0">
                <a:ea typeface="黑体" panose="02010609060101010101" pitchFamily="49" charset="-122"/>
              </a:rPr>
              <a:t>G1, …, </a:t>
            </a:r>
            <a:r>
              <a:rPr lang="en-US" altLang="zh-CN" sz="2800" b="1" dirty="0" err="1" smtClean="0">
                <a:ea typeface="黑体" panose="02010609060101010101" pitchFamily="49" charset="-122"/>
              </a:rPr>
              <a:t>Gn</a:t>
            </a:r>
            <a:r>
              <a:rPr lang="en-US" altLang="zh-CN" sz="2800" b="1" dirty="0">
                <a:ea typeface="黑体" panose="02010609060101010101" pitchFamily="49" charset="-122"/>
              </a:rPr>
              <a:t>}</a:t>
            </a:r>
            <a:r>
              <a:rPr lang="en-US" altLang="zh-CN" sz="2800" b="1" dirty="0">
                <a:ea typeface="黑体" panose="02010609060101010101" pitchFamily="49" charset="-122"/>
                <a:cs typeface="Times New Roman" panose="02020603050405020304" pitchFamily="18" charset="0"/>
              </a:rPr>
              <a:t>├</a:t>
            </a:r>
            <a:r>
              <a:rPr lang="en-US" altLang="zh-CN" sz="2800" b="1" dirty="0">
                <a:ea typeface="黑体" panose="02010609060101010101" pitchFamily="49" charset="-122"/>
              </a:rPr>
              <a:t>H</a:t>
            </a:r>
            <a:r>
              <a:rPr lang="zh-CN" altLang="en-US" sz="2800" b="1" dirty="0">
                <a:ea typeface="黑体" panose="02010609060101010101" pitchFamily="49" charset="-122"/>
              </a:rPr>
              <a:t>，若正确推理，则记为</a:t>
            </a:r>
            <a:r>
              <a:rPr lang="en-US" altLang="zh-CN" sz="2800" b="1" dirty="0">
                <a:ea typeface="黑体" panose="02010609060101010101" pitchFamily="49" charset="-122"/>
              </a:rPr>
              <a:t>{</a:t>
            </a:r>
            <a:r>
              <a:rPr lang="en-US" altLang="zh-CN" sz="2800" b="1" dirty="0" smtClean="0">
                <a:ea typeface="黑体" panose="02010609060101010101" pitchFamily="49" charset="-122"/>
              </a:rPr>
              <a:t>G1, …, </a:t>
            </a:r>
            <a:r>
              <a:rPr lang="en-US" altLang="zh-CN" sz="2800" b="1" dirty="0" err="1" smtClean="0">
                <a:ea typeface="黑体" panose="02010609060101010101" pitchFamily="49" charset="-122"/>
              </a:rPr>
              <a:t>Gn</a:t>
            </a:r>
            <a:r>
              <a:rPr lang="en-US" altLang="zh-CN" sz="2800" b="1" dirty="0">
                <a:ea typeface="黑体" panose="02010609060101010101" pitchFamily="49" charset="-122"/>
              </a:rPr>
              <a:t>}╞H</a:t>
            </a:r>
            <a:r>
              <a:rPr lang="zh-CN" altLang="en-US" sz="2800" b="1" dirty="0">
                <a:ea typeface="黑体" panose="02010609060101010101" pitchFamily="49" charset="-122"/>
              </a:rPr>
              <a:t>。</a:t>
            </a:r>
            <a:endParaRPr lang="zh-CN" altLang="en-US" sz="2800" b="1" dirty="0">
              <a:ea typeface="黑体" panose="02010609060101010101" pitchFamily="49" charset="-122"/>
            </a:endParaRPr>
          </a:p>
        </p:txBody>
      </p:sp>
    </p:spTree>
  </p:cSld>
  <p:clrMapOvr>
    <a:masterClrMapping/>
  </p:clrMapOvr>
  <p:transition spd="med" advTm="5486"/>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p:txBody>
          <a:bodyPr/>
          <a:lstStyle/>
          <a:p>
            <a:pPr algn="l" eaLnBrk="1" hangingPunct="1">
              <a:defRPr/>
            </a:pPr>
            <a:r>
              <a:rPr lang="en-US" altLang="zh-CN">
                <a:latin typeface="Arial Black" panose="020B0A04020102020204" pitchFamily="34" charset="0"/>
                <a:ea typeface="黑体" panose="02010609060101010101" pitchFamily="49" charset="-122"/>
              </a:rPr>
              <a:t>1.5</a:t>
            </a:r>
            <a:r>
              <a:rPr lang="zh-CN" altLang="en-US">
                <a:latin typeface="Arial Black" panose="020B0A04020102020204" pitchFamily="34" charset="0"/>
                <a:ea typeface="黑体" panose="02010609060101010101" pitchFamily="49" charset="-122"/>
              </a:rPr>
              <a:t>：命题逻辑的推理理论</a:t>
            </a:r>
            <a:endParaRPr lang="zh-CN" altLang="en-US">
              <a:latin typeface="Arial Black" panose="020B0A04020102020204" pitchFamily="34" charset="0"/>
              <a:ea typeface="黑体" panose="02010609060101010101" pitchFamily="49" charset="-122"/>
            </a:endParaRPr>
          </a:p>
        </p:txBody>
      </p:sp>
      <p:sp>
        <p:nvSpPr>
          <p:cNvPr id="109571" name="Rectangle 3"/>
          <p:cNvSpPr>
            <a:spLocks noGrp="1" noChangeArrowheads="1"/>
          </p:cNvSpPr>
          <p:nvPr>
            <p:ph type="body" idx="1"/>
          </p:nvPr>
        </p:nvSpPr>
        <p:spPr/>
        <p:txBody>
          <a:bodyPr/>
          <a:lstStyle/>
          <a:p>
            <a:pPr eaLnBrk="1" hangingPunct="1">
              <a:lnSpc>
                <a:spcPct val="100000"/>
              </a:lnSpc>
            </a:pPr>
            <a:r>
              <a:rPr lang="zh-CN" altLang="en-US" sz="2800" b="1" dirty="0">
                <a:solidFill>
                  <a:srgbClr val="FF6600"/>
                </a:solidFill>
                <a:ea typeface="黑体" panose="02010609060101010101" pitchFamily="49" charset="-122"/>
              </a:rPr>
              <a:t>定理</a:t>
            </a:r>
            <a:r>
              <a:rPr lang="en-US" altLang="zh-CN" sz="2800" b="1" dirty="0">
                <a:solidFill>
                  <a:srgbClr val="FF6600"/>
                </a:solidFill>
                <a:ea typeface="黑体" panose="02010609060101010101" pitchFamily="49" charset="-122"/>
              </a:rPr>
              <a:t>1.9</a:t>
            </a:r>
            <a:r>
              <a:rPr lang="zh-CN" altLang="en-US" sz="2800" b="1" dirty="0">
                <a:solidFill>
                  <a:srgbClr val="FF6600"/>
                </a:solidFill>
                <a:ea typeface="黑体" panose="02010609060101010101" pitchFamily="49" charset="-122"/>
              </a:rPr>
              <a:t>：</a:t>
            </a:r>
            <a:r>
              <a:rPr lang="zh-CN" altLang="en-US" sz="2800" b="1" dirty="0">
                <a:ea typeface="黑体" panose="02010609060101010101" pitchFamily="49" charset="-122"/>
              </a:rPr>
              <a:t>命题公式</a:t>
            </a:r>
            <a:r>
              <a:rPr lang="en-US" altLang="zh-CN" sz="2800" b="1" dirty="0" smtClean="0">
                <a:ea typeface="黑体" panose="02010609060101010101" pitchFamily="49" charset="-122"/>
              </a:rPr>
              <a:t>G1, G2, …, </a:t>
            </a:r>
            <a:r>
              <a:rPr lang="en-US" altLang="zh-CN" sz="2800" b="1" dirty="0" err="1" smtClean="0">
                <a:ea typeface="黑体" panose="02010609060101010101" pitchFamily="49" charset="-122"/>
              </a:rPr>
              <a:t>Gn</a:t>
            </a:r>
            <a:r>
              <a:rPr lang="zh-CN" altLang="en-US" sz="2800" b="1" dirty="0">
                <a:ea typeface="黑体" panose="02010609060101010101" pitchFamily="49" charset="-122"/>
              </a:rPr>
              <a:t>推出结论</a:t>
            </a:r>
            <a:r>
              <a:rPr lang="en-US" altLang="zh-CN" sz="2800" b="1" dirty="0">
                <a:ea typeface="黑体" panose="02010609060101010101" pitchFamily="49" charset="-122"/>
              </a:rPr>
              <a:t>H</a:t>
            </a:r>
            <a:r>
              <a:rPr lang="zh-CN" altLang="en-US" sz="2800" b="1" dirty="0">
                <a:ea typeface="黑体" panose="02010609060101010101" pitchFamily="49" charset="-122"/>
              </a:rPr>
              <a:t>的</a:t>
            </a:r>
            <a:r>
              <a:rPr lang="zh-CN" altLang="en-US" sz="2800" b="1" dirty="0">
                <a:solidFill>
                  <a:srgbClr val="FF0000"/>
                </a:solidFill>
                <a:ea typeface="黑体" panose="02010609060101010101" pitchFamily="49" charset="-122"/>
              </a:rPr>
              <a:t>推理正确</a:t>
            </a:r>
            <a:r>
              <a:rPr lang="zh-CN" altLang="en-US" sz="2800" b="1" dirty="0">
                <a:ea typeface="黑体" panose="02010609060101010101" pitchFamily="49" charset="-122"/>
              </a:rPr>
              <a:t>或公式</a:t>
            </a:r>
            <a:r>
              <a:rPr lang="en-US" altLang="zh-CN" sz="2800" b="1" dirty="0">
                <a:ea typeface="黑体" panose="02010609060101010101" pitchFamily="49" charset="-122"/>
              </a:rPr>
              <a:t>H</a:t>
            </a:r>
            <a:r>
              <a:rPr lang="zh-CN" altLang="en-US" sz="2800" b="1" dirty="0">
                <a:ea typeface="黑体" panose="02010609060101010101" pitchFamily="49" charset="-122"/>
              </a:rPr>
              <a:t>是前提条件</a:t>
            </a:r>
            <a:r>
              <a:rPr lang="en-US" altLang="zh-CN" sz="2800" b="1" dirty="0">
                <a:ea typeface="黑体" panose="02010609060101010101" pitchFamily="49" charset="-122"/>
              </a:rPr>
              <a:t>{</a:t>
            </a:r>
            <a:r>
              <a:rPr lang="en-US" altLang="zh-CN" sz="2800" b="1" dirty="0" smtClean="0">
                <a:ea typeface="黑体" panose="02010609060101010101" pitchFamily="49" charset="-122"/>
              </a:rPr>
              <a:t>G1, G2, …, </a:t>
            </a:r>
            <a:r>
              <a:rPr lang="en-US" altLang="zh-CN" sz="2800" b="1" dirty="0" err="1" smtClean="0">
                <a:ea typeface="黑体" panose="02010609060101010101" pitchFamily="49" charset="-122"/>
              </a:rPr>
              <a:t>Gn</a:t>
            </a:r>
            <a:r>
              <a:rPr lang="en-US" altLang="zh-CN" sz="2800" b="1" dirty="0">
                <a:ea typeface="黑体" panose="02010609060101010101" pitchFamily="49" charset="-122"/>
              </a:rPr>
              <a:t>}</a:t>
            </a:r>
            <a:r>
              <a:rPr lang="zh-CN" altLang="en-US" sz="2800" b="1" dirty="0">
                <a:ea typeface="黑体" panose="02010609060101010101" pitchFamily="49" charset="-122"/>
              </a:rPr>
              <a:t>的</a:t>
            </a:r>
            <a:r>
              <a:rPr lang="zh-CN" altLang="en-US" sz="2800" b="1" dirty="0">
                <a:solidFill>
                  <a:srgbClr val="FF0000"/>
                </a:solidFill>
                <a:ea typeface="黑体" panose="02010609060101010101" pitchFamily="49" charset="-122"/>
              </a:rPr>
              <a:t>逻辑结果</a:t>
            </a:r>
            <a:r>
              <a:rPr lang="zh-CN" altLang="en-US" sz="2800" b="1" dirty="0">
                <a:ea typeface="黑体" panose="02010609060101010101" pitchFamily="49" charset="-122"/>
              </a:rPr>
              <a:t>，当且仅当</a:t>
            </a:r>
            <a:r>
              <a:rPr lang="en-US" altLang="zh-CN" sz="2800" b="1" dirty="0">
                <a:ea typeface="黑体" panose="02010609060101010101" pitchFamily="49" charset="-122"/>
              </a:rPr>
              <a:t>(G1∧G2∧…</a:t>
            </a:r>
            <a:r>
              <a:rPr lang="en-US" altLang="zh-CN" sz="2800" b="1" dirty="0" err="1">
                <a:ea typeface="黑体" panose="02010609060101010101" pitchFamily="49" charset="-122"/>
              </a:rPr>
              <a:t>Gn</a:t>
            </a:r>
            <a:r>
              <a:rPr lang="en-US" altLang="zh-CN" sz="2800" b="1" dirty="0">
                <a:ea typeface="黑体" panose="02010609060101010101" pitchFamily="49" charset="-122"/>
              </a:rPr>
              <a:t>) →H</a:t>
            </a:r>
            <a:r>
              <a:rPr lang="zh-CN" altLang="en-US" sz="2800" b="1" dirty="0">
                <a:ea typeface="黑体" panose="02010609060101010101" pitchFamily="49" charset="-122"/>
              </a:rPr>
              <a:t>为重言式。</a:t>
            </a:r>
            <a:endParaRPr lang="zh-CN" altLang="en-US" sz="2800" b="1" dirty="0">
              <a:ea typeface="黑体" panose="02010609060101010101" pitchFamily="49" charset="-122"/>
            </a:endParaRPr>
          </a:p>
          <a:p>
            <a:pPr eaLnBrk="1" hangingPunct="1">
              <a:lnSpc>
                <a:spcPct val="77000"/>
              </a:lnSpc>
              <a:buFontTx/>
              <a:buNone/>
            </a:pPr>
            <a:r>
              <a:rPr lang="zh-CN" altLang="en-US" sz="2800" b="1" dirty="0">
                <a:ea typeface="黑体" panose="02010609060101010101" pitchFamily="49" charset="-122"/>
              </a:rPr>
              <a:t>   </a:t>
            </a:r>
            <a:r>
              <a:rPr lang="en-US" altLang="zh-CN" sz="2800" b="1" dirty="0">
                <a:ea typeface="黑体" panose="02010609060101010101" pitchFamily="49" charset="-122"/>
              </a:rPr>
              <a:t>=&gt;</a:t>
            </a:r>
            <a:r>
              <a:rPr lang="zh-CN" altLang="en-US" sz="2800" b="1" dirty="0">
                <a:ea typeface="黑体" panose="02010609060101010101" pitchFamily="49" charset="-122"/>
              </a:rPr>
              <a:t>：逻辑蕴含关系， </a:t>
            </a:r>
            <a:r>
              <a:rPr lang="en-US" altLang="zh-CN" sz="2800" b="1" dirty="0">
                <a:ea typeface="黑体" panose="02010609060101010101" pitchFamily="49" charset="-122"/>
              </a:rPr>
              <a:t>G=&gt;H</a:t>
            </a:r>
            <a:r>
              <a:rPr lang="zh-CN" altLang="en-US" sz="2800" b="1" dirty="0">
                <a:ea typeface="黑体" panose="02010609060101010101" pitchFamily="49" charset="-122"/>
              </a:rPr>
              <a:t>不是命题公式，计算机判断</a:t>
            </a:r>
            <a:r>
              <a:rPr lang="en-US" altLang="zh-CN" sz="2800" b="1" dirty="0">
                <a:ea typeface="黑体" panose="02010609060101010101" pitchFamily="49" charset="-122"/>
              </a:rPr>
              <a:t>G=&gt;H</a:t>
            </a:r>
            <a:r>
              <a:rPr lang="zh-CN" altLang="en-US" sz="2800" b="1" dirty="0">
                <a:ea typeface="黑体" panose="02010609060101010101" pitchFamily="49" charset="-122"/>
              </a:rPr>
              <a:t>办不到；</a:t>
            </a:r>
            <a:endParaRPr lang="zh-CN" altLang="en-US" sz="2800" b="1" dirty="0">
              <a:ea typeface="黑体" panose="02010609060101010101" pitchFamily="49" charset="-122"/>
            </a:endParaRPr>
          </a:p>
          <a:p>
            <a:pPr eaLnBrk="1" hangingPunct="1">
              <a:lnSpc>
                <a:spcPct val="77000"/>
              </a:lnSpc>
              <a:buFontTx/>
              <a:buNone/>
            </a:pPr>
            <a:r>
              <a:rPr lang="zh-CN" altLang="en-US" sz="2800" b="1" dirty="0">
                <a:ea typeface="黑体" panose="02010609060101010101" pitchFamily="49" charset="-122"/>
              </a:rPr>
              <a:t>  →：蕴含联结词，</a:t>
            </a:r>
            <a:r>
              <a:rPr lang="en-US" altLang="zh-CN" sz="2800" b="1" dirty="0">
                <a:ea typeface="黑体" panose="02010609060101010101" pitchFamily="49" charset="-122"/>
              </a:rPr>
              <a:t>G →H</a:t>
            </a:r>
            <a:r>
              <a:rPr lang="zh-CN" altLang="en-US" sz="2800" b="1" dirty="0">
                <a:ea typeface="黑体" panose="02010609060101010101" pitchFamily="49" charset="-122"/>
              </a:rPr>
              <a:t>是命题公式，计算机可判断</a:t>
            </a:r>
            <a:r>
              <a:rPr lang="en-US" altLang="zh-CN" sz="2800" b="1" dirty="0">
                <a:ea typeface="黑体" panose="02010609060101010101" pitchFamily="49" charset="-122"/>
              </a:rPr>
              <a:t>G →H</a:t>
            </a:r>
            <a:r>
              <a:rPr lang="zh-CN" altLang="en-US" sz="2800" b="1" dirty="0">
                <a:ea typeface="黑体" panose="02010609060101010101" pitchFamily="49" charset="-122"/>
              </a:rPr>
              <a:t>为永真公式。</a:t>
            </a:r>
            <a:endParaRPr lang="zh-CN" altLang="en-US" sz="2800" b="1" dirty="0">
              <a:ea typeface="黑体" panose="02010609060101010101" pitchFamily="49" charset="-122"/>
            </a:endParaRPr>
          </a:p>
          <a:p>
            <a:pPr eaLnBrk="1" hangingPunct="1">
              <a:lnSpc>
                <a:spcPct val="77000"/>
              </a:lnSpc>
              <a:buFontTx/>
              <a:buNone/>
            </a:pPr>
            <a:r>
              <a:rPr lang="zh-CN" altLang="en-US" sz="2800" b="1" dirty="0">
                <a:ea typeface="黑体" panose="02010609060101010101" pitchFamily="49" charset="-122"/>
              </a:rPr>
              <a:t>  因此我们可以用蕴含式来描述推理。</a:t>
            </a:r>
            <a:endParaRPr lang="zh-CN" altLang="en-US" sz="2800" b="1" dirty="0">
              <a:ea typeface="黑体" panose="02010609060101010101" pitchFamily="49" charset="-122"/>
            </a:endParaRPr>
          </a:p>
          <a:p>
            <a:pPr eaLnBrk="1" hangingPunct="1">
              <a:lnSpc>
                <a:spcPct val="77000"/>
              </a:lnSpc>
              <a:buFontTx/>
              <a:buNone/>
            </a:pPr>
            <a:r>
              <a:rPr lang="zh-CN" altLang="en-US" sz="2800" b="1" dirty="0">
                <a:ea typeface="黑体" panose="02010609060101010101" pitchFamily="49" charset="-122"/>
              </a:rPr>
              <a:t>  我们将由</a:t>
            </a:r>
            <a:r>
              <a:rPr lang="en-US" altLang="zh-CN" sz="2800" b="1" dirty="0">
                <a:ea typeface="黑体" panose="02010609060101010101" pitchFamily="49" charset="-122"/>
              </a:rPr>
              <a:t>{</a:t>
            </a:r>
            <a:r>
              <a:rPr lang="en-US" altLang="zh-CN" sz="2800" b="1" dirty="0" smtClean="0">
                <a:ea typeface="黑体" panose="02010609060101010101" pitchFamily="49" charset="-122"/>
              </a:rPr>
              <a:t>G1, G2, …, </a:t>
            </a:r>
            <a:r>
              <a:rPr lang="en-US" altLang="zh-CN" sz="2800" b="1" dirty="0" err="1" smtClean="0">
                <a:ea typeface="黑体" panose="02010609060101010101" pitchFamily="49" charset="-122"/>
              </a:rPr>
              <a:t>Gn</a:t>
            </a:r>
            <a:r>
              <a:rPr lang="en-US" altLang="zh-CN" sz="2800" b="1" dirty="0">
                <a:ea typeface="黑体" panose="02010609060101010101" pitchFamily="49" charset="-122"/>
              </a:rPr>
              <a:t>}</a:t>
            </a:r>
            <a:r>
              <a:rPr lang="zh-CN" altLang="en-US" sz="2800" b="1" dirty="0">
                <a:ea typeface="黑体" panose="02010609060101010101" pitchFamily="49" charset="-122"/>
              </a:rPr>
              <a:t>推理</a:t>
            </a:r>
            <a:r>
              <a:rPr lang="en-US" altLang="zh-CN" sz="2800" b="1" dirty="0">
                <a:ea typeface="黑体" panose="02010609060101010101" pitchFamily="49" charset="-122"/>
              </a:rPr>
              <a:t>H</a:t>
            </a:r>
            <a:r>
              <a:rPr lang="zh-CN" altLang="en-US" sz="2800" b="1" dirty="0">
                <a:ea typeface="黑体" panose="02010609060101010101" pitchFamily="49" charset="-122"/>
              </a:rPr>
              <a:t>，用蕴含式表示为： </a:t>
            </a:r>
            <a:r>
              <a:rPr lang="en-US" altLang="zh-CN" sz="2800" b="1" dirty="0">
                <a:ea typeface="黑体" panose="02010609060101010101" pitchFamily="49" charset="-122"/>
              </a:rPr>
              <a:t>(G1∧G2∧…</a:t>
            </a:r>
            <a:r>
              <a:rPr lang="en-US" altLang="zh-CN" sz="2800" b="1" dirty="0" err="1">
                <a:ea typeface="黑体" panose="02010609060101010101" pitchFamily="49" charset="-122"/>
              </a:rPr>
              <a:t>Gn</a:t>
            </a:r>
            <a:r>
              <a:rPr lang="en-US" altLang="zh-CN" sz="2800" b="1" dirty="0">
                <a:ea typeface="黑体" panose="02010609060101010101" pitchFamily="49" charset="-122"/>
              </a:rPr>
              <a:t>) →H</a:t>
            </a:r>
            <a:endParaRPr lang="en-US" altLang="zh-CN" sz="2800" b="1" dirty="0">
              <a:ea typeface="黑体" panose="02010609060101010101" pitchFamily="49" charset="-122"/>
            </a:endParaRPr>
          </a:p>
          <a:p>
            <a:pPr eaLnBrk="1" hangingPunct="1">
              <a:lnSpc>
                <a:spcPct val="77000"/>
              </a:lnSpc>
              <a:buFontTx/>
              <a:buNone/>
            </a:pPr>
            <a:r>
              <a:rPr lang="en-US" altLang="zh-CN" sz="2800" b="1" dirty="0">
                <a:ea typeface="黑体" panose="02010609060101010101" pitchFamily="49" charset="-122"/>
              </a:rPr>
              <a:t>  </a:t>
            </a:r>
            <a:r>
              <a:rPr lang="zh-CN" altLang="en-US" sz="2800" b="1" dirty="0">
                <a:ea typeface="黑体" panose="02010609060101010101" pitchFamily="49" charset="-122"/>
              </a:rPr>
              <a:t>将由</a:t>
            </a:r>
            <a:r>
              <a:rPr lang="en-US" altLang="zh-CN" sz="2800" b="1" dirty="0">
                <a:ea typeface="黑体" panose="02010609060101010101" pitchFamily="49" charset="-122"/>
              </a:rPr>
              <a:t>{</a:t>
            </a:r>
            <a:r>
              <a:rPr lang="en-US" altLang="zh-CN" sz="2800" b="1" dirty="0" smtClean="0">
                <a:ea typeface="黑体" panose="02010609060101010101" pitchFamily="49" charset="-122"/>
              </a:rPr>
              <a:t>G1, G2, …, </a:t>
            </a:r>
            <a:r>
              <a:rPr lang="en-US" altLang="zh-CN" sz="2800" b="1" dirty="0" err="1" smtClean="0">
                <a:ea typeface="黑体" panose="02010609060101010101" pitchFamily="49" charset="-122"/>
              </a:rPr>
              <a:t>Gn</a:t>
            </a:r>
            <a:r>
              <a:rPr lang="en-US" altLang="zh-CN" sz="2800" b="1" dirty="0">
                <a:ea typeface="黑体" panose="02010609060101010101" pitchFamily="49" charset="-122"/>
              </a:rPr>
              <a:t>}</a:t>
            </a:r>
            <a:r>
              <a:rPr lang="zh-CN" altLang="en-US" sz="2800" b="1" dirty="0">
                <a:ea typeface="黑体" panose="02010609060101010101" pitchFamily="49" charset="-122"/>
              </a:rPr>
              <a:t>正确推理出</a:t>
            </a:r>
            <a:r>
              <a:rPr lang="en-US" altLang="zh-CN" sz="2800" b="1" dirty="0">
                <a:ea typeface="黑体" panose="02010609060101010101" pitchFamily="49" charset="-122"/>
              </a:rPr>
              <a:t>H</a:t>
            </a:r>
            <a:r>
              <a:rPr lang="zh-CN" altLang="en-US" sz="2800" b="1" dirty="0">
                <a:ea typeface="黑体" panose="02010609060101010101" pitchFamily="49" charset="-122"/>
              </a:rPr>
              <a:t>，用蕴含式表示为： </a:t>
            </a:r>
            <a:r>
              <a:rPr lang="en-US" altLang="zh-CN" sz="2800" b="1" dirty="0">
                <a:ea typeface="黑体" panose="02010609060101010101" pitchFamily="49" charset="-122"/>
              </a:rPr>
              <a:t>G1∧G2∧…</a:t>
            </a:r>
            <a:r>
              <a:rPr lang="en-US" altLang="zh-CN" sz="2800" b="1" dirty="0" err="1">
                <a:ea typeface="黑体" panose="02010609060101010101" pitchFamily="49" charset="-122"/>
              </a:rPr>
              <a:t>Gn</a:t>
            </a:r>
            <a:r>
              <a:rPr lang="en-US" altLang="zh-CN" sz="2800" b="1" dirty="0">
                <a:ea typeface="黑体" panose="02010609060101010101" pitchFamily="49" charset="-122"/>
              </a:rPr>
              <a:t> =&gt;H</a:t>
            </a:r>
            <a:endParaRPr lang="en-US" altLang="zh-CN" sz="2800" b="1" dirty="0">
              <a:ea typeface="黑体" panose="02010609060101010101" pitchFamily="49" charset="-122"/>
            </a:endParaRPr>
          </a:p>
        </p:txBody>
      </p:sp>
    </p:spTree>
  </p:cSld>
  <p:clrMapOvr>
    <a:masterClrMapping/>
  </p:clrMapOvr>
  <p:transition spd="med" advTm="5486"/>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p:txBody>
          <a:bodyPr/>
          <a:lstStyle/>
          <a:p>
            <a:pPr algn="l" eaLnBrk="1" hangingPunct="1">
              <a:defRPr/>
            </a:pPr>
            <a:r>
              <a:rPr lang="en-US" altLang="zh-CN">
                <a:latin typeface="Arial Black" panose="020B0A04020102020204" pitchFamily="34" charset="0"/>
                <a:ea typeface="黑体" panose="02010609060101010101" pitchFamily="49" charset="-122"/>
              </a:rPr>
              <a:t>1.5</a:t>
            </a:r>
            <a:r>
              <a:rPr lang="zh-CN" altLang="en-US">
                <a:latin typeface="Arial Black" panose="020B0A04020102020204" pitchFamily="34" charset="0"/>
                <a:ea typeface="黑体" panose="02010609060101010101" pitchFamily="49" charset="-122"/>
              </a:rPr>
              <a:t>：命题逻辑的推理理论</a:t>
            </a:r>
            <a:endParaRPr lang="zh-CN" altLang="en-US">
              <a:latin typeface="Arial Black" panose="020B0A04020102020204" pitchFamily="34" charset="0"/>
              <a:ea typeface="黑体" panose="02010609060101010101" pitchFamily="49" charset="-122"/>
            </a:endParaRPr>
          </a:p>
        </p:txBody>
      </p:sp>
      <p:sp>
        <p:nvSpPr>
          <p:cNvPr id="111619" name="Rectangle 3"/>
          <p:cNvSpPr>
            <a:spLocks noGrp="1" noChangeArrowheads="1"/>
          </p:cNvSpPr>
          <p:nvPr>
            <p:ph type="body" idx="1"/>
          </p:nvPr>
        </p:nvSpPr>
        <p:spPr/>
        <p:txBody>
          <a:bodyPr/>
          <a:lstStyle/>
          <a:p>
            <a:pPr eaLnBrk="1" hangingPunct="1">
              <a:buFontTx/>
              <a:buNone/>
            </a:pPr>
            <a:r>
              <a:rPr lang="zh-CN" altLang="en-US" sz="2800" b="1" dirty="0">
                <a:ea typeface="黑体" panose="02010609060101010101" pitchFamily="49" charset="-122"/>
              </a:rPr>
              <a:t>推理的形式结构为：</a:t>
            </a:r>
            <a:r>
              <a:rPr lang="en-US" altLang="zh-CN" sz="2800" b="1" dirty="0">
                <a:ea typeface="黑体" panose="02010609060101010101" pitchFamily="49" charset="-122"/>
              </a:rPr>
              <a:t>G1∧G2∧…</a:t>
            </a:r>
            <a:r>
              <a:rPr lang="en-US" altLang="zh-CN" sz="2800" b="1" dirty="0" err="1">
                <a:ea typeface="黑体" panose="02010609060101010101" pitchFamily="49" charset="-122"/>
              </a:rPr>
              <a:t>Gn</a:t>
            </a:r>
            <a:r>
              <a:rPr lang="en-US" altLang="zh-CN" sz="2800" b="1" dirty="0">
                <a:ea typeface="黑体" panose="02010609060101010101" pitchFamily="49" charset="-122"/>
              </a:rPr>
              <a:t> →H</a:t>
            </a:r>
            <a:r>
              <a:rPr lang="zh-CN" altLang="en-US" sz="2800" b="1" dirty="0">
                <a:ea typeface="黑体" panose="02010609060101010101" pitchFamily="49" charset="-122"/>
              </a:rPr>
              <a:t>，书写为：</a:t>
            </a:r>
            <a:endParaRPr lang="zh-CN" altLang="en-US" sz="2800" b="1" dirty="0">
              <a:ea typeface="黑体" panose="02010609060101010101" pitchFamily="49" charset="-122"/>
            </a:endParaRPr>
          </a:p>
          <a:p>
            <a:pPr eaLnBrk="1" hangingPunct="1">
              <a:buFontTx/>
              <a:buNone/>
            </a:pPr>
            <a:r>
              <a:rPr lang="zh-CN" altLang="en-US" sz="2800" b="1" dirty="0">
                <a:ea typeface="黑体" panose="02010609060101010101" pitchFamily="49" charset="-122"/>
              </a:rPr>
              <a:t>前提： </a:t>
            </a:r>
            <a:r>
              <a:rPr lang="en-US" altLang="zh-CN" sz="2800" b="1" dirty="0" smtClean="0">
                <a:ea typeface="黑体" panose="02010609060101010101" pitchFamily="49" charset="-122"/>
              </a:rPr>
              <a:t>G1, G2, …, </a:t>
            </a:r>
            <a:r>
              <a:rPr lang="en-US" altLang="zh-CN" sz="2800" b="1" dirty="0" err="1" smtClean="0">
                <a:ea typeface="黑体" panose="02010609060101010101" pitchFamily="49" charset="-122"/>
              </a:rPr>
              <a:t>Gn</a:t>
            </a:r>
            <a:endParaRPr lang="en-US" altLang="zh-CN" sz="2800" b="1" dirty="0">
              <a:ea typeface="黑体" panose="02010609060101010101" pitchFamily="49" charset="-122"/>
            </a:endParaRPr>
          </a:p>
          <a:p>
            <a:pPr eaLnBrk="1" hangingPunct="1">
              <a:buFontTx/>
              <a:buNone/>
            </a:pPr>
            <a:r>
              <a:rPr lang="zh-CN" altLang="en-US" sz="2800" b="1" dirty="0">
                <a:ea typeface="黑体" panose="02010609060101010101" pitchFamily="49" charset="-122"/>
              </a:rPr>
              <a:t>结论：</a:t>
            </a:r>
            <a:r>
              <a:rPr lang="en-US" altLang="zh-CN" sz="2800" b="1" dirty="0">
                <a:ea typeface="黑体" panose="02010609060101010101" pitchFamily="49" charset="-122"/>
              </a:rPr>
              <a:t>H</a:t>
            </a:r>
            <a:endParaRPr lang="en-US" altLang="zh-CN" sz="2800" b="1" dirty="0">
              <a:ea typeface="黑体" panose="02010609060101010101" pitchFamily="49" charset="-122"/>
            </a:endParaRPr>
          </a:p>
          <a:p>
            <a:pPr eaLnBrk="1" hangingPunct="1">
              <a:buFontTx/>
              <a:buNone/>
            </a:pPr>
            <a:r>
              <a:rPr lang="zh-CN" altLang="en-US" sz="2800" b="1" dirty="0">
                <a:ea typeface="黑体" panose="02010609060101010101" pitchFamily="49" charset="-122"/>
              </a:rPr>
              <a:t>推理的有效性判断，即判断推理是否正确，也就是判断</a:t>
            </a:r>
            <a:r>
              <a:rPr lang="en-US" altLang="zh-CN" sz="2800" b="1" dirty="0">
                <a:ea typeface="黑体" panose="02010609060101010101" pitchFamily="49" charset="-122"/>
              </a:rPr>
              <a:t>G1∧G2∧…</a:t>
            </a:r>
            <a:r>
              <a:rPr lang="en-US" altLang="zh-CN" sz="2800" b="1" dirty="0" err="1">
                <a:ea typeface="黑体" panose="02010609060101010101" pitchFamily="49" charset="-122"/>
              </a:rPr>
              <a:t>Gn→H</a:t>
            </a:r>
            <a:r>
              <a:rPr lang="zh-CN" altLang="en-US" sz="2800" b="1" dirty="0">
                <a:ea typeface="黑体" panose="02010609060101010101" pitchFamily="49" charset="-122"/>
              </a:rPr>
              <a:t>是否为重言式。</a:t>
            </a:r>
            <a:endParaRPr lang="zh-CN" altLang="en-US" sz="2800" b="1" dirty="0">
              <a:ea typeface="黑体" panose="02010609060101010101" pitchFamily="49" charset="-122"/>
            </a:endParaRPr>
          </a:p>
          <a:p>
            <a:pPr eaLnBrk="1" hangingPunct="1"/>
            <a:r>
              <a:rPr lang="en-US" altLang="zh-CN" b="1" dirty="0">
                <a:solidFill>
                  <a:srgbClr val="0000FF"/>
                </a:solidFill>
                <a:ea typeface="黑体" panose="02010609060101010101" pitchFamily="49" charset="-122"/>
              </a:rPr>
              <a:t>1.5.2</a:t>
            </a:r>
            <a:r>
              <a:rPr lang="zh-CN" altLang="en-US" b="1" dirty="0">
                <a:solidFill>
                  <a:srgbClr val="0000FF"/>
                </a:solidFill>
                <a:ea typeface="黑体" panose="02010609060101010101" pitchFamily="49" charset="-122"/>
              </a:rPr>
              <a:t>：判断结论有效的方法</a:t>
            </a:r>
            <a:endParaRPr lang="zh-CN" altLang="en-US" b="1" dirty="0">
              <a:solidFill>
                <a:srgbClr val="0000FF"/>
              </a:solidFill>
              <a:ea typeface="黑体" panose="02010609060101010101" pitchFamily="49" charset="-122"/>
            </a:endParaRPr>
          </a:p>
          <a:p>
            <a:pPr eaLnBrk="1" hangingPunct="1">
              <a:buFontTx/>
              <a:buNone/>
            </a:pPr>
            <a:r>
              <a:rPr lang="en-US" altLang="zh-CN" sz="2800" b="1" dirty="0">
                <a:ea typeface="黑体" panose="02010609060101010101" pitchFamily="49" charset="-122"/>
              </a:rPr>
              <a:t>1.</a:t>
            </a:r>
            <a:r>
              <a:rPr lang="zh-CN" altLang="en-US" sz="2800" b="1" dirty="0">
                <a:ea typeface="黑体" panose="02010609060101010101" pitchFamily="49" charset="-122"/>
              </a:rPr>
              <a:t>真值表法；</a:t>
            </a:r>
            <a:r>
              <a:rPr lang="en-US" altLang="zh-CN" sz="2800" b="1" dirty="0">
                <a:ea typeface="黑体" panose="02010609060101010101" pitchFamily="49" charset="-122"/>
              </a:rPr>
              <a:t>2.</a:t>
            </a:r>
            <a:r>
              <a:rPr lang="zh-CN" altLang="en-US" sz="2800" b="1" dirty="0">
                <a:ea typeface="黑体" panose="02010609060101010101" pitchFamily="49" charset="-122"/>
              </a:rPr>
              <a:t>等值演算法；</a:t>
            </a:r>
            <a:r>
              <a:rPr lang="en-US" altLang="zh-CN" sz="2800" b="1" dirty="0">
                <a:ea typeface="黑体" panose="02010609060101010101" pitchFamily="49" charset="-122"/>
              </a:rPr>
              <a:t>3.</a:t>
            </a:r>
            <a:r>
              <a:rPr lang="zh-CN" altLang="en-US" sz="2800" b="1" dirty="0">
                <a:ea typeface="黑体" panose="02010609060101010101" pitchFamily="49" charset="-122"/>
              </a:rPr>
              <a:t>主析取范式法</a:t>
            </a:r>
            <a:endParaRPr lang="zh-CN" altLang="en-US" sz="2800" b="1" dirty="0">
              <a:ea typeface="黑体" panose="02010609060101010101" pitchFamily="49" charset="-122"/>
            </a:endParaRPr>
          </a:p>
          <a:p>
            <a:pPr eaLnBrk="1" hangingPunct="1">
              <a:buFontTx/>
              <a:buNone/>
            </a:pPr>
            <a:endParaRPr lang="en-US" altLang="zh-CN" sz="2800" b="1" dirty="0">
              <a:ea typeface="黑体" panose="02010609060101010101" pitchFamily="49" charset="-122"/>
            </a:endParaRPr>
          </a:p>
        </p:txBody>
      </p:sp>
    </p:spTree>
  </p:cSld>
  <p:clrMapOvr>
    <a:masterClrMapping/>
  </p:clrMapOvr>
  <p:transition spd="med" advTm="5486"/>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title"/>
          </p:nvPr>
        </p:nvSpPr>
        <p:spPr/>
        <p:txBody>
          <a:bodyPr/>
          <a:lstStyle/>
          <a:p>
            <a:pPr algn="l" eaLnBrk="1" hangingPunct="1">
              <a:defRPr/>
            </a:pPr>
            <a:r>
              <a:rPr lang="en-US" altLang="zh-CN">
                <a:latin typeface="Arial Black" panose="020B0A04020102020204" pitchFamily="34" charset="0"/>
                <a:ea typeface="黑体" panose="02010609060101010101" pitchFamily="49" charset="-122"/>
              </a:rPr>
              <a:t>1.5</a:t>
            </a:r>
            <a:r>
              <a:rPr lang="zh-CN" altLang="en-US">
                <a:latin typeface="Arial Black" panose="020B0A04020102020204" pitchFamily="34" charset="0"/>
                <a:ea typeface="黑体" panose="02010609060101010101" pitchFamily="49" charset="-122"/>
              </a:rPr>
              <a:t>：命题逻辑的推理理论</a:t>
            </a:r>
            <a:endParaRPr lang="zh-CN" altLang="en-US">
              <a:latin typeface="Arial Black" panose="020B0A04020102020204" pitchFamily="34" charset="0"/>
              <a:ea typeface="黑体" panose="02010609060101010101" pitchFamily="49" charset="-122"/>
            </a:endParaRPr>
          </a:p>
        </p:txBody>
      </p:sp>
      <p:sp>
        <p:nvSpPr>
          <p:cNvPr id="112643" name="Rectangle 3"/>
          <p:cNvSpPr>
            <a:spLocks noGrp="1" noChangeArrowheads="1"/>
          </p:cNvSpPr>
          <p:nvPr>
            <p:ph type="body" idx="1"/>
          </p:nvPr>
        </p:nvSpPr>
        <p:spPr/>
        <p:txBody>
          <a:bodyPr/>
          <a:lstStyle/>
          <a:p>
            <a:pPr eaLnBrk="1" hangingPunct="1">
              <a:buFontTx/>
              <a:buNone/>
            </a:pPr>
            <a:r>
              <a:rPr lang="en-US" altLang="zh-CN" sz="2800" b="1" dirty="0">
                <a:solidFill>
                  <a:srgbClr val="CC0000"/>
                </a:solidFill>
                <a:ea typeface="黑体" panose="02010609060101010101" pitchFamily="49" charset="-122"/>
              </a:rPr>
              <a:t>1.</a:t>
            </a:r>
            <a:r>
              <a:rPr lang="zh-CN" altLang="en-US" sz="2800" b="1" dirty="0">
                <a:solidFill>
                  <a:srgbClr val="CC0000"/>
                </a:solidFill>
                <a:ea typeface="黑体" panose="02010609060101010101" pitchFamily="49" charset="-122"/>
              </a:rPr>
              <a:t>真值表法</a:t>
            </a:r>
            <a:endParaRPr lang="zh-CN" altLang="en-US" sz="2800" b="1" dirty="0">
              <a:solidFill>
                <a:srgbClr val="CC0000"/>
              </a:solidFill>
              <a:ea typeface="黑体" panose="02010609060101010101" pitchFamily="49" charset="-122"/>
            </a:endParaRPr>
          </a:p>
          <a:p>
            <a:pPr eaLnBrk="1" hangingPunct="1">
              <a:buFontTx/>
              <a:buNone/>
            </a:pPr>
            <a:r>
              <a:rPr lang="zh-CN" altLang="en-US" sz="2800" b="1" dirty="0">
                <a:ea typeface="黑体" panose="02010609060101010101" pitchFamily="49" charset="-122"/>
              </a:rPr>
              <a:t>  设</a:t>
            </a:r>
            <a:r>
              <a:rPr lang="en-US" altLang="zh-CN" sz="2800" b="1" dirty="0" smtClean="0">
                <a:ea typeface="黑体" panose="02010609060101010101" pitchFamily="49" charset="-122"/>
              </a:rPr>
              <a:t>P1, P2, …, </a:t>
            </a:r>
            <a:r>
              <a:rPr lang="en-US" altLang="zh-CN" sz="2800" b="1" dirty="0" err="1" smtClean="0">
                <a:ea typeface="黑体" panose="02010609060101010101" pitchFamily="49" charset="-122"/>
              </a:rPr>
              <a:t>Pn</a:t>
            </a:r>
            <a:r>
              <a:rPr lang="zh-CN" altLang="en-US" sz="2800" b="1" dirty="0">
                <a:ea typeface="黑体" panose="02010609060101010101" pitchFamily="49" charset="-122"/>
              </a:rPr>
              <a:t>是出现在前提</a:t>
            </a:r>
            <a:r>
              <a:rPr lang="en-US" altLang="zh-CN" sz="2800" b="1" dirty="0" smtClean="0">
                <a:ea typeface="黑体" panose="02010609060101010101" pitchFamily="49" charset="-122"/>
              </a:rPr>
              <a:t>G1, G2, </a:t>
            </a:r>
            <a:r>
              <a:rPr lang="zh-CN" altLang="en-US" sz="2800" b="1" dirty="0" smtClean="0">
                <a:ea typeface="黑体" panose="02010609060101010101" pitchFamily="49" charset="-122"/>
              </a:rPr>
              <a:t> </a:t>
            </a:r>
            <a:r>
              <a:rPr lang="en-US" altLang="zh-CN" sz="2800" b="1" dirty="0" smtClean="0">
                <a:ea typeface="黑体" panose="02010609060101010101" pitchFamily="49" charset="-122"/>
              </a:rPr>
              <a:t>…, </a:t>
            </a:r>
            <a:r>
              <a:rPr lang="en-US" altLang="zh-CN" sz="2800" b="1" dirty="0" err="1" smtClean="0">
                <a:ea typeface="黑体" panose="02010609060101010101" pitchFamily="49" charset="-122"/>
              </a:rPr>
              <a:t>Gn</a:t>
            </a:r>
            <a:r>
              <a:rPr lang="zh-CN" altLang="en-US" sz="2800" b="1" dirty="0">
                <a:ea typeface="黑体" panose="02010609060101010101" pitchFamily="49" charset="-122"/>
              </a:rPr>
              <a:t>和结论</a:t>
            </a:r>
            <a:r>
              <a:rPr lang="en-US" altLang="zh-CN" sz="2800" b="1" dirty="0">
                <a:ea typeface="黑体" panose="02010609060101010101" pitchFamily="49" charset="-122"/>
              </a:rPr>
              <a:t>H</a:t>
            </a:r>
            <a:r>
              <a:rPr lang="zh-CN" altLang="en-US" sz="2800" b="1" dirty="0">
                <a:ea typeface="黑体" panose="02010609060101010101" pitchFamily="49" charset="-122"/>
              </a:rPr>
              <a:t>中的一切命题变元，如果将</a:t>
            </a:r>
            <a:r>
              <a:rPr lang="en-US" altLang="zh-CN" sz="2800" b="1" dirty="0" smtClean="0">
                <a:ea typeface="黑体" panose="02010609060101010101" pitchFamily="49" charset="-122"/>
              </a:rPr>
              <a:t>P1, P2, …, </a:t>
            </a:r>
            <a:r>
              <a:rPr lang="en-US" altLang="zh-CN" sz="2800" b="1" dirty="0" err="1" smtClean="0">
                <a:ea typeface="黑体" panose="02010609060101010101" pitchFamily="49" charset="-122"/>
              </a:rPr>
              <a:t>Pn</a:t>
            </a:r>
            <a:r>
              <a:rPr lang="zh-CN" altLang="en-US" sz="2800" b="1" dirty="0">
                <a:ea typeface="黑体" panose="02010609060101010101" pitchFamily="49" charset="-122"/>
              </a:rPr>
              <a:t>中所有可能的解释及</a:t>
            </a:r>
            <a:r>
              <a:rPr lang="en-US" altLang="zh-CN" sz="2800" b="1" dirty="0" smtClean="0">
                <a:ea typeface="黑体" panose="02010609060101010101" pitchFamily="49" charset="-122"/>
              </a:rPr>
              <a:t>G1, G2, </a:t>
            </a:r>
            <a:r>
              <a:rPr lang="zh-CN" altLang="en-US" sz="2800" b="1" dirty="0" smtClean="0">
                <a:ea typeface="黑体" panose="02010609060101010101" pitchFamily="49" charset="-122"/>
              </a:rPr>
              <a:t> </a:t>
            </a:r>
            <a:r>
              <a:rPr lang="en-US" altLang="zh-CN" sz="2800" b="1" dirty="0" smtClean="0">
                <a:ea typeface="黑体" panose="02010609060101010101" pitchFamily="49" charset="-122"/>
              </a:rPr>
              <a:t>…, </a:t>
            </a:r>
            <a:r>
              <a:rPr lang="en-US" altLang="zh-CN" sz="2800" b="1" dirty="0" err="1" smtClean="0">
                <a:ea typeface="黑体" panose="02010609060101010101" pitchFamily="49" charset="-122"/>
              </a:rPr>
              <a:t>Gn</a:t>
            </a:r>
            <a:r>
              <a:rPr lang="zh-CN" altLang="en-US" sz="2800" b="1" dirty="0">
                <a:ea typeface="黑体" panose="02010609060101010101" pitchFamily="49" charset="-122"/>
              </a:rPr>
              <a:t>，</a:t>
            </a:r>
            <a:r>
              <a:rPr lang="en-US" altLang="zh-CN" sz="2800" b="1" dirty="0">
                <a:ea typeface="黑体" panose="02010609060101010101" pitchFamily="49" charset="-122"/>
              </a:rPr>
              <a:t>H</a:t>
            </a:r>
            <a:r>
              <a:rPr lang="zh-CN" altLang="en-US" sz="2800" b="1" dirty="0">
                <a:ea typeface="黑体" panose="02010609060101010101" pitchFamily="49" charset="-122"/>
              </a:rPr>
              <a:t>的对应真值结果都在一个表中，根据“→”的定义，则有如下判断方法：</a:t>
            </a:r>
            <a:endParaRPr lang="zh-CN" altLang="en-US" sz="2800" b="1" dirty="0">
              <a:ea typeface="黑体" panose="02010609060101010101" pitchFamily="49" charset="-122"/>
            </a:endParaRPr>
          </a:p>
          <a:p>
            <a:pPr eaLnBrk="1" hangingPunct="1">
              <a:buFontTx/>
              <a:buNone/>
            </a:pPr>
            <a:r>
              <a:rPr lang="en-US" altLang="zh-CN" sz="2800" b="1" dirty="0">
                <a:ea typeface="黑体" panose="02010609060101010101" pitchFamily="49" charset="-122"/>
              </a:rPr>
              <a:t>(1)</a:t>
            </a:r>
            <a:r>
              <a:rPr lang="zh-CN" altLang="en-US" sz="2800" b="1" dirty="0">
                <a:ea typeface="黑体" panose="02010609060101010101" pitchFamily="49" charset="-122"/>
              </a:rPr>
              <a:t>对所有</a:t>
            </a:r>
            <a:r>
              <a:rPr lang="en-US" altLang="zh-CN" sz="2800" b="1" dirty="0" smtClean="0">
                <a:ea typeface="黑体" panose="02010609060101010101" pitchFamily="49" charset="-122"/>
              </a:rPr>
              <a:t>G1, G2, </a:t>
            </a:r>
            <a:r>
              <a:rPr lang="zh-CN" altLang="en-US" sz="2800" b="1" dirty="0" smtClean="0">
                <a:ea typeface="黑体" panose="02010609060101010101" pitchFamily="49" charset="-122"/>
              </a:rPr>
              <a:t> </a:t>
            </a:r>
            <a:r>
              <a:rPr lang="en-US" altLang="zh-CN" sz="2800" b="1" dirty="0" smtClean="0">
                <a:ea typeface="黑体" panose="02010609060101010101" pitchFamily="49" charset="-122"/>
              </a:rPr>
              <a:t>…, </a:t>
            </a:r>
            <a:r>
              <a:rPr lang="en-US" altLang="zh-CN" sz="2800" b="1" dirty="0" err="1" smtClean="0">
                <a:ea typeface="黑体" panose="02010609060101010101" pitchFamily="49" charset="-122"/>
              </a:rPr>
              <a:t>Gn</a:t>
            </a:r>
            <a:r>
              <a:rPr lang="zh-CN" altLang="en-US" sz="2800" b="1" dirty="0">
                <a:ea typeface="黑体" panose="02010609060101010101" pitchFamily="49" charset="-122"/>
              </a:rPr>
              <a:t>都具有真值</a:t>
            </a:r>
            <a:r>
              <a:rPr lang="en-US" altLang="zh-CN" sz="2800" b="1" dirty="0">
                <a:ea typeface="黑体" panose="02010609060101010101" pitchFamily="49" charset="-122"/>
              </a:rPr>
              <a:t>T</a:t>
            </a:r>
            <a:r>
              <a:rPr lang="zh-CN" altLang="en-US" sz="2800" b="1" dirty="0">
                <a:ea typeface="黑体" panose="02010609060101010101" pitchFamily="49" charset="-122"/>
              </a:rPr>
              <a:t>的行</a:t>
            </a:r>
            <a:r>
              <a:rPr lang="en-US" altLang="zh-CN" sz="2800" b="1" dirty="0">
                <a:ea typeface="黑体" panose="02010609060101010101" pitchFamily="49" charset="-122"/>
              </a:rPr>
              <a:t>(</a:t>
            </a:r>
            <a:r>
              <a:rPr lang="zh-CN" altLang="en-US" sz="2800" b="1" dirty="0">
                <a:ea typeface="黑体" panose="02010609060101010101" pitchFamily="49" charset="-122"/>
              </a:rPr>
              <a:t>表示前提为真的行</a:t>
            </a:r>
            <a:r>
              <a:rPr lang="en-US" altLang="zh-CN" sz="2800" b="1" dirty="0">
                <a:ea typeface="黑体" panose="02010609060101010101" pitchFamily="49" charset="-122"/>
              </a:rPr>
              <a:t>)</a:t>
            </a:r>
            <a:r>
              <a:rPr lang="zh-CN" altLang="en-US" sz="2800" b="1" dirty="0">
                <a:ea typeface="黑体" panose="02010609060101010101" pitchFamily="49" charset="-122"/>
              </a:rPr>
              <a:t>，如果在每个这样的行中，</a:t>
            </a:r>
            <a:r>
              <a:rPr lang="en-US" altLang="zh-CN" sz="2800" b="1" dirty="0">
                <a:ea typeface="黑体" panose="02010609060101010101" pitchFamily="49" charset="-122"/>
              </a:rPr>
              <a:t>H</a:t>
            </a:r>
            <a:r>
              <a:rPr lang="zh-CN" altLang="en-US" sz="2800" b="1" dirty="0">
                <a:ea typeface="黑体" panose="02010609060101010101" pitchFamily="49" charset="-122"/>
              </a:rPr>
              <a:t>也具有真值</a:t>
            </a:r>
            <a:r>
              <a:rPr lang="en-US" altLang="zh-CN" sz="2800" b="1" dirty="0">
                <a:ea typeface="黑体" panose="02010609060101010101" pitchFamily="49" charset="-122"/>
              </a:rPr>
              <a:t>T</a:t>
            </a:r>
            <a:r>
              <a:rPr lang="zh-CN" altLang="en-US" sz="2800" b="1" dirty="0">
                <a:ea typeface="黑体" panose="02010609060101010101" pitchFamily="49" charset="-122"/>
              </a:rPr>
              <a:t>，则</a:t>
            </a:r>
            <a:r>
              <a:rPr lang="en-US" altLang="zh-CN" sz="2800" b="1" dirty="0">
                <a:ea typeface="黑体" panose="02010609060101010101" pitchFamily="49" charset="-122"/>
              </a:rPr>
              <a:t>H</a:t>
            </a:r>
            <a:r>
              <a:rPr lang="zh-CN" altLang="en-US" sz="2800" b="1" dirty="0">
                <a:ea typeface="黑体" panose="02010609060101010101" pitchFamily="49" charset="-122"/>
              </a:rPr>
              <a:t>是</a:t>
            </a:r>
            <a:r>
              <a:rPr lang="en-US" altLang="zh-CN" sz="2800" b="1" dirty="0" smtClean="0">
                <a:ea typeface="黑体" panose="02010609060101010101" pitchFamily="49" charset="-122"/>
              </a:rPr>
              <a:t>G1, G2, </a:t>
            </a:r>
            <a:r>
              <a:rPr lang="zh-CN" altLang="en-US" sz="2800" b="1" dirty="0" smtClean="0">
                <a:ea typeface="黑体" panose="02010609060101010101" pitchFamily="49" charset="-122"/>
              </a:rPr>
              <a:t> </a:t>
            </a:r>
            <a:r>
              <a:rPr lang="en-US" altLang="zh-CN" sz="2800" b="1" dirty="0" smtClean="0">
                <a:ea typeface="黑体" panose="02010609060101010101" pitchFamily="49" charset="-122"/>
              </a:rPr>
              <a:t>…, </a:t>
            </a:r>
            <a:r>
              <a:rPr lang="en-US" altLang="zh-CN" sz="2800" b="1" dirty="0" err="1" smtClean="0">
                <a:ea typeface="黑体" panose="02010609060101010101" pitchFamily="49" charset="-122"/>
              </a:rPr>
              <a:t>Gn</a:t>
            </a:r>
            <a:r>
              <a:rPr lang="zh-CN" altLang="en-US" sz="2800" b="1" dirty="0">
                <a:ea typeface="黑体" panose="02010609060101010101" pitchFamily="49" charset="-122"/>
              </a:rPr>
              <a:t>的逻辑结果；</a:t>
            </a:r>
            <a:endParaRPr lang="zh-CN" altLang="en-US" sz="2800" b="1" dirty="0">
              <a:ea typeface="黑体" panose="02010609060101010101" pitchFamily="49" charset="-122"/>
            </a:endParaRPr>
          </a:p>
          <a:p>
            <a:pPr eaLnBrk="1" hangingPunct="1">
              <a:buFontTx/>
              <a:buNone/>
            </a:pPr>
            <a:r>
              <a:rPr lang="en-US" altLang="zh-CN" sz="2800" b="1" dirty="0">
                <a:ea typeface="黑体" panose="02010609060101010101" pitchFamily="49" charset="-122"/>
              </a:rPr>
              <a:t>(2)</a:t>
            </a:r>
            <a:r>
              <a:rPr lang="zh-CN" altLang="en-US" sz="2800" b="1" dirty="0">
                <a:ea typeface="黑体" panose="02010609060101010101" pitchFamily="49" charset="-122"/>
              </a:rPr>
              <a:t>对所有</a:t>
            </a:r>
            <a:r>
              <a:rPr lang="en-US" altLang="zh-CN" sz="2800" b="1" dirty="0">
                <a:ea typeface="黑体" panose="02010609060101010101" pitchFamily="49" charset="-122"/>
              </a:rPr>
              <a:t>H</a:t>
            </a:r>
            <a:r>
              <a:rPr lang="zh-CN" altLang="en-US" sz="2800" b="1" dirty="0">
                <a:ea typeface="黑体" panose="02010609060101010101" pitchFamily="49" charset="-122"/>
              </a:rPr>
              <a:t>具有真值为</a:t>
            </a:r>
            <a:r>
              <a:rPr lang="en-US" altLang="zh-CN" sz="2800" b="1" dirty="0">
                <a:ea typeface="黑体" panose="02010609060101010101" pitchFamily="49" charset="-122"/>
              </a:rPr>
              <a:t>F</a:t>
            </a:r>
            <a:r>
              <a:rPr lang="zh-CN" altLang="en-US" sz="2800" b="1" dirty="0">
                <a:ea typeface="黑体" panose="02010609060101010101" pitchFamily="49" charset="-122"/>
              </a:rPr>
              <a:t>的行</a:t>
            </a:r>
            <a:r>
              <a:rPr lang="en-US" altLang="zh-CN" sz="2800" b="1" dirty="0">
                <a:ea typeface="黑体" panose="02010609060101010101" pitchFamily="49" charset="-122"/>
              </a:rPr>
              <a:t>(</a:t>
            </a:r>
            <a:r>
              <a:rPr lang="zh-CN" altLang="en-US" sz="2800" b="1" dirty="0">
                <a:ea typeface="黑体" panose="02010609060101010101" pitchFamily="49" charset="-122"/>
              </a:rPr>
              <a:t>表示结论为假的行</a:t>
            </a:r>
            <a:r>
              <a:rPr lang="en-US" altLang="zh-CN" sz="2800" b="1" dirty="0">
                <a:ea typeface="黑体" panose="02010609060101010101" pitchFamily="49" charset="-122"/>
              </a:rPr>
              <a:t>)</a:t>
            </a:r>
            <a:r>
              <a:rPr lang="zh-CN" altLang="en-US" sz="2800" b="1" dirty="0">
                <a:ea typeface="黑体" panose="02010609060101010101" pitchFamily="49" charset="-122"/>
              </a:rPr>
              <a:t>，如果在每一个这样的行中， </a:t>
            </a:r>
            <a:r>
              <a:rPr lang="en-US" altLang="zh-CN" sz="2800" b="1" dirty="0" smtClean="0">
                <a:ea typeface="黑体" panose="02010609060101010101" pitchFamily="49" charset="-122"/>
              </a:rPr>
              <a:t>G1, G2, </a:t>
            </a:r>
            <a:r>
              <a:rPr lang="zh-CN" altLang="en-US" sz="2800" b="1" dirty="0" smtClean="0">
                <a:ea typeface="黑体" panose="02010609060101010101" pitchFamily="49" charset="-122"/>
              </a:rPr>
              <a:t> </a:t>
            </a:r>
            <a:r>
              <a:rPr lang="en-US" altLang="zh-CN" sz="2800" b="1" dirty="0" smtClean="0">
                <a:ea typeface="黑体" panose="02010609060101010101" pitchFamily="49" charset="-122"/>
              </a:rPr>
              <a:t>…, </a:t>
            </a:r>
            <a:r>
              <a:rPr lang="en-US" altLang="zh-CN" sz="2800" b="1" dirty="0" err="1" smtClean="0">
                <a:ea typeface="黑体" panose="02010609060101010101" pitchFamily="49" charset="-122"/>
              </a:rPr>
              <a:t>Gn</a:t>
            </a:r>
            <a:r>
              <a:rPr lang="zh-CN" altLang="en-US" sz="2800" b="1" dirty="0">
                <a:ea typeface="黑体" panose="02010609060101010101" pitchFamily="49" charset="-122"/>
              </a:rPr>
              <a:t>中至少有一个公式的真值为</a:t>
            </a:r>
            <a:r>
              <a:rPr lang="en-US" altLang="zh-CN" sz="2800" b="1" dirty="0">
                <a:ea typeface="黑体" panose="02010609060101010101" pitchFamily="49" charset="-122"/>
              </a:rPr>
              <a:t>F(</a:t>
            </a:r>
            <a:r>
              <a:rPr lang="zh-CN" altLang="en-US" sz="2800" b="1" dirty="0">
                <a:ea typeface="黑体" panose="02010609060101010101" pitchFamily="49" charset="-122"/>
              </a:rPr>
              <a:t>前提也为假</a:t>
            </a:r>
            <a:r>
              <a:rPr lang="en-US" altLang="zh-CN" sz="2800" b="1" dirty="0">
                <a:ea typeface="黑体" panose="02010609060101010101" pitchFamily="49" charset="-122"/>
              </a:rPr>
              <a:t>)</a:t>
            </a:r>
            <a:r>
              <a:rPr lang="zh-CN" altLang="en-US" sz="2800" b="1" dirty="0">
                <a:ea typeface="黑体" panose="02010609060101010101" pitchFamily="49" charset="-122"/>
              </a:rPr>
              <a:t>。则</a:t>
            </a:r>
            <a:r>
              <a:rPr lang="en-US" altLang="zh-CN" sz="2800" b="1" dirty="0">
                <a:ea typeface="黑体" panose="02010609060101010101" pitchFamily="49" charset="-122"/>
              </a:rPr>
              <a:t>H</a:t>
            </a:r>
            <a:r>
              <a:rPr lang="zh-CN" altLang="en-US" sz="2800" b="1" dirty="0">
                <a:ea typeface="黑体" panose="02010609060101010101" pitchFamily="49" charset="-122"/>
              </a:rPr>
              <a:t>是</a:t>
            </a:r>
            <a:r>
              <a:rPr lang="en-US" altLang="zh-CN" sz="2800" b="1" dirty="0" smtClean="0">
                <a:ea typeface="黑体" panose="02010609060101010101" pitchFamily="49" charset="-122"/>
              </a:rPr>
              <a:t>G1, G2, </a:t>
            </a:r>
            <a:r>
              <a:rPr lang="zh-CN" altLang="en-US" sz="2800" b="1" dirty="0" smtClean="0">
                <a:ea typeface="黑体" panose="02010609060101010101" pitchFamily="49" charset="-122"/>
              </a:rPr>
              <a:t> </a:t>
            </a:r>
            <a:r>
              <a:rPr lang="en-US" altLang="zh-CN" sz="2800" b="1" dirty="0" smtClean="0">
                <a:ea typeface="黑体" panose="02010609060101010101" pitchFamily="49" charset="-122"/>
              </a:rPr>
              <a:t>…, </a:t>
            </a:r>
            <a:r>
              <a:rPr lang="en-US" altLang="zh-CN" sz="2800" b="1" dirty="0" err="1" smtClean="0">
                <a:ea typeface="黑体" panose="02010609060101010101" pitchFamily="49" charset="-122"/>
              </a:rPr>
              <a:t>Gn</a:t>
            </a:r>
            <a:r>
              <a:rPr lang="zh-CN" altLang="en-US" sz="2800" b="1" dirty="0">
                <a:ea typeface="黑体" panose="02010609060101010101" pitchFamily="49" charset="-122"/>
              </a:rPr>
              <a:t>的逻辑结果。</a:t>
            </a:r>
            <a:endParaRPr lang="zh-CN" altLang="en-US" sz="2800" b="1" dirty="0">
              <a:ea typeface="黑体" panose="02010609060101010101" pitchFamily="49" charset="-122"/>
            </a:endParaRPr>
          </a:p>
        </p:txBody>
      </p:sp>
    </p:spTree>
  </p:cSld>
  <p:clrMapOvr>
    <a:masterClrMapping/>
  </p:clrMapOvr>
  <p:transition spd="med" advTm="5486"/>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lstStyle/>
          <a:p>
            <a:pPr algn="l" eaLnBrk="1" hangingPunct="1">
              <a:defRPr/>
            </a:pPr>
            <a:r>
              <a:rPr lang="en-US" altLang="zh-CN">
                <a:latin typeface="Arial Black" panose="020B0A04020102020204" pitchFamily="34" charset="0"/>
                <a:ea typeface="黑体" panose="02010609060101010101" pitchFamily="49" charset="-122"/>
              </a:rPr>
              <a:t>1.5</a:t>
            </a:r>
            <a:r>
              <a:rPr lang="zh-CN" altLang="en-US">
                <a:latin typeface="Arial Black" panose="020B0A04020102020204" pitchFamily="34" charset="0"/>
                <a:ea typeface="黑体" panose="02010609060101010101" pitchFamily="49" charset="-122"/>
              </a:rPr>
              <a:t>：命题逻辑的推理理论</a:t>
            </a:r>
            <a:endParaRPr lang="zh-CN" altLang="en-US">
              <a:latin typeface="Arial Black" panose="020B0A04020102020204" pitchFamily="34" charset="0"/>
              <a:ea typeface="黑体" panose="02010609060101010101" pitchFamily="49" charset="-122"/>
            </a:endParaRPr>
          </a:p>
        </p:txBody>
      </p:sp>
      <p:sp>
        <p:nvSpPr>
          <p:cNvPr id="113667" name="Rectangle 3"/>
          <p:cNvSpPr>
            <a:spLocks noGrp="1" noChangeArrowheads="1"/>
          </p:cNvSpPr>
          <p:nvPr>
            <p:ph type="body" idx="1"/>
          </p:nvPr>
        </p:nvSpPr>
        <p:spPr>
          <a:xfrm>
            <a:off x="457200" y="1143000"/>
            <a:ext cx="8534400" cy="5486400"/>
          </a:xfrm>
        </p:spPr>
        <p:txBody>
          <a:bodyPr/>
          <a:lstStyle/>
          <a:p>
            <a:pPr eaLnBrk="1" hangingPunct="1"/>
            <a:r>
              <a:rPr lang="zh-CN" altLang="en-US" b="1" dirty="0">
                <a:solidFill>
                  <a:srgbClr val="FF9900"/>
                </a:solidFill>
                <a:ea typeface="黑体" panose="02010609060101010101" pitchFamily="49" charset="-122"/>
                <a:sym typeface="Wingdings" panose="05000000000000000000" pitchFamily="2" charset="2"/>
              </a:rPr>
              <a:t>例</a:t>
            </a:r>
            <a:r>
              <a:rPr lang="en-US" altLang="zh-CN" b="1" dirty="0">
                <a:solidFill>
                  <a:srgbClr val="FF9900"/>
                </a:solidFill>
                <a:ea typeface="黑体" panose="02010609060101010101" pitchFamily="49" charset="-122"/>
                <a:sym typeface="Wingdings" panose="05000000000000000000" pitchFamily="2" charset="2"/>
              </a:rPr>
              <a:t>1.18</a:t>
            </a:r>
            <a:r>
              <a:rPr lang="zh-CN" altLang="en-US" b="1" dirty="0">
                <a:solidFill>
                  <a:srgbClr val="FF9900"/>
                </a:solidFill>
                <a:ea typeface="黑体" panose="02010609060101010101" pitchFamily="49" charset="-122"/>
                <a:sym typeface="Wingdings" panose="05000000000000000000" pitchFamily="2" charset="2"/>
              </a:rPr>
              <a:t>：</a:t>
            </a:r>
            <a:r>
              <a:rPr lang="zh-CN" altLang="en-US" sz="2800" b="1" dirty="0">
                <a:ea typeface="黑体" panose="02010609060101010101" pitchFamily="49" charset="-122"/>
                <a:sym typeface="Wingdings" panose="05000000000000000000" pitchFamily="2" charset="2"/>
              </a:rPr>
              <a:t>判断下列</a:t>
            </a:r>
            <a:r>
              <a:rPr lang="en-US" altLang="zh-CN" sz="2800" b="1" dirty="0">
                <a:ea typeface="黑体" panose="02010609060101010101" pitchFamily="49" charset="-122"/>
                <a:sym typeface="Wingdings" panose="05000000000000000000" pitchFamily="2" charset="2"/>
              </a:rPr>
              <a:t>H</a:t>
            </a:r>
            <a:r>
              <a:rPr lang="zh-CN" altLang="en-US" sz="2800" b="1" dirty="0">
                <a:ea typeface="黑体" panose="02010609060101010101" pitchFamily="49" charset="-122"/>
                <a:sym typeface="Wingdings" panose="05000000000000000000" pitchFamily="2" charset="2"/>
              </a:rPr>
              <a:t>是否为前提</a:t>
            </a:r>
            <a:r>
              <a:rPr lang="en-US" altLang="zh-CN" sz="2800" b="1" dirty="0">
                <a:ea typeface="黑体" panose="02010609060101010101" pitchFamily="49" charset="-122"/>
                <a:sym typeface="Wingdings" panose="05000000000000000000" pitchFamily="2" charset="2"/>
              </a:rPr>
              <a:t>G1</a:t>
            </a:r>
            <a:r>
              <a:rPr lang="zh-CN" altLang="en-US" sz="2800" b="1" dirty="0">
                <a:ea typeface="黑体" panose="02010609060101010101" pitchFamily="49" charset="-122"/>
                <a:sym typeface="Wingdings" panose="05000000000000000000" pitchFamily="2" charset="2"/>
              </a:rPr>
              <a:t>，</a:t>
            </a:r>
            <a:r>
              <a:rPr lang="en-US" altLang="zh-CN" sz="2800" b="1" dirty="0">
                <a:ea typeface="黑体" panose="02010609060101010101" pitchFamily="49" charset="-122"/>
                <a:sym typeface="Wingdings" panose="05000000000000000000" pitchFamily="2" charset="2"/>
              </a:rPr>
              <a:t>G2</a:t>
            </a:r>
            <a:r>
              <a:rPr lang="zh-CN" altLang="en-US" sz="2800" b="1" dirty="0">
                <a:ea typeface="黑体" panose="02010609060101010101" pitchFamily="49" charset="-122"/>
                <a:sym typeface="Wingdings" panose="05000000000000000000" pitchFamily="2" charset="2"/>
              </a:rPr>
              <a:t>的逻辑结果。</a:t>
            </a:r>
            <a:endParaRPr lang="zh-CN" altLang="en-US" sz="2800" b="1" dirty="0">
              <a:ea typeface="黑体" panose="02010609060101010101" pitchFamily="49" charset="-122"/>
              <a:sym typeface="Wingdings" panose="05000000000000000000" pitchFamily="2" charset="2"/>
            </a:endParaRPr>
          </a:p>
          <a:p>
            <a:pPr eaLnBrk="1" hangingPunct="1">
              <a:buFontTx/>
              <a:buNone/>
            </a:pPr>
            <a:r>
              <a:rPr lang="zh-CN" altLang="en-US" sz="2800" b="1" dirty="0">
                <a:ea typeface="黑体" panose="02010609060101010101" pitchFamily="49" charset="-122"/>
                <a:sym typeface="Wingdings" panose="05000000000000000000" pitchFamily="2" charset="2"/>
              </a:rPr>
              <a:t> </a:t>
            </a:r>
            <a:r>
              <a:rPr lang="en-US" altLang="zh-CN" sz="2800" b="1" dirty="0">
                <a:ea typeface="黑体" panose="02010609060101010101" pitchFamily="49" charset="-122"/>
                <a:sym typeface="Wingdings" panose="05000000000000000000" pitchFamily="2" charset="2"/>
              </a:rPr>
              <a:t>(1)  H</a:t>
            </a:r>
            <a:r>
              <a:rPr lang="zh-CN" altLang="en-US" sz="2800" b="1" dirty="0">
                <a:ea typeface="黑体" panose="02010609060101010101" pitchFamily="49" charset="-122"/>
                <a:sym typeface="Wingdings" panose="05000000000000000000" pitchFamily="2" charset="2"/>
              </a:rPr>
              <a:t>：</a:t>
            </a:r>
            <a:r>
              <a:rPr lang="en-US" altLang="zh-CN" sz="2800" b="1" dirty="0">
                <a:ea typeface="黑体" panose="02010609060101010101" pitchFamily="49" charset="-122"/>
                <a:sym typeface="Wingdings" panose="05000000000000000000" pitchFamily="2" charset="2"/>
              </a:rPr>
              <a:t>Q;     G1</a:t>
            </a:r>
            <a:r>
              <a:rPr lang="zh-CN" altLang="en-US" sz="2800" b="1" dirty="0">
                <a:ea typeface="黑体" panose="02010609060101010101" pitchFamily="49" charset="-122"/>
                <a:sym typeface="Wingdings" panose="05000000000000000000" pitchFamily="2" charset="2"/>
              </a:rPr>
              <a:t>：</a:t>
            </a:r>
            <a:r>
              <a:rPr lang="en-US" altLang="zh-CN" sz="2800" b="1" dirty="0">
                <a:ea typeface="黑体" panose="02010609060101010101" pitchFamily="49" charset="-122"/>
                <a:sym typeface="Wingdings" panose="05000000000000000000" pitchFamily="2" charset="2"/>
              </a:rPr>
              <a:t>P</a:t>
            </a:r>
            <a:r>
              <a:rPr lang="zh-CN" altLang="en-US" sz="2800" b="1" dirty="0">
                <a:ea typeface="黑体" panose="02010609060101010101" pitchFamily="49" charset="-122"/>
                <a:sym typeface="Wingdings" panose="05000000000000000000" pitchFamily="2" charset="2"/>
              </a:rPr>
              <a:t>，</a:t>
            </a:r>
            <a:r>
              <a:rPr lang="en-US" altLang="zh-CN" sz="2800" b="1" dirty="0">
                <a:ea typeface="黑体" panose="02010609060101010101" pitchFamily="49" charset="-122"/>
                <a:sym typeface="Wingdings" panose="05000000000000000000" pitchFamily="2" charset="2"/>
              </a:rPr>
              <a:t>G2</a:t>
            </a:r>
            <a:r>
              <a:rPr lang="zh-CN" altLang="en-US" sz="2800" b="1" dirty="0">
                <a:ea typeface="黑体" panose="02010609060101010101" pitchFamily="49" charset="-122"/>
                <a:sym typeface="Wingdings" panose="05000000000000000000" pitchFamily="2" charset="2"/>
              </a:rPr>
              <a:t>：</a:t>
            </a:r>
            <a:r>
              <a:rPr lang="en-US" altLang="zh-CN" sz="2800" b="1" dirty="0">
                <a:ea typeface="黑体" panose="02010609060101010101" pitchFamily="49" charset="-122"/>
                <a:sym typeface="Wingdings" panose="05000000000000000000" pitchFamily="2" charset="2"/>
              </a:rPr>
              <a:t>P→Q</a:t>
            </a:r>
            <a:r>
              <a:rPr lang="zh-CN" altLang="en-US" sz="2800" b="1" dirty="0">
                <a:ea typeface="黑体" panose="02010609060101010101" pitchFamily="49" charset="-122"/>
                <a:sym typeface="Wingdings" panose="05000000000000000000" pitchFamily="2" charset="2"/>
              </a:rPr>
              <a:t>；</a:t>
            </a:r>
            <a:endParaRPr lang="zh-CN" altLang="en-US" sz="2800" b="1" dirty="0">
              <a:ea typeface="黑体" panose="02010609060101010101" pitchFamily="49" charset="-122"/>
              <a:sym typeface="Wingdings" panose="05000000000000000000" pitchFamily="2" charset="2"/>
            </a:endParaRPr>
          </a:p>
          <a:p>
            <a:pPr eaLnBrk="1" hangingPunct="1">
              <a:buFontTx/>
              <a:buNone/>
            </a:pPr>
            <a:r>
              <a:rPr lang="zh-CN" altLang="en-US" sz="2800" b="1" dirty="0">
                <a:ea typeface="黑体" panose="02010609060101010101" pitchFamily="49" charset="-122"/>
                <a:sym typeface="Wingdings" panose="05000000000000000000" pitchFamily="2" charset="2"/>
              </a:rPr>
              <a:t> </a:t>
            </a:r>
            <a:r>
              <a:rPr lang="en-US" altLang="zh-CN" sz="2800" b="1" dirty="0">
                <a:ea typeface="黑体" panose="02010609060101010101" pitchFamily="49" charset="-122"/>
                <a:sym typeface="Wingdings" panose="05000000000000000000" pitchFamily="2" charset="2"/>
              </a:rPr>
              <a:t>(2)  H</a:t>
            </a:r>
            <a:r>
              <a:rPr lang="zh-CN" altLang="en-US" sz="2800" b="1" dirty="0">
                <a:ea typeface="黑体" panose="02010609060101010101" pitchFamily="49" charset="-122"/>
                <a:sym typeface="Wingdings" panose="05000000000000000000" pitchFamily="2" charset="2"/>
              </a:rPr>
              <a:t>：</a:t>
            </a:r>
            <a:r>
              <a:rPr lang="en-US" altLang="zh-CN" sz="2800" b="1" dirty="0">
                <a:ea typeface="黑体" panose="02010609060101010101" pitchFamily="49" charset="-122"/>
                <a:sym typeface="Wingdings" panose="05000000000000000000" pitchFamily="2" charset="2"/>
              </a:rPr>
              <a:t>¬P;     G1</a:t>
            </a:r>
            <a:r>
              <a:rPr lang="zh-CN" altLang="en-US" sz="2800" b="1" dirty="0">
                <a:ea typeface="黑体" panose="02010609060101010101" pitchFamily="49" charset="-122"/>
                <a:sym typeface="Wingdings" panose="05000000000000000000" pitchFamily="2" charset="2"/>
              </a:rPr>
              <a:t>：</a:t>
            </a:r>
            <a:r>
              <a:rPr lang="en-US" altLang="zh-CN" sz="2800" b="1" dirty="0">
                <a:ea typeface="黑体" panose="02010609060101010101" pitchFamily="49" charset="-122"/>
                <a:sym typeface="Wingdings" panose="05000000000000000000" pitchFamily="2" charset="2"/>
              </a:rPr>
              <a:t>P→Q </a:t>
            </a:r>
            <a:r>
              <a:rPr lang="zh-CN" altLang="en-US" sz="2800" b="1" dirty="0">
                <a:ea typeface="黑体" panose="02010609060101010101" pitchFamily="49" charset="-122"/>
                <a:sym typeface="Wingdings" panose="05000000000000000000" pitchFamily="2" charset="2"/>
              </a:rPr>
              <a:t>，</a:t>
            </a:r>
            <a:r>
              <a:rPr lang="en-US" altLang="zh-CN" sz="2800" b="1" dirty="0">
                <a:ea typeface="黑体" panose="02010609060101010101" pitchFamily="49" charset="-122"/>
                <a:sym typeface="Wingdings" panose="05000000000000000000" pitchFamily="2" charset="2"/>
              </a:rPr>
              <a:t>G2</a:t>
            </a:r>
            <a:r>
              <a:rPr lang="zh-CN" altLang="en-US" sz="2800" b="1" dirty="0">
                <a:ea typeface="黑体" panose="02010609060101010101" pitchFamily="49" charset="-122"/>
                <a:sym typeface="Wingdings" panose="05000000000000000000" pitchFamily="2" charset="2"/>
              </a:rPr>
              <a:t>：</a:t>
            </a:r>
            <a:r>
              <a:rPr lang="en-US" altLang="zh-CN" sz="2800" b="1" dirty="0">
                <a:ea typeface="黑体" panose="02010609060101010101" pitchFamily="49" charset="-122"/>
                <a:sym typeface="Wingdings" panose="05000000000000000000" pitchFamily="2" charset="2"/>
              </a:rPr>
              <a:t>¬Q</a:t>
            </a:r>
            <a:r>
              <a:rPr lang="zh-CN" altLang="en-US" sz="2800" b="1" dirty="0">
                <a:ea typeface="黑体" panose="02010609060101010101" pitchFamily="49" charset="-122"/>
                <a:sym typeface="Wingdings" panose="05000000000000000000" pitchFamily="2" charset="2"/>
              </a:rPr>
              <a:t>；</a:t>
            </a:r>
            <a:endParaRPr lang="zh-CN" altLang="en-US" sz="2800" b="1" dirty="0">
              <a:ea typeface="黑体" panose="02010609060101010101" pitchFamily="49" charset="-122"/>
              <a:sym typeface="Wingdings" panose="05000000000000000000" pitchFamily="2" charset="2"/>
            </a:endParaRPr>
          </a:p>
          <a:p>
            <a:pPr eaLnBrk="1" hangingPunct="1">
              <a:buFontTx/>
              <a:buNone/>
            </a:pPr>
            <a:r>
              <a:rPr lang="zh-CN" altLang="en-US" sz="2800" b="1" dirty="0">
                <a:ea typeface="黑体" panose="02010609060101010101" pitchFamily="49" charset="-122"/>
                <a:sym typeface="Wingdings" panose="05000000000000000000" pitchFamily="2" charset="2"/>
              </a:rPr>
              <a:t> </a:t>
            </a:r>
            <a:r>
              <a:rPr lang="en-US" altLang="zh-CN" sz="2800" b="1" dirty="0">
                <a:ea typeface="黑体" panose="02010609060101010101" pitchFamily="49" charset="-122"/>
                <a:sym typeface="Wingdings" panose="05000000000000000000" pitchFamily="2" charset="2"/>
              </a:rPr>
              <a:t>(3)  H</a:t>
            </a:r>
            <a:r>
              <a:rPr lang="zh-CN" altLang="en-US" sz="2800" b="1" dirty="0">
                <a:ea typeface="黑体" panose="02010609060101010101" pitchFamily="49" charset="-122"/>
                <a:sym typeface="Wingdings" panose="05000000000000000000" pitchFamily="2" charset="2"/>
              </a:rPr>
              <a:t>：</a:t>
            </a:r>
            <a:r>
              <a:rPr lang="en-US" altLang="zh-CN" sz="2800" b="1" dirty="0">
                <a:ea typeface="黑体" panose="02010609060101010101" pitchFamily="49" charset="-122"/>
                <a:sym typeface="Wingdings" panose="05000000000000000000" pitchFamily="2" charset="2"/>
              </a:rPr>
              <a:t>Q;     G1</a:t>
            </a:r>
            <a:r>
              <a:rPr lang="zh-CN" altLang="en-US" sz="2800" b="1" dirty="0">
                <a:ea typeface="黑体" panose="02010609060101010101" pitchFamily="49" charset="-122"/>
                <a:sym typeface="Wingdings" panose="05000000000000000000" pitchFamily="2" charset="2"/>
              </a:rPr>
              <a:t>： </a:t>
            </a:r>
            <a:r>
              <a:rPr lang="en-US" altLang="zh-CN" sz="2800" b="1" dirty="0">
                <a:ea typeface="黑体" panose="02010609060101010101" pitchFamily="49" charset="-122"/>
                <a:sym typeface="Wingdings" panose="05000000000000000000" pitchFamily="2" charset="2"/>
              </a:rPr>
              <a:t>¬P</a:t>
            </a:r>
            <a:r>
              <a:rPr lang="zh-CN" altLang="en-US" sz="2800" b="1" dirty="0">
                <a:ea typeface="黑体" panose="02010609060101010101" pitchFamily="49" charset="-122"/>
                <a:sym typeface="Wingdings" panose="05000000000000000000" pitchFamily="2" charset="2"/>
              </a:rPr>
              <a:t>，</a:t>
            </a:r>
            <a:r>
              <a:rPr lang="en-US" altLang="zh-CN" sz="2800" b="1" dirty="0">
                <a:ea typeface="黑体" panose="02010609060101010101" pitchFamily="49" charset="-122"/>
                <a:sym typeface="Wingdings" panose="05000000000000000000" pitchFamily="2" charset="2"/>
              </a:rPr>
              <a:t>G2</a:t>
            </a:r>
            <a:r>
              <a:rPr lang="zh-CN" altLang="en-US" sz="2800" b="1" dirty="0">
                <a:ea typeface="黑体" panose="02010609060101010101" pitchFamily="49" charset="-122"/>
                <a:sym typeface="Wingdings" panose="05000000000000000000" pitchFamily="2" charset="2"/>
              </a:rPr>
              <a:t>：</a:t>
            </a:r>
            <a:r>
              <a:rPr lang="en-US" altLang="zh-CN" sz="2800" b="1" dirty="0">
                <a:ea typeface="黑体" panose="02010609060101010101" pitchFamily="49" charset="-122"/>
                <a:sym typeface="Wingdings" panose="05000000000000000000" pitchFamily="2" charset="2"/>
              </a:rPr>
              <a:t>P→Q</a:t>
            </a:r>
            <a:r>
              <a:rPr lang="zh-CN" altLang="en-US" sz="2800" b="1" dirty="0">
                <a:ea typeface="黑体" panose="02010609060101010101" pitchFamily="49" charset="-122"/>
                <a:sym typeface="Wingdings" panose="05000000000000000000" pitchFamily="2" charset="2"/>
              </a:rPr>
              <a:t>；</a:t>
            </a:r>
            <a:endParaRPr lang="zh-CN" altLang="en-US" sz="2800" b="1" dirty="0">
              <a:ea typeface="黑体" panose="02010609060101010101" pitchFamily="49" charset="-122"/>
              <a:sym typeface="Wingdings" panose="05000000000000000000" pitchFamily="2" charset="2"/>
            </a:endParaRPr>
          </a:p>
          <a:p>
            <a:pPr eaLnBrk="1" hangingPunct="1">
              <a:buFontTx/>
              <a:buNone/>
            </a:pPr>
            <a:r>
              <a:rPr lang="en-US" altLang="zh-CN" sz="2800" b="1" dirty="0">
                <a:solidFill>
                  <a:srgbClr val="CC0000"/>
                </a:solidFill>
                <a:ea typeface="黑体" panose="02010609060101010101" pitchFamily="49" charset="-122"/>
              </a:rPr>
              <a:t>2.</a:t>
            </a:r>
            <a:r>
              <a:rPr lang="zh-CN" altLang="en-US" sz="2800" b="1" dirty="0">
                <a:solidFill>
                  <a:srgbClr val="CC0000"/>
                </a:solidFill>
                <a:ea typeface="黑体" panose="02010609060101010101" pitchFamily="49" charset="-122"/>
              </a:rPr>
              <a:t>等值演算法</a:t>
            </a:r>
            <a:endParaRPr lang="zh-CN" altLang="en-US" sz="2800" b="1" dirty="0">
              <a:solidFill>
                <a:srgbClr val="CC0000"/>
              </a:solidFill>
              <a:ea typeface="黑体" panose="02010609060101010101" pitchFamily="49" charset="-122"/>
            </a:endParaRPr>
          </a:p>
          <a:p>
            <a:pPr eaLnBrk="1" hangingPunct="1">
              <a:buFontTx/>
              <a:buNone/>
            </a:pPr>
            <a:r>
              <a:rPr lang="zh-CN" altLang="en-US" sz="2800" b="1" dirty="0">
                <a:ea typeface="黑体" panose="02010609060101010101" pitchFamily="49" charset="-122"/>
              </a:rPr>
              <a:t>直接用等值演算来判断推理的形式结构是否是重言式。</a:t>
            </a:r>
            <a:endParaRPr lang="zh-CN" altLang="en-US" sz="2800" b="1" dirty="0">
              <a:ea typeface="黑体" panose="02010609060101010101" pitchFamily="49" charset="-122"/>
            </a:endParaRPr>
          </a:p>
          <a:p>
            <a:pPr eaLnBrk="1" hangingPunct="1"/>
            <a:r>
              <a:rPr lang="zh-CN" altLang="en-US" b="1" dirty="0">
                <a:solidFill>
                  <a:srgbClr val="FF9900"/>
                </a:solidFill>
                <a:ea typeface="黑体" panose="02010609060101010101" pitchFamily="49" charset="-122"/>
              </a:rPr>
              <a:t>例</a:t>
            </a:r>
            <a:r>
              <a:rPr lang="en-US" altLang="zh-CN" b="1" dirty="0">
                <a:solidFill>
                  <a:srgbClr val="FF9900"/>
                </a:solidFill>
                <a:ea typeface="黑体" panose="02010609060101010101" pitchFamily="49" charset="-122"/>
              </a:rPr>
              <a:t>1.19</a:t>
            </a:r>
            <a:r>
              <a:rPr lang="zh-CN" altLang="en-US" b="1" dirty="0">
                <a:solidFill>
                  <a:srgbClr val="FF9900"/>
                </a:solidFill>
                <a:ea typeface="黑体" panose="02010609060101010101" pitchFamily="49" charset="-122"/>
              </a:rPr>
              <a:t>：</a:t>
            </a:r>
            <a:r>
              <a:rPr lang="zh-CN" altLang="en-US" sz="2800" b="1" dirty="0">
                <a:ea typeface="黑体" panose="02010609060101010101" pitchFamily="49" charset="-122"/>
              </a:rPr>
              <a:t>下午马芳或去看电影或去游泳。她没去看电影。所以，她去游泳了。</a:t>
            </a:r>
            <a:endParaRPr lang="zh-CN" altLang="en-US" sz="2800" b="1" dirty="0">
              <a:ea typeface="黑体" panose="02010609060101010101" pitchFamily="49" charset="-122"/>
            </a:endParaRPr>
          </a:p>
          <a:p>
            <a:pPr eaLnBrk="1" hangingPunct="1">
              <a:buFontTx/>
              <a:buNone/>
            </a:pPr>
            <a:endParaRPr lang="en-US" altLang="zh-CN" sz="2800" b="1" dirty="0">
              <a:ea typeface="黑体" panose="02010609060101010101" pitchFamily="49" charset="-122"/>
              <a:sym typeface="Wingdings" panose="05000000000000000000" pitchFamily="2" charset="2"/>
            </a:endParaRPr>
          </a:p>
        </p:txBody>
      </p:sp>
    </p:spTree>
  </p:cSld>
  <p:clrMapOvr>
    <a:masterClrMapping/>
  </p:clrMapOvr>
  <p:transition spd="med" advTm="5486"/>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lstStyle/>
          <a:p>
            <a:pPr algn="l" eaLnBrk="1" hangingPunct="1">
              <a:defRPr/>
            </a:pPr>
            <a:r>
              <a:rPr lang="en-US" altLang="zh-CN">
                <a:latin typeface="Arial Black" panose="020B0A04020102020204" pitchFamily="34" charset="0"/>
                <a:ea typeface="黑体" panose="02010609060101010101" pitchFamily="49" charset="-122"/>
              </a:rPr>
              <a:t>1.5</a:t>
            </a:r>
            <a:r>
              <a:rPr lang="zh-CN" altLang="en-US">
                <a:latin typeface="Arial Black" panose="020B0A04020102020204" pitchFamily="34" charset="0"/>
                <a:ea typeface="黑体" panose="02010609060101010101" pitchFamily="49" charset="-122"/>
              </a:rPr>
              <a:t>：命题逻辑的推理理论</a:t>
            </a:r>
            <a:endParaRPr lang="zh-CN" altLang="en-US">
              <a:latin typeface="Arial Black" panose="020B0A04020102020204" pitchFamily="34" charset="0"/>
              <a:ea typeface="黑体" panose="02010609060101010101" pitchFamily="49" charset="-122"/>
            </a:endParaRPr>
          </a:p>
        </p:txBody>
      </p:sp>
      <p:sp>
        <p:nvSpPr>
          <p:cNvPr id="115715" name="Rectangle 3"/>
          <p:cNvSpPr>
            <a:spLocks noGrp="1" noChangeArrowheads="1"/>
          </p:cNvSpPr>
          <p:nvPr>
            <p:ph type="body" idx="1"/>
          </p:nvPr>
        </p:nvSpPr>
        <p:spPr/>
        <p:txBody>
          <a:bodyPr/>
          <a:lstStyle/>
          <a:p>
            <a:pPr eaLnBrk="1" hangingPunct="1">
              <a:buFontTx/>
              <a:buNone/>
            </a:pPr>
            <a:r>
              <a:rPr lang="en-US" altLang="zh-CN" sz="2800" b="1">
                <a:solidFill>
                  <a:srgbClr val="CC0000"/>
                </a:solidFill>
                <a:ea typeface="黑体" panose="02010609060101010101" pitchFamily="49" charset="-122"/>
              </a:rPr>
              <a:t>3.</a:t>
            </a:r>
            <a:r>
              <a:rPr lang="zh-CN" altLang="en-US" sz="2800" b="1">
                <a:solidFill>
                  <a:srgbClr val="CC0000"/>
                </a:solidFill>
                <a:ea typeface="黑体" panose="02010609060101010101" pitchFamily="49" charset="-122"/>
              </a:rPr>
              <a:t>主析取范式法</a:t>
            </a:r>
            <a:endParaRPr lang="zh-CN" altLang="en-US" sz="2800" b="1">
              <a:solidFill>
                <a:srgbClr val="CC0000"/>
              </a:solidFill>
              <a:ea typeface="黑体" panose="02010609060101010101" pitchFamily="49" charset="-122"/>
            </a:endParaRPr>
          </a:p>
          <a:p>
            <a:pPr eaLnBrk="1" hangingPunct="1">
              <a:buFontTx/>
              <a:buNone/>
            </a:pPr>
            <a:r>
              <a:rPr lang="zh-CN" altLang="en-US" sz="2800" b="1">
                <a:ea typeface="黑体" panose="02010609060101010101" pitchFamily="49" charset="-122"/>
              </a:rPr>
              <a:t>将推理的形式结构转化为主析取范式，但仍判断其是否为重言式。</a:t>
            </a:r>
            <a:endParaRPr lang="zh-CN" altLang="en-US" sz="2800" b="1">
              <a:ea typeface="黑体" panose="02010609060101010101" pitchFamily="49" charset="-122"/>
            </a:endParaRPr>
          </a:p>
          <a:p>
            <a:pPr eaLnBrk="1" hangingPunct="1"/>
            <a:r>
              <a:rPr lang="zh-CN" altLang="en-US" b="1">
                <a:solidFill>
                  <a:srgbClr val="FF9900"/>
                </a:solidFill>
                <a:ea typeface="黑体" panose="02010609060101010101" pitchFamily="49" charset="-122"/>
              </a:rPr>
              <a:t>例</a:t>
            </a:r>
            <a:r>
              <a:rPr lang="en-US" altLang="zh-CN" b="1">
                <a:solidFill>
                  <a:srgbClr val="FF9900"/>
                </a:solidFill>
                <a:ea typeface="黑体" panose="02010609060101010101" pitchFamily="49" charset="-122"/>
              </a:rPr>
              <a:t>1.20</a:t>
            </a:r>
            <a:r>
              <a:rPr lang="zh-CN" altLang="en-US" b="1">
                <a:solidFill>
                  <a:srgbClr val="FF9900"/>
                </a:solidFill>
                <a:ea typeface="黑体" panose="02010609060101010101" pitchFamily="49" charset="-122"/>
              </a:rPr>
              <a:t>：</a:t>
            </a:r>
            <a:r>
              <a:rPr lang="zh-CN" altLang="en-US" sz="2800" b="1">
                <a:ea typeface="黑体" panose="02010609060101010101" pitchFamily="49" charset="-122"/>
              </a:rPr>
              <a:t>若下午气温超过</a:t>
            </a:r>
            <a:r>
              <a:rPr lang="en-US" altLang="zh-CN" sz="2800" b="1">
                <a:ea typeface="黑体" panose="02010609060101010101" pitchFamily="49" charset="-122"/>
              </a:rPr>
              <a:t>30℃</a:t>
            </a:r>
            <a:r>
              <a:rPr lang="zh-CN" altLang="en-US" sz="2800" b="1">
                <a:ea typeface="黑体" panose="02010609060101010101" pitchFamily="49" charset="-122"/>
              </a:rPr>
              <a:t>，则王小燕必去游泳。若她去游泳，她就不去看电影了。所以，若王小燕没去看电影，下午气温超过了</a:t>
            </a:r>
            <a:r>
              <a:rPr lang="en-US" altLang="zh-CN" sz="2800" b="1">
                <a:ea typeface="黑体" panose="02010609060101010101" pitchFamily="49" charset="-122"/>
              </a:rPr>
              <a:t>30 ℃</a:t>
            </a:r>
            <a:r>
              <a:rPr lang="zh-CN" altLang="en-US" sz="2800" b="1">
                <a:ea typeface="黑体" panose="02010609060101010101" pitchFamily="49" charset="-122"/>
              </a:rPr>
              <a:t>。</a:t>
            </a:r>
            <a:endParaRPr lang="zh-CN" altLang="en-US" sz="2800" b="1">
              <a:ea typeface="黑体" panose="02010609060101010101" pitchFamily="49" charset="-122"/>
            </a:endParaRPr>
          </a:p>
          <a:p>
            <a:pPr eaLnBrk="1" hangingPunct="1">
              <a:buFontTx/>
              <a:buNone/>
            </a:pPr>
            <a:r>
              <a:rPr lang="zh-CN" altLang="en-US" sz="2800" b="1">
                <a:ea typeface="黑体" panose="02010609060101010101" pitchFamily="49" charset="-122"/>
              </a:rPr>
              <a:t>以上方法，当形式结构比较复杂，特别是所含的命题变元较多时，一般很不方便，下面介绍构造证明法。</a:t>
            </a:r>
            <a:endParaRPr lang="zh-CN" altLang="en-US" sz="2800" b="1">
              <a:ea typeface="黑体" panose="02010609060101010101" pitchFamily="49" charset="-122"/>
            </a:endParaRPr>
          </a:p>
        </p:txBody>
      </p:sp>
    </p:spTree>
  </p:cSld>
  <p:clrMapOvr>
    <a:masterClrMapping/>
  </p:clrMapOvr>
  <p:transition spd="med" advTm="5486"/>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p:txBody>
          <a:bodyPr/>
          <a:lstStyle/>
          <a:p>
            <a:pPr algn="l" eaLnBrk="1" hangingPunct="1">
              <a:defRPr/>
            </a:pPr>
            <a:r>
              <a:rPr lang="en-US" altLang="zh-CN">
                <a:latin typeface="Arial Black" panose="020B0A04020102020204" pitchFamily="34" charset="0"/>
                <a:ea typeface="黑体" panose="02010609060101010101" pitchFamily="49" charset="-122"/>
              </a:rPr>
              <a:t>1.5</a:t>
            </a:r>
            <a:r>
              <a:rPr lang="zh-CN" altLang="en-US">
                <a:latin typeface="Arial Black" panose="020B0A04020102020204" pitchFamily="34" charset="0"/>
                <a:ea typeface="黑体" panose="02010609060101010101" pitchFamily="49" charset="-122"/>
              </a:rPr>
              <a:t>：命题逻辑的推理理论</a:t>
            </a:r>
            <a:endParaRPr lang="zh-CN" altLang="en-US">
              <a:latin typeface="Arial Black" panose="020B0A04020102020204" pitchFamily="34" charset="0"/>
              <a:ea typeface="黑体" panose="02010609060101010101" pitchFamily="49" charset="-122"/>
            </a:endParaRPr>
          </a:p>
        </p:txBody>
      </p:sp>
      <p:sp>
        <p:nvSpPr>
          <p:cNvPr id="117763" name="Rectangle 3"/>
          <p:cNvSpPr>
            <a:spLocks noGrp="1" noChangeArrowheads="1"/>
          </p:cNvSpPr>
          <p:nvPr>
            <p:ph type="body" idx="1"/>
          </p:nvPr>
        </p:nvSpPr>
        <p:spPr>
          <a:xfrm>
            <a:off x="457200" y="1143000"/>
            <a:ext cx="8229600" cy="5638800"/>
          </a:xfrm>
        </p:spPr>
        <p:txBody>
          <a:bodyPr/>
          <a:lstStyle/>
          <a:p>
            <a:pPr eaLnBrk="1" hangingPunct="1">
              <a:lnSpc>
                <a:spcPct val="77000"/>
              </a:lnSpc>
            </a:pPr>
            <a:r>
              <a:rPr lang="en-US" altLang="zh-CN" sz="2800" b="1" dirty="0">
                <a:solidFill>
                  <a:srgbClr val="0000FF"/>
                </a:solidFill>
                <a:ea typeface="黑体" panose="02010609060101010101" pitchFamily="49" charset="-122"/>
              </a:rPr>
              <a:t>1.5.3</a:t>
            </a:r>
            <a:r>
              <a:rPr lang="zh-CN" altLang="en-US" sz="2800" b="1" dirty="0">
                <a:solidFill>
                  <a:srgbClr val="0000FF"/>
                </a:solidFill>
                <a:ea typeface="黑体" panose="02010609060101010101" pitchFamily="49" charset="-122"/>
              </a:rPr>
              <a:t>：构造证明</a:t>
            </a:r>
            <a:r>
              <a:rPr lang="zh-CN" altLang="en-US" sz="2800" b="1" dirty="0" smtClean="0">
                <a:solidFill>
                  <a:srgbClr val="0000FF"/>
                </a:solidFill>
                <a:ea typeface="黑体" panose="02010609060101010101" pitchFamily="49" charset="-122"/>
              </a:rPr>
              <a:t>法</a:t>
            </a:r>
            <a:endParaRPr lang="zh-CN" altLang="en-US" sz="2800" b="1" dirty="0" smtClean="0">
              <a:solidFill>
                <a:srgbClr val="0000FF"/>
              </a:solidFill>
              <a:ea typeface="黑体" panose="02010609060101010101" pitchFamily="49" charset="-122"/>
            </a:endParaRPr>
          </a:p>
          <a:p>
            <a:pPr marL="0" indent="0" eaLnBrk="1" hangingPunct="1">
              <a:lnSpc>
                <a:spcPct val="90000"/>
              </a:lnSpc>
              <a:spcBef>
                <a:spcPts val="600"/>
              </a:spcBef>
              <a:buFontTx/>
              <a:buNone/>
            </a:pPr>
            <a:r>
              <a:rPr lang="zh-CN" altLang="en-US" sz="2800" b="1" dirty="0" smtClean="0">
                <a:ea typeface="黑体" panose="02010609060101010101" pitchFamily="49" charset="-122"/>
              </a:rPr>
              <a:t>构造证明法是依据一些公认的</a:t>
            </a:r>
            <a:r>
              <a:rPr lang="zh-CN" altLang="en-US" sz="2800" b="1" dirty="0" smtClean="0">
                <a:solidFill>
                  <a:srgbClr val="FF0000"/>
                </a:solidFill>
                <a:ea typeface="黑体" panose="02010609060101010101" pitchFamily="49" charset="-122"/>
              </a:rPr>
              <a:t>推理规则</a:t>
            </a:r>
            <a:r>
              <a:rPr lang="zh-CN" altLang="en-US" sz="2800" b="1" dirty="0" smtClean="0">
                <a:ea typeface="黑体" panose="02010609060101010101" pitchFamily="49" charset="-122"/>
              </a:rPr>
              <a:t>，从前提出发，推导结论，它可以看作</a:t>
            </a:r>
            <a:r>
              <a:rPr lang="zh-CN" altLang="en-US" sz="2800" b="1" dirty="0" smtClean="0">
                <a:solidFill>
                  <a:srgbClr val="FF0000"/>
                </a:solidFill>
                <a:ea typeface="黑体" panose="02010609060101010101" pitchFamily="49" charset="-122"/>
              </a:rPr>
              <a:t>公式的序列</a:t>
            </a:r>
            <a:r>
              <a:rPr lang="zh-CN" altLang="en-US" sz="2800" b="1" dirty="0" smtClean="0">
                <a:ea typeface="黑体" panose="02010609060101010101" pitchFamily="49" charset="-122"/>
              </a:rPr>
              <a:t>，其中每个公式都是按照事先规定的规则得到的，且可将所用的规则在公式后写明，该系列</a:t>
            </a:r>
            <a:r>
              <a:rPr lang="zh-CN" altLang="en-US" sz="2800" b="1" dirty="0" smtClean="0">
                <a:solidFill>
                  <a:srgbClr val="FF0000"/>
                </a:solidFill>
                <a:ea typeface="黑体" panose="02010609060101010101" pitchFamily="49" charset="-122"/>
              </a:rPr>
              <a:t>最后</a:t>
            </a:r>
            <a:r>
              <a:rPr lang="zh-CN" altLang="en-US" sz="2800" b="1" dirty="0" smtClean="0">
                <a:ea typeface="黑体" panose="02010609060101010101" pitchFamily="49" charset="-122"/>
              </a:rPr>
              <a:t>一个公式是所要证明的结论。</a:t>
            </a:r>
            <a:endParaRPr lang="zh-CN" altLang="en-US" sz="2800" b="1" dirty="0" smtClean="0">
              <a:ea typeface="黑体" panose="02010609060101010101" pitchFamily="49" charset="-122"/>
            </a:endParaRPr>
          </a:p>
          <a:p>
            <a:pPr eaLnBrk="1" hangingPunct="1">
              <a:lnSpc>
                <a:spcPct val="77000"/>
              </a:lnSpc>
              <a:buFontTx/>
              <a:buNone/>
            </a:pPr>
            <a:r>
              <a:rPr lang="en-US" altLang="zh-CN" sz="2800" b="1" dirty="0" smtClean="0">
                <a:ea typeface="黑体" panose="02010609060101010101" pitchFamily="49" charset="-122"/>
              </a:rPr>
              <a:t>(1</a:t>
            </a:r>
            <a:r>
              <a:rPr lang="en-US" altLang="zh-CN" sz="2800" b="1" dirty="0">
                <a:ea typeface="黑体" panose="02010609060101010101" pitchFamily="49" charset="-122"/>
              </a:rPr>
              <a:t>)</a:t>
            </a:r>
            <a:r>
              <a:rPr lang="zh-CN" altLang="en-US" sz="2800" b="1" dirty="0">
                <a:ea typeface="黑体" panose="02010609060101010101" pitchFamily="49" charset="-122"/>
              </a:rPr>
              <a:t>推理规则：</a:t>
            </a:r>
            <a:endParaRPr lang="zh-CN" altLang="en-US" sz="2800" b="1" dirty="0">
              <a:ea typeface="黑体" panose="02010609060101010101" pitchFamily="49" charset="-122"/>
            </a:endParaRPr>
          </a:p>
          <a:p>
            <a:pPr eaLnBrk="1" hangingPunct="1">
              <a:lnSpc>
                <a:spcPct val="77000"/>
              </a:lnSpc>
              <a:buFontTx/>
              <a:buNone/>
            </a:pPr>
            <a:r>
              <a:rPr lang="zh-CN" altLang="en-US" sz="2800" b="1" dirty="0" smtClean="0">
                <a:ea typeface="黑体" panose="02010609060101010101" pitchFamily="49" charset="-122"/>
              </a:rPr>
              <a:t>①前提</a:t>
            </a:r>
            <a:r>
              <a:rPr lang="zh-CN" altLang="en-US" sz="2800" b="1" dirty="0">
                <a:ea typeface="黑体" panose="02010609060101010101" pitchFamily="49" charset="-122"/>
              </a:rPr>
              <a:t>引入规则：在推理的任何步骤上都可以引入前提；</a:t>
            </a:r>
            <a:endParaRPr lang="zh-CN" altLang="en-US" sz="2800" b="1" dirty="0">
              <a:ea typeface="黑体" panose="02010609060101010101" pitchFamily="49" charset="-122"/>
            </a:endParaRPr>
          </a:p>
          <a:p>
            <a:pPr eaLnBrk="1" hangingPunct="1">
              <a:lnSpc>
                <a:spcPct val="77000"/>
              </a:lnSpc>
              <a:buFontTx/>
              <a:buNone/>
            </a:pPr>
            <a:r>
              <a:rPr lang="zh-CN" altLang="en-US" sz="2800" b="1" dirty="0" smtClean="0"/>
              <a:t>②</a:t>
            </a:r>
            <a:r>
              <a:rPr lang="zh-CN" altLang="en-US" sz="2800" b="1" dirty="0" smtClean="0">
                <a:ea typeface="黑体" panose="02010609060101010101" pitchFamily="49" charset="-122"/>
              </a:rPr>
              <a:t>结论</a:t>
            </a:r>
            <a:r>
              <a:rPr lang="zh-CN" altLang="en-US" sz="2800" b="1" dirty="0">
                <a:ea typeface="黑体" panose="02010609060101010101" pitchFamily="49" charset="-122"/>
              </a:rPr>
              <a:t>引入规则：在推理的任何步骤上所得到的结论都可以做为后续证明的前提；</a:t>
            </a:r>
            <a:endParaRPr lang="zh-CN" altLang="en-US" sz="2800" b="1" dirty="0">
              <a:ea typeface="黑体" panose="02010609060101010101" pitchFamily="49" charset="-122"/>
            </a:endParaRPr>
          </a:p>
          <a:p>
            <a:pPr eaLnBrk="1" hangingPunct="1">
              <a:lnSpc>
                <a:spcPct val="77000"/>
              </a:lnSpc>
              <a:buFontTx/>
              <a:buNone/>
            </a:pPr>
            <a:r>
              <a:rPr lang="zh-CN" altLang="en-US" sz="2800" b="1" dirty="0" smtClean="0"/>
              <a:t>③</a:t>
            </a:r>
            <a:r>
              <a:rPr lang="zh-CN" altLang="en-US" sz="2800" b="1" dirty="0" smtClean="0">
                <a:ea typeface="黑体" panose="02010609060101010101" pitchFamily="49" charset="-122"/>
              </a:rPr>
              <a:t>置换</a:t>
            </a:r>
            <a:r>
              <a:rPr lang="zh-CN" altLang="en-US" sz="2800" b="1" dirty="0">
                <a:ea typeface="黑体" panose="02010609060101010101" pitchFamily="49" charset="-122"/>
              </a:rPr>
              <a:t>规则：在推理的任何步骤上，命题公式的子公式都可以用与之等价的公式置换，得到公式序列中又一个公式。</a:t>
            </a:r>
            <a:endParaRPr lang="zh-CN" altLang="en-US" sz="2800" b="1" dirty="0">
              <a:ea typeface="黑体" panose="02010609060101010101" pitchFamily="49" charset="-122"/>
            </a:endParaRPr>
          </a:p>
        </p:txBody>
      </p:sp>
    </p:spTree>
  </p:cSld>
  <p:clrMapOvr>
    <a:masterClrMapping/>
  </p:clrMapOvr>
  <p:transition spd="med" advTm="5486"/>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p:txBody>
          <a:bodyPr/>
          <a:lstStyle/>
          <a:p>
            <a:pPr algn="l" eaLnBrk="1" hangingPunct="1">
              <a:defRPr/>
            </a:pPr>
            <a:r>
              <a:rPr lang="en-US" altLang="zh-CN">
                <a:latin typeface="Arial Black" panose="020B0A04020102020204" pitchFamily="34" charset="0"/>
                <a:ea typeface="黑体" panose="02010609060101010101" pitchFamily="49" charset="-122"/>
              </a:rPr>
              <a:t>1.5</a:t>
            </a:r>
            <a:r>
              <a:rPr lang="zh-CN" altLang="en-US">
                <a:latin typeface="Arial Black" panose="020B0A04020102020204" pitchFamily="34" charset="0"/>
                <a:ea typeface="黑体" panose="02010609060101010101" pitchFamily="49" charset="-122"/>
              </a:rPr>
              <a:t>：命题逻辑的推理理论</a:t>
            </a:r>
            <a:endParaRPr lang="zh-CN" altLang="en-US">
              <a:latin typeface="Arial Black" panose="020B0A04020102020204" pitchFamily="34" charset="0"/>
              <a:ea typeface="黑体" panose="02010609060101010101" pitchFamily="49" charset="-122"/>
            </a:endParaRPr>
          </a:p>
        </p:txBody>
      </p:sp>
      <p:sp>
        <p:nvSpPr>
          <p:cNvPr id="119811" name="Rectangle 3"/>
          <p:cNvSpPr>
            <a:spLocks noGrp="1" noChangeArrowheads="1"/>
          </p:cNvSpPr>
          <p:nvPr>
            <p:ph type="body" idx="1"/>
          </p:nvPr>
        </p:nvSpPr>
        <p:spPr>
          <a:xfrm>
            <a:off x="228600" y="1143000"/>
            <a:ext cx="8915400" cy="5486400"/>
          </a:xfrm>
        </p:spPr>
        <p:txBody>
          <a:bodyPr/>
          <a:lstStyle/>
          <a:p>
            <a:pPr eaLnBrk="1" hangingPunct="1">
              <a:lnSpc>
                <a:spcPct val="77000"/>
              </a:lnSpc>
              <a:buFontTx/>
              <a:buNone/>
            </a:pPr>
            <a:r>
              <a:rPr lang="en-US" altLang="zh-CN" sz="2800" b="1" dirty="0" smtClean="0">
                <a:ea typeface="黑体" panose="02010609060101010101" pitchFamily="49" charset="-122"/>
              </a:rPr>
              <a:t>(2</a:t>
            </a:r>
            <a:r>
              <a:rPr lang="en-US" altLang="zh-CN" sz="2800" b="1" dirty="0">
                <a:ea typeface="黑体" panose="02010609060101010101" pitchFamily="49" charset="-122"/>
              </a:rPr>
              <a:t>)</a:t>
            </a:r>
            <a:r>
              <a:rPr lang="zh-CN" altLang="en-US" sz="2800" b="1" dirty="0">
                <a:ea typeface="黑体" panose="02010609060101010101" pitchFamily="49" charset="-122"/>
              </a:rPr>
              <a:t>推理定理：</a:t>
            </a:r>
            <a:r>
              <a:rPr lang="en-US" altLang="zh-CN" sz="2800" b="1" dirty="0">
                <a:ea typeface="黑体" panose="02010609060101010101" pitchFamily="49" charset="-122"/>
              </a:rPr>
              <a:t>(</a:t>
            </a:r>
            <a:r>
              <a:rPr lang="zh-CN" altLang="en-US" sz="2800" b="1" dirty="0">
                <a:ea typeface="黑体" panose="02010609060101010101" pitchFamily="49" charset="-122"/>
              </a:rPr>
              <a:t>一些重要的永真蕴含式</a:t>
            </a:r>
            <a:r>
              <a:rPr lang="en-US" altLang="zh-CN" sz="2800" b="1" dirty="0">
                <a:ea typeface="黑体" panose="02010609060101010101" pitchFamily="49" charset="-122"/>
              </a:rPr>
              <a:t>)</a:t>
            </a:r>
            <a:endParaRPr lang="en-US" altLang="zh-CN" sz="2800" b="1" dirty="0">
              <a:ea typeface="黑体" panose="02010609060101010101" pitchFamily="49" charset="-122"/>
            </a:endParaRPr>
          </a:p>
          <a:p>
            <a:pPr eaLnBrk="1" hangingPunct="1">
              <a:lnSpc>
                <a:spcPct val="77000"/>
              </a:lnSpc>
              <a:buFontTx/>
              <a:buNone/>
            </a:pPr>
            <a:r>
              <a:rPr lang="en-US" altLang="zh-CN" sz="2800" b="1" dirty="0">
                <a:ea typeface="黑体" panose="02010609060101010101" pitchFamily="49" charset="-122"/>
              </a:rPr>
              <a:t>1</a:t>
            </a:r>
            <a:r>
              <a:rPr lang="en-US" altLang="zh-CN" sz="2800" b="1" dirty="0" smtClean="0">
                <a:ea typeface="黑体" panose="02010609060101010101" pitchFamily="49" charset="-122"/>
              </a:rPr>
              <a:t>. A</a:t>
            </a:r>
            <a:r>
              <a:rPr lang="en-US" altLang="zh-CN" sz="2800" b="1" dirty="0">
                <a:ea typeface="黑体" panose="02010609060101010101" pitchFamily="49" charset="-122"/>
              </a:rPr>
              <a:t>=&gt;(A∨B)                                                      </a:t>
            </a:r>
            <a:r>
              <a:rPr lang="zh-CN" altLang="en-US" sz="2800" b="1" dirty="0">
                <a:ea typeface="黑体" panose="02010609060101010101" pitchFamily="49" charset="-122"/>
              </a:rPr>
              <a:t>附加律</a:t>
            </a:r>
            <a:endParaRPr lang="zh-CN" altLang="en-US" sz="2800" b="1" dirty="0">
              <a:ea typeface="黑体" panose="02010609060101010101" pitchFamily="49" charset="-122"/>
            </a:endParaRPr>
          </a:p>
          <a:p>
            <a:pPr eaLnBrk="1" hangingPunct="1">
              <a:lnSpc>
                <a:spcPct val="77000"/>
              </a:lnSpc>
              <a:buFontTx/>
              <a:buNone/>
            </a:pPr>
            <a:r>
              <a:rPr lang="en-US" altLang="zh-CN" sz="2800" b="1" dirty="0">
                <a:ea typeface="黑体" panose="02010609060101010101" pitchFamily="49" charset="-122"/>
              </a:rPr>
              <a:t>2</a:t>
            </a:r>
            <a:r>
              <a:rPr lang="en-US" altLang="zh-CN" sz="2800" b="1" dirty="0" smtClean="0">
                <a:ea typeface="黑体" panose="02010609060101010101" pitchFamily="49" charset="-122"/>
              </a:rPr>
              <a:t>. A</a:t>
            </a:r>
            <a:r>
              <a:rPr lang="en-US" altLang="zh-CN" sz="2800" b="1" dirty="0">
                <a:ea typeface="黑体" panose="02010609060101010101" pitchFamily="49" charset="-122"/>
              </a:rPr>
              <a:t>∧B=&gt;A                                                         </a:t>
            </a:r>
            <a:r>
              <a:rPr lang="zh-CN" altLang="en-US" sz="2800" b="1" dirty="0">
                <a:ea typeface="黑体" panose="02010609060101010101" pitchFamily="49" charset="-122"/>
              </a:rPr>
              <a:t>化简律</a:t>
            </a:r>
            <a:endParaRPr lang="zh-CN" altLang="en-US" sz="2800" b="1" dirty="0">
              <a:ea typeface="黑体" panose="02010609060101010101" pitchFamily="49" charset="-122"/>
            </a:endParaRPr>
          </a:p>
          <a:p>
            <a:pPr eaLnBrk="1" hangingPunct="1">
              <a:lnSpc>
                <a:spcPct val="77000"/>
              </a:lnSpc>
              <a:buFontTx/>
              <a:buNone/>
            </a:pPr>
            <a:r>
              <a:rPr lang="en-US" altLang="zh-CN" sz="2800" b="1" dirty="0">
                <a:ea typeface="黑体" panose="02010609060101010101" pitchFamily="49" charset="-122"/>
              </a:rPr>
              <a:t>3</a:t>
            </a:r>
            <a:r>
              <a:rPr lang="en-US" altLang="zh-CN" sz="2800" b="1" dirty="0" smtClean="0">
                <a:ea typeface="黑体" panose="02010609060101010101" pitchFamily="49" charset="-122"/>
              </a:rPr>
              <a:t>. (</a:t>
            </a:r>
            <a:r>
              <a:rPr lang="en-US" altLang="zh-CN" sz="2800" b="1" dirty="0">
                <a:ea typeface="黑体" panose="02010609060101010101" pitchFamily="49" charset="-122"/>
              </a:rPr>
              <a:t>A</a:t>
            </a:r>
            <a:r>
              <a:rPr lang="en-US" altLang="en-US" sz="2800" b="1" dirty="0">
                <a:ea typeface="黑体" panose="02010609060101010101" pitchFamily="49" charset="-122"/>
              </a:rPr>
              <a:t>→</a:t>
            </a:r>
            <a:r>
              <a:rPr lang="en-US" altLang="zh-CN" sz="2800" b="1" dirty="0">
                <a:ea typeface="黑体" panose="02010609060101010101" pitchFamily="49" charset="-122"/>
              </a:rPr>
              <a:t>B) ∧A =&gt;B                                          </a:t>
            </a:r>
            <a:r>
              <a:rPr lang="zh-CN" altLang="en-US" sz="2800" b="1" dirty="0">
                <a:ea typeface="黑体" panose="02010609060101010101" pitchFamily="49" charset="-122"/>
              </a:rPr>
              <a:t>假言真理</a:t>
            </a:r>
            <a:endParaRPr lang="zh-CN" altLang="en-US" sz="2800" b="1" dirty="0">
              <a:ea typeface="黑体" panose="02010609060101010101" pitchFamily="49" charset="-122"/>
            </a:endParaRPr>
          </a:p>
          <a:p>
            <a:pPr eaLnBrk="1" hangingPunct="1">
              <a:lnSpc>
                <a:spcPct val="77000"/>
              </a:lnSpc>
              <a:buFontTx/>
              <a:buNone/>
            </a:pPr>
            <a:r>
              <a:rPr lang="en-US" altLang="zh-CN" sz="2800" b="1" dirty="0" smtClean="0">
                <a:ea typeface="黑体" panose="02010609060101010101" pitchFamily="49" charset="-122"/>
              </a:rPr>
              <a:t>4. (</a:t>
            </a:r>
            <a:r>
              <a:rPr lang="en-US" altLang="zh-CN" sz="2800" b="1" dirty="0">
                <a:ea typeface="黑体" panose="02010609060101010101" pitchFamily="49" charset="-122"/>
              </a:rPr>
              <a:t>A</a:t>
            </a:r>
            <a:r>
              <a:rPr lang="en-US" altLang="en-US" sz="2800" b="1" dirty="0">
                <a:ea typeface="黑体" panose="02010609060101010101" pitchFamily="49" charset="-122"/>
              </a:rPr>
              <a:t>→</a:t>
            </a:r>
            <a:r>
              <a:rPr lang="en-US" altLang="zh-CN" sz="2800" b="1" dirty="0">
                <a:ea typeface="黑体" panose="02010609060101010101" pitchFamily="49" charset="-122"/>
              </a:rPr>
              <a:t>B) ∧¬B =&gt;¬A                                         </a:t>
            </a:r>
            <a:r>
              <a:rPr lang="zh-CN" altLang="en-US" sz="2800" b="1" dirty="0">
                <a:ea typeface="黑体" panose="02010609060101010101" pitchFamily="49" charset="-122"/>
              </a:rPr>
              <a:t>拒取式</a:t>
            </a:r>
            <a:endParaRPr lang="zh-CN" altLang="en-US" sz="2800" b="1" dirty="0">
              <a:ea typeface="黑体" panose="02010609060101010101" pitchFamily="49" charset="-122"/>
            </a:endParaRPr>
          </a:p>
          <a:p>
            <a:pPr eaLnBrk="1" hangingPunct="1">
              <a:lnSpc>
                <a:spcPct val="77000"/>
              </a:lnSpc>
              <a:buFontTx/>
              <a:buNone/>
            </a:pPr>
            <a:r>
              <a:rPr lang="en-US" altLang="zh-CN" sz="2800" b="1" dirty="0">
                <a:ea typeface="黑体" panose="02010609060101010101" pitchFamily="49" charset="-122"/>
              </a:rPr>
              <a:t>5</a:t>
            </a:r>
            <a:r>
              <a:rPr lang="en-US" altLang="zh-CN" sz="2800" b="1" dirty="0" smtClean="0">
                <a:ea typeface="黑体" panose="02010609060101010101" pitchFamily="49" charset="-122"/>
              </a:rPr>
              <a:t>. (</a:t>
            </a:r>
            <a:r>
              <a:rPr lang="en-US" altLang="zh-CN" sz="2800" b="1" dirty="0">
                <a:ea typeface="黑体" panose="02010609060101010101" pitchFamily="49" charset="-122"/>
              </a:rPr>
              <a:t>A</a:t>
            </a:r>
            <a:r>
              <a:rPr lang="en-US" altLang="en-US" b="1" dirty="0">
                <a:ea typeface="黑体" panose="02010609060101010101" pitchFamily="49" charset="-122"/>
              </a:rPr>
              <a:t>˅</a:t>
            </a:r>
            <a:r>
              <a:rPr lang="en-US" altLang="zh-CN" sz="2800" b="1" dirty="0">
                <a:ea typeface="黑体" panose="02010609060101010101" pitchFamily="49" charset="-122"/>
              </a:rPr>
              <a:t>B) </a:t>
            </a:r>
            <a:r>
              <a:rPr lang="en-US" altLang="zh-CN" b="1" dirty="0"/>
              <a:t>∧</a:t>
            </a:r>
            <a:r>
              <a:rPr lang="en-US" altLang="zh-CN" sz="2800" b="1" dirty="0">
                <a:ea typeface="黑体" panose="02010609060101010101" pitchFamily="49" charset="-122"/>
              </a:rPr>
              <a:t>¬B =&gt;A                                     </a:t>
            </a:r>
            <a:r>
              <a:rPr lang="zh-CN" altLang="en-US" sz="2800" b="1" dirty="0">
                <a:ea typeface="黑体" panose="02010609060101010101" pitchFamily="49" charset="-122"/>
              </a:rPr>
              <a:t>析取三段论</a:t>
            </a:r>
            <a:endParaRPr lang="zh-CN" altLang="en-US" sz="2800" b="1" dirty="0">
              <a:ea typeface="黑体" panose="02010609060101010101" pitchFamily="49" charset="-122"/>
            </a:endParaRPr>
          </a:p>
          <a:p>
            <a:pPr eaLnBrk="1" hangingPunct="1">
              <a:lnSpc>
                <a:spcPct val="77000"/>
              </a:lnSpc>
              <a:buFontTx/>
              <a:buNone/>
            </a:pPr>
            <a:r>
              <a:rPr lang="en-US" altLang="zh-CN" sz="2800" b="1" dirty="0" smtClean="0">
                <a:ea typeface="黑体" panose="02010609060101010101" pitchFamily="49" charset="-122"/>
              </a:rPr>
              <a:t>6. (</a:t>
            </a:r>
            <a:r>
              <a:rPr lang="en-US" altLang="zh-CN" sz="2800" b="1" dirty="0">
                <a:ea typeface="黑体" panose="02010609060101010101" pitchFamily="49" charset="-122"/>
              </a:rPr>
              <a:t>A</a:t>
            </a:r>
            <a:r>
              <a:rPr lang="en-US" altLang="en-US" sz="2800" b="1" dirty="0">
                <a:ea typeface="黑体" panose="02010609060101010101" pitchFamily="49" charset="-122"/>
              </a:rPr>
              <a:t>→</a:t>
            </a:r>
            <a:r>
              <a:rPr lang="en-US" altLang="zh-CN" sz="2800" b="1" dirty="0">
                <a:ea typeface="黑体" panose="02010609060101010101" pitchFamily="49" charset="-122"/>
              </a:rPr>
              <a:t>B) ∧(B</a:t>
            </a:r>
            <a:r>
              <a:rPr lang="en-US" altLang="en-US" sz="2800" b="1" dirty="0">
                <a:ea typeface="黑体" panose="02010609060101010101" pitchFamily="49" charset="-122"/>
              </a:rPr>
              <a:t>→</a:t>
            </a:r>
            <a:r>
              <a:rPr lang="en-US" altLang="zh-CN" sz="2800" b="1" dirty="0">
                <a:ea typeface="黑体" panose="02010609060101010101" pitchFamily="49" charset="-122"/>
              </a:rPr>
              <a:t>C) =&gt;A</a:t>
            </a:r>
            <a:r>
              <a:rPr lang="en-US" altLang="en-US" sz="2800" b="1" dirty="0">
                <a:ea typeface="黑体" panose="02010609060101010101" pitchFamily="49" charset="-122"/>
              </a:rPr>
              <a:t>→</a:t>
            </a:r>
            <a:r>
              <a:rPr lang="en-US" altLang="zh-CN" sz="2800" b="1" dirty="0">
                <a:ea typeface="黑体" panose="02010609060101010101" pitchFamily="49" charset="-122"/>
              </a:rPr>
              <a:t>C                     </a:t>
            </a:r>
            <a:r>
              <a:rPr lang="zh-CN" altLang="en-US" sz="2800" b="1" dirty="0">
                <a:ea typeface="黑体" panose="02010609060101010101" pitchFamily="49" charset="-122"/>
              </a:rPr>
              <a:t>假言三段论</a:t>
            </a:r>
            <a:endParaRPr lang="zh-CN" altLang="en-US" sz="2800" b="1" dirty="0">
              <a:ea typeface="黑体" panose="02010609060101010101" pitchFamily="49" charset="-122"/>
            </a:endParaRPr>
          </a:p>
          <a:p>
            <a:pPr eaLnBrk="1" hangingPunct="1">
              <a:lnSpc>
                <a:spcPct val="77000"/>
              </a:lnSpc>
              <a:buFontTx/>
              <a:buNone/>
            </a:pPr>
            <a:r>
              <a:rPr lang="en-US" altLang="zh-CN" sz="2800" b="1" dirty="0" smtClean="0">
                <a:ea typeface="黑体" panose="02010609060101010101" pitchFamily="49" charset="-122"/>
              </a:rPr>
              <a:t>7. (</a:t>
            </a:r>
            <a:r>
              <a:rPr lang="en-US" altLang="zh-CN" sz="2800" b="1" dirty="0">
                <a:ea typeface="黑体" panose="02010609060101010101" pitchFamily="49" charset="-122"/>
              </a:rPr>
              <a:t>A↔B) ∧(B↔C) =&gt;A↔C                     </a:t>
            </a:r>
            <a:r>
              <a:rPr lang="zh-CN" altLang="en-US" sz="2800" b="1" dirty="0">
                <a:ea typeface="黑体" panose="02010609060101010101" pitchFamily="49" charset="-122"/>
              </a:rPr>
              <a:t>等价三段论</a:t>
            </a:r>
            <a:endParaRPr lang="zh-CN" altLang="en-US" sz="2800" b="1" dirty="0">
              <a:ea typeface="黑体" panose="02010609060101010101" pitchFamily="49" charset="-122"/>
            </a:endParaRPr>
          </a:p>
          <a:p>
            <a:pPr eaLnBrk="1" hangingPunct="1">
              <a:lnSpc>
                <a:spcPct val="77000"/>
              </a:lnSpc>
              <a:buFontTx/>
              <a:buNone/>
            </a:pPr>
            <a:r>
              <a:rPr lang="en-US" altLang="zh-CN" sz="2800" b="1" dirty="0" smtClean="0">
                <a:ea typeface="黑体" panose="02010609060101010101" pitchFamily="49" charset="-122"/>
              </a:rPr>
              <a:t>8. (</a:t>
            </a:r>
            <a:r>
              <a:rPr lang="en-US" altLang="zh-CN" sz="2800" b="1" dirty="0">
                <a:ea typeface="黑体" panose="02010609060101010101" pitchFamily="49" charset="-122"/>
              </a:rPr>
              <a:t>A</a:t>
            </a:r>
            <a:r>
              <a:rPr lang="en-US" altLang="en-US" sz="2800" b="1" dirty="0">
                <a:ea typeface="黑体" panose="02010609060101010101" pitchFamily="49" charset="-122"/>
              </a:rPr>
              <a:t>→</a:t>
            </a:r>
            <a:r>
              <a:rPr lang="en-US" altLang="zh-CN" sz="2800" b="1" dirty="0">
                <a:ea typeface="黑体" panose="02010609060101010101" pitchFamily="49" charset="-122"/>
              </a:rPr>
              <a:t>B)∧(C</a:t>
            </a:r>
            <a:r>
              <a:rPr lang="en-US" altLang="en-US" sz="2800" b="1" dirty="0">
                <a:ea typeface="黑体" panose="02010609060101010101" pitchFamily="49" charset="-122"/>
              </a:rPr>
              <a:t>→</a:t>
            </a:r>
            <a:r>
              <a:rPr lang="en-US" altLang="zh-CN" sz="2800" b="1" dirty="0">
                <a:ea typeface="黑体" panose="02010609060101010101" pitchFamily="49" charset="-122"/>
              </a:rPr>
              <a:t>D)∧(A∨C) =&gt;(B∨D)   </a:t>
            </a:r>
            <a:r>
              <a:rPr lang="zh-CN" altLang="en-US" sz="2800" b="1" dirty="0">
                <a:ea typeface="黑体" panose="02010609060101010101" pitchFamily="49" charset="-122"/>
              </a:rPr>
              <a:t>构造性二难</a:t>
            </a:r>
            <a:endParaRPr lang="zh-CN" altLang="en-US" sz="2800" b="1" dirty="0">
              <a:ea typeface="黑体" panose="02010609060101010101" pitchFamily="49" charset="-122"/>
            </a:endParaRPr>
          </a:p>
          <a:p>
            <a:pPr eaLnBrk="1" hangingPunct="1">
              <a:lnSpc>
                <a:spcPct val="77000"/>
              </a:lnSpc>
              <a:buFontTx/>
              <a:buNone/>
            </a:pPr>
            <a:r>
              <a:rPr lang="en-US" altLang="zh-CN" sz="2800" b="1" dirty="0">
                <a:ea typeface="黑体" panose="02010609060101010101" pitchFamily="49" charset="-122"/>
              </a:rPr>
              <a:t>(A</a:t>
            </a:r>
            <a:r>
              <a:rPr lang="en-US" altLang="en-US" sz="2800" b="1" dirty="0">
                <a:ea typeface="黑体" panose="02010609060101010101" pitchFamily="49" charset="-122"/>
              </a:rPr>
              <a:t>→</a:t>
            </a:r>
            <a:r>
              <a:rPr lang="en-US" altLang="zh-CN" sz="2800" b="1" dirty="0">
                <a:ea typeface="黑体" panose="02010609060101010101" pitchFamily="49" charset="-122"/>
              </a:rPr>
              <a:t>B)∧(¬A</a:t>
            </a:r>
            <a:r>
              <a:rPr lang="en-US" altLang="en-US" sz="2800" b="1" dirty="0">
                <a:ea typeface="黑体" panose="02010609060101010101" pitchFamily="49" charset="-122"/>
              </a:rPr>
              <a:t>→</a:t>
            </a:r>
            <a:r>
              <a:rPr lang="en-US" altLang="zh-CN" sz="2800" b="1" dirty="0">
                <a:ea typeface="黑体" panose="02010609060101010101" pitchFamily="49" charset="-122"/>
              </a:rPr>
              <a:t>B)∧(A∨¬A) =&gt;</a:t>
            </a:r>
            <a:r>
              <a:rPr lang="en-US" altLang="zh-CN" sz="2800" b="1" dirty="0" smtClean="0">
                <a:ea typeface="黑体" panose="02010609060101010101" pitchFamily="49" charset="-122"/>
              </a:rPr>
              <a:t>B  </a:t>
            </a:r>
            <a:r>
              <a:rPr lang="zh-CN" altLang="en-US" sz="2800" b="1" dirty="0" smtClean="0">
                <a:ea typeface="黑体" panose="02010609060101010101" pitchFamily="49" charset="-122"/>
              </a:rPr>
              <a:t>构造性</a:t>
            </a:r>
            <a:r>
              <a:rPr lang="zh-CN" altLang="en-US" sz="2800" b="1" dirty="0">
                <a:ea typeface="黑体" panose="02010609060101010101" pitchFamily="49" charset="-122"/>
              </a:rPr>
              <a:t>二难</a:t>
            </a:r>
            <a:r>
              <a:rPr lang="en-US" altLang="zh-CN" sz="2800" b="1" dirty="0">
                <a:ea typeface="黑体" panose="02010609060101010101" pitchFamily="49" charset="-122"/>
              </a:rPr>
              <a:t>(</a:t>
            </a:r>
            <a:r>
              <a:rPr lang="zh-CN" altLang="en-US" sz="2800" b="1" dirty="0">
                <a:ea typeface="黑体" panose="02010609060101010101" pitchFamily="49" charset="-122"/>
              </a:rPr>
              <a:t>特殊形式</a:t>
            </a:r>
            <a:r>
              <a:rPr lang="en-US" altLang="zh-CN" sz="2800" b="1" dirty="0">
                <a:ea typeface="黑体" panose="02010609060101010101" pitchFamily="49" charset="-122"/>
              </a:rPr>
              <a:t>)</a:t>
            </a:r>
            <a:endParaRPr lang="en-US" altLang="zh-CN" sz="2800" b="1" dirty="0">
              <a:ea typeface="黑体" panose="02010609060101010101" pitchFamily="49" charset="-122"/>
            </a:endParaRPr>
          </a:p>
          <a:p>
            <a:pPr eaLnBrk="1" hangingPunct="1">
              <a:lnSpc>
                <a:spcPct val="77000"/>
              </a:lnSpc>
              <a:buFontTx/>
              <a:buNone/>
            </a:pPr>
            <a:r>
              <a:rPr lang="en-US" altLang="zh-CN" sz="2800" b="1" dirty="0" smtClean="0">
                <a:ea typeface="黑体" panose="02010609060101010101" pitchFamily="49" charset="-122"/>
              </a:rPr>
              <a:t>9. (</a:t>
            </a:r>
            <a:r>
              <a:rPr lang="en-US" altLang="zh-CN" sz="2800" b="1" dirty="0">
                <a:ea typeface="黑体" panose="02010609060101010101" pitchFamily="49" charset="-122"/>
              </a:rPr>
              <a:t>A</a:t>
            </a:r>
            <a:r>
              <a:rPr lang="en-US" altLang="en-US" sz="2800" b="1" dirty="0">
                <a:ea typeface="黑体" panose="02010609060101010101" pitchFamily="49" charset="-122"/>
              </a:rPr>
              <a:t>→</a:t>
            </a:r>
            <a:r>
              <a:rPr lang="en-US" altLang="zh-CN" sz="2800" b="1" dirty="0">
                <a:ea typeface="黑体" panose="02010609060101010101" pitchFamily="49" charset="-122"/>
              </a:rPr>
              <a:t>B)∧(C</a:t>
            </a:r>
            <a:r>
              <a:rPr lang="en-US" altLang="en-US" sz="2800" b="1" dirty="0">
                <a:ea typeface="黑体" panose="02010609060101010101" pitchFamily="49" charset="-122"/>
              </a:rPr>
              <a:t>→</a:t>
            </a:r>
            <a:r>
              <a:rPr lang="en-US" altLang="zh-CN" sz="2800" b="1" dirty="0">
                <a:ea typeface="黑体" panose="02010609060101010101" pitchFamily="49" charset="-122"/>
              </a:rPr>
              <a:t>D)∧(¬B∨¬D) =&gt;(¬A∨¬C)</a:t>
            </a:r>
            <a:r>
              <a:rPr lang="zh-CN" altLang="en-US" sz="2800" b="1" dirty="0">
                <a:ea typeface="黑体" panose="02010609060101010101" pitchFamily="49" charset="-122"/>
              </a:rPr>
              <a:t>破坏性二难</a:t>
            </a:r>
            <a:endParaRPr lang="zh-CN" altLang="en-US" sz="2800" b="1" dirty="0">
              <a:ea typeface="黑体" panose="02010609060101010101" pitchFamily="49" charset="-122"/>
            </a:endParaRPr>
          </a:p>
        </p:txBody>
      </p:sp>
    </p:spTree>
  </p:cSld>
  <p:clrMapOvr>
    <a:masterClrMapping/>
  </p:clrMapOvr>
  <p:transition spd="med" advTm="5486"/>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p:txBody>
          <a:bodyPr/>
          <a:lstStyle/>
          <a:p>
            <a:pPr algn="l" eaLnBrk="1" hangingPunct="1">
              <a:defRPr/>
            </a:pPr>
            <a:r>
              <a:rPr lang="en-US" altLang="zh-CN">
                <a:latin typeface="Arial Black" panose="020B0A04020102020204" pitchFamily="34" charset="0"/>
                <a:ea typeface="黑体" panose="02010609060101010101" pitchFamily="49" charset="-122"/>
              </a:rPr>
              <a:t>1.5</a:t>
            </a:r>
            <a:r>
              <a:rPr lang="zh-CN" altLang="en-US">
                <a:latin typeface="Arial Black" panose="020B0A04020102020204" pitchFamily="34" charset="0"/>
                <a:ea typeface="黑体" panose="02010609060101010101" pitchFamily="49" charset="-122"/>
              </a:rPr>
              <a:t>：命题逻辑的推理理论</a:t>
            </a:r>
            <a:endParaRPr lang="zh-CN" altLang="en-US">
              <a:latin typeface="Arial Black" panose="020B0A04020102020204" pitchFamily="34" charset="0"/>
              <a:ea typeface="黑体" panose="02010609060101010101" pitchFamily="49" charset="-122"/>
            </a:endParaRPr>
          </a:p>
        </p:txBody>
      </p:sp>
      <p:sp>
        <p:nvSpPr>
          <p:cNvPr id="120835" name="Rectangle 3"/>
          <p:cNvSpPr>
            <a:spLocks noGrp="1" noChangeArrowheads="1"/>
          </p:cNvSpPr>
          <p:nvPr>
            <p:ph type="body" idx="1"/>
          </p:nvPr>
        </p:nvSpPr>
        <p:spPr>
          <a:xfrm>
            <a:off x="381000" y="1143000"/>
            <a:ext cx="8229600" cy="5486400"/>
          </a:xfrm>
        </p:spPr>
        <p:txBody>
          <a:bodyPr/>
          <a:lstStyle/>
          <a:p>
            <a:pPr eaLnBrk="1" hangingPunct="1">
              <a:lnSpc>
                <a:spcPct val="77000"/>
              </a:lnSpc>
              <a:buFontTx/>
              <a:buNone/>
            </a:pPr>
            <a:r>
              <a:rPr lang="zh-CN" altLang="en-US" sz="2800" b="1" dirty="0" smtClean="0">
                <a:ea typeface="黑体" panose="02010609060101010101" pitchFamily="49" charset="-122"/>
              </a:rPr>
              <a:t>由这</a:t>
            </a:r>
            <a:r>
              <a:rPr lang="en-US" altLang="zh-CN" sz="2800" b="1" dirty="0" smtClean="0">
                <a:ea typeface="黑体" panose="02010609060101010101" pitchFamily="49" charset="-122"/>
              </a:rPr>
              <a:t>9</a:t>
            </a:r>
            <a:r>
              <a:rPr lang="zh-CN" altLang="en-US" sz="2800" b="1" dirty="0">
                <a:ea typeface="黑体" panose="02010609060101010101" pitchFamily="49" charset="-122"/>
              </a:rPr>
              <a:t>个定律中的</a:t>
            </a:r>
            <a:r>
              <a:rPr lang="en-US" altLang="zh-CN" sz="2800" b="1" dirty="0">
                <a:ea typeface="黑体" panose="02010609060101010101" pitchFamily="49" charset="-122"/>
              </a:rPr>
              <a:t>8</a:t>
            </a:r>
            <a:r>
              <a:rPr lang="zh-CN" altLang="en-US" sz="2800" b="1" dirty="0">
                <a:ea typeface="黑体" panose="02010609060101010101" pitchFamily="49" charset="-122"/>
              </a:rPr>
              <a:t>个可以得到</a:t>
            </a:r>
            <a:r>
              <a:rPr lang="en-US" altLang="zh-CN" sz="2800" b="1" dirty="0">
                <a:ea typeface="黑体" panose="02010609060101010101" pitchFamily="49" charset="-122"/>
              </a:rPr>
              <a:t>8</a:t>
            </a:r>
            <a:r>
              <a:rPr lang="zh-CN" altLang="en-US" sz="2800" b="1" dirty="0">
                <a:ea typeface="黑体" panose="02010609060101010101" pitchFamily="49" charset="-122"/>
              </a:rPr>
              <a:t>个推理规则：</a:t>
            </a:r>
            <a:endParaRPr lang="zh-CN" altLang="en-US" sz="2800" b="1" dirty="0">
              <a:ea typeface="黑体" panose="02010609060101010101" pitchFamily="49" charset="-122"/>
            </a:endParaRPr>
          </a:p>
          <a:p>
            <a:pPr eaLnBrk="1" hangingPunct="1">
              <a:lnSpc>
                <a:spcPct val="77000"/>
              </a:lnSpc>
              <a:buFontTx/>
              <a:buNone/>
            </a:pPr>
            <a:r>
              <a:rPr lang="zh-CN" altLang="en-US" sz="2800" b="1" dirty="0" smtClean="0">
                <a:ea typeface="黑体" panose="02010609060101010101" pitchFamily="49" charset="-122"/>
              </a:rPr>
              <a:t>④附加</a:t>
            </a:r>
            <a:r>
              <a:rPr lang="zh-CN" altLang="en-US" sz="2800" b="1" dirty="0">
                <a:ea typeface="黑体" panose="02010609060101010101" pitchFamily="49" charset="-122"/>
              </a:rPr>
              <a:t>规则：</a:t>
            </a:r>
            <a:r>
              <a:rPr lang="en-US" altLang="zh-CN" sz="2800" b="1" dirty="0" smtClean="0">
                <a:ea typeface="黑体" panose="02010609060101010101" pitchFamily="49" charset="-122"/>
              </a:rPr>
              <a:t>A╞ (</a:t>
            </a:r>
            <a:r>
              <a:rPr lang="en-US" altLang="zh-CN" sz="2800" b="1" dirty="0">
                <a:ea typeface="黑体" panose="02010609060101010101" pitchFamily="49" charset="-122"/>
              </a:rPr>
              <a:t>A∨B)</a:t>
            </a:r>
            <a:endParaRPr lang="en-US" altLang="zh-CN" sz="2800" b="1" dirty="0">
              <a:ea typeface="黑体" panose="02010609060101010101" pitchFamily="49" charset="-122"/>
            </a:endParaRPr>
          </a:p>
          <a:p>
            <a:pPr eaLnBrk="1" hangingPunct="1">
              <a:lnSpc>
                <a:spcPct val="77000"/>
              </a:lnSpc>
              <a:buFontTx/>
              <a:buNone/>
            </a:pPr>
            <a:r>
              <a:rPr lang="zh-CN" altLang="en-US" sz="2800" b="1" dirty="0" smtClean="0">
                <a:ea typeface="黑体" panose="02010609060101010101" pitchFamily="49" charset="-122"/>
              </a:rPr>
              <a:t>⑤化</a:t>
            </a:r>
            <a:r>
              <a:rPr lang="zh-CN" altLang="en-US" sz="2800" b="1" dirty="0">
                <a:ea typeface="黑体" panose="02010609060101010101" pitchFamily="49" charset="-122"/>
              </a:rPr>
              <a:t>简规则：</a:t>
            </a:r>
            <a:r>
              <a:rPr lang="en-US" altLang="zh-CN" sz="2800" b="1" dirty="0">
                <a:ea typeface="黑体" panose="02010609060101010101" pitchFamily="49" charset="-122"/>
              </a:rPr>
              <a:t>(A∧B</a:t>
            </a:r>
            <a:r>
              <a:rPr lang="en-US" altLang="zh-CN" sz="2800" b="1" dirty="0" smtClean="0">
                <a:ea typeface="黑体" panose="02010609060101010101" pitchFamily="49" charset="-122"/>
              </a:rPr>
              <a:t>)╞ </a:t>
            </a:r>
            <a:r>
              <a:rPr lang="en-US" altLang="zh-CN" sz="2800" b="1" dirty="0">
                <a:ea typeface="黑体" panose="02010609060101010101" pitchFamily="49" charset="-122"/>
              </a:rPr>
              <a:t>A</a:t>
            </a:r>
            <a:endParaRPr lang="en-US" altLang="zh-CN" sz="2800" b="1" dirty="0">
              <a:ea typeface="黑体" panose="02010609060101010101" pitchFamily="49" charset="-122"/>
            </a:endParaRPr>
          </a:p>
          <a:p>
            <a:pPr eaLnBrk="1" hangingPunct="1">
              <a:lnSpc>
                <a:spcPct val="77000"/>
              </a:lnSpc>
              <a:buFontTx/>
              <a:buNone/>
            </a:pPr>
            <a:r>
              <a:rPr lang="zh-CN" altLang="en-US" sz="2800" b="1" dirty="0" smtClean="0">
                <a:ea typeface="黑体" panose="02010609060101010101" pitchFamily="49" charset="-122"/>
              </a:rPr>
              <a:t>⑥假言推理</a:t>
            </a:r>
            <a:r>
              <a:rPr lang="zh-CN" altLang="en-US" sz="2800" b="1" dirty="0">
                <a:ea typeface="黑体" panose="02010609060101010101" pitchFamily="49" charset="-122"/>
              </a:rPr>
              <a:t>规则：</a:t>
            </a:r>
            <a:r>
              <a:rPr lang="en-US" altLang="zh-CN" sz="2800" b="1" dirty="0">
                <a:ea typeface="黑体" panose="02010609060101010101" pitchFamily="49" charset="-122"/>
              </a:rPr>
              <a:t>(A</a:t>
            </a:r>
            <a:r>
              <a:rPr lang="en-US" altLang="en-US" sz="2800" b="1" dirty="0">
                <a:ea typeface="黑体" panose="02010609060101010101" pitchFamily="49" charset="-122"/>
              </a:rPr>
              <a:t>→</a:t>
            </a:r>
            <a:r>
              <a:rPr lang="en-US" altLang="zh-CN" sz="2800" b="1" dirty="0">
                <a:ea typeface="黑体" panose="02010609060101010101" pitchFamily="49" charset="-122"/>
              </a:rPr>
              <a:t>B) </a:t>
            </a:r>
            <a:r>
              <a:rPr lang="zh-CN" altLang="en-US" sz="2800" b="1" dirty="0">
                <a:ea typeface="黑体" panose="02010609060101010101" pitchFamily="49" charset="-122"/>
              </a:rPr>
              <a:t>，</a:t>
            </a:r>
            <a:r>
              <a:rPr lang="en-US" altLang="zh-CN" sz="2800" b="1" dirty="0" smtClean="0">
                <a:ea typeface="黑体" panose="02010609060101010101" pitchFamily="49" charset="-122"/>
              </a:rPr>
              <a:t>A╞ </a:t>
            </a:r>
            <a:r>
              <a:rPr lang="en-US" altLang="zh-CN" sz="2800" b="1" dirty="0">
                <a:ea typeface="黑体" panose="02010609060101010101" pitchFamily="49" charset="-122"/>
              </a:rPr>
              <a:t>B</a:t>
            </a:r>
            <a:endParaRPr lang="en-US" altLang="zh-CN" sz="2800" b="1" dirty="0">
              <a:ea typeface="黑体" panose="02010609060101010101" pitchFamily="49" charset="-122"/>
            </a:endParaRPr>
          </a:p>
          <a:p>
            <a:pPr eaLnBrk="1" hangingPunct="1">
              <a:lnSpc>
                <a:spcPct val="77000"/>
              </a:lnSpc>
              <a:buFontTx/>
              <a:buNone/>
            </a:pPr>
            <a:r>
              <a:rPr lang="zh-CN" altLang="en-US" sz="2800" b="1" dirty="0" smtClean="0">
                <a:ea typeface="黑体" panose="02010609060101010101" pitchFamily="49" charset="-122"/>
              </a:rPr>
              <a:t>⑦拒</a:t>
            </a:r>
            <a:r>
              <a:rPr lang="zh-CN" altLang="en-US" sz="2800" b="1" dirty="0">
                <a:ea typeface="黑体" panose="02010609060101010101" pitchFamily="49" charset="-122"/>
              </a:rPr>
              <a:t>取式规则：</a:t>
            </a:r>
            <a:r>
              <a:rPr lang="en-US" altLang="zh-CN" sz="2800" b="1" dirty="0">
                <a:ea typeface="黑体" panose="02010609060101010101" pitchFamily="49" charset="-122"/>
              </a:rPr>
              <a:t>(A</a:t>
            </a:r>
            <a:r>
              <a:rPr lang="en-US" altLang="en-US" sz="2800" b="1" dirty="0">
                <a:ea typeface="黑体" panose="02010609060101010101" pitchFamily="49" charset="-122"/>
              </a:rPr>
              <a:t>→</a:t>
            </a:r>
            <a:r>
              <a:rPr lang="en-US" altLang="zh-CN" sz="2800" b="1" dirty="0">
                <a:ea typeface="黑体" panose="02010609060101010101" pitchFamily="49" charset="-122"/>
              </a:rPr>
              <a:t>B)</a:t>
            </a:r>
            <a:r>
              <a:rPr lang="zh-CN" altLang="en-US" sz="2800" b="1" dirty="0">
                <a:ea typeface="黑体" panose="02010609060101010101" pitchFamily="49" charset="-122"/>
              </a:rPr>
              <a:t>，</a:t>
            </a:r>
            <a:r>
              <a:rPr lang="en-US" altLang="zh-CN" sz="2800" b="1" dirty="0">
                <a:ea typeface="黑体" panose="02010609060101010101" pitchFamily="49" charset="-122"/>
              </a:rPr>
              <a:t>¬</a:t>
            </a:r>
            <a:r>
              <a:rPr lang="en-US" altLang="zh-CN" sz="2800" b="1" dirty="0" smtClean="0">
                <a:ea typeface="黑体" panose="02010609060101010101" pitchFamily="49" charset="-122"/>
              </a:rPr>
              <a:t>B╞ </a:t>
            </a:r>
            <a:r>
              <a:rPr lang="en-US" altLang="zh-CN" sz="2800" b="1" dirty="0">
                <a:ea typeface="黑体" panose="02010609060101010101" pitchFamily="49" charset="-122"/>
              </a:rPr>
              <a:t>¬A </a:t>
            </a:r>
            <a:endParaRPr lang="en-US" altLang="zh-CN" sz="2800" b="1" dirty="0">
              <a:ea typeface="黑体" panose="02010609060101010101" pitchFamily="49" charset="-122"/>
            </a:endParaRPr>
          </a:p>
          <a:p>
            <a:pPr eaLnBrk="1" hangingPunct="1">
              <a:lnSpc>
                <a:spcPct val="77000"/>
              </a:lnSpc>
              <a:buFontTx/>
              <a:buNone/>
            </a:pPr>
            <a:r>
              <a:rPr lang="zh-CN" altLang="en-US" sz="2800" b="1" dirty="0" smtClean="0">
                <a:ea typeface="黑体" panose="02010609060101010101" pitchFamily="49" charset="-122"/>
              </a:rPr>
              <a:t>⑧假言</a:t>
            </a:r>
            <a:r>
              <a:rPr lang="zh-CN" altLang="en-US" sz="2800" b="1" dirty="0">
                <a:ea typeface="黑体" panose="02010609060101010101" pitchFamily="49" charset="-122"/>
              </a:rPr>
              <a:t>三段论规则：</a:t>
            </a:r>
            <a:r>
              <a:rPr lang="en-US" altLang="zh-CN" sz="2800" b="1" dirty="0">
                <a:ea typeface="黑体" panose="02010609060101010101" pitchFamily="49" charset="-122"/>
              </a:rPr>
              <a:t>(A</a:t>
            </a:r>
            <a:r>
              <a:rPr lang="en-US" altLang="en-US" sz="2800" b="1" dirty="0">
                <a:ea typeface="黑体" panose="02010609060101010101" pitchFamily="49" charset="-122"/>
              </a:rPr>
              <a:t>→</a:t>
            </a:r>
            <a:r>
              <a:rPr lang="en-US" altLang="zh-CN" sz="2800" b="1" dirty="0">
                <a:ea typeface="黑体" panose="02010609060101010101" pitchFamily="49" charset="-122"/>
              </a:rPr>
              <a:t>B)</a:t>
            </a:r>
            <a:r>
              <a:rPr lang="zh-CN" altLang="en-US" sz="2800" b="1" dirty="0">
                <a:ea typeface="黑体" panose="02010609060101010101" pitchFamily="49" charset="-122"/>
              </a:rPr>
              <a:t>，</a:t>
            </a:r>
            <a:r>
              <a:rPr lang="en-US" altLang="zh-CN" sz="2800" b="1" dirty="0">
                <a:ea typeface="黑体" panose="02010609060101010101" pitchFamily="49" charset="-122"/>
              </a:rPr>
              <a:t>(B</a:t>
            </a:r>
            <a:r>
              <a:rPr lang="en-US" altLang="en-US" sz="2800" b="1" dirty="0">
                <a:ea typeface="黑体" panose="02010609060101010101" pitchFamily="49" charset="-122"/>
              </a:rPr>
              <a:t>→</a:t>
            </a:r>
            <a:r>
              <a:rPr lang="en-US" altLang="zh-CN" sz="2800" b="1" dirty="0">
                <a:ea typeface="黑体" panose="02010609060101010101" pitchFamily="49" charset="-122"/>
              </a:rPr>
              <a:t>C</a:t>
            </a:r>
            <a:r>
              <a:rPr lang="en-US" altLang="zh-CN" sz="2800" b="1" dirty="0" smtClean="0">
                <a:ea typeface="黑体" panose="02010609060101010101" pitchFamily="49" charset="-122"/>
              </a:rPr>
              <a:t>)╞ </a:t>
            </a:r>
            <a:r>
              <a:rPr lang="en-US" altLang="zh-CN" sz="2800" b="1" dirty="0">
                <a:ea typeface="黑体" panose="02010609060101010101" pitchFamily="49" charset="-122"/>
              </a:rPr>
              <a:t>(A</a:t>
            </a:r>
            <a:r>
              <a:rPr lang="en-US" altLang="en-US" sz="2800" b="1" dirty="0">
                <a:ea typeface="黑体" panose="02010609060101010101" pitchFamily="49" charset="-122"/>
              </a:rPr>
              <a:t>→</a:t>
            </a:r>
            <a:r>
              <a:rPr lang="en-US" altLang="zh-CN" sz="2800" b="1" dirty="0">
                <a:ea typeface="黑体" panose="02010609060101010101" pitchFamily="49" charset="-122"/>
              </a:rPr>
              <a:t>C)</a:t>
            </a:r>
            <a:endParaRPr lang="en-US" altLang="zh-CN" sz="2800" b="1" dirty="0">
              <a:ea typeface="黑体" panose="02010609060101010101" pitchFamily="49" charset="-122"/>
            </a:endParaRPr>
          </a:p>
          <a:p>
            <a:pPr eaLnBrk="1" hangingPunct="1">
              <a:lnSpc>
                <a:spcPct val="77000"/>
              </a:lnSpc>
              <a:buFontTx/>
              <a:buNone/>
            </a:pPr>
            <a:r>
              <a:rPr lang="zh-CN" altLang="en-US" sz="2800" b="1" dirty="0" smtClean="0">
                <a:ea typeface="黑体" panose="02010609060101010101" pitchFamily="49" charset="-122"/>
              </a:rPr>
              <a:t>⑨析取</a:t>
            </a:r>
            <a:r>
              <a:rPr lang="zh-CN" altLang="en-US" sz="2800" b="1" dirty="0">
                <a:ea typeface="黑体" panose="02010609060101010101" pitchFamily="49" charset="-122"/>
              </a:rPr>
              <a:t>三段论规则：</a:t>
            </a:r>
            <a:r>
              <a:rPr lang="en-US" altLang="zh-CN" sz="2800" b="1" dirty="0">
                <a:ea typeface="黑体" panose="02010609060101010101" pitchFamily="49" charset="-122"/>
              </a:rPr>
              <a:t>(A</a:t>
            </a:r>
            <a:r>
              <a:rPr lang="en-US" altLang="en-US" sz="2800" b="1" dirty="0">
                <a:ea typeface="黑体" panose="02010609060101010101" pitchFamily="49" charset="-122"/>
              </a:rPr>
              <a:t> ˅ </a:t>
            </a:r>
            <a:r>
              <a:rPr lang="en-US" altLang="zh-CN" sz="2800" b="1" dirty="0">
                <a:ea typeface="黑体" panose="02010609060101010101" pitchFamily="49" charset="-122"/>
              </a:rPr>
              <a:t>B)</a:t>
            </a:r>
            <a:r>
              <a:rPr lang="zh-CN" altLang="en-US" sz="2800" b="1" dirty="0">
                <a:ea typeface="黑体" panose="02010609060101010101" pitchFamily="49" charset="-122"/>
              </a:rPr>
              <a:t>，</a:t>
            </a:r>
            <a:r>
              <a:rPr lang="en-US" altLang="zh-CN" sz="2800" b="1" dirty="0">
                <a:ea typeface="黑体" panose="02010609060101010101" pitchFamily="49" charset="-122"/>
              </a:rPr>
              <a:t>¬</a:t>
            </a:r>
            <a:r>
              <a:rPr lang="en-US" altLang="zh-CN" sz="2800" b="1" dirty="0" smtClean="0">
                <a:ea typeface="黑体" panose="02010609060101010101" pitchFamily="49" charset="-122"/>
              </a:rPr>
              <a:t>B╞ </a:t>
            </a:r>
            <a:r>
              <a:rPr lang="en-US" altLang="zh-CN" sz="2800" b="1" dirty="0">
                <a:ea typeface="黑体" panose="02010609060101010101" pitchFamily="49" charset="-122"/>
              </a:rPr>
              <a:t>A </a:t>
            </a:r>
            <a:endParaRPr lang="en-US" altLang="zh-CN" sz="2800" b="1" dirty="0">
              <a:ea typeface="黑体" panose="02010609060101010101" pitchFamily="49" charset="-122"/>
            </a:endParaRPr>
          </a:p>
          <a:p>
            <a:pPr eaLnBrk="1" hangingPunct="1">
              <a:lnSpc>
                <a:spcPct val="77000"/>
              </a:lnSpc>
              <a:buFontTx/>
              <a:buNone/>
            </a:pPr>
            <a:r>
              <a:rPr lang="zh-CN" altLang="en-US" sz="2800" b="1" dirty="0" smtClean="0">
                <a:ea typeface="黑体" panose="02010609060101010101" pitchFamily="49" charset="-122"/>
              </a:rPr>
              <a:t>⑩构造性</a:t>
            </a:r>
            <a:r>
              <a:rPr lang="zh-CN" altLang="en-US" sz="2800" b="1" dirty="0">
                <a:ea typeface="黑体" panose="02010609060101010101" pitchFamily="49" charset="-122"/>
              </a:rPr>
              <a:t>二难规则：</a:t>
            </a:r>
            <a:r>
              <a:rPr lang="en-US" altLang="zh-CN" sz="2800" b="1" dirty="0">
                <a:ea typeface="黑体" panose="02010609060101010101" pitchFamily="49" charset="-122"/>
              </a:rPr>
              <a:t>(A</a:t>
            </a:r>
            <a:r>
              <a:rPr lang="en-US" altLang="en-US" sz="2800" b="1" dirty="0">
                <a:ea typeface="黑体" panose="02010609060101010101" pitchFamily="49" charset="-122"/>
              </a:rPr>
              <a:t>→</a:t>
            </a:r>
            <a:r>
              <a:rPr lang="en-US" altLang="zh-CN" sz="2800" b="1" dirty="0">
                <a:ea typeface="黑体" panose="02010609060101010101" pitchFamily="49" charset="-122"/>
              </a:rPr>
              <a:t>B)</a:t>
            </a:r>
            <a:r>
              <a:rPr lang="zh-CN" altLang="en-US" sz="2800" b="1" dirty="0">
                <a:ea typeface="黑体" panose="02010609060101010101" pitchFamily="49" charset="-122"/>
              </a:rPr>
              <a:t>，</a:t>
            </a:r>
            <a:r>
              <a:rPr lang="en-US" altLang="zh-CN" sz="2800" b="1" dirty="0">
                <a:ea typeface="黑体" panose="02010609060101010101" pitchFamily="49" charset="-122"/>
              </a:rPr>
              <a:t>(C</a:t>
            </a:r>
            <a:r>
              <a:rPr lang="en-US" altLang="en-US" sz="2800" b="1" dirty="0">
                <a:ea typeface="黑体" panose="02010609060101010101" pitchFamily="49" charset="-122"/>
              </a:rPr>
              <a:t>→</a:t>
            </a:r>
            <a:r>
              <a:rPr lang="en-US" altLang="zh-CN" sz="2800" b="1" dirty="0">
                <a:ea typeface="黑体" panose="02010609060101010101" pitchFamily="49" charset="-122"/>
              </a:rPr>
              <a:t>D)</a:t>
            </a:r>
            <a:r>
              <a:rPr lang="zh-CN" altLang="en-US" sz="2800" b="1" dirty="0">
                <a:ea typeface="黑体" panose="02010609060101010101" pitchFamily="49" charset="-122"/>
              </a:rPr>
              <a:t>，</a:t>
            </a:r>
            <a:r>
              <a:rPr lang="en-US" altLang="zh-CN" sz="2800" b="1" dirty="0">
                <a:ea typeface="黑体" panose="02010609060101010101" pitchFamily="49" charset="-122"/>
              </a:rPr>
              <a:t>(A∨C</a:t>
            </a:r>
            <a:r>
              <a:rPr lang="en-US" altLang="zh-CN" sz="2800" b="1" dirty="0" smtClean="0">
                <a:ea typeface="黑体" panose="02010609060101010101" pitchFamily="49" charset="-122"/>
              </a:rPr>
              <a:t>)       ╞ </a:t>
            </a:r>
            <a:r>
              <a:rPr lang="en-US" altLang="zh-CN" sz="2800" b="1" dirty="0">
                <a:ea typeface="黑体" panose="02010609060101010101" pitchFamily="49" charset="-122"/>
              </a:rPr>
              <a:t>(B∨D) </a:t>
            </a:r>
            <a:endParaRPr lang="en-US" altLang="zh-CN" sz="2800" b="1" dirty="0">
              <a:ea typeface="黑体" panose="02010609060101010101" pitchFamily="49" charset="-122"/>
            </a:endParaRPr>
          </a:p>
          <a:p>
            <a:pPr eaLnBrk="1" hangingPunct="1">
              <a:lnSpc>
                <a:spcPct val="77000"/>
              </a:lnSpc>
              <a:buFontTx/>
              <a:buNone/>
            </a:pPr>
            <a:r>
              <a:rPr lang="zh-CN" altLang="en-US" sz="2800" b="1" dirty="0" smtClean="0">
                <a:ea typeface="黑体" panose="02010609060101010101" pitchFamily="49" charset="-122"/>
              </a:rPr>
              <a:t>⑪破坏性</a:t>
            </a:r>
            <a:r>
              <a:rPr lang="zh-CN" altLang="en-US" sz="2800" b="1" dirty="0">
                <a:ea typeface="黑体" panose="02010609060101010101" pitchFamily="49" charset="-122"/>
              </a:rPr>
              <a:t>二难规则：</a:t>
            </a:r>
            <a:r>
              <a:rPr lang="en-US" altLang="zh-CN" sz="2800" b="1" dirty="0">
                <a:ea typeface="黑体" panose="02010609060101010101" pitchFamily="49" charset="-122"/>
              </a:rPr>
              <a:t>(A</a:t>
            </a:r>
            <a:r>
              <a:rPr lang="en-US" altLang="en-US" sz="2800" b="1" dirty="0">
                <a:ea typeface="黑体" panose="02010609060101010101" pitchFamily="49" charset="-122"/>
              </a:rPr>
              <a:t>→</a:t>
            </a:r>
            <a:r>
              <a:rPr lang="en-US" altLang="zh-CN" sz="2800" b="1" dirty="0">
                <a:ea typeface="黑体" panose="02010609060101010101" pitchFamily="49" charset="-122"/>
              </a:rPr>
              <a:t>B)</a:t>
            </a:r>
            <a:r>
              <a:rPr lang="zh-CN" altLang="en-US" sz="2800" b="1" dirty="0">
                <a:ea typeface="黑体" panose="02010609060101010101" pitchFamily="49" charset="-122"/>
              </a:rPr>
              <a:t>，</a:t>
            </a:r>
            <a:r>
              <a:rPr lang="en-US" altLang="zh-CN" sz="2800" b="1" dirty="0">
                <a:ea typeface="黑体" panose="02010609060101010101" pitchFamily="49" charset="-122"/>
              </a:rPr>
              <a:t>(C</a:t>
            </a:r>
            <a:r>
              <a:rPr lang="en-US" altLang="en-US" sz="2800" b="1" dirty="0">
                <a:ea typeface="黑体" panose="02010609060101010101" pitchFamily="49" charset="-122"/>
              </a:rPr>
              <a:t>→</a:t>
            </a:r>
            <a:r>
              <a:rPr lang="en-US" altLang="zh-CN" sz="2800" b="1" dirty="0">
                <a:ea typeface="黑体" panose="02010609060101010101" pitchFamily="49" charset="-122"/>
              </a:rPr>
              <a:t>D)</a:t>
            </a:r>
            <a:r>
              <a:rPr lang="zh-CN" altLang="en-US" sz="2800" b="1" dirty="0">
                <a:ea typeface="黑体" panose="02010609060101010101" pitchFamily="49" charset="-122"/>
              </a:rPr>
              <a:t>，</a:t>
            </a:r>
            <a:r>
              <a:rPr lang="en-US" altLang="zh-CN" sz="2800" b="1" dirty="0">
                <a:ea typeface="黑体" panose="02010609060101010101" pitchFamily="49" charset="-122"/>
              </a:rPr>
              <a:t>(¬B∨¬D)  </a:t>
            </a:r>
            <a:r>
              <a:rPr lang="en-US" altLang="zh-CN" sz="2800" b="1" dirty="0" smtClean="0">
                <a:ea typeface="黑体" panose="02010609060101010101" pitchFamily="49" charset="-122"/>
              </a:rPr>
              <a:t>╞ </a:t>
            </a:r>
            <a:r>
              <a:rPr lang="en-US" altLang="zh-CN" sz="2800" b="1" dirty="0">
                <a:ea typeface="黑体" panose="02010609060101010101" pitchFamily="49" charset="-122"/>
              </a:rPr>
              <a:t>(¬A∨¬C) </a:t>
            </a:r>
            <a:endParaRPr lang="en-US" altLang="zh-CN" sz="2800" b="1" dirty="0">
              <a:ea typeface="黑体" panose="02010609060101010101" pitchFamily="49" charset="-122"/>
            </a:endParaRPr>
          </a:p>
          <a:p>
            <a:pPr eaLnBrk="1" hangingPunct="1">
              <a:lnSpc>
                <a:spcPct val="77000"/>
              </a:lnSpc>
              <a:buFontTx/>
              <a:buNone/>
            </a:pPr>
            <a:r>
              <a:rPr lang="zh-CN" altLang="en-US" sz="2800" b="1" dirty="0" smtClean="0">
                <a:ea typeface="黑体" panose="02010609060101010101" pitchFamily="49" charset="-122"/>
              </a:rPr>
              <a:t>⑫合取</a:t>
            </a:r>
            <a:r>
              <a:rPr lang="zh-CN" altLang="en-US" sz="2800" b="1" dirty="0">
                <a:ea typeface="黑体" panose="02010609060101010101" pitchFamily="49" charset="-122"/>
              </a:rPr>
              <a:t>引入规则：</a:t>
            </a:r>
            <a:r>
              <a:rPr lang="en-US" altLang="zh-CN" sz="2800" b="1" dirty="0">
                <a:ea typeface="黑体" panose="02010609060101010101" pitchFamily="49" charset="-122"/>
              </a:rPr>
              <a:t>A</a:t>
            </a:r>
            <a:r>
              <a:rPr lang="zh-CN" altLang="en-US" sz="2800" b="1" dirty="0">
                <a:ea typeface="黑体" panose="02010609060101010101" pitchFamily="49" charset="-122"/>
              </a:rPr>
              <a:t>，</a:t>
            </a:r>
            <a:r>
              <a:rPr lang="en-US" altLang="zh-CN" sz="2800" b="1" dirty="0" smtClean="0">
                <a:ea typeface="黑体" panose="02010609060101010101" pitchFamily="49" charset="-122"/>
              </a:rPr>
              <a:t>B╞ </a:t>
            </a:r>
            <a:r>
              <a:rPr lang="en-US" altLang="zh-CN" sz="2800" b="1" dirty="0">
                <a:ea typeface="黑体" panose="02010609060101010101" pitchFamily="49" charset="-122"/>
              </a:rPr>
              <a:t>(A∧B)</a:t>
            </a:r>
            <a:endParaRPr lang="en-US" altLang="zh-CN" sz="2800" b="1" dirty="0">
              <a:ea typeface="黑体" panose="02010609060101010101" pitchFamily="49" charset="-122"/>
            </a:endParaRPr>
          </a:p>
        </p:txBody>
      </p:sp>
    </p:spTree>
  </p:cSld>
  <p:clrMapOvr>
    <a:masterClrMapping/>
  </p:clrMapOvr>
  <p:transition spd="med" advTm="5486"/>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p:txBody>
          <a:bodyPr/>
          <a:lstStyle/>
          <a:p>
            <a:pPr algn="l" eaLnBrk="1" hangingPunct="1">
              <a:defRPr/>
            </a:pPr>
            <a:r>
              <a:rPr lang="en-US" altLang="zh-CN">
                <a:latin typeface="Arial Black" panose="020B0A04020102020204" pitchFamily="34" charset="0"/>
                <a:ea typeface="黑体" panose="02010609060101010101" pitchFamily="49" charset="-122"/>
              </a:rPr>
              <a:t>1.5</a:t>
            </a:r>
            <a:r>
              <a:rPr lang="zh-CN" altLang="en-US">
                <a:latin typeface="Arial Black" panose="020B0A04020102020204" pitchFamily="34" charset="0"/>
                <a:ea typeface="黑体" panose="02010609060101010101" pitchFamily="49" charset="-122"/>
              </a:rPr>
              <a:t>：命题逻辑的推理理论</a:t>
            </a:r>
            <a:endParaRPr lang="zh-CN" altLang="en-US">
              <a:latin typeface="Arial Black" panose="020B0A04020102020204" pitchFamily="34" charset="0"/>
              <a:ea typeface="黑体" panose="02010609060101010101" pitchFamily="49" charset="-122"/>
            </a:endParaRPr>
          </a:p>
        </p:txBody>
      </p:sp>
      <p:sp>
        <p:nvSpPr>
          <p:cNvPr id="121859" name="Rectangle 3"/>
          <p:cNvSpPr>
            <a:spLocks noGrp="1" noChangeArrowheads="1"/>
          </p:cNvSpPr>
          <p:nvPr>
            <p:ph type="body" idx="1"/>
          </p:nvPr>
        </p:nvSpPr>
        <p:spPr/>
        <p:txBody>
          <a:bodyPr/>
          <a:lstStyle/>
          <a:p>
            <a:pPr eaLnBrk="1" hangingPunct="1"/>
            <a:r>
              <a:rPr lang="zh-CN" altLang="en-US" b="1" dirty="0">
                <a:solidFill>
                  <a:srgbClr val="FF9900"/>
                </a:solidFill>
                <a:ea typeface="黑体" panose="02010609060101010101" pitchFamily="49" charset="-122"/>
              </a:rPr>
              <a:t>例</a:t>
            </a:r>
            <a:r>
              <a:rPr lang="en-US" altLang="zh-CN" b="1" dirty="0">
                <a:solidFill>
                  <a:srgbClr val="FF9900"/>
                </a:solidFill>
                <a:ea typeface="黑体" panose="02010609060101010101" pitchFamily="49" charset="-122"/>
              </a:rPr>
              <a:t>1.21</a:t>
            </a:r>
            <a:r>
              <a:rPr lang="zh-CN" altLang="en-US" b="1" dirty="0">
                <a:solidFill>
                  <a:srgbClr val="FF9900"/>
                </a:solidFill>
                <a:ea typeface="黑体" panose="02010609060101010101" pitchFamily="49" charset="-122"/>
              </a:rPr>
              <a:t>：</a:t>
            </a:r>
            <a:r>
              <a:rPr lang="zh-CN" altLang="en-US" sz="2800" b="1" dirty="0">
                <a:ea typeface="黑体" panose="02010609060101010101" pitchFamily="49" charset="-122"/>
              </a:rPr>
              <a:t>构造下列推理的证明：</a:t>
            </a:r>
            <a:endParaRPr lang="zh-CN" altLang="en-US" sz="2800" b="1" dirty="0">
              <a:ea typeface="黑体" panose="02010609060101010101" pitchFamily="49" charset="-122"/>
            </a:endParaRPr>
          </a:p>
          <a:p>
            <a:pPr eaLnBrk="1" hangingPunct="1">
              <a:buFontTx/>
              <a:buNone/>
            </a:pPr>
            <a:r>
              <a:rPr lang="zh-CN" altLang="en-US" sz="2800" b="1" dirty="0">
                <a:ea typeface="黑体" panose="02010609060101010101" pitchFamily="49" charset="-122"/>
              </a:rPr>
              <a:t>前提：</a:t>
            </a:r>
            <a:r>
              <a:rPr lang="en-US" altLang="zh-CN" sz="2800" b="1" dirty="0">
                <a:ea typeface="黑体" panose="02010609060101010101" pitchFamily="49" charset="-122"/>
              </a:rPr>
              <a:t>p ∨q</a:t>
            </a:r>
            <a:r>
              <a:rPr lang="zh-CN" altLang="en-US" sz="2800" b="1" dirty="0">
                <a:ea typeface="黑体" panose="02010609060101010101" pitchFamily="49" charset="-122"/>
              </a:rPr>
              <a:t>，</a:t>
            </a:r>
            <a:r>
              <a:rPr lang="en-US" altLang="zh-CN" sz="2800" b="1" dirty="0">
                <a:ea typeface="黑体" panose="02010609060101010101" pitchFamily="49" charset="-122"/>
              </a:rPr>
              <a:t>p →¬r</a:t>
            </a:r>
            <a:r>
              <a:rPr lang="zh-CN" altLang="en-US" sz="2800" b="1" dirty="0">
                <a:ea typeface="黑体" panose="02010609060101010101" pitchFamily="49" charset="-122"/>
              </a:rPr>
              <a:t>，</a:t>
            </a:r>
            <a:r>
              <a:rPr lang="en-US" altLang="zh-CN" sz="2800" b="1" dirty="0">
                <a:ea typeface="黑体" panose="02010609060101010101" pitchFamily="49" charset="-122"/>
              </a:rPr>
              <a:t>s →t</a:t>
            </a:r>
            <a:r>
              <a:rPr lang="zh-CN" altLang="en-US" sz="2800" b="1" dirty="0">
                <a:ea typeface="黑体" panose="02010609060101010101" pitchFamily="49" charset="-122"/>
              </a:rPr>
              <a:t>，</a:t>
            </a:r>
            <a:r>
              <a:rPr lang="en-US" altLang="zh-CN" sz="2800" b="1" dirty="0">
                <a:ea typeface="黑体" panose="02010609060101010101" pitchFamily="49" charset="-122"/>
              </a:rPr>
              <a:t>¬s →r</a:t>
            </a:r>
            <a:r>
              <a:rPr lang="zh-CN" altLang="en-US" sz="2800" b="1" dirty="0">
                <a:ea typeface="黑体" panose="02010609060101010101" pitchFamily="49" charset="-122"/>
              </a:rPr>
              <a:t>，</a:t>
            </a:r>
            <a:r>
              <a:rPr lang="en-US" altLang="zh-CN" sz="2800" b="1" dirty="0">
                <a:ea typeface="黑体" panose="02010609060101010101" pitchFamily="49" charset="-122"/>
              </a:rPr>
              <a:t>¬t</a:t>
            </a:r>
            <a:endParaRPr lang="en-US" altLang="zh-CN" sz="2800" b="1" dirty="0">
              <a:ea typeface="黑体" panose="02010609060101010101" pitchFamily="49" charset="-122"/>
            </a:endParaRPr>
          </a:p>
          <a:p>
            <a:pPr eaLnBrk="1" hangingPunct="1">
              <a:buFontTx/>
              <a:buNone/>
            </a:pPr>
            <a:r>
              <a:rPr lang="zh-CN" altLang="en-US" sz="2800" b="1" dirty="0">
                <a:ea typeface="黑体" panose="02010609060101010101" pitchFamily="49" charset="-122"/>
              </a:rPr>
              <a:t>结论：</a:t>
            </a:r>
            <a:r>
              <a:rPr lang="en-US" altLang="zh-CN" sz="2800" b="1" dirty="0">
                <a:ea typeface="黑体" panose="02010609060101010101" pitchFamily="49" charset="-122"/>
              </a:rPr>
              <a:t>q</a:t>
            </a:r>
            <a:endParaRPr lang="en-US" altLang="zh-CN" sz="2800" b="1" dirty="0">
              <a:ea typeface="黑体" panose="02010609060101010101" pitchFamily="49" charset="-122"/>
            </a:endParaRPr>
          </a:p>
          <a:p>
            <a:pPr eaLnBrk="1" hangingPunct="1"/>
            <a:r>
              <a:rPr lang="zh-CN" altLang="en-US" b="1" dirty="0">
                <a:solidFill>
                  <a:srgbClr val="FF9900"/>
                </a:solidFill>
                <a:ea typeface="黑体" panose="02010609060101010101" pitchFamily="49" charset="-122"/>
              </a:rPr>
              <a:t>例</a:t>
            </a:r>
            <a:r>
              <a:rPr lang="en-US" altLang="zh-CN" b="1" dirty="0">
                <a:solidFill>
                  <a:srgbClr val="FF9900"/>
                </a:solidFill>
                <a:ea typeface="黑体" panose="02010609060101010101" pitchFamily="49" charset="-122"/>
              </a:rPr>
              <a:t>1.22</a:t>
            </a:r>
            <a:r>
              <a:rPr lang="zh-CN" altLang="en-US" b="1" dirty="0">
                <a:solidFill>
                  <a:srgbClr val="FF9900"/>
                </a:solidFill>
                <a:ea typeface="黑体" panose="02010609060101010101" pitchFamily="49" charset="-122"/>
              </a:rPr>
              <a:t>：</a:t>
            </a:r>
            <a:r>
              <a:rPr lang="zh-CN" altLang="en-US" sz="2800" b="1" dirty="0">
                <a:ea typeface="黑体" panose="02010609060101010101" pitchFamily="49" charset="-122"/>
              </a:rPr>
              <a:t>分析下列事实：“早饭我吃面包或蛋糕；如果我吃面包，那么我还要喝牛奶；如果我吃蛋糕，那么我还要喝咖啡；但我没有喝咖啡，所以早饭我吃的是牛奶和面包。”写出前提和有效结论并证明之。</a:t>
            </a:r>
            <a:endParaRPr lang="zh-CN" altLang="en-US" sz="2800" b="1" dirty="0">
              <a:ea typeface="黑体" panose="02010609060101010101" pitchFamily="49" charset="-122"/>
            </a:endParaRPr>
          </a:p>
          <a:p>
            <a:pPr eaLnBrk="1" hangingPunct="1"/>
            <a:r>
              <a:rPr lang="zh-CN" altLang="en-US" b="1" dirty="0">
                <a:solidFill>
                  <a:srgbClr val="FF9900"/>
                </a:solidFill>
                <a:ea typeface="黑体" panose="02010609060101010101" pitchFamily="49" charset="-122"/>
              </a:rPr>
              <a:t>例</a:t>
            </a:r>
            <a:r>
              <a:rPr lang="en-US" altLang="zh-CN" b="1" dirty="0">
                <a:solidFill>
                  <a:srgbClr val="FF9900"/>
                </a:solidFill>
                <a:ea typeface="黑体" panose="02010609060101010101" pitchFamily="49" charset="-122"/>
              </a:rPr>
              <a:t>1.23</a:t>
            </a:r>
            <a:r>
              <a:rPr lang="zh-CN" altLang="en-US" b="1" dirty="0">
                <a:solidFill>
                  <a:srgbClr val="FF9900"/>
                </a:solidFill>
                <a:ea typeface="黑体" panose="02010609060101010101" pitchFamily="49" charset="-122"/>
              </a:rPr>
              <a:t>：</a:t>
            </a:r>
            <a:r>
              <a:rPr lang="zh-CN" altLang="en-US" sz="2800" b="1" dirty="0">
                <a:ea typeface="黑体" panose="02010609060101010101" pitchFamily="49" charset="-122"/>
              </a:rPr>
              <a:t>用构造法证明，找出下列推理的有效结论。</a:t>
            </a:r>
            <a:endParaRPr lang="zh-CN" altLang="en-US" sz="2800" b="1" dirty="0">
              <a:ea typeface="黑体" panose="02010609060101010101" pitchFamily="49" charset="-122"/>
            </a:endParaRPr>
          </a:p>
          <a:p>
            <a:pPr eaLnBrk="1" hangingPunct="1">
              <a:buFontTx/>
              <a:buNone/>
            </a:pPr>
            <a:r>
              <a:rPr lang="zh-CN" altLang="en-US" sz="2800" b="1" dirty="0">
                <a:ea typeface="黑体" panose="02010609060101010101" pitchFamily="49" charset="-122"/>
              </a:rPr>
              <a:t>   如果我考试通过了，那么我很快乐；如果我快乐，那么阳光灿烂；现在是晚上</a:t>
            </a:r>
            <a:r>
              <a:rPr lang="en-US" altLang="zh-CN" sz="2800" b="1" dirty="0">
                <a:ea typeface="黑体" panose="02010609060101010101" pitchFamily="49" charset="-122"/>
              </a:rPr>
              <a:t>11</a:t>
            </a:r>
            <a:r>
              <a:rPr lang="zh-CN" altLang="en-US" sz="2800" b="1" dirty="0">
                <a:ea typeface="黑体" panose="02010609060101010101" pitchFamily="49" charset="-122"/>
              </a:rPr>
              <a:t>点，天很暗。</a:t>
            </a:r>
            <a:endParaRPr lang="zh-CN" altLang="en-US" sz="2800" b="1" dirty="0">
              <a:ea typeface="黑体" panose="02010609060101010101" pitchFamily="49" charset="-122"/>
            </a:endParaRPr>
          </a:p>
        </p:txBody>
      </p:sp>
    </p:spTree>
  </p:cSld>
  <p:clrMapOvr>
    <a:masterClrMapping/>
  </p:clrMapOvr>
  <p:transition spd="med" advTm="5486"/>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pPr eaLnBrk="1" hangingPunct="1">
              <a:defRPr/>
            </a:pPr>
            <a:r>
              <a:rPr lang="zh-CN" altLang="en-US" sz="4400">
                <a:latin typeface="Arial Black" panose="020B0A04020102020204" pitchFamily="34" charset="0"/>
                <a:ea typeface="黑体" panose="02010609060101010101" pitchFamily="49" charset="-122"/>
              </a:rPr>
              <a:t>第一部分 数理逻辑</a:t>
            </a:r>
            <a:endParaRPr lang="zh-CN" altLang="en-US" sz="4400">
              <a:latin typeface="Arial Black" panose="020B0A04020102020204" pitchFamily="34" charset="0"/>
              <a:ea typeface="黑体" panose="02010609060101010101" pitchFamily="49" charset="-122"/>
            </a:endParaRPr>
          </a:p>
        </p:txBody>
      </p:sp>
      <p:sp>
        <p:nvSpPr>
          <p:cNvPr id="14339" name="Rectangle 3"/>
          <p:cNvSpPr>
            <a:spLocks noGrp="1" noChangeArrowheads="1"/>
          </p:cNvSpPr>
          <p:nvPr>
            <p:ph type="body" idx="1"/>
          </p:nvPr>
        </p:nvSpPr>
        <p:spPr>
          <a:xfrm>
            <a:off x="457200" y="1219200"/>
            <a:ext cx="8382000" cy="5410200"/>
          </a:xfrm>
        </p:spPr>
        <p:txBody>
          <a:bodyPr/>
          <a:lstStyle/>
          <a:p>
            <a:pPr eaLnBrk="1" hangingPunct="1">
              <a:lnSpc>
                <a:spcPct val="100000"/>
              </a:lnSpc>
            </a:pPr>
            <a:r>
              <a:rPr lang="zh-CN" altLang="en-US" b="1" dirty="0">
                <a:solidFill>
                  <a:srgbClr val="0000FF"/>
                </a:solidFill>
                <a:ea typeface="黑体" panose="02010609060101010101" pitchFamily="49" charset="-122"/>
              </a:rPr>
              <a:t>逻辑学</a:t>
            </a:r>
            <a:endParaRPr lang="zh-CN" altLang="en-US" b="1" dirty="0">
              <a:solidFill>
                <a:srgbClr val="0000FF"/>
              </a:solidFill>
              <a:ea typeface="黑体" panose="02010609060101010101" pitchFamily="49" charset="-122"/>
            </a:endParaRPr>
          </a:p>
          <a:p>
            <a:pPr lvl="1" eaLnBrk="1" hangingPunct="1">
              <a:lnSpc>
                <a:spcPct val="100000"/>
              </a:lnSpc>
            </a:pPr>
            <a:r>
              <a:rPr lang="zh-CN" altLang="en-US" sz="2800" b="1" dirty="0">
                <a:ea typeface="黑体" panose="02010609060101010101" pitchFamily="49" charset="-122"/>
              </a:rPr>
              <a:t>是一门研究思维形式和规律的科学。分为辩证逻辑和形式逻辑两种。思维的形式结构包括了</a:t>
            </a:r>
            <a:r>
              <a:rPr lang="zh-CN" altLang="en-US" sz="2800" b="1" dirty="0">
                <a:solidFill>
                  <a:schemeClr val="hlink"/>
                </a:solidFill>
                <a:ea typeface="黑体" panose="02010609060101010101" pitchFamily="49" charset="-122"/>
              </a:rPr>
              <a:t>概念</a:t>
            </a:r>
            <a:r>
              <a:rPr lang="en-US" altLang="zh-CN" sz="2800" b="1" dirty="0">
                <a:ea typeface="黑体" panose="02010609060101010101" pitchFamily="49" charset="-122"/>
              </a:rPr>
              <a:t>﹑</a:t>
            </a:r>
            <a:r>
              <a:rPr lang="zh-CN" altLang="en-US" sz="2800" b="1" dirty="0">
                <a:solidFill>
                  <a:schemeClr val="hlink"/>
                </a:solidFill>
                <a:ea typeface="黑体" panose="02010609060101010101" pitchFamily="49" charset="-122"/>
              </a:rPr>
              <a:t>判断</a:t>
            </a:r>
            <a:r>
              <a:rPr lang="zh-CN" altLang="en-US" sz="2800" b="1" dirty="0">
                <a:ea typeface="黑体" panose="02010609060101010101" pitchFamily="49" charset="-122"/>
              </a:rPr>
              <a:t>和</a:t>
            </a:r>
            <a:r>
              <a:rPr lang="zh-CN" altLang="en-US" sz="2800" b="1" dirty="0">
                <a:solidFill>
                  <a:schemeClr val="hlink"/>
                </a:solidFill>
                <a:ea typeface="黑体" panose="02010609060101010101" pitchFamily="49" charset="-122"/>
              </a:rPr>
              <a:t>推理</a:t>
            </a:r>
            <a:r>
              <a:rPr lang="zh-CN" altLang="en-US" sz="2800" b="1" dirty="0">
                <a:ea typeface="黑体" panose="02010609060101010101" pitchFamily="49" charset="-122"/>
              </a:rPr>
              <a:t>之间的结构和联系，其中</a:t>
            </a:r>
            <a:r>
              <a:rPr lang="zh-CN" altLang="en-US" sz="2800" b="1" dirty="0">
                <a:solidFill>
                  <a:schemeClr val="hlink"/>
                </a:solidFill>
                <a:ea typeface="黑体" panose="02010609060101010101" pitchFamily="49" charset="-122"/>
              </a:rPr>
              <a:t>概念</a:t>
            </a:r>
            <a:r>
              <a:rPr lang="zh-CN" altLang="en-US" sz="2800" b="1" dirty="0">
                <a:ea typeface="黑体" panose="02010609060101010101" pitchFamily="49" charset="-122"/>
              </a:rPr>
              <a:t>是思维的基本单位，通过概念对事物是否具有某种属性进行肯定或否定的回答，就是</a:t>
            </a:r>
            <a:r>
              <a:rPr lang="zh-CN" altLang="en-US" sz="2800" b="1" dirty="0">
                <a:solidFill>
                  <a:schemeClr val="hlink"/>
                </a:solidFill>
                <a:ea typeface="黑体" panose="02010609060101010101" pitchFamily="49" charset="-122"/>
              </a:rPr>
              <a:t>判断</a:t>
            </a:r>
            <a:r>
              <a:rPr lang="zh-CN" altLang="en-US" sz="2800" b="1" dirty="0">
                <a:ea typeface="黑体" panose="02010609060101010101" pitchFamily="49" charset="-122"/>
              </a:rPr>
              <a:t>。由一个或几个判断推出另一判断的思维形式就是</a:t>
            </a:r>
            <a:r>
              <a:rPr lang="zh-CN" altLang="en-US" sz="2800" b="1" dirty="0">
                <a:solidFill>
                  <a:schemeClr val="hlink"/>
                </a:solidFill>
                <a:ea typeface="黑体" panose="02010609060101010101" pitchFamily="49" charset="-122"/>
              </a:rPr>
              <a:t>推理</a:t>
            </a:r>
            <a:r>
              <a:rPr lang="zh-CN" altLang="en-US" sz="2800" b="1" dirty="0">
                <a:ea typeface="黑体" panose="02010609060101010101" pitchFamily="49" charset="-122"/>
              </a:rPr>
              <a:t>。</a:t>
            </a:r>
            <a:endParaRPr lang="zh-CN" altLang="en-US" sz="2800" b="1" dirty="0">
              <a:ea typeface="黑体" panose="02010609060101010101" pitchFamily="49" charset="-122"/>
            </a:endParaRPr>
          </a:p>
          <a:p>
            <a:pPr eaLnBrk="1" hangingPunct="1">
              <a:lnSpc>
                <a:spcPct val="100000"/>
              </a:lnSpc>
            </a:pPr>
            <a:r>
              <a:rPr lang="zh-CN" altLang="en-US" b="1" dirty="0">
                <a:solidFill>
                  <a:srgbClr val="0000FF"/>
                </a:solidFill>
                <a:ea typeface="黑体" panose="02010609060101010101" pitchFamily="49" charset="-122"/>
              </a:rPr>
              <a:t>数理逻辑</a:t>
            </a:r>
            <a:endParaRPr lang="zh-CN" altLang="en-US" b="1" dirty="0">
              <a:solidFill>
                <a:srgbClr val="0000FF"/>
              </a:solidFill>
              <a:ea typeface="黑体" panose="02010609060101010101" pitchFamily="49" charset="-122"/>
            </a:endParaRPr>
          </a:p>
          <a:p>
            <a:pPr lvl="1" eaLnBrk="1" hangingPunct="1">
              <a:lnSpc>
                <a:spcPct val="100000"/>
              </a:lnSpc>
            </a:pPr>
            <a:r>
              <a:rPr lang="zh-CN" altLang="en-US" sz="2800" b="1" dirty="0">
                <a:ea typeface="黑体" panose="02010609060101010101" pitchFamily="49" charset="-122"/>
              </a:rPr>
              <a:t>用数学方法研究推理的规律称为数理逻辑。所谓数学方法就是引用一套符号体系的方法，所以数理逻辑又称作符号逻辑。</a:t>
            </a:r>
            <a:endParaRPr lang="zh-CN" altLang="en-US" sz="2800" b="1" dirty="0">
              <a:ea typeface="黑体" panose="02010609060101010101" pitchFamily="49" charset="-122"/>
            </a:endParaRPr>
          </a:p>
        </p:txBody>
      </p:sp>
      <p:sp>
        <p:nvSpPr>
          <p:cNvPr id="205828" name="Rectangle 4"/>
          <p:cNvSpPr>
            <a:spLocks noChangeArrowheads="1"/>
          </p:cNvSpPr>
          <p:nvPr/>
        </p:nvSpPr>
        <p:spPr bwMode="auto">
          <a:xfrm>
            <a:off x="0" y="1131888"/>
            <a:ext cx="9144000" cy="0"/>
          </a:xfrm>
          <a:prstGeom prst="rect">
            <a:avLst/>
          </a:prstGeom>
          <a:noFill/>
          <a:ln w="9525">
            <a:noFill/>
            <a:miter lim="800000"/>
          </a:ln>
          <a:effectLst/>
        </p:spPr>
        <p:txBody>
          <a:bodyPr wrap="none" anchor="ctr">
            <a:spAutoFit/>
          </a:bodyPr>
          <a:lstStyle/>
          <a:p>
            <a:pPr algn="ctr" eaLnBrk="1" hangingPunct="1">
              <a:spcBef>
                <a:spcPct val="20000"/>
              </a:spcBef>
              <a:defRPr/>
            </a:pPr>
            <a:endParaRPr lang="zh-CN" altLang="en-US">
              <a:effectLst>
                <a:outerShdw blurRad="38100" dist="38100" dir="2700000" algn="tl">
                  <a:srgbClr val="000000">
                    <a:alpha val="43137"/>
                  </a:srgbClr>
                </a:outerShdw>
              </a:effectLst>
              <a:ea typeface="黑体" panose="02010609060101010101" pitchFamily="49" charset="-122"/>
            </a:endParaRPr>
          </a:p>
        </p:txBody>
      </p:sp>
    </p:spTree>
  </p:cSld>
  <p:clrMapOvr>
    <a:masterClrMapping/>
  </p:clrMapOvr>
  <p:transition spd="med" advTm="5486"/>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p:txBody>
          <a:bodyPr/>
          <a:lstStyle/>
          <a:p>
            <a:pPr algn="l" eaLnBrk="1" hangingPunct="1">
              <a:defRPr/>
            </a:pPr>
            <a:r>
              <a:rPr lang="en-US" altLang="zh-CN">
                <a:latin typeface="Arial Black" panose="020B0A04020102020204" pitchFamily="34" charset="0"/>
                <a:ea typeface="黑体" panose="02010609060101010101" pitchFamily="49" charset="-122"/>
              </a:rPr>
              <a:t>1.5</a:t>
            </a:r>
            <a:r>
              <a:rPr lang="zh-CN" altLang="en-US">
                <a:latin typeface="Arial Black" panose="020B0A04020102020204" pitchFamily="34" charset="0"/>
                <a:ea typeface="黑体" panose="02010609060101010101" pitchFamily="49" charset="-122"/>
              </a:rPr>
              <a:t>：命题逻辑的推理理论</a:t>
            </a:r>
            <a:endParaRPr lang="zh-CN" altLang="en-US">
              <a:latin typeface="Arial Black" panose="020B0A04020102020204" pitchFamily="34" charset="0"/>
              <a:ea typeface="黑体" panose="02010609060101010101" pitchFamily="49" charset="-122"/>
            </a:endParaRPr>
          </a:p>
        </p:txBody>
      </p:sp>
      <p:sp>
        <p:nvSpPr>
          <p:cNvPr id="123907" name="Rectangle 3"/>
          <p:cNvSpPr>
            <a:spLocks noGrp="1" noChangeArrowheads="1"/>
          </p:cNvSpPr>
          <p:nvPr>
            <p:ph type="body" idx="1"/>
          </p:nvPr>
        </p:nvSpPr>
        <p:spPr/>
        <p:txBody>
          <a:bodyPr/>
          <a:lstStyle/>
          <a:p>
            <a:pPr eaLnBrk="1" hangingPunct="1">
              <a:buFontTx/>
              <a:buNone/>
            </a:pPr>
            <a:r>
              <a:rPr lang="en-US" altLang="zh-CN" b="1" dirty="0">
                <a:ea typeface="黑体" panose="02010609060101010101" pitchFamily="49" charset="-122"/>
              </a:rPr>
              <a:t>(3)P1</a:t>
            </a:r>
            <a:r>
              <a:rPr lang="en-US" altLang="zh-CN" b="1" dirty="0"/>
              <a:t>∧P2∧</a:t>
            </a:r>
            <a:r>
              <a:rPr lang="en-US" altLang="zh-CN" b="1" dirty="0">
                <a:latin typeface="Arial" panose="020B0604020202020204" pitchFamily="34" charset="0"/>
              </a:rPr>
              <a:t>…</a:t>
            </a:r>
            <a:r>
              <a:rPr lang="en-US" altLang="zh-CN" b="1" dirty="0"/>
              <a:t>∧</a:t>
            </a:r>
            <a:r>
              <a:rPr lang="en-US" altLang="zh-CN" b="1" dirty="0" err="1"/>
              <a:t>Pn</a:t>
            </a:r>
            <a:r>
              <a:rPr lang="en-US" altLang="zh-CN" b="1" dirty="0"/>
              <a:t> →(P → Q)</a:t>
            </a:r>
            <a:r>
              <a:rPr lang="zh-CN" altLang="en-US" b="1" dirty="0"/>
              <a:t>形式命题的证明。</a:t>
            </a:r>
            <a:endParaRPr lang="zh-CN" altLang="en-US" b="1" dirty="0"/>
          </a:p>
          <a:p>
            <a:pPr eaLnBrk="1" hangingPunct="1">
              <a:buFontTx/>
              <a:buNone/>
            </a:pPr>
            <a:r>
              <a:rPr lang="zh-CN" altLang="en-US" sz="2800" b="1" dirty="0">
                <a:ea typeface="黑体" panose="02010609060101010101" pitchFamily="49" charset="-122"/>
              </a:rPr>
              <a:t>附加前提证明法</a:t>
            </a:r>
            <a:r>
              <a:rPr lang="en-US" altLang="zh-CN" sz="2800" b="1" dirty="0">
                <a:ea typeface="黑体" panose="02010609060101010101" pitchFamily="49" charset="-122"/>
              </a:rPr>
              <a:t>(CP</a:t>
            </a:r>
            <a:r>
              <a:rPr lang="zh-CN" altLang="en-US" sz="2800" b="1" dirty="0">
                <a:ea typeface="黑体" panose="02010609060101010101" pitchFamily="49" charset="-122"/>
              </a:rPr>
              <a:t>规则</a:t>
            </a:r>
            <a:r>
              <a:rPr lang="en-US" altLang="zh-CN" sz="2800" b="1" dirty="0">
                <a:ea typeface="黑体" panose="02010609060101010101" pitchFamily="49" charset="-122"/>
              </a:rPr>
              <a:t>)</a:t>
            </a:r>
            <a:endParaRPr lang="en-US" altLang="zh-CN" sz="2800" b="1" dirty="0">
              <a:ea typeface="黑体" panose="02010609060101010101" pitchFamily="49" charset="-122"/>
            </a:endParaRPr>
          </a:p>
          <a:p>
            <a:pPr eaLnBrk="1" hangingPunct="1">
              <a:buFontTx/>
              <a:buNone/>
            </a:pPr>
            <a:r>
              <a:rPr lang="zh-CN" altLang="en-US" sz="2800" b="1" dirty="0">
                <a:ea typeface="黑体" panose="02010609060101010101" pitchFamily="49" charset="-122"/>
              </a:rPr>
              <a:t>若</a:t>
            </a:r>
            <a:r>
              <a:rPr lang="en-US" altLang="zh-CN" sz="2800" b="1" dirty="0" smtClean="0">
                <a:ea typeface="黑体" panose="02010609060101010101" pitchFamily="49" charset="-122"/>
              </a:rPr>
              <a:t>P1, P2, </a:t>
            </a:r>
            <a:r>
              <a:rPr lang="en-US" altLang="zh-CN" sz="2800" b="1" dirty="0">
                <a:ea typeface="黑体" panose="02010609060101010101" pitchFamily="49" charset="-122"/>
              </a:rPr>
              <a:t>…, </a:t>
            </a:r>
            <a:r>
              <a:rPr lang="en-US" altLang="zh-CN" sz="2800" b="1" dirty="0" err="1">
                <a:ea typeface="黑体" panose="02010609060101010101" pitchFamily="49" charset="-122"/>
              </a:rPr>
              <a:t>Pn</a:t>
            </a:r>
            <a:r>
              <a:rPr lang="en-US" altLang="zh-CN" sz="2800" b="1" dirty="0">
                <a:ea typeface="黑体" panose="02010609060101010101" pitchFamily="49" charset="-122"/>
              </a:rPr>
              <a:t>, </a:t>
            </a:r>
            <a:r>
              <a:rPr lang="en-US" altLang="zh-CN" sz="2800" b="1" dirty="0" smtClean="0">
                <a:ea typeface="黑体" panose="02010609060101010101" pitchFamily="49" charset="-122"/>
              </a:rPr>
              <a:t>P╞ </a:t>
            </a:r>
            <a:r>
              <a:rPr lang="en-US" altLang="zh-CN" sz="2800" b="1" dirty="0">
                <a:ea typeface="黑体" panose="02010609060101010101" pitchFamily="49" charset="-122"/>
              </a:rPr>
              <a:t>Q</a:t>
            </a:r>
            <a:r>
              <a:rPr lang="zh-CN" altLang="en-US" sz="2800" b="1" dirty="0">
                <a:ea typeface="黑体" panose="02010609060101010101" pitchFamily="49" charset="-122"/>
              </a:rPr>
              <a:t>，则</a:t>
            </a:r>
            <a:r>
              <a:rPr lang="en-US" altLang="zh-CN" sz="2800" b="1" dirty="0" smtClean="0">
                <a:ea typeface="黑体" panose="02010609060101010101" pitchFamily="49" charset="-122"/>
              </a:rPr>
              <a:t>P1, P2, …, </a:t>
            </a:r>
            <a:r>
              <a:rPr lang="en-US" altLang="zh-CN" sz="2800" b="1" dirty="0" err="1" smtClean="0">
                <a:ea typeface="黑体" panose="02010609060101010101" pitchFamily="49" charset="-122"/>
              </a:rPr>
              <a:t>Pn</a:t>
            </a:r>
            <a:r>
              <a:rPr lang="en-US" altLang="zh-CN" sz="2800" b="1" dirty="0" smtClean="0">
                <a:ea typeface="黑体" panose="02010609060101010101" pitchFamily="49" charset="-122"/>
              </a:rPr>
              <a:t>╞ </a:t>
            </a:r>
            <a:r>
              <a:rPr lang="en-US" altLang="zh-CN" sz="2800" b="1" dirty="0">
                <a:ea typeface="黑体" panose="02010609060101010101" pitchFamily="49" charset="-122"/>
              </a:rPr>
              <a:t>P</a:t>
            </a:r>
            <a:r>
              <a:rPr lang="en-US" altLang="zh-CN" b="1" dirty="0"/>
              <a:t>→</a:t>
            </a:r>
            <a:r>
              <a:rPr lang="en-US" altLang="zh-CN" sz="2800" b="1" dirty="0">
                <a:ea typeface="黑体" panose="02010609060101010101" pitchFamily="49" charset="-122"/>
              </a:rPr>
              <a:t>Q</a:t>
            </a:r>
            <a:endParaRPr lang="en-US" altLang="zh-CN" sz="2800" b="1" dirty="0">
              <a:ea typeface="黑体" panose="02010609060101010101" pitchFamily="49" charset="-122"/>
            </a:endParaRPr>
          </a:p>
          <a:p>
            <a:pPr eaLnBrk="1" hangingPunct="1">
              <a:buFontTx/>
              <a:buNone/>
            </a:pPr>
            <a:r>
              <a:rPr lang="zh-CN" altLang="en-US" sz="2800" b="1" dirty="0">
                <a:ea typeface="黑体" panose="02010609060101010101" pitchFamily="49" charset="-122"/>
              </a:rPr>
              <a:t>附加前提证明法的意义在于：当推理的结论是蕴含式时，可以将其前件作为附加前提引用，只要能推理出其后件，则原推理成立。</a:t>
            </a:r>
            <a:endParaRPr lang="zh-CN" altLang="en-US" sz="2800" b="1" dirty="0">
              <a:ea typeface="黑体" panose="02010609060101010101" pitchFamily="49" charset="-122"/>
            </a:endParaRPr>
          </a:p>
          <a:p>
            <a:pPr eaLnBrk="1" hangingPunct="1"/>
            <a:r>
              <a:rPr lang="zh-CN" altLang="en-US" b="1" dirty="0">
                <a:solidFill>
                  <a:srgbClr val="FF9900"/>
                </a:solidFill>
                <a:ea typeface="黑体" panose="02010609060101010101" pitchFamily="49" charset="-122"/>
              </a:rPr>
              <a:t>例</a:t>
            </a:r>
            <a:r>
              <a:rPr lang="en-US" altLang="zh-CN" b="1" dirty="0">
                <a:solidFill>
                  <a:srgbClr val="FF9900"/>
                </a:solidFill>
                <a:ea typeface="黑体" panose="02010609060101010101" pitchFamily="49" charset="-122"/>
              </a:rPr>
              <a:t>1.24</a:t>
            </a:r>
            <a:r>
              <a:rPr lang="zh-CN" altLang="en-US" b="1" dirty="0">
                <a:solidFill>
                  <a:srgbClr val="FF9900"/>
                </a:solidFill>
                <a:ea typeface="黑体" panose="02010609060101010101" pitchFamily="49" charset="-122"/>
              </a:rPr>
              <a:t>：</a:t>
            </a:r>
            <a:r>
              <a:rPr lang="zh-CN" altLang="en-US" sz="2800" b="1" dirty="0">
                <a:ea typeface="黑体" panose="02010609060101010101" pitchFamily="49" charset="-122"/>
              </a:rPr>
              <a:t>如果</a:t>
            </a:r>
            <a:r>
              <a:rPr lang="en-US" altLang="zh-CN" sz="2800" b="1" dirty="0">
                <a:ea typeface="黑体" panose="02010609060101010101" pitchFamily="49" charset="-122"/>
              </a:rPr>
              <a:t>A</a:t>
            </a:r>
            <a:r>
              <a:rPr lang="zh-CN" altLang="en-US" sz="2800" b="1" dirty="0">
                <a:ea typeface="黑体" panose="02010609060101010101" pitchFamily="49" charset="-122"/>
              </a:rPr>
              <a:t>参加球赛，则</a:t>
            </a:r>
            <a:r>
              <a:rPr lang="en-US" altLang="zh-CN" sz="2800" b="1" dirty="0">
                <a:ea typeface="黑体" panose="02010609060101010101" pitchFamily="49" charset="-122"/>
              </a:rPr>
              <a:t>B</a:t>
            </a:r>
            <a:r>
              <a:rPr lang="zh-CN" altLang="en-US" sz="2800" b="1" dirty="0">
                <a:ea typeface="黑体" panose="02010609060101010101" pitchFamily="49" charset="-122"/>
              </a:rPr>
              <a:t>或</a:t>
            </a:r>
            <a:r>
              <a:rPr lang="en-US" altLang="zh-CN" sz="2800" b="1" dirty="0">
                <a:ea typeface="黑体" panose="02010609060101010101" pitchFamily="49" charset="-122"/>
              </a:rPr>
              <a:t>C</a:t>
            </a:r>
            <a:r>
              <a:rPr lang="zh-CN" altLang="en-US" sz="2800" b="1" dirty="0">
                <a:ea typeface="黑体" panose="02010609060101010101" pitchFamily="49" charset="-122"/>
              </a:rPr>
              <a:t>也将参加球赛。如果</a:t>
            </a:r>
            <a:r>
              <a:rPr lang="en-US" altLang="zh-CN" sz="2800" b="1" dirty="0">
                <a:ea typeface="黑体" panose="02010609060101010101" pitchFamily="49" charset="-122"/>
              </a:rPr>
              <a:t>B</a:t>
            </a:r>
            <a:r>
              <a:rPr lang="zh-CN" altLang="en-US" sz="2800" b="1" dirty="0">
                <a:ea typeface="黑体" panose="02010609060101010101" pitchFamily="49" charset="-122"/>
              </a:rPr>
              <a:t>参加球赛，则</a:t>
            </a:r>
            <a:r>
              <a:rPr lang="en-US" altLang="zh-CN" sz="2800" b="1" dirty="0">
                <a:ea typeface="黑体" panose="02010609060101010101" pitchFamily="49" charset="-122"/>
              </a:rPr>
              <a:t>A</a:t>
            </a:r>
            <a:r>
              <a:rPr lang="zh-CN" altLang="en-US" sz="2800" b="1" dirty="0">
                <a:ea typeface="黑体" panose="02010609060101010101" pitchFamily="49" charset="-122"/>
              </a:rPr>
              <a:t>不参加球赛。如果</a:t>
            </a:r>
            <a:r>
              <a:rPr lang="en-US" altLang="zh-CN" sz="2800" b="1" dirty="0">
                <a:ea typeface="黑体" panose="02010609060101010101" pitchFamily="49" charset="-122"/>
              </a:rPr>
              <a:t>D</a:t>
            </a:r>
            <a:r>
              <a:rPr lang="zh-CN" altLang="en-US" sz="2800" b="1" dirty="0">
                <a:ea typeface="黑体" panose="02010609060101010101" pitchFamily="49" charset="-122"/>
              </a:rPr>
              <a:t>参加球赛，则</a:t>
            </a:r>
            <a:r>
              <a:rPr lang="en-US" altLang="zh-CN" sz="2800" b="1" dirty="0">
                <a:ea typeface="黑体" panose="02010609060101010101" pitchFamily="49" charset="-122"/>
              </a:rPr>
              <a:t>C</a:t>
            </a:r>
            <a:r>
              <a:rPr lang="zh-CN" altLang="en-US" sz="2800" b="1" dirty="0">
                <a:ea typeface="黑体" panose="02010609060101010101" pitchFamily="49" charset="-122"/>
              </a:rPr>
              <a:t>不参加球赛。所以，</a:t>
            </a:r>
            <a:r>
              <a:rPr lang="en-US" altLang="zh-CN" sz="2800" b="1" dirty="0">
                <a:ea typeface="黑体" panose="02010609060101010101" pitchFamily="49" charset="-122"/>
              </a:rPr>
              <a:t>A</a:t>
            </a:r>
            <a:r>
              <a:rPr lang="zh-CN" altLang="en-US" sz="2800" b="1" dirty="0">
                <a:ea typeface="黑体" panose="02010609060101010101" pitchFamily="49" charset="-122"/>
              </a:rPr>
              <a:t>若参加球赛，则</a:t>
            </a:r>
            <a:r>
              <a:rPr lang="en-US" altLang="zh-CN" sz="2800" b="1" dirty="0">
                <a:ea typeface="黑体" panose="02010609060101010101" pitchFamily="49" charset="-122"/>
              </a:rPr>
              <a:t>D</a:t>
            </a:r>
            <a:r>
              <a:rPr lang="zh-CN" altLang="en-US" sz="2800" b="1" dirty="0">
                <a:ea typeface="黑体" panose="02010609060101010101" pitchFamily="49" charset="-122"/>
              </a:rPr>
              <a:t>不参加球赛。</a:t>
            </a:r>
            <a:endParaRPr lang="zh-CN" altLang="en-US" sz="2800" b="1" dirty="0">
              <a:ea typeface="黑体" panose="02010609060101010101" pitchFamily="49" charset="-122"/>
            </a:endParaRPr>
          </a:p>
        </p:txBody>
      </p:sp>
    </p:spTree>
  </p:cSld>
  <p:clrMapOvr>
    <a:masterClrMapping/>
  </p:clrMapOvr>
  <p:transition spd="med" advTm="5486"/>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ChangeArrowheads="1"/>
          </p:cNvSpPr>
          <p:nvPr>
            <p:ph type="title"/>
          </p:nvPr>
        </p:nvSpPr>
        <p:spPr/>
        <p:txBody>
          <a:bodyPr/>
          <a:lstStyle/>
          <a:p>
            <a:pPr algn="l" eaLnBrk="1" hangingPunct="1">
              <a:defRPr/>
            </a:pPr>
            <a:r>
              <a:rPr lang="en-US" altLang="zh-CN" sz="3600">
                <a:latin typeface="Arial Black" panose="020B0A04020102020204" pitchFamily="34" charset="0"/>
                <a:ea typeface="黑体" panose="02010609060101010101" pitchFamily="49" charset="-122"/>
              </a:rPr>
              <a:t>1.5</a:t>
            </a:r>
            <a:r>
              <a:rPr lang="zh-CN" altLang="en-US" sz="3600">
                <a:latin typeface="Arial Black" panose="020B0A04020102020204" pitchFamily="34" charset="0"/>
                <a:ea typeface="黑体" panose="02010609060101010101" pitchFamily="49" charset="-122"/>
              </a:rPr>
              <a:t>：命题逻辑的推理理论</a:t>
            </a:r>
            <a:endParaRPr lang="zh-CN" altLang="en-US" sz="3600">
              <a:latin typeface="Arial Black" panose="020B0A04020102020204" pitchFamily="34" charset="0"/>
              <a:ea typeface="黑体" panose="02010609060101010101" pitchFamily="49" charset="-122"/>
            </a:endParaRPr>
          </a:p>
        </p:txBody>
      </p:sp>
      <p:sp>
        <p:nvSpPr>
          <p:cNvPr id="125955" name="Rectangle 3"/>
          <p:cNvSpPr>
            <a:spLocks noGrp="1" noChangeArrowheads="1"/>
          </p:cNvSpPr>
          <p:nvPr>
            <p:ph type="body" idx="1"/>
          </p:nvPr>
        </p:nvSpPr>
        <p:spPr/>
        <p:txBody>
          <a:bodyPr/>
          <a:lstStyle/>
          <a:p>
            <a:pPr eaLnBrk="1" hangingPunct="1"/>
            <a:r>
              <a:rPr lang="zh-CN" altLang="en-US" b="1" dirty="0">
                <a:solidFill>
                  <a:srgbClr val="FF9900"/>
                </a:solidFill>
                <a:ea typeface="黑体" panose="02010609060101010101" pitchFamily="49" charset="-122"/>
              </a:rPr>
              <a:t>例</a:t>
            </a:r>
            <a:r>
              <a:rPr lang="en-US" altLang="zh-CN" b="1" dirty="0">
                <a:solidFill>
                  <a:srgbClr val="FF9900"/>
                </a:solidFill>
                <a:ea typeface="黑体" panose="02010609060101010101" pitchFamily="49" charset="-122"/>
              </a:rPr>
              <a:t>1.25</a:t>
            </a:r>
            <a:r>
              <a:rPr lang="zh-CN" altLang="en-US" b="1" dirty="0">
                <a:solidFill>
                  <a:srgbClr val="FF9900"/>
                </a:solidFill>
                <a:ea typeface="黑体" panose="02010609060101010101" pitchFamily="49" charset="-122"/>
              </a:rPr>
              <a:t>：</a:t>
            </a:r>
            <a:r>
              <a:rPr lang="zh-CN" altLang="en-US" sz="2800" b="1" dirty="0">
                <a:ea typeface="黑体" panose="02010609060101010101" pitchFamily="49" charset="-122"/>
              </a:rPr>
              <a:t>设前提条件</a:t>
            </a:r>
            <a:r>
              <a:rPr lang="en-US" altLang="zh-CN" sz="2800" b="1" dirty="0">
                <a:ea typeface="黑体" panose="02010609060101010101" pitchFamily="49" charset="-122"/>
              </a:rPr>
              <a:t>T={P→(Q→S)</a:t>
            </a:r>
            <a:r>
              <a:rPr lang="zh-CN" altLang="en-US" sz="2800" b="1" dirty="0">
                <a:ea typeface="黑体" panose="02010609060101010101" pitchFamily="49" charset="-122"/>
              </a:rPr>
              <a:t>，</a:t>
            </a:r>
            <a:r>
              <a:rPr lang="en-US" altLang="zh-CN" sz="2800" b="1" dirty="0">
                <a:ea typeface="黑体" panose="02010609060101010101" pitchFamily="49" charset="-122"/>
              </a:rPr>
              <a:t>¬R∨P</a:t>
            </a:r>
            <a:r>
              <a:rPr lang="zh-CN" altLang="en-US" sz="2800" b="1" dirty="0">
                <a:ea typeface="黑体" panose="02010609060101010101" pitchFamily="49" charset="-122"/>
              </a:rPr>
              <a:t>，</a:t>
            </a:r>
            <a:r>
              <a:rPr lang="en-US" altLang="zh-CN" sz="2800" b="1" dirty="0">
                <a:ea typeface="黑体" panose="02010609060101010101" pitchFamily="49" charset="-122"/>
              </a:rPr>
              <a:t>Q},</a:t>
            </a:r>
            <a:r>
              <a:rPr lang="zh-CN" altLang="en-US" sz="2800" b="1" dirty="0">
                <a:ea typeface="黑体" panose="02010609060101010101" pitchFamily="49" charset="-122"/>
              </a:rPr>
              <a:t>公式</a:t>
            </a:r>
            <a:r>
              <a:rPr lang="en-US" altLang="zh-CN" sz="2800" b="1" dirty="0">
                <a:ea typeface="黑体" panose="02010609060101010101" pitchFamily="49" charset="-122"/>
              </a:rPr>
              <a:t>G=R →S</a:t>
            </a:r>
            <a:r>
              <a:rPr lang="zh-CN" altLang="en-US" sz="2800" b="1" dirty="0">
                <a:ea typeface="黑体" panose="02010609060101010101" pitchFamily="49" charset="-122"/>
              </a:rPr>
              <a:t>，证明</a:t>
            </a:r>
            <a:r>
              <a:rPr lang="en-US" altLang="zh-CN" sz="2800" b="1" dirty="0" smtClean="0">
                <a:ea typeface="黑体" panose="02010609060101010101" pitchFamily="49" charset="-122"/>
              </a:rPr>
              <a:t>T╞ </a:t>
            </a:r>
            <a:r>
              <a:rPr lang="en-US" altLang="zh-CN" sz="2800" b="1" dirty="0">
                <a:ea typeface="黑体" panose="02010609060101010101" pitchFamily="49" charset="-122"/>
              </a:rPr>
              <a:t>G</a:t>
            </a:r>
            <a:r>
              <a:rPr lang="zh-CN" altLang="en-US" sz="2800" b="1" dirty="0">
                <a:ea typeface="黑体" panose="02010609060101010101" pitchFamily="49" charset="-122"/>
              </a:rPr>
              <a:t>。</a:t>
            </a:r>
            <a:endParaRPr lang="zh-CN" altLang="en-US" sz="2800" b="1" dirty="0">
              <a:ea typeface="黑体" panose="02010609060101010101" pitchFamily="49" charset="-122"/>
            </a:endParaRPr>
          </a:p>
          <a:p>
            <a:pPr eaLnBrk="1" hangingPunct="1">
              <a:buFontTx/>
              <a:buNone/>
            </a:pPr>
            <a:r>
              <a:rPr lang="en-US" altLang="zh-CN" b="1" dirty="0"/>
              <a:t>(4)</a:t>
            </a:r>
            <a:r>
              <a:rPr lang="zh-CN" altLang="en-US" b="1" dirty="0"/>
              <a:t>反证法</a:t>
            </a:r>
            <a:r>
              <a:rPr lang="en-US" altLang="zh-CN" b="1" dirty="0"/>
              <a:t>(</a:t>
            </a:r>
            <a:r>
              <a:rPr lang="zh-CN" altLang="en-US" b="1" dirty="0"/>
              <a:t>归谬法</a:t>
            </a:r>
            <a:r>
              <a:rPr lang="en-US" altLang="zh-CN" b="1" dirty="0"/>
              <a:t>)</a:t>
            </a:r>
            <a:endParaRPr lang="en-US" altLang="zh-CN" b="1" dirty="0"/>
          </a:p>
          <a:p>
            <a:pPr eaLnBrk="1" hangingPunct="1"/>
            <a:r>
              <a:rPr lang="zh-CN" altLang="en-US" sz="2800" b="1" dirty="0">
                <a:solidFill>
                  <a:srgbClr val="FF6600"/>
                </a:solidFill>
                <a:ea typeface="黑体" panose="02010609060101010101" pitchFamily="49" charset="-122"/>
              </a:rPr>
              <a:t>定义</a:t>
            </a:r>
            <a:r>
              <a:rPr lang="en-US" altLang="zh-CN" sz="2800" b="1" dirty="0">
                <a:solidFill>
                  <a:srgbClr val="FF6600"/>
                </a:solidFill>
                <a:ea typeface="黑体" panose="02010609060101010101" pitchFamily="49" charset="-122"/>
              </a:rPr>
              <a:t>1.19</a:t>
            </a:r>
            <a:r>
              <a:rPr lang="zh-CN" altLang="en-US" sz="2800" b="1" dirty="0">
                <a:solidFill>
                  <a:srgbClr val="FF6600"/>
                </a:solidFill>
                <a:ea typeface="黑体" panose="02010609060101010101" pitchFamily="49" charset="-122"/>
              </a:rPr>
              <a:t>：</a:t>
            </a:r>
            <a:r>
              <a:rPr lang="zh-CN" altLang="en-US" sz="2800" b="1" dirty="0">
                <a:ea typeface="黑体" panose="02010609060101010101" pitchFamily="49" charset="-122"/>
              </a:rPr>
              <a:t>设</a:t>
            </a:r>
            <a:r>
              <a:rPr lang="en-US" altLang="zh-CN" sz="2800" b="1" dirty="0" smtClean="0">
                <a:ea typeface="黑体" panose="02010609060101010101" pitchFamily="49" charset="-122"/>
              </a:rPr>
              <a:t>G1, G2, …, </a:t>
            </a:r>
            <a:r>
              <a:rPr lang="en-US" altLang="zh-CN" sz="2800" b="1" dirty="0" err="1" smtClean="0">
                <a:ea typeface="黑体" panose="02010609060101010101" pitchFamily="49" charset="-122"/>
              </a:rPr>
              <a:t>Gn</a:t>
            </a:r>
            <a:r>
              <a:rPr lang="zh-CN" altLang="en-US" sz="2800" b="1" dirty="0">
                <a:ea typeface="黑体" panose="02010609060101010101" pitchFamily="49" charset="-122"/>
              </a:rPr>
              <a:t>是一组命题</a:t>
            </a:r>
            <a:r>
              <a:rPr lang="zh-CN" altLang="en-US" sz="2800" b="1" dirty="0" smtClean="0">
                <a:ea typeface="黑体" panose="02010609060101010101" pitchFamily="49" charset="-122"/>
              </a:rPr>
              <a:t>公式，</a:t>
            </a:r>
            <a:r>
              <a:rPr lang="en-US" altLang="zh-CN" sz="2800" b="1" dirty="0" smtClean="0">
                <a:ea typeface="黑体" panose="02010609060101010101" pitchFamily="49" charset="-122"/>
              </a:rPr>
              <a:t>P1, P2, …, </a:t>
            </a:r>
            <a:r>
              <a:rPr lang="en-US" altLang="zh-CN" sz="2800" b="1" dirty="0" err="1" smtClean="0">
                <a:ea typeface="黑体" panose="02010609060101010101" pitchFamily="49" charset="-122"/>
              </a:rPr>
              <a:t>Pn</a:t>
            </a:r>
            <a:r>
              <a:rPr lang="zh-CN" altLang="en-US" sz="2800" b="1" dirty="0">
                <a:ea typeface="黑体" panose="02010609060101010101" pitchFamily="49" charset="-122"/>
              </a:rPr>
              <a:t>是出现在</a:t>
            </a:r>
            <a:r>
              <a:rPr lang="en-US" altLang="zh-CN" sz="2800" b="1" dirty="0" smtClean="0">
                <a:ea typeface="黑体" panose="02010609060101010101" pitchFamily="49" charset="-122"/>
              </a:rPr>
              <a:t>G1, G2, …, </a:t>
            </a:r>
            <a:r>
              <a:rPr lang="en-US" altLang="zh-CN" sz="2800" b="1" dirty="0" err="1" smtClean="0">
                <a:ea typeface="黑体" panose="02010609060101010101" pitchFamily="49" charset="-122"/>
              </a:rPr>
              <a:t>Gn</a:t>
            </a:r>
            <a:r>
              <a:rPr lang="zh-CN" altLang="en-US" sz="2800" b="1" dirty="0">
                <a:ea typeface="黑体" panose="02010609060101010101" pitchFamily="49" charset="-122"/>
              </a:rPr>
              <a:t>中的一切命题变元，</a:t>
            </a:r>
            <a:r>
              <a:rPr lang="en-US" altLang="zh-CN" sz="2800" b="1" dirty="0">
                <a:ea typeface="黑体" panose="02010609060101010101" pitchFamily="49" charset="-122"/>
              </a:rPr>
              <a:t>I</a:t>
            </a:r>
            <a:r>
              <a:rPr lang="zh-CN" altLang="en-US" sz="2800" b="1" dirty="0">
                <a:ea typeface="黑体" panose="02010609060101010101" pitchFamily="49" charset="-122"/>
              </a:rPr>
              <a:t>是它的任意解释，若有解释</a:t>
            </a:r>
            <a:r>
              <a:rPr lang="en-US" altLang="zh-CN" sz="2800" b="1" dirty="0">
                <a:ea typeface="黑体" panose="02010609060101010101" pitchFamily="49" charset="-122"/>
              </a:rPr>
              <a:t>I</a:t>
            </a:r>
            <a:r>
              <a:rPr lang="zh-CN" altLang="en-US" sz="2800" b="1" dirty="0">
                <a:ea typeface="黑体" panose="02010609060101010101" pitchFamily="49" charset="-122"/>
              </a:rPr>
              <a:t>使</a:t>
            </a:r>
            <a:r>
              <a:rPr lang="en-US" altLang="zh-CN" sz="2800" b="1" dirty="0">
                <a:ea typeface="黑体" panose="02010609060101010101" pitchFamily="49" charset="-122"/>
              </a:rPr>
              <a:t>G1</a:t>
            </a:r>
            <a:r>
              <a:rPr lang="en-US" altLang="zh-CN" b="1" dirty="0"/>
              <a:t>∧</a:t>
            </a:r>
            <a:r>
              <a:rPr lang="en-US" altLang="zh-CN" sz="2800" b="1" dirty="0">
                <a:ea typeface="黑体" panose="02010609060101010101" pitchFamily="49" charset="-122"/>
              </a:rPr>
              <a:t>G2</a:t>
            </a:r>
            <a:r>
              <a:rPr lang="en-US" altLang="zh-CN" b="1" dirty="0"/>
              <a:t>∧</a:t>
            </a:r>
            <a:r>
              <a:rPr lang="en-US" altLang="zh-CN" sz="2800" b="1" dirty="0">
                <a:ea typeface="黑体" panose="02010609060101010101" pitchFamily="49" charset="-122"/>
              </a:rPr>
              <a:t>…</a:t>
            </a:r>
            <a:r>
              <a:rPr lang="en-US" altLang="zh-CN" b="1" dirty="0"/>
              <a:t>∧</a:t>
            </a:r>
            <a:r>
              <a:rPr lang="en-US" altLang="zh-CN" sz="2800" b="1" dirty="0" err="1">
                <a:ea typeface="黑体" panose="02010609060101010101" pitchFamily="49" charset="-122"/>
              </a:rPr>
              <a:t>Gn</a:t>
            </a:r>
            <a:r>
              <a:rPr lang="zh-CN" altLang="en-US" sz="2800" b="1" dirty="0">
                <a:ea typeface="黑体" panose="02010609060101010101" pitchFamily="49" charset="-122"/>
              </a:rPr>
              <a:t>取值为“真”，则称公式</a:t>
            </a:r>
            <a:r>
              <a:rPr lang="en-US" altLang="zh-CN" sz="2800" b="1" dirty="0" smtClean="0">
                <a:ea typeface="黑体" panose="02010609060101010101" pitchFamily="49" charset="-122"/>
              </a:rPr>
              <a:t>G1, G2, …, </a:t>
            </a:r>
            <a:r>
              <a:rPr lang="en-US" altLang="zh-CN" sz="2800" b="1" dirty="0" err="1" smtClean="0">
                <a:ea typeface="黑体" panose="02010609060101010101" pitchFamily="49" charset="-122"/>
              </a:rPr>
              <a:t>Gn</a:t>
            </a:r>
            <a:r>
              <a:rPr lang="zh-CN" altLang="en-US" sz="2800" b="1" dirty="0">
                <a:ea typeface="黑体" panose="02010609060101010101" pitchFamily="49" charset="-122"/>
              </a:rPr>
              <a:t>是一致的</a:t>
            </a:r>
            <a:r>
              <a:rPr lang="en-US" altLang="zh-CN" sz="2800" b="1" dirty="0">
                <a:ea typeface="黑体" panose="02010609060101010101" pitchFamily="49" charset="-122"/>
              </a:rPr>
              <a:t>(Consistency)</a:t>
            </a:r>
            <a:r>
              <a:rPr lang="zh-CN" altLang="en-US" sz="2800" b="1" dirty="0">
                <a:ea typeface="黑体" panose="02010609060101010101" pitchFamily="49" charset="-122"/>
              </a:rPr>
              <a:t>。如对任意的解释</a:t>
            </a:r>
            <a:r>
              <a:rPr lang="en-US" altLang="zh-CN" sz="2800" b="1" dirty="0">
                <a:ea typeface="黑体" panose="02010609060101010101" pitchFamily="49" charset="-122"/>
              </a:rPr>
              <a:t>I</a:t>
            </a:r>
            <a:r>
              <a:rPr lang="zh-CN" altLang="en-US" sz="2800" b="1" dirty="0">
                <a:ea typeface="黑体" panose="02010609060101010101" pitchFamily="49" charset="-122"/>
              </a:rPr>
              <a:t>，都有</a:t>
            </a:r>
            <a:r>
              <a:rPr lang="en-US" altLang="zh-CN" sz="2800" b="1" dirty="0">
                <a:ea typeface="黑体" panose="02010609060101010101" pitchFamily="49" charset="-122"/>
              </a:rPr>
              <a:t>G1</a:t>
            </a:r>
            <a:r>
              <a:rPr lang="en-US" altLang="zh-CN" b="1" dirty="0"/>
              <a:t>∧</a:t>
            </a:r>
            <a:r>
              <a:rPr lang="en-US" altLang="zh-CN" sz="2800" b="1" dirty="0">
                <a:ea typeface="黑体" panose="02010609060101010101" pitchFamily="49" charset="-122"/>
              </a:rPr>
              <a:t>G2</a:t>
            </a:r>
            <a:r>
              <a:rPr lang="en-US" altLang="zh-CN" b="1" dirty="0"/>
              <a:t>∧</a:t>
            </a:r>
            <a:r>
              <a:rPr lang="en-US" altLang="zh-CN" sz="2800" b="1" dirty="0">
                <a:ea typeface="黑体" panose="02010609060101010101" pitchFamily="49" charset="-122"/>
              </a:rPr>
              <a:t>…</a:t>
            </a:r>
            <a:r>
              <a:rPr lang="en-US" altLang="zh-CN" b="1" dirty="0"/>
              <a:t>∧</a:t>
            </a:r>
            <a:r>
              <a:rPr lang="en-US" altLang="zh-CN" sz="2800" b="1" dirty="0" err="1">
                <a:ea typeface="黑体" panose="02010609060101010101" pitchFamily="49" charset="-122"/>
              </a:rPr>
              <a:t>Gn</a:t>
            </a:r>
            <a:r>
              <a:rPr lang="zh-CN" altLang="en-US" sz="2800" b="1" dirty="0">
                <a:ea typeface="黑体" panose="02010609060101010101" pitchFamily="49" charset="-122"/>
              </a:rPr>
              <a:t>取值为“假”，则称公式</a:t>
            </a:r>
            <a:r>
              <a:rPr lang="en-US" altLang="zh-CN" sz="2800" b="1" dirty="0" smtClean="0">
                <a:ea typeface="黑体" panose="02010609060101010101" pitchFamily="49" charset="-122"/>
              </a:rPr>
              <a:t>G1, G2, …, </a:t>
            </a:r>
            <a:r>
              <a:rPr lang="en-US" altLang="zh-CN" sz="2800" b="1" dirty="0" err="1" smtClean="0">
                <a:ea typeface="黑体" panose="02010609060101010101" pitchFamily="49" charset="-122"/>
              </a:rPr>
              <a:t>Gn</a:t>
            </a:r>
            <a:r>
              <a:rPr lang="zh-CN" altLang="en-US" sz="2800" b="1" dirty="0">
                <a:ea typeface="黑体" panose="02010609060101010101" pitchFamily="49" charset="-122"/>
              </a:rPr>
              <a:t>是不一致的</a:t>
            </a:r>
            <a:r>
              <a:rPr lang="en-US" altLang="zh-CN" sz="2800" b="1" dirty="0">
                <a:ea typeface="黑体" panose="02010609060101010101" pitchFamily="49" charset="-122"/>
              </a:rPr>
              <a:t>(Inconsistency</a:t>
            </a:r>
            <a:r>
              <a:rPr lang="en-US" altLang="zh-CN" sz="2800" b="1" dirty="0" smtClean="0">
                <a:ea typeface="黑体" panose="02010609060101010101" pitchFamily="49" charset="-122"/>
              </a:rPr>
              <a:t>)</a:t>
            </a:r>
            <a:r>
              <a:rPr lang="zh-CN" altLang="en-US" sz="2800" b="1" dirty="0" smtClean="0">
                <a:ea typeface="黑体" panose="02010609060101010101" pitchFamily="49" charset="-122"/>
              </a:rPr>
              <a:t>，或者</a:t>
            </a:r>
            <a:r>
              <a:rPr lang="zh-CN" altLang="en-US" sz="2800" b="1" dirty="0">
                <a:ea typeface="黑体" panose="02010609060101010101" pitchFamily="49" charset="-122"/>
              </a:rPr>
              <a:t>说</a:t>
            </a:r>
            <a:r>
              <a:rPr lang="en-US" altLang="zh-CN" sz="2800" b="1" dirty="0">
                <a:ea typeface="黑体" panose="02010609060101010101" pitchFamily="49" charset="-122"/>
              </a:rPr>
              <a:t>G1</a:t>
            </a:r>
            <a:r>
              <a:rPr lang="en-US" altLang="zh-CN" b="1" dirty="0"/>
              <a:t>∧</a:t>
            </a:r>
            <a:r>
              <a:rPr lang="en-US" altLang="zh-CN" sz="2800" b="1" dirty="0">
                <a:ea typeface="黑体" panose="02010609060101010101" pitchFamily="49" charset="-122"/>
              </a:rPr>
              <a:t>G2</a:t>
            </a:r>
            <a:r>
              <a:rPr lang="en-US" altLang="zh-CN" b="1" dirty="0"/>
              <a:t>∧</a:t>
            </a:r>
            <a:r>
              <a:rPr lang="en-US" altLang="zh-CN" sz="2800" b="1" dirty="0">
                <a:ea typeface="黑体" panose="02010609060101010101" pitchFamily="49" charset="-122"/>
              </a:rPr>
              <a:t>…</a:t>
            </a:r>
            <a:r>
              <a:rPr lang="en-US" altLang="zh-CN" b="1" dirty="0"/>
              <a:t>∧</a:t>
            </a:r>
            <a:r>
              <a:rPr lang="en-US" altLang="zh-CN" sz="2800" b="1" dirty="0" err="1">
                <a:ea typeface="黑体" panose="02010609060101010101" pitchFamily="49" charset="-122"/>
              </a:rPr>
              <a:t>Gn</a:t>
            </a:r>
            <a:r>
              <a:rPr lang="zh-CN" altLang="en-US" sz="2800" b="1" dirty="0">
                <a:ea typeface="黑体" panose="02010609060101010101" pitchFamily="49" charset="-122"/>
              </a:rPr>
              <a:t>是一个矛盾式。</a:t>
            </a:r>
            <a:endParaRPr lang="zh-CN" altLang="en-US" sz="2800" b="1" dirty="0">
              <a:ea typeface="黑体" panose="02010609060101010101" pitchFamily="49" charset="-122"/>
            </a:endParaRPr>
          </a:p>
        </p:txBody>
      </p:sp>
    </p:spTree>
  </p:cSld>
  <p:clrMapOvr>
    <a:masterClrMapping/>
  </p:clrMapOvr>
  <p:transition spd="med" advTm="5486"/>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p:nvPr>
        </p:nvSpPr>
        <p:spPr/>
        <p:txBody>
          <a:bodyPr/>
          <a:lstStyle/>
          <a:p>
            <a:pPr algn="l" eaLnBrk="1" hangingPunct="1">
              <a:defRPr/>
            </a:pPr>
            <a:r>
              <a:rPr lang="en-US" altLang="zh-CN">
                <a:latin typeface="Arial Black" panose="020B0A04020102020204" pitchFamily="34" charset="0"/>
                <a:ea typeface="黑体" panose="02010609060101010101" pitchFamily="49" charset="-122"/>
              </a:rPr>
              <a:t>1.5</a:t>
            </a:r>
            <a:r>
              <a:rPr lang="zh-CN" altLang="en-US">
                <a:latin typeface="Arial Black" panose="020B0A04020102020204" pitchFamily="34" charset="0"/>
                <a:ea typeface="黑体" panose="02010609060101010101" pitchFamily="49" charset="-122"/>
              </a:rPr>
              <a:t>：命题逻辑的推理理论</a:t>
            </a:r>
            <a:endParaRPr lang="zh-CN" altLang="en-US">
              <a:latin typeface="Arial Black" panose="020B0A04020102020204" pitchFamily="34" charset="0"/>
              <a:ea typeface="黑体" panose="02010609060101010101" pitchFamily="49" charset="-122"/>
            </a:endParaRPr>
          </a:p>
        </p:txBody>
      </p:sp>
      <p:sp>
        <p:nvSpPr>
          <p:cNvPr id="128003" name="Rectangle 3"/>
          <p:cNvSpPr>
            <a:spLocks noGrp="1" noChangeArrowheads="1"/>
          </p:cNvSpPr>
          <p:nvPr>
            <p:ph type="body" idx="1"/>
          </p:nvPr>
        </p:nvSpPr>
        <p:spPr/>
        <p:txBody>
          <a:bodyPr/>
          <a:lstStyle/>
          <a:p>
            <a:pPr eaLnBrk="1" hangingPunct="1"/>
            <a:r>
              <a:rPr lang="zh-CN" altLang="en-US" b="1" dirty="0">
                <a:solidFill>
                  <a:srgbClr val="FF6600"/>
                </a:solidFill>
                <a:ea typeface="黑体" panose="02010609060101010101" pitchFamily="49" charset="-122"/>
              </a:rPr>
              <a:t>定理</a:t>
            </a:r>
            <a:r>
              <a:rPr lang="en-US" altLang="zh-CN" b="1" dirty="0">
                <a:solidFill>
                  <a:srgbClr val="FF6600"/>
                </a:solidFill>
                <a:ea typeface="黑体" panose="02010609060101010101" pitchFamily="49" charset="-122"/>
              </a:rPr>
              <a:t>1.10</a:t>
            </a:r>
            <a:r>
              <a:rPr lang="zh-CN" altLang="en-US" b="1" dirty="0">
                <a:solidFill>
                  <a:srgbClr val="FF6600"/>
                </a:solidFill>
                <a:ea typeface="黑体" panose="02010609060101010101" pitchFamily="49" charset="-122"/>
              </a:rPr>
              <a:t>：</a:t>
            </a:r>
            <a:r>
              <a:rPr lang="zh-CN" altLang="en-US" sz="2800" b="1" dirty="0">
                <a:ea typeface="黑体" panose="02010609060101010101" pitchFamily="49" charset="-122"/>
              </a:rPr>
              <a:t>设命题公式集合</a:t>
            </a:r>
            <a:r>
              <a:rPr lang="en-US" altLang="zh-CN" sz="2800" b="1" dirty="0">
                <a:ea typeface="黑体" panose="02010609060101010101" pitchFamily="49" charset="-122"/>
              </a:rPr>
              <a:t>{</a:t>
            </a:r>
            <a:r>
              <a:rPr lang="en-US" altLang="zh-CN" sz="2800" b="1" dirty="0" smtClean="0">
                <a:ea typeface="黑体" panose="02010609060101010101" pitchFamily="49" charset="-122"/>
              </a:rPr>
              <a:t>G1, G2, …, </a:t>
            </a:r>
            <a:r>
              <a:rPr lang="en-US" altLang="zh-CN" sz="2800" b="1" dirty="0" err="1" smtClean="0">
                <a:ea typeface="黑体" panose="02010609060101010101" pitchFamily="49" charset="-122"/>
              </a:rPr>
              <a:t>Gn</a:t>
            </a:r>
            <a:r>
              <a:rPr lang="en-US" altLang="zh-CN" sz="2800" b="1" dirty="0">
                <a:ea typeface="黑体" panose="02010609060101010101" pitchFamily="49" charset="-122"/>
              </a:rPr>
              <a:t>}</a:t>
            </a:r>
            <a:r>
              <a:rPr lang="zh-CN" altLang="en-US" sz="2800" b="1" dirty="0">
                <a:ea typeface="黑体" panose="02010609060101010101" pitchFamily="49" charset="-122"/>
              </a:rPr>
              <a:t>是一致的，于是从前提集合</a:t>
            </a:r>
            <a:r>
              <a:rPr lang="en-US" altLang="zh-CN" sz="2800" b="1" dirty="0">
                <a:ea typeface="黑体" panose="02010609060101010101" pitchFamily="49" charset="-122"/>
              </a:rPr>
              <a:t>{</a:t>
            </a:r>
            <a:r>
              <a:rPr lang="en-US" altLang="zh-CN" sz="2800" b="1" dirty="0" smtClean="0">
                <a:ea typeface="黑体" panose="02010609060101010101" pitchFamily="49" charset="-122"/>
              </a:rPr>
              <a:t>G1, G2, …, </a:t>
            </a:r>
            <a:r>
              <a:rPr lang="en-US" altLang="zh-CN" sz="2800" b="1" dirty="0" err="1" smtClean="0">
                <a:ea typeface="黑体" panose="02010609060101010101" pitchFamily="49" charset="-122"/>
              </a:rPr>
              <a:t>Gn</a:t>
            </a:r>
            <a:r>
              <a:rPr lang="en-US" altLang="zh-CN" sz="2800" b="1" dirty="0">
                <a:ea typeface="黑体" panose="02010609060101010101" pitchFamily="49" charset="-122"/>
              </a:rPr>
              <a:t>}</a:t>
            </a:r>
            <a:r>
              <a:rPr lang="zh-CN" altLang="en-US" sz="2800" b="1" dirty="0">
                <a:ea typeface="黑体" panose="02010609060101010101" pitchFamily="49" charset="-122"/>
              </a:rPr>
              <a:t>出发可以逻辑地推出公式</a:t>
            </a:r>
            <a:r>
              <a:rPr lang="en-US" altLang="zh-CN" sz="2800" b="1" dirty="0">
                <a:ea typeface="黑体" panose="02010609060101010101" pitchFamily="49" charset="-122"/>
              </a:rPr>
              <a:t>H</a:t>
            </a:r>
            <a:r>
              <a:rPr lang="zh-CN" altLang="en-US" sz="2800" b="1" dirty="0">
                <a:ea typeface="黑体" panose="02010609060101010101" pitchFamily="49" charset="-122"/>
              </a:rPr>
              <a:t>的</a:t>
            </a:r>
            <a:r>
              <a:rPr lang="zh-CN" altLang="en-US" sz="2800" b="1" dirty="0">
                <a:solidFill>
                  <a:srgbClr val="FF0000"/>
                </a:solidFill>
                <a:ea typeface="黑体" panose="02010609060101010101" pitchFamily="49" charset="-122"/>
              </a:rPr>
              <a:t>充要条件</a:t>
            </a:r>
            <a:r>
              <a:rPr lang="zh-CN" altLang="en-US" sz="2800" b="1" dirty="0">
                <a:ea typeface="黑体" panose="02010609060101010101" pitchFamily="49" charset="-122"/>
              </a:rPr>
              <a:t>是从前提集合</a:t>
            </a:r>
            <a:r>
              <a:rPr lang="en-US" altLang="zh-CN" sz="2800" b="1" dirty="0">
                <a:ea typeface="黑体" panose="02010609060101010101" pitchFamily="49" charset="-122"/>
              </a:rPr>
              <a:t>{</a:t>
            </a:r>
            <a:r>
              <a:rPr lang="en-US" altLang="zh-CN" sz="2800" b="1" dirty="0" smtClean="0">
                <a:ea typeface="黑体" panose="02010609060101010101" pitchFamily="49" charset="-122"/>
              </a:rPr>
              <a:t>G1, G2, …, </a:t>
            </a:r>
            <a:r>
              <a:rPr lang="en-US" altLang="zh-CN" sz="2800" b="1" dirty="0" err="1" smtClean="0">
                <a:ea typeface="黑体" panose="02010609060101010101" pitchFamily="49" charset="-122"/>
              </a:rPr>
              <a:t>Gn</a:t>
            </a:r>
            <a:r>
              <a:rPr lang="en-US" altLang="zh-CN" sz="2800" b="1" dirty="0" smtClean="0">
                <a:ea typeface="黑体" panose="02010609060101010101" pitchFamily="49" charset="-122"/>
              </a:rPr>
              <a:t>, ¬</a:t>
            </a:r>
            <a:r>
              <a:rPr lang="en-US" altLang="zh-CN" sz="2800" b="1" dirty="0">
                <a:ea typeface="黑体" panose="02010609060101010101" pitchFamily="49" charset="-122"/>
              </a:rPr>
              <a:t>H}</a:t>
            </a:r>
            <a:r>
              <a:rPr lang="zh-CN" altLang="en-US" sz="2800" b="1" dirty="0">
                <a:ea typeface="黑体" panose="02010609060101010101" pitchFamily="49" charset="-122"/>
              </a:rPr>
              <a:t>出发，可以逻辑推出一个</a:t>
            </a:r>
            <a:r>
              <a:rPr lang="zh-CN" altLang="en-US" sz="2800" b="1" dirty="0">
                <a:solidFill>
                  <a:srgbClr val="FF0000"/>
                </a:solidFill>
                <a:ea typeface="黑体" panose="02010609060101010101" pitchFamily="49" charset="-122"/>
              </a:rPr>
              <a:t>矛盾式</a:t>
            </a:r>
            <a:r>
              <a:rPr lang="zh-CN" altLang="en-US" sz="2800" b="1" dirty="0">
                <a:ea typeface="黑体" panose="02010609060101010101" pitchFamily="49" charset="-122"/>
              </a:rPr>
              <a:t>来。</a:t>
            </a:r>
            <a:endParaRPr lang="zh-CN" altLang="en-US" sz="2800" b="1" dirty="0">
              <a:ea typeface="黑体" panose="02010609060101010101" pitchFamily="49" charset="-122"/>
            </a:endParaRPr>
          </a:p>
          <a:p>
            <a:pPr eaLnBrk="1" hangingPunct="1">
              <a:buFontTx/>
              <a:buNone/>
            </a:pPr>
            <a:r>
              <a:rPr lang="zh-CN" altLang="en-US" sz="2800" b="1" dirty="0">
                <a:ea typeface="黑体" panose="02010609060101010101" pitchFamily="49" charset="-122"/>
              </a:rPr>
              <a:t>由定理知：</a:t>
            </a:r>
            <a:endParaRPr lang="zh-CN" altLang="en-US" sz="2800" b="1" dirty="0">
              <a:ea typeface="黑体" panose="02010609060101010101" pitchFamily="49" charset="-122"/>
            </a:endParaRPr>
          </a:p>
          <a:p>
            <a:pPr eaLnBrk="1" hangingPunct="1">
              <a:buFontTx/>
              <a:buNone/>
            </a:pPr>
            <a:r>
              <a:rPr lang="zh-CN" altLang="en-US" sz="2800" b="1" dirty="0">
                <a:ea typeface="黑体" panose="02010609060101010101" pitchFamily="49" charset="-122"/>
              </a:rPr>
              <a:t>归谬法：将</a:t>
            </a:r>
            <a:r>
              <a:rPr lang="zh-CN" altLang="en-US" sz="2800" b="1" dirty="0">
                <a:solidFill>
                  <a:srgbClr val="FF0000"/>
                </a:solidFill>
                <a:ea typeface="黑体" panose="02010609060101010101" pitchFamily="49" charset="-122"/>
              </a:rPr>
              <a:t>结论的否定</a:t>
            </a:r>
            <a:r>
              <a:rPr lang="zh-CN" altLang="en-US" sz="2800" b="1" dirty="0">
                <a:ea typeface="黑体" panose="02010609060101010101" pitchFamily="49" charset="-122"/>
              </a:rPr>
              <a:t>作为附加前提引入，公式序列的最后得到一矛盾式，则原结论成立。</a:t>
            </a:r>
            <a:endParaRPr lang="zh-CN" altLang="en-US" sz="2800" b="1" dirty="0">
              <a:ea typeface="黑体" panose="02010609060101010101" pitchFamily="49" charset="-122"/>
            </a:endParaRPr>
          </a:p>
        </p:txBody>
      </p:sp>
    </p:spTree>
  </p:cSld>
  <p:clrMapOvr>
    <a:masterClrMapping/>
  </p:clrMapOvr>
  <p:transition spd="med" advTm="5486"/>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lstStyle/>
          <a:p>
            <a:pPr algn="l" eaLnBrk="1" hangingPunct="1">
              <a:defRPr/>
            </a:pPr>
            <a:r>
              <a:rPr lang="en-US" altLang="zh-CN">
                <a:latin typeface="Arial Black" panose="020B0A04020102020204" pitchFamily="34" charset="0"/>
                <a:ea typeface="黑体" panose="02010609060101010101" pitchFamily="49" charset="-122"/>
              </a:rPr>
              <a:t>1.5</a:t>
            </a:r>
            <a:r>
              <a:rPr lang="zh-CN" altLang="en-US">
                <a:latin typeface="Arial Black" panose="020B0A04020102020204" pitchFamily="34" charset="0"/>
                <a:ea typeface="黑体" panose="02010609060101010101" pitchFamily="49" charset="-122"/>
              </a:rPr>
              <a:t>：命题逻辑的推理理论</a:t>
            </a:r>
            <a:endParaRPr lang="zh-CN" altLang="en-US">
              <a:latin typeface="Arial Black" panose="020B0A04020102020204" pitchFamily="34" charset="0"/>
              <a:ea typeface="黑体" panose="02010609060101010101" pitchFamily="49" charset="-122"/>
            </a:endParaRPr>
          </a:p>
        </p:txBody>
      </p:sp>
      <p:sp>
        <p:nvSpPr>
          <p:cNvPr id="130051" name="Rectangle 3"/>
          <p:cNvSpPr>
            <a:spLocks noGrp="1" noChangeArrowheads="1"/>
          </p:cNvSpPr>
          <p:nvPr>
            <p:ph type="body" idx="1"/>
          </p:nvPr>
        </p:nvSpPr>
        <p:spPr/>
        <p:txBody>
          <a:bodyPr/>
          <a:lstStyle/>
          <a:p>
            <a:pPr eaLnBrk="1" hangingPunct="1"/>
            <a:r>
              <a:rPr lang="zh-CN" altLang="en-US" b="1" dirty="0">
                <a:solidFill>
                  <a:srgbClr val="FF9900"/>
                </a:solidFill>
                <a:ea typeface="黑体" panose="02010609060101010101" pitchFamily="49" charset="-122"/>
              </a:rPr>
              <a:t>例</a:t>
            </a:r>
            <a:r>
              <a:rPr lang="en-US" altLang="zh-CN" b="1" dirty="0">
                <a:solidFill>
                  <a:srgbClr val="FF9900"/>
                </a:solidFill>
                <a:ea typeface="黑体" panose="02010609060101010101" pitchFamily="49" charset="-122"/>
              </a:rPr>
              <a:t>1.26</a:t>
            </a:r>
            <a:r>
              <a:rPr lang="zh-CN" altLang="en-US" b="1" dirty="0">
                <a:solidFill>
                  <a:srgbClr val="FF9900"/>
                </a:solidFill>
                <a:ea typeface="黑体" panose="02010609060101010101" pitchFamily="49" charset="-122"/>
              </a:rPr>
              <a:t>：</a:t>
            </a:r>
            <a:r>
              <a:rPr lang="zh-CN" altLang="en-US" sz="2800" b="1" dirty="0">
                <a:ea typeface="黑体" panose="02010609060101010101" pitchFamily="49" charset="-122"/>
              </a:rPr>
              <a:t>证明：</a:t>
            </a:r>
            <a:r>
              <a:rPr lang="en-US" altLang="zh-CN" sz="2800" b="1" dirty="0">
                <a:ea typeface="黑体" panose="02010609060101010101" pitchFamily="49" charset="-122"/>
              </a:rPr>
              <a:t>p </a:t>
            </a:r>
            <a:r>
              <a:rPr lang="en-US" altLang="zh-CN" b="1" dirty="0"/>
              <a:t>→(q </a:t>
            </a:r>
            <a:r>
              <a:rPr lang="en-US" altLang="zh-CN" b="1" dirty="0">
                <a:ea typeface="黑体" panose="02010609060101010101" pitchFamily="49" charset="-122"/>
              </a:rPr>
              <a:t>∨r</a:t>
            </a:r>
            <a:r>
              <a:rPr lang="en-US" altLang="zh-CN" b="1" dirty="0" smtClean="0"/>
              <a:t>)</a:t>
            </a:r>
            <a:r>
              <a:rPr lang="en-US" altLang="zh-CN" b="1" dirty="0" smtClean="0">
                <a:ea typeface="黑体" panose="02010609060101010101" pitchFamily="49" charset="-122"/>
              </a:rPr>
              <a:t>╞ </a:t>
            </a:r>
            <a:r>
              <a:rPr lang="en-US" altLang="zh-CN" b="1" dirty="0" smtClean="0"/>
              <a:t>(</a:t>
            </a:r>
            <a:r>
              <a:rPr lang="en-US" altLang="zh-CN" b="1" dirty="0"/>
              <a:t>p →q) </a:t>
            </a:r>
            <a:r>
              <a:rPr lang="en-US" altLang="zh-CN" b="1" dirty="0">
                <a:ea typeface="黑体" panose="02010609060101010101" pitchFamily="49" charset="-122"/>
              </a:rPr>
              <a:t>∨(p </a:t>
            </a:r>
            <a:r>
              <a:rPr lang="en-US" altLang="zh-CN" b="1" dirty="0"/>
              <a:t>→r</a:t>
            </a:r>
            <a:r>
              <a:rPr lang="en-US" altLang="zh-CN" b="1" dirty="0" smtClean="0"/>
              <a:t>)</a:t>
            </a:r>
            <a:endParaRPr lang="en-US" altLang="zh-CN" b="1" dirty="0"/>
          </a:p>
          <a:p>
            <a:pPr eaLnBrk="1" hangingPunct="1"/>
            <a:r>
              <a:rPr lang="zh-CN" altLang="en-US" b="1" dirty="0">
                <a:solidFill>
                  <a:srgbClr val="FF9900"/>
                </a:solidFill>
                <a:ea typeface="黑体" panose="02010609060101010101" pitchFamily="49" charset="-122"/>
              </a:rPr>
              <a:t>例</a:t>
            </a:r>
            <a:r>
              <a:rPr lang="en-US" altLang="zh-CN" b="1" dirty="0">
                <a:solidFill>
                  <a:srgbClr val="FF9900"/>
                </a:solidFill>
                <a:ea typeface="黑体" panose="02010609060101010101" pitchFamily="49" charset="-122"/>
              </a:rPr>
              <a:t>1.27</a:t>
            </a:r>
            <a:r>
              <a:rPr lang="zh-CN" altLang="en-US" b="1" dirty="0">
                <a:solidFill>
                  <a:srgbClr val="FF9900"/>
                </a:solidFill>
                <a:ea typeface="黑体" panose="02010609060101010101" pitchFamily="49" charset="-122"/>
              </a:rPr>
              <a:t>：</a:t>
            </a:r>
            <a:r>
              <a:rPr lang="zh-CN" altLang="en-US" sz="2800" b="1" dirty="0">
                <a:ea typeface="黑体" panose="02010609060101010101" pitchFamily="49" charset="-122"/>
              </a:rPr>
              <a:t>证明下面论述的有效性：在意甲比赛中，假如有四只球队，其比赛情况如下：如果国际米兰夺冠，则</a:t>
            </a:r>
            <a:r>
              <a:rPr lang="en-US" altLang="zh-CN" sz="2800" b="1" dirty="0">
                <a:ea typeface="黑体" panose="02010609060101010101" pitchFamily="49" charset="-122"/>
              </a:rPr>
              <a:t>AC</a:t>
            </a:r>
            <a:r>
              <a:rPr lang="zh-CN" altLang="en-US" sz="2800" b="1" dirty="0">
                <a:ea typeface="黑体" panose="02010609060101010101" pitchFamily="49" charset="-122"/>
              </a:rPr>
              <a:t>米兰或尤文图斯获亚军；若尤文图斯获亚军，国际米兰队不能获得冠军，若拉齐奥队获得亚军，则</a:t>
            </a:r>
            <a:r>
              <a:rPr lang="en-US" altLang="zh-CN" sz="2800" b="1" dirty="0">
                <a:ea typeface="黑体" panose="02010609060101010101" pitchFamily="49" charset="-122"/>
              </a:rPr>
              <a:t>AC</a:t>
            </a:r>
            <a:r>
              <a:rPr lang="zh-CN" altLang="en-US" sz="2800" b="1" dirty="0">
                <a:ea typeface="黑体" panose="02010609060101010101" pitchFamily="49" charset="-122"/>
              </a:rPr>
              <a:t>米兰队不能获得亚军；最后，国际米兰夺冠。所以拉齐奥队不能获得亚军</a:t>
            </a:r>
            <a:endParaRPr lang="zh-CN" altLang="en-US" sz="2800" b="1" dirty="0">
              <a:ea typeface="黑体" panose="02010609060101010101" pitchFamily="49" charset="-122"/>
            </a:endParaRPr>
          </a:p>
        </p:txBody>
      </p:sp>
    </p:spTree>
  </p:cSld>
  <p:clrMapOvr>
    <a:masterClrMapping/>
  </p:clrMapOvr>
  <p:transition spd="med" advTm="5486"/>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lstStyle/>
          <a:p>
            <a:pPr algn="l" eaLnBrk="1" hangingPunct="1">
              <a:defRPr/>
            </a:pPr>
            <a:r>
              <a:rPr lang="en-US" altLang="zh-CN">
                <a:latin typeface="Arial Black" panose="020B0A04020102020204" pitchFamily="34" charset="0"/>
                <a:ea typeface="黑体" panose="02010609060101010101" pitchFamily="49" charset="-122"/>
              </a:rPr>
              <a:t>1.6</a:t>
            </a:r>
            <a:r>
              <a:rPr lang="zh-CN" altLang="en-US">
                <a:latin typeface="Arial Black" panose="020B0A04020102020204" pitchFamily="34" charset="0"/>
                <a:ea typeface="黑体" panose="02010609060101010101" pitchFamily="49" charset="-122"/>
              </a:rPr>
              <a:t>：命题演算的自然推理形式系统</a:t>
            </a:r>
            <a:endParaRPr lang="zh-CN" altLang="en-US">
              <a:latin typeface="Arial Black" panose="020B0A04020102020204" pitchFamily="34" charset="0"/>
              <a:ea typeface="黑体" panose="02010609060101010101" pitchFamily="49" charset="-122"/>
            </a:endParaRPr>
          </a:p>
        </p:txBody>
      </p:sp>
      <p:sp>
        <p:nvSpPr>
          <p:cNvPr id="132099" name="Rectangle 3"/>
          <p:cNvSpPr>
            <a:spLocks noGrp="1" noChangeArrowheads="1"/>
          </p:cNvSpPr>
          <p:nvPr>
            <p:ph type="body" idx="1"/>
          </p:nvPr>
        </p:nvSpPr>
        <p:spPr/>
        <p:txBody>
          <a:bodyPr/>
          <a:lstStyle/>
          <a:p>
            <a:pPr eaLnBrk="1" hangingPunct="1"/>
            <a:r>
              <a:rPr lang="en-US" altLang="zh-CN" sz="2800" b="1">
                <a:ea typeface="黑体" panose="02010609060101010101" pitchFamily="49" charset="-122"/>
              </a:rPr>
              <a:t>1.</a:t>
            </a:r>
            <a:r>
              <a:rPr lang="zh-CN" altLang="en-US" sz="2800" b="1">
                <a:ea typeface="黑体" panose="02010609060101010101" pitchFamily="49" charset="-122"/>
              </a:rPr>
              <a:t>形式系统的基本概念</a:t>
            </a:r>
            <a:endParaRPr lang="zh-CN" altLang="en-US" sz="2800" b="1">
              <a:ea typeface="黑体" panose="02010609060101010101" pitchFamily="49" charset="-122"/>
            </a:endParaRPr>
          </a:p>
          <a:p>
            <a:pPr eaLnBrk="1" hangingPunct="1">
              <a:buFontTx/>
              <a:buNone/>
            </a:pPr>
            <a:r>
              <a:rPr lang="zh-CN" altLang="en-US" sz="2800" b="1">
                <a:ea typeface="黑体" panose="02010609060101010101" pitchFamily="49" charset="-122"/>
              </a:rPr>
              <a:t>  永真式是命题逻辑推理中一个非常基本的重要概念，为了系统研究它们，就需要</a:t>
            </a:r>
            <a:r>
              <a:rPr lang="zh-CN" altLang="en-US" sz="2800" b="1">
                <a:solidFill>
                  <a:srgbClr val="FF0000"/>
                </a:solidFill>
                <a:ea typeface="黑体" panose="02010609060101010101" pitchFamily="49" charset="-122"/>
              </a:rPr>
              <a:t>把所有的永真式包括在一个系统内，作为一个整体来研究</a:t>
            </a:r>
            <a:r>
              <a:rPr lang="zh-CN" altLang="en-US" sz="2800" b="1">
                <a:ea typeface="黑体" panose="02010609060101010101" pitchFamily="49" charset="-122"/>
              </a:rPr>
              <a:t>，这样的系统应当是一个</a:t>
            </a:r>
            <a:r>
              <a:rPr lang="zh-CN" altLang="en-US" sz="2800" b="1">
                <a:solidFill>
                  <a:srgbClr val="FF0000"/>
                </a:solidFill>
                <a:ea typeface="黑体" panose="02010609060101010101" pitchFamily="49" charset="-122"/>
              </a:rPr>
              <a:t>形式系统</a:t>
            </a:r>
            <a:r>
              <a:rPr lang="zh-CN" altLang="en-US" sz="2800" b="1">
                <a:ea typeface="黑体" panose="02010609060101010101" pitchFamily="49" charset="-122"/>
              </a:rPr>
              <a:t>，也只有形式系统，才能进行充分的研究，从而掌握全部规律。</a:t>
            </a:r>
            <a:endParaRPr lang="zh-CN" altLang="en-US" sz="2800" b="1">
              <a:ea typeface="黑体" panose="02010609060101010101" pitchFamily="49" charset="-122"/>
            </a:endParaRPr>
          </a:p>
          <a:p>
            <a:pPr eaLnBrk="1" hangingPunct="1">
              <a:buFontTx/>
              <a:buNone/>
            </a:pPr>
            <a:r>
              <a:rPr lang="zh-CN" altLang="en-US" sz="2800" b="1">
                <a:ea typeface="黑体" panose="02010609060101010101" pitchFamily="49" charset="-122"/>
              </a:rPr>
              <a:t>  在形式系统中，用</a:t>
            </a:r>
            <a:r>
              <a:rPr lang="zh-CN" altLang="en-US" sz="2800" b="1">
                <a:solidFill>
                  <a:srgbClr val="FF0000"/>
                </a:solidFill>
                <a:ea typeface="黑体" panose="02010609060101010101" pitchFamily="49" charset="-122"/>
              </a:rPr>
              <a:t>符号语言</a:t>
            </a:r>
            <a:r>
              <a:rPr lang="zh-CN" altLang="en-US" sz="2800" b="1">
                <a:ea typeface="黑体" panose="02010609060101010101" pitchFamily="49" charset="-122"/>
              </a:rPr>
              <a:t>来表达原始概念和用于推演的逻辑规则，决定一切的是符号串和符号串之间的关系，合法符号串的识别，</a:t>
            </a:r>
            <a:r>
              <a:rPr lang="zh-CN" altLang="en-US" sz="2800" b="1">
                <a:solidFill>
                  <a:srgbClr val="FF0000"/>
                </a:solidFill>
                <a:ea typeface="黑体" panose="02010609060101010101" pitchFamily="49" charset="-122"/>
              </a:rPr>
              <a:t>系统内的推演都可以根据合法符号串而形成规则和推理规则</a:t>
            </a:r>
            <a:r>
              <a:rPr lang="en-US" altLang="zh-CN" sz="2800" b="1">
                <a:ea typeface="黑体" panose="02010609060101010101" pitchFamily="49" charset="-122"/>
              </a:rPr>
              <a:t>(</a:t>
            </a:r>
            <a:r>
              <a:rPr lang="zh-CN" altLang="en-US" sz="2800" b="1">
                <a:ea typeface="黑体" panose="02010609060101010101" pitchFamily="49" charset="-122"/>
              </a:rPr>
              <a:t>符号串之间的关系</a:t>
            </a:r>
            <a:r>
              <a:rPr lang="en-US" altLang="zh-CN" sz="2800" b="1">
                <a:ea typeface="黑体" panose="02010609060101010101" pitchFamily="49" charset="-122"/>
              </a:rPr>
              <a:t>)</a:t>
            </a:r>
            <a:r>
              <a:rPr lang="zh-CN" altLang="en-US" sz="2800" b="1">
                <a:ea typeface="黑体" panose="02010609060101010101" pitchFamily="49" charset="-122"/>
              </a:rPr>
              <a:t>机械的完成；只有这样的系统，才是本质上能做符号变换的计算机可以接受的。</a:t>
            </a:r>
            <a:endParaRPr lang="zh-CN" altLang="en-US" sz="2800" b="1">
              <a:ea typeface="黑体" panose="02010609060101010101" pitchFamily="49" charset="-122"/>
            </a:endParaRPr>
          </a:p>
          <a:p>
            <a:pPr eaLnBrk="1" hangingPunct="1">
              <a:buFontTx/>
              <a:buNone/>
            </a:pPr>
            <a:endParaRPr lang="en-US" altLang="zh-CN" sz="2800" b="1">
              <a:ea typeface="黑体" panose="02010609060101010101" pitchFamily="49" charset="-122"/>
            </a:endParaRPr>
          </a:p>
        </p:txBody>
      </p:sp>
    </p:spTree>
  </p:cSld>
  <p:clrMapOvr>
    <a:masterClrMapping/>
  </p:clrMapOvr>
  <p:transition spd="med" advTm="5486"/>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p:txBody>
          <a:bodyPr/>
          <a:lstStyle/>
          <a:p>
            <a:pPr algn="l" eaLnBrk="1" hangingPunct="1">
              <a:defRPr/>
            </a:pPr>
            <a:r>
              <a:rPr lang="en-US" altLang="zh-CN">
                <a:latin typeface="Arial Black" panose="020B0A04020102020204" pitchFamily="34" charset="0"/>
                <a:ea typeface="黑体" panose="02010609060101010101" pitchFamily="49" charset="-122"/>
              </a:rPr>
              <a:t>1.6</a:t>
            </a:r>
            <a:r>
              <a:rPr lang="zh-CN" altLang="en-US">
                <a:latin typeface="Arial Black" panose="020B0A04020102020204" pitchFamily="34" charset="0"/>
                <a:ea typeface="黑体" panose="02010609060101010101" pitchFamily="49" charset="-122"/>
              </a:rPr>
              <a:t>：命题演算的自然推理形式系统</a:t>
            </a:r>
            <a:endParaRPr lang="zh-CN" altLang="en-US">
              <a:latin typeface="Arial Black" panose="020B0A04020102020204" pitchFamily="34" charset="0"/>
              <a:ea typeface="黑体" panose="02010609060101010101" pitchFamily="49" charset="-122"/>
            </a:endParaRPr>
          </a:p>
        </p:txBody>
      </p:sp>
      <p:sp>
        <p:nvSpPr>
          <p:cNvPr id="133123" name="Rectangle 3"/>
          <p:cNvSpPr>
            <a:spLocks noGrp="1" noChangeArrowheads="1"/>
          </p:cNvSpPr>
          <p:nvPr>
            <p:ph type="body" idx="1"/>
          </p:nvPr>
        </p:nvSpPr>
        <p:spPr/>
        <p:txBody>
          <a:bodyPr/>
          <a:lstStyle/>
          <a:p>
            <a:pPr eaLnBrk="1" hangingPunct="1"/>
            <a:r>
              <a:rPr lang="zh-CN" altLang="en-US" sz="2800" b="1" dirty="0">
                <a:ea typeface="黑体" panose="02010609060101010101" pitchFamily="49" charset="-122"/>
              </a:rPr>
              <a:t>形式系统一般有以下几个部分组成</a:t>
            </a:r>
            <a:endParaRPr lang="zh-CN" altLang="en-US" sz="2800" b="1" dirty="0">
              <a:ea typeface="黑体" panose="02010609060101010101" pitchFamily="49" charset="-122"/>
            </a:endParaRPr>
          </a:p>
          <a:p>
            <a:pPr eaLnBrk="1" hangingPunct="1">
              <a:buFontTx/>
              <a:buNone/>
            </a:pPr>
            <a:r>
              <a:rPr lang="en-US" altLang="zh-CN" sz="2800" b="1" dirty="0">
                <a:ea typeface="黑体" panose="02010609060101010101" pitchFamily="49" charset="-122"/>
              </a:rPr>
              <a:t>(1) </a:t>
            </a:r>
            <a:r>
              <a:rPr lang="zh-CN" altLang="en-US" sz="2800" b="1" dirty="0">
                <a:ea typeface="黑体" panose="02010609060101010101" pitchFamily="49" charset="-122"/>
              </a:rPr>
              <a:t>字母表：由不加定义而采用的符号组成，字母表指此形式系统可以使用的符号；</a:t>
            </a:r>
            <a:endParaRPr lang="zh-CN" altLang="en-US" sz="2800" b="1" dirty="0">
              <a:ea typeface="黑体" panose="02010609060101010101" pitchFamily="49" charset="-122"/>
            </a:endParaRPr>
          </a:p>
          <a:p>
            <a:pPr eaLnBrk="1" hangingPunct="1">
              <a:buFontTx/>
              <a:buNone/>
            </a:pPr>
            <a:r>
              <a:rPr lang="en-US" altLang="zh-CN" sz="2800" b="1" dirty="0">
                <a:ea typeface="黑体" panose="02010609060101010101" pitchFamily="49" charset="-122"/>
              </a:rPr>
              <a:t>(2) </a:t>
            </a:r>
            <a:r>
              <a:rPr lang="zh-CN" altLang="en-US" sz="2800" b="1" dirty="0">
                <a:ea typeface="黑体" panose="02010609060101010101" pitchFamily="49" charset="-122"/>
              </a:rPr>
              <a:t>字母表上符号串的一个子集</a:t>
            </a:r>
            <a:r>
              <a:rPr lang="en-US" altLang="zh-CN" sz="2800" b="1" dirty="0">
                <a:ea typeface="黑体" panose="02010609060101010101" pitchFamily="49" charset="-122"/>
              </a:rPr>
              <a:t>Form</a:t>
            </a:r>
            <a:r>
              <a:rPr lang="zh-CN" altLang="en-US" sz="2800" b="1" dirty="0">
                <a:ea typeface="黑体" panose="02010609060101010101" pitchFamily="49" charset="-122"/>
              </a:rPr>
              <a:t>：</a:t>
            </a:r>
            <a:r>
              <a:rPr lang="en-US" altLang="zh-CN" sz="2800" b="1" dirty="0">
                <a:ea typeface="黑体" panose="02010609060101010101" pitchFamily="49" charset="-122"/>
              </a:rPr>
              <a:t>Form</a:t>
            </a:r>
            <a:r>
              <a:rPr lang="zh-CN" altLang="en-US" sz="2800" b="1" dirty="0">
                <a:ea typeface="黑体" panose="02010609060101010101" pitchFamily="49" charset="-122"/>
              </a:rPr>
              <a:t>中的元素称为公式，</a:t>
            </a:r>
            <a:r>
              <a:rPr lang="en-US" altLang="zh-CN" sz="2800" b="1" dirty="0">
                <a:ea typeface="黑体" panose="02010609060101010101" pitchFamily="49" charset="-122"/>
              </a:rPr>
              <a:t>Form</a:t>
            </a:r>
            <a:r>
              <a:rPr lang="zh-CN" altLang="en-US" sz="2800" b="1" dirty="0">
                <a:ea typeface="黑体" panose="02010609060101010101" pitchFamily="49" charset="-122"/>
              </a:rPr>
              <a:t>指此形式系统可以使用的符号串；</a:t>
            </a:r>
            <a:endParaRPr lang="zh-CN" altLang="en-US" sz="2800" b="1" dirty="0">
              <a:ea typeface="黑体" panose="02010609060101010101" pitchFamily="49" charset="-122"/>
            </a:endParaRPr>
          </a:p>
          <a:p>
            <a:pPr eaLnBrk="1" hangingPunct="1">
              <a:buFontTx/>
              <a:buNone/>
            </a:pPr>
            <a:r>
              <a:rPr lang="en-US" altLang="zh-CN" sz="2800" b="1" dirty="0">
                <a:ea typeface="黑体" panose="02010609060101010101" pitchFamily="49" charset="-122"/>
              </a:rPr>
              <a:t>(3) Form</a:t>
            </a:r>
            <a:r>
              <a:rPr lang="zh-CN" altLang="en-US" sz="2800" b="1" dirty="0">
                <a:ea typeface="黑体" panose="02010609060101010101" pitchFamily="49" charset="-122"/>
              </a:rPr>
              <a:t>的一个子集是</a:t>
            </a:r>
            <a:r>
              <a:rPr lang="en-US" altLang="zh-CN" sz="2800" b="1" dirty="0">
                <a:ea typeface="黑体" panose="02010609060101010101" pitchFamily="49" charset="-122"/>
              </a:rPr>
              <a:t>Axiom</a:t>
            </a:r>
            <a:r>
              <a:rPr lang="zh-CN" altLang="en-US" sz="2800" b="1" dirty="0">
                <a:ea typeface="黑体" panose="02010609060101010101" pitchFamily="49" charset="-122"/>
              </a:rPr>
              <a:t>： </a:t>
            </a:r>
            <a:r>
              <a:rPr lang="en-US" altLang="zh-CN" sz="2800" b="1" dirty="0">
                <a:ea typeface="黑体" panose="02010609060101010101" pitchFamily="49" charset="-122"/>
              </a:rPr>
              <a:t>Axiom</a:t>
            </a:r>
            <a:r>
              <a:rPr lang="zh-CN" altLang="en-US" sz="2800" b="1" dirty="0">
                <a:ea typeface="黑体" panose="02010609060101010101" pitchFamily="49" charset="-122"/>
              </a:rPr>
              <a:t>中的元素称为公理， </a:t>
            </a:r>
            <a:r>
              <a:rPr lang="en-US" altLang="zh-CN" sz="2800" b="1" dirty="0">
                <a:ea typeface="黑体" panose="02010609060101010101" pitchFamily="49" charset="-122"/>
              </a:rPr>
              <a:t>Axiom</a:t>
            </a:r>
            <a:r>
              <a:rPr lang="zh-CN" altLang="en-US" sz="2800" b="1" dirty="0">
                <a:ea typeface="黑体" panose="02010609060101010101" pitchFamily="49" charset="-122"/>
              </a:rPr>
              <a:t>指此形式系统一开始便接受而不加证明的定理；</a:t>
            </a:r>
            <a:endParaRPr lang="zh-CN" altLang="en-US" sz="2800" b="1" dirty="0">
              <a:ea typeface="黑体" panose="02010609060101010101" pitchFamily="49" charset="-122"/>
            </a:endParaRPr>
          </a:p>
          <a:p>
            <a:pPr eaLnBrk="1" hangingPunct="1">
              <a:buFontTx/>
              <a:buNone/>
            </a:pPr>
            <a:r>
              <a:rPr lang="en-US" altLang="zh-CN" sz="2800" b="1" dirty="0">
                <a:ea typeface="黑体" panose="02010609060101010101" pitchFamily="49" charset="-122"/>
              </a:rPr>
              <a:t>(4) </a:t>
            </a:r>
            <a:r>
              <a:rPr lang="zh-CN" altLang="en-US" sz="2800" b="1" dirty="0">
                <a:ea typeface="黑体" panose="02010609060101010101" pitchFamily="49" charset="-122"/>
              </a:rPr>
              <a:t>推理规则系</a:t>
            </a:r>
            <a:r>
              <a:rPr lang="en-US" altLang="zh-CN" sz="2800" b="1" dirty="0">
                <a:ea typeface="黑体" panose="02010609060101010101" pitchFamily="49" charset="-122"/>
              </a:rPr>
              <a:t>Rule</a:t>
            </a:r>
            <a:r>
              <a:rPr lang="zh-CN" altLang="en-US" sz="2800" b="1" dirty="0">
                <a:ea typeface="黑体" panose="02010609060101010101" pitchFamily="49" charset="-122"/>
              </a:rPr>
              <a:t>：</a:t>
            </a:r>
            <a:r>
              <a:rPr lang="en-US" altLang="zh-CN" sz="2800" b="1" dirty="0">
                <a:ea typeface="黑体" panose="02010609060101010101" pitchFamily="49" charset="-122"/>
              </a:rPr>
              <a:t>Rule</a:t>
            </a:r>
            <a:r>
              <a:rPr lang="zh-CN" altLang="en-US" sz="2800" b="1" dirty="0">
                <a:ea typeface="黑体" panose="02010609060101010101" pitchFamily="49" charset="-122"/>
              </a:rPr>
              <a:t>中的元素称为推理规则，</a:t>
            </a:r>
            <a:r>
              <a:rPr lang="en-US" altLang="zh-CN" sz="2800" b="1" dirty="0">
                <a:ea typeface="黑体" panose="02010609060101010101" pitchFamily="49" charset="-122"/>
              </a:rPr>
              <a:t>Rule</a:t>
            </a:r>
            <a:r>
              <a:rPr lang="zh-CN" altLang="en-US" sz="2800" b="1" dirty="0">
                <a:ea typeface="黑体" panose="02010609060101010101" pitchFamily="49" charset="-122"/>
              </a:rPr>
              <a:t>规定了公式间的转换关系。</a:t>
            </a:r>
            <a:endParaRPr lang="zh-CN" altLang="en-US" sz="2800" b="1" dirty="0">
              <a:ea typeface="黑体" panose="02010609060101010101" pitchFamily="49" charset="-122"/>
            </a:endParaRPr>
          </a:p>
        </p:txBody>
      </p:sp>
    </p:spTree>
  </p:cSld>
  <p:clrMapOvr>
    <a:masterClrMapping/>
  </p:clrMapOvr>
  <p:transition spd="med" advTm="5486"/>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p:txBody>
          <a:bodyPr/>
          <a:lstStyle/>
          <a:p>
            <a:pPr algn="l" eaLnBrk="1" hangingPunct="1">
              <a:defRPr/>
            </a:pPr>
            <a:r>
              <a:rPr lang="en-US" altLang="zh-CN">
                <a:latin typeface="Arial Black" panose="020B0A04020102020204" pitchFamily="34" charset="0"/>
                <a:ea typeface="黑体" panose="02010609060101010101" pitchFamily="49" charset="-122"/>
              </a:rPr>
              <a:t>1.6</a:t>
            </a:r>
            <a:r>
              <a:rPr lang="zh-CN" altLang="en-US">
                <a:latin typeface="Arial Black" panose="020B0A04020102020204" pitchFamily="34" charset="0"/>
                <a:ea typeface="黑体" panose="02010609060101010101" pitchFamily="49" charset="-122"/>
              </a:rPr>
              <a:t>：命题演算的自然推理形式系统</a:t>
            </a:r>
            <a:endParaRPr lang="zh-CN" altLang="en-US">
              <a:latin typeface="Arial Black" panose="020B0A04020102020204" pitchFamily="34" charset="0"/>
              <a:ea typeface="黑体" panose="02010609060101010101" pitchFamily="49" charset="-122"/>
            </a:endParaRPr>
          </a:p>
        </p:txBody>
      </p:sp>
      <p:sp>
        <p:nvSpPr>
          <p:cNvPr id="135171" name="Rectangle 3"/>
          <p:cNvSpPr>
            <a:spLocks noGrp="1" noChangeArrowheads="1"/>
          </p:cNvSpPr>
          <p:nvPr>
            <p:ph type="body" idx="1"/>
          </p:nvPr>
        </p:nvSpPr>
        <p:spPr/>
        <p:txBody>
          <a:bodyPr/>
          <a:lstStyle/>
          <a:p>
            <a:pPr eaLnBrk="1" hangingPunct="1"/>
            <a:r>
              <a:rPr lang="zh-CN" altLang="en-US" sz="2800" b="1" dirty="0">
                <a:ea typeface="黑体" panose="02010609060101010101" pitchFamily="49" charset="-122"/>
              </a:rPr>
              <a:t>对于一个形式系统，</a:t>
            </a:r>
            <a:r>
              <a:rPr lang="en-US" altLang="zh-CN" sz="2800" b="1" dirty="0">
                <a:ea typeface="黑体" panose="02010609060101010101" pitchFamily="49" charset="-122"/>
              </a:rPr>
              <a:t>Axiom</a:t>
            </a:r>
            <a:r>
              <a:rPr lang="zh-CN" altLang="en-US" sz="2800" b="1" dirty="0">
                <a:ea typeface="黑体" panose="02010609060101010101" pitchFamily="49" charset="-122"/>
              </a:rPr>
              <a:t>和</a:t>
            </a:r>
            <a:r>
              <a:rPr lang="en-US" altLang="zh-CN" sz="2800" b="1" dirty="0">
                <a:ea typeface="黑体" panose="02010609060101010101" pitchFamily="49" charset="-122"/>
              </a:rPr>
              <a:t>Rule</a:t>
            </a:r>
            <a:r>
              <a:rPr lang="zh-CN" altLang="en-US" sz="2800" b="1" dirty="0">
                <a:ea typeface="黑体" panose="02010609060101010101" pitchFamily="49" charset="-122"/>
              </a:rPr>
              <a:t>均可以为空，当两者皆为空时，系统仅仅为一个语句生成系统，在数理逻辑中，如果</a:t>
            </a:r>
            <a:r>
              <a:rPr lang="en-US" altLang="zh-CN" sz="2800" b="1" dirty="0">
                <a:ea typeface="黑体" panose="02010609060101010101" pitchFamily="49" charset="-122"/>
              </a:rPr>
              <a:t>Axiom</a:t>
            </a:r>
            <a:r>
              <a:rPr lang="zh-CN" altLang="en-US" sz="2800" b="1" dirty="0">
                <a:ea typeface="黑体" panose="02010609060101010101" pitchFamily="49" charset="-122"/>
              </a:rPr>
              <a:t>非空，则称为公理系统，若</a:t>
            </a:r>
            <a:r>
              <a:rPr lang="en-US" altLang="zh-CN" sz="2800" b="1" dirty="0">
                <a:ea typeface="黑体" panose="02010609060101010101" pitchFamily="49" charset="-122"/>
              </a:rPr>
              <a:t>Axiom</a:t>
            </a:r>
            <a:r>
              <a:rPr lang="zh-CN" altLang="en-US" sz="2800" b="1" dirty="0">
                <a:ea typeface="黑体" panose="02010609060101010101" pitchFamily="49" charset="-122"/>
              </a:rPr>
              <a:t>为空，则称为自然推理系统。</a:t>
            </a:r>
            <a:endParaRPr lang="zh-CN" altLang="en-US" sz="2800" b="1" dirty="0">
              <a:ea typeface="黑体" panose="02010609060101010101" pitchFamily="49" charset="-122"/>
            </a:endParaRPr>
          </a:p>
          <a:p>
            <a:pPr eaLnBrk="1" hangingPunct="1"/>
            <a:r>
              <a:rPr lang="zh-CN" altLang="en-US" sz="2800" b="1" dirty="0">
                <a:ea typeface="黑体" panose="02010609060101010101" pitchFamily="49" charset="-122"/>
              </a:rPr>
              <a:t>对于一个具体的实际系统，用形式系统来描述，有两个具体的问题必须解决：</a:t>
            </a:r>
            <a:endParaRPr lang="zh-CN" altLang="en-US" sz="2800" b="1" dirty="0">
              <a:ea typeface="黑体" panose="02010609060101010101" pitchFamily="49" charset="-122"/>
            </a:endParaRPr>
          </a:p>
          <a:p>
            <a:pPr eaLnBrk="1" hangingPunct="1">
              <a:buFontTx/>
              <a:buNone/>
            </a:pPr>
            <a:r>
              <a:rPr lang="en-US" altLang="zh-CN" sz="2800" b="1" dirty="0">
                <a:ea typeface="黑体" panose="02010609060101010101" pitchFamily="49" charset="-122"/>
              </a:rPr>
              <a:t>(1) </a:t>
            </a:r>
            <a:r>
              <a:rPr lang="zh-CN" altLang="en-US" sz="2800" b="1" dirty="0">
                <a:ea typeface="黑体" panose="02010609060101010101" pitchFamily="49" charset="-122"/>
              </a:rPr>
              <a:t>可靠性问题：形式系统中正确推理出来的公式，定理在所讨论的具体实际系统中是否为永真；</a:t>
            </a:r>
            <a:endParaRPr lang="zh-CN" altLang="en-US" sz="2800" b="1" dirty="0">
              <a:ea typeface="黑体" panose="02010609060101010101" pitchFamily="49" charset="-122"/>
            </a:endParaRPr>
          </a:p>
          <a:p>
            <a:pPr eaLnBrk="1" hangingPunct="1">
              <a:buFontTx/>
              <a:buNone/>
            </a:pPr>
            <a:r>
              <a:rPr lang="en-US" altLang="zh-CN" sz="2800" b="1" dirty="0">
                <a:ea typeface="黑体" panose="02010609060101010101" pitchFamily="49" charset="-122"/>
              </a:rPr>
              <a:t>(2) </a:t>
            </a:r>
            <a:r>
              <a:rPr lang="zh-CN" altLang="en-US" sz="2800" b="1" dirty="0">
                <a:ea typeface="黑体" panose="02010609060101010101" pitchFamily="49" charset="-122"/>
              </a:rPr>
              <a:t>完备性问题：具体实际系统中的永真的语句是否均为形式系统内的定理。</a:t>
            </a:r>
            <a:endParaRPr lang="zh-CN" altLang="en-US" sz="2800" b="1" dirty="0">
              <a:ea typeface="黑体" panose="02010609060101010101" pitchFamily="49" charset="-122"/>
            </a:endParaRPr>
          </a:p>
          <a:p>
            <a:pPr eaLnBrk="1" hangingPunct="1">
              <a:buFontTx/>
              <a:buNone/>
            </a:pPr>
            <a:endParaRPr lang="zh-CN" altLang="en-US" sz="2800" b="1" dirty="0">
              <a:ea typeface="黑体" panose="02010609060101010101" pitchFamily="49" charset="-122"/>
            </a:endParaRPr>
          </a:p>
        </p:txBody>
      </p:sp>
    </p:spTree>
  </p:cSld>
  <p:clrMapOvr>
    <a:masterClrMapping/>
  </p:clrMapOvr>
  <p:transition spd="med" advTm="5486"/>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pPr algn="l" eaLnBrk="1" hangingPunct="1">
              <a:defRPr/>
            </a:pPr>
            <a:r>
              <a:rPr lang="en-US" altLang="zh-CN">
                <a:latin typeface="Arial Black" panose="020B0A04020102020204" pitchFamily="34" charset="0"/>
                <a:ea typeface="黑体" panose="02010609060101010101" pitchFamily="49" charset="-122"/>
              </a:rPr>
              <a:t>1.6</a:t>
            </a:r>
            <a:r>
              <a:rPr lang="zh-CN" altLang="en-US">
                <a:latin typeface="Arial Black" panose="020B0A04020102020204" pitchFamily="34" charset="0"/>
                <a:ea typeface="黑体" panose="02010609060101010101" pitchFamily="49" charset="-122"/>
              </a:rPr>
              <a:t>：命题演算的自然推理形式系统</a:t>
            </a:r>
            <a:endParaRPr lang="zh-CN" altLang="en-US">
              <a:latin typeface="Arial Black" panose="020B0A04020102020204" pitchFamily="34" charset="0"/>
              <a:ea typeface="黑体" panose="02010609060101010101" pitchFamily="49" charset="-122"/>
            </a:endParaRPr>
          </a:p>
        </p:txBody>
      </p:sp>
      <p:sp>
        <p:nvSpPr>
          <p:cNvPr id="136195" name="Rectangle 3"/>
          <p:cNvSpPr>
            <a:spLocks noGrp="1" noChangeArrowheads="1"/>
          </p:cNvSpPr>
          <p:nvPr>
            <p:ph type="body" idx="1"/>
          </p:nvPr>
        </p:nvSpPr>
        <p:spPr/>
        <p:txBody>
          <a:bodyPr/>
          <a:lstStyle/>
          <a:p>
            <a:pPr eaLnBrk="1" hangingPunct="1">
              <a:lnSpc>
                <a:spcPct val="77000"/>
              </a:lnSpc>
            </a:pPr>
            <a:r>
              <a:rPr lang="en-US" altLang="zh-CN" sz="2800" b="1" dirty="0">
                <a:ea typeface="黑体" panose="02010609060101010101" pitchFamily="49" charset="-122"/>
              </a:rPr>
              <a:t>2.</a:t>
            </a:r>
            <a:r>
              <a:rPr lang="zh-CN" altLang="en-US" sz="2800" b="1" dirty="0">
                <a:ea typeface="黑体" panose="02010609060101010101" pitchFamily="49" charset="-122"/>
              </a:rPr>
              <a:t>命题演算的自然推理形式系统</a:t>
            </a:r>
            <a:r>
              <a:rPr lang="en-US" altLang="zh-CN" sz="2800" b="1" dirty="0">
                <a:ea typeface="黑体" panose="02010609060101010101" pitchFamily="49" charset="-122"/>
              </a:rPr>
              <a:t>P</a:t>
            </a:r>
            <a:endParaRPr lang="en-US" altLang="zh-CN" sz="2800" b="1" dirty="0">
              <a:ea typeface="黑体" panose="02010609060101010101" pitchFamily="49" charset="-122"/>
            </a:endParaRPr>
          </a:p>
          <a:p>
            <a:pPr eaLnBrk="1" hangingPunct="1">
              <a:lnSpc>
                <a:spcPct val="77000"/>
              </a:lnSpc>
              <a:buFontTx/>
              <a:buNone/>
            </a:pPr>
            <a:r>
              <a:rPr lang="en-US" altLang="zh-CN" sz="2800" b="1" dirty="0">
                <a:ea typeface="黑体" panose="02010609060101010101" pitchFamily="49" charset="-122"/>
              </a:rPr>
              <a:t>1)</a:t>
            </a:r>
            <a:r>
              <a:rPr lang="zh-CN" altLang="en-US" sz="2800" b="1" dirty="0">
                <a:ea typeface="黑体" panose="02010609060101010101" pitchFamily="49" charset="-122"/>
              </a:rPr>
              <a:t>字母表：</a:t>
            </a:r>
            <a:endParaRPr lang="zh-CN" altLang="en-US" sz="2800" b="1" dirty="0">
              <a:ea typeface="黑体" panose="02010609060101010101" pitchFamily="49" charset="-122"/>
            </a:endParaRPr>
          </a:p>
          <a:p>
            <a:pPr eaLnBrk="1" hangingPunct="1">
              <a:lnSpc>
                <a:spcPct val="77000"/>
              </a:lnSpc>
              <a:buFontTx/>
              <a:buNone/>
            </a:pPr>
            <a:r>
              <a:rPr lang="zh-CN" altLang="en-US" sz="2800" b="1" dirty="0">
                <a:ea typeface="黑体" panose="02010609060101010101" pitchFamily="49" charset="-122"/>
              </a:rPr>
              <a:t>    </a:t>
            </a:r>
            <a:r>
              <a:rPr lang="en-US" altLang="zh-CN" sz="2800" b="1" dirty="0">
                <a:ea typeface="黑体" panose="02010609060101010101" pitchFamily="49" charset="-122"/>
              </a:rPr>
              <a:t>(1)</a:t>
            </a:r>
            <a:r>
              <a:rPr lang="zh-CN" altLang="en-US" sz="2800" b="1" dirty="0">
                <a:ea typeface="黑体" panose="02010609060101010101" pitchFamily="49" charset="-122"/>
              </a:rPr>
              <a:t>命题符</a:t>
            </a:r>
            <a:r>
              <a:rPr lang="zh-CN" altLang="en-US" sz="2800" b="1" dirty="0" smtClean="0">
                <a:ea typeface="黑体" panose="02010609060101010101" pitchFamily="49" charset="-122"/>
              </a:rPr>
              <a:t>：</a:t>
            </a:r>
            <a:r>
              <a:rPr lang="en-US" altLang="zh-CN" sz="2800" b="1" dirty="0" smtClean="0">
                <a:ea typeface="黑体" panose="02010609060101010101" pitchFamily="49" charset="-122"/>
              </a:rPr>
              <a:t>P</a:t>
            </a:r>
            <a:r>
              <a:rPr lang="zh-CN" altLang="en-US" sz="2800" b="1" dirty="0" smtClean="0">
                <a:ea typeface="黑体" panose="02010609060101010101" pitchFamily="49" charset="-122"/>
              </a:rPr>
              <a:t>，</a:t>
            </a:r>
            <a:r>
              <a:rPr lang="en-US" altLang="zh-CN" sz="2800" b="1" dirty="0" smtClean="0">
                <a:ea typeface="黑体" panose="02010609060101010101" pitchFamily="49" charset="-122"/>
              </a:rPr>
              <a:t>Q</a:t>
            </a:r>
            <a:r>
              <a:rPr lang="zh-CN" altLang="en-US" sz="2800" b="1" dirty="0" smtClean="0">
                <a:ea typeface="黑体" panose="02010609060101010101" pitchFamily="49" charset="-122"/>
              </a:rPr>
              <a:t>，</a:t>
            </a:r>
            <a:r>
              <a:rPr lang="en-US" altLang="zh-CN" sz="2800" b="1" dirty="0" smtClean="0">
                <a:ea typeface="黑体" panose="02010609060101010101" pitchFamily="49" charset="-122"/>
              </a:rPr>
              <a:t>R</a:t>
            </a:r>
            <a:r>
              <a:rPr lang="zh-CN" altLang="en-US" sz="2800" b="1" dirty="0" smtClean="0">
                <a:ea typeface="黑体" panose="02010609060101010101" pitchFamily="49" charset="-122"/>
              </a:rPr>
              <a:t>，</a:t>
            </a:r>
            <a:r>
              <a:rPr lang="en-US" altLang="zh-CN" b="1" dirty="0">
                <a:latin typeface="Arial" panose="020B0604020202020204" pitchFamily="34" charset="0"/>
              </a:rPr>
              <a:t>…</a:t>
            </a:r>
            <a:r>
              <a:rPr lang="zh-CN" altLang="en-US" b="1" dirty="0" smtClean="0"/>
              <a:t>，</a:t>
            </a:r>
            <a:r>
              <a:rPr lang="en-US" altLang="zh-CN" sz="2800" b="1" dirty="0" smtClean="0">
                <a:ea typeface="黑体" panose="02010609060101010101" pitchFamily="49" charset="-122"/>
              </a:rPr>
              <a:t>P</a:t>
            </a:r>
            <a:r>
              <a:rPr lang="en-US" altLang="zh-CN" sz="2800" b="1" baseline="-25000" dirty="0" smtClean="0">
                <a:ea typeface="黑体" panose="02010609060101010101" pitchFamily="49" charset="-122"/>
              </a:rPr>
              <a:t>1</a:t>
            </a:r>
            <a:r>
              <a:rPr lang="zh-CN" altLang="en-US" sz="2800" b="1" dirty="0" smtClean="0">
                <a:ea typeface="黑体" panose="02010609060101010101" pitchFamily="49" charset="-122"/>
              </a:rPr>
              <a:t>，</a:t>
            </a:r>
            <a:r>
              <a:rPr lang="en-US" altLang="zh-CN" sz="2800" b="1" dirty="0" smtClean="0">
                <a:ea typeface="黑体" panose="02010609060101010101" pitchFamily="49" charset="-122"/>
              </a:rPr>
              <a:t>Q</a:t>
            </a:r>
            <a:r>
              <a:rPr lang="en-US" altLang="zh-CN" sz="2800" b="1" baseline="-25000" dirty="0" smtClean="0">
                <a:ea typeface="黑体" panose="02010609060101010101" pitchFamily="49" charset="-122"/>
              </a:rPr>
              <a:t>1</a:t>
            </a:r>
            <a:r>
              <a:rPr lang="zh-CN" altLang="en-US" sz="2800" b="1" dirty="0" smtClean="0">
                <a:ea typeface="黑体" panose="02010609060101010101" pitchFamily="49" charset="-122"/>
              </a:rPr>
              <a:t>，</a:t>
            </a:r>
            <a:r>
              <a:rPr lang="en-US" altLang="zh-CN" sz="2800" b="1" dirty="0" smtClean="0">
                <a:ea typeface="黑体" panose="02010609060101010101" pitchFamily="49" charset="-122"/>
              </a:rPr>
              <a:t>R</a:t>
            </a:r>
            <a:r>
              <a:rPr lang="en-US" altLang="zh-CN" sz="2800" b="1" baseline="-25000" dirty="0" smtClean="0">
                <a:ea typeface="黑体" panose="02010609060101010101" pitchFamily="49" charset="-122"/>
              </a:rPr>
              <a:t>1</a:t>
            </a:r>
            <a:r>
              <a:rPr lang="zh-CN" altLang="en-US" sz="2800" b="1" dirty="0">
                <a:ea typeface="黑体" panose="02010609060101010101" pitchFamily="49" charset="-122"/>
              </a:rPr>
              <a:t>， </a:t>
            </a:r>
            <a:r>
              <a:rPr lang="en-US" altLang="zh-CN" b="1" dirty="0">
                <a:latin typeface="Arial" panose="020B0604020202020204" pitchFamily="34" charset="0"/>
              </a:rPr>
              <a:t>…</a:t>
            </a:r>
            <a:endParaRPr lang="en-US" altLang="zh-CN" b="1" dirty="0"/>
          </a:p>
          <a:p>
            <a:pPr eaLnBrk="1" hangingPunct="1">
              <a:lnSpc>
                <a:spcPct val="77000"/>
              </a:lnSpc>
              <a:buFontTx/>
              <a:buNone/>
            </a:pPr>
            <a:r>
              <a:rPr lang="en-US" altLang="zh-CN" b="1" dirty="0"/>
              <a:t>    </a:t>
            </a:r>
            <a:r>
              <a:rPr lang="en-US" altLang="zh-CN" sz="2800" b="1" dirty="0">
                <a:ea typeface="黑体" panose="02010609060101010101" pitchFamily="49" charset="-122"/>
              </a:rPr>
              <a:t>(2)</a:t>
            </a:r>
            <a:r>
              <a:rPr lang="zh-CN" altLang="en-US" sz="2800" b="1" dirty="0">
                <a:ea typeface="黑体" panose="02010609060101010101" pitchFamily="49" charset="-122"/>
              </a:rPr>
              <a:t>联结词符： </a:t>
            </a:r>
            <a:r>
              <a:rPr lang="en-US" altLang="zh-CN" sz="2800" b="1" dirty="0">
                <a:ea typeface="黑体" panose="02010609060101010101" pitchFamily="49" charset="-122"/>
              </a:rPr>
              <a:t>¬</a:t>
            </a:r>
            <a:r>
              <a:rPr lang="zh-CN" altLang="en-US" sz="2800" b="1" dirty="0">
                <a:ea typeface="黑体" panose="02010609060101010101" pitchFamily="49" charset="-122"/>
              </a:rPr>
              <a:t>， ∧，∨，→，↔；</a:t>
            </a:r>
            <a:endParaRPr lang="zh-CN" altLang="en-US" sz="2800" b="1" dirty="0">
              <a:ea typeface="黑体" panose="02010609060101010101" pitchFamily="49" charset="-122"/>
            </a:endParaRPr>
          </a:p>
          <a:p>
            <a:pPr eaLnBrk="1" hangingPunct="1">
              <a:lnSpc>
                <a:spcPct val="77000"/>
              </a:lnSpc>
              <a:buFontTx/>
              <a:buNone/>
            </a:pPr>
            <a:r>
              <a:rPr lang="zh-CN" altLang="en-US" sz="2800" b="1" dirty="0">
                <a:ea typeface="黑体" panose="02010609060101010101" pitchFamily="49" charset="-122"/>
              </a:rPr>
              <a:t>    </a:t>
            </a:r>
            <a:r>
              <a:rPr lang="en-US" altLang="zh-CN" sz="2800" b="1" dirty="0">
                <a:ea typeface="黑体" panose="02010609060101010101" pitchFamily="49" charset="-122"/>
              </a:rPr>
              <a:t>(3)</a:t>
            </a:r>
            <a:r>
              <a:rPr lang="zh-CN" altLang="en-US" sz="2800" b="1" dirty="0">
                <a:ea typeface="黑体" panose="02010609060101010101" pitchFamily="49" charset="-122"/>
              </a:rPr>
              <a:t>括号与逗号</a:t>
            </a:r>
            <a:r>
              <a:rPr lang="en-US" altLang="zh-CN" sz="2800" b="1" dirty="0" smtClean="0">
                <a:ea typeface="黑体" panose="02010609060101010101" pitchFamily="49" charset="-122"/>
              </a:rPr>
              <a:t>(  ) </a:t>
            </a:r>
            <a:r>
              <a:rPr lang="zh-CN" altLang="en-US" sz="2800" b="1" dirty="0" smtClean="0">
                <a:ea typeface="黑体" panose="02010609060101010101" pitchFamily="49" charset="-122"/>
              </a:rPr>
              <a:t>，</a:t>
            </a:r>
            <a:endParaRPr lang="en-US" altLang="zh-CN" sz="2800" b="1" dirty="0">
              <a:ea typeface="黑体" panose="02010609060101010101" pitchFamily="49" charset="-122"/>
            </a:endParaRPr>
          </a:p>
          <a:p>
            <a:pPr eaLnBrk="1" hangingPunct="1">
              <a:lnSpc>
                <a:spcPct val="77000"/>
              </a:lnSpc>
              <a:buFontTx/>
              <a:buNone/>
            </a:pPr>
            <a:r>
              <a:rPr lang="en-US" altLang="zh-CN" sz="2800" b="1" dirty="0">
                <a:ea typeface="黑体" panose="02010609060101010101" pitchFamily="49" charset="-122"/>
              </a:rPr>
              <a:t>2)</a:t>
            </a:r>
            <a:r>
              <a:rPr lang="zh-CN" altLang="en-US" sz="2800" b="1" dirty="0">
                <a:ea typeface="黑体" panose="02010609060101010101" pitchFamily="49" charset="-122"/>
              </a:rPr>
              <a:t>公式</a:t>
            </a:r>
            <a:r>
              <a:rPr lang="en-US" altLang="zh-CN" sz="2800" b="1" dirty="0">
                <a:ea typeface="黑体" panose="02010609060101010101" pitchFamily="49" charset="-122"/>
              </a:rPr>
              <a:t>(</a:t>
            </a:r>
            <a:r>
              <a:rPr lang="zh-CN" altLang="en-US" sz="2800" b="1" dirty="0">
                <a:ea typeface="黑体" panose="02010609060101010101" pitchFamily="49" charset="-122"/>
              </a:rPr>
              <a:t>同前面命题公式的定义</a:t>
            </a:r>
            <a:r>
              <a:rPr lang="en-US" altLang="zh-CN" sz="2800" b="1" dirty="0">
                <a:ea typeface="黑体" panose="02010609060101010101" pitchFamily="49" charset="-122"/>
              </a:rPr>
              <a:t>)</a:t>
            </a:r>
            <a:endParaRPr lang="en-US" altLang="zh-CN" sz="2800" b="1" dirty="0">
              <a:ea typeface="黑体" panose="02010609060101010101" pitchFamily="49" charset="-122"/>
            </a:endParaRPr>
          </a:p>
          <a:p>
            <a:pPr eaLnBrk="1" hangingPunct="1">
              <a:lnSpc>
                <a:spcPct val="77000"/>
              </a:lnSpc>
              <a:buFontTx/>
              <a:buNone/>
            </a:pPr>
            <a:r>
              <a:rPr lang="en-US" altLang="zh-CN" sz="2800" b="1" dirty="0">
                <a:ea typeface="黑体" panose="02010609060101010101" pitchFamily="49" charset="-122"/>
              </a:rPr>
              <a:t>3)</a:t>
            </a:r>
            <a:r>
              <a:rPr lang="zh-CN" altLang="en-US" sz="2800" b="1" dirty="0">
                <a:ea typeface="黑体" panose="02010609060101010101" pitchFamily="49" charset="-122"/>
              </a:rPr>
              <a:t>推理</a:t>
            </a:r>
            <a:r>
              <a:rPr lang="zh-CN" altLang="en-US" sz="2800" b="1" dirty="0" smtClean="0">
                <a:ea typeface="黑体" panose="02010609060101010101" pitchFamily="49" charset="-122"/>
              </a:rPr>
              <a:t>规则（用</a:t>
            </a:r>
            <a:r>
              <a:rPr lang="en-US" altLang="zh-CN" sz="2800" b="1" dirty="0">
                <a:ea typeface="黑体" panose="02010609060101010101" pitchFamily="49" charset="-122"/>
              </a:rPr>
              <a:t>1.5</a:t>
            </a:r>
            <a:r>
              <a:rPr lang="zh-CN" altLang="en-US" sz="2800" b="1" dirty="0">
                <a:ea typeface="黑体" panose="02010609060101010101" pitchFamily="49" charset="-122"/>
              </a:rPr>
              <a:t>定义的</a:t>
            </a:r>
            <a:r>
              <a:rPr lang="en-US" altLang="zh-CN" sz="2800" b="1" dirty="0">
                <a:ea typeface="黑体" panose="02010609060101010101" pitchFamily="49" charset="-122"/>
              </a:rPr>
              <a:t>12</a:t>
            </a:r>
            <a:r>
              <a:rPr lang="zh-CN" altLang="en-US" sz="2800" b="1" dirty="0">
                <a:ea typeface="黑体" panose="02010609060101010101" pitchFamily="49" charset="-122"/>
              </a:rPr>
              <a:t>条规</a:t>
            </a:r>
            <a:r>
              <a:rPr lang="zh-CN" altLang="en-US" sz="2800" b="1" dirty="0" smtClean="0">
                <a:ea typeface="黑体" panose="02010609060101010101" pitchFamily="49" charset="-122"/>
              </a:rPr>
              <a:t>则</a:t>
            </a:r>
            <a:r>
              <a:rPr lang="en-US" altLang="zh-CN" sz="2800" b="1" dirty="0" smtClean="0">
                <a:ea typeface="黑体" panose="02010609060101010101" pitchFamily="49" charset="-122"/>
              </a:rPr>
              <a:t>P86 &amp; P88</a:t>
            </a:r>
            <a:r>
              <a:rPr lang="zh-CN" altLang="en-US" sz="2800" b="1" dirty="0" smtClean="0">
                <a:ea typeface="黑体" panose="02010609060101010101" pitchFamily="49" charset="-122"/>
              </a:rPr>
              <a:t>）</a:t>
            </a:r>
            <a:endParaRPr lang="en-US" altLang="zh-CN" sz="2800" b="1" dirty="0" smtClean="0">
              <a:ea typeface="黑体" panose="02010609060101010101" pitchFamily="49" charset="-122"/>
            </a:endParaRPr>
          </a:p>
          <a:p>
            <a:pPr eaLnBrk="1" hangingPunct="1">
              <a:lnSpc>
                <a:spcPct val="77000"/>
              </a:lnSpc>
            </a:pPr>
            <a:r>
              <a:rPr lang="en-US" altLang="zh-CN" sz="2800" b="1" dirty="0" smtClean="0">
                <a:ea typeface="黑体" panose="02010609060101010101" pitchFamily="49" charset="-122"/>
              </a:rPr>
              <a:t>3.</a:t>
            </a:r>
            <a:r>
              <a:rPr lang="zh-CN" altLang="en-US" sz="2800" b="1" dirty="0" smtClean="0">
                <a:ea typeface="黑体" panose="02010609060101010101" pitchFamily="49" charset="-122"/>
              </a:rPr>
              <a:t>可靠性和完备性 （定理</a:t>
            </a:r>
            <a:r>
              <a:rPr lang="en-US" altLang="zh-CN" sz="2800" b="1" dirty="0" smtClean="0">
                <a:ea typeface="黑体" panose="02010609060101010101" pitchFamily="49" charset="-122"/>
              </a:rPr>
              <a:t>1.9 </a:t>
            </a:r>
            <a:r>
              <a:rPr lang="zh-CN" altLang="en-US" sz="2800" b="1" dirty="0" smtClean="0">
                <a:ea typeface="黑体" panose="02010609060101010101" pitchFamily="49" charset="-122"/>
              </a:rPr>
              <a:t>）</a:t>
            </a:r>
            <a:endParaRPr lang="zh-CN" altLang="en-US" sz="2800" b="1" dirty="0" smtClean="0">
              <a:ea typeface="黑体" panose="02010609060101010101" pitchFamily="49" charset="-122"/>
            </a:endParaRPr>
          </a:p>
          <a:p>
            <a:pPr eaLnBrk="1" hangingPunct="1">
              <a:lnSpc>
                <a:spcPct val="77000"/>
              </a:lnSpc>
              <a:buFontTx/>
              <a:buNone/>
            </a:pPr>
            <a:r>
              <a:rPr lang="en-US" altLang="zh-CN" sz="2800" b="1" dirty="0" smtClean="0">
                <a:ea typeface="黑体" panose="02010609060101010101" pitchFamily="49" charset="-122"/>
              </a:rPr>
              <a:t>(</a:t>
            </a:r>
            <a:r>
              <a:rPr lang="en-US" altLang="zh-CN" sz="2800" b="1" dirty="0">
                <a:ea typeface="黑体" panose="02010609060101010101" pitchFamily="49" charset="-122"/>
              </a:rPr>
              <a:t>1)</a:t>
            </a:r>
            <a:r>
              <a:rPr lang="zh-CN" altLang="en-US" sz="2800" b="1" dirty="0">
                <a:ea typeface="黑体" panose="02010609060101010101" pitchFamily="49" charset="-122"/>
              </a:rPr>
              <a:t>可靠性：</a:t>
            </a:r>
            <a:r>
              <a:rPr lang="zh-CN" altLang="en-US" sz="2800" b="1" dirty="0" smtClean="0">
                <a:ea typeface="黑体" panose="02010609060101010101" pitchFamily="49" charset="-122"/>
              </a:rPr>
              <a:t>如果</a:t>
            </a:r>
            <a:r>
              <a:rPr lang="en-US" altLang="zh-CN" sz="2800" b="1" dirty="0" smtClean="0">
                <a:ea typeface="黑体" panose="02010609060101010101" pitchFamily="49" charset="-122"/>
              </a:rPr>
              <a:t>G1, G2, …, </a:t>
            </a:r>
            <a:r>
              <a:rPr lang="en-US" altLang="zh-CN" sz="2800" b="1" dirty="0" err="1" smtClean="0">
                <a:ea typeface="黑体" panose="02010609060101010101" pitchFamily="49" charset="-122"/>
              </a:rPr>
              <a:t>Gn</a:t>
            </a:r>
            <a:r>
              <a:rPr lang="en-US" altLang="zh-CN" sz="2800" b="1" dirty="0" smtClean="0">
                <a:ea typeface="黑体" panose="02010609060101010101" pitchFamily="49" charset="-122"/>
              </a:rPr>
              <a:t>╞ </a:t>
            </a:r>
            <a:r>
              <a:rPr lang="en-US" altLang="zh-CN" sz="2800" b="1" dirty="0">
                <a:ea typeface="黑体" panose="02010609060101010101" pitchFamily="49" charset="-122"/>
              </a:rPr>
              <a:t>H</a:t>
            </a:r>
            <a:r>
              <a:rPr lang="zh-CN" altLang="en-US" sz="2800" b="1" dirty="0">
                <a:ea typeface="黑体" panose="02010609060101010101" pitchFamily="49" charset="-122"/>
              </a:rPr>
              <a:t>，则</a:t>
            </a:r>
            <a:r>
              <a:rPr lang="en-US" altLang="zh-CN" sz="2800" b="1" dirty="0">
                <a:ea typeface="黑体" panose="02010609060101010101" pitchFamily="49" charset="-122"/>
              </a:rPr>
              <a:t>G1∧G2∧…</a:t>
            </a:r>
            <a:r>
              <a:rPr lang="en-US" altLang="zh-CN" sz="2800" b="1" dirty="0" err="1">
                <a:ea typeface="黑体" panose="02010609060101010101" pitchFamily="49" charset="-122"/>
              </a:rPr>
              <a:t>Gn</a:t>
            </a:r>
            <a:r>
              <a:rPr lang="en-US" altLang="zh-CN" sz="2800" b="1" dirty="0">
                <a:ea typeface="黑体" panose="02010609060101010101" pitchFamily="49" charset="-122"/>
              </a:rPr>
              <a:t> →H</a:t>
            </a:r>
            <a:r>
              <a:rPr lang="zh-CN" altLang="en-US" sz="2800" b="1" dirty="0">
                <a:ea typeface="黑体" panose="02010609060101010101" pitchFamily="49" charset="-122"/>
              </a:rPr>
              <a:t>永真</a:t>
            </a:r>
            <a:endParaRPr lang="zh-CN" altLang="en-US" sz="2800" b="1" dirty="0">
              <a:ea typeface="黑体" panose="02010609060101010101" pitchFamily="49" charset="-122"/>
            </a:endParaRPr>
          </a:p>
          <a:p>
            <a:pPr eaLnBrk="1" hangingPunct="1">
              <a:lnSpc>
                <a:spcPct val="77000"/>
              </a:lnSpc>
              <a:buFontTx/>
              <a:buNone/>
            </a:pPr>
            <a:r>
              <a:rPr lang="en-US" altLang="zh-CN" sz="2800" b="1" dirty="0">
                <a:ea typeface="黑体" panose="02010609060101010101" pitchFamily="49" charset="-122"/>
              </a:rPr>
              <a:t>(2)</a:t>
            </a:r>
            <a:r>
              <a:rPr lang="zh-CN" altLang="en-US" sz="2800" b="1" dirty="0">
                <a:ea typeface="黑体" panose="02010609060101010101" pitchFamily="49" charset="-122"/>
              </a:rPr>
              <a:t>完备性：反之</a:t>
            </a:r>
            <a:endParaRPr lang="zh-CN" altLang="en-US" sz="2800" b="1" dirty="0">
              <a:ea typeface="黑体" panose="02010609060101010101" pitchFamily="49" charset="-122"/>
            </a:endParaRPr>
          </a:p>
        </p:txBody>
      </p:sp>
      <p:sp>
        <p:nvSpPr>
          <p:cNvPr id="2" name="矩形 1"/>
          <p:cNvSpPr/>
          <p:nvPr/>
        </p:nvSpPr>
        <p:spPr>
          <a:xfrm>
            <a:off x="3810000" y="2895600"/>
            <a:ext cx="647934" cy="646331"/>
          </a:xfrm>
          <a:prstGeom prst="rect">
            <a:avLst/>
          </a:prstGeom>
        </p:spPr>
        <p:txBody>
          <a:bodyPr wrap="none">
            <a:spAutoFit/>
          </a:bodyPr>
          <a:lstStyle/>
          <a:p>
            <a:r>
              <a:rPr lang="zh-CN" altLang="en-US" sz="3600" b="1" dirty="0">
                <a:solidFill>
                  <a:schemeClr val="tx1"/>
                </a:solidFill>
              </a:rPr>
              <a:t>，</a:t>
            </a:r>
            <a:endParaRPr lang="zh-CN" altLang="en-US" sz="3600" dirty="0">
              <a:solidFill>
                <a:schemeClr val="tx1"/>
              </a:solidFill>
            </a:endParaRPr>
          </a:p>
        </p:txBody>
      </p:sp>
    </p:spTree>
  </p:cSld>
  <p:clrMapOvr>
    <a:masterClrMapping/>
  </p:clrMapOvr>
  <p:transition spd="med" advTm="5486"/>
  <p:timing>
    <p:tnLst>
      <p:par>
        <p:cTn id="1" dur="indefinite" restart="never" nodeType="tmRoot"/>
      </p:par>
    </p:tnLst>
  </p:timing>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默认设计模板">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20000"/>
          </a:spcBef>
          <a:spcAft>
            <a:spcPct val="0"/>
          </a:spcAft>
          <a:buClrTx/>
          <a:buSzTx/>
          <a:buFontTx/>
          <a:buNone/>
          <a:defRPr kumimoji="0" lang="zh-CN" altLang="en-US" sz="2400" b="0" i="0" u="none" strike="noStrike" cap="none" normalizeH="0" baseline="0" smtClean="0">
            <a:ln>
              <a:noFill/>
            </a:ln>
            <a:solidFill>
              <a:schemeClr val="bg2"/>
            </a:solidFill>
            <a:effectLst>
              <a:outerShdw blurRad="38100" dist="38100" dir="2700000" algn="tl">
                <a:srgbClr val="000000">
                  <a:alpha val="43137"/>
                </a:srgbClr>
              </a:outerShdw>
            </a:effectLst>
            <a:latin typeface="Comic Sans MS" panose="030F0702030302020204" pitchFamily="66" charset="0"/>
            <a:ea typeface="黑体" panose="02010609060101010101" pitchFamily="49"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20000"/>
          </a:spcBef>
          <a:spcAft>
            <a:spcPct val="0"/>
          </a:spcAft>
          <a:buClrTx/>
          <a:buSzTx/>
          <a:buFontTx/>
          <a:buNone/>
          <a:defRPr kumimoji="0" lang="zh-CN" altLang="en-US" sz="2400" b="0" i="0" u="none" strike="noStrike" cap="none" normalizeH="0" baseline="0" smtClean="0">
            <a:ln>
              <a:noFill/>
            </a:ln>
            <a:solidFill>
              <a:schemeClr val="bg2"/>
            </a:solidFill>
            <a:effectLst>
              <a:outerShdw blurRad="38100" dist="38100" dir="2700000" algn="tl">
                <a:srgbClr val="000000">
                  <a:alpha val="43137"/>
                </a:srgbClr>
              </a:outerShdw>
            </a:effectLst>
            <a:latin typeface="Comic Sans MS" panose="030F0702030302020204" pitchFamily="66" charset="0"/>
            <a:ea typeface="黑体" panose="02010609060101010101" pitchFamily="49" charset="-122"/>
          </a:defRPr>
        </a:defPPr>
      </a:lstStyle>
    </a:lnDef>
  </a:objectDefaults>
  <a:extraClrSchemeLst>
    <a:extraClrScheme>
      <a:clrScheme name="默认设计模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ustc</Template>
  <TotalTime>0</TotalTime>
  <Words>19600</Words>
  <Application>WPS 演示</Application>
  <PresentationFormat>全屏显示(4:3)</PresentationFormat>
  <Paragraphs>1785</Paragraphs>
  <Slides>97</Slides>
  <Notes>97</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33</vt:i4>
      </vt:variant>
      <vt:variant>
        <vt:lpstr>幻灯片标题</vt:lpstr>
      </vt:variant>
      <vt:variant>
        <vt:i4>97</vt:i4>
      </vt:variant>
    </vt:vector>
  </HeadingPairs>
  <TitlesOfParts>
    <vt:vector size="144" baseType="lpstr">
      <vt:lpstr>Arial</vt:lpstr>
      <vt:lpstr>宋体</vt:lpstr>
      <vt:lpstr>Wingdings</vt:lpstr>
      <vt:lpstr>Comic Sans MS</vt:lpstr>
      <vt:lpstr>黑体</vt:lpstr>
      <vt:lpstr>Garamond</vt:lpstr>
      <vt:lpstr>Segoe Print</vt:lpstr>
      <vt:lpstr>Times New Roman</vt:lpstr>
      <vt:lpstr>Arial Black</vt:lpstr>
      <vt:lpstr>Symbol</vt:lpstr>
      <vt:lpstr>微软雅黑</vt:lpstr>
      <vt:lpstr>Arial Unicode MS</vt:lpstr>
      <vt:lpstr>Arial</vt:lpstr>
      <vt:lpstr>默认设计模板</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Equation.DSMT4</vt:lpstr>
      <vt:lpstr>Equation.DSMT4</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离散数学 (Discrete Mathematics)</vt:lpstr>
      <vt:lpstr>引言</vt:lpstr>
      <vt:lpstr>引言</vt:lpstr>
      <vt:lpstr>引言</vt:lpstr>
      <vt:lpstr>引言</vt:lpstr>
      <vt:lpstr>引言</vt:lpstr>
      <vt:lpstr>引言</vt:lpstr>
      <vt:lpstr>引言</vt:lpstr>
      <vt:lpstr>第一部分 数理逻辑</vt:lpstr>
      <vt:lpstr>第一部分 数理逻辑</vt:lpstr>
      <vt:lpstr>第一章 命题逻辑</vt:lpstr>
      <vt:lpstr>PowerPoint 演示文稿</vt:lpstr>
      <vt:lpstr>1.1 命题与命题联结词</vt:lpstr>
      <vt:lpstr>1.1 命题与命题联结词</vt:lpstr>
      <vt:lpstr>1.1 命题与命题联结词</vt:lpstr>
      <vt:lpstr>1.1 命题与命题联结词</vt:lpstr>
      <vt:lpstr>1.1 命题与命题联结词</vt:lpstr>
      <vt:lpstr>1.1 命题与命题联结词</vt:lpstr>
      <vt:lpstr>1.1 命题与命题联结词</vt:lpstr>
      <vt:lpstr>1.1 命题与命题联结词</vt:lpstr>
      <vt:lpstr>1.1 命题与命题联结词</vt:lpstr>
      <vt:lpstr>1.1 命题与命题联结词</vt:lpstr>
      <vt:lpstr>1.1 命题与命题联结词</vt:lpstr>
      <vt:lpstr>1.1 命题与命题联结词</vt:lpstr>
      <vt:lpstr>1.1 命题与命题联结词</vt:lpstr>
      <vt:lpstr>1.1 命题与命题联结词</vt:lpstr>
      <vt:lpstr>1.1 命题与命题联结词</vt:lpstr>
      <vt:lpstr>1.2 公式的解释与真值表</vt:lpstr>
      <vt:lpstr>1.2 公式的解释与真值表</vt:lpstr>
      <vt:lpstr>1.2 公式的解释与真值表</vt:lpstr>
      <vt:lpstr>1.2 公式的解释与真值表</vt:lpstr>
      <vt:lpstr>1.2 公式的解释与真值表</vt:lpstr>
      <vt:lpstr>1.2 公式的解释与真值表</vt:lpstr>
      <vt:lpstr>1.2 公式的解释与真值表</vt:lpstr>
      <vt:lpstr>1.2 公式的解释与真值表</vt:lpstr>
      <vt:lpstr>1.2 公式的解释与真值表</vt:lpstr>
      <vt:lpstr>1.2 公式的解释与真值表</vt:lpstr>
      <vt:lpstr>1.2 公式的解释与真值表</vt:lpstr>
      <vt:lpstr>1.2 公式的解释与真值表</vt:lpstr>
      <vt:lpstr>1.2 公式的解释与真值表</vt:lpstr>
      <vt:lpstr>1.2 公式的解释与真值表</vt:lpstr>
      <vt:lpstr>1.2 公式的解释与真值表</vt:lpstr>
      <vt:lpstr>1.2 公式的解释与真值表</vt:lpstr>
      <vt:lpstr>1.2 公式的解释与真值表</vt:lpstr>
      <vt:lpstr>1.2 公式的解释与真值表</vt:lpstr>
      <vt:lpstr>1.2 公式的解释与真值表</vt:lpstr>
      <vt:lpstr>1.2 公式的解释与真值表</vt:lpstr>
      <vt:lpstr>1.2 公式的解释与真值表</vt:lpstr>
      <vt:lpstr>1.2 公式的解释与真值表</vt:lpstr>
      <vt:lpstr>1.2 公式的解释与真值表</vt:lpstr>
      <vt:lpstr>1.2 公式的解释与真值表</vt:lpstr>
      <vt:lpstr>1.2 公式的解释与真值表</vt:lpstr>
      <vt:lpstr>1.3 联结词的完备集</vt:lpstr>
      <vt:lpstr>1.3 联结词的完备集</vt:lpstr>
      <vt:lpstr>1.3 联结词的完备集</vt:lpstr>
      <vt:lpstr>1.3 联结词的完备集</vt:lpstr>
      <vt:lpstr>1.3 联结词的完备集</vt:lpstr>
      <vt:lpstr>1.3 联结词的完备集</vt:lpstr>
      <vt:lpstr>1.3 联结词的完备集</vt:lpstr>
      <vt:lpstr>1.4：范式</vt:lpstr>
      <vt:lpstr>1.4：范式</vt:lpstr>
      <vt:lpstr>1.4：范式</vt:lpstr>
      <vt:lpstr>1.4：范式</vt:lpstr>
      <vt:lpstr>1.4：范式</vt:lpstr>
      <vt:lpstr>1.4：范式</vt:lpstr>
      <vt:lpstr>1.4：范式</vt:lpstr>
      <vt:lpstr>1.4：范式</vt:lpstr>
      <vt:lpstr>1.4：范式</vt:lpstr>
      <vt:lpstr>1.4：范式</vt:lpstr>
      <vt:lpstr>1.4：范式</vt:lpstr>
      <vt:lpstr>1.4：范式</vt:lpstr>
      <vt:lpstr>1.4：范式</vt:lpstr>
      <vt:lpstr>1.4：范式</vt:lpstr>
      <vt:lpstr>1.4：范式</vt:lpstr>
      <vt:lpstr>1.4：范式</vt:lpstr>
      <vt:lpstr>1.4：范式</vt:lpstr>
      <vt:lpstr>1.4：范式</vt:lpstr>
      <vt:lpstr>1.4：范式</vt:lpstr>
      <vt:lpstr>1.4：范式</vt:lpstr>
      <vt:lpstr>1.5：命题逻辑的推理理论</vt:lpstr>
      <vt:lpstr>1.5：命题逻辑的推理理论</vt:lpstr>
      <vt:lpstr>1.5：命题逻辑的推理理论</vt:lpstr>
      <vt:lpstr>1.5：命题逻辑的推理理论</vt:lpstr>
      <vt:lpstr>1.5：命题逻辑的推理理论</vt:lpstr>
      <vt:lpstr>1.5：命题逻辑的推理理论</vt:lpstr>
      <vt:lpstr>1.5：命题逻辑的推理理论</vt:lpstr>
      <vt:lpstr>1.5：命题逻辑的推理理论</vt:lpstr>
      <vt:lpstr>1.5：命题逻辑的推理理论</vt:lpstr>
      <vt:lpstr>1.5：命题逻辑的推理理论</vt:lpstr>
      <vt:lpstr>1.5：命题逻辑的推理理论</vt:lpstr>
      <vt:lpstr>1.5：命题逻辑的推理理论</vt:lpstr>
      <vt:lpstr>1.5：命题逻辑的推理理论</vt:lpstr>
      <vt:lpstr>1.5：命题逻辑的推理理论</vt:lpstr>
      <vt:lpstr>1.6：命题演算的自然推理形式系统</vt:lpstr>
      <vt:lpstr>1.6：命题演算的自然推理形式系统</vt:lpstr>
      <vt:lpstr>1.6：命题演算的自然推理形式系统</vt:lpstr>
      <vt:lpstr>1.6：命题演算的自然推理形式系统</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ANT</dc:creator>
  <cp:lastModifiedBy>159----5974</cp:lastModifiedBy>
  <cp:revision>757</cp:revision>
  <cp:lastPrinted>2020-09-14T06:23:00Z</cp:lastPrinted>
  <dcterms:created xsi:type="dcterms:W3CDTF">2113-01-01T00:00:00Z</dcterms:created>
  <dcterms:modified xsi:type="dcterms:W3CDTF">2021-05-07T03:54:38Z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ICV">
    <vt:lpwstr>F912101F661D4118AD3240562D296FEF</vt:lpwstr>
  </property>
  <property fmtid="{D5CDD505-2E9C-101B-9397-08002B2CF9AE}" pid="4" name="KSOProductBuildVer">
    <vt:lpwstr>2052-11.1.0.10495</vt:lpwstr>
  </property>
</Properties>
</file>