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1"/>
  </p:notesMasterIdLst>
  <p:handoutMasterIdLst>
    <p:handoutMasterId r:id="rId92"/>
  </p:handoutMasterIdLst>
  <p:sldIdLst>
    <p:sldId id="292" r:id="rId2"/>
    <p:sldId id="391" r:id="rId3"/>
    <p:sldId id="392" r:id="rId4"/>
    <p:sldId id="393" r:id="rId5"/>
    <p:sldId id="394" r:id="rId6"/>
    <p:sldId id="323"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11" r:id="rId20"/>
    <p:sldId id="408" r:id="rId21"/>
    <p:sldId id="412" r:id="rId22"/>
    <p:sldId id="413" r:id="rId23"/>
    <p:sldId id="414" r:id="rId24"/>
    <p:sldId id="415" r:id="rId25"/>
    <p:sldId id="416" r:id="rId26"/>
    <p:sldId id="417" r:id="rId27"/>
    <p:sldId id="418" r:id="rId28"/>
    <p:sldId id="419" r:id="rId29"/>
    <p:sldId id="420" r:id="rId30"/>
    <p:sldId id="422" r:id="rId31"/>
    <p:sldId id="423" r:id="rId32"/>
    <p:sldId id="424" r:id="rId33"/>
    <p:sldId id="425" r:id="rId34"/>
    <p:sldId id="426" r:id="rId35"/>
    <p:sldId id="428" r:id="rId36"/>
    <p:sldId id="429" r:id="rId37"/>
    <p:sldId id="430" r:id="rId38"/>
    <p:sldId id="431" r:id="rId39"/>
    <p:sldId id="432" r:id="rId40"/>
    <p:sldId id="433" r:id="rId41"/>
    <p:sldId id="434" r:id="rId42"/>
    <p:sldId id="435" r:id="rId43"/>
    <p:sldId id="436" r:id="rId44"/>
    <p:sldId id="437" r:id="rId45"/>
    <p:sldId id="482" r:id="rId46"/>
    <p:sldId id="483" r:id="rId47"/>
    <p:sldId id="438" r:id="rId48"/>
    <p:sldId id="439" r:id="rId49"/>
    <p:sldId id="440" r:id="rId50"/>
    <p:sldId id="441" r:id="rId51"/>
    <p:sldId id="442" r:id="rId52"/>
    <p:sldId id="443" r:id="rId53"/>
    <p:sldId id="444" r:id="rId54"/>
    <p:sldId id="445" r:id="rId55"/>
    <p:sldId id="446" r:id="rId56"/>
    <p:sldId id="481" r:id="rId57"/>
    <p:sldId id="447" r:id="rId58"/>
    <p:sldId id="448" r:id="rId59"/>
    <p:sldId id="484" r:id="rId60"/>
    <p:sldId id="485" r:id="rId61"/>
    <p:sldId id="486" r:id="rId62"/>
    <p:sldId id="450" r:id="rId63"/>
    <p:sldId id="451" r:id="rId64"/>
    <p:sldId id="452" r:id="rId65"/>
    <p:sldId id="453" r:id="rId66"/>
    <p:sldId id="454" r:id="rId67"/>
    <p:sldId id="455" r:id="rId68"/>
    <p:sldId id="456" r:id="rId69"/>
    <p:sldId id="457" r:id="rId70"/>
    <p:sldId id="458" r:id="rId71"/>
    <p:sldId id="459"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3" r:id="rId85"/>
    <p:sldId id="474" r:id="rId86"/>
    <p:sldId id="475" r:id="rId87"/>
    <p:sldId id="476" r:id="rId88"/>
    <p:sldId id="480" r:id="rId89"/>
    <p:sldId id="477" r:id="rId90"/>
  </p:sldIdLst>
  <p:sldSz cx="9144000" cy="6858000" type="screen4x3"/>
  <p:notesSz cx="6797675" cy="9928225"/>
  <p:defaultTextStyle>
    <a:defPPr>
      <a:defRPr lang="zh-CN"/>
    </a:defPPr>
    <a:lvl1pPr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5pPr>
    <a:lvl6pPr marL="22860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6pPr>
    <a:lvl7pPr marL="27432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7pPr>
    <a:lvl8pPr marL="32004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8pPr>
    <a:lvl9pPr marL="36576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00"/>
    <a:srgbClr val="FF9900"/>
    <a:srgbClr val="008000"/>
    <a:srgbClr val="66FF33"/>
    <a:srgbClr val="00FF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81655" autoAdjust="0"/>
  </p:normalViewPr>
  <p:slideViewPr>
    <p:cSldViewPr>
      <p:cViewPr varScale="1">
        <p:scale>
          <a:sx n="103" d="100"/>
          <a:sy n="103" d="100"/>
        </p:scale>
        <p:origin x="2136" y="58"/>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103427" name="Rectangle 3"/>
          <p:cNvSpPr>
            <a:spLocks noGrp="1" noChangeArrowheads="1"/>
          </p:cNvSpPr>
          <p:nvPr>
            <p:ph type="dt" sz="quarter" idx="1"/>
          </p:nvPr>
        </p:nvSpPr>
        <p:spPr bwMode="auto">
          <a:xfrm>
            <a:off x="385029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103428" name="Rectangle 4"/>
          <p:cNvSpPr>
            <a:spLocks noGrp="1" noChangeArrowheads="1"/>
          </p:cNvSpPr>
          <p:nvPr>
            <p:ph type="ftr" sz="quarter" idx="2"/>
          </p:nvPr>
        </p:nvSpPr>
        <p:spPr bwMode="auto">
          <a:xfrm>
            <a:off x="0"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103429" name="Rectangle 5"/>
          <p:cNvSpPr>
            <a:spLocks noGrp="1" noChangeArrowheads="1"/>
          </p:cNvSpPr>
          <p:nvPr>
            <p:ph type="sldNum" sz="quarter" idx="3"/>
          </p:nvPr>
        </p:nvSpPr>
        <p:spPr bwMode="auto">
          <a:xfrm>
            <a:off x="3850294"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fld id="{172BEBD3-CDF4-4440-B96F-1A59C2C48A6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07875" name="Rectangle 3"/>
          <p:cNvSpPr>
            <a:spLocks noGrp="1" noChangeArrowheads="1"/>
          </p:cNvSpPr>
          <p:nvPr>
            <p:ph type="dt" idx="1"/>
          </p:nvPr>
        </p:nvSpPr>
        <p:spPr bwMode="auto">
          <a:xfrm>
            <a:off x="385029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7" name="Rectangle 5"/>
          <p:cNvSpPr>
            <a:spLocks noGrp="1" noChangeArrowheads="1"/>
          </p:cNvSpPr>
          <p:nvPr>
            <p:ph type="body" sz="quarter" idx="3"/>
          </p:nvPr>
        </p:nvSpPr>
        <p:spPr bwMode="auto">
          <a:xfrm>
            <a:off x="679464" y="4715406"/>
            <a:ext cx="5438748" cy="4467471"/>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7878" name="Rectangle 6"/>
          <p:cNvSpPr>
            <a:spLocks noGrp="1" noChangeArrowheads="1"/>
          </p:cNvSpPr>
          <p:nvPr>
            <p:ph type="ftr" sz="quarter" idx="4"/>
          </p:nvPr>
        </p:nvSpPr>
        <p:spPr bwMode="auto">
          <a:xfrm>
            <a:off x="0"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07879" name="Rectangle 7"/>
          <p:cNvSpPr>
            <a:spLocks noGrp="1" noChangeArrowheads="1"/>
          </p:cNvSpPr>
          <p:nvPr>
            <p:ph type="sldNum" sz="quarter" idx="5"/>
          </p:nvPr>
        </p:nvSpPr>
        <p:spPr bwMode="auto">
          <a:xfrm>
            <a:off x="3850294"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ea typeface="宋体" panose="02010600030101010101" pitchFamily="2" charset="-122"/>
              </a:defRPr>
            </a:lvl1pPr>
          </a:lstStyle>
          <a:p>
            <a:pPr>
              <a:defRPr/>
            </a:pPr>
            <a:fld id="{B826D2B4-CB26-4E42-A561-5C6FC9A36B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1</a:t>
            </a:fld>
            <a:endParaRPr lang="en-US" altLang="zh-CN"/>
          </a:p>
        </p:txBody>
      </p:sp>
    </p:spTree>
    <p:extLst>
      <p:ext uri="{BB962C8B-B14F-4D97-AF65-F5344CB8AC3E}">
        <p14:creationId xmlns:p14="http://schemas.microsoft.com/office/powerpoint/2010/main" val="198298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80294D50-4132-4AA4-9AD5-4A4B5C9E8C63}" type="slidenum">
              <a:rPr lang="en-US" altLang="zh-CN" sz="1300">
                <a:solidFill>
                  <a:schemeClr val="tx1"/>
                </a:solidFill>
                <a:latin typeface="Arial" panose="020B0604020202020204" pitchFamily="34" charset="0"/>
                <a:ea typeface="宋体" panose="02010600030101010101" pitchFamily="2" charset="-122"/>
              </a:rPr>
              <a:pPr/>
              <a:t>17</a:t>
            </a:fld>
            <a:endParaRPr lang="en-US" altLang="zh-CN" sz="1300">
              <a:solidFill>
                <a:schemeClr val="tx1"/>
              </a:solidFill>
              <a:latin typeface="Arial" panose="020B0604020202020204" pitchFamily="34" charset="0"/>
              <a:ea typeface="宋体" panose="02010600030101010101" pitchFamily="2" charset="-122"/>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panose="020B0604020202020204" pitchFamily="34" charset="0"/>
              <a:sym typeface="Wingdings" panose="05000000000000000000" pitchFamily="2" charset="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1053A831-BF46-43C9-B8A0-A1C82D4AA5BD}" type="slidenum">
              <a:rPr lang="en-US" altLang="zh-CN" sz="1300">
                <a:solidFill>
                  <a:schemeClr val="tx1"/>
                </a:solidFill>
                <a:latin typeface="Arial" panose="020B0604020202020204" pitchFamily="34" charset="0"/>
                <a:ea typeface="宋体" panose="02010600030101010101" pitchFamily="2" charset="-122"/>
              </a:rPr>
              <a:pPr/>
              <a:t>19</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B61277CA-0208-4D9E-8B8B-175290D51844}" type="slidenum">
              <a:rPr lang="en-US" altLang="zh-CN" sz="1300">
                <a:solidFill>
                  <a:schemeClr val="tx1"/>
                </a:solidFill>
                <a:latin typeface="Arial" panose="020B0604020202020204" pitchFamily="34" charset="0"/>
                <a:ea typeface="宋体" panose="02010600030101010101" pitchFamily="2" charset="-122"/>
              </a:rPr>
              <a:pPr/>
              <a:t>20</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21</a:t>
            </a:fld>
            <a:endParaRPr lang="en-US" altLang="zh-CN"/>
          </a:p>
        </p:txBody>
      </p:sp>
    </p:spTree>
    <p:extLst>
      <p:ext uri="{BB962C8B-B14F-4D97-AF65-F5344CB8AC3E}">
        <p14:creationId xmlns:p14="http://schemas.microsoft.com/office/powerpoint/2010/main" val="94827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5E1C0EF4-33A7-4E90-9E6C-D83FEF0BED82}" type="slidenum">
              <a:rPr lang="en-US" altLang="zh-CN" sz="1300">
                <a:solidFill>
                  <a:schemeClr val="tx1"/>
                </a:solidFill>
                <a:latin typeface="Arial" panose="020B0604020202020204" pitchFamily="34" charset="0"/>
                <a:ea typeface="宋体" panose="02010600030101010101" pitchFamily="2" charset="-122"/>
              </a:rPr>
              <a:pPr/>
              <a:t>22</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25</a:t>
            </a:fld>
            <a:endParaRPr lang="en-US" altLang="zh-CN"/>
          </a:p>
        </p:txBody>
      </p:sp>
    </p:spTree>
    <p:extLst>
      <p:ext uri="{BB962C8B-B14F-4D97-AF65-F5344CB8AC3E}">
        <p14:creationId xmlns:p14="http://schemas.microsoft.com/office/powerpoint/2010/main" val="336673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982D3590-29E7-4EC5-98D2-656BD9BE77E4}" type="slidenum">
              <a:rPr lang="en-US" altLang="zh-CN" sz="1300">
                <a:solidFill>
                  <a:schemeClr val="tx1"/>
                </a:solidFill>
                <a:latin typeface="Arial" panose="020B0604020202020204" pitchFamily="34" charset="0"/>
                <a:ea typeface="宋体" panose="02010600030101010101" pitchFamily="2" charset="-122"/>
              </a:rPr>
              <a:pPr/>
              <a:t>26</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27</a:t>
            </a:fld>
            <a:endParaRPr lang="en-US" altLang="zh-CN"/>
          </a:p>
        </p:txBody>
      </p:sp>
    </p:spTree>
    <p:extLst>
      <p:ext uri="{BB962C8B-B14F-4D97-AF65-F5344CB8AC3E}">
        <p14:creationId xmlns:p14="http://schemas.microsoft.com/office/powerpoint/2010/main" val="2090000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28</a:t>
            </a:fld>
            <a:endParaRPr lang="en-US" altLang="zh-CN"/>
          </a:p>
        </p:txBody>
      </p:sp>
    </p:spTree>
    <p:extLst>
      <p:ext uri="{BB962C8B-B14F-4D97-AF65-F5344CB8AC3E}">
        <p14:creationId xmlns:p14="http://schemas.microsoft.com/office/powerpoint/2010/main" val="622375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30</a:t>
            </a:fld>
            <a:endParaRPr lang="en-US" altLang="zh-CN"/>
          </a:p>
        </p:txBody>
      </p:sp>
    </p:spTree>
    <p:extLst>
      <p:ext uri="{BB962C8B-B14F-4D97-AF65-F5344CB8AC3E}">
        <p14:creationId xmlns:p14="http://schemas.microsoft.com/office/powerpoint/2010/main" val="235385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3</a:t>
            </a:fld>
            <a:endParaRPr lang="en-US" altLang="zh-CN"/>
          </a:p>
        </p:txBody>
      </p:sp>
    </p:spTree>
    <p:extLst>
      <p:ext uri="{BB962C8B-B14F-4D97-AF65-F5344CB8AC3E}">
        <p14:creationId xmlns:p14="http://schemas.microsoft.com/office/powerpoint/2010/main" val="2605166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34</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3347588689"/>
              </p:ext>
            </p:extLst>
          </p:nvPr>
        </p:nvGraphicFramePr>
        <p:xfrm>
          <a:off x="2433638" y="4860925"/>
          <a:ext cx="1930400" cy="203200"/>
        </p:xfrm>
        <a:graphic>
          <a:graphicData uri="http://schemas.openxmlformats.org/presentationml/2006/ole">
            <mc:AlternateContent xmlns:mc="http://schemas.openxmlformats.org/markup-compatibility/2006">
              <mc:Choice xmlns:v="urn:schemas-microsoft-com:vml" Requires="v">
                <p:oleObj spid="_x0000_s99910" name="Equation" r:id="rId4" imgW="1930320" imgH="203040" progId="Equation.DSMT4">
                  <p:embed/>
                </p:oleObj>
              </mc:Choice>
              <mc:Fallback>
                <p:oleObj name="Equation" r:id="rId4" imgW="1930320" imgH="203040" progId="Equation.DSMT4">
                  <p:embed/>
                  <p:pic>
                    <p:nvPicPr>
                      <p:cNvPr id="0" name=""/>
                      <p:cNvPicPr/>
                      <p:nvPr/>
                    </p:nvPicPr>
                    <p:blipFill>
                      <a:blip r:embed="rId5"/>
                      <a:stretch>
                        <a:fillRect/>
                      </a:stretch>
                    </p:blipFill>
                    <p:spPr>
                      <a:xfrm>
                        <a:off x="2433638" y="4860925"/>
                        <a:ext cx="1930400" cy="2032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76216314"/>
              </p:ext>
            </p:extLst>
          </p:nvPr>
        </p:nvGraphicFramePr>
        <p:xfrm>
          <a:off x="2433638" y="4860925"/>
          <a:ext cx="1930400" cy="203200"/>
        </p:xfrm>
        <a:graphic>
          <a:graphicData uri="http://schemas.openxmlformats.org/presentationml/2006/ole">
            <mc:AlternateContent xmlns:mc="http://schemas.openxmlformats.org/markup-compatibility/2006">
              <mc:Choice xmlns:v="urn:schemas-microsoft-com:vml" Requires="v">
                <p:oleObj spid="_x0000_s99911" name="Equation" r:id="rId6" imgW="1930320" imgH="203040" progId="Equation.DSMT4">
                  <p:embed/>
                </p:oleObj>
              </mc:Choice>
              <mc:Fallback>
                <p:oleObj name="Equation" r:id="rId6" imgW="1930320" imgH="203040" progId="Equation.DSMT4">
                  <p:embed/>
                  <p:pic>
                    <p:nvPicPr>
                      <p:cNvPr id="0" name=""/>
                      <p:cNvPicPr/>
                      <p:nvPr/>
                    </p:nvPicPr>
                    <p:blipFill>
                      <a:blip r:embed="rId5"/>
                      <a:stretch>
                        <a:fillRect/>
                      </a:stretch>
                    </p:blipFill>
                    <p:spPr>
                      <a:xfrm>
                        <a:off x="2433638" y="4860925"/>
                        <a:ext cx="1930400" cy="203200"/>
                      </a:xfrm>
                      <a:prstGeom prst="rect">
                        <a:avLst/>
                      </a:prstGeom>
                    </p:spPr>
                  </p:pic>
                </p:oleObj>
              </mc:Fallback>
            </mc:AlternateContent>
          </a:graphicData>
        </a:graphic>
      </p:graphicFrame>
    </p:spTree>
    <p:extLst>
      <p:ext uri="{BB962C8B-B14F-4D97-AF65-F5344CB8AC3E}">
        <p14:creationId xmlns:p14="http://schemas.microsoft.com/office/powerpoint/2010/main" val="2896488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38</a:t>
            </a:fld>
            <a:endParaRPr lang="en-US" altLang="zh-CN"/>
          </a:p>
        </p:txBody>
      </p:sp>
    </p:spTree>
    <p:extLst>
      <p:ext uri="{BB962C8B-B14F-4D97-AF65-F5344CB8AC3E}">
        <p14:creationId xmlns:p14="http://schemas.microsoft.com/office/powerpoint/2010/main" val="2970448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None/>
            </a:pPr>
            <a:endParaRPr lang="en-US" altLang="zh-CN" b="0" dirty="0" smtClean="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39</a:t>
            </a:fld>
            <a:endParaRPr lang="en-US" altLang="zh-CN"/>
          </a:p>
        </p:txBody>
      </p:sp>
    </p:spTree>
    <p:extLst>
      <p:ext uri="{BB962C8B-B14F-4D97-AF65-F5344CB8AC3E}">
        <p14:creationId xmlns:p14="http://schemas.microsoft.com/office/powerpoint/2010/main" val="2785894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40</a:t>
            </a:fld>
            <a:endParaRPr lang="en-US" altLang="zh-CN"/>
          </a:p>
        </p:txBody>
      </p:sp>
    </p:spTree>
    <p:extLst>
      <p:ext uri="{BB962C8B-B14F-4D97-AF65-F5344CB8AC3E}">
        <p14:creationId xmlns:p14="http://schemas.microsoft.com/office/powerpoint/2010/main" val="1546278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42</a:t>
            </a:fld>
            <a:endParaRPr lang="en-US" altLang="zh-CN"/>
          </a:p>
        </p:txBody>
      </p:sp>
    </p:spTree>
    <p:extLst>
      <p:ext uri="{BB962C8B-B14F-4D97-AF65-F5344CB8AC3E}">
        <p14:creationId xmlns:p14="http://schemas.microsoft.com/office/powerpoint/2010/main" val="3388293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A2350A9A-C7D5-40C6-B939-9F6809545418}" type="slidenum">
              <a:rPr lang="en-US" altLang="zh-CN" sz="1300">
                <a:solidFill>
                  <a:schemeClr val="tx1"/>
                </a:solidFill>
                <a:latin typeface="Arial" panose="020B0604020202020204" pitchFamily="34" charset="0"/>
                <a:ea typeface="宋体" panose="02010600030101010101" pitchFamily="2" charset="-122"/>
              </a:rPr>
              <a:pPr/>
              <a:t>43</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pPr>
                <a:defRPr/>
              </a:pPr>
              <a:t>45</a:t>
            </a:fld>
            <a:endParaRPr lang="en-US" altLang="zh-CN"/>
          </a:p>
        </p:txBody>
      </p:sp>
    </p:spTree>
    <p:extLst>
      <p:ext uri="{BB962C8B-B14F-4D97-AF65-F5344CB8AC3E}">
        <p14:creationId xmlns:p14="http://schemas.microsoft.com/office/powerpoint/2010/main" val="2263038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sz="1200" b="0" i="0" u="none" strike="noStrike" cap="none" normalizeH="0" baseline="0" dirty="0" smtClean="0">
              <a:ln>
                <a:noFill/>
              </a:ln>
              <a:solidFill>
                <a:schemeClr val="tx1"/>
              </a:solidFill>
              <a:effectLst/>
              <a:latin typeface="Times New Roman" pitchFamily="18" charset="0"/>
              <a:ea typeface="黑体" pitchFamily="2" charset="-122"/>
              <a:sym typeface="Wingdings" pitchFamily="2" charset="2"/>
            </a:endParaRPr>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pPr>
                <a:defRPr/>
              </a:pPr>
              <a:t>46</a:t>
            </a:fld>
            <a:endParaRPr lang="en-US" altLang="zh-CN"/>
          </a:p>
        </p:txBody>
      </p:sp>
    </p:spTree>
    <p:extLst>
      <p:ext uri="{BB962C8B-B14F-4D97-AF65-F5344CB8AC3E}">
        <p14:creationId xmlns:p14="http://schemas.microsoft.com/office/powerpoint/2010/main" val="3704665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47</a:t>
            </a:fld>
            <a:endParaRPr lang="en-US" altLang="zh-CN"/>
          </a:p>
        </p:txBody>
      </p:sp>
    </p:spTree>
    <p:extLst>
      <p:ext uri="{BB962C8B-B14F-4D97-AF65-F5344CB8AC3E}">
        <p14:creationId xmlns:p14="http://schemas.microsoft.com/office/powerpoint/2010/main" val="145191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FDC1DE81-FBCA-417E-99EF-EBB9F0C30DFB}" type="slidenum">
              <a:rPr lang="en-US" altLang="zh-CN" sz="1300">
                <a:solidFill>
                  <a:schemeClr val="tx1"/>
                </a:solidFill>
                <a:latin typeface="Arial" panose="020B0604020202020204" pitchFamily="34" charset="0"/>
                <a:ea typeface="宋体" panose="02010600030101010101" pitchFamily="2" charset="-122"/>
              </a:rPr>
              <a:pPr/>
              <a:t>48</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4</a:t>
            </a:fld>
            <a:endParaRPr lang="en-US" altLang="zh-CN"/>
          </a:p>
        </p:txBody>
      </p:sp>
    </p:spTree>
    <p:extLst>
      <p:ext uri="{BB962C8B-B14F-4D97-AF65-F5344CB8AC3E}">
        <p14:creationId xmlns:p14="http://schemas.microsoft.com/office/powerpoint/2010/main" val="3030048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49</a:t>
            </a:fld>
            <a:endParaRPr lang="en-US" altLang="zh-CN"/>
          </a:p>
        </p:txBody>
      </p:sp>
    </p:spTree>
    <p:extLst>
      <p:ext uri="{BB962C8B-B14F-4D97-AF65-F5344CB8AC3E}">
        <p14:creationId xmlns:p14="http://schemas.microsoft.com/office/powerpoint/2010/main" val="1551289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50</a:t>
            </a:fld>
            <a:endParaRPr lang="en-US" altLang="zh-CN"/>
          </a:p>
        </p:txBody>
      </p:sp>
    </p:spTree>
    <p:extLst>
      <p:ext uri="{BB962C8B-B14F-4D97-AF65-F5344CB8AC3E}">
        <p14:creationId xmlns:p14="http://schemas.microsoft.com/office/powerpoint/2010/main" val="413184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51</a:t>
            </a:fld>
            <a:endParaRPr lang="en-US" altLang="zh-CN"/>
          </a:p>
        </p:txBody>
      </p:sp>
    </p:spTree>
    <p:extLst>
      <p:ext uri="{BB962C8B-B14F-4D97-AF65-F5344CB8AC3E}">
        <p14:creationId xmlns:p14="http://schemas.microsoft.com/office/powerpoint/2010/main" val="3578145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52</a:t>
            </a:fld>
            <a:endParaRPr lang="en-US" altLang="zh-CN"/>
          </a:p>
        </p:txBody>
      </p:sp>
    </p:spTree>
    <p:extLst>
      <p:ext uri="{BB962C8B-B14F-4D97-AF65-F5344CB8AC3E}">
        <p14:creationId xmlns:p14="http://schemas.microsoft.com/office/powerpoint/2010/main" val="179998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1" dirty="0" smtClean="0">
              <a:solidFill>
                <a:srgbClr val="FF6600"/>
              </a:solidFill>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53</a:t>
            </a:fld>
            <a:endParaRPr lang="en-US" altLang="zh-CN"/>
          </a:p>
        </p:txBody>
      </p:sp>
    </p:spTree>
    <p:extLst>
      <p:ext uri="{BB962C8B-B14F-4D97-AF65-F5344CB8AC3E}">
        <p14:creationId xmlns:p14="http://schemas.microsoft.com/office/powerpoint/2010/main" val="625454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44E4E4A8-0D77-436D-ABD4-DEFCB4A9433C}" type="slidenum">
              <a:rPr lang="en-US" altLang="zh-CN" sz="1300">
                <a:solidFill>
                  <a:schemeClr val="tx1"/>
                </a:solidFill>
                <a:latin typeface="Arial" panose="020B0604020202020204" pitchFamily="34" charset="0"/>
                <a:ea typeface="宋体" panose="02010600030101010101" pitchFamily="2" charset="-122"/>
              </a:rPr>
              <a:pPr/>
              <a:t>54</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D35C70BF-19F1-4396-8580-6DEB280C92F6}" type="slidenum">
              <a:rPr lang="en-US" altLang="zh-CN" sz="1300">
                <a:solidFill>
                  <a:schemeClr val="tx1"/>
                </a:solidFill>
                <a:latin typeface="Arial" panose="020B0604020202020204" pitchFamily="34" charset="0"/>
                <a:ea typeface="宋体" panose="02010600030101010101" pitchFamily="2" charset="-122"/>
              </a:rPr>
              <a:pPr/>
              <a:t>55</a:t>
            </a:fld>
            <a:endParaRPr lang="en-US" altLang="zh-CN" sz="13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56</a:t>
            </a:fld>
            <a:endParaRPr lang="en-US" altLang="zh-CN"/>
          </a:p>
        </p:txBody>
      </p:sp>
    </p:spTree>
    <p:extLst>
      <p:ext uri="{BB962C8B-B14F-4D97-AF65-F5344CB8AC3E}">
        <p14:creationId xmlns:p14="http://schemas.microsoft.com/office/powerpoint/2010/main" val="4113329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smtClean="0">
              <a:ea typeface="黑体" panose="02010609060101010101" pitchFamily="49" charset="-122"/>
            </a:endParaRPr>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58</a:t>
            </a:fld>
            <a:endParaRPr lang="en-US" altLang="zh-CN"/>
          </a:p>
        </p:txBody>
      </p:sp>
    </p:spTree>
    <p:extLst>
      <p:ext uri="{BB962C8B-B14F-4D97-AF65-F5344CB8AC3E}">
        <p14:creationId xmlns:p14="http://schemas.microsoft.com/office/powerpoint/2010/main" val="1739165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80CF6315-A203-458F-8626-C3BD8C2BD286}" type="slidenum">
              <a:rPr lang="en-US" altLang="zh-CN" sz="1200" smtClean="0">
                <a:solidFill>
                  <a:schemeClr val="tx1"/>
                </a:solidFill>
                <a:latin typeface="Arial" panose="020B0604020202020204" pitchFamily="34" charset="0"/>
                <a:ea typeface="宋体" panose="02010600030101010101" pitchFamily="2" charset="-122"/>
              </a:rPr>
              <a:pPr/>
              <a:t>59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7091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7</a:t>
            </a:fld>
            <a:endParaRPr lang="en-US" altLang="zh-CN"/>
          </a:p>
        </p:txBody>
      </p:sp>
    </p:spTree>
    <p:extLst>
      <p:ext uri="{BB962C8B-B14F-4D97-AF65-F5344CB8AC3E}">
        <p14:creationId xmlns:p14="http://schemas.microsoft.com/office/powerpoint/2010/main" val="3362445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pPr>
                <a:defRPr/>
              </a:pPr>
              <a:t>60</a:t>
            </a:fld>
            <a:endParaRPr lang="en-US" altLang="zh-CN"/>
          </a:p>
        </p:txBody>
      </p:sp>
    </p:spTree>
    <p:extLst>
      <p:ext uri="{BB962C8B-B14F-4D97-AF65-F5344CB8AC3E}">
        <p14:creationId xmlns:p14="http://schemas.microsoft.com/office/powerpoint/2010/main" val="2911038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smtClean="0">
              <a:ea typeface="黑体" panose="02010609060101010101" pitchFamily="49" charset="-122"/>
            </a:endParaRPr>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61</a:t>
            </a:fld>
            <a:endParaRPr lang="en-US" altLang="zh-CN"/>
          </a:p>
        </p:txBody>
      </p:sp>
    </p:spTree>
    <p:extLst>
      <p:ext uri="{BB962C8B-B14F-4D97-AF65-F5344CB8AC3E}">
        <p14:creationId xmlns:p14="http://schemas.microsoft.com/office/powerpoint/2010/main" val="41831175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63</a:t>
            </a:fld>
            <a:endParaRPr lang="en-US" altLang="zh-CN"/>
          </a:p>
        </p:txBody>
      </p:sp>
    </p:spTree>
    <p:extLst>
      <p:ext uri="{BB962C8B-B14F-4D97-AF65-F5344CB8AC3E}">
        <p14:creationId xmlns:p14="http://schemas.microsoft.com/office/powerpoint/2010/main" val="29850729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65</a:t>
            </a:fld>
            <a:endParaRPr lang="en-US" altLang="zh-CN"/>
          </a:p>
        </p:txBody>
      </p:sp>
    </p:spTree>
    <p:extLst>
      <p:ext uri="{BB962C8B-B14F-4D97-AF65-F5344CB8AC3E}">
        <p14:creationId xmlns:p14="http://schemas.microsoft.com/office/powerpoint/2010/main" val="41349054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69</a:t>
            </a:fld>
            <a:endParaRPr lang="en-US" altLang="zh-CN"/>
          </a:p>
        </p:txBody>
      </p:sp>
    </p:spTree>
    <p:extLst>
      <p:ext uri="{BB962C8B-B14F-4D97-AF65-F5344CB8AC3E}">
        <p14:creationId xmlns:p14="http://schemas.microsoft.com/office/powerpoint/2010/main" val="1610011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71</a:t>
            </a:fld>
            <a:endParaRPr lang="en-US" altLang="zh-CN"/>
          </a:p>
        </p:txBody>
      </p:sp>
    </p:spTree>
    <p:extLst>
      <p:ext uri="{BB962C8B-B14F-4D97-AF65-F5344CB8AC3E}">
        <p14:creationId xmlns:p14="http://schemas.microsoft.com/office/powerpoint/2010/main" val="22313203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72</a:t>
            </a:fld>
            <a:endParaRPr lang="en-US" altLang="zh-CN"/>
          </a:p>
        </p:txBody>
      </p:sp>
    </p:spTree>
    <p:extLst>
      <p:ext uri="{BB962C8B-B14F-4D97-AF65-F5344CB8AC3E}">
        <p14:creationId xmlns:p14="http://schemas.microsoft.com/office/powerpoint/2010/main" val="195344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AA416EA4-D59E-4A14-89FA-CB4318D69E00}" type="slidenum">
              <a:rPr lang="en-US" altLang="zh-CN" sz="1300">
                <a:solidFill>
                  <a:schemeClr val="tx1"/>
                </a:solidFill>
                <a:latin typeface="Arial" panose="020B0604020202020204" pitchFamily="34" charset="0"/>
                <a:ea typeface="宋体" panose="02010600030101010101" pitchFamily="2" charset="-122"/>
              </a:rPr>
              <a:pPr/>
              <a:t>8</a:t>
            </a:fld>
            <a:endParaRPr lang="en-US" altLang="zh-CN" sz="1300">
              <a:solidFill>
                <a:schemeClr val="tx1"/>
              </a:solidFill>
              <a:latin typeface="Arial" panose="020B0604020202020204" pitchFamily="34" charset="0"/>
              <a:ea typeface="宋体" panose="02010600030101010101" pitchFamily="2" charset="-122"/>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3CB41A42-35AF-48B0-99C6-3D9AEFBF2C5B}" type="slidenum">
              <a:rPr lang="en-US" altLang="zh-CN" sz="1300">
                <a:solidFill>
                  <a:schemeClr val="tx1"/>
                </a:solidFill>
                <a:latin typeface="Arial" panose="020B0604020202020204" pitchFamily="34" charset="0"/>
                <a:ea typeface="宋体" panose="02010600030101010101" pitchFamily="2" charset="-122"/>
              </a:rPr>
              <a:pPr/>
              <a:t>10</a:t>
            </a:fld>
            <a:endParaRPr lang="en-US" altLang="zh-CN" sz="1300">
              <a:solidFill>
                <a:schemeClr val="tx1"/>
              </a:solidFill>
              <a:latin typeface="Arial" panose="020B0604020202020204" pitchFamily="34" charset="0"/>
              <a:ea typeface="宋体" panose="02010600030101010101" pitchFamily="2"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11</a:t>
            </a:fld>
            <a:endParaRPr lang="en-US" altLang="zh-CN"/>
          </a:p>
        </p:txBody>
      </p:sp>
    </p:spTree>
    <p:extLst>
      <p:ext uri="{BB962C8B-B14F-4D97-AF65-F5344CB8AC3E}">
        <p14:creationId xmlns:p14="http://schemas.microsoft.com/office/powerpoint/2010/main" val="1488658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bg2"/>
                </a:solidFill>
                <a:latin typeface="Comic Sans MS" panose="030F0702030302020204" pitchFamily="66" charset="0"/>
                <a:ea typeface="黑体" panose="02010609060101010101" pitchFamily="49" charset="-122"/>
              </a:defRPr>
            </a:lvl1pPr>
            <a:lvl2pPr marL="716872" indent="-275720">
              <a:defRPr sz="2300">
                <a:solidFill>
                  <a:schemeClr val="bg2"/>
                </a:solidFill>
                <a:latin typeface="Comic Sans MS" panose="030F0702030302020204" pitchFamily="66" charset="0"/>
                <a:ea typeface="黑体" panose="02010609060101010101" pitchFamily="49" charset="-122"/>
              </a:defRPr>
            </a:lvl2pPr>
            <a:lvl3pPr marL="1102881" indent="-220576">
              <a:defRPr sz="2300">
                <a:solidFill>
                  <a:schemeClr val="bg2"/>
                </a:solidFill>
                <a:latin typeface="Comic Sans MS" panose="030F0702030302020204" pitchFamily="66" charset="0"/>
                <a:ea typeface="黑体" panose="02010609060101010101" pitchFamily="49" charset="-122"/>
              </a:defRPr>
            </a:lvl3pPr>
            <a:lvl4pPr marL="1544033" indent="-220576">
              <a:defRPr sz="2300">
                <a:solidFill>
                  <a:schemeClr val="bg2"/>
                </a:solidFill>
                <a:latin typeface="Comic Sans MS" panose="030F0702030302020204" pitchFamily="66" charset="0"/>
                <a:ea typeface="黑体" panose="02010609060101010101" pitchFamily="49" charset="-122"/>
              </a:defRPr>
            </a:lvl4pPr>
            <a:lvl5pPr marL="1985185" indent="-220576">
              <a:defRPr sz="2300">
                <a:solidFill>
                  <a:schemeClr val="bg2"/>
                </a:solidFill>
                <a:latin typeface="Comic Sans MS" panose="030F0702030302020204" pitchFamily="66" charset="0"/>
                <a:ea typeface="黑体" panose="02010609060101010101" pitchFamily="49" charset="-122"/>
              </a:defRPr>
            </a:lvl5pPr>
            <a:lvl6pPr marL="2426338"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6pPr>
            <a:lvl7pPr marL="2867490"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7pPr>
            <a:lvl8pPr marL="3308642"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8pPr>
            <a:lvl9pPr marL="3749794" indent="-220576" eaLnBrk="0" fontAlgn="base" hangingPunct="0">
              <a:spcBef>
                <a:spcPct val="0"/>
              </a:spcBef>
              <a:spcAft>
                <a:spcPct val="0"/>
              </a:spcAft>
              <a:defRPr sz="2300">
                <a:solidFill>
                  <a:schemeClr val="bg2"/>
                </a:solidFill>
                <a:latin typeface="Comic Sans MS" panose="030F0702030302020204" pitchFamily="66" charset="0"/>
                <a:ea typeface="黑体" panose="02010609060101010101" pitchFamily="49" charset="-122"/>
              </a:defRPr>
            </a:lvl9pPr>
          </a:lstStyle>
          <a:p>
            <a:fld id="{8BB7FF52-46B0-4AC3-8CC8-6B17619F95FC}" type="slidenum">
              <a:rPr lang="en-US" altLang="zh-CN" sz="1300">
                <a:solidFill>
                  <a:schemeClr val="tx1"/>
                </a:solidFill>
                <a:latin typeface="Arial" panose="020B0604020202020204" pitchFamily="34" charset="0"/>
                <a:ea typeface="宋体" panose="02010600030101010101" pitchFamily="2" charset="-122"/>
              </a:rPr>
              <a:pPr/>
              <a:t>12</a:t>
            </a:fld>
            <a:endParaRPr lang="en-US" altLang="zh-CN" sz="1300">
              <a:solidFill>
                <a:schemeClr val="tx1"/>
              </a:solidFill>
              <a:latin typeface="Arial" panose="020B0604020202020204" pitchFamily="34" charset="0"/>
              <a:ea typeface="宋体" panose="02010600030101010101" pitchFamily="2"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sym typeface="Wingdings" panose="05000000000000000000" pitchFamily="2" charset="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26D2B4-CB26-4E42-A561-5C6FC9A36BF2}" type="slidenum">
              <a:rPr lang="en-US" altLang="zh-CN" smtClean="0"/>
              <a:pPr>
                <a:defRPr/>
              </a:pPr>
              <a:t>15</a:t>
            </a:fld>
            <a:endParaRPr lang="en-US" altLang="zh-CN"/>
          </a:p>
        </p:txBody>
      </p:sp>
    </p:spTree>
    <p:extLst>
      <p:ext uri="{BB962C8B-B14F-4D97-AF65-F5344CB8AC3E}">
        <p14:creationId xmlns:p14="http://schemas.microsoft.com/office/powerpoint/2010/main" val="48003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712788" y="6257925"/>
            <a:ext cx="1885950"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5" name="Rectangle 3"/>
          <p:cNvSpPr>
            <a:spLocks noChangeArrowheads="1"/>
          </p:cNvSpPr>
          <p:nvPr/>
        </p:nvSpPr>
        <p:spPr bwMode="auto">
          <a:xfrm>
            <a:off x="3113088" y="6257925"/>
            <a:ext cx="2916237"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 name="Rectangle 4"/>
          <p:cNvSpPr>
            <a:spLocks noChangeArrowheads="1"/>
          </p:cNvSpPr>
          <p:nvPr/>
        </p:nvSpPr>
        <p:spPr bwMode="auto">
          <a:xfrm>
            <a:off x="712788" y="6257925"/>
            <a:ext cx="1885950"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7" name="Rectangle 5"/>
          <p:cNvSpPr>
            <a:spLocks noChangeArrowheads="1"/>
          </p:cNvSpPr>
          <p:nvPr/>
        </p:nvSpPr>
        <p:spPr bwMode="auto">
          <a:xfrm>
            <a:off x="3113088" y="6257925"/>
            <a:ext cx="2916237"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8" name="Text Box 6"/>
          <p:cNvSpPr txBox="1">
            <a:spLocks noChangeArrowheads="1"/>
          </p:cNvSpPr>
          <p:nvPr/>
        </p:nvSpPr>
        <p:spPr bwMode="auto">
          <a:xfrm>
            <a:off x="8529638" y="6629400"/>
            <a:ext cx="690562" cy="273050"/>
          </a:xfrm>
          <a:prstGeom prst="rect">
            <a:avLst/>
          </a:prstGeom>
          <a:noFill/>
          <a:ln w="9525">
            <a:noFill/>
            <a:miter lim="800000"/>
            <a:headEnd/>
            <a:tailEnd/>
          </a:ln>
          <a:effectLst/>
        </p:spPr>
        <p:txBody>
          <a:bodyPr anchor="ctr">
            <a:spAutoFit/>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pPr algn="ctr">
              <a:lnSpc>
                <a:spcPct val="85000"/>
              </a:lnSpc>
              <a:spcBef>
                <a:spcPct val="50000"/>
              </a:spcBef>
              <a:defRPr/>
            </a:pPr>
            <a:fld id="{7576FB1E-7D3A-4422-84D9-128B82F0247A}" type="slidenum">
              <a:rPr lang="en-US" altLang="zh-CN" sz="1400" b="1" smtClean="0">
                <a:solidFill>
                  <a:schemeClr val="tx1"/>
                </a:solidFill>
                <a:latin typeface="Arial" panose="020B0604020202020204" pitchFamily="34" charset="0"/>
                <a:ea typeface="SimSun" panose="02010600030101010101" pitchFamily="2" charset="-122"/>
              </a:rPr>
              <a:pPr algn="ctr">
                <a:lnSpc>
                  <a:spcPct val="85000"/>
                </a:lnSpc>
                <a:spcBef>
                  <a:spcPct val="50000"/>
                </a:spcBef>
                <a:defRPr/>
              </a:pPr>
              <a:t>‹#›</a:t>
            </a:fld>
            <a:r>
              <a:rPr lang="en-US" altLang="zh-CN" sz="1400" b="1" smtClean="0">
                <a:solidFill>
                  <a:schemeClr val="tx1"/>
                </a:solidFill>
                <a:latin typeface="Arial" panose="020B0604020202020204" pitchFamily="34" charset="0"/>
                <a:ea typeface="SimSun" panose="02010600030101010101" pitchFamily="2" charset="-122"/>
              </a:rPr>
              <a:t>/73</a:t>
            </a:r>
          </a:p>
        </p:txBody>
      </p:sp>
      <p:sp>
        <p:nvSpPr>
          <p:cNvPr id="9" name="Rectangle 7"/>
          <p:cNvSpPr>
            <a:spLocks noChangeArrowheads="1"/>
          </p:cNvSpPr>
          <p:nvPr/>
        </p:nvSpPr>
        <p:spPr bwMode="auto">
          <a:xfrm>
            <a:off x="0" y="0"/>
            <a:ext cx="9144000" cy="91440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10" name="Rectangle 8"/>
          <p:cNvSpPr>
            <a:spLocks noChangeArrowheads="1"/>
          </p:cNvSpPr>
          <p:nvPr userDrawn="1"/>
        </p:nvSpPr>
        <p:spPr bwMode="auto">
          <a:xfrm>
            <a:off x="0" y="3055938"/>
            <a:ext cx="9144000" cy="144462"/>
          </a:xfrm>
          <a:prstGeom prst="rect">
            <a:avLst/>
          </a:prstGeom>
          <a:gradFill rotWithShape="1">
            <a:gsLst>
              <a:gs pos="0">
                <a:srgbClr val="FF9900"/>
              </a:gs>
              <a:gs pos="100000">
                <a:schemeClr val="bg1"/>
              </a:gs>
            </a:gsLst>
            <a:path path="rect">
              <a:fillToRect t="100000" r="100000"/>
            </a:path>
          </a:gradFill>
          <a:ln w="9525" algn="ctr">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108554" name="Rectangle 10"/>
          <p:cNvSpPr>
            <a:spLocks noGrp="1" noChangeArrowheads="1"/>
          </p:cNvSpPr>
          <p:nvPr>
            <p:ph type="ctrTitle" sz="quarter"/>
          </p:nvPr>
        </p:nvSpPr>
        <p:spPr>
          <a:xfrm>
            <a:off x="0" y="1524000"/>
            <a:ext cx="9144000" cy="1470025"/>
          </a:xfrm>
        </p:spPr>
        <p:txBody>
          <a:bodyPr/>
          <a:lstStyle>
            <a:lvl1pPr>
              <a:defRPr>
                <a:solidFill>
                  <a:srgbClr val="0000E1"/>
                </a:solidFill>
              </a:defRPr>
            </a:lvl1pPr>
          </a:lstStyle>
          <a:p>
            <a:r>
              <a:rPr lang="zh-CN" altLang="en-US"/>
              <a:t>单击此处编辑母版标题样式</a:t>
            </a:r>
          </a:p>
        </p:txBody>
      </p:sp>
      <p:sp>
        <p:nvSpPr>
          <p:cNvPr id="108555" name="Rectangle 11"/>
          <p:cNvSpPr>
            <a:spLocks noGrp="1" noChangeArrowheads="1"/>
          </p:cNvSpPr>
          <p:nvPr>
            <p:ph type="subTitle" sz="quarter" idx="1"/>
          </p:nvPr>
        </p:nvSpPr>
        <p:spPr>
          <a:xfrm>
            <a:off x="1371600" y="3733800"/>
            <a:ext cx="6400800" cy="1981200"/>
          </a:xfrm>
        </p:spPr>
        <p:txBody>
          <a:bodyPr/>
          <a:lstStyle>
            <a:lvl1pPr marL="0" indent="0" algn="ctr">
              <a:buFontTx/>
              <a:buNone/>
              <a:defRPr b="1">
                <a:solidFill>
                  <a:schemeClr val="accent2"/>
                </a:solidFill>
              </a:defRPr>
            </a:lvl1pPr>
          </a:lstStyle>
          <a:p>
            <a:r>
              <a:rPr lang="zh-CN" altLang="en-US"/>
              <a:t>单击此处编辑母版副标题样式</a:t>
            </a:r>
          </a:p>
        </p:txBody>
      </p:sp>
    </p:spTree>
    <p:extLst>
      <p:ext uri="{BB962C8B-B14F-4D97-AF65-F5344CB8AC3E}">
        <p14:creationId xmlns:p14="http://schemas.microsoft.com/office/powerpoint/2010/main" val="629399009"/>
      </p:ext>
    </p:extLst>
  </p:cSld>
  <p:clrMapOvr>
    <a:masterClrMapping/>
  </p:clrMapOvr>
  <p:transition spd="med" advTm="5486"/>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1831865"/>
      </p:ext>
    </p:extLst>
  </p:cSld>
  <p:clrMapOvr>
    <a:masterClrMapping/>
  </p:clrMapOvr>
  <p:transition spd="med" advTm="5486"/>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1475751"/>
      </p:ext>
    </p:extLst>
  </p:cSld>
  <p:clrMapOvr>
    <a:masterClrMapping/>
  </p:clrMapOvr>
  <p:transition spd="med" advTm="5486"/>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43000"/>
            <a:ext cx="40386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5544479"/>
      </p:ext>
    </p:extLst>
  </p:cSld>
  <p:clrMapOvr>
    <a:masterClrMapping/>
  </p:clrMapOvr>
  <p:transition spd="med" advTm="5486"/>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43000"/>
            <a:ext cx="40386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430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624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4478925"/>
      </p:ext>
    </p:extLst>
  </p:cSld>
  <p:clrMapOvr>
    <a:masterClrMapping/>
  </p:clrMapOvr>
  <p:transition spd="med" advTm="5486"/>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a:t>单击此处编辑母版标题样式</a:t>
            </a:r>
          </a:p>
        </p:txBody>
      </p:sp>
      <p:sp>
        <p:nvSpPr>
          <p:cNvPr id="3" name="表格占位符 2"/>
          <p:cNvSpPr>
            <a:spLocks noGrp="1"/>
          </p:cNvSpPr>
          <p:nvPr>
            <p:ph type="tbl" idx="1"/>
          </p:nvPr>
        </p:nvSpPr>
        <p:spPr>
          <a:xfrm>
            <a:off x="457200" y="1143000"/>
            <a:ext cx="8229600" cy="5486400"/>
          </a:xfrm>
        </p:spPr>
        <p:txBody>
          <a:bodyPr/>
          <a:lstStyle/>
          <a:p>
            <a:pPr lvl="0"/>
            <a:endParaRPr lang="zh-CN" altLang="en-US" noProof="0"/>
          </a:p>
        </p:txBody>
      </p:sp>
    </p:spTree>
    <p:extLst>
      <p:ext uri="{BB962C8B-B14F-4D97-AF65-F5344CB8AC3E}">
        <p14:creationId xmlns:p14="http://schemas.microsoft.com/office/powerpoint/2010/main" val="3204391303"/>
      </p:ext>
    </p:extLst>
  </p:cSld>
  <p:clrMapOvr>
    <a:masterClrMapping/>
  </p:clrMapOvr>
  <p:transition spd="med" advTm="5486"/>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76057002"/>
      </p:ext>
    </p:extLst>
  </p:cSld>
  <p:clrMapOvr>
    <a:masterClrMapping/>
  </p:clrMapOvr>
  <p:transition spd="med" advTm="5486"/>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80714042"/>
      </p:ext>
    </p:extLst>
  </p:cSld>
  <p:clrMapOvr>
    <a:masterClrMapping/>
  </p:clrMapOvr>
  <p:transition spd="med" advTm="5486"/>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9325445"/>
      </p:ext>
    </p:extLst>
  </p:cSld>
  <p:clrMapOvr>
    <a:masterClrMapping/>
  </p:clrMapOvr>
  <p:transition spd="med" advTm="5486"/>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3522725"/>
      </p:ext>
    </p:extLst>
  </p:cSld>
  <p:clrMapOvr>
    <a:masterClrMapping/>
  </p:clrMapOvr>
  <p:transition spd="med" advTm="5486"/>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8645552"/>
      </p:ext>
    </p:extLst>
  </p:cSld>
  <p:clrMapOvr>
    <a:masterClrMapping/>
  </p:clrMapOvr>
  <p:transition spd="med" advTm="5486"/>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402510"/>
      </p:ext>
    </p:extLst>
  </p:cSld>
  <p:clrMapOvr>
    <a:masterClrMapping/>
  </p:clrMapOvr>
  <p:transition spd="med" advTm="5486"/>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7962770"/>
      </p:ext>
    </p:extLst>
  </p:cSld>
  <p:clrMapOvr>
    <a:masterClrMapping/>
  </p:clrMapOvr>
  <p:transition spd="med" advTm="5486"/>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19131297"/>
      </p:ext>
    </p:extLst>
  </p:cSld>
  <p:clrMapOvr>
    <a:masterClrMapping/>
  </p:clrMapOvr>
  <p:transition spd="med" advTm="5486"/>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712788" y="6257925"/>
            <a:ext cx="1885950"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99331" name="Rectangle 3"/>
          <p:cNvSpPr>
            <a:spLocks noChangeArrowheads="1"/>
          </p:cNvSpPr>
          <p:nvPr/>
        </p:nvSpPr>
        <p:spPr bwMode="auto">
          <a:xfrm>
            <a:off x="3113088" y="6257925"/>
            <a:ext cx="2916237"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99332" name="Rectangle 4"/>
          <p:cNvSpPr>
            <a:spLocks noChangeArrowheads="1"/>
          </p:cNvSpPr>
          <p:nvPr/>
        </p:nvSpPr>
        <p:spPr bwMode="auto">
          <a:xfrm>
            <a:off x="712788" y="6257925"/>
            <a:ext cx="1885950"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99333" name="Rectangle 5"/>
          <p:cNvSpPr>
            <a:spLocks noChangeArrowheads="1"/>
          </p:cNvSpPr>
          <p:nvPr/>
        </p:nvSpPr>
        <p:spPr bwMode="auto">
          <a:xfrm>
            <a:off x="3113088" y="6257925"/>
            <a:ext cx="2916237" cy="51435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99334" name="Text Box 6"/>
          <p:cNvSpPr txBox="1">
            <a:spLocks noChangeArrowheads="1"/>
          </p:cNvSpPr>
          <p:nvPr/>
        </p:nvSpPr>
        <p:spPr bwMode="auto">
          <a:xfrm>
            <a:off x="8531887" y="6628195"/>
            <a:ext cx="651140" cy="275460"/>
          </a:xfrm>
          <a:prstGeom prst="rect">
            <a:avLst/>
          </a:prstGeom>
          <a:noFill/>
          <a:ln w="9525">
            <a:noFill/>
            <a:miter lim="800000"/>
            <a:headEnd/>
            <a:tailEnd/>
          </a:ln>
          <a:effectLst/>
        </p:spPr>
        <p:txBody>
          <a:bodyPr wrap="none" anchor="ctr">
            <a:spAutoFit/>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pPr algn="ctr">
              <a:lnSpc>
                <a:spcPct val="85000"/>
              </a:lnSpc>
              <a:spcBef>
                <a:spcPct val="50000"/>
              </a:spcBef>
              <a:defRPr/>
            </a:pPr>
            <a:fld id="{131491A7-0087-4F9A-8AB2-399EFDCE7F77}" type="slidenum">
              <a:rPr lang="en-US" altLang="zh-CN" sz="1400" b="1" smtClean="0">
                <a:solidFill>
                  <a:schemeClr val="tx1"/>
                </a:solidFill>
                <a:latin typeface="Arial" panose="020B0604020202020204" pitchFamily="34" charset="0"/>
                <a:ea typeface="SimSun" panose="02010600030101010101" pitchFamily="2" charset="-122"/>
              </a:rPr>
              <a:pPr algn="ctr">
                <a:lnSpc>
                  <a:spcPct val="85000"/>
                </a:lnSpc>
                <a:spcBef>
                  <a:spcPct val="50000"/>
                </a:spcBef>
                <a:defRPr/>
              </a:pPr>
              <a:t>‹#›</a:t>
            </a:fld>
            <a:r>
              <a:rPr lang="en-US" altLang="zh-CN" sz="1400" b="1" dirty="0" smtClean="0">
                <a:solidFill>
                  <a:schemeClr val="tx1"/>
                </a:solidFill>
                <a:latin typeface="Arial" panose="020B0604020202020204" pitchFamily="34" charset="0"/>
                <a:ea typeface="SimSun" panose="02010600030101010101" pitchFamily="2" charset="-122"/>
              </a:rPr>
              <a:t>/89</a:t>
            </a:r>
          </a:p>
        </p:txBody>
      </p:sp>
      <p:sp>
        <p:nvSpPr>
          <p:cNvPr id="99335" name="Rectangle 7"/>
          <p:cNvSpPr>
            <a:spLocks noChangeArrowheads="1"/>
          </p:cNvSpPr>
          <p:nvPr/>
        </p:nvSpPr>
        <p:spPr bwMode="auto">
          <a:xfrm>
            <a:off x="0" y="0"/>
            <a:ext cx="9144000" cy="914400"/>
          </a:xfrm>
          <a:prstGeom prst="rect">
            <a:avLst/>
          </a:prstGeom>
          <a:noFill/>
          <a:ln w="9525">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99342" name="Rectangle 14"/>
          <p:cNvSpPr>
            <a:spLocks noChangeArrowheads="1"/>
          </p:cNvSpPr>
          <p:nvPr userDrawn="1"/>
        </p:nvSpPr>
        <p:spPr bwMode="auto">
          <a:xfrm>
            <a:off x="0" y="922338"/>
            <a:ext cx="9144000" cy="144462"/>
          </a:xfrm>
          <a:prstGeom prst="rect">
            <a:avLst/>
          </a:prstGeom>
          <a:gradFill rotWithShape="1">
            <a:gsLst>
              <a:gs pos="0">
                <a:srgbClr val="FF9900"/>
              </a:gs>
              <a:gs pos="100000">
                <a:schemeClr val="bg1"/>
              </a:gs>
            </a:gsLst>
            <a:path path="rect">
              <a:fillToRect t="100000" r="100000"/>
            </a:path>
          </a:gradFill>
          <a:ln w="9525" algn="ctr">
            <a:noFill/>
            <a:miter lim="800000"/>
            <a:headEnd/>
            <a:tailEnd/>
          </a:ln>
          <a:effectLst/>
        </p:spPr>
        <p:txBody>
          <a:bodyPr wrap="none" anchor="ct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99345" name="Rectangle 17"/>
          <p:cNvSpPr>
            <a:spLocks noGrp="1" noChangeArrowheads="1"/>
          </p:cNvSpPr>
          <p:nvPr>
            <p:ph type="title"/>
          </p:nvPr>
        </p:nvSpPr>
        <p:spPr bwMode="auto">
          <a:xfrm>
            <a:off x="457200" y="228600"/>
            <a:ext cx="8229600" cy="6397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8"/>
          <p:cNvSpPr>
            <a:spLocks noGrp="1" noChangeArrowheads="1"/>
          </p:cNvSpPr>
          <p:nvPr>
            <p:ph type="body" idx="1"/>
          </p:nvPr>
        </p:nvSpPr>
        <p:spPr bwMode="auto">
          <a:xfrm>
            <a:off x="457200" y="1143000"/>
            <a:ext cx="8229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60"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1" r:id="rId14"/>
  </p:sldLayoutIdLst>
  <p:transition spd="med" advTm="5486"/>
  <p:timing>
    <p:tnLst>
      <p:par>
        <p:cTn id="1" dur="indefinite" restart="never" nodeType="tmRoot"/>
      </p:par>
    </p:tnLst>
  </p:timing>
  <p:txStyles>
    <p:titleStyle>
      <a:lvl1pPr algn="ctr" defTabSz="1030288"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mj-lt"/>
          <a:ea typeface="宋体" panose="02010600030101010101" pitchFamily="2" charset="-122"/>
          <a:cs typeface="+mj-cs"/>
        </a:defRPr>
      </a:lvl1pPr>
      <a:lvl2pPr algn="ctr" defTabSz="1030288"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panose="02010600030101010101" pitchFamily="2" charset="-122"/>
        </a:defRPr>
      </a:lvl2pPr>
      <a:lvl3pPr algn="ctr" defTabSz="1030288"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panose="02010600030101010101" pitchFamily="2" charset="-122"/>
        </a:defRPr>
      </a:lvl3pPr>
      <a:lvl4pPr algn="ctr" defTabSz="1030288"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panose="02010600030101010101" pitchFamily="2" charset="-122"/>
        </a:defRPr>
      </a:lvl4pPr>
      <a:lvl5pPr algn="ctr" defTabSz="1030288"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panose="02010600030101010101" pitchFamily="2" charset="-122"/>
        </a:defRPr>
      </a:lvl5pPr>
      <a:lvl6pPr marL="457200" algn="ctr" defTabSz="1030288"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charset="-122"/>
        </a:defRPr>
      </a:lvl6pPr>
      <a:lvl7pPr marL="914400" algn="ctr" defTabSz="1030288"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charset="-122"/>
        </a:defRPr>
      </a:lvl7pPr>
      <a:lvl8pPr marL="1371600" algn="ctr" defTabSz="1030288"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charset="-122"/>
        </a:defRPr>
      </a:lvl8pPr>
      <a:lvl9pPr marL="1828800" algn="ctr" defTabSz="1030288"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charset="0"/>
          <a:ea typeface="宋体" charset="-122"/>
        </a:defRPr>
      </a:lvl9pPr>
    </p:titleStyle>
    <p:bodyStyle>
      <a:lvl1pPr marL="228600" indent="-228600" algn="l" defTabSz="1030288" rtl="0" eaLnBrk="0" fontAlgn="base" hangingPunct="0">
        <a:lnSpc>
          <a:spcPct val="87000"/>
        </a:lnSpc>
        <a:spcBef>
          <a:spcPct val="34000"/>
        </a:spcBef>
        <a:spcAft>
          <a:spcPct val="0"/>
        </a:spcAft>
        <a:buClr>
          <a:srgbClr val="A50021"/>
        </a:buClr>
        <a:buSzPct val="114000"/>
        <a:buChar char="•"/>
        <a:defRPr sz="3200">
          <a:solidFill>
            <a:schemeClr val="tx1"/>
          </a:solidFill>
          <a:latin typeface="+mn-lt"/>
          <a:ea typeface="宋体" panose="02010600030101010101" pitchFamily="2" charset="-122"/>
          <a:cs typeface="+mn-cs"/>
        </a:defRPr>
      </a:lvl1pPr>
      <a:lvl2pPr marL="571500" indent="-228600" algn="l" defTabSz="1030288" rtl="0" eaLnBrk="0" fontAlgn="base" hangingPunct="0">
        <a:lnSpc>
          <a:spcPct val="87000"/>
        </a:lnSpc>
        <a:spcBef>
          <a:spcPct val="34000"/>
        </a:spcBef>
        <a:spcAft>
          <a:spcPct val="0"/>
        </a:spcAft>
        <a:buChar char="–"/>
        <a:defRPr sz="2400">
          <a:solidFill>
            <a:schemeClr val="tx1"/>
          </a:solidFill>
          <a:latin typeface="+mn-lt"/>
          <a:ea typeface="宋体" panose="02010600030101010101" pitchFamily="2" charset="-122"/>
        </a:defRPr>
      </a:lvl2pPr>
      <a:lvl3pPr marL="857250" indent="-171450" algn="l" defTabSz="1030288" rtl="0" eaLnBrk="0" fontAlgn="base" hangingPunct="0">
        <a:lnSpc>
          <a:spcPct val="87000"/>
        </a:lnSpc>
        <a:spcBef>
          <a:spcPct val="34000"/>
        </a:spcBef>
        <a:spcAft>
          <a:spcPct val="0"/>
        </a:spcAft>
        <a:buClr>
          <a:srgbClr val="A50021"/>
        </a:buClr>
        <a:buSzPct val="114000"/>
        <a:buChar char="•"/>
        <a:defRPr sz="2000">
          <a:solidFill>
            <a:schemeClr val="tx1"/>
          </a:solidFill>
          <a:latin typeface="+mn-lt"/>
          <a:ea typeface="宋体" panose="02010600030101010101" pitchFamily="2" charset="-122"/>
        </a:defRPr>
      </a:lvl3pPr>
      <a:lvl4pPr marL="1601788" indent="-228600" algn="l" defTabSz="1030288" rtl="0"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4pPr>
      <a:lvl5pPr marL="2058988" indent="-228600" algn="l" defTabSz="1030288" rtl="0"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5pPr>
      <a:lvl6pPr marL="2516188" indent="-228600" algn="l" defTabSz="1030288" rtl="0" fontAlgn="base">
        <a:spcBef>
          <a:spcPct val="20000"/>
        </a:spcBef>
        <a:spcAft>
          <a:spcPct val="0"/>
        </a:spcAft>
        <a:buChar char="•"/>
        <a:defRPr sz="1600">
          <a:solidFill>
            <a:schemeClr val="tx1"/>
          </a:solidFill>
          <a:latin typeface="Garamond" pitchFamily="18" charset="0"/>
          <a:ea typeface="+mn-ea"/>
        </a:defRPr>
      </a:lvl6pPr>
      <a:lvl7pPr marL="2973388" indent="-228600" algn="l" defTabSz="1030288" rtl="0" fontAlgn="base">
        <a:spcBef>
          <a:spcPct val="20000"/>
        </a:spcBef>
        <a:spcAft>
          <a:spcPct val="0"/>
        </a:spcAft>
        <a:buChar char="•"/>
        <a:defRPr sz="1600">
          <a:solidFill>
            <a:schemeClr val="tx1"/>
          </a:solidFill>
          <a:latin typeface="Garamond" pitchFamily="18" charset="0"/>
          <a:ea typeface="+mn-ea"/>
        </a:defRPr>
      </a:lvl7pPr>
      <a:lvl8pPr marL="3430588" indent="-228600" algn="l" defTabSz="1030288" rtl="0" fontAlgn="base">
        <a:spcBef>
          <a:spcPct val="20000"/>
        </a:spcBef>
        <a:spcAft>
          <a:spcPct val="0"/>
        </a:spcAft>
        <a:buChar char="•"/>
        <a:defRPr sz="1600">
          <a:solidFill>
            <a:schemeClr val="tx1"/>
          </a:solidFill>
          <a:latin typeface="Garamond" pitchFamily="18" charset="0"/>
          <a:ea typeface="+mn-ea"/>
        </a:defRPr>
      </a:lvl8pPr>
      <a:lvl9pPr marL="3887788" indent="-228600" algn="l" defTabSz="1030288" rtl="0" fontAlgn="base">
        <a:spcBef>
          <a:spcPct val="20000"/>
        </a:spcBef>
        <a:spcAft>
          <a:spcPct val="0"/>
        </a:spcAft>
        <a:buChar char="•"/>
        <a:defRPr sz="1600">
          <a:solidFill>
            <a:schemeClr val="tx1"/>
          </a:solidFill>
          <a:latin typeface="Garamond"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3.bin"/><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4.bin"/><Relationship Id="rId5" Type="http://schemas.openxmlformats.org/officeDocument/2006/relationships/image" Target="../media/image25.wmf"/><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4.e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7.vml"/><Relationship Id="rId1" Type="http://schemas.openxmlformats.org/officeDocument/2006/relationships/themeOverride" Target="../theme/themeOverride1.xml"/><Relationship Id="rId6" Type="http://schemas.openxmlformats.org/officeDocument/2006/relationships/image" Target="../media/image35.wmf"/><Relationship Id="rId5" Type="http://schemas.openxmlformats.org/officeDocument/2006/relationships/oleObject" Target="../embeddings/oleObject34.bin"/><Relationship Id="rId4"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8.wmf"/><Relationship Id="rId4" Type="http://schemas.openxmlformats.org/officeDocument/2006/relationships/oleObject" Target="../embeddings/oleObject3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39.wmf"/><Relationship Id="rId4"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1.wmf"/><Relationship Id="rId4" Type="http://schemas.openxmlformats.org/officeDocument/2006/relationships/oleObject" Target="../embeddings/oleObject4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28.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2.bin"/><Relationship Id="rId5" Type="http://schemas.openxmlformats.org/officeDocument/2006/relationships/image" Target="../media/image42.wmf"/><Relationship Id="rId4" Type="http://schemas.openxmlformats.org/officeDocument/2006/relationships/oleObject" Target="../embeddings/oleObject41.bin"/><Relationship Id="rId9" Type="http://schemas.openxmlformats.org/officeDocument/2006/relationships/image" Target="../media/image44.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5.wmf"/><Relationship Id="rId4" Type="http://schemas.openxmlformats.org/officeDocument/2006/relationships/oleObject" Target="../embeddings/oleObject44.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30.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7.bin"/><Relationship Id="rId5" Type="http://schemas.openxmlformats.org/officeDocument/2006/relationships/image" Target="../media/image47.wmf"/><Relationship Id="rId4" Type="http://schemas.openxmlformats.org/officeDocument/2006/relationships/oleObject" Target="../embeddings/oleObject46.bin"/><Relationship Id="rId9" Type="http://schemas.openxmlformats.org/officeDocument/2006/relationships/image" Target="../media/image4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0.bin"/><Relationship Id="rId5" Type="http://schemas.openxmlformats.org/officeDocument/2006/relationships/image" Target="../media/image50.w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2.wmf"/><Relationship Id="rId4" Type="http://schemas.openxmlformats.org/officeDocument/2006/relationships/oleObject" Target="../embeddings/oleObject5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3.wmf"/><Relationship Id="rId4" Type="http://schemas.openxmlformats.org/officeDocument/2006/relationships/oleObject" Target="../embeddings/oleObject52.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4.w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55.wmf"/><Relationship Id="rId4" Type="http://schemas.openxmlformats.org/officeDocument/2006/relationships/oleObject" Target="../embeddings/oleObject5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6.wmf"/><Relationship Id="rId4" Type="http://schemas.openxmlformats.org/officeDocument/2006/relationships/oleObject" Target="../embeddings/oleObject55.bin"/></Relationships>
</file>

<file path=ppt/slides/_rels/slide6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8.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62.bin"/><Relationship Id="rId5" Type="http://schemas.openxmlformats.org/officeDocument/2006/relationships/image" Target="../media/image62.wmf"/><Relationship Id="rId4" Type="http://schemas.openxmlformats.org/officeDocument/2006/relationships/oleObject" Target="../embeddings/oleObject61.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65.wmf"/><Relationship Id="rId5" Type="http://schemas.openxmlformats.org/officeDocument/2006/relationships/oleObject" Target="../embeddings/oleObject64.bin"/><Relationship Id="rId4" Type="http://schemas.openxmlformats.org/officeDocument/2006/relationships/image" Target="../media/image64.w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66.bin"/><Relationship Id="rId5" Type="http://schemas.openxmlformats.org/officeDocument/2006/relationships/image" Target="../media/image66.wmf"/><Relationship Id="rId4" Type="http://schemas.openxmlformats.org/officeDocument/2006/relationships/oleObject" Target="../embeddings/oleObject65.bin"/></Relationships>
</file>

<file path=ppt/slides/_rels/slide6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69.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0.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73.bin"/><Relationship Id="rId5" Type="http://schemas.openxmlformats.org/officeDocument/2006/relationships/image" Target="../media/image73.wmf"/><Relationship Id="rId4" Type="http://schemas.openxmlformats.org/officeDocument/2006/relationships/oleObject" Target="../embeddings/oleObject7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76.wmf"/><Relationship Id="rId5" Type="http://schemas.openxmlformats.org/officeDocument/2006/relationships/oleObject" Target="../embeddings/oleObject75.bin"/><Relationship Id="rId4" Type="http://schemas.openxmlformats.org/officeDocument/2006/relationships/image" Target="../media/image75.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77.bin"/><Relationship Id="rId5" Type="http://schemas.openxmlformats.org/officeDocument/2006/relationships/image" Target="../media/image77.wmf"/><Relationship Id="rId4" Type="http://schemas.openxmlformats.org/officeDocument/2006/relationships/oleObject" Target="../embeddings/oleObject76.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79.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81.wmf"/><Relationship Id="rId5" Type="http://schemas.openxmlformats.org/officeDocument/2006/relationships/oleObject" Target="../embeddings/oleObject80.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85.wmf"/><Relationship Id="rId5" Type="http://schemas.openxmlformats.org/officeDocument/2006/relationships/oleObject" Target="../embeddings/oleObject84.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6.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89.wmf"/><Relationship Id="rId5" Type="http://schemas.openxmlformats.org/officeDocument/2006/relationships/oleObject" Target="../embeddings/oleObject88.bin"/><Relationship Id="rId4" Type="http://schemas.openxmlformats.org/officeDocument/2006/relationships/image" Target="../media/image8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90.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91.wmf"/></Relationships>
</file>

<file path=ppt/slides/_rels/slide8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93.wmf"/><Relationship Id="rId5" Type="http://schemas.openxmlformats.org/officeDocument/2006/relationships/oleObject" Target="../embeddings/oleObject92.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4.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96.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zh-CN" altLang="en-US" sz="4400" smtClean="0">
                <a:latin typeface="Arial Black" pitchFamily="34" charset="0"/>
                <a:ea typeface="黑体" pitchFamily="2" charset="-122"/>
              </a:rPr>
              <a:t>第二章 谓词逻辑</a:t>
            </a:r>
          </a:p>
        </p:txBody>
      </p:sp>
      <p:sp>
        <p:nvSpPr>
          <p:cNvPr id="5123" name="Rectangle 3"/>
          <p:cNvSpPr>
            <a:spLocks noGrp="1" noChangeArrowheads="1"/>
          </p:cNvSpPr>
          <p:nvPr>
            <p:ph type="body" idx="1"/>
          </p:nvPr>
        </p:nvSpPr>
        <p:spPr>
          <a:xfrm>
            <a:off x="342900" y="1131888"/>
            <a:ext cx="8458200" cy="5486400"/>
          </a:xfrm>
        </p:spPr>
        <p:txBody>
          <a:bodyPr/>
          <a:lstStyle/>
          <a:p>
            <a:pPr marL="0" indent="0" algn="just" eaLnBrk="1" hangingPunct="1">
              <a:lnSpc>
                <a:spcPct val="100000"/>
              </a:lnSpc>
              <a:buFontTx/>
              <a:buNone/>
            </a:pPr>
            <a:r>
              <a:rPr lang="zh-CN" altLang="en-US" b="1" dirty="0" smtClean="0">
                <a:ea typeface="黑体" panose="02010609060101010101" pitchFamily="49" charset="-122"/>
              </a:rPr>
              <a:t>在命题逻辑中，主要研究</a:t>
            </a:r>
            <a:r>
              <a:rPr lang="zh-CN" altLang="en-US" b="1" dirty="0" smtClean="0">
                <a:solidFill>
                  <a:srgbClr val="FF0000"/>
                </a:solidFill>
                <a:ea typeface="黑体" panose="02010609060101010101" pitchFamily="49" charset="-122"/>
              </a:rPr>
              <a:t>命题与命题</a:t>
            </a:r>
            <a:r>
              <a:rPr lang="zh-CN" altLang="en-US" b="1" dirty="0" smtClean="0">
                <a:ea typeface="黑体" panose="02010609060101010101" pitchFamily="49" charset="-122"/>
              </a:rPr>
              <a:t>之间的逻辑关系，其组成单元是</a:t>
            </a:r>
            <a:r>
              <a:rPr lang="zh-CN" altLang="en-US" b="1" dirty="0" smtClean="0">
                <a:solidFill>
                  <a:srgbClr val="FF0000"/>
                </a:solidFill>
                <a:ea typeface="黑体" panose="02010609060101010101" pitchFamily="49" charset="-122"/>
              </a:rPr>
              <a:t>原子命题</a:t>
            </a:r>
            <a:r>
              <a:rPr lang="zh-CN" altLang="en-US" b="1" dirty="0" smtClean="0">
                <a:ea typeface="黑体" panose="02010609060101010101" pitchFamily="49" charset="-122"/>
              </a:rPr>
              <a:t>，而原子命题是以一个具有真假意义的完整的陈述句为单位，不考虑其结构、成分</a:t>
            </a:r>
            <a:r>
              <a:rPr lang="en-US" altLang="zh-CN" b="1" dirty="0" smtClean="0">
                <a:ea typeface="黑体" panose="02010609060101010101" pitchFamily="49" charset="-122"/>
              </a:rPr>
              <a:t>(</a:t>
            </a:r>
            <a:r>
              <a:rPr lang="zh-CN" altLang="en-US" b="1" dirty="0" smtClean="0">
                <a:ea typeface="黑体" panose="02010609060101010101" pitchFamily="49" charset="-122"/>
              </a:rPr>
              <a:t>如主语，谓语等</a:t>
            </a:r>
            <a:r>
              <a:rPr lang="en-US" altLang="zh-CN" b="1" dirty="0" smtClean="0">
                <a:ea typeface="黑体" panose="02010609060101010101" pitchFamily="49" charset="-122"/>
              </a:rPr>
              <a:t>)</a:t>
            </a:r>
            <a:r>
              <a:rPr lang="zh-CN" altLang="en-US" b="1" dirty="0" smtClean="0">
                <a:ea typeface="黑体" panose="02010609060101010101" pitchFamily="49" charset="-122"/>
              </a:rPr>
              <a:t>，对原子命题的联接关系的研究，不可能揭示原子命题的内部特征。因此存在着很大的</a:t>
            </a:r>
            <a:r>
              <a:rPr lang="zh-CN" altLang="en-US" b="1" dirty="0" smtClean="0">
                <a:solidFill>
                  <a:srgbClr val="FF0000"/>
                </a:solidFill>
                <a:ea typeface="黑体" panose="02010609060101010101" pitchFamily="49" charset="-122"/>
              </a:rPr>
              <a:t>局限性</a:t>
            </a:r>
            <a:r>
              <a:rPr lang="zh-CN" altLang="en-US" b="1" dirty="0" smtClean="0">
                <a:ea typeface="黑体" panose="02010609060101010101" pitchFamily="49" charset="-122"/>
              </a:rPr>
              <a:t>：不能表达出每个原子公式的</a:t>
            </a:r>
            <a:r>
              <a:rPr lang="zh-CN" altLang="en-US" b="1" dirty="0" smtClean="0">
                <a:solidFill>
                  <a:srgbClr val="FF0000"/>
                </a:solidFill>
                <a:ea typeface="黑体" panose="02010609060101010101" pitchFamily="49" charset="-122"/>
              </a:rPr>
              <a:t>内部结构</a:t>
            </a:r>
            <a:r>
              <a:rPr lang="zh-CN" altLang="en-US" b="1" dirty="0" smtClean="0">
                <a:ea typeface="黑体" panose="02010609060101010101" pitchFamily="49" charset="-122"/>
              </a:rPr>
              <a:t>之间的关系，使得很多思维过程不能在命题逻辑中表示出来，例如著名的苏格拉底三段论</a:t>
            </a:r>
          </a:p>
        </p:txBody>
      </p:sp>
      <p:sp>
        <p:nvSpPr>
          <p:cNvPr id="153610" name="Rectangle 10"/>
          <p:cNvSpPr>
            <a:spLocks noChangeArrowheads="1"/>
          </p:cNvSpPr>
          <p:nvPr/>
        </p:nvSpPr>
        <p:spPr bwMode="auto">
          <a:xfrm>
            <a:off x="0" y="1131888"/>
            <a:ext cx="9144000" cy="0"/>
          </a:xfrm>
          <a:prstGeom prst="rect">
            <a:avLst/>
          </a:prstGeom>
          <a:noFill/>
          <a:ln w="9525">
            <a:noFill/>
            <a:miter lim="800000"/>
            <a:headEnd/>
            <a:tailEnd/>
          </a:ln>
          <a:effectLst/>
        </p:spPr>
        <p:txBody>
          <a:bodyPr wrap="none" anchor="ctr">
            <a:spAutoFit/>
          </a:bodyPr>
          <a:lstStyle/>
          <a:p>
            <a:pP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Tree>
  </p:cSld>
  <p:clrMapOvr>
    <a:masterClrMapping/>
  </p:clrMapOvr>
  <p:transition spd="med" advTm="548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15363" name="Rectangle 3"/>
          <p:cNvSpPr>
            <a:spLocks noGrp="1" noChangeArrowheads="1"/>
          </p:cNvSpPr>
          <p:nvPr>
            <p:ph type="body" idx="1"/>
          </p:nvPr>
        </p:nvSpPr>
        <p:spPr/>
        <p:txBody>
          <a:bodyPr/>
          <a:lstStyle/>
          <a:p>
            <a:pPr eaLnBrk="1" hangingPunct="1"/>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2-2</a:t>
            </a:r>
            <a:r>
              <a:rPr lang="zh-CN" altLang="en-US" sz="4000" b="1" dirty="0" smtClean="0">
                <a:solidFill>
                  <a:srgbClr val="0000FF"/>
                </a:solidFill>
                <a:ea typeface="黑体" panose="02010609060101010101" pitchFamily="49" charset="-122"/>
              </a:rPr>
              <a:t>：符号化如下命题。</a:t>
            </a:r>
          </a:p>
          <a:p>
            <a:pPr eaLnBrk="1" hangingPunct="1">
              <a:buFontTx/>
              <a:buNone/>
            </a:pPr>
            <a:r>
              <a:rPr lang="en-US" altLang="zh-CN" sz="2800" b="1" dirty="0" smtClean="0">
                <a:ea typeface="黑体" panose="02010609060101010101" pitchFamily="49" charset="-122"/>
              </a:rPr>
              <a:t>P</a:t>
            </a:r>
            <a:r>
              <a:rPr lang="zh-CN" altLang="en-US" sz="2800" b="1" dirty="0" smtClean="0">
                <a:ea typeface="黑体" panose="02010609060101010101" pitchFamily="49" charset="-122"/>
              </a:rPr>
              <a:t>：上海是一个现代化城市；</a:t>
            </a:r>
          </a:p>
          <a:p>
            <a:pPr eaLnBrk="1" hangingPunct="1">
              <a:buFontTx/>
              <a:buNone/>
            </a:pPr>
            <a:r>
              <a:rPr lang="en-US" altLang="zh-CN" sz="2800" b="1" dirty="0" smtClean="0">
                <a:ea typeface="黑体" panose="02010609060101010101" pitchFamily="49" charset="-122"/>
              </a:rPr>
              <a:t>Q</a:t>
            </a:r>
            <a:r>
              <a:rPr lang="zh-CN" altLang="en-US" sz="2800" b="1" dirty="0" smtClean="0">
                <a:ea typeface="黑体" panose="02010609060101010101" pitchFamily="49" charset="-122"/>
              </a:rPr>
              <a:t>：甲是乙的父亲；</a:t>
            </a:r>
          </a:p>
          <a:p>
            <a:pPr eaLnBrk="1" hangingPunct="1">
              <a:buFontTx/>
              <a:buNone/>
            </a:pPr>
            <a:r>
              <a:rPr lang="en-US" altLang="zh-CN" sz="2800" b="1" dirty="0" smtClean="0">
                <a:ea typeface="黑体" panose="02010609060101010101" pitchFamily="49" charset="-122"/>
              </a:rPr>
              <a:t>R</a:t>
            </a:r>
            <a:r>
              <a:rPr lang="zh-CN" altLang="en-US" sz="2800" b="1" dirty="0" smtClean="0">
                <a:ea typeface="黑体" panose="02010609060101010101" pitchFamily="49" charset="-122"/>
              </a:rPr>
              <a:t>：</a:t>
            </a:r>
            <a:r>
              <a:rPr lang="en-US" altLang="zh-CN" sz="2800" b="1" dirty="0" smtClean="0">
                <a:ea typeface="黑体" panose="02010609060101010101" pitchFamily="49" charset="-122"/>
              </a:rPr>
              <a:t>3</a:t>
            </a:r>
            <a:r>
              <a:rPr lang="zh-CN" altLang="en-US" sz="2800" b="1" dirty="0" smtClean="0">
                <a:ea typeface="黑体" panose="02010609060101010101" pitchFamily="49" charset="-122"/>
              </a:rPr>
              <a:t>介于</a:t>
            </a:r>
            <a:r>
              <a:rPr lang="en-US" altLang="zh-CN" sz="2800" b="1" dirty="0" smtClean="0">
                <a:ea typeface="黑体" panose="02010609060101010101" pitchFamily="49" charset="-122"/>
              </a:rPr>
              <a:t>2</a:t>
            </a:r>
            <a:r>
              <a:rPr lang="zh-CN" altLang="en-US" sz="2800" b="1" dirty="0" smtClean="0">
                <a:ea typeface="黑体" panose="02010609060101010101" pitchFamily="49" charset="-122"/>
              </a:rPr>
              <a:t>和</a:t>
            </a:r>
            <a:r>
              <a:rPr lang="en-US" altLang="zh-CN" sz="2800" b="1" dirty="0" smtClean="0">
                <a:ea typeface="黑体" panose="02010609060101010101" pitchFamily="49" charset="-122"/>
              </a:rPr>
              <a:t>5</a:t>
            </a:r>
            <a:r>
              <a:rPr lang="zh-CN" altLang="en-US" sz="2800" b="1" dirty="0" smtClean="0">
                <a:ea typeface="黑体" panose="02010609060101010101" pitchFamily="49" charset="-122"/>
              </a:rPr>
              <a:t>之间；</a:t>
            </a:r>
          </a:p>
          <a:p>
            <a:pPr eaLnBrk="1" hangingPunct="1">
              <a:buFontTx/>
              <a:buNone/>
            </a:pPr>
            <a:r>
              <a:rPr lang="en-US" altLang="zh-CN" sz="2800" b="1" dirty="0" smtClean="0">
                <a:ea typeface="黑体" panose="02010609060101010101" pitchFamily="49" charset="-122"/>
              </a:rPr>
              <a:t>T</a:t>
            </a:r>
            <a:r>
              <a:rPr lang="zh-CN" altLang="en-US" sz="2800" b="1" dirty="0" smtClean="0">
                <a:ea typeface="黑体" panose="02010609060101010101" pitchFamily="49" charset="-122"/>
              </a:rPr>
              <a:t>：布什和萨达姆是同班同学。</a:t>
            </a:r>
          </a:p>
          <a:p>
            <a:pPr eaLnBrk="1" hangingPunct="1"/>
            <a:r>
              <a:rPr lang="zh-CN" altLang="en-US" b="1" dirty="0" smtClean="0">
                <a:solidFill>
                  <a:srgbClr val="CC0000"/>
                </a:solidFill>
                <a:ea typeface="黑体" panose="02010609060101010101" pitchFamily="49" charset="-122"/>
              </a:rPr>
              <a:t>注意：</a:t>
            </a:r>
          </a:p>
          <a:p>
            <a:pPr eaLnBrk="1" hangingPunct="1">
              <a:buFontTx/>
              <a:buNone/>
            </a:pPr>
            <a:r>
              <a:rPr lang="en-US" altLang="zh-CN" sz="2800" b="1" dirty="0" smtClean="0">
                <a:ea typeface="黑体" panose="02010609060101010101" pitchFamily="49" charset="-122"/>
              </a:rPr>
              <a:t>(1) </a:t>
            </a:r>
            <a:r>
              <a:rPr lang="zh-CN" altLang="en-US" sz="2800" b="1" dirty="0" smtClean="0">
                <a:ea typeface="黑体" panose="02010609060101010101" pitchFamily="49" charset="-122"/>
              </a:rPr>
              <a:t>谓词中个体词的顺序是十分重要的，不能随意变更。如</a:t>
            </a:r>
            <a:r>
              <a:rPr lang="en-US" altLang="zh-CN" sz="2800" b="1" dirty="0" smtClean="0">
                <a:ea typeface="黑体" panose="02010609060101010101" pitchFamily="49" charset="-122"/>
              </a:rPr>
              <a:t>G (b, c)</a:t>
            </a:r>
            <a:r>
              <a:rPr lang="zh-CN" altLang="en-US" sz="2800" b="1" dirty="0" smtClean="0">
                <a:ea typeface="黑体" panose="02010609060101010101" pitchFamily="49" charset="-122"/>
              </a:rPr>
              <a:t>与</a:t>
            </a:r>
            <a:r>
              <a:rPr lang="en-US" altLang="zh-CN" sz="2800" b="1" dirty="0" smtClean="0">
                <a:ea typeface="黑体" panose="02010609060101010101" pitchFamily="49" charset="-122"/>
              </a:rPr>
              <a:t>G (c, b)</a:t>
            </a:r>
            <a:r>
              <a:rPr lang="zh-CN" altLang="en-US" sz="2800" b="1" dirty="0" smtClean="0">
                <a:ea typeface="黑体" panose="02010609060101010101" pitchFamily="49" charset="-122"/>
              </a:rPr>
              <a:t>的真值就可能不同；</a:t>
            </a:r>
          </a:p>
          <a:p>
            <a:pPr eaLnBrk="1" hangingPunct="1">
              <a:buFontTx/>
              <a:buNone/>
            </a:pPr>
            <a:r>
              <a:rPr lang="en-US" altLang="zh-CN" sz="2800" b="1" dirty="0" smtClean="0">
                <a:ea typeface="黑体" panose="02010609060101010101" pitchFamily="49" charset="-122"/>
              </a:rPr>
              <a:t>(2) </a:t>
            </a:r>
            <a:r>
              <a:rPr lang="zh-CN" altLang="en-US" sz="2800" b="1" dirty="0" smtClean="0">
                <a:ea typeface="黑体" panose="02010609060101010101" pitchFamily="49" charset="-122"/>
              </a:rPr>
              <a:t>一元谓词用以描述一个个体的</a:t>
            </a:r>
            <a:r>
              <a:rPr lang="zh-CN" altLang="en-US" sz="2800" b="1" dirty="0" smtClean="0">
                <a:solidFill>
                  <a:srgbClr val="FF0000"/>
                </a:solidFill>
                <a:ea typeface="黑体" panose="02010609060101010101" pitchFamily="49" charset="-122"/>
              </a:rPr>
              <a:t>某种特性</a:t>
            </a:r>
            <a:r>
              <a:rPr lang="zh-CN" altLang="en-US" sz="2800" b="1" dirty="0" smtClean="0">
                <a:ea typeface="黑体" panose="02010609060101010101" pitchFamily="49" charset="-122"/>
              </a:rPr>
              <a:t>，而</a:t>
            </a:r>
            <a:r>
              <a:rPr lang="en-US" altLang="zh-CN" sz="2800" b="1" dirty="0" smtClean="0">
                <a:ea typeface="黑体" panose="02010609060101010101" pitchFamily="49" charset="-122"/>
              </a:rPr>
              <a:t>n</a:t>
            </a:r>
            <a:r>
              <a:rPr lang="zh-CN" altLang="en-US" sz="2800" b="1" dirty="0" smtClean="0">
                <a:ea typeface="黑体" panose="02010609060101010101" pitchFamily="49" charset="-122"/>
              </a:rPr>
              <a:t>元谓词则用以描述</a:t>
            </a:r>
            <a:r>
              <a:rPr lang="en-US" altLang="zh-CN" sz="2800" b="1" dirty="0" smtClean="0">
                <a:ea typeface="黑体" panose="02010609060101010101" pitchFamily="49" charset="-122"/>
              </a:rPr>
              <a:t>n</a:t>
            </a:r>
            <a:r>
              <a:rPr lang="zh-CN" altLang="en-US" sz="2800" b="1" dirty="0" smtClean="0">
                <a:ea typeface="黑体" panose="02010609060101010101" pitchFamily="49" charset="-122"/>
              </a:rPr>
              <a:t>个个体之间的</a:t>
            </a:r>
            <a:r>
              <a:rPr lang="zh-CN" altLang="en-US" sz="2800" b="1" dirty="0" smtClean="0">
                <a:solidFill>
                  <a:srgbClr val="FF0000"/>
                </a:solidFill>
                <a:ea typeface="黑体" panose="02010609060101010101" pitchFamily="49" charset="-122"/>
              </a:rPr>
              <a:t>关系</a:t>
            </a:r>
            <a:r>
              <a:rPr lang="zh-CN" altLang="en-US" sz="2800" b="1" dirty="0" smtClean="0">
                <a:ea typeface="黑体" panose="02010609060101010101" pitchFamily="49" charset="-122"/>
              </a:rPr>
              <a:t>；</a:t>
            </a:r>
          </a:p>
        </p:txBody>
      </p:sp>
    </p:spTree>
  </p:cSld>
  <p:clrMapOvr>
    <a:masterClrMapping/>
  </p:clrMapOvr>
  <p:transition spd="med" advTm="548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17411" name="Rectangle 3"/>
          <p:cNvSpPr>
            <a:spLocks noGrp="1" noChangeArrowheads="1"/>
          </p:cNvSpPr>
          <p:nvPr>
            <p:ph type="body" idx="1"/>
          </p:nvPr>
        </p:nvSpPr>
        <p:spPr>
          <a:xfrm>
            <a:off x="228600" y="1143000"/>
            <a:ext cx="8458200" cy="5486400"/>
          </a:xfrm>
        </p:spPr>
        <p:txBody>
          <a:bodyPr/>
          <a:lstStyle/>
          <a:p>
            <a:pPr eaLnBrk="1" hangingPunct="1">
              <a:buFontTx/>
              <a:buNone/>
            </a:pPr>
            <a:r>
              <a:rPr lang="en-US" altLang="zh-CN" sz="2800" b="1" dirty="0" smtClean="0">
                <a:ea typeface="黑体" panose="02010609060101010101" pitchFamily="49" charset="-122"/>
              </a:rPr>
              <a:t>(3) 0</a:t>
            </a:r>
            <a:r>
              <a:rPr lang="zh-CN" altLang="en-US" sz="2800" b="1" dirty="0" smtClean="0">
                <a:ea typeface="黑体" panose="02010609060101010101" pitchFamily="49" charset="-122"/>
              </a:rPr>
              <a:t>元谓词</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不含个体变量</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实际上就是一般的命题；</a:t>
            </a:r>
          </a:p>
          <a:p>
            <a:pPr eaLnBrk="1" hangingPunct="1">
              <a:buFontTx/>
              <a:buNone/>
            </a:pPr>
            <a:r>
              <a:rPr lang="en-US" altLang="zh-CN" sz="2800" b="1" dirty="0" smtClean="0">
                <a:ea typeface="黑体" panose="02010609060101010101" pitchFamily="49" charset="-122"/>
              </a:rPr>
              <a:t>(4) </a:t>
            </a:r>
            <a:r>
              <a:rPr lang="zh-CN" altLang="en-US" sz="2800" b="1" dirty="0" smtClean="0">
                <a:ea typeface="黑体" panose="02010609060101010101" pitchFamily="49" charset="-122"/>
              </a:rPr>
              <a:t>一个</a:t>
            </a:r>
            <a:r>
              <a:rPr lang="en-US" altLang="zh-CN" sz="2800" b="1" dirty="0" smtClean="0">
                <a:ea typeface="黑体" panose="02010609060101010101" pitchFamily="49" charset="-122"/>
              </a:rPr>
              <a:t>n</a:t>
            </a:r>
            <a:r>
              <a:rPr lang="zh-CN" altLang="en-US" sz="2800" b="1" dirty="0" smtClean="0">
                <a:ea typeface="黑体" panose="02010609060101010101" pitchFamily="49" charset="-122"/>
              </a:rPr>
              <a:t>元谓词不是一个命题，但将</a:t>
            </a:r>
            <a:r>
              <a:rPr lang="en-US" altLang="zh-CN" sz="2800" b="1" dirty="0" smtClean="0">
                <a:ea typeface="黑体" panose="02010609060101010101" pitchFamily="49" charset="-122"/>
              </a:rPr>
              <a:t>n</a:t>
            </a:r>
            <a:r>
              <a:rPr lang="zh-CN" altLang="en-US" sz="2800" b="1" dirty="0" smtClean="0">
                <a:ea typeface="黑体" panose="02010609060101010101" pitchFamily="49" charset="-122"/>
              </a:rPr>
              <a:t>元谓词中的个体变元都用个体域中具体的个体取代后，就成为一个命题。</a:t>
            </a:r>
          </a:p>
          <a:p>
            <a:pPr eaLnBrk="1" hangingPunct="1">
              <a:buFontTx/>
              <a:buNone/>
            </a:pPr>
            <a:endParaRPr lang="zh-CN" altLang="en-US" sz="2800" b="1" dirty="0" smtClean="0">
              <a:ea typeface="黑体" panose="02010609060101010101" pitchFamily="49" charset="-122"/>
            </a:endParaRPr>
          </a:p>
          <a:p>
            <a:pPr eaLnBrk="1" hangingPunct="1">
              <a:buFontTx/>
              <a:buNone/>
            </a:pPr>
            <a:r>
              <a:rPr lang="en-US" altLang="zh-CN" sz="3600" b="1" dirty="0" smtClean="0">
                <a:solidFill>
                  <a:srgbClr val="0000FF"/>
                </a:solidFill>
                <a:ea typeface="黑体" panose="02010609060101010101" pitchFamily="49" charset="-122"/>
              </a:rPr>
              <a:t>2.1.2 </a:t>
            </a:r>
            <a:r>
              <a:rPr lang="zh-CN" altLang="en-US" sz="3600" b="1" dirty="0" smtClean="0">
                <a:solidFill>
                  <a:srgbClr val="0000FF"/>
                </a:solidFill>
                <a:ea typeface="黑体" panose="02010609060101010101" pitchFamily="49" charset="-122"/>
              </a:rPr>
              <a:t>量词</a:t>
            </a:r>
          </a:p>
          <a:p>
            <a:pPr eaLnBrk="1" hangingPunct="1">
              <a:buFontTx/>
              <a:buNone/>
            </a:pPr>
            <a:r>
              <a:rPr lang="zh-CN" altLang="en-US" b="1" dirty="0" smtClean="0">
                <a:ea typeface="黑体" panose="02010609060101010101" pitchFamily="49" charset="-122"/>
              </a:rPr>
              <a:t>  有了个体词和谓词的概念后，我们可以用具体的</a:t>
            </a:r>
            <a:r>
              <a:rPr lang="zh-CN" altLang="en-US" b="1" dirty="0" smtClean="0">
                <a:solidFill>
                  <a:srgbClr val="FF0000"/>
                </a:solidFill>
                <a:ea typeface="黑体" panose="02010609060101010101" pitchFamily="49" charset="-122"/>
              </a:rPr>
              <a:t>个体常量</a:t>
            </a:r>
            <a:r>
              <a:rPr lang="zh-CN" altLang="en-US" b="1" dirty="0" smtClean="0">
                <a:ea typeface="黑体" panose="02010609060101010101" pitchFamily="49" charset="-122"/>
              </a:rPr>
              <a:t>代换谓词中的</a:t>
            </a:r>
            <a:r>
              <a:rPr lang="zh-CN" altLang="en-US" b="1" dirty="0" smtClean="0">
                <a:solidFill>
                  <a:srgbClr val="FF0000"/>
                </a:solidFill>
                <a:ea typeface="黑体" panose="02010609060101010101" pitchFamily="49" charset="-122"/>
              </a:rPr>
              <a:t>个体变量</a:t>
            </a:r>
            <a:r>
              <a:rPr lang="zh-CN" altLang="en-US" b="1" dirty="0" smtClean="0">
                <a:ea typeface="黑体" panose="02010609060101010101" pitchFamily="49" charset="-122"/>
              </a:rPr>
              <a:t>，来获得相应的命题。但对有些命题，还是不能准确的符号化。</a:t>
            </a:r>
          </a:p>
        </p:txBody>
      </p:sp>
    </p:spTree>
  </p:cSld>
  <p:clrMapOvr>
    <a:masterClrMapping/>
  </p:clrMapOvr>
  <p:transition spd="med" advTm="548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18435" name="Rectangle 3"/>
          <p:cNvSpPr>
            <a:spLocks noGrp="1" noChangeArrowheads="1"/>
          </p:cNvSpPr>
          <p:nvPr>
            <p:ph type="body" idx="1"/>
          </p:nvPr>
        </p:nvSpPr>
        <p:spPr/>
        <p:txBody>
          <a:bodyPr/>
          <a:lstStyle/>
          <a:p>
            <a:pPr eaLnBrk="1" hangingPunct="1"/>
            <a:r>
              <a:rPr lang="zh-CN" altLang="en-US" sz="3600" b="1" dirty="0" smtClean="0">
                <a:solidFill>
                  <a:srgbClr val="0000FF"/>
                </a:solidFill>
                <a:ea typeface="黑体" panose="02010609060101010101" pitchFamily="49" charset="-122"/>
              </a:rPr>
              <a:t>例</a:t>
            </a:r>
            <a:r>
              <a:rPr lang="en-US" altLang="zh-CN" sz="3600" b="1" dirty="0" smtClean="0">
                <a:solidFill>
                  <a:srgbClr val="0000FF"/>
                </a:solidFill>
                <a:ea typeface="黑体" panose="02010609060101010101" pitchFamily="49" charset="-122"/>
              </a:rPr>
              <a:t>2-3</a:t>
            </a:r>
            <a:r>
              <a:rPr lang="zh-CN" altLang="en-US" sz="3600" b="1" dirty="0" smtClean="0">
                <a:solidFill>
                  <a:srgbClr val="0000FF"/>
                </a:solidFill>
                <a:ea typeface="黑体" panose="02010609060101010101" pitchFamily="49" charset="-122"/>
              </a:rPr>
              <a:t>：</a:t>
            </a:r>
          </a:p>
          <a:p>
            <a:pPr eaLnBrk="1" hangingPunct="1">
              <a:buFontTx/>
              <a:buNone/>
            </a:pPr>
            <a:r>
              <a:rPr lang="en-US" altLang="zh-CN" sz="2400" b="1" dirty="0" smtClean="0">
                <a:ea typeface="黑体" panose="02010609060101010101" pitchFamily="49" charset="-122"/>
              </a:rPr>
              <a:t>(1) </a:t>
            </a:r>
            <a:r>
              <a:rPr lang="zh-CN" altLang="en-US" sz="2800" b="1" dirty="0" smtClean="0">
                <a:ea typeface="黑体" panose="02010609060101010101" pitchFamily="49" charset="-122"/>
              </a:rPr>
              <a:t>所有的老虎都会吃人；</a:t>
            </a:r>
          </a:p>
          <a:p>
            <a:pPr eaLnBrk="1" hangingPunct="1">
              <a:buFontTx/>
              <a:buNone/>
            </a:pPr>
            <a:r>
              <a:rPr lang="zh-CN" altLang="en-US" sz="2800" dirty="0" smtClean="0">
                <a:ea typeface="黑体" panose="02010609060101010101" pitchFamily="49" charset="-122"/>
                <a:sym typeface="Wingdings" panose="05000000000000000000" pitchFamily="2" charset="2"/>
              </a:rPr>
              <a:t>	所有的</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R (x)</a:t>
            </a:r>
            <a:r>
              <a:rPr lang="zh-CN" altLang="en-US" sz="2800" dirty="0" smtClean="0">
                <a:ea typeface="黑体" panose="02010609060101010101" pitchFamily="49" charset="-122"/>
                <a:sym typeface="Wingdings" panose="05000000000000000000" pitchFamily="2" charset="2"/>
              </a:rPr>
              <a:t>， </a:t>
            </a:r>
            <a:r>
              <a:rPr lang="en-US" altLang="zh-CN" sz="2800" dirty="0" smtClean="0">
                <a:ea typeface="黑体" panose="02010609060101010101" pitchFamily="49" charset="-122"/>
                <a:sym typeface="Wingdings" panose="05000000000000000000" pitchFamily="2" charset="2"/>
              </a:rPr>
              <a:t>R (x)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会吃人，</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老虎</a:t>
            </a:r>
            <a:r>
              <a:rPr lang="en-US" altLang="zh-CN" sz="2800" dirty="0" smtClean="0">
                <a:ea typeface="黑体" panose="02010609060101010101" pitchFamily="49" charset="-122"/>
                <a:sym typeface="Wingdings" panose="05000000000000000000" pitchFamily="2" charset="2"/>
              </a:rPr>
              <a:t>}</a:t>
            </a:r>
            <a:r>
              <a:rPr lang="zh-CN" altLang="en-US" sz="2800" dirty="0" smtClean="0">
                <a:ea typeface="黑体" panose="02010609060101010101" pitchFamily="49" charset="-122"/>
                <a:sym typeface="Wingdings" panose="05000000000000000000" pitchFamily="2" charset="2"/>
              </a:rPr>
              <a:t>；</a:t>
            </a:r>
            <a:endParaRPr lang="zh-CN" altLang="en-US" sz="2800" b="1" dirty="0" smtClean="0">
              <a:ea typeface="黑体" panose="02010609060101010101" pitchFamily="49" charset="-122"/>
            </a:endParaRPr>
          </a:p>
          <a:p>
            <a:pPr eaLnBrk="1" hangingPunct="1">
              <a:buFontTx/>
              <a:buNone/>
            </a:pPr>
            <a:r>
              <a:rPr lang="en-US" altLang="zh-CN" sz="2800" b="1" dirty="0" smtClean="0">
                <a:ea typeface="黑体" panose="02010609060101010101" pitchFamily="49" charset="-122"/>
              </a:rPr>
              <a:t>(2) </a:t>
            </a:r>
            <a:r>
              <a:rPr lang="zh-CN" altLang="en-US" sz="2800" b="1" dirty="0" smtClean="0">
                <a:ea typeface="黑体" panose="02010609060101010101" pitchFamily="49" charset="-122"/>
              </a:rPr>
              <a:t>每一个人都会犯错误；</a:t>
            </a:r>
          </a:p>
          <a:p>
            <a:pPr eaLnBrk="1" hangingPunct="1">
              <a:buFontTx/>
              <a:buNone/>
            </a:pPr>
            <a:r>
              <a:rPr lang="zh-CN" altLang="en-US" sz="2800" dirty="0" smtClean="0">
                <a:ea typeface="黑体" panose="02010609060101010101" pitchFamily="49" charset="-122"/>
                <a:sym typeface="Wingdings" panose="05000000000000000000" pitchFamily="2" charset="2"/>
              </a:rPr>
              <a:t>	每一个</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P (x)</a:t>
            </a:r>
            <a:r>
              <a:rPr lang="zh-CN" altLang="en-US" sz="2800" dirty="0" smtClean="0">
                <a:ea typeface="黑体" panose="02010609060101010101" pitchFamily="49" charset="-122"/>
                <a:sym typeface="Wingdings" panose="05000000000000000000" pitchFamily="2" charset="2"/>
              </a:rPr>
              <a:t>， </a:t>
            </a:r>
            <a:r>
              <a:rPr lang="en-US" altLang="zh-CN" sz="2800" dirty="0" smtClean="0">
                <a:ea typeface="黑体" panose="02010609060101010101" pitchFamily="49" charset="-122"/>
                <a:sym typeface="Wingdings" panose="05000000000000000000" pitchFamily="2" charset="2"/>
              </a:rPr>
              <a:t>P (x)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会犯错误，</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人</a:t>
            </a:r>
            <a:r>
              <a:rPr lang="en-US" altLang="zh-CN" sz="2800" dirty="0" smtClean="0">
                <a:ea typeface="黑体" panose="02010609060101010101" pitchFamily="49" charset="-122"/>
                <a:sym typeface="Wingdings" panose="05000000000000000000" pitchFamily="2" charset="2"/>
              </a:rPr>
              <a:t>}</a:t>
            </a:r>
            <a:r>
              <a:rPr lang="zh-CN" altLang="en-US" sz="2800" dirty="0" smtClean="0">
                <a:ea typeface="黑体" panose="02010609060101010101" pitchFamily="49" charset="-122"/>
                <a:sym typeface="Wingdings" panose="05000000000000000000" pitchFamily="2" charset="2"/>
              </a:rPr>
              <a:t>；</a:t>
            </a:r>
            <a:endParaRPr lang="zh-CN" altLang="en-US" sz="2800" b="1" dirty="0" smtClean="0">
              <a:ea typeface="黑体" panose="02010609060101010101" pitchFamily="49" charset="-122"/>
            </a:endParaRPr>
          </a:p>
          <a:p>
            <a:pPr eaLnBrk="1" hangingPunct="1">
              <a:buFontTx/>
              <a:buNone/>
            </a:pPr>
            <a:r>
              <a:rPr lang="en-US" altLang="zh-CN" sz="2800" b="1" dirty="0" smtClean="0">
                <a:ea typeface="黑体" panose="02010609060101010101" pitchFamily="49" charset="-122"/>
              </a:rPr>
              <a:t>(3) </a:t>
            </a:r>
            <a:r>
              <a:rPr lang="zh-CN" altLang="en-US" sz="2800" b="1" dirty="0" smtClean="0">
                <a:ea typeface="黑体" panose="02010609060101010101" pitchFamily="49" charset="-122"/>
              </a:rPr>
              <a:t>有些人是大学生；</a:t>
            </a:r>
          </a:p>
          <a:p>
            <a:pPr eaLnBrk="1" hangingPunct="1">
              <a:buFontTx/>
              <a:buNone/>
            </a:pPr>
            <a:r>
              <a:rPr lang="zh-CN" altLang="en-US" sz="2800" dirty="0" smtClean="0">
                <a:ea typeface="黑体" panose="02010609060101010101" pitchFamily="49" charset="-122"/>
                <a:sym typeface="Wingdings" panose="05000000000000000000" pitchFamily="2" charset="2"/>
              </a:rPr>
              <a:t>有一些</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Q (x)</a:t>
            </a:r>
            <a:r>
              <a:rPr lang="zh-CN" altLang="en-US" sz="2800" dirty="0" smtClean="0">
                <a:ea typeface="黑体" panose="02010609060101010101" pitchFamily="49" charset="-122"/>
                <a:sym typeface="Wingdings" panose="05000000000000000000" pitchFamily="2" charset="2"/>
              </a:rPr>
              <a:t>， </a:t>
            </a:r>
            <a:r>
              <a:rPr lang="en-US" altLang="zh-CN" sz="2800" dirty="0" smtClean="0">
                <a:ea typeface="黑体" panose="02010609060101010101" pitchFamily="49" charset="-122"/>
                <a:sym typeface="Wingdings" panose="05000000000000000000" pitchFamily="2" charset="2"/>
              </a:rPr>
              <a:t>Q (x)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是大学生，</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人</a:t>
            </a:r>
            <a:r>
              <a:rPr lang="en-US" altLang="zh-CN" sz="2800" dirty="0" smtClean="0">
                <a:ea typeface="黑体" panose="02010609060101010101" pitchFamily="49" charset="-122"/>
                <a:sym typeface="Wingdings" panose="05000000000000000000" pitchFamily="2" charset="2"/>
              </a:rPr>
              <a:t>}</a:t>
            </a:r>
            <a:r>
              <a:rPr lang="zh-CN" altLang="en-US" sz="2800" dirty="0" smtClean="0">
                <a:ea typeface="黑体" panose="02010609060101010101" pitchFamily="49" charset="-122"/>
                <a:sym typeface="Wingdings" panose="05000000000000000000" pitchFamily="2" charset="2"/>
              </a:rPr>
              <a:t>；</a:t>
            </a:r>
          </a:p>
          <a:p>
            <a:pPr eaLnBrk="1" hangingPunct="1">
              <a:buFontTx/>
              <a:buNone/>
            </a:pPr>
            <a:r>
              <a:rPr lang="en-US" altLang="zh-CN" sz="2800" b="1" dirty="0" smtClean="0">
                <a:ea typeface="黑体" panose="02010609060101010101" pitchFamily="49" charset="-122"/>
              </a:rPr>
              <a:t>(4) </a:t>
            </a:r>
            <a:r>
              <a:rPr lang="zh-CN" altLang="en-US" sz="2800" b="1" dirty="0" smtClean="0">
                <a:ea typeface="黑体" panose="02010609060101010101" pitchFamily="49" charset="-122"/>
              </a:rPr>
              <a:t>有一些自然数是素数。</a:t>
            </a:r>
          </a:p>
          <a:p>
            <a:pPr eaLnBrk="1" hangingPunct="1">
              <a:buFontTx/>
              <a:buNone/>
            </a:pPr>
            <a:r>
              <a:rPr lang="zh-CN" altLang="en-US" sz="2800" dirty="0" smtClean="0">
                <a:ea typeface="黑体" panose="02010609060101010101" pitchFamily="49" charset="-122"/>
                <a:sym typeface="Wingdings" panose="05000000000000000000" pitchFamily="2" charset="2"/>
              </a:rPr>
              <a:t>有一些</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S (x)</a:t>
            </a:r>
            <a:r>
              <a:rPr lang="zh-CN" altLang="en-US" sz="2800" dirty="0" smtClean="0">
                <a:ea typeface="黑体" panose="02010609060101010101" pitchFamily="49" charset="-122"/>
                <a:sym typeface="Wingdings" panose="05000000000000000000" pitchFamily="2" charset="2"/>
              </a:rPr>
              <a:t>， </a:t>
            </a:r>
            <a:r>
              <a:rPr lang="en-US" altLang="zh-CN" sz="2800" dirty="0" smtClean="0">
                <a:ea typeface="黑体" panose="02010609060101010101" pitchFamily="49" charset="-122"/>
                <a:sym typeface="Wingdings" panose="05000000000000000000" pitchFamily="2" charset="2"/>
              </a:rPr>
              <a:t>S (x)</a:t>
            </a:r>
            <a:r>
              <a:rPr lang="zh-CN" altLang="en-US" sz="2800" dirty="0" smtClean="0">
                <a:ea typeface="黑体" panose="02010609060101010101" pitchFamily="49" charset="-122"/>
                <a:sym typeface="Wingdings" panose="05000000000000000000" pitchFamily="2" charset="2"/>
              </a:rPr>
              <a:t>：</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是素数，</a:t>
            </a:r>
            <a:r>
              <a:rPr lang="en-US" altLang="zh-CN" sz="2800" dirty="0" smtClean="0">
                <a:ea typeface="黑体" panose="02010609060101010101" pitchFamily="49" charset="-122"/>
                <a:sym typeface="Wingdings" panose="05000000000000000000" pitchFamily="2" charset="2"/>
              </a:rPr>
              <a:t>x∈{</a:t>
            </a:r>
            <a:r>
              <a:rPr lang="zh-CN" altLang="en-US" sz="2800" dirty="0" smtClean="0">
                <a:ea typeface="黑体" panose="02010609060101010101" pitchFamily="49" charset="-122"/>
                <a:sym typeface="Wingdings" panose="05000000000000000000" pitchFamily="2" charset="2"/>
              </a:rPr>
              <a:t>自然数</a:t>
            </a:r>
            <a:r>
              <a:rPr lang="en-US" altLang="zh-CN" sz="2800" dirty="0" smtClean="0">
                <a:ea typeface="黑体" panose="02010609060101010101" pitchFamily="49" charset="-122"/>
                <a:sym typeface="Wingdings" panose="05000000000000000000" pitchFamily="2" charset="2"/>
              </a:rPr>
              <a:t>}</a:t>
            </a:r>
            <a:r>
              <a:rPr lang="zh-CN" altLang="en-US" sz="2800" dirty="0" smtClean="0">
                <a:ea typeface="黑体" panose="02010609060101010101" pitchFamily="49" charset="-122"/>
                <a:sym typeface="Wingdings" panose="05000000000000000000" pitchFamily="2" charset="2"/>
              </a:rPr>
              <a:t>；</a:t>
            </a:r>
          </a:p>
        </p:txBody>
      </p:sp>
    </p:spTree>
  </p:cSld>
  <p:clrMapOvr>
    <a:masterClrMapping/>
  </p:clrMapOvr>
  <p:transition spd="med" advTm="548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20483" name="Rectangle 3"/>
          <p:cNvSpPr>
            <a:spLocks noGrp="1" noChangeArrowheads="1"/>
          </p:cNvSpPr>
          <p:nvPr>
            <p:ph type="body" sz="half" idx="1"/>
          </p:nvPr>
        </p:nvSpPr>
        <p:spPr>
          <a:xfrm>
            <a:off x="457200" y="1143000"/>
            <a:ext cx="8305800" cy="5486400"/>
          </a:xfrm>
        </p:spPr>
        <p:txBody>
          <a:bodyPr/>
          <a:lstStyle/>
          <a:p>
            <a:pPr eaLnBrk="1" hangingPunct="1">
              <a:buFontTx/>
              <a:buNone/>
            </a:pPr>
            <a:r>
              <a:rPr lang="en-US" altLang="zh-CN" b="1" dirty="0" smtClean="0">
                <a:ea typeface="黑体" panose="02010609060101010101" pitchFamily="49" charset="-122"/>
              </a:rPr>
              <a:t>  </a:t>
            </a:r>
            <a:r>
              <a:rPr lang="zh-CN" altLang="en-US" b="1" dirty="0" smtClean="0">
                <a:ea typeface="黑体" panose="02010609060101010101" pitchFamily="49" charset="-122"/>
              </a:rPr>
              <a:t>对这几个例子，我们仅仅符号化了一部分内容，而对句子中的“每一个”，“任意的”，“有一些”等等与个体词的数量有关的语句，无法用谓词来表示。因此我们需要在</a:t>
            </a:r>
            <a:r>
              <a:rPr lang="en-US" altLang="zh-CN" b="1" dirty="0" smtClean="0">
                <a:ea typeface="黑体" panose="02010609060101010101" pitchFamily="49" charset="-122"/>
              </a:rPr>
              <a:t>n</a:t>
            </a:r>
            <a:r>
              <a:rPr lang="zh-CN" altLang="en-US" b="1" dirty="0" smtClean="0">
                <a:ea typeface="黑体" panose="02010609060101010101" pitchFamily="49" charset="-122"/>
              </a:rPr>
              <a:t>元谓词前端加入限制词，即引入“</a:t>
            </a:r>
            <a:r>
              <a:rPr lang="zh-CN" altLang="en-US" b="1" dirty="0" smtClean="0">
                <a:solidFill>
                  <a:srgbClr val="FF0000"/>
                </a:solidFill>
                <a:ea typeface="黑体" panose="02010609060101010101" pitchFamily="49" charset="-122"/>
              </a:rPr>
              <a:t>量词</a:t>
            </a:r>
            <a:r>
              <a:rPr lang="zh-CN" altLang="en-US" b="1" dirty="0" smtClean="0">
                <a:ea typeface="黑体" panose="02010609060101010101" pitchFamily="49" charset="-122"/>
              </a:rPr>
              <a:t>”的概念。</a:t>
            </a:r>
          </a:p>
          <a:p>
            <a:pPr eaLnBrk="1" hangingPunct="1"/>
            <a:r>
              <a:rPr lang="zh-CN" altLang="en-US" b="1" dirty="0" smtClean="0">
                <a:solidFill>
                  <a:srgbClr val="FF6600"/>
                </a:solidFill>
                <a:ea typeface="黑体" panose="02010609060101010101" pitchFamily="49" charset="-122"/>
                <a:sym typeface="Wingdings" panose="05000000000000000000" pitchFamily="2" charset="2"/>
              </a:rPr>
              <a:t>定义</a:t>
            </a:r>
            <a:r>
              <a:rPr lang="en-US" altLang="zh-CN" b="1" dirty="0" smtClean="0">
                <a:solidFill>
                  <a:srgbClr val="FF6600"/>
                </a:solidFill>
                <a:ea typeface="黑体" panose="02010609060101010101" pitchFamily="49" charset="-122"/>
                <a:sym typeface="Wingdings" panose="05000000000000000000" pitchFamily="2" charset="2"/>
              </a:rPr>
              <a:t>2.5</a:t>
            </a:r>
            <a:r>
              <a:rPr lang="zh-CN" altLang="en-US" b="1" dirty="0" smtClean="0">
                <a:solidFill>
                  <a:srgbClr val="FF6600"/>
                </a:solidFill>
                <a:ea typeface="黑体" panose="02010609060101010101" pitchFamily="49" charset="-122"/>
                <a:sym typeface="Wingdings" panose="05000000000000000000" pitchFamily="2" charset="2"/>
              </a:rPr>
              <a:t>：</a:t>
            </a:r>
          </a:p>
          <a:p>
            <a:pPr eaLnBrk="1" hangingPunct="1">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将日常生活和数学中常用的“一切的”，“所有的”，“每一个”，“任意的”等词称为全称量词</a:t>
            </a:r>
            <a:r>
              <a:rPr lang="en-US" altLang="zh-CN" b="1" dirty="0" smtClean="0">
                <a:ea typeface="黑体" panose="02010609060101010101" pitchFamily="49" charset="-122"/>
                <a:sym typeface="Wingdings" panose="05000000000000000000" pitchFamily="2" charset="2"/>
              </a:rPr>
              <a:t>(Universal Quantifier)</a:t>
            </a:r>
            <a:r>
              <a:rPr lang="zh-CN" altLang="en-US" b="1" dirty="0" smtClean="0">
                <a:ea typeface="黑体" panose="02010609060101010101" pitchFamily="49" charset="-122"/>
                <a:sym typeface="Wingdings" panose="05000000000000000000" pitchFamily="2" charset="2"/>
              </a:rPr>
              <a:t>，符号化为“   ”；</a:t>
            </a:r>
          </a:p>
          <a:p>
            <a:pPr eaLnBrk="1" hangingPunct="1">
              <a:buFontTx/>
              <a:buNone/>
            </a:pPr>
            <a:endParaRPr lang="en-US" altLang="zh-CN" b="1" dirty="0" smtClean="0">
              <a:ea typeface="黑体" panose="02010609060101010101" pitchFamily="49" charset="-122"/>
              <a:sym typeface="Wingdings" panose="05000000000000000000" pitchFamily="2" charset="2"/>
            </a:endParaRPr>
          </a:p>
        </p:txBody>
      </p:sp>
      <p:graphicFrame>
        <p:nvGraphicFramePr>
          <p:cNvPr id="20484" name="Object 4"/>
          <p:cNvGraphicFramePr>
            <a:graphicFrameLocks noGrp="1" noChangeAspect="1"/>
          </p:cNvGraphicFramePr>
          <p:nvPr>
            <p:ph sz="half" idx="2"/>
          </p:nvPr>
        </p:nvGraphicFramePr>
        <p:xfrm>
          <a:off x="1981200" y="5410200"/>
          <a:ext cx="352425" cy="381000"/>
        </p:xfrm>
        <a:graphic>
          <a:graphicData uri="http://schemas.openxmlformats.org/presentationml/2006/ole">
            <mc:AlternateContent xmlns:mc="http://schemas.openxmlformats.org/markup-compatibility/2006">
              <mc:Choice xmlns:v="urn:schemas-microsoft-com:vml" Requires="v">
                <p:oleObj spid="_x0000_s20938" name="公式" r:id="rId3" imgW="152268" imgH="164957" progId="Equation.3">
                  <p:embed/>
                </p:oleObj>
              </mc:Choice>
              <mc:Fallback>
                <p:oleObj name="公式" r:id="rId3" imgW="152268" imgH="1649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10200"/>
                        <a:ext cx="352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Rectangle 5"/>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graphicFrame>
        <p:nvGraphicFramePr>
          <p:cNvPr id="21509" name="Object 4"/>
          <p:cNvGraphicFramePr>
            <a:graphicFrameLocks noGrp="1" noChangeAspect="1"/>
          </p:cNvGraphicFramePr>
          <p:nvPr>
            <p:ph sz="half" idx="2"/>
          </p:nvPr>
        </p:nvGraphicFramePr>
        <p:xfrm>
          <a:off x="1143000" y="2514600"/>
          <a:ext cx="358775" cy="431800"/>
        </p:xfrm>
        <a:graphic>
          <a:graphicData uri="http://schemas.openxmlformats.org/presentationml/2006/ole">
            <mc:AlternateContent xmlns:mc="http://schemas.openxmlformats.org/markup-compatibility/2006">
              <mc:Choice xmlns:v="urn:schemas-microsoft-com:vml" Requires="v">
                <p:oleObj spid="_x0000_s113828" name="公式" r:id="rId3" imgW="126835" imgH="152202" progId="Equation.3">
                  <p:embed/>
                </p:oleObj>
              </mc:Choice>
              <mc:Fallback>
                <p:oleObj name="公式" r:id="rId3" imgW="126835" imgH="15220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14600"/>
                        <a:ext cx="3587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048000"/>
            <a:ext cx="358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9645" y="3632200"/>
            <a:ext cx="358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4"/>
          <p:cNvGraphicFramePr>
            <a:graphicFrameLocks noChangeAspect="1"/>
          </p:cNvGraphicFramePr>
          <p:nvPr>
            <p:extLst>
              <p:ext uri="{D42A27DB-BD31-4B8C-83A1-F6EECF244321}">
                <p14:modId xmlns:p14="http://schemas.microsoft.com/office/powerpoint/2010/main" val="257852467"/>
              </p:ext>
            </p:extLst>
          </p:nvPr>
        </p:nvGraphicFramePr>
        <p:xfrm>
          <a:off x="609600" y="3073400"/>
          <a:ext cx="352425" cy="381000"/>
        </p:xfrm>
        <a:graphic>
          <a:graphicData uri="http://schemas.openxmlformats.org/presentationml/2006/ole">
            <mc:AlternateContent xmlns:mc="http://schemas.openxmlformats.org/markup-compatibility/2006">
              <mc:Choice xmlns:v="urn:schemas-microsoft-com:vml" Requires="v">
                <p:oleObj spid="_x0000_s113829" name="公式" r:id="rId7" imgW="152268" imgH="164957" progId="Equation.3">
                  <p:embed/>
                </p:oleObj>
              </mc:Choice>
              <mc:Fallback>
                <p:oleObj name="公式" r:id="rId7" imgW="152268" imgH="164957" progId="Equation.3">
                  <p:embed/>
                  <p:pic>
                    <p:nvPicPr>
                      <p:cNvPr id="204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073400"/>
                        <a:ext cx="352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462849266"/>
              </p:ext>
            </p:extLst>
          </p:nvPr>
        </p:nvGraphicFramePr>
        <p:xfrm>
          <a:off x="533400" y="3652520"/>
          <a:ext cx="352425" cy="381000"/>
        </p:xfrm>
        <a:graphic>
          <a:graphicData uri="http://schemas.openxmlformats.org/presentationml/2006/ole">
            <mc:AlternateContent xmlns:mc="http://schemas.openxmlformats.org/markup-compatibility/2006">
              <mc:Choice xmlns:v="urn:schemas-microsoft-com:vml" Requires="v">
                <p:oleObj spid="_x0000_s113830" name="公式" r:id="rId7" imgW="152268" imgH="164957" progId="Equation.3">
                  <p:embed/>
                </p:oleObj>
              </mc:Choice>
              <mc:Fallback>
                <p:oleObj name="公式" r:id="rId7" imgW="152268" imgH="164957" progId="Equation.3">
                  <p:embed/>
                  <p:pic>
                    <p:nvPicPr>
                      <p:cNvPr id="204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652520"/>
                        <a:ext cx="352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7" name="Rectangle 3"/>
          <p:cNvSpPr>
            <a:spLocks noGrp="1" noChangeArrowheads="1"/>
          </p:cNvSpPr>
          <p:nvPr>
            <p:ph type="body" sz="half" idx="1"/>
          </p:nvPr>
        </p:nvSpPr>
        <p:spPr>
          <a:xfrm>
            <a:off x="457200" y="1143000"/>
            <a:ext cx="8305800" cy="5486400"/>
          </a:xfrm>
        </p:spPr>
        <p:txBody>
          <a:bodyPr/>
          <a:lstStyle/>
          <a:p>
            <a:pPr eaLnBrk="1" hangingPunct="1">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将日常生活和数学中常用的“存在”，“有一个”，“至少有一个”等词称为存在量词</a:t>
            </a:r>
            <a:r>
              <a:rPr lang="en-US" altLang="zh-CN" b="1" dirty="0" smtClean="0">
                <a:ea typeface="黑体" panose="02010609060101010101" pitchFamily="49" charset="-122"/>
                <a:sym typeface="Wingdings" panose="05000000000000000000" pitchFamily="2" charset="2"/>
              </a:rPr>
              <a:t>(Existential Quantifier)</a:t>
            </a:r>
            <a:r>
              <a:rPr lang="zh-CN" altLang="en-US" b="1" dirty="0" smtClean="0">
                <a:ea typeface="黑体" panose="02010609060101010101" pitchFamily="49" charset="-122"/>
                <a:sym typeface="Wingdings" panose="05000000000000000000" pitchFamily="2" charset="2"/>
              </a:rPr>
              <a:t>，符号化为“   ”。</a:t>
            </a:r>
          </a:p>
          <a:p>
            <a:pPr eaLnBrk="1" hangingPunct="1">
              <a:buFontTx/>
              <a:buNone/>
            </a:pPr>
            <a:r>
              <a:rPr lang="zh-CN" altLang="en-US" b="1" dirty="0" smtClean="0">
                <a:ea typeface="黑体" panose="02010609060101010101" pitchFamily="49" charset="-122"/>
                <a:sym typeface="Wingdings" panose="05000000000000000000" pitchFamily="2" charset="2"/>
              </a:rPr>
              <a:t>    </a:t>
            </a:r>
            <a:r>
              <a:rPr lang="en-US" altLang="zh-CN" b="1" dirty="0" smtClean="0">
                <a:ea typeface="黑体" panose="02010609060101010101" pitchFamily="49" charset="-122"/>
                <a:sym typeface="Wingdings" panose="05000000000000000000" pitchFamily="2" charset="2"/>
              </a:rPr>
              <a:t>x/    x</a:t>
            </a:r>
            <a:r>
              <a:rPr lang="zh-CN" altLang="en-US" b="1" dirty="0" smtClean="0">
                <a:ea typeface="黑体" panose="02010609060101010101" pitchFamily="49" charset="-122"/>
                <a:sym typeface="Wingdings" panose="05000000000000000000" pitchFamily="2" charset="2"/>
              </a:rPr>
              <a:t>：表示个体域里的所有的</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有的个体；</a:t>
            </a:r>
          </a:p>
          <a:p>
            <a:pPr eaLnBrk="1" hangingPunct="1">
              <a:buFontTx/>
              <a:buNone/>
            </a:pPr>
            <a:r>
              <a:rPr lang="zh-CN" altLang="en-US" b="1" dirty="0" smtClean="0">
                <a:ea typeface="黑体" panose="02010609060101010101" pitchFamily="49" charset="-122"/>
                <a:sym typeface="Wingdings" panose="05000000000000000000" pitchFamily="2" charset="2"/>
              </a:rPr>
              <a:t>   </a:t>
            </a:r>
            <a:r>
              <a:rPr lang="en-US" altLang="zh-CN" b="1" dirty="0" smtClean="0">
                <a:ea typeface="黑体" panose="02010609060101010101" pitchFamily="49" charset="-122"/>
                <a:sym typeface="Wingdings" panose="05000000000000000000" pitchFamily="2" charset="2"/>
              </a:rPr>
              <a:t>x F (x) /    x F (x)</a:t>
            </a:r>
            <a:r>
              <a:rPr lang="zh-CN" altLang="en-US" b="1" dirty="0" smtClean="0">
                <a:ea typeface="黑体" panose="02010609060101010101" pitchFamily="49" charset="-122"/>
                <a:sym typeface="Wingdings" panose="05000000000000000000" pitchFamily="2" charset="2"/>
              </a:rPr>
              <a:t>：表示个体域里所有的</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存在个体具有性质</a:t>
            </a:r>
            <a:r>
              <a:rPr lang="en-US" altLang="zh-CN" b="1" dirty="0" smtClean="0">
                <a:ea typeface="黑体" panose="02010609060101010101" pitchFamily="49" charset="-122"/>
                <a:sym typeface="Wingdings" panose="05000000000000000000" pitchFamily="2" charset="2"/>
              </a:rPr>
              <a:t>F</a:t>
            </a:r>
            <a:r>
              <a:rPr lang="zh-CN" altLang="en-US" b="1" dirty="0" smtClean="0">
                <a:ea typeface="黑体" panose="02010609060101010101" pitchFamily="49" charset="-122"/>
                <a:sym typeface="Wingdings" panose="05000000000000000000" pitchFamily="2" charset="2"/>
              </a:rPr>
              <a:t>；</a:t>
            </a:r>
          </a:p>
          <a:p>
            <a:pPr eaLnBrk="1" hangingPunct="1">
              <a:buFontTx/>
              <a:buNone/>
            </a:pPr>
            <a:r>
              <a:rPr lang="en-US" altLang="zh-CN" b="1" dirty="0" smtClean="0">
                <a:ea typeface="黑体" panose="02010609060101010101" pitchFamily="49" charset="-122"/>
                <a:sym typeface="Wingdings" panose="05000000000000000000" pitchFamily="2" charset="2"/>
              </a:rPr>
              <a:t>x</a:t>
            </a:r>
            <a:r>
              <a:rPr lang="zh-CN" altLang="en-US" b="1" dirty="0" smtClean="0">
                <a:ea typeface="黑体" panose="02010609060101010101" pitchFamily="49" charset="-122"/>
                <a:sym typeface="Wingdings" panose="05000000000000000000" pitchFamily="2" charset="2"/>
              </a:rPr>
              <a:t>：作用变量；</a:t>
            </a:r>
          </a:p>
          <a:p>
            <a:pPr eaLnBrk="1" hangingPunct="1">
              <a:buFontTx/>
              <a:buNone/>
            </a:pPr>
            <a:r>
              <a:rPr lang="en-US" altLang="zh-CN" b="1" dirty="0" smtClean="0">
                <a:ea typeface="黑体" panose="02010609060101010101" pitchFamily="49" charset="-122"/>
                <a:sym typeface="Wingdings" panose="05000000000000000000" pitchFamily="2" charset="2"/>
              </a:rPr>
              <a:t>F (x)</a:t>
            </a:r>
            <a:r>
              <a:rPr lang="zh-CN" altLang="en-US" b="1" dirty="0" smtClean="0">
                <a:ea typeface="黑体" panose="02010609060101010101" pitchFamily="49" charset="-122"/>
                <a:sym typeface="Wingdings" panose="05000000000000000000" pitchFamily="2" charset="2"/>
              </a:rPr>
              <a:t>：量词的辖域。</a:t>
            </a:r>
          </a:p>
          <a:p>
            <a:pPr eaLnBrk="1" hangingPunct="1">
              <a:buFontTx/>
              <a:buNone/>
            </a:pPr>
            <a:endParaRPr lang="zh-CN" altLang="en-US" b="1" dirty="0" smtClean="0">
              <a:ea typeface="黑体" panose="02010609060101010101" pitchFamily="49" charset="-122"/>
              <a:sym typeface="Wingdings" panose="05000000000000000000" pitchFamily="2" charset="2"/>
            </a:endParaRPr>
          </a:p>
          <a:p>
            <a:pPr eaLnBrk="1" hangingPunct="1">
              <a:buFontTx/>
              <a:buNone/>
            </a:pPr>
            <a:endParaRPr lang="en-US" altLang="zh-CN" b="1" dirty="0"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22531" name="Rectangle 3"/>
          <p:cNvSpPr>
            <a:spLocks noGrp="1" noChangeArrowheads="1"/>
          </p:cNvSpPr>
          <p:nvPr>
            <p:ph type="body" sz="half" idx="1"/>
          </p:nvPr>
        </p:nvSpPr>
        <p:spPr>
          <a:xfrm>
            <a:off x="457200" y="1143000"/>
            <a:ext cx="8153400" cy="5486400"/>
          </a:xfrm>
        </p:spPr>
        <p:txBody>
          <a:bodyPr/>
          <a:lstStyle/>
          <a:p>
            <a:pPr eaLnBrk="1" hangingPunct="1">
              <a:buFontTx/>
              <a:buNone/>
            </a:pPr>
            <a:r>
              <a:rPr lang="zh-CN" altLang="en-US" b="1" dirty="0" smtClean="0">
                <a:ea typeface="黑体" panose="02010609060101010101" pitchFamily="49" charset="-122"/>
              </a:rPr>
              <a:t>我们再来看前面的例子：</a:t>
            </a:r>
          </a:p>
          <a:p>
            <a:pPr eaLnBrk="1" hangingPunct="1">
              <a:buFontTx/>
              <a:buNone/>
            </a:pPr>
            <a:endParaRPr lang="zh-CN" altLang="en-US" b="1" dirty="0" smtClean="0">
              <a:ea typeface="黑体" panose="02010609060101010101" pitchFamily="49" charset="-122"/>
            </a:endParaRPr>
          </a:p>
          <a:p>
            <a:pPr eaLnBrk="1" hangingPunct="1">
              <a:buFontTx/>
              <a:buNone/>
            </a:pPr>
            <a:endParaRPr lang="zh-CN" altLang="en-US" b="1" dirty="0" smtClean="0">
              <a:ea typeface="黑体" panose="02010609060101010101" pitchFamily="49" charset="-122"/>
            </a:endParaRPr>
          </a:p>
          <a:p>
            <a:pPr eaLnBrk="1" hangingPunct="1">
              <a:buFontTx/>
              <a:buNone/>
            </a:pPr>
            <a:r>
              <a:rPr lang="zh-CN" altLang="en-US" b="1" dirty="0" smtClean="0">
                <a:ea typeface="黑体" panose="02010609060101010101" pitchFamily="49" charset="-122"/>
              </a:rPr>
              <a:t>上面表示有不好之处：</a:t>
            </a:r>
          </a:p>
          <a:p>
            <a:pPr eaLnBrk="1" hangingPunct="1">
              <a:buFontTx/>
              <a:buNone/>
            </a:pPr>
            <a:r>
              <a:rPr lang="zh-CN" altLang="en-US" b="1" dirty="0" smtClean="0">
                <a:ea typeface="黑体" panose="02010609060101010101" pitchFamily="49" charset="-122"/>
              </a:rPr>
              <a:t>①总是要注明个体域；</a:t>
            </a:r>
          </a:p>
          <a:p>
            <a:pPr eaLnBrk="1" hangingPunct="1">
              <a:buFontTx/>
              <a:buNone/>
            </a:pPr>
            <a:r>
              <a:rPr lang="zh-CN" altLang="en-US" b="1" dirty="0" smtClean="0">
                <a:ea typeface="黑体" panose="02010609060101010101" pitchFamily="49" charset="-122"/>
              </a:rPr>
              <a:t>②如果个体域注明不是很清楚的话，容易造成无法确定真值；</a:t>
            </a:r>
          </a:p>
          <a:p>
            <a:pPr eaLnBrk="1" hangingPunct="1">
              <a:buFontTx/>
              <a:buNone/>
            </a:pPr>
            <a:r>
              <a:rPr lang="zh-CN" altLang="en-US" b="1" dirty="0" smtClean="0">
                <a:ea typeface="黑体" panose="02010609060101010101" pitchFamily="49" charset="-122"/>
              </a:rPr>
              <a:t>③不同命题函数中的个体可以居于不同的个体域，将它们组成复合函数时，不易表达。</a:t>
            </a:r>
          </a:p>
        </p:txBody>
      </p:sp>
      <p:graphicFrame>
        <p:nvGraphicFramePr>
          <p:cNvPr id="22532" name="Object 4"/>
          <p:cNvGraphicFramePr>
            <a:graphicFrameLocks noGrp="1" noChangeAspect="1"/>
          </p:cNvGraphicFramePr>
          <p:nvPr>
            <p:ph sz="quarter" idx="2"/>
            <p:extLst>
              <p:ext uri="{D42A27DB-BD31-4B8C-83A1-F6EECF244321}">
                <p14:modId xmlns:p14="http://schemas.microsoft.com/office/powerpoint/2010/main" val="3167075350"/>
              </p:ext>
            </p:extLst>
          </p:nvPr>
        </p:nvGraphicFramePr>
        <p:xfrm>
          <a:off x="733425" y="1828800"/>
          <a:ext cx="3559175" cy="512763"/>
        </p:xfrm>
        <a:graphic>
          <a:graphicData uri="http://schemas.openxmlformats.org/presentationml/2006/ole">
            <mc:AlternateContent xmlns:mc="http://schemas.openxmlformats.org/markup-compatibility/2006">
              <mc:Choice xmlns:v="urn:schemas-microsoft-com:vml" Requires="v">
                <p:oleObj spid="_x0000_s104220" name="Equation" r:id="rId4" imgW="1498320" imgH="215640" progId="Equation.DSMT4">
                  <p:embed/>
                </p:oleObj>
              </mc:Choice>
              <mc:Fallback>
                <p:oleObj name="Equation" r:id="rId4" imgW="1498320" imgH="215640" progId="Equation.DSMT4">
                  <p:embed/>
                  <p:pic>
                    <p:nvPicPr>
                      <p:cNvPr id="0" name="Object 4"/>
                      <p:cNvPicPr>
                        <a:picLocks noChangeAspect="1" noChangeArrowheads="1"/>
                      </p:cNvPicPr>
                      <p:nvPr/>
                    </p:nvPicPr>
                    <p:blipFill>
                      <a:blip r:embed="rId5"/>
                      <a:srcRect/>
                      <a:stretch>
                        <a:fillRect/>
                      </a:stretch>
                    </p:blipFill>
                    <p:spPr bwMode="auto">
                      <a:xfrm>
                        <a:off x="733425" y="1828800"/>
                        <a:ext cx="355917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6"/>
          <p:cNvGraphicFramePr>
            <a:graphicFrameLocks noGrp="1" noChangeAspect="1"/>
          </p:cNvGraphicFramePr>
          <p:nvPr>
            <p:ph sz="quarter" idx="3"/>
            <p:extLst>
              <p:ext uri="{D42A27DB-BD31-4B8C-83A1-F6EECF244321}">
                <p14:modId xmlns:p14="http://schemas.microsoft.com/office/powerpoint/2010/main" val="898348843"/>
              </p:ext>
            </p:extLst>
          </p:nvPr>
        </p:nvGraphicFramePr>
        <p:xfrm>
          <a:off x="4622800" y="1828800"/>
          <a:ext cx="3095625" cy="487363"/>
        </p:xfrm>
        <a:graphic>
          <a:graphicData uri="http://schemas.openxmlformats.org/presentationml/2006/ole">
            <mc:AlternateContent xmlns:mc="http://schemas.openxmlformats.org/markup-compatibility/2006">
              <mc:Choice xmlns:v="urn:schemas-microsoft-com:vml" Requires="v">
                <p:oleObj spid="_x0000_s104221" name="Equation" r:id="rId6" imgW="1371600" imgH="215640" progId="Equation.DSMT4">
                  <p:embed/>
                </p:oleObj>
              </mc:Choice>
              <mc:Fallback>
                <p:oleObj name="Equation" r:id="rId6" imgW="1371600" imgH="215640" progId="Equation.DSMT4">
                  <p:embed/>
                  <p:pic>
                    <p:nvPicPr>
                      <p:cNvPr id="0" name="Object 6"/>
                      <p:cNvPicPr>
                        <a:picLocks noChangeAspect="1" noChangeArrowheads="1"/>
                      </p:cNvPicPr>
                      <p:nvPr/>
                    </p:nvPicPr>
                    <p:blipFill>
                      <a:blip r:embed="rId7"/>
                      <a:srcRect/>
                      <a:stretch>
                        <a:fillRect/>
                      </a:stretch>
                    </p:blipFill>
                    <p:spPr bwMode="auto">
                      <a:xfrm>
                        <a:off x="4622800" y="1828800"/>
                        <a:ext cx="309562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8"/>
          <p:cNvGraphicFramePr>
            <a:graphicFrameLocks noChangeAspect="1"/>
          </p:cNvGraphicFramePr>
          <p:nvPr>
            <p:extLst>
              <p:ext uri="{D42A27DB-BD31-4B8C-83A1-F6EECF244321}">
                <p14:modId xmlns:p14="http://schemas.microsoft.com/office/powerpoint/2010/main" val="1632932231"/>
              </p:ext>
            </p:extLst>
          </p:nvPr>
        </p:nvGraphicFramePr>
        <p:xfrm>
          <a:off x="671513" y="2354263"/>
          <a:ext cx="3300412" cy="523875"/>
        </p:xfrm>
        <a:graphic>
          <a:graphicData uri="http://schemas.openxmlformats.org/presentationml/2006/ole">
            <mc:AlternateContent xmlns:mc="http://schemas.openxmlformats.org/markup-compatibility/2006">
              <mc:Choice xmlns:v="urn:schemas-microsoft-com:vml" Requires="v">
                <p:oleObj spid="_x0000_s104222" name="Equation" r:id="rId8" imgW="1358640" imgH="215640" progId="Equation.DSMT4">
                  <p:embed/>
                </p:oleObj>
              </mc:Choice>
              <mc:Fallback>
                <p:oleObj name="Equation" r:id="rId8" imgW="1358640" imgH="215640" progId="Equation.DSMT4">
                  <p:embed/>
                  <p:pic>
                    <p:nvPicPr>
                      <p:cNvPr id="0" name="Object 8"/>
                      <p:cNvPicPr>
                        <a:picLocks noChangeAspect="1" noChangeArrowheads="1"/>
                      </p:cNvPicPr>
                      <p:nvPr/>
                    </p:nvPicPr>
                    <p:blipFill>
                      <a:blip r:embed="rId9"/>
                      <a:srcRect/>
                      <a:stretch>
                        <a:fillRect/>
                      </a:stretch>
                    </p:blipFill>
                    <p:spPr bwMode="auto">
                      <a:xfrm>
                        <a:off x="671513" y="2354263"/>
                        <a:ext cx="3300412" cy="523875"/>
                      </a:xfrm>
                      <a:prstGeom prst="rect">
                        <a:avLst/>
                      </a:prstGeom>
                      <a:noFill/>
                      <a:ln>
                        <a:noFill/>
                      </a:ln>
                      <a:effectLst/>
                      <a:extLst/>
                    </p:spPr>
                  </p:pic>
                </p:oleObj>
              </mc:Fallback>
            </mc:AlternateContent>
          </a:graphicData>
        </a:graphic>
      </p:graphicFrame>
      <p:graphicFrame>
        <p:nvGraphicFramePr>
          <p:cNvPr id="22535" name="Object 9"/>
          <p:cNvGraphicFramePr>
            <a:graphicFrameLocks noChangeAspect="1"/>
          </p:cNvGraphicFramePr>
          <p:nvPr>
            <p:extLst>
              <p:ext uri="{D42A27DB-BD31-4B8C-83A1-F6EECF244321}">
                <p14:modId xmlns:p14="http://schemas.microsoft.com/office/powerpoint/2010/main" val="501341418"/>
              </p:ext>
            </p:extLst>
          </p:nvPr>
        </p:nvGraphicFramePr>
        <p:xfrm>
          <a:off x="4625975" y="2354263"/>
          <a:ext cx="3862388" cy="509587"/>
        </p:xfrm>
        <a:graphic>
          <a:graphicData uri="http://schemas.openxmlformats.org/presentationml/2006/ole">
            <mc:AlternateContent xmlns:mc="http://schemas.openxmlformats.org/markup-compatibility/2006">
              <mc:Choice xmlns:v="urn:schemas-microsoft-com:vml" Requires="v">
                <p:oleObj spid="_x0000_s104223" name="Equation" r:id="rId10" imgW="1638000" imgH="215640" progId="Equation.DSMT4">
                  <p:embed/>
                </p:oleObj>
              </mc:Choice>
              <mc:Fallback>
                <p:oleObj name="Equation" r:id="rId10" imgW="1638000" imgH="215640" progId="Equation.DSMT4">
                  <p:embed/>
                  <p:pic>
                    <p:nvPicPr>
                      <p:cNvPr id="0" name="Object 9"/>
                      <p:cNvPicPr>
                        <a:picLocks noChangeAspect="1" noChangeArrowheads="1"/>
                      </p:cNvPicPr>
                      <p:nvPr/>
                    </p:nvPicPr>
                    <p:blipFill>
                      <a:blip r:embed="rId11"/>
                      <a:srcRect/>
                      <a:stretch>
                        <a:fillRect/>
                      </a:stretch>
                    </p:blipFill>
                    <p:spPr bwMode="auto">
                      <a:xfrm>
                        <a:off x="4625975" y="2354263"/>
                        <a:ext cx="3862388" cy="509587"/>
                      </a:xfrm>
                      <a:prstGeom prst="rect">
                        <a:avLst/>
                      </a:prstGeom>
                      <a:noFill/>
                      <a:ln>
                        <a:noFill/>
                      </a:ln>
                      <a:effectLs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23555" name="Rectangle 3"/>
          <p:cNvSpPr>
            <a:spLocks noGrp="1" noChangeArrowheads="1"/>
          </p:cNvSpPr>
          <p:nvPr>
            <p:ph type="body" idx="1"/>
          </p:nvPr>
        </p:nvSpPr>
        <p:spPr>
          <a:xfrm>
            <a:off x="342900" y="1219200"/>
            <a:ext cx="8420100" cy="5486400"/>
          </a:xfrm>
        </p:spPr>
        <p:txBody>
          <a:bodyPr/>
          <a:lstStyle/>
          <a:p>
            <a:pPr marL="0" indent="0" eaLnBrk="1" hangingPunct="1">
              <a:buFontTx/>
              <a:buNone/>
            </a:pPr>
            <a:r>
              <a:rPr lang="zh-CN" altLang="en-US" b="1" dirty="0" smtClean="0">
                <a:ea typeface="黑体" panose="02010609060101010101" pitchFamily="49" charset="-122"/>
              </a:rPr>
              <a:t>因此，有必要对个体域进行统一，全部使用</a:t>
            </a:r>
            <a:r>
              <a:rPr lang="zh-CN" altLang="en-US" b="1" dirty="0" smtClean="0">
                <a:solidFill>
                  <a:srgbClr val="FF0000"/>
                </a:solidFill>
                <a:ea typeface="黑体" panose="02010609060101010101" pitchFamily="49" charset="-122"/>
              </a:rPr>
              <a:t>全总个体域</a:t>
            </a:r>
            <a:r>
              <a:rPr lang="zh-CN" altLang="en-US" b="1" dirty="0" smtClean="0">
                <a:ea typeface="黑体" panose="02010609060101010101" pitchFamily="49" charset="-122"/>
              </a:rPr>
              <a:t>，而此时，对每一个句子中个体变量的变化范围用一个</a:t>
            </a:r>
            <a:r>
              <a:rPr lang="zh-CN" altLang="en-US" b="1" dirty="0" smtClean="0">
                <a:solidFill>
                  <a:srgbClr val="FF0000"/>
                </a:solidFill>
                <a:ea typeface="黑体" panose="02010609060101010101" pitchFamily="49" charset="-122"/>
              </a:rPr>
              <a:t>特性谓词</a:t>
            </a:r>
            <a:r>
              <a:rPr lang="zh-CN" altLang="en-US" b="1" dirty="0" smtClean="0">
                <a:ea typeface="黑体" panose="02010609060101010101" pitchFamily="49" charset="-122"/>
              </a:rPr>
              <a:t>来刻划。统一成全总个体域后，在公式中就不必特别说明。</a:t>
            </a:r>
          </a:p>
          <a:p>
            <a:pPr marL="0" indent="0" eaLnBrk="1" hangingPunct="1">
              <a:buFontTx/>
              <a:buNone/>
            </a:pPr>
            <a:r>
              <a:rPr lang="zh-CN" altLang="en-US" b="1" dirty="0" smtClean="0">
                <a:solidFill>
                  <a:srgbClr val="FF0000"/>
                </a:solidFill>
                <a:ea typeface="黑体" panose="02010609060101010101" pitchFamily="49" charset="-122"/>
              </a:rPr>
              <a:t>特性谓词</a:t>
            </a:r>
            <a:r>
              <a:rPr lang="zh-CN" altLang="en-US" b="1" dirty="0" smtClean="0">
                <a:ea typeface="黑体" panose="02010609060101010101" pitchFamily="49" charset="-122"/>
              </a:rPr>
              <a:t>在加入到命题函数中时遵循如下规则：</a:t>
            </a:r>
          </a:p>
          <a:p>
            <a:pPr eaLnBrk="1" hangingPunct="1">
              <a:buFontTx/>
              <a:buNone/>
            </a:pPr>
            <a:r>
              <a:rPr lang="en-US" altLang="zh-CN" b="1" dirty="0" smtClean="0">
                <a:ea typeface="黑体" panose="02010609060101010101" pitchFamily="49" charset="-122"/>
              </a:rPr>
              <a:t>(1) </a:t>
            </a:r>
            <a:r>
              <a:rPr lang="zh-CN" altLang="en-US" b="1" dirty="0" smtClean="0">
                <a:ea typeface="黑体" panose="02010609060101010101" pitchFamily="49" charset="-122"/>
              </a:rPr>
              <a:t>对应全称量词，刻划其对应个体域的特性谓词作为</a:t>
            </a:r>
            <a:r>
              <a:rPr lang="zh-CN" altLang="en-US" b="1" dirty="0" smtClean="0">
                <a:solidFill>
                  <a:srgbClr val="FF0000"/>
                </a:solidFill>
                <a:ea typeface="黑体" panose="02010609060101010101" pitchFamily="49" charset="-122"/>
              </a:rPr>
              <a:t>蕴含式的前件</a:t>
            </a:r>
            <a:r>
              <a:rPr lang="zh-CN" altLang="en-US" b="1" dirty="0" smtClean="0">
                <a:ea typeface="黑体" panose="02010609060101010101" pitchFamily="49" charset="-122"/>
              </a:rPr>
              <a:t>加入；</a:t>
            </a:r>
          </a:p>
          <a:p>
            <a:pPr eaLnBrk="1" hangingPunct="1">
              <a:buFontTx/>
              <a:buNone/>
            </a:pPr>
            <a:r>
              <a:rPr lang="en-US" altLang="zh-CN" b="1" dirty="0" smtClean="0">
                <a:ea typeface="黑体" panose="02010609060101010101" pitchFamily="49" charset="-122"/>
              </a:rPr>
              <a:t>(2) </a:t>
            </a:r>
            <a:r>
              <a:rPr lang="zh-CN" altLang="en-US" b="1" dirty="0" smtClean="0">
                <a:ea typeface="黑体" panose="02010609060101010101" pitchFamily="49" charset="-122"/>
              </a:rPr>
              <a:t>对应存在量词，刻划其对应个体域的特性谓词作为</a:t>
            </a:r>
            <a:r>
              <a:rPr lang="zh-CN" altLang="en-US" b="1" dirty="0" smtClean="0">
                <a:solidFill>
                  <a:srgbClr val="FF0000"/>
                </a:solidFill>
                <a:ea typeface="黑体" panose="02010609060101010101" pitchFamily="49" charset="-122"/>
              </a:rPr>
              <a:t>合取项</a:t>
            </a:r>
            <a:r>
              <a:rPr lang="zh-CN" altLang="en-US" b="1" dirty="0" smtClean="0">
                <a:ea typeface="黑体" panose="02010609060101010101" pitchFamily="49" charset="-122"/>
              </a:rPr>
              <a:t>加入。</a:t>
            </a:r>
          </a:p>
        </p:txBody>
      </p:sp>
    </p:spTree>
  </p:cSld>
  <p:clrMapOvr>
    <a:masterClrMapping/>
  </p:clrMapOvr>
  <p:transition spd="med" advTm="5486"/>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24579" name="Rectangle 3"/>
          <p:cNvSpPr>
            <a:spLocks noGrp="1" noChangeArrowheads="1"/>
          </p:cNvSpPr>
          <p:nvPr>
            <p:ph type="body" idx="1"/>
          </p:nvPr>
        </p:nvSpPr>
        <p:spPr>
          <a:xfrm>
            <a:off x="457200" y="1143000"/>
            <a:ext cx="8458200" cy="5486400"/>
          </a:xfrm>
        </p:spPr>
        <p:txBody>
          <a:bodyPr/>
          <a:lstStyle/>
          <a:p>
            <a:pPr eaLnBrk="1" hangingPunct="1"/>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2-5</a:t>
            </a:r>
            <a:r>
              <a:rPr lang="zh-CN" altLang="en-US" sz="4000" b="1" dirty="0" smtClean="0">
                <a:solidFill>
                  <a:srgbClr val="0000FF"/>
                </a:solidFill>
                <a:ea typeface="黑体" panose="02010609060101010101" pitchFamily="49" charset="-122"/>
              </a:rPr>
              <a:t>：符号化下列语句。</a:t>
            </a:r>
          </a:p>
          <a:p>
            <a:pPr eaLnBrk="1" hangingPunct="1">
              <a:buFontTx/>
              <a:buNone/>
            </a:pPr>
            <a:r>
              <a:rPr lang="en-US" altLang="zh-CN" sz="2800" b="1" dirty="0" smtClean="0">
                <a:ea typeface="黑体" panose="02010609060101010101" pitchFamily="49" charset="-122"/>
              </a:rPr>
              <a:t>(1) </a:t>
            </a:r>
            <a:r>
              <a:rPr lang="zh-CN" altLang="en-US" sz="2800" b="1" dirty="0" smtClean="0">
                <a:ea typeface="黑体" panose="02010609060101010101" pitchFamily="49" charset="-122"/>
              </a:rPr>
              <a:t>天下乌鸦一般黑；</a:t>
            </a:r>
          </a:p>
          <a:p>
            <a:pPr eaLnBrk="1" hangingPunct="1">
              <a:buFontTx/>
              <a:buNone/>
            </a:pPr>
            <a:r>
              <a:rPr lang="en-US" altLang="zh-CN" sz="2800" b="1" dirty="0" smtClean="0">
                <a:ea typeface="黑体" panose="02010609060101010101" pitchFamily="49" charset="-122"/>
              </a:rPr>
              <a:t>(2) </a:t>
            </a:r>
            <a:r>
              <a:rPr lang="zh-CN" altLang="en-US" sz="2800" b="1" dirty="0" smtClean="0">
                <a:ea typeface="黑体" panose="02010609060101010101" pitchFamily="49" charset="-122"/>
              </a:rPr>
              <a:t>那位身体强健的，用功的，肯于思考问题的大学生解决了一个数学难题；</a:t>
            </a:r>
          </a:p>
          <a:p>
            <a:pPr eaLnBrk="1" hangingPunct="1">
              <a:buFontTx/>
              <a:buNone/>
            </a:pPr>
            <a:r>
              <a:rPr lang="en-US" altLang="zh-CN" sz="2800" b="1" dirty="0" smtClean="0">
                <a:ea typeface="黑体" panose="02010609060101010101" pitchFamily="49" charset="-122"/>
              </a:rPr>
              <a:t>(3) </a:t>
            </a:r>
            <a:r>
              <a:rPr lang="zh-CN" altLang="en-US" sz="2800" b="1" dirty="0" smtClean="0">
                <a:ea typeface="黑体" panose="02010609060101010101" pitchFamily="49" charset="-122"/>
              </a:rPr>
              <a:t>张强和李平都是足球运动员；</a:t>
            </a:r>
          </a:p>
          <a:p>
            <a:pPr eaLnBrk="1" hangingPunct="1">
              <a:buFontTx/>
              <a:buNone/>
            </a:pPr>
            <a:r>
              <a:rPr lang="en-US" altLang="zh-CN" sz="2800" b="1" dirty="0" smtClean="0">
                <a:ea typeface="黑体" panose="02010609060101010101" pitchFamily="49" charset="-122"/>
              </a:rPr>
              <a:t>(4) </a:t>
            </a:r>
            <a:r>
              <a:rPr lang="zh-CN" altLang="en-US" sz="2800" b="1" dirty="0" smtClean="0">
                <a:ea typeface="黑体" panose="02010609060101010101" pitchFamily="49" charset="-122"/>
              </a:rPr>
              <a:t>每一个实数都存在比它大的另外的实数；</a:t>
            </a:r>
          </a:p>
          <a:p>
            <a:pPr eaLnBrk="1" hangingPunct="1">
              <a:buFontTx/>
              <a:buNone/>
            </a:pPr>
            <a:r>
              <a:rPr lang="en-US" altLang="zh-CN" sz="2800" b="1" dirty="0" smtClean="0">
                <a:ea typeface="黑体" panose="02010609060101010101" pitchFamily="49" charset="-122"/>
              </a:rPr>
              <a:t>(5) </a:t>
            </a:r>
            <a:r>
              <a:rPr lang="zh-CN" altLang="en-US" sz="2800" b="1" dirty="0" smtClean="0">
                <a:ea typeface="黑体" panose="02010609060101010101" pitchFamily="49" charset="-122"/>
              </a:rPr>
              <a:t>并非所有的动物都是脊椎动物；</a:t>
            </a:r>
          </a:p>
          <a:p>
            <a:pPr eaLnBrk="1" hangingPunct="1">
              <a:buFontTx/>
              <a:buNone/>
            </a:pPr>
            <a:r>
              <a:rPr lang="en-US" altLang="zh-CN" sz="2800" b="1" dirty="0" smtClean="0">
                <a:ea typeface="黑体" panose="02010609060101010101" pitchFamily="49" charset="-122"/>
              </a:rPr>
              <a:t>(6) </a:t>
            </a:r>
            <a:r>
              <a:rPr lang="zh-CN" altLang="en-US" sz="2800" b="1" dirty="0" smtClean="0">
                <a:ea typeface="黑体" panose="02010609060101010101" pitchFamily="49" charset="-122"/>
              </a:rPr>
              <a:t>尽管有些人很聪明，但未必一切人都聪明；</a:t>
            </a:r>
          </a:p>
          <a:p>
            <a:pPr eaLnBrk="1" hangingPunct="1">
              <a:buFontTx/>
              <a:buNone/>
            </a:pPr>
            <a:r>
              <a:rPr lang="en-US" altLang="zh-CN" sz="2800" b="1" dirty="0" smtClean="0">
                <a:ea typeface="黑体" panose="02010609060101010101" pitchFamily="49" charset="-122"/>
              </a:rPr>
              <a:t>(7) </a:t>
            </a:r>
            <a:r>
              <a:rPr lang="zh-CN" altLang="en-US" sz="2800" b="1" dirty="0" smtClean="0">
                <a:ea typeface="黑体" panose="02010609060101010101" pitchFamily="49" charset="-122"/>
              </a:rPr>
              <a:t>对于任意给定的</a:t>
            </a:r>
            <a:r>
              <a:rPr lang="en-US" altLang="zh-CN" sz="2800" b="1" dirty="0" smtClean="0">
                <a:ea typeface="黑体" panose="02010609060101010101" pitchFamily="49" charset="-122"/>
              </a:rPr>
              <a:t>ε&gt;0</a:t>
            </a:r>
            <a:r>
              <a:rPr lang="zh-CN" altLang="en-US" sz="2800" b="1" dirty="0" smtClean="0">
                <a:ea typeface="黑体" panose="02010609060101010101" pitchFamily="49" charset="-122"/>
              </a:rPr>
              <a:t>，必存在着</a:t>
            </a:r>
            <a:r>
              <a:rPr lang="en-US" altLang="zh-CN" sz="2800" b="1" dirty="0" smtClean="0">
                <a:ea typeface="黑体" panose="02010609060101010101" pitchFamily="49" charset="-122"/>
              </a:rPr>
              <a:t>δ&gt;0</a:t>
            </a:r>
            <a:r>
              <a:rPr lang="zh-CN" altLang="en-US" sz="2800" b="1" dirty="0" smtClean="0">
                <a:ea typeface="黑体" panose="02010609060101010101" pitchFamily="49" charset="-122"/>
              </a:rPr>
              <a:t>使得对任意的</a:t>
            </a:r>
            <a:r>
              <a:rPr lang="en-US" altLang="zh-CN" sz="2800" b="1" dirty="0" smtClean="0">
                <a:ea typeface="黑体" panose="02010609060101010101" pitchFamily="49" charset="-122"/>
              </a:rPr>
              <a:t>x</a:t>
            </a:r>
            <a:r>
              <a:rPr lang="zh-CN" altLang="en-US" sz="2800" b="1" dirty="0" smtClean="0">
                <a:ea typeface="黑体" panose="02010609060101010101" pitchFamily="49" charset="-122"/>
              </a:rPr>
              <a:t>，只要</a:t>
            </a:r>
            <a:r>
              <a:rPr lang="en-US" altLang="zh-CN" sz="2800" b="1" dirty="0" smtClean="0">
                <a:ea typeface="黑体" panose="02010609060101010101" pitchFamily="49" charset="-122"/>
              </a:rPr>
              <a:t>|x-a|&lt;δ</a:t>
            </a:r>
            <a:r>
              <a:rPr lang="zh-CN" altLang="en-US" sz="2800" b="1" dirty="0" smtClean="0">
                <a:ea typeface="黑体" panose="02010609060101010101" pitchFamily="49" charset="-122"/>
              </a:rPr>
              <a:t>，就有</a:t>
            </a:r>
            <a:r>
              <a:rPr lang="en-US" altLang="zh-CN" sz="2800" b="1" dirty="0" smtClean="0">
                <a:ea typeface="黑体" panose="02010609060101010101" pitchFamily="49" charset="-122"/>
              </a:rPr>
              <a:t>|f (x) -f (a)|&lt;ε</a:t>
            </a:r>
            <a:r>
              <a:rPr lang="zh-CN" altLang="en-US" sz="2800" b="1" dirty="0" smtClean="0">
                <a:ea typeface="黑体" panose="02010609060101010101" pitchFamily="49" charset="-122"/>
              </a:rPr>
              <a:t>成立。</a:t>
            </a:r>
          </a:p>
        </p:txBody>
      </p:sp>
    </p:spTree>
  </p:cSld>
  <p:clrMapOvr>
    <a:masterClrMapping/>
  </p:clrMapOvr>
  <p:transition spd="med" advTm="548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26627" name="Rectangle 3"/>
          <p:cNvSpPr>
            <a:spLocks noGrp="1" noChangeArrowheads="1"/>
          </p:cNvSpPr>
          <p:nvPr>
            <p:ph type="body" idx="1"/>
          </p:nvPr>
        </p:nvSpPr>
        <p:spPr/>
        <p:txBody>
          <a:bodyPr/>
          <a:lstStyle/>
          <a:p>
            <a:pPr eaLnBrk="1" hangingPunct="1"/>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2-6</a:t>
            </a:r>
            <a:r>
              <a:rPr lang="zh-CN" altLang="en-US" sz="4000" b="1" dirty="0" smtClean="0">
                <a:solidFill>
                  <a:srgbClr val="0000FF"/>
                </a:solidFill>
                <a:ea typeface="黑体" panose="02010609060101010101" pitchFamily="49" charset="-122"/>
              </a:rPr>
              <a:t>：将下列命题形式化为谓词逻辑中的命题。</a:t>
            </a:r>
          </a:p>
          <a:p>
            <a:pPr eaLnBrk="1" hangingPunct="1">
              <a:buFontTx/>
              <a:buNone/>
            </a:pPr>
            <a:r>
              <a:rPr lang="en-US" altLang="zh-CN" sz="2800" b="1" dirty="0" smtClean="0">
                <a:ea typeface="黑体" panose="02010609060101010101" pitchFamily="49" charset="-122"/>
              </a:rPr>
              <a:t>(1) </a:t>
            </a:r>
            <a:r>
              <a:rPr lang="zh-CN" altLang="en-US" sz="2800" b="1" dirty="0" smtClean="0">
                <a:ea typeface="黑体" panose="02010609060101010101" pitchFamily="49" charset="-122"/>
              </a:rPr>
              <a:t>所有的病人都相信医生；</a:t>
            </a:r>
          </a:p>
          <a:p>
            <a:pPr eaLnBrk="1" hangingPunct="1">
              <a:buFontTx/>
              <a:buNone/>
            </a:pPr>
            <a:r>
              <a:rPr lang="en-US" altLang="zh-CN" sz="2800" b="1" dirty="0" smtClean="0">
                <a:ea typeface="黑体" panose="02010609060101010101" pitchFamily="49" charset="-122"/>
              </a:rPr>
              <a:t>(2) </a:t>
            </a:r>
            <a:r>
              <a:rPr lang="zh-CN" altLang="en-US" sz="2800" b="1" dirty="0" smtClean="0">
                <a:ea typeface="黑体" panose="02010609060101010101" pitchFamily="49" charset="-122"/>
              </a:rPr>
              <a:t>有的病人相信所有的医生；</a:t>
            </a:r>
          </a:p>
          <a:p>
            <a:pPr eaLnBrk="1" hangingPunct="1">
              <a:buFontTx/>
              <a:buNone/>
            </a:pPr>
            <a:r>
              <a:rPr lang="en-US" altLang="zh-CN" sz="2800" b="1" dirty="0" smtClean="0">
                <a:ea typeface="黑体" panose="02010609060101010101" pitchFamily="49" charset="-122"/>
              </a:rPr>
              <a:t>(3) </a:t>
            </a:r>
            <a:r>
              <a:rPr lang="zh-CN" altLang="en-US" sz="2800" b="1" dirty="0" smtClean="0">
                <a:ea typeface="黑体" panose="02010609060101010101" pitchFamily="49" charset="-122"/>
              </a:rPr>
              <a:t>有的病人不相信某些医生；</a:t>
            </a:r>
          </a:p>
          <a:p>
            <a:pPr eaLnBrk="1" hangingPunct="1">
              <a:buFontTx/>
              <a:buNone/>
            </a:pPr>
            <a:r>
              <a:rPr lang="en-US" altLang="zh-CN" sz="2800" b="1" dirty="0" smtClean="0">
                <a:ea typeface="黑体" panose="02010609060101010101" pitchFamily="49" charset="-122"/>
              </a:rPr>
              <a:t>(4) </a:t>
            </a:r>
            <a:r>
              <a:rPr lang="zh-CN" altLang="en-US" sz="2800" b="1" dirty="0" smtClean="0">
                <a:ea typeface="黑体" panose="02010609060101010101" pitchFamily="49" charset="-122"/>
              </a:rPr>
              <a:t>所有的病人都相信某些医生。</a:t>
            </a:r>
          </a:p>
        </p:txBody>
      </p:sp>
    </p:spTree>
  </p:cSld>
  <p:clrMapOvr>
    <a:masterClrMapping/>
  </p:clrMapOvr>
  <p:transition spd="med" advTm="548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27651" name="内容占位符 2"/>
          <p:cNvSpPr>
            <a:spLocks noGrp="1"/>
          </p:cNvSpPr>
          <p:nvPr>
            <p:ph idx="1"/>
          </p:nvPr>
        </p:nvSpPr>
        <p:spPr/>
        <p:txBody>
          <a:bodyPr/>
          <a:lstStyle/>
          <a:p>
            <a:pPr eaLnBrk="1" hangingPunct="1"/>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2-7</a:t>
            </a:r>
            <a:r>
              <a:rPr lang="zh-CN" altLang="en-US" sz="4000" b="1" dirty="0" smtClean="0">
                <a:solidFill>
                  <a:srgbClr val="0000FF"/>
                </a:solidFill>
                <a:ea typeface="黑体" panose="02010609060101010101" pitchFamily="49" charset="-122"/>
              </a:rPr>
              <a:t>：将下列命题形式化为</a:t>
            </a:r>
            <a:r>
              <a:rPr lang="zh-CN" altLang="en-US" sz="4000" b="1" dirty="0">
                <a:solidFill>
                  <a:srgbClr val="0000FF"/>
                </a:solidFill>
                <a:ea typeface="黑体" panose="02010609060101010101" pitchFamily="49" charset="-122"/>
              </a:rPr>
              <a:t>谓词逻辑中</a:t>
            </a:r>
            <a:r>
              <a:rPr lang="zh-CN" altLang="en-US" sz="4000" b="1" dirty="0" smtClean="0">
                <a:solidFill>
                  <a:srgbClr val="0000FF"/>
                </a:solidFill>
                <a:ea typeface="黑体" panose="02010609060101010101" pitchFamily="49" charset="-122"/>
              </a:rPr>
              <a:t>的命题。</a:t>
            </a:r>
            <a:endParaRPr lang="en-US" altLang="zh-CN" sz="4000" b="1" dirty="0" smtClean="0">
              <a:solidFill>
                <a:srgbClr val="0000FF"/>
              </a:solidFill>
              <a:ea typeface="黑体" panose="02010609060101010101" pitchFamily="49" charset="-122"/>
            </a:endParaRPr>
          </a:p>
          <a:p>
            <a:pPr eaLnBrk="1" hangingPunct="1">
              <a:buFontTx/>
              <a:buNone/>
            </a:pPr>
            <a:r>
              <a:rPr lang="en-US" altLang="zh-CN" sz="2800" b="1" dirty="0" smtClean="0">
                <a:ea typeface="黑体" panose="02010609060101010101" pitchFamily="49" charset="-122"/>
              </a:rPr>
              <a:t>(1) </a:t>
            </a:r>
            <a:r>
              <a:rPr lang="zh-CN" altLang="en-US" sz="2800" b="1" dirty="0" smtClean="0">
                <a:ea typeface="黑体" panose="02010609060101010101" pitchFamily="49" charset="-122"/>
              </a:rPr>
              <a:t>任意一个整数</a:t>
            </a:r>
            <a:r>
              <a:rPr lang="en-US" altLang="zh-CN" sz="2800" b="1" dirty="0" smtClean="0">
                <a:ea typeface="黑体" panose="02010609060101010101" pitchFamily="49" charset="-122"/>
              </a:rPr>
              <a:t>x</a:t>
            </a:r>
            <a:r>
              <a:rPr lang="zh-CN" altLang="en-US" sz="2800" b="1" dirty="0" smtClean="0">
                <a:ea typeface="黑体" panose="02010609060101010101" pitchFamily="49" charset="-122"/>
              </a:rPr>
              <a:t>，均有另一个整数</a:t>
            </a:r>
            <a:r>
              <a:rPr lang="en-US" altLang="zh-CN" sz="2800" b="1" dirty="0" smtClean="0">
                <a:ea typeface="黑体" panose="02010609060101010101" pitchFamily="49" charset="-122"/>
              </a:rPr>
              <a:t>y</a:t>
            </a:r>
            <a:r>
              <a:rPr lang="zh-CN" altLang="en-US" sz="2800" b="1" dirty="0" smtClean="0">
                <a:ea typeface="黑体" panose="02010609060101010101" pitchFamily="49" charset="-122"/>
              </a:rPr>
              <a:t>，使得</a:t>
            </a:r>
            <a:r>
              <a:rPr lang="en-US" altLang="zh-CN" sz="2800" b="1" dirty="0" err="1" smtClean="0">
                <a:ea typeface="黑体" panose="02010609060101010101" pitchFamily="49" charset="-122"/>
              </a:rPr>
              <a:t>x+y</a:t>
            </a:r>
            <a:r>
              <a:rPr lang="en-US" altLang="zh-CN" sz="2800" b="1" dirty="0" smtClean="0">
                <a:ea typeface="黑体" panose="02010609060101010101" pitchFamily="49" charset="-122"/>
              </a:rPr>
              <a:t>=0</a:t>
            </a:r>
            <a:r>
              <a:rPr lang="zh-CN" altLang="en-US" sz="2800" b="1" dirty="0" smtClean="0">
                <a:ea typeface="黑体" panose="02010609060101010101" pitchFamily="49" charset="-122"/>
              </a:rPr>
              <a:t>；</a:t>
            </a:r>
            <a:endParaRPr lang="en-US" altLang="zh-CN" sz="2800" b="1" dirty="0" smtClean="0">
              <a:ea typeface="黑体" panose="02010609060101010101" pitchFamily="49" charset="-122"/>
            </a:endParaRPr>
          </a:p>
          <a:p>
            <a:pPr eaLnBrk="1" hangingPunct="1">
              <a:buFontTx/>
              <a:buNone/>
            </a:pPr>
            <a:r>
              <a:rPr lang="en-US" altLang="zh-CN" sz="2800" b="1" dirty="0" smtClean="0">
                <a:ea typeface="黑体" panose="02010609060101010101" pitchFamily="49" charset="-122"/>
              </a:rPr>
              <a:t>(2) </a:t>
            </a:r>
            <a:r>
              <a:rPr lang="zh-CN" altLang="en-US" sz="2800" b="1" dirty="0" smtClean="0">
                <a:ea typeface="黑体" panose="02010609060101010101" pitchFamily="49" charset="-122"/>
              </a:rPr>
              <a:t>存在这样的实数</a:t>
            </a:r>
            <a:r>
              <a:rPr lang="en-US" altLang="zh-CN" sz="2800" b="1" dirty="0" smtClean="0">
                <a:ea typeface="黑体" panose="02010609060101010101" pitchFamily="49" charset="-122"/>
              </a:rPr>
              <a:t>x</a:t>
            </a:r>
            <a:r>
              <a:rPr lang="zh-CN" altLang="en-US" sz="2800" b="1" dirty="0" smtClean="0">
                <a:ea typeface="黑体" panose="02010609060101010101" pitchFamily="49" charset="-122"/>
              </a:rPr>
              <a:t>，它与任何实数</a:t>
            </a:r>
            <a:r>
              <a:rPr lang="en-US" altLang="zh-CN" sz="2800" b="1" dirty="0" smtClean="0">
                <a:ea typeface="黑体" panose="02010609060101010101" pitchFamily="49" charset="-122"/>
              </a:rPr>
              <a:t>y</a:t>
            </a:r>
            <a:r>
              <a:rPr lang="zh-CN" altLang="en-US" sz="2800" b="1" dirty="0" smtClean="0">
                <a:ea typeface="黑体" panose="02010609060101010101" pitchFamily="49" charset="-122"/>
              </a:rPr>
              <a:t>的乘积均为</a:t>
            </a:r>
            <a:r>
              <a:rPr lang="en-US" altLang="zh-CN" sz="2800" b="1" dirty="0" smtClean="0">
                <a:ea typeface="黑体" panose="02010609060101010101" pitchFamily="49" charset="-122"/>
              </a:rPr>
              <a:t>y</a:t>
            </a:r>
            <a:r>
              <a:rPr lang="zh-CN" altLang="en-US" sz="2800" b="1" dirty="0" smtClean="0">
                <a:ea typeface="黑体" panose="02010609060101010101" pitchFamily="49" charset="-122"/>
              </a:rPr>
              <a:t>。</a:t>
            </a:r>
          </a:p>
        </p:txBody>
      </p:sp>
    </p:spTree>
  </p:cSld>
  <p:clrMapOvr>
    <a:masterClrMapping/>
  </p:clrMapOvr>
  <p:transition spd="med" advTm="548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defRPr/>
            </a:pPr>
            <a:r>
              <a:rPr lang="zh-CN" altLang="en-US" sz="4400" smtClean="0">
                <a:latin typeface="Arial Black" pitchFamily="34" charset="0"/>
                <a:ea typeface="黑体" pitchFamily="2" charset="-122"/>
              </a:rPr>
              <a:t>第二章 谓词逻辑</a:t>
            </a:r>
          </a:p>
        </p:txBody>
      </p:sp>
      <p:sp>
        <p:nvSpPr>
          <p:cNvPr id="6147" name="Rectangle 3"/>
          <p:cNvSpPr>
            <a:spLocks noGrp="1" noChangeArrowheads="1"/>
          </p:cNvSpPr>
          <p:nvPr>
            <p:ph type="body" idx="1"/>
          </p:nvPr>
        </p:nvSpPr>
        <p:spPr/>
        <p:txBody>
          <a:bodyPr/>
          <a:lstStyle/>
          <a:p>
            <a:pPr eaLnBrk="1" hangingPunct="1">
              <a:buFontTx/>
              <a:buNone/>
            </a:pPr>
            <a:r>
              <a:rPr lang="en-US" altLang="zh-CN" b="1" dirty="0" smtClean="0">
                <a:ea typeface="黑体" panose="02010609060101010101" pitchFamily="49" charset="-122"/>
              </a:rPr>
              <a:t>P</a:t>
            </a:r>
            <a:r>
              <a:rPr lang="zh-CN" altLang="en-US" b="1" dirty="0" smtClean="0">
                <a:ea typeface="黑体" panose="02010609060101010101" pitchFamily="49" charset="-122"/>
              </a:rPr>
              <a:t>：所有的人都会死；</a:t>
            </a:r>
          </a:p>
          <a:p>
            <a:pPr eaLnBrk="1" hangingPunct="1">
              <a:buFontTx/>
              <a:buNone/>
            </a:pPr>
            <a:r>
              <a:rPr lang="en-US" altLang="zh-CN" b="1" dirty="0" smtClean="0">
                <a:ea typeface="黑体" panose="02010609060101010101" pitchFamily="49" charset="-122"/>
              </a:rPr>
              <a:t>Q</a:t>
            </a:r>
            <a:r>
              <a:rPr lang="zh-CN" altLang="en-US" b="1" dirty="0" smtClean="0">
                <a:ea typeface="黑体" panose="02010609060101010101" pitchFamily="49" charset="-122"/>
              </a:rPr>
              <a:t>：苏格拉底是人；</a:t>
            </a:r>
          </a:p>
          <a:p>
            <a:pPr eaLnBrk="1" hangingPunct="1">
              <a:buFontTx/>
              <a:buNone/>
            </a:pPr>
            <a:r>
              <a:rPr lang="en-US" altLang="zh-CN" b="1" dirty="0" smtClean="0">
                <a:ea typeface="黑体" panose="02010609060101010101" pitchFamily="49" charset="-122"/>
              </a:rPr>
              <a:t>R</a:t>
            </a:r>
            <a:r>
              <a:rPr lang="zh-CN" altLang="en-US" b="1" dirty="0" smtClean="0">
                <a:ea typeface="黑体" panose="02010609060101010101" pitchFamily="49" charset="-122"/>
              </a:rPr>
              <a:t>：苏格拉底会死。</a:t>
            </a:r>
          </a:p>
          <a:p>
            <a:pPr marL="0" indent="0" eaLnBrk="1" hangingPunct="1">
              <a:lnSpc>
                <a:spcPct val="100000"/>
              </a:lnSpc>
              <a:buFontTx/>
              <a:buNone/>
            </a:pPr>
            <a:r>
              <a:rPr lang="zh-CN" altLang="en-US" b="1" dirty="0" smtClean="0">
                <a:ea typeface="黑体" panose="02010609060101010101" pitchFamily="49" charset="-122"/>
              </a:rPr>
              <a:t>显然，这三个命题有着密切的关系，当</a:t>
            </a:r>
            <a:r>
              <a:rPr lang="en-US" altLang="zh-CN" b="1" dirty="0" smtClean="0">
                <a:ea typeface="黑体" panose="02010609060101010101" pitchFamily="49" charset="-122"/>
              </a:rPr>
              <a:t>P</a:t>
            </a:r>
            <a:r>
              <a:rPr lang="zh-CN" altLang="en-US" b="1" dirty="0" smtClean="0">
                <a:ea typeface="黑体" panose="02010609060101010101" pitchFamily="49" charset="-122"/>
              </a:rPr>
              <a:t>和</a:t>
            </a:r>
            <a:r>
              <a:rPr lang="en-US" altLang="zh-CN" b="1" dirty="0" smtClean="0">
                <a:ea typeface="黑体" panose="02010609060101010101" pitchFamily="49" charset="-122"/>
              </a:rPr>
              <a:t>Q</a:t>
            </a:r>
            <a:r>
              <a:rPr lang="zh-CN" altLang="en-US" b="1" dirty="0" smtClean="0">
                <a:ea typeface="黑体" panose="02010609060101010101" pitchFamily="49" charset="-122"/>
              </a:rPr>
              <a:t>为真时，</a:t>
            </a:r>
            <a:r>
              <a:rPr lang="en-US" altLang="zh-CN" b="1" dirty="0" smtClean="0">
                <a:ea typeface="黑体" panose="02010609060101010101" pitchFamily="49" charset="-122"/>
              </a:rPr>
              <a:t>R</a:t>
            </a:r>
            <a:r>
              <a:rPr lang="zh-CN" altLang="en-US" b="1" dirty="0" smtClean="0">
                <a:ea typeface="黑体" panose="02010609060101010101" pitchFamily="49" charset="-122"/>
              </a:rPr>
              <a:t>必定为真，即</a:t>
            </a:r>
            <a:r>
              <a:rPr lang="en-US" altLang="zh-CN" b="1" dirty="0" smtClean="0">
                <a:ea typeface="黑体" panose="02010609060101010101" pitchFamily="49" charset="-122"/>
              </a:rPr>
              <a:t>R</a:t>
            </a:r>
            <a:r>
              <a:rPr lang="zh-CN" altLang="en-US" b="1" dirty="0" smtClean="0">
                <a:ea typeface="黑体" panose="02010609060101010101" pitchFamily="49" charset="-122"/>
              </a:rPr>
              <a:t>应该是</a:t>
            </a:r>
            <a:r>
              <a:rPr lang="en-US" altLang="zh-CN" b="1" dirty="0" smtClean="0">
                <a:ea typeface="黑体" panose="02010609060101010101" pitchFamily="49" charset="-122"/>
              </a:rPr>
              <a:t>P</a:t>
            </a:r>
            <a:r>
              <a:rPr lang="zh-CN" altLang="en-US" b="1" dirty="0" smtClean="0">
                <a:ea typeface="黑体" panose="02010609060101010101" pitchFamily="49" charset="-122"/>
              </a:rPr>
              <a:t>，</a:t>
            </a:r>
            <a:r>
              <a:rPr lang="en-US" altLang="zh-CN" b="1" dirty="0" smtClean="0">
                <a:ea typeface="黑体" panose="02010609060101010101" pitchFamily="49" charset="-122"/>
              </a:rPr>
              <a:t>Q</a:t>
            </a:r>
            <a:r>
              <a:rPr lang="zh-CN" altLang="en-US" b="1" dirty="0" smtClean="0">
                <a:ea typeface="黑体" panose="02010609060101010101" pitchFamily="49" charset="-122"/>
              </a:rPr>
              <a:t>的逻辑结果：即</a:t>
            </a:r>
            <a:r>
              <a:rPr lang="en-US" altLang="zh-CN" b="1" dirty="0" smtClean="0">
                <a:ea typeface="黑体" panose="02010609060101010101" pitchFamily="49" charset="-122"/>
              </a:rPr>
              <a:t>P∧Q→R</a:t>
            </a:r>
            <a:r>
              <a:rPr lang="zh-CN" altLang="en-US" b="1" dirty="0" smtClean="0">
                <a:ea typeface="黑体" panose="02010609060101010101" pitchFamily="49" charset="-122"/>
              </a:rPr>
              <a:t>永真。但实际上并非如此：当</a:t>
            </a:r>
            <a:r>
              <a:rPr lang="en-US" altLang="zh-CN" b="1" dirty="0" smtClean="0">
                <a:ea typeface="黑体" panose="02010609060101010101" pitchFamily="49" charset="-122"/>
              </a:rPr>
              <a:t>P</a:t>
            </a:r>
            <a:r>
              <a:rPr lang="zh-CN" altLang="en-US" b="1" dirty="0" smtClean="0">
                <a:ea typeface="黑体" panose="02010609060101010101" pitchFamily="49" charset="-122"/>
              </a:rPr>
              <a:t>，</a:t>
            </a:r>
            <a:r>
              <a:rPr lang="en-US" altLang="zh-CN" b="1" dirty="0" smtClean="0">
                <a:ea typeface="黑体" panose="02010609060101010101" pitchFamily="49" charset="-122"/>
              </a:rPr>
              <a:t>Q</a:t>
            </a:r>
            <a:r>
              <a:rPr lang="zh-CN" altLang="en-US" b="1" dirty="0" smtClean="0">
                <a:ea typeface="黑体" panose="02010609060101010101" pitchFamily="49" charset="-122"/>
              </a:rPr>
              <a:t>取“</a:t>
            </a:r>
            <a:r>
              <a:rPr lang="en-US" altLang="zh-CN" b="1" dirty="0" smtClean="0">
                <a:ea typeface="黑体" panose="02010609060101010101" pitchFamily="49" charset="-122"/>
              </a:rPr>
              <a:t>1</a:t>
            </a:r>
            <a:r>
              <a:rPr lang="en-US" altLang="zh-CN" b="1" dirty="0" smtClean="0">
                <a:latin typeface="黑体" panose="02010609060101010101" pitchFamily="49" charset="-122"/>
                <a:ea typeface="黑体" panose="02010609060101010101" pitchFamily="49" charset="-122"/>
              </a:rPr>
              <a:t>”</a:t>
            </a:r>
            <a:r>
              <a:rPr lang="zh-CN" altLang="en-US" b="1" dirty="0" smtClean="0">
                <a:ea typeface="黑体" panose="02010609060101010101" pitchFamily="49" charset="-122"/>
              </a:rPr>
              <a:t>，而</a:t>
            </a:r>
            <a:r>
              <a:rPr lang="en-US" altLang="zh-CN" b="1" dirty="0" smtClean="0">
                <a:ea typeface="黑体" panose="02010609060101010101" pitchFamily="49" charset="-122"/>
              </a:rPr>
              <a:t>R</a:t>
            </a:r>
            <a:r>
              <a:rPr lang="zh-CN" altLang="en-US" b="1" dirty="0" smtClean="0">
                <a:ea typeface="黑体" panose="02010609060101010101" pitchFamily="49" charset="-122"/>
              </a:rPr>
              <a:t>取“</a:t>
            </a:r>
            <a:r>
              <a:rPr lang="en-US" altLang="zh-CN" b="1" dirty="0" smtClean="0">
                <a:ea typeface="黑体" panose="02010609060101010101" pitchFamily="49" charset="-122"/>
              </a:rPr>
              <a:t>0</a:t>
            </a:r>
            <a:r>
              <a:rPr lang="en-US" altLang="zh-CN" b="1" dirty="0">
                <a:latin typeface="黑体" panose="02010609060101010101" pitchFamily="49" charset="-122"/>
                <a:ea typeface="黑体" panose="02010609060101010101" pitchFamily="49" charset="-122"/>
              </a:rPr>
              <a:t>”</a:t>
            </a:r>
            <a:r>
              <a:rPr lang="zh-CN" altLang="en-US" b="1" dirty="0" smtClean="0">
                <a:ea typeface="黑体" panose="02010609060101010101" pitchFamily="49" charset="-122"/>
              </a:rPr>
              <a:t>时</a:t>
            </a:r>
            <a:r>
              <a:rPr lang="en-US" altLang="zh-CN" b="1" dirty="0" smtClean="0">
                <a:ea typeface="黑体" panose="02010609060101010101" pitchFamily="49" charset="-122"/>
              </a:rPr>
              <a:t>P∧Q→R &lt;=&gt;0</a:t>
            </a:r>
            <a:r>
              <a:rPr lang="zh-CN" altLang="en-US" b="1" dirty="0" smtClean="0">
                <a:ea typeface="黑体" panose="02010609060101010101" pitchFamily="49" charset="-122"/>
              </a:rPr>
              <a:t>，即</a:t>
            </a:r>
            <a:r>
              <a:rPr lang="en-US" altLang="zh-CN" b="1" dirty="0" smtClean="0">
                <a:ea typeface="黑体" panose="02010609060101010101" pitchFamily="49" charset="-122"/>
              </a:rPr>
              <a:t>P∧Q→R</a:t>
            </a:r>
            <a:r>
              <a:rPr lang="zh-CN" altLang="en-US" b="1" dirty="0" smtClean="0">
                <a:ea typeface="黑体" panose="02010609060101010101" pitchFamily="49" charset="-122"/>
              </a:rPr>
              <a:t>不是永真公式，即</a:t>
            </a:r>
            <a:r>
              <a:rPr lang="en-US" altLang="zh-CN" b="1" dirty="0" smtClean="0">
                <a:ea typeface="黑体" panose="02010609060101010101" pitchFamily="49" charset="-122"/>
              </a:rPr>
              <a:t>P</a:t>
            </a:r>
            <a:r>
              <a:rPr lang="zh-CN" altLang="en-US" b="1" dirty="0" smtClean="0">
                <a:ea typeface="黑体" panose="02010609060101010101" pitchFamily="49" charset="-122"/>
              </a:rPr>
              <a:t>，</a:t>
            </a:r>
            <a:r>
              <a:rPr lang="en-US" altLang="zh-CN" b="1" dirty="0" smtClean="0">
                <a:ea typeface="黑体" panose="02010609060101010101" pitchFamily="49" charset="-122"/>
              </a:rPr>
              <a:t>Q=&gt;R</a:t>
            </a:r>
            <a:r>
              <a:rPr lang="zh-CN" altLang="en-US" b="1" dirty="0" smtClean="0">
                <a:ea typeface="黑体" panose="02010609060101010101" pitchFamily="49" charset="-122"/>
              </a:rPr>
              <a:t>不成立。用命题逻辑已无法正确地描述上述情况。</a:t>
            </a:r>
          </a:p>
        </p:txBody>
      </p:sp>
    </p:spTree>
  </p:cSld>
  <p:clrMapOvr>
    <a:masterClrMapping/>
  </p:clrMapOvr>
  <p:transition spd="med" advTm="548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lgn="l" eaLnBrk="1" hangingPunct="1">
              <a:defRPr/>
            </a:pPr>
            <a:r>
              <a:rPr lang="en-US" altLang="zh-CN" sz="4400" dirty="0" smtClean="0">
                <a:latin typeface="Arial Black" pitchFamily="34" charset="0"/>
                <a:ea typeface="黑体" pitchFamily="2" charset="-122"/>
              </a:rPr>
              <a:t>2.1 </a:t>
            </a:r>
            <a:r>
              <a:rPr lang="zh-CN" altLang="en-US" sz="4400" dirty="0" smtClean="0">
                <a:latin typeface="Arial Black" pitchFamily="34" charset="0"/>
                <a:ea typeface="黑体" pitchFamily="2" charset="-122"/>
              </a:rPr>
              <a:t>谓词逻辑的基本概念与表示</a:t>
            </a:r>
          </a:p>
        </p:txBody>
      </p:sp>
      <p:sp>
        <p:nvSpPr>
          <p:cNvPr id="29699" name="Rectangle 3"/>
          <p:cNvSpPr>
            <a:spLocks noGrp="1" noChangeArrowheads="1"/>
          </p:cNvSpPr>
          <p:nvPr>
            <p:ph type="body" idx="1"/>
          </p:nvPr>
        </p:nvSpPr>
        <p:spPr/>
        <p:txBody>
          <a:bodyPr/>
          <a:lstStyle/>
          <a:p>
            <a:pPr eaLnBrk="1" hangingPunct="1">
              <a:buFontTx/>
              <a:buNone/>
            </a:pPr>
            <a:r>
              <a:rPr lang="en-US" altLang="zh-CN" sz="3600" b="1" dirty="0" smtClean="0">
                <a:solidFill>
                  <a:srgbClr val="0000FF"/>
                </a:solidFill>
                <a:ea typeface="黑体" panose="02010609060101010101" pitchFamily="49" charset="-122"/>
              </a:rPr>
              <a:t>2.1.3 </a:t>
            </a:r>
            <a:r>
              <a:rPr lang="zh-CN" altLang="en-US" sz="3600" b="1" dirty="0" smtClean="0">
                <a:solidFill>
                  <a:srgbClr val="0000FF"/>
                </a:solidFill>
                <a:ea typeface="黑体" panose="02010609060101010101" pitchFamily="49" charset="-122"/>
              </a:rPr>
              <a:t>谓词的语言翻译</a:t>
            </a:r>
          </a:p>
          <a:p>
            <a:pPr eaLnBrk="1" hangingPunct="1">
              <a:buFontTx/>
              <a:buNone/>
            </a:pPr>
            <a:r>
              <a:rPr lang="zh-CN" altLang="en-US" b="1" dirty="0" smtClean="0">
                <a:ea typeface="黑体" panose="02010609060101010101" pitchFamily="49" charset="-122"/>
              </a:rPr>
              <a:t>设</a:t>
            </a:r>
            <a:r>
              <a:rPr lang="en-US" altLang="zh-CN" b="1" dirty="0" smtClean="0">
                <a:ea typeface="黑体" panose="02010609060101010101" pitchFamily="49" charset="-122"/>
              </a:rPr>
              <a:t>G (x)</a:t>
            </a:r>
            <a:r>
              <a:rPr lang="zh-CN" altLang="en-US" b="1" dirty="0" smtClean="0">
                <a:ea typeface="黑体" panose="02010609060101010101" pitchFamily="49" charset="-122"/>
              </a:rPr>
              <a:t>是关于</a:t>
            </a:r>
            <a:r>
              <a:rPr lang="en-US" altLang="zh-CN" b="1" dirty="0" smtClean="0">
                <a:ea typeface="黑体" panose="02010609060101010101" pitchFamily="49" charset="-122"/>
              </a:rPr>
              <a:t>x</a:t>
            </a:r>
            <a:r>
              <a:rPr lang="zh-CN" altLang="en-US" b="1" dirty="0" smtClean="0">
                <a:ea typeface="黑体" panose="02010609060101010101" pitchFamily="49" charset="-122"/>
              </a:rPr>
              <a:t>的一元谓词，</a:t>
            </a:r>
            <a:r>
              <a:rPr lang="en-US" altLang="zh-CN" b="1" dirty="0" smtClean="0">
                <a:ea typeface="黑体" panose="02010609060101010101" pitchFamily="49" charset="-122"/>
              </a:rPr>
              <a:t>D</a:t>
            </a:r>
            <a:r>
              <a:rPr lang="zh-CN" altLang="en-US" b="1" dirty="0" smtClean="0">
                <a:ea typeface="黑体" panose="02010609060101010101" pitchFamily="49" charset="-122"/>
              </a:rPr>
              <a:t>是其个体域，任取</a:t>
            </a:r>
            <a:r>
              <a:rPr lang="en-US" altLang="zh-CN" b="1" dirty="0" smtClean="0">
                <a:ea typeface="黑体" panose="02010609060101010101" pitchFamily="49" charset="-122"/>
              </a:rPr>
              <a:t>x</a:t>
            </a:r>
            <a:r>
              <a:rPr lang="en-US" altLang="zh-CN" b="1" baseline="-25000" dirty="0" smtClean="0">
                <a:ea typeface="黑体" panose="02010609060101010101" pitchFamily="49" charset="-122"/>
              </a:rPr>
              <a:t>0</a:t>
            </a:r>
            <a:r>
              <a:rPr lang="en-US" altLang="zh-CN" b="1" dirty="0" smtClean="0">
                <a:ea typeface="黑体" panose="02010609060101010101" pitchFamily="49" charset="-122"/>
              </a:rPr>
              <a:t>∈D</a:t>
            </a:r>
            <a:r>
              <a:rPr lang="zh-CN" altLang="en-US" b="1" dirty="0" smtClean="0">
                <a:ea typeface="黑体" panose="02010609060101010101" pitchFamily="49" charset="-122"/>
              </a:rPr>
              <a:t>，则</a:t>
            </a:r>
            <a:r>
              <a:rPr lang="en-US" altLang="zh-CN" b="1" dirty="0" smtClean="0">
                <a:ea typeface="黑体" panose="02010609060101010101" pitchFamily="49" charset="-122"/>
              </a:rPr>
              <a:t>G (x</a:t>
            </a:r>
            <a:r>
              <a:rPr lang="en-US" altLang="zh-CN" b="1" baseline="-25000" dirty="0" smtClean="0">
                <a:ea typeface="黑体" panose="02010609060101010101" pitchFamily="49" charset="-122"/>
              </a:rPr>
              <a:t>0</a:t>
            </a:r>
            <a:r>
              <a:rPr lang="en-US" altLang="zh-CN" b="1" dirty="0" smtClean="0">
                <a:ea typeface="黑体" panose="02010609060101010101" pitchFamily="49" charset="-122"/>
              </a:rPr>
              <a:t>)</a:t>
            </a:r>
            <a:r>
              <a:rPr lang="zh-CN" altLang="en-US" b="1" dirty="0" smtClean="0">
                <a:ea typeface="黑体" panose="02010609060101010101" pitchFamily="49" charset="-122"/>
              </a:rPr>
              <a:t>是一个命题。</a:t>
            </a:r>
            <a:endParaRPr lang="en-US" altLang="zh-CN" b="1" dirty="0" smtClean="0">
              <a:ea typeface="黑体" panose="02010609060101010101" pitchFamily="49" charset="-122"/>
            </a:endParaRPr>
          </a:p>
          <a:p>
            <a:pPr eaLnBrk="1" hangingPunct="1">
              <a:buFontTx/>
              <a:buNone/>
            </a:pPr>
            <a:r>
              <a:rPr lang="en-US" altLang="zh-CN" b="1" dirty="0" smtClean="0">
                <a:ea typeface="黑体" panose="02010609060101010101" pitchFamily="49" charset="-122"/>
              </a:rPr>
              <a:t>               </a:t>
            </a:r>
            <a:r>
              <a:rPr lang="zh-CN" altLang="en-US" b="1" dirty="0" smtClean="0">
                <a:ea typeface="黑体" panose="02010609060101010101" pitchFamily="49" charset="-122"/>
              </a:rPr>
              <a:t>是这样的一个命题</a:t>
            </a:r>
            <a:r>
              <a:rPr lang="en-US" altLang="zh-CN" b="1" dirty="0" smtClean="0">
                <a:ea typeface="黑体" panose="02010609060101010101" pitchFamily="49" charset="-122"/>
              </a:rPr>
              <a:t>:</a:t>
            </a:r>
            <a:r>
              <a:rPr lang="zh-CN" altLang="en-US" b="1" dirty="0" smtClean="0">
                <a:ea typeface="黑体" panose="02010609060101010101" pitchFamily="49" charset="-122"/>
              </a:rPr>
              <a:t>“对任意</a:t>
            </a:r>
            <a:r>
              <a:rPr lang="en-US" altLang="zh-CN" b="1" dirty="0" smtClean="0">
                <a:ea typeface="黑体" panose="02010609060101010101" pitchFamily="49" charset="-122"/>
              </a:rPr>
              <a:t>x</a:t>
            </a:r>
            <a:r>
              <a:rPr lang="zh-CN" altLang="en-US" b="1" dirty="0" smtClean="0">
                <a:ea typeface="黑体" panose="02010609060101010101" pitchFamily="49" charset="-122"/>
              </a:rPr>
              <a:t>，</a:t>
            </a:r>
            <a:r>
              <a:rPr lang="en-US" altLang="zh-CN" b="1" dirty="0" err="1" smtClean="0">
                <a:ea typeface="黑体" panose="02010609060101010101" pitchFamily="49" charset="-122"/>
              </a:rPr>
              <a:t>x∈D</a:t>
            </a:r>
            <a:r>
              <a:rPr lang="zh-CN" altLang="en-US" b="1" dirty="0" smtClean="0">
                <a:ea typeface="黑体" panose="02010609060101010101" pitchFamily="49" charset="-122"/>
              </a:rPr>
              <a:t>，</a:t>
            </a:r>
            <a:r>
              <a:rPr lang="en-US" altLang="zh-CN" b="1" dirty="0" smtClean="0">
                <a:ea typeface="黑体" panose="02010609060101010101" pitchFamily="49" charset="-122"/>
              </a:rPr>
              <a:t>G(x)</a:t>
            </a:r>
            <a:r>
              <a:rPr lang="zh-CN" altLang="en-US" b="1" dirty="0" smtClean="0">
                <a:ea typeface="黑体" panose="02010609060101010101" pitchFamily="49" charset="-122"/>
              </a:rPr>
              <a:t>都成立”其真值规定如下：</a:t>
            </a:r>
            <a:endParaRPr lang="en-US" altLang="zh-CN" b="1" dirty="0" smtClean="0">
              <a:ea typeface="黑体" panose="02010609060101010101" pitchFamily="49" charset="-122"/>
            </a:endParaRPr>
          </a:p>
          <a:p>
            <a:pPr eaLnBrk="1" hangingPunct="1">
              <a:buFontTx/>
              <a:buNone/>
            </a:pPr>
            <a:endParaRPr lang="en-US" altLang="zh-CN" sz="2400" b="1" dirty="0" smtClean="0">
              <a:ea typeface="黑体" panose="02010609060101010101" pitchFamily="49" charset="-122"/>
            </a:endParaRPr>
          </a:p>
          <a:p>
            <a:pPr eaLnBrk="1" hangingPunct="1">
              <a:buFontTx/>
              <a:buNone/>
            </a:pPr>
            <a:endParaRPr lang="en-US" altLang="zh-CN" b="1" dirty="0" smtClean="0">
              <a:ea typeface="黑体" panose="02010609060101010101" pitchFamily="49" charset="-122"/>
            </a:endParaRPr>
          </a:p>
          <a:p>
            <a:pPr eaLnBrk="1" hangingPunct="1">
              <a:buFontTx/>
              <a:buNone/>
            </a:pPr>
            <a:r>
              <a:rPr lang="en-US" altLang="zh-CN" b="1" dirty="0" smtClean="0">
                <a:ea typeface="黑体" panose="02010609060101010101" pitchFamily="49" charset="-122"/>
              </a:rPr>
              <a:t>                </a:t>
            </a:r>
            <a:r>
              <a:rPr lang="zh-CN" altLang="en-US" b="1" dirty="0" smtClean="0">
                <a:ea typeface="黑体" panose="02010609060101010101" pitchFamily="49" charset="-122"/>
              </a:rPr>
              <a:t>是命题：“存在一个</a:t>
            </a:r>
            <a:r>
              <a:rPr lang="en-US" altLang="zh-CN" b="1" dirty="0" smtClean="0">
                <a:ea typeface="黑体" panose="02010609060101010101" pitchFamily="49" charset="-122"/>
              </a:rPr>
              <a:t>x</a:t>
            </a:r>
            <a:r>
              <a:rPr lang="en-US" altLang="zh-CN" b="1" baseline="-25000" dirty="0" smtClean="0">
                <a:ea typeface="黑体" panose="02010609060101010101" pitchFamily="49" charset="-122"/>
              </a:rPr>
              <a:t>0</a:t>
            </a:r>
            <a:r>
              <a:rPr lang="en-US" altLang="zh-CN" b="1" dirty="0" smtClean="0">
                <a:ea typeface="黑体" panose="02010609060101010101" pitchFamily="49" charset="-122"/>
              </a:rPr>
              <a:t>∈D</a:t>
            </a:r>
            <a:r>
              <a:rPr lang="zh-CN" altLang="en-US" b="1" dirty="0" smtClean="0">
                <a:ea typeface="黑体" panose="02010609060101010101" pitchFamily="49" charset="-122"/>
              </a:rPr>
              <a:t>，使得</a:t>
            </a:r>
            <a:r>
              <a:rPr lang="en-US" altLang="zh-CN" b="1" dirty="0" smtClean="0">
                <a:ea typeface="黑体" panose="02010609060101010101" pitchFamily="49" charset="-122"/>
              </a:rPr>
              <a:t>G(x</a:t>
            </a:r>
            <a:r>
              <a:rPr lang="en-US" altLang="zh-CN" b="1" baseline="-25000" dirty="0" smtClean="0">
                <a:ea typeface="黑体" panose="02010609060101010101" pitchFamily="49" charset="-122"/>
              </a:rPr>
              <a:t>0</a:t>
            </a:r>
            <a:r>
              <a:rPr lang="en-US" altLang="zh-CN" b="1" dirty="0" smtClean="0">
                <a:ea typeface="黑体" panose="02010609060101010101" pitchFamily="49" charset="-122"/>
              </a:rPr>
              <a:t>)</a:t>
            </a:r>
            <a:r>
              <a:rPr lang="zh-CN" altLang="en-US" b="1" dirty="0" smtClean="0">
                <a:ea typeface="黑体" panose="02010609060101010101" pitchFamily="49" charset="-122"/>
              </a:rPr>
              <a:t>成立，其真值为：</a:t>
            </a:r>
            <a:endParaRPr lang="en-US" altLang="zh-CN" b="1" dirty="0" smtClean="0">
              <a:ea typeface="黑体" panose="02010609060101010101" pitchFamily="49" charset="-122"/>
            </a:endParaRPr>
          </a:p>
          <a:p>
            <a:pPr eaLnBrk="1" hangingPunct="1">
              <a:buFontTx/>
              <a:buNone/>
            </a:pPr>
            <a:endParaRPr lang="zh-CN" altLang="en-US" b="1" dirty="0" smtClean="0">
              <a:ea typeface="黑体" panose="02010609060101010101" pitchFamily="49" charset="-122"/>
            </a:endParaRPr>
          </a:p>
        </p:txBody>
      </p:sp>
      <p:graphicFrame>
        <p:nvGraphicFramePr>
          <p:cNvPr id="29700" name="Object 4"/>
          <p:cNvGraphicFramePr>
            <a:graphicFrameLocks noChangeAspect="1"/>
          </p:cNvGraphicFramePr>
          <p:nvPr/>
        </p:nvGraphicFramePr>
        <p:xfrm>
          <a:off x="609600" y="2819400"/>
          <a:ext cx="1477963" cy="482600"/>
        </p:xfrm>
        <a:graphic>
          <a:graphicData uri="http://schemas.openxmlformats.org/presentationml/2006/ole">
            <mc:AlternateContent xmlns:mc="http://schemas.openxmlformats.org/markup-compatibility/2006">
              <mc:Choice xmlns:v="urn:schemas-microsoft-com:vml" Requires="v">
                <p:oleObj spid="_x0000_s105244" name="公式" r:id="rId4" imgW="622030" imgH="203112" progId="Equation.3">
                  <p:embed/>
                </p:oleObj>
              </mc:Choice>
              <mc:Fallback>
                <p:oleObj name="公式" r:id="rId4" imgW="622030"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14779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ext uri="{D42A27DB-BD31-4B8C-83A1-F6EECF244321}">
                <p14:modId xmlns:p14="http://schemas.microsoft.com/office/powerpoint/2010/main" val="3787654162"/>
              </p:ext>
            </p:extLst>
          </p:nvPr>
        </p:nvGraphicFramePr>
        <p:xfrm>
          <a:off x="280988" y="3733800"/>
          <a:ext cx="8405812" cy="1155700"/>
        </p:xfrm>
        <a:graphic>
          <a:graphicData uri="http://schemas.openxmlformats.org/presentationml/2006/ole">
            <mc:AlternateContent xmlns:mc="http://schemas.openxmlformats.org/markup-compatibility/2006">
              <mc:Choice xmlns:v="urn:schemas-microsoft-com:vml" Requires="v">
                <p:oleObj spid="_x0000_s105245" name="公式" r:id="rId6" imgW="3327400" imgH="457200" progId="Equation.3">
                  <p:embed/>
                </p:oleObj>
              </mc:Choice>
              <mc:Fallback>
                <p:oleObj name="公式" r:id="rId6" imgW="33274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988" y="3733800"/>
                        <a:ext cx="8405812"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extLst>
              <p:ext uri="{D42A27DB-BD31-4B8C-83A1-F6EECF244321}">
                <p14:modId xmlns:p14="http://schemas.microsoft.com/office/powerpoint/2010/main" val="2440574584"/>
              </p:ext>
            </p:extLst>
          </p:nvPr>
        </p:nvGraphicFramePr>
        <p:xfrm>
          <a:off x="762000" y="4838700"/>
          <a:ext cx="1447800" cy="482600"/>
        </p:xfrm>
        <a:graphic>
          <a:graphicData uri="http://schemas.openxmlformats.org/presentationml/2006/ole">
            <mc:AlternateContent xmlns:mc="http://schemas.openxmlformats.org/markup-compatibility/2006">
              <mc:Choice xmlns:v="urn:schemas-microsoft-com:vml" Requires="v">
                <p:oleObj spid="_x0000_s105246" name="公式" r:id="rId8" imgW="609336" imgH="203112" progId="Equation.3">
                  <p:embed/>
                </p:oleObj>
              </mc:Choice>
              <mc:Fallback>
                <p:oleObj name="公式" r:id="rId8" imgW="609336" imgH="203112"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838700"/>
                        <a:ext cx="1447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p:cNvGraphicFramePr>
            <a:graphicFrameLocks noChangeAspect="1"/>
          </p:cNvGraphicFramePr>
          <p:nvPr>
            <p:extLst>
              <p:ext uri="{D42A27DB-BD31-4B8C-83A1-F6EECF244321}">
                <p14:modId xmlns:p14="http://schemas.microsoft.com/office/powerpoint/2010/main" val="1028413739"/>
              </p:ext>
            </p:extLst>
          </p:nvPr>
        </p:nvGraphicFramePr>
        <p:xfrm>
          <a:off x="457200" y="5706542"/>
          <a:ext cx="7908925" cy="1117600"/>
        </p:xfrm>
        <a:graphic>
          <a:graphicData uri="http://schemas.openxmlformats.org/presentationml/2006/ole">
            <mc:AlternateContent xmlns:mc="http://schemas.openxmlformats.org/markup-compatibility/2006">
              <mc:Choice xmlns:v="urn:schemas-microsoft-com:vml" Requires="v">
                <p:oleObj spid="_x0000_s105247" name="公式" r:id="rId10" imgW="3416300" imgH="482600" progId="Equation.3">
                  <p:embed/>
                </p:oleObj>
              </mc:Choice>
              <mc:Fallback>
                <p:oleObj name="公式" r:id="rId10" imgW="3416300" imgH="482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06542"/>
                        <a:ext cx="7908925"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hangingPunct="1">
              <a:defRPr/>
            </a:pPr>
            <a:r>
              <a:rPr lang="en-US" altLang="zh-CN" sz="4400" smtClean="0">
                <a:latin typeface="Arial Black" panose="020B0A04020102020204" pitchFamily="34" charset="0"/>
                <a:ea typeface="黑体" panose="02010609060101010101" pitchFamily="49" charset="-122"/>
              </a:rPr>
              <a:t>2.1 </a:t>
            </a:r>
            <a:r>
              <a:rPr lang="zh-CN" altLang="en-US" sz="4400" smtClean="0">
                <a:latin typeface="Arial Black" panose="020B0A04020102020204" pitchFamily="34" charset="0"/>
                <a:ea typeface="黑体" panose="02010609060101010101" pitchFamily="49" charset="-122"/>
              </a:rPr>
              <a:t>谓词逻辑的基本概念与表示</a:t>
            </a:r>
            <a:endParaRPr lang="zh-CN" altLang="en-US" sz="4400" smtClean="0"/>
          </a:p>
        </p:txBody>
      </p:sp>
      <p:sp>
        <p:nvSpPr>
          <p:cNvPr id="31747" name="内容占位符 2"/>
          <p:cNvSpPr>
            <a:spLocks noGrp="1"/>
          </p:cNvSpPr>
          <p:nvPr>
            <p:ph idx="1"/>
          </p:nvPr>
        </p:nvSpPr>
        <p:spPr/>
        <p:txBody>
          <a:bodyPr/>
          <a:lstStyle/>
          <a:p>
            <a:pPr eaLnBrk="1" hangingPunct="1">
              <a:buFontTx/>
              <a:buNone/>
            </a:pPr>
            <a:r>
              <a:rPr lang="zh-CN" altLang="en-US" b="1" dirty="0" smtClean="0">
                <a:ea typeface="黑体" panose="02010609060101010101" pitchFamily="49" charset="-122"/>
              </a:rPr>
              <a:t> 当个体域</a:t>
            </a:r>
            <a:r>
              <a:rPr lang="en-US" altLang="zh-CN" b="1" dirty="0" smtClean="0">
                <a:ea typeface="黑体" panose="02010609060101010101" pitchFamily="49" charset="-122"/>
              </a:rPr>
              <a:t>D</a:t>
            </a:r>
            <a:r>
              <a:rPr lang="zh-CN" altLang="en-US" b="1" dirty="0" smtClean="0">
                <a:ea typeface="黑体" panose="02010609060101010101" pitchFamily="49" charset="-122"/>
              </a:rPr>
              <a:t>为有限集合时，设</a:t>
            </a:r>
            <a:r>
              <a:rPr lang="en-US" altLang="zh-CN" b="1" dirty="0" smtClean="0">
                <a:ea typeface="黑体" panose="02010609060101010101" pitchFamily="49" charset="-122"/>
              </a:rPr>
              <a:t>D={a</a:t>
            </a:r>
            <a:r>
              <a:rPr lang="en-US" altLang="zh-CN" b="1" baseline="-25000" dirty="0" smtClean="0">
                <a:ea typeface="黑体" panose="02010609060101010101" pitchFamily="49" charset="-122"/>
              </a:rPr>
              <a:t>1</a:t>
            </a:r>
            <a:r>
              <a:rPr lang="en-US" altLang="zh-CN" b="1" dirty="0" smtClean="0">
                <a:ea typeface="黑体" panose="02010609060101010101" pitchFamily="49" charset="-122"/>
              </a:rPr>
              <a:t>, a</a:t>
            </a:r>
            <a:r>
              <a:rPr lang="en-US" altLang="zh-CN" b="1" baseline="-25000" dirty="0" smtClean="0">
                <a:ea typeface="黑体" panose="02010609060101010101" pitchFamily="49" charset="-122"/>
              </a:rPr>
              <a:t>2</a:t>
            </a:r>
            <a:r>
              <a:rPr lang="en-US" altLang="zh-CN" b="1" dirty="0" smtClean="0">
                <a:ea typeface="黑体" panose="02010609060101010101" pitchFamily="49" charset="-122"/>
              </a:rPr>
              <a:t>,…,a</a:t>
            </a:r>
            <a:r>
              <a:rPr lang="en-US" altLang="zh-CN" b="1" baseline="-25000" dirty="0" smtClean="0">
                <a:ea typeface="黑体" panose="02010609060101010101" pitchFamily="49" charset="-122"/>
              </a:rPr>
              <a:t>n</a:t>
            </a:r>
            <a:r>
              <a:rPr lang="en-US" altLang="zh-CN" b="1" dirty="0" smtClean="0">
                <a:ea typeface="黑体" panose="02010609060101010101" pitchFamily="49" charset="-122"/>
              </a:rPr>
              <a:t>}</a:t>
            </a:r>
            <a:r>
              <a:rPr lang="zh-CN" altLang="en-US" b="1" dirty="0" smtClean="0">
                <a:ea typeface="黑体" panose="02010609060101010101" pitchFamily="49" charset="-122"/>
              </a:rPr>
              <a:t>，则：</a:t>
            </a:r>
            <a:endParaRPr lang="en-US" altLang="zh-CN" b="1" dirty="0" smtClean="0">
              <a:ea typeface="黑体" panose="02010609060101010101" pitchFamily="49" charset="-122"/>
            </a:endParaRPr>
          </a:p>
          <a:p>
            <a:pPr eaLnBrk="1" hangingPunct="1">
              <a:buFontTx/>
              <a:buNone/>
            </a:pPr>
            <a:endParaRPr lang="en-US" altLang="zh-CN" b="1" dirty="0" smtClean="0">
              <a:ea typeface="黑体" panose="02010609060101010101" pitchFamily="49" charset="-122"/>
            </a:endParaRPr>
          </a:p>
          <a:p>
            <a:pPr eaLnBrk="1" hangingPunct="1">
              <a:buFontTx/>
              <a:buNone/>
            </a:pPr>
            <a:endParaRPr lang="en-US" altLang="zh-CN" b="1" dirty="0" smtClean="0">
              <a:ea typeface="黑体" panose="02010609060101010101" pitchFamily="49" charset="-122"/>
            </a:endParaRPr>
          </a:p>
          <a:p>
            <a:pPr eaLnBrk="1" hangingPunct="1">
              <a:buFontTx/>
              <a:buNone/>
            </a:pPr>
            <a:endParaRPr lang="en-US" altLang="zh-CN" b="1" dirty="0" smtClean="0">
              <a:ea typeface="黑体" panose="02010609060101010101" pitchFamily="49" charset="-122"/>
            </a:endParaRPr>
          </a:p>
          <a:p>
            <a:pPr eaLnBrk="1" hangingPunct="1">
              <a:buFontTx/>
              <a:buNone/>
            </a:pPr>
            <a:r>
              <a:rPr lang="zh-CN" altLang="en-US" b="1" dirty="0" smtClean="0">
                <a:ea typeface="黑体" panose="02010609060101010101" pitchFamily="49" charset="-122"/>
              </a:rPr>
              <a:t>  因此，对于一个谓词，如果其中每一个变量都在一个量词作用下，它就不再是命题函数，而是一个命题。</a:t>
            </a:r>
          </a:p>
        </p:txBody>
      </p:sp>
      <p:graphicFrame>
        <p:nvGraphicFramePr>
          <p:cNvPr id="31748" name="Object 2"/>
          <p:cNvGraphicFramePr>
            <a:graphicFrameLocks noChangeAspect="1"/>
          </p:cNvGraphicFramePr>
          <p:nvPr>
            <p:extLst>
              <p:ext uri="{D42A27DB-BD31-4B8C-83A1-F6EECF244321}">
                <p14:modId xmlns:p14="http://schemas.microsoft.com/office/powerpoint/2010/main" val="847752303"/>
              </p:ext>
            </p:extLst>
          </p:nvPr>
        </p:nvGraphicFramePr>
        <p:xfrm>
          <a:off x="1295400" y="2057400"/>
          <a:ext cx="6294437" cy="1533525"/>
        </p:xfrm>
        <a:graphic>
          <a:graphicData uri="http://schemas.openxmlformats.org/presentationml/2006/ole">
            <mc:AlternateContent xmlns:mc="http://schemas.openxmlformats.org/markup-compatibility/2006">
              <mc:Choice xmlns:v="urn:schemas-microsoft-com:vml" Requires="v">
                <p:oleObj spid="_x0000_s32202" name="公式" r:id="rId4" imgW="3022600" imgH="736600" progId="Equation.3">
                  <p:embed/>
                </p:oleObj>
              </mc:Choice>
              <mc:Fallback>
                <p:oleObj name="公式" r:id="rId4" imgW="3022600" imgH="736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57400"/>
                        <a:ext cx="6294437"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hangingPunct="1">
              <a:defRPr/>
            </a:pPr>
            <a:r>
              <a:rPr lang="en-US" altLang="zh-CN" sz="4400" smtClean="0">
                <a:latin typeface="Arial Black" panose="020B0A04020102020204" pitchFamily="34" charset="0"/>
                <a:ea typeface="黑体" panose="02010609060101010101" pitchFamily="49" charset="-122"/>
              </a:rPr>
              <a:t>2.1 </a:t>
            </a:r>
            <a:r>
              <a:rPr lang="zh-CN" altLang="en-US" sz="4400" smtClean="0">
                <a:latin typeface="Arial Black" panose="020B0A04020102020204" pitchFamily="34" charset="0"/>
                <a:ea typeface="黑体" panose="02010609060101010101" pitchFamily="49" charset="-122"/>
              </a:rPr>
              <a:t>谓词逻辑的基本概念与表示</a:t>
            </a:r>
            <a:endParaRPr lang="zh-CN" altLang="en-US" sz="4400" smtClean="0"/>
          </a:p>
        </p:txBody>
      </p:sp>
      <p:sp>
        <p:nvSpPr>
          <p:cNvPr id="32771" name="内容占位符 2"/>
          <p:cNvSpPr>
            <a:spLocks noGrp="1"/>
          </p:cNvSpPr>
          <p:nvPr>
            <p:ph idx="1"/>
          </p:nvPr>
        </p:nvSpPr>
        <p:spPr/>
        <p:txBody>
          <a:bodyPr/>
          <a:lstStyle/>
          <a:p>
            <a:pPr eaLnBrk="1" hangingPunct="1"/>
            <a:r>
              <a:rPr lang="zh-CN" altLang="en-US" sz="4000" b="1" smtClean="0">
                <a:solidFill>
                  <a:srgbClr val="0000FF"/>
                </a:solidFill>
                <a:ea typeface="黑体" panose="02010609060101010101" pitchFamily="49" charset="-122"/>
              </a:rPr>
              <a:t>例</a:t>
            </a:r>
            <a:r>
              <a:rPr lang="en-US" altLang="zh-CN" sz="4000" b="1" smtClean="0">
                <a:solidFill>
                  <a:srgbClr val="0000FF"/>
                </a:solidFill>
                <a:ea typeface="黑体" panose="02010609060101010101" pitchFamily="49" charset="-122"/>
              </a:rPr>
              <a:t>2-8</a:t>
            </a:r>
            <a:r>
              <a:rPr lang="zh-CN" altLang="en-US" sz="4000" b="1" smtClean="0">
                <a:solidFill>
                  <a:srgbClr val="0000FF"/>
                </a:solidFill>
                <a:ea typeface="黑体" panose="02010609060101010101" pitchFamily="49" charset="-122"/>
              </a:rPr>
              <a:t>：设</a:t>
            </a:r>
            <a:r>
              <a:rPr lang="en-US" altLang="zh-CN" sz="4000" b="1" smtClean="0">
                <a:solidFill>
                  <a:srgbClr val="0000FF"/>
                </a:solidFill>
                <a:ea typeface="黑体" panose="02010609060101010101" pitchFamily="49" charset="-122"/>
              </a:rPr>
              <a:t>P(x)</a:t>
            </a:r>
            <a:r>
              <a:rPr lang="zh-CN" altLang="en-US" sz="4000" b="1" smtClean="0">
                <a:solidFill>
                  <a:srgbClr val="0000FF"/>
                </a:solidFill>
                <a:ea typeface="黑体" panose="02010609060101010101" pitchFamily="49" charset="-122"/>
              </a:rPr>
              <a:t>：</a:t>
            </a:r>
            <a:r>
              <a:rPr lang="en-US" altLang="zh-CN" sz="4000" b="1" smtClean="0">
                <a:solidFill>
                  <a:srgbClr val="0000FF"/>
                </a:solidFill>
                <a:ea typeface="黑体" panose="02010609060101010101" pitchFamily="49" charset="-122"/>
              </a:rPr>
              <a:t>x</a:t>
            </a:r>
            <a:r>
              <a:rPr lang="zh-CN" altLang="en-US" sz="4000" b="1" smtClean="0">
                <a:solidFill>
                  <a:srgbClr val="0000FF"/>
                </a:solidFill>
                <a:ea typeface="黑体" panose="02010609060101010101" pitchFamily="49" charset="-122"/>
              </a:rPr>
              <a:t>是素数，</a:t>
            </a:r>
            <a:r>
              <a:rPr lang="en-US" altLang="zh-CN" sz="4000" b="1" smtClean="0">
                <a:solidFill>
                  <a:srgbClr val="0000FF"/>
                </a:solidFill>
                <a:ea typeface="黑体" panose="02010609060101010101" pitchFamily="49" charset="-122"/>
              </a:rPr>
              <a:t>I(x)</a:t>
            </a:r>
            <a:r>
              <a:rPr lang="zh-CN" altLang="en-US" sz="4000" b="1" smtClean="0">
                <a:solidFill>
                  <a:srgbClr val="0000FF"/>
                </a:solidFill>
                <a:ea typeface="黑体" panose="02010609060101010101" pitchFamily="49" charset="-122"/>
              </a:rPr>
              <a:t>：</a:t>
            </a:r>
            <a:r>
              <a:rPr lang="en-US" altLang="zh-CN" sz="4000" b="1" smtClean="0">
                <a:solidFill>
                  <a:srgbClr val="0000FF"/>
                </a:solidFill>
                <a:ea typeface="黑体" panose="02010609060101010101" pitchFamily="49" charset="-122"/>
              </a:rPr>
              <a:t>x</a:t>
            </a:r>
            <a:r>
              <a:rPr lang="zh-CN" altLang="en-US" sz="4000" b="1" smtClean="0">
                <a:solidFill>
                  <a:srgbClr val="0000FF"/>
                </a:solidFill>
                <a:ea typeface="黑体" panose="02010609060101010101" pitchFamily="49" charset="-122"/>
              </a:rPr>
              <a:t>是整数，</a:t>
            </a:r>
            <a:r>
              <a:rPr lang="en-US" altLang="zh-CN" sz="4000" b="1" smtClean="0">
                <a:solidFill>
                  <a:srgbClr val="0000FF"/>
                </a:solidFill>
                <a:ea typeface="黑体" panose="02010609060101010101" pitchFamily="49" charset="-122"/>
              </a:rPr>
              <a:t>Q(x</a:t>
            </a:r>
            <a:r>
              <a:rPr lang="zh-CN" altLang="en-US" sz="4000" b="1" smtClean="0">
                <a:solidFill>
                  <a:srgbClr val="0000FF"/>
                </a:solidFill>
                <a:ea typeface="黑体" panose="02010609060101010101" pitchFamily="49" charset="-122"/>
              </a:rPr>
              <a:t>，</a:t>
            </a:r>
            <a:r>
              <a:rPr lang="en-US" altLang="zh-CN" sz="4000" b="1" smtClean="0">
                <a:solidFill>
                  <a:srgbClr val="0000FF"/>
                </a:solidFill>
                <a:ea typeface="黑体" panose="02010609060101010101" pitchFamily="49" charset="-122"/>
              </a:rPr>
              <a:t>y)</a:t>
            </a:r>
            <a:r>
              <a:rPr lang="zh-CN" altLang="en-US" sz="4000" b="1" smtClean="0">
                <a:solidFill>
                  <a:srgbClr val="0000FF"/>
                </a:solidFill>
                <a:ea typeface="黑体" panose="02010609060101010101" pitchFamily="49" charset="-122"/>
              </a:rPr>
              <a:t>：</a:t>
            </a:r>
            <a:r>
              <a:rPr lang="en-US" altLang="zh-CN" sz="4000" b="1" smtClean="0">
                <a:solidFill>
                  <a:srgbClr val="0000FF"/>
                </a:solidFill>
                <a:ea typeface="黑体" panose="02010609060101010101" pitchFamily="49" charset="-122"/>
              </a:rPr>
              <a:t>x+y=0</a:t>
            </a:r>
            <a:r>
              <a:rPr lang="zh-CN" altLang="en-US" sz="4000" b="1" smtClean="0">
                <a:solidFill>
                  <a:srgbClr val="0000FF"/>
                </a:solidFill>
                <a:ea typeface="黑体" panose="02010609060101010101" pitchFamily="49" charset="-122"/>
              </a:rPr>
              <a:t>；用语句描述下列句子，并判断其真假值。</a:t>
            </a:r>
            <a:endParaRPr lang="en-US" altLang="zh-CN" sz="4000" b="1" smtClean="0">
              <a:solidFill>
                <a:srgbClr val="0000FF"/>
              </a:solidFill>
              <a:ea typeface="黑体" panose="02010609060101010101" pitchFamily="49" charset="-122"/>
            </a:endParaRPr>
          </a:p>
          <a:p>
            <a:pPr eaLnBrk="1" hangingPunct="1">
              <a:buFontTx/>
              <a:buNone/>
            </a:pPr>
            <a:endParaRPr lang="zh-CN" altLang="en-US" sz="4000" b="1" smtClean="0">
              <a:solidFill>
                <a:srgbClr val="0000FF"/>
              </a:solidFill>
              <a:ea typeface="黑体" panose="02010609060101010101" pitchFamily="49" charset="-122"/>
            </a:endParaRPr>
          </a:p>
        </p:txBody>
      </p:sp>
      <p:graphicFrame>
        <p:nvGraphicFramePr>
          <p:cNvPr id="32772" name="Object 2"/>
          <p:cNvGraphicFramePr>
            <a:graphicFrameLocks noChangeAspect="1"/>
          </p:cNvGraphicFramePr>
          <p:nvPr>
            <p:extLst>
              <p:ext uri="{D42A27DB-BD31-4B8C-83A1-F6EECF244321}">
                <p14:modId xmlns:p14="http://schemas.microsoft.com/office/powerpoint/2010/main" val="3620328590"/>
              </p:ext>
            </p:extLst>
          </p:nvPr>
        </p:nvGraphicFramePr>
        <p:xfrm>
          <a:off x="1676400" y="3048000"/>
          <a:ext cx="6024562" cy="2819400"/>
        </p:xfrm>
        <a:graphic>
          <a:graphicData uri="http://schemas.openxmlformats.org/presentationml/2006/ole">
            <mc:AlternateContent xmlns:mc="http://schemas.openxmlformats.org/markup-compatibility/2006">
              <mc:Choice xmlns:v="urn:schemas-microsoft-com:vml" Requires="v">
                <p:oleObj spid="_x0000_s33226" name="Equation" r:id="rId4" imgW="2387520" imgH="1117440" progId="Equation.DSMT4">
                  <p:embed/>
                </p:oleObj>
              </mc:Choice>
              <mc:Fallback>
                <p:oleObj name="Equation" r:id="rId4" imgW="2387520" imgH="1117440" progId="Equation.DSMT4">
                  <p:embed/>
                  <p:pic>
                    <p:nvPicPr>
                      <p:cNvPr id="0" name="Object 2"/>
                      <p:cNvPicPr>
                        <a:picLocks noChangeAspect="1" noChangeArrowheads="1"/>
                      </p:cNvPicPr>
                      <p:nvPr/>
                    </p:nvPicPr>
                    <p:blipFill>
                      <a:blip r:embed="rId5"/>
                      <a:srcRect/>
                      <a:stretch>
                        <a:fillRect/>
                      </a:stretch>
                    </p:blipFill>
                    <p:spPr bwMode="auto">
                      <a:xfrm>
                        <a:off x="1676400" y="3048000"/>
                        <a:ext cx="6024562"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34819" name="内容占位符 2"/>
          <p:cNvSpPr>
            <a:spLocks noGrp="1"/>
          </p:cNvSpPr>
          <p:nvPr>
            <p:ph idx="1"/>
          </p:nvPr>
        </p:nvSpPr>
        <p:spPr>
          <a:xfrm>
            <a:off x="228600" y="1219200"/>
            <a:ext cx="8534400" cy="3810000"/>
          </a:xfrm>
        </p:spPr>
        <p:txBody>
          <a:bodyPr/>
          <a:lstStyle/>
          <a:p>
            <a:pPr algn="just">
              <a:lnSpc>
                <a:spcPct val="110000"/>
              </a:lnSpc>
              <a:buFontTx/>
              <a:buNone/>
            </a:pPr>
            <a:r>
              <a:rPr lang="zh-CN" altLang="en-US" b="1" dirty="0" smtClean="0">
                <a:ea typeface="黑体" panose="02010609060101010101" pitchFamily="49" charset="-122"/>
              </a:rPr>
              <a:t>  </a:t>
            </a:r>
            <a:r>
              <a:rPr lang="zh-CN" altLang="en-US" sz="2800" b="1" dirty="0" smtClean="0">
                <a:ea typeface="黑体" panose="02010609060101010101" pitchFamily="49" charset="-122"/>
              </a:rPr>
              <a:t>在前面，我们符号化得到的命题和命题函数就是</a:t>
            </a:r>
            <a:r>
              <a:rPr lang="zh-CN" altLang="en-US" sz="2800" b="1" dirty="0" smtClean="0">
                <a:solidFill>
                  <a:srgbClr val="FF0000"/>
                </a:solidFill>
                <a:ea typeface="黑体" panose="02010609060101010101" pitchFamily="49" charset="-122"/>
              </a:rPr>
              <a:t>一阶逻辑公式</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谓词公式</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但是并不是随便的一些符号化组合就能成为一个谓词公式，所以我们需要给出严格的定义。为了排除自然语言的歧义，严格刻画概念间的关系，我们需要一种人工语言，从形式上表达命题，进而建立所需的形式证明系统。这种语言，如果限制于表达</a:t>
            </a:r>
            <a:r>
              <a:rPr lang="zh-CN" altLang="en-US" sz="2800" b="1" dirty="0" smtClean="0">
                <a:solidFill>
                  <a:srgbClr val="FF0000"/>
                </a:solidFill>
                <a:ea typeface="黑体" panose="02010609060101010101" pitchFamily="49" charset="-122"/>
              </a:rPr>
              <a:t>一阶命题</a:t>
            </a:r>
            <a:r>
              <a:rPr lang="zh-CN" altLang="en-US" sz="2800" b="1" dirty="0" smtClean="0">
                <a:ea typeface="黑体" panose="02010609060101010101" pitchFamily="49" charset="-122"/>
              </a:rPr>
              <a:t>，则称为</a:t>
            </a:r>
            <a:r>
              <a:rPr lang="zh-CN" altLang="en-US" sz="2800" b="1" dirty="0" smtClean="0">
                <a:solidFill>
                  <a:srgbClr val="FF0000"/>
                </a:solidFill>
                <a:ea typeface="黑体" panose="02010609060101010101" pitchFamily="49" charset="-122"/>
              </a:rPr>
              <a:t>一阶语言</a:t>
            </a:r>
            <a:r>
              <a:rPr lang="zh-CN" altLang="en-US" sz="2800" b="1" dirty="0" smtClean="0">
                <a:ea typeface="黑体" panose="02010609060101010101" pitchFamily="49" charset="-122"/>
              </a:rPr>
              <a:t>。</a:t>
            </a:r>
          </a:p>
        </p:txBody>
      </p:sp>
    </p:spTree>
  </p:cSld>
  <p:clrMapOvr>
    <a:masterClrMapping/>
  </p:clrMapOvr>
  <p:transition spd="med" advTm="548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35843" name="内容占位符 2"/>
          <p:cNvSpPr>
            <a:spLocks noGrp="1"/>
          </p:cNvSpPr>
          <p:nvPr>
            <p:ph idx="1"/>
          </p:nvPr>
        </p:nvSpPr>
        <p:spPr/>
        <p:txBody>
          <a:bodyPr/>
          <a:lstStyle/>
          <a:p>
            <a:pPr eaLnBrk="1" hangingPunct="1"/>
            <a:r>
              <a:rPr lang="zh-CN" altLang="en-US" b="1" dirty="0" smtClean="0">
                <a:solidFill>
                  <a:srgbClr val="FF6600"/>
                </a:solidFill>
                <a:ea typeface="黑体" panose="02010609060101010101" pitchFamily="49" charset="-122"/>
                <a:sym typeface="Wingdings" panose="05000000000000000000" pitchFamily="2" charset="2"/>
              </a:rPr>
              <a:t>定义</a:t>
            </a:r>
            <a:r>
              <a:rPr lang="en-US" altLang="zh-CN" b="1" dirty="0" smtClean="0">
                <a:solidFill>
                  <a:srgbClr val="FF6600"/>
                </a:solidFill>
                <a:ea typeface="黑体" panose="02010609060101010101" pitchFamily="49" charset="-122"/>
                <a:sym typeface="Wingdings" panose="05000000000000000000" pitchFamily="2" charset="2"/>
              </a:rPr>
              <a:t>2.6</a:t>
            </a:r>
            <a:r>
              <a:rPr lang="zh-CN" altLang="en-US" b="1" dirty="0" smtClean="0">
                <a:solidFill>
                  <a:srgbClr val="FF6600"/>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一阶语言</a:t>
            </a:r>
            <a:r>
              <a:rPr lang="en-US" altLang="zh-CN" b="1" dirty="0" smtClean="0">
                <a:ea typeface="黑体" panose="02010609060101010101" pitchFamily="49" charset="-122"/>
                <a:sym typeface="Wingdings" panose="05000000000000000000" pitchFamily="2" charset="2"/>
              </a:rPr>
              <a:t>F</a:t>
            </a:r>
            <a:r>
              <a:rPr lang="zh-CN" altLang="en-US" b="1" dirty="0" smtClean="0">
                <a:ea typeface="黑体" panose="02010609060101010101" pitchFamily="49" charset="-122"/>
                <a:sym typeface="Wingdings" panose="05000000000000000000" pitchFamily="2" charset="2"/>
              </a:rPr>
              <a:t>的字母表定义如下：</a:t>
            </a:r>
            <a:endParaRPr lang="en-US" altLang="zh-CN" b="1" dirty="0" smtClean="0">
              <a:ea typeface="黑体" panose="02010609060101010101" pitchFamily="49" charset="-122"/>
              <a:sym typeface="Wingdings" panose="05000000000000000000" pitchFamily="2" charset="2"/>
            </a:endParaRPr>
          </a:p>
          <a:p>
            <a:pPr eaLnBrk="1" hangingPunct="1">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个体常元符号：</a:t>
            </a:r>
            <a:endParaRPr lang="en-US" altLang="zh-CN" b="1" dirty="0" smtClean="0">
              <a:ea typeface="黑体" panose="02010609060101010101" pitchFamily="49" charset="-122"/>
              <a:sym typeface="Wingdings" panose="05000000000000000000" pitchFamily="2" charset="2"/>
            </a:endParaRPr>
          </a:p>
          <a:p>
            <a:pPr eaLnBrk="1" hangingPunct="1">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个体变元符号：</a:t>
            </a:r>
            <a:endParaRPr lang="en-US" altLang="zh-CN" b="1" dirty="0" smtClean="0">
              <a:ea typeface="黑体" panose="02010609060101010101" pitchFamily="49" charset="-122"/>
              <a:sym typeface="Wingdings" panose="05000000000000000000" pitchFamily="2" charset="2"/>
            </a:endParaRPr>
          </a:p>
          <a:p>
            <a:pPr eaLnBrk="1" hangingPunct="1">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函数符号：</a:t>
            </a:r>
            <a:endParaRPr lang="en-US" altLang="zh-CN" b="1" dirty="0" smtClean="0">
              <a:ea typeface="黑体" panose="02010609060101010101" pitchFamily="49" charset="-122"/>
              <a:sym typeface="Wingdings" panose="05000000000000000000" pitchFamily="2" charset="2"/>
            </a:endParaRPr>
          </a:p>
          <a:p>
            <a:pPr eaLnBrk="1" hangingPunct="1">
              <a:buFontTx/>
              <a:buNone/>
            </a:pPr>
            <a:r>
              <a:rPr lang="en-US" altLang="zh-CN" b="1" dirty="0" smtClean="0">
                <a:ea typeface="黑体" panose="02010609060101010101" pitchFamily="49" charset="-122"/>
                <a:sym typeface="Wingdings" panose="05000000000000000000" pitchFamily="2" charset="2"/>
              </a:rPr>
              <a:t>(4) </a:t>
            </a:r>
            <a:r>
              <a:rPr lang="zh-CN" altLang="en-US" b="1" dirty="0" smtClean="0">
                <a:ea typeface="黑体" panose="02010609060101010101" pitchFamily="49" charset="-122"/>
                <a:sym typeface="Wingdings" panose="05000000000000000000" pitchFamily="2" charset="2"/>
              </a:rPr>
              <a:t>谓词符号：</a:t>
            </a:r>
            <a:endParaRPr lang="en-US" altLang="zh-CN" b="1" dirty="0" smtClean="0">
              <a:ea typeface="黑体" panose="02010609060101010101" pitchFamily="49" charset="-122"/>
              <a:sym typeface="Wingdings" panose="05000000000000000000" pitchFamily="2" charset="2"/>
            </a:endParaRPr>
          </a:p>
          <a:p>
            <a:pPr eaLnBrk="1" hangingPunct="1">
              <a:buFontTx/>
              <a:buNone/>
            </a:pPr>
            <a:r>
              <a:rPr lang="en-US" altLang="zh-CN" b="1" dirty="0" smtClean="0">
                <a:ea typeface="黑体" panose="02010609060101010101" pitchFamily="49" charset="-122"/>
                <a:sym typeface="Wingdings" panose="05000000000000000000" pitchFamily="2" charset="2"/>
              </a:rPr>
              <a:t>(5) </a:t>
            </a:r>
            <a:r>
              <a:rPr lang="zh-CN" altLang="en-US" b="1" dirty="0" smtClean="0">
                <a:ea typeface="黑体" panose="02010609060101010101" pitchFamily="49" charset="-122"/>
                <a:sym typeface="Wingdings" panose="05000000000000000000" pitchFamily="2" charset="2"/>
              </a:rPr>
              <a:t>量词符号：</a:t>
            </a:r>
            <a:endParaRPr lang="en-US" altLang="zh-CN" b="1" dirty="0" smtClean="0">
              <a:ea typeface="黑体" panose="02010609060101010101" pitchFamily="49" charset="-122"/>
              <a:sym typeface="Wingdings" panose="05000000000000000000" pitchFamily="2" charset="2"/>
            </a:endParaRPr>
          </a:p>
          <a:p>
            <a:pPr eaLnBrk="1" hangingPunct="1">
              <a:buFontTx/>
              <a:buNone/>
            </a:pPr>
            <a:r>
              <a:rPr lang="en-US" altLang="zh-CN" b="1" dirty="0" smtClean="0">
                <a:ea typeface="黑体" panose="02010609060101010101" pitchFamily="49" charset="-122"/>
                <a:sym typeface="Wingdings" panose="05000000000000000000" pitchFamily="2" charset="2"/>
              </a:rPr>
              <a:t>(6) </a:t>
            </a:r>
            <a:r>
              <a:rPr lang="zh-CN" altLang="en-US" b="1" dirty="0" smtClean="0">
                <a:ea typeface="黑体" panose="02010609060101010101" pitchFamily="49" charset="-122"/>
                <a:sym typeface="Wingdings" panose="05000000000000000000" pitchFamily="2" charset="2"/>
              </a:rPr>
              <a:t>联结词符号： </a:t>
            </a:r>
            <a:r>
              <a:rPr lang="en-US" altLang="zh-CN" b="1" dirty="0" smtClean="0">
                <a:ea typeface="黑体" panose="02010609060101010101" pitchFamily="49" charset="-122"/>
                <a:sym typeface="Wingdings" panose="05000000000000000000" pitchFamily="2" charset="2"/>
              </a:rPr>
              <a:t>¬, ∧,∨,→,↔.</a:t>
            </a:r>
          </a:p>
          <a:p>
            <a:pPr eaLnBrk="1" hangingPunct="1">
              <a:buFontTx/>
              <a:buNone/>
            </a:pPr>
            <a:r>
              <a:rPr lang="en-US" altLang="zh-CN" b="1" dirty="0" smtClean="0">
                <a:ea typeface="黑体" panose="02010609060101010101" pitchFamily="49" charset="-122"/>
                <a:sym typeface="Wingdings" panose="05000000000000000000" pitchFamily="2" charset="2"/>
              </a:rPr>
              <a:t>(7) </a:t>
            </a:r>
            <a:r>
              <a:rPr lang="zh-CN" altLang="en-US" b="1" dirty="0" smtClean="0">
                <a:ea typeface="黑体" panose="02010609060101010101" pitchFamily="49" charset="-122"/>
                <a:sym typeface="Wingdings" panose="05000000000000000000" pitchFamily="2" charset="2"/>
              </a:rPr>
              <a:t>括号与逗号：</a:t>
            </a:r>
            <a:r>
              <a:rPr lang="en-US" altLang="zh-CN" b="1" dirty="0" smtClean="0">
                <a:ea typeface="黑体" panose="02010609060101010101" pitchFamily="49" charset="-122"/>
                <a:sym typeface="Wingdings" panose="05000000000000000000" pitchFamily="2" charset="2"/>
              </a:rPr>
              <a:t>(  ,  ) .</a:t>
            </a:r>
            <a:endParaRPr lang="zh-CN" altLang="en-US" b="1" dirty="0" smtClean="0">
              <a:ea typeface="黑体" panose="02010609060101010101" pitchFamily="49" charset="-122"/>
              <a:sym typeface="Wingdings" panose="05000000000000000000" pitchFamily="2" charset="2"/>
            </a:endParaRPr>
          </a:p>
        </p:txBody>
      </p:sp>
      <p:graphicFrame>
        <p:nvGraphicFramePr>
          <p:cNvPr id="35844" name="Object 2"/>
          <p:cNvGraphicFramePr>
            <a:graphicFrameLocks noChangeAspect="1"/>
          </p:cNvGraphicFramePr>
          <p:nvPr/>
        </p:nvGraphicFramePr>
        <p:xfrm>
          <a:off x="3810000" y="1676400"/>
          <a:ext cx="4267200" cy="600075"/>
        </p:xfrm>
        <a:graphic>
          <a:graphicData uri="http://schemas.openxmlformats.org/presentationml/2006/ole">
            <mc:AlternateContent xmlns:mc="http://schemas.openxmlformats.org/markup-compatibility/2006">
              <mc:Choice xmlns:v="urn:schemas-microsoft-com:vml" Requires="v">
                <p:oleObj spid="_x0000_s114914" name="公式" r:id="rId3" imgW="1625600" imgH="228600" progId="Equation.3">
                  <p:embed/>
                </p:oleObj>
              </mc:Choice>
              <mc:Fallback>
                <p:oleObj name="公式" r:id="rId3" imgW="16256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676400"/>
                        <a:ext cx="42672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3744913" y="2286000"/>
          <a:ext cx="4322762" cy="593725"/>
        </p:xfrm>
        <a:graphic>
          <a:graphicData uri="http://schemas.openxmlformats.org/presentationml/2006/ole">
            <mc:AlternateContent xmlns:mc="http://schemas.openxmlformats.org/markup-compatibility/2006">
              <mc:Choice xmlns:v="urn:schemas-microsoft-com:vml" Requires="v">
                <p:oleObj spid="_x0000_s114915" name="公式" r:id="rId5" imgW="1663700" imgH="228600" progId="Equation.3">
                  <p:embed/>
                </p:oleObj>
              </mc:Choice>
              <mc:Fallback>
                <p:oleObj name="公式" r:id="rId5" imgW="1663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913" y="2286000"/>
                        <a:ext cx="4322762"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7"/>
          <p:cNvGraphicFramePr>
            <a:graphicFrameLocks noChangeAspect="1"/>
          </p:cNvGraphicFramePr>
          <p:nvPr/>
        </p:nvGraphicFramePr>
        <p:xfrm>
          <a:off x="3124200" y="2895600"/>
          <a:ext cx="4286250" cy="571500"/>
        </p:xfrm>
        <a:graphic>
          <a:graphicData uri="http://schemas.openxmlformats.org/presentationml/2006/ole">
            <mc:AlternateContent xmlns:mc="http://schemas.openxmlformats.org/markup-compatibility/2006">
              <mc:Choice xmlns:v="urn:schemas-microsoft-com:vml" Requires="v">
                <p:oleObj spid="_x0000_s114916" name="公式" r:id="rId7" imgW="1714500" imgH="228600" progId="Equation.3">
                  <p:embed/>
                </p:oleObj>
              </mc:Choice>
              <mc:Fallback>
                <p:oleObj name="公式" r:id="rId7" imgW="17145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895600"/>
                        <a:ext cx="42862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8"/>
          <p:cNvGraphicFramePr>
            <a:graphicFrameLocks noChangeAspect="1"/>
          </p:cNvGraphicFramePr>
          <p:nvPr/>
        </p:nvGraphicFramePr>
        <p:xfrm>
          <a:off x="2971800" y="3505200"/>
          <a:ext cx="4667250" cy="571500"/>
        </p:xfrm>
        <a:graphic>
          <a:graphicData uri="http://schemas.openxmlformats.org/presentationml/2006/ole">
            <mc:AlternateContent xmlns:mc="http://schemas.openxmlformats.org/markup-compatibility/2006">
              <mc:Choice xmlns:v="urn:schemas-microsoft-com:vml" Requires="v">
                <p:oleObj spid="_x0000_s114917" name="公式" r:id="rId9" imgW="1866900" imgH="228600" progId="Equation.3">
                  <p:embed/>
                </p:oleObj>
              </mc:Choice>
              <mc:Fallback>
                <p:oleObj name="公式" r:id="rId9" imgW="18669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3505200"/>
                        <a:ext cx="46672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9"/>
          <p:cNvGraphicFramePr>
            <a:graphicFrameLocks noChangeAspect="1"/>
          </p:cNvGraphicFramePr>
          <p:nvPr/>
        </p:nvGraphicFramePr>
        <p:xfrm>
          <a:off x="3124200" y="4114800"/>
          <a:ext cx="747713" cy="498475"/>
        </p:xfrm>
        <a:graphic>
          <a:graphicData uri="http://schemas.openxmlformats.org/presentationml/2006/ole">
            <mc:AlternateContent xmlns:mc="http://schemas.openxmlformats.org/markup-compatibility/2006">
              <mc:Choice xmlns:v="urn:schemas-microsoft-com:vml" Requires="v">
                <p:oleObj spid="_x0000_s114918" name="公式" r:id="rId11" imgW="304536" imgH="203024" progId="Equation.3">
                  <p:embed/>
                </p:oleObj>
              </mc:Choice>
              <mc:Fallback>
                <p:oleObj name="公式" r:id="rId11" imgW="304536" imgH="203024"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4114800"/>
                        <a:ext cx="747713"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36867" name="内容占位符 2"/>
          <p:cNvSpPr>
            <a:spLocks noGrp="1"/>
          </p:cNvSpPr>
          <p:nvPr>
            <p:ph idx="1"/>
          </p:nvPr>
        </p:nvSpPr>
        <p:spPr/>
        <p:txBody>
          <a:bodyPr/>
          <a:lstStyle/>
          <a:p>
            <a:pPr eaLnBrk="1" hangingPunct="1">
              <a:buFontTx/>
              <a:buNone/>
            </a:pPr>
            <a:r>
              <a:rPr lang="en-US" altLang="zh-CN" b="1" dirty="0" smtClean="0">
                <a:solidFill>
                  <a:srgbClr val="0000FF"/>
                </a:solidFill>
                <a:ea typeface="黑体" panose="02010609060101010101" pitchFamily="49" charset="-122"/>
              </a:rPr>
              <a:t>2.2.1 </a:t>
            </a:r>
            <a:r>
              <a:rPr lang="zh-CN" altLang="en-US" b="1" dirty="0" smtClean="0">
                <a:solidFill>
                  <a:srgbClr val="0000FF"/>
                </a:solidFill>
                <a:ea typeface="黑体" panose="02010609060101010101" pitchFamily="49" charset="-122"/>
              </a:rPr>
              <a:t>谓词的合式公式</a:t>
            </a:r>
            <a:endParaRPr lang="en-US" altLang="zh-CN" b="1" dirty="0" smtClean="0">
              <a:solidFill>
                <a:srgbClr val="0000FF"/>
              </a:solidFill>
              <a:ea typeface="黑体" panose="02010609060101010101" pitchFamily="49" charset="-122"/>
            </a:endParaRPr>
          </a:p>
          <a:p>
            <a:pPr algn="just" eaLnBrk="1" hangingPunct="1">
              <a:lnSpc>
                <a:spcPct val="110000"/>
              </a:lnSpc>
              <a:buFontTx/>
              <a:buNone/>
            </a:pPr>
            <a:r>
              <a:rPr lang="zh-CN" altLang="en-US" sz="2800" b="1" dirty="0" smtClean="0">
                <a:ea typeface="黑体" panose="02010609060101010101" pitchFamily="49" charset="-122"/>
              </a:rPr>
              <a:t>为了方便处理数学和计算机科学的逻辑问题及谓词表示的直觉清晰性，首先引入</a:t>
            </a:r>
            <a:r>
              <a:rPr lang="zh-CN" altLang="en-US" sz="2800" b="1" dirty="0" smtClean="0">
                <a:solidFill>
                  <a:srgbClr val="FF0000"/>
                </a:solidFill>
                <a:ea typeface="黑体" panose="02010609060101010101" pitchFamily="49" charset="-122"/>
              </a:rPr>
              <a:t>项</a:t>
            </a:r>
            <a:r>
              <a:rPr lang="zh-CN" altLang="en-US" sz="2800" b="1" dirty="0" smtClean="0">
                <a:ea typeface="黑体" panose="02010609060101010101" pitchFamily="49" charset="-122"/>
              </a:rPr>
              <a:t>的概念。</a:t>
            </a:r>
            <a:endParaRPr lang="en-US" altLang="zh-CN" sz="2800" b="1" dirty="0" smtClean="0">
              <a:ea typeface="黑体" panose="02010609060101010101" pitchFamily="49" charset="-122"/>
            </a:endParaRPr>
          </a:p>
          <a:p>
            <a:pPr algn="just" eaLnBrk="1" hangingPunct="1">
              <a:lnSpc>
                <a:spcPct val="11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2.7</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一阶语言</a:t>
            </a:r>
            <a:r>
              <a:rPr lang="en-US" altLang="zh-CN" sz="2800" b="1" dirty="0" smtClean="0">
                <a:ea typeface="黑体" panose="02010609060101010101" pitchFamily="49" charset="-122"/>
                <a:sym typeface="Wingdings" panose="05000000000000000000" pitchFamily="2" charset="2"/>
              </a:rPr>
              <a:t>F</a:t>
            </a:r>
            <a:r>
              <a:rPr lang="zh-CN" altLang="en-US" sz="2800" b="1" dirty="0" smtClean="0">
                <a:ea typeface="黑体" panose="02010609060101010101" pitchFamily="49" charset="-122"/>
                <a:sym typeface="Wingdings" panose="05000000000000000000" pitchFamily="2" charset="2"/>
              </a:rPr>
              <a:t>中的</a:t>
            </a:r>
            <a:r>
              <a:rPr lang="zh-CN" altLang="en-US" sz="2800" b="1" dirty="0" smtClean="0">
                <a:solidFill>
                  <a:srgbClr val="FF0000"/>
                </a:solidFill>
                <a:ea typeface="黑体" panose="02010609060101010101" pitchFamily="49" charset="-122"/>
                <a:sym typeface="Wingdings" panose="05000000000000000000" pitchFamily="2" charset="2"/>
              </a:rPr>
              <a:t>项</a:t>
            </a:r>
            <a:r>
              <a:rPr lang="en-US" altLang="zh-CN" sz="2800" b="1" dirty="0" smtClean="0">
                <a:ea typeface="黑体" panose="02010609060101010101" pitchFamily="49" charset="-122"/>
                <a:sym typeface="Wingdings" panose="05000000000000000000" pitchFamily="2" charset="2"/>
              </a:rPr>
              <a:t>(Term)</a:t>
            </a:r>
            <a:r>
              <a:rPr lang="zh-CN" altLang="en-US" sz="2800" b="1" dirty="0" smtClean="0">
                <a:ea typeface="黑体" panose="02010609060101010101" pitchFamily="49" charset="-122"/>
                <a:sym typeface="Wingdings" panose="05000000000000000000" pitchFamily="2" charset="2"/>
              </a:rPr>
              <a:t>，被递归定义为：</a:t>
            </a:r>
            <a:endParaRPr lang="en-US" altLang="zh-CN" sz="2800" b="1" dirty="0" smtClean="0">
              <a:ea typeface="黑体" panose="02010609060101010101" pitchFamily="49" charset="-122"/>
            </a:endParaRPr>
          </a:p>
          <a:p>
            <a:pPr algn="just" eaLnBrk="1" hangingPunct="1">
              <a:lnSpc>
                <a:spcPct val="110000"/>
              </a:lnSpc>
              <a:buFontTx/>
              <a:buNone/>
            </a:pPr>
            <a:r>
              <a:rPr lang="en-US" altLang="zh-CN" sz="2800" b="1" dirty="0" smtClean="0">
                <a:ea typeface="黑体" panose="02010609060101010101" pitchFamily="49" charset="-122"/>
              </a:rPr>
              <a:t>(1) </a:t>
            </a:r>
            <a:r>
              <a:rPr lang="zh-CN" altLang="en-US" sz="2800" b="1" dirty="0" smtClean="0">
                <a:ea typeface="黑体" panose="02010609060101010101" pitchFamily="49" charset="-122"/>
              </a:rPr>
              <a:t>任何一个个体变元或个体常元是项；</a:t>
            </a:r>
            <a:endParaRPr lang="en-US" altLang="zh-CN" sz="2800" b="1" dirty="0" smtClean="0">
              <a:ea typeface="黑体" panose="02010609060101010101" pitchFamily="49" charset="-122"/>
            </a:endParaRPr>
          </a:p>
          <a:p>
            <a:pPr algn="just" eaLnBrk="1" hangingPunct="1">
              <a:lnSpc>
                <a:spcPct val="110000"/>
              </a:lnSpc>
              <a:buFontTx/>
              <a:buNone/>
            </a:pPr>
            <a:r>
              <a:rPr lang="en-US" altLang="zh-CN" sz="2800" b="1" dirty="0" smtClean="0">
                <a:ea typeface="黑体" panose="02010609060101010101" pitchFamily="49" charset="-122"/>
              </a:rPr>
              <a:t>(2) </a:t>
            </a:r>
            <a:r>
              <a:rPr lang="zh-CN" altLang="en-US" sz="2800" b="1" dirty="0" smtClean="0">
                <a:ea typeface="黑体" panose="02010609060101010101" pitchFamily="49" charset="-122"/>
              </a:rPr>
              <a:t>如果</a:t>
            </a:r>
            <a:r>
              <a:rPr lang="en-US" altLang="zh-CN" sz="2800" b="1" dirty="0" smtClean="0">
                <a:ea typeface="黑体" panose="02010609060101010101" pitchFamily="49" charset="-122"/>
              </a:rPr>
              <a:t>f(x</a:t>
            </a:r>
            <a:r>
              <a:rPr lang="en-US" altLang="zh-CN" sz="2800" b="1" baseline="-25000" dirty="0" smtClean="0">
                <a:ea typeface="黑体" panose="02010609060101010101" pitchFamily="49" charset="-122"/>
              </a:rPr>
              <a:t>1</a:t>
            </a:r>
            <a:r>
              <a:rPr lang="en-US" altLang="zh-CN" sz="2800" b="1" dirty="0" smtClean="0">
                <a:ea typeface="黑体" panose="02010609060101010101" pitchFamily="49" charset="-122"/>
              </a:rPr>
              <a:t>, x</a:t>
            </a:r>
            <a:r>
              <a:rPr lang="en-US" altLang="zh-CN" sz="2800" b="1" baseline="-25000" dirty="0" smtClean="0">
                <a:ea typeface="黑体" panose="02010609060101010101" pitchFamily="49" charset="-122"/>
              </a:rPr>
              <a:t>2</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x</a:t>
            </a:r>
            <a:r>
              <a:rPr lang="en-US" altLang="zh-CN" sz="2800" b="1" baseline="-25000" dirty="0" err="1" smtClean="0">
                <a:ea typeface="黑体" panose="02010609060101010101" pitchFamily="49" charset="-122"/>
              </a:rPr>
              <a:t>n</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是任意</a:t>
            </a:r>
            <a:r>
              <a:rPr lang="en-US" altLang="zh-CN" sz="2800" b="1" dirty="0" smtClean="0">
                <a:ea typeface="黑体" panose="02010609060101010101" pitchFamily="49" charset="-122"/>
              </a:rPr>
              <a:t>n</a:t>
            </a:r>
            <a:r>
              <a:rPr lang="zh-CN" altLang="en-US" sz="2800" b="1" dirty="0" smtClean="0">
                <a:ea typeface="黑体" panose="02010609060101010101" pitchFamily="49" charset="-122"/>
              </a:rPr>
              <a:t>元函数，</a:t>
            </a:r>
            <a:r>
              <a:rPr lang="en-US" altLang="zh-CN" sz="2800" b="1" dirty="0" smtClean="0">
                <a:ea typeface="黑体" panose="02010609060101010101" pitchFamily="49" charset="-122"/>
              </a:rPr>
              <a:t>t</a:t>
            </a:r>
            <a:r>
              <a:rPr lang="en-US" altLang="zh-CN" sz="2800" b="1" baseline="-25000" dirty="0" smtClean="0">
                <a:ea typeface="黑体" panose="02010609060101010101" pitchFamily="49" charset="-122"/>
              </a:rPr>
              <a:t>1</a:t>
            </a:r>
            <a:r>
              <a:rPr lang="en-US" altLang="zh-CN" sz="2800" b="1" dirty="0" smtClean="0">
                <a:ea typeface="黑体" panose="02010609060101010101" pitchFamily="49" charset="-122"/>
              </a:rPr>
              <a:t>, t</a:t>
            </a:r>
            <a:r>
              <a:rPr lang="en-US" altLang="zh-CN" sz="2800" b="1" baseline="-25000" dirty="0" smtClean="0">
                <a:ea typeface="黑体" panose="02010609060101010101" pitchFamily="49" charset="-122"/>
              </a:rPr>
              <a:t>2</a:t>
            </a:r>
            <a:r>
              <a:rPr lang="en-US" altLang="zh-CN" sz="2800" b="1" dirty="0" smtClean="0">
                <a:ea typeface="黑体" panose="02010609060101010101" pitchFamily="49" charset="-122"/>
              </a:rPr>
              <a:t>, …, </a:t>
            </a:r>
            <a:r>
              <a:rPr lang="en-US" altLang="zh-CN" sz="2800" b="1" dirty="0" err="1" smtClean="0">
                <a:ea typeface="黑体" panose="02010609060101010101" pitchFamily="49" charset="-122"/>
              </a:rPr>
              <a:t>t</a:t>
            </a:r>
            <a:r>
              <a:rPr lang="en-US" altLang="zh-CN" sz="2800" b="1" baseline="-25000" dirty="0" err="1" smtClean="0">
                <a:ea typeface="黑体" panose="02010609060101010101" pitchFamily="49" charset="-122"/>
              </a:rPr>
              <a:t>n</a:t>
            </a:r>
            <a:r>
              <a:rPr lang="zh-CN" altLang="en-US" sz="2800" b="1" dirty="0" smtClean="0">
                <a:ea typeface="黑体" panose="02010609060101010101" pitchFamily="49" charset="-122"/>
              </a:rPr>
              <a:t>是任意的</a:t>
            </a:r>
            <a:r>
              <a:rPr lang="en-US" altLang="zh-CN" sz="2800" b="1" dirty="0" smtClean="0">
                <a:ea typeface="黑体" panose="02010609060101010101" pitchFamily="49" charset="-122"/>
              </a:rPr>
              <a:t>n</a:t>
            </a:r>
            <a:r>
              <a:rPr lang="zh-CN" altLang="en-US" sz="2800" b="1" dirty="0" smtClean="0">
                <a:ea typeface="黑体" panose="02010609060101010101" pitchFamily="49" charset="-122"/>
              </a:rPr>
              <a:t>个项，则</a:t>
            </a:r>
            <a:r>
              <a:rPr lang="en-US" altLang="zh-CN" sz="2800" b="1" dirty="0" smtClean="0">
                <a:ea typeface="黑体" panose="02010609060101010101" pitchFamily="49" charset="-122"/>
              </a:rPr>
              <a:t>f(t</a:t>
            </a:r>
            <a:r>
              <a:rPr lang="en-US" altLang="zh-CN" sz="2800" b="1" baseline="-25000" dirty="0" smtClean="0">
                <a:ea typeface="黑体" panose="02010609060101010101" pitchFamily="49" charset="-122"/>
              </a:rPr>
              <a:t>1</a:t>
            </a:r>
            <a:r>
              <a:rPr lang="en-US" altLang="zh-CN" sz="2800" b="1" dirty="0" smtClean="0">
                <a:ea typeface="黑体" panose="02010609060101010101" pitchFamily="49" charset="-122"/>
              </a:rPr>
              <a:t>, t</a:t>
            </a:r>
            <a:r>
              <a:rPr lang="en-US" altLang="zh-CN" sz="2800" b="1" baseline="-25000" dirty="0" smtClean="0">
                <a:ea typeface="黑体" panose="02010609060101010101" pitchFamily="49" charset="-122"/>
              </a:rPr>
              <a:t>2</a:t>
            </a:r>
            <a:r>
              <a:rPr lang="en-US" altLang="zh-CN" sz="2800" b="1" dirty="0" smtClean="0">
                <a:ea typeface="黑体" panose="02010609060101010101" pitchFamily="49" charset="-122"/>
              </a:rPr>
              <a:t>, …, </a:t>
            </a:r>
            <a:r>
              <a:rPr lang="en-US" altLang="zh-CN" sz="2800" b="1" dirty="0" err="1" smtClean="0">
                <a:ea typeface="黑体" panose="02010609060101010101" pitchFamily="49" charset="-122"/>
              </a:rPr>
              <a:t>t</a:t>
            </a:r>
            <a:r>
              <a:rPr lang="en-US" altLang="zh-CN" sz="2800" b="1" baseline="-25000" dirty="0" err="1" smtClean="0">
                <a:ea typeface="黑体" panose="02010609060101010101" pitchFamily="49" charset="-122"/>
              </a:rPr>
              <a:t>n</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是项；</a:t>
            </a:r>
            <a:endParaRPr lang="en-US" altLang="zh-CN" sz="2800" b="1" dirty="0" smtClean="0">
              <a:ea typeface="黑体" panose="02010609060101010101" pitchFamily="49" charset="-122"/>
            </a:endParaRPr>
          </a:p>
          <a:p>
            <a:pPr algn="just" eaLnBrk="1" hangingPunct="1">
              <a:lnSpc>
                <a:spcPct val="110000"/>
              </a:lnSpc>
              <a:buFontTx/>
              <a:buNone/>
            </a:pPr>
            <a:r>
              <a:rPr lang="en-US" altLang="zh-CN" sz="2800" b="1" dirty="0" smtClean="0">
                <a:ea typeface="黑体" panose="02010609060101010101" pitchFamily="49" charset="-122"/>
              </a:rPr>
              <a:t>(3) </a:t>
            </a:r>
            <a:r>
              <a:rPr lang="zh-CN" altLang="en-US" sz="2800" b="1" dirty="0" smtClean="0">
                <a:ea typeface="黑体" panose="02010609060101010101" pitchFamily="49" charset="-122"/>
              </a:rPr>
              <a:t>所有的项都是有限次使用</a:t>
            </a:r>
            <a:r>
              <a:rPr lang="en-US" altLang="zh-CN" sz="2800" b="1" dirty="0" smtClean="0">
                <a:ea typeface="黑体" panose="02010609060101010101" pitchFamily="49" charset="-122"/>
              </a:rPr>
              <a:t>(1)</a:t>
            </a:r>
            <a:r>
              <a:rPr lang="zh-CN" altLang="en-US" sz="2800" b="1" dirty="0" smtClean="0">
                <a:ea typeface="黑体" panose="02010609060101010101" pitchFamily="49" charset="-122"/>
              </a:rPr>
              <a:t>，</a:t>
            </a:r>
            <a:r>
              <a:rPr lang="en-US" altLang="zh-CN" sz="2800" b="1" dirty="0" smtClean="0">
                <a:ea typeface="黑体" panose="02010609060101010101" pitchFamily="49" charset="-122"/>
              </a:rPr>
              <a:t>(2)</a:t>
            </a:r>
            <a:r>
              <a:rPr lang="zh-CN" altLang="en-US" sz="2800" b="1" dirty="0" smtClean="0">
                <a:ea typeface="黑体" panose="02010609060101010101" pitchFamily="49" charset="-122"/>
              </a:rPr>
              <a:t>得到的。</a:t>
            </a:r>
          </a:p>
        </p:txBody>
      </p:sp>
    </p:spTree>
  </p:cSld>
  <p:clrMapOvr>
    <a:masterClrMapping/>
  </p:clrMapOvr>
  <p:transition spd="med" advTm="548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37891" name="内容占位符 2"/>
          <p:cNvSpPr>
            <a:spLocks noGrp="1"/>
          </p:cNvSpPr>
          <p:nvPr>
            <p:ph idx="1"/>
          </p:nvPr>
        </p:nvSpPr>
        <p:spPr>
          <a:xfrm>
            <a:off x="304800" y="1143000"/>
            <a:ext cx="8610600" cy="5486400"/>
          </a:xfrm>
        </p:spPr>
        <p:txBody>
          <a:bodyPr/>
          <a:lstStyle/>
          <a:p>
            <a:pPr>
              <a:lnSpc>
                <a:spcPct val="100000"/>
              </a:lnSpc>
              <a:buFontTx/>
              <a:buNone/>
            </a:pPr>
            <a:r>
              <a:rPr lang="zh-CN" altLang="en-US" b="1" dirty="0" smtClean="0">
                <a:ea typeface="黑体" panose="02010609060101010101" pitchFamily="49" charset="-122"/>
              </a:rPr>
              <a:t>我们定义的项，包括了</a:t>
            </a:r>
            <a:r>
              <a:rPr lang="zh-CN" altLang="en-US" b="1" dirty="0" smtClean="0">
                <a:solidFill>
                  <a:srgbClr val="FF0000"/>
                </a:solidFill>
                <a:ea typeface="黑体" panose="02010609060101010101" pitchFamily="49" charset="-122"/>
              </a:rPr>
              <a:t>常量</a:t>
            </a:r>
            <a:r>
              <a:rPr lang="zh-CN" altLang="en-US" b="1" dirty="0" smtClean="0">
                <a:ea typeface="黑体" panose="02010609060101010101" pitchFamily="49" charset="-122"/>
              </a:rPr>
              <a:t>，</a:t>
            </a:r>
            <a:r>
              <a:rPr lang="zh-CN" altLang="en-US" b="1" dirty="0" smtClean="0">
                <a:solidFill>
                  <a:srgbClr val="FF0000"/>
                </a:solidFill>
                <a:ea typeface="黑体" panose="02010609060101010101" pitchFamily="49" charset="-122"/>
              </a:rPr>
              <a:t>变量</a:t>
            </a:r>
            <a:r>
              <a:rPr lang="zh-CN" altLang="en-US" b="1" dirty="0" smtClean="0">
                <a:ea typeface="黑体" panose="02010609060101010101" pitchFamily="49" charset="-122"/>
              </a:rPr>
              <a:t>及</a:t>
            </a:r>
            <a:r>
              <a:rPr lang="zh-CN" altLang="en-US" b="1" dirty="0" smtClean="0">
                <a:solidFill>
                  <a:srgbClr val="FF0000"/>
                </a:solidFill>
                <a:ea typeface="黑体" panose="02010609060101010101" pitchFamily="49" charset="-122"/>
              </a:rPr>
              <a:t>函数</a:t>
            </a:r>
            <a:r>
              <a:rPr lang="zh-CN" altLang="en-US" b="1" dirty="0" smtClean="0">
                <a:ea typeface="黑体" panose="02010609060101010101" pitchFamily="49" charset="-122"/>
              </a:rPr>
              <a:t>。</a:t>
            </a:r>
            <a:endParaRPr lang="en-US" altLang="zh-CN" b="1" dirty="0" smtClean="0">
              <a:ea typeface="黑体" panose="02010609060101010101" pitchFamily="49" charset="-122"/>
            </a:endParaRPr>
          </a:p>
          <a:p>
            <a:pPr>
              <a:lnSpc>
                <a:spcPct val="100000"/>
              </a:lnSpc>
              <a:buFontTx/>
              <a:buNone/>
            </a:pPr>
            <a:r>
              <a:rPr lang="zh-CN" altLang="en-US" b="1" dirty="0" smtClean="0">
                <a:ea typeface="黑体" panose="02010609060101010101" pitchFamily="49" charset="-122"/>
              </a:rPr>
              <a:t>例如，</a:t>
            </a:r>
            <a:r>
              <a:rPr lang="en-US" altLang="zh-CN" b="1" dirty="0" smtClean="0">
                <a:ea typeface="黑体" panose="02010609060101010101" pitchFamily="49" charset="-122"/>
              </a:rPr>
              <a:t>x</a:t>
            </a:r>
            <a:r>
              <a:rPr lang="zh-CN" altLang="en-US" b="1" dirty="0" smtClean="0">
                <a:ea typeface="黑体" panose="02010609060101010101" pitchFamily="49" charset="-122"/>
              </a:rPr>
              <a:t>，</a:t>
            </a:r>
            <a:r>
              <a:rPr lang="en-US" altLang="zh-CN" b="1" dirty="0" smtClean="0">
                <a:ea typeface="黑体" panose="02010609060101010101" pitchFamily="49" charset="-122"/>
              </a:rPr>
              <a:t>a</a:t>
            </a:r>
            <a:r>
              <a:rPr lang="zh-CN" altLang="en-US" b="1" dirty="0" smtClean="0">
                <a:ea typeface="黑体" panose="02010609060101010101" pitchFamily="49" charset="-122"/>
              </a:rPr>
              <a:t>，</a:t>
            </a:r>
            <a:r>
              <a:rPr lang="en-US" altLang="zh-CN" b="1" dirty="0" smtClean="0">
                <a:ea typeface="黑体" panose="02010609060101010101" pitchFamily="49" charset="-122"/>
              </a:rPr>
              <a:t>f(x, a)</a:t>
            </a:r>
            <a:r>
              <a:rPr lang="zh-CN" altLang="en-US" b="1" dirty="0" smtClean="0">
                <a:ea typeface="黑体" panose="02010609060101010101" pitchFamily="49" charset="-122"/>
              </a:rPr>
              <a:t>，</a:t>
            </a:r>
            <a:r>
              <a:rPr lang="en-US" altLang="zh-CN" b="1" dirty="0" smtClean="0">
                <a:ea typeface="黑体" panose="02010609060101010101" pitchFamily="49" charset="-122"/>
              </a:rPr>
              <a:t>f(g(x, a),b)</a:t>
            </a:r>
            <a:r>
              <a:rPr lang="zh-CN" altLang="en-US" b="1" dirty="0" smtClean="0">
                <a:ea typeface="黑体" panose="02010609060101010101" pitchFamily="49" charset="-122"/>
              </a:rPr>
              <a:t>，</a:t>
            </a:r>
            <a:r>
              <a:rPr lang="en-US" altLang="zh-CN" b="1" dirty="0" smtClean="0">
                <a:ea typeface="黑体" panose="02010609060101010101" pitchFamily="49" charset="-122"/>
              </a:rPr>
              <a:t>h(x)</a:t>
            </a:r>
            <a:r>
              <a:rPr lang="zh-CN" altLang="en-US" b="1" dirty="0" smtClean="0">
                <a:ea typeface="黑体" panose="02010609060101010101" pitchFamily="49" charset="-122"/>
              </a:rPr>
              <a:t>均是项。函数的使用，能给谓词表示带来很大的方便。</a:t>
            </a:r>
            <a:endParaRPr lang="en-US" altLang="zh-CN" b="1" dirty="0" smtClean="0">
              <a:ea typeface="黑体" panose="02010609060101010101" pitchFamily="49" charset="-122"/>
            </a:endParaRPr>
          </a:p>
          <a:p>
            <a:pPr>
              <a:lnSpc>
                <a:spcPct val="100000"/>
              </a:lnSpc>
            </a:pPr>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2-9</a:t>
            </a:r>
            <a:r>
              <a:rPr lang="zh-CN" altLang="en-US" sz="4000" b="1" dirty="0" smtClean="0">
                <a:solidFill>
                  <a:srgbClr val="0000FF"/>
                </a:solidFill>
                <a:ea typeface="黑体" panose="02010609060101010101" pitchFamily="49" charset="-122"/>
                <a:sym typeface="Wingdings" panose="05000000000000000000" pitchFamily="2" charset="2"/>
              </a:rPr>
              <a:t>：</a:t>
            </a:r>
            <a:endParaRPr lang="en-US" altLang="zh-CN" sz="4000" b="1" dirty="0" smtClean="0">
              <a:solidFill>
                <a:srgbClr val="0000FF"/>
              </a:solidFill>
              <a:ea typeface="黑体" panose="02010609060101010101" pitchFamily="49" charset="-122"/>
              <a:sym typeface="Wingdings" panose="05000000000000000000" pitchFamily="2" charset="2"/>
            </a:endParaRPr>
          </a:p>
          <a:p>
            <a:pPr eaLnBrk="1" hangingPunct="1">
              <a:lnSpc>
                <a:spcPct val="100000"/>
              </a:lnSpc>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周红的父亲是教授；</a:t>
            </a:r>
            <a:endParaRPr lang="en-US" altLang="zh-CN" sz="2800" b="1" dirty="0" smtClean="0">
              <a:ea typeface="黑体" panose="02010609060101010101" pitchFamily="49" charset="-122"/>
              <a:sym typeface="Wingdings" panose="05000000000000000000" pitchFamily="2" charset="2"/>
            </a:endParaRPr>
          </a:p>
          <a:p>
            <a:pPr eaLnBrk="1" hangingPunct="1">
              <a:lnSpc>
                <a:spcPct val="100000"/>
              </a:lnSpc>
              <a:buFontTx/>
              <a:buNone/>
            </a:pPr>
            <a:r>
              <a:rPr lang="en-US" altLang="zh-CN" sz="2800" b="1" dirty="0" smtClean="0">
                <a:ea typeface="黑体" panose="02010609060101010101" pitchFamily="49" charset="-122"/>
                <a:sym typeface="Wingdings" panose="05000000000000000000" pitchFamily="2" charset="2"/>
              </a:rPr>
              <a:t>(2) </a:t>
            </a:r>
            <a:r>
              <a:rPr lang="zh-CN" altLang="en-US" sz="2800" b="1" dirty="0" smtClean="0">
                <a:ea typeface="黑体" panose="02010609060101010101" pitchFamily="49" charset="-122"/>
                <a:sym typeface="Wingdings" panose="05000000000000000000" pitchFamily="2" charset="2"/>
              </a:rPr>
              <a:t>对任意的</a:t>
            </a:r>
            <a:r>
              <a:rPr lang="en-US" altLang="zh-CN" sz="2800" b="1" i="1" dirty="0" smtClean="0">
                <a:ea typeface="黑体" panose="02010609060101010101" pitchFamily="49" charset="-122"/>
                <a:sym typeface="Wingdings" panose="05000000000000000000" pitchFamily="2" charset="2"/>
              </a:rPr>
              <a:t>x</a:t>
            </a:r>
            <a:r>
              <a:rPr lang="zh-CN" altLang="en-US" sz="2800" b="1" dirty="0" smtClean="0">
                <a:ea typeface="黑体" panose="02010609060101010101" pitchFamily="49" charset="-122"/>
                <a:sym typeface="Wingdings" panose="05000000000000000000" pitchFamily="2" charset="2"/>
              </a:rPr>
              <a:t>，</a:t>
            </a:r>
            <a:r>
              <a:rPr lang="en-US" altLang="zh-CN" sz="2800" b="1" i="1" dirty="0" smtClean="0">
                <a:ea typeface="黑体" panose="02010609060101010101" pitchFamily="49" charset="-122"/>
                <a:sym typeface="Wingdings" panose="05000000000000000000" pitchFamily="2" charset="2"/>
              </a:rPr>
              <a:t>x</a:t>
            </a:r>
            <a:r>
              <a:rPr lang="en-US" altLang="zh-CN" sz="2800" b="1" baseline="30000" dirty="0" smtClean="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-1=(</a:t>
            </a:r>
            <a:r>
              <a:rPr lang="en-US" altLang="zh-CN" sz="2800" b="1" i="1" dirty="0" smtClean="0">
                <a:ea typeface="黑体" panose="02010609060101010101" pitchFamily="49" charset="-122"/>
                <a:sym typeface="Wingdings" panose="05000000000000000000" pitchFamily="2" charset="2"/>
              </a:rPr>
              <a:t>x</a:t>
            </a:r>
            <a:r>
              <a:rPr lang="en-US" altLang="zh-CN" sz="2800" b="1" dirty="0" smtClean="0">
                <a:ea typeface="黑体" panose="02010609060101010101" pitchFamily="49" charset="-122"/>
                <a:sym typeface="Wingdings" panose="05000000000000000000" pitchFamily="2" charset="2"/>
              </a:rPr>
              <a:t>+1)(</a:t>
            </a:r>
            <a:r>
              <a:rPr lang="en-US" altLang="zh-CN" sz="2800" b="1" i="1" dirty="0" smtClean="0">
                <a:ea typeface="黑体" panose="02010609060101010101" pitchFamily="49" charset="-122"/>
                <a:sym typeface="Wingdings" panose="05000000000000000000" pitchFamily="2" charset="2"/>
              </a:rPr>
              <a:t>x</a:t>
            </a:r>
            <a:r>
              <a:rPr lang="en-US" altLang="zh-CN" sz="2800" b="1" dirty="0" smtClean="0">
                <a:ea typeface="黑体" panose="02010609060101010101" pitchFamily="49" charset="-122"/>
                <a:sym typeface="Wingdings" panose="05000000000000000000" pitchFamily="2" charset="2"/>
              </a:rPr>
              <a:t>-1)</a:t>
            </a:r>
            <a:r>
              <a:rPr lang="zh-CN" altLang="en-US" sz="2800" b="1" dirty="0" smtClean="0">
                <a:ea typeface="黑体" panose="02010609060101010101" pitchFamily="49" charset="-122"/>
                <a:sym typeface="Wingdings" panose="05000000000000000000" pitchFamily="2" charset="2"/>
              </a:rPr>
              <a:t>是恒等式。</a:t>
            </a:r>
            <a:endParaRPr lang="en-US" altLang="zh-CN" sz="2800" b="1" dirty="0" smtClean="0">
              <a:ea typeface="黑体" panose="02010609060101010101" pitchFamily="49" charset="-122"/>
            </a:endParaRPr>
          </a:p>
          <a:p>
            <a:pPr>
              <a:lnSpc>
                <a:spcPct val="100000"/>
              </a:lnSpc>
              <a:buFontTx/>
              <a:buNone/>
            </a:pPr>
            <a:endParaRPr lang="zh-CN" altLang="en-US" b="1" dirty="0" smtClean="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39939" name="内容占位符 2"/>
          <p:cNvSpPr>
            <a:spLocks noGrp="1"/>
          </p:cNvSpPr>
          <p:nvPr>
            <p:ph idx="1"/>
          </p:nvPr>
        </p:nvSpPr>
        <p:spPr/>
        <p:txBody>
          <a:bodyPr/>
          <a:lstStyle/>
          <a:p>
            <a:pPr algn="just">
              <a:lnSpc>
                <a:spcPct val="11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2.8</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设</a:t>
            </a:r>
            <a:r>
              <a:rPr lang="en-US" altLang="zh-CN" sz="2800" b="1" dirty="0" smtClean="0">
                <a:ea typeface="黑体" panose="02010609060101010101" pitchFamily="49" charset="-122"/>
                <a:sym typeface="Wingdings" panose="05000000000000000000" pitchFamily="2" charset="2"/>
              </a:rPr>
              <a:t>R(x</a:t>
            </a:r>
            <a:r>
              <a:rPr lang="en-US" altLang="zh-CN" sz="2800" b="1" baseline="-25000" dirty="0" smtClean="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 </a:t>
            </a:r>
            <a:r>
              <a:rPr lang="en-US" altLang="zh-CN" sz="2800" b="1" dirty="0" err="1" smtClean="0">
                <a:ea typeface="黑体" panose="02010609060101010101" pitchFamily="49" charset="-122"/>
                <a:sym typeface="Wingdings" panose="05000000000000000000" pitchFamily="2" charset="2"/>
              </a:rPr>
              <a:t>x</a:t>
            </a:r>
            <a:r>
              <a:rPr lang="en-US" altLang="zh-CN" sz="2800" b="1" baseline="-25000" dirty="0" err="1" smtClean="0">
                <a:ea typeface="黑体" panose="02010609060101010101" pitchFamily="49" charset="-122"/>
                <a:sym typeface="Wingdings" panose="05000000000000000000" pitchFamily="2" charset="2"/>
              </a:rPr>
              <a:t>n</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是</a:t>
            </a:r>
            <a:r>
              <a:rPr lang="en-US" altLang="zh-CN" sz="2800" b="1" dirty="0" smtClean="0">
                <a:ea typeface="黑体" panose="02010609060101010101" pitchFamily="49" charset="-122"/>
                <a:sym typeface="Wingdings" panose="05000000000000000000" pitchFamily="2" charset="2"/>
              </a:rPr>
              <a:t>F</a:t>
            </a:r>
            <a:r>
              <a:rPr lang="zh-CN" altLang="en-US" sz="2800" b="1" dirty="0" smtClean="0">
                <a:ea typeface="黑体" panose="02010609060101010101" pitchFamily="49" charset="-122"/>
                <a:sym typeface="Wingdings" panose="05000000000000000000" pitchFamily="2" charset="2"/>
              </a:rPr>
              <a:t>的任意</a:t>
            </a:r>
            <a:r>
              <a:rPr lang="en-US" altLang="zh-CN" sz="2800" b="1" dirty="0" smtClean="0">
                <a:ea typeface="黑体" panose="02010609060101010101" pitchFamily="49" charset="-122"/>
                <a:sym typeface="Wingdings" panose="05000000000000000000" pitchFamily="2" charset="2"/>
              </a:rPr>
              <a:t>n</a:t>
            </a:r>
            <a:r>
              <a:rPr lang="zh-CN" altLang="en-US" sz="2800" b="1" dirty="0" smtClean="0">
                <a:ea typeface="黑体" panose="02010609060101010101" pitchFamily="49" charset="-122"/>
                <a:sym typeface="Wingdings" panose="05000000000000000000" pitchFamily="2" charset="2"/>
              </a:rPr>
              <a:t>元谓词，</a:t>
            </a:r>
            <a:r>
              <a:rPr lang="en-US" altLang="zh-CN" sz="2800" b="1" dirty="0" smtClean="0">
                <a:ea typeface="黑体" panose="02010609060101010101" pitchFamily="49" charset="-122"/>
                <a:sym typeface="Wingdings" panose="05000000000000000000" pitchFamily="2" charset="2"/>
              </a:rPr>
              <a:t>t</a:t>
            </a:r>
            <a:r>
              <a:rPr lang="en-US" altLang="zh-CN" sz="2800" b="1" baseline="-25000" dirty="0" smtClean="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t</a:t>
            </a:r>
            <a:r>
              <a:rPr lang="en-US" altLang="zh-CN" sz="2800" b="1" baseline="-25000" dirty="0" smtClean="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 </a:t>
            </a:r>
            <a:r>
              <a:rPr lang="en-US" altLang="zh-CN" sz="2800" b="1" dirty="0" err="1" smtClean="0">
                <a:ea typeface="黑体" panose="02010609060101010101" pitchFamily="49" charset="-122"/>
                <a:sym typeface="Wingdings" panose="05000000000000000000" pitchFamily="2" charset="2"/>
              </a:rPr>
              <a:t>t</a:t>
            </a:r>
            <a:r>
              <a:rPr lang="en-US" altLang="zh-CN" sz="2800" b="1" baseline="-25000" dirty="0" err="1" smtClean="0">
                <a:ea typeface="黑体" panose="02010609060101010101" pitchFamily="49" charset="-122"/>
                <a:sym typeface="Wingdings" panose="05000000000000000000" pitchFamily="2" charset="2"/>
              </a:rPr>
              <a:t>n</a:t>
            </a:r>
            <a:r>
              <a:rPr lang="zh-CN" altLang="en-US" sz="2800" b="1" dirty="0" smtClean="0">
                <a:ea typeface="黑体" panose="02010609060101010101" pitchFamily="49" charset="-122"/>
                <a:sym typeface="Wingdings" panose="05000000000000000000" pitchFamily="2" charset="2"/>
              </a:rPr>
              <a:t>是</a:t>
            </a:r>
            <a:r>
              <a:rPr lang="en-US" altLang="zh-CN" sz="2800" b="1" dirty="0" smtClean="0">
                <a:ea typeface="黑体" panose="02010609060101010101" pitchFamily="49" charset="-122"/>
                <a:sym typeface="Wingdings" panose="05000000000000000000" pitchFamily="2" charset="2"/>
              </a:rPr>
              <a:t>F</a:t>
            </a:r>
            <a:r>
              <a:rPr lang="zh-CN" altLang="en-US" sz="2800" b="1" dirty="0" smtClean="0">
                <a:ea typeface="黑体" panose="02010609060101010101" pitchFamily="49" charset="-122"/>
                <a:sym typeface="Wingdings" panose="05000000000000000000" pitchFamily="2" charset="2"/>
              </a:rPr>
              <a:t>的任意的</a:t>
            </a:r>
            <a:r>
              <a:rPr lang="en-US" altLang="zh-CN" sz="2800" b="1" dirty="0" smtClean="0">
                <a:ea typeface="黑体" panose="02010609060101010101" pitchFamily="49" charset="-122"/>
                <a:sym typeface="Wingdings" panose="05000000000000000000" pitchFamily="2" charset="2"/>
              </a:rPr>
              <a:t>n</a:t>
            </a:r>
            <a:r>
              <a:rPr lang="zh-CN" altLang="en-US" sz="2800" b="1" dirty="0" smtClean="0">
                <a:ea typeface="黑体" panose="02010609060101010101" pitchFamily="49" charset="-122"/>
                <a:sym typeface="Wingdings" panose="05000000000000000000" pitchFamily="2" charset="2"/>
              </a:rPr>
              <a:t>个项，则称</a:t>
            </a:r>
            <a:r>
              <a:rPr lang="en-US" altLang="zh-CN" sz="2800" b="1" dirty="0" smtClean="0">
                <a:ea typeface="黑体" panose="02010609060101010101" pitchFamily="49" charset="-122"/>
                <a:sym typeface="Wingdings" panose="05000000000000000000" pitchFamily="2" charset="2"/>
              </a:rPr>
              <a:t>R(t</a:t>
            </a:r>
            <a:r>
              <a:rPr lang="en-US" altLang="zh-CN" sz="2800" b="1" baseline="-25000" dirty="0" smtClean="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t</a:t>
            </a:r>
            <a:r>
              <a:rPr lang="en-US" altLang="zh-CN" sz="2800" b="1" baseline="-25000" dirty="0" smtClean="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 </a:t>
            </a:r>
            <a:r>
              <a:rPr lang="en-US" altLang="zh-CN" sz="2800" b="1" dirty="0" err="1" smtClean="0">
                <a:ea typeface="黑体" panose="02010609060101010101" pitchFamily="49" charset="-122"/>
                <a:sym typeface="Wingdings" panose="05000000000000000000" pitchFamily="2" charset="2"/>
              </a:rPr>
              <a:t>t</a:t>
            </a:r>
            <a:r>
              <a:rPr lang="en-US" altLang="zh-CN" sz="2800" b="1" baseline="-25000" dirty="0" err="1" smtClean="0">
                <a:ea typeface="黑体" panose="02010609060101010101" pitchFamily="49" charset="-122"/>
                <a:sym typeface="Wingdings" panose="05000000000000000000" pitchFamily="2" charset="2"/>
              </a:rPr>
              <a:t>n</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是</a:t>
            </a:r>
            <a:r>
              <a:rPr lang="en-US" altLang="zh-CN" sz="2800" b="1" dirty="0" smtClean="0">
                <a:ea typeface="黑体" panose="02010609060101010101" pitchFamily="49" charset="-122"/>
                <a:sym typeface="Wingdings" panose="05000000000000000000" pitchFamily="2" charset="2"/>
              </a:rPr>
              <a:t>F</a:t>
            </a:r>
            <a:r>
              <a:rPr lang="zh-CN" altLang="en-US" sz="2800" b="1" dirty="0" smtClean="0">
                <a:ea typeface="黑体" panose="02010609060101010101" pitchFamily="49" charset="-122"/>
                <a:sym typeface="Wingdings" panose="05000000000000000000" pitchFamily="2" charset="2"/>
              </a:rPr>
              <a:t>的</a:t>
            </a:r>
            <a:r>
              <a:rPr lang="zh-CN" altLang="en-US" sz="2800" b="1" dirty="0" smtClean="0">
                <a:solidFill>
                  <a:srgbClr val="FF0000"/>
                </a:solidFill>
                <a:ea typeface="黑体" panose="02010609060101010101" pitchFamily="49" charset="-122"/>
                <a:sym typeface="Wingdings" panose="05000000000000000000" pitchFamily="2" charset="2"/>
              </a:rPr>
              <a:t>原子谓词公式</a:t>
            </a:r>
            <a:r>
              <a:rPr lang="en-US" altLang="zh-CN" sz="2800" b="1" dirty="0" smtClean="0">
                <a:ea typeface="黑体" panose="02010609060101010101" pitchFamily="49" charset="-122"/>
                <a:sym typeface="Wingdings" panose="05000000000000000000" pitchFamily="2" charset="2"/>
              </a:rPr>
              <a:t>(Atomic Propositional Formulae)</a:t>
            </a:r>
            <a:r>
              <a:rPr lang="zh-CN" altLang="en-US" sz="2800" b="1" dirty="0" smtClean="0">
                <a:ea typeface="黑体" panose="02010609060101010101" pitchFamily="49" charset="-122"/>
                <a:sym typeface="Wingdings" panose="05000000000000000000" pitchFamily="2" charset="2"/>
              </a:rPr>
              <a:t>，简称</a:t>
            </a:r>
            <a:r>
              <a:rPr lang="zh-CN" altLang="en-US" sz="2800" b="1" dirty="0" smtClean="0">
                <a:solidFill>
                  <a:srgbClr val="FF0000"/>
                </a:solidFill>
                <a:ea typeface="黑体" panose="02010609060101010101" pitchFamily="49" charset="-122"/>
                <a:sym typeface="Wingdings" panose="05000000000000000000" pitchFamily="2" charset="2"/>
              </a:rPr>
              <a:t>原子公式</a:t>
            </a:r>
            <a:r>
              <a:rPr lang="en-US" altLang="zh-CN" sz="2800" b="1" dirty="0" smtClean="0">
                <a:ea typeface="黑体" panose="02010609060101010101" pitchFamily="49" charset="-122"/>
                <a:sym typeface="Wingdings" panose="05000000000000000000" pitchFamily="2" charset="2"/>
              </a:rPr>
              <a:t>(Atomic Formulae)</a:t>
            </a:r>
            <a:r>
              <a:rPr lang="zh-CN" altLang="en-US" sz="2800" b="1" dirty="0" smtClean="0">
                <a:ea typeface="黑体" panose="02010609060101010101" pitchFamily="49" charset="-122"/>
                <a:sym typeface="Wingdings" panose="05000000000000000000" pitchFamily="2" charset="2"/>
              </a:rPr>
              <a:t>，由原子公式出发，可以递归定义谓词逻辑中的</a:t>
            </a:r>
            <a:r>
              <a:rPr lang="zh-CN" altLang="en-US" sz="2800" b="1" dirty="0" smtClean="0">
                <a:solidFill>
                  <a:srgbClr val="FF0000"/>
                </a:solidFill>
                <a:ea typeface="黑体" panose="02010609060101010101" pitchFamily="49" charset="-122"/>
                <a:sym typeface="Wingdings" panose="05000000000000000000" pitchFamily="2" charset="2"/>
              </a:rPr>
              <a:t>合式公式</a:t>
            </a:r>
            <a:r>
              <a:rPr lang="zh-CN" altLang="en-US" sz="2800" b="1" dirty="0" smtClean="0">
                <a:ea typeface="黑体" panose="02010609060101010101" pitchFamily="49" charset="-122"/>
                <a:sym typeface="Wingdings" panose="05000000000000000000" pitchFamily="2" charset="2"/>
              </a:rPr>
              <a:t>。</a:t>
            </a:r>
            <a:endParaRPr lang="en-US" altLang="zh-CN" sz="2800" b="1" dirty="0" smtClean="0">
              <a:ea typeface="黑体" panose="02010609060101010101" pitchFamily="49" charset="-122"/>
              <a:sym typeface="Wingdings" panose="05000000000000000000" pitchFamily="2" charset="2"/>
            </a:endParaRPr>
          </a:p>
          <a:p>
            <a:pPr algn="just">
              <a:lnSpc>
                <a:spcPct val="11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2.9</a:t>
            </a:r>
            <a:r>
              <a:rPr lang="zh-CN" altLang="en-US" sz="2800" b="1" dirty="0" smtClean="0">
                <a:solidFill>
                  <a:srgbClr val="FF6600"/>
                </a:solidFill>
                <a:ea typeface="黑体" panose="02010609060101010101" pitchFamily="49" charset="-122"/>
                <a:sym typeface="Wingdings" panose="05000000000000000000" pitchFamily="2" charset="2"/>
              </a:rPr>
              <a:t>：</a:t>
            </a:r>
            <a:r>
              <a:rPr lang="en-US" altLang="zh-CN" sz="2800" b="1" dirty="0" smtClean="0">
                <a:ea typeface="黑体" panose="02010609060101010101" pitchFamily="49" charset="-122"/>
                <a:sym typeface="Wingdings" panose="05000000000000000000" pitchFamily="2" charset="2"/>
              </a:rPr>
              <a:t>F</a:t>
            </a:r>
            <a:r>
              <a:rPr lang="zh-CN" altLang="en-US" sz="2800" b="1" dirty="0" smtClean="0">
                <a:ea typeface="黑体" panose="02010609060101010101" pitchFamily="49" charset="-122"/>
                <a:sym typeface="Wingdings" panose="05000000000000000000" pitchFamily="2" charset="2"/>
              </a:rPr>
              <a:t>的合式公式定义如下：</a:t>
            </a:r>
            <a:endParaRPr lang="en-US" altLang="zh-CN" sz="2800" b="1" dirty="0" smtClean="0">
              <a:ea typeface="黑体" panose="02010609060101010101" pitchFamily="49" charset="-122"/>
              <a:sym typeface="Wingdings" panose="05000000000000000000" pitchFamily="2" charset="2"/>
            </a:endParaRPr>
          </a:p>
          <a:p>
            <a:pPr algn="just">
              <a:lnSpc>
                <a:spcPct val="110000"/>
              </a:lnSpc>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原子公式是合式公式；</a:t>
            </a:r>
            <a:endParaRPr lang="en-US" altLang="zh-CN" sz="2800" b="1" dirty="0" smtClean="0">
              <a:ea typeface="黑体" panose="02010609060101010101" pitchFamily="49" charset="-122"/>
              <a:sym typeface="Wingdings" panose="05000000000000000000" pitchFamily="2" charset="2"/>
            </a:endParaRPr>
          </a:p>
          <a:p>
            <a:pPr algn="just">
              <a:lnSpc>
                <a:spcPct val="110000"/>
              </a:lnSpc>
              <a:buFontTx/>
              <a:buNone/>
            </a:pPr>
            <a:r>
              <a:rPr lang="en-US" altLang="zh-CN" sz="2800" b="1" dirty="0" smtClean="0">
                <a:ea typeface="黑体" panose="02010609060101010101" pitchFamily="49" charset="-122"/>
                <a:sym typeface="Wingdings" panose="05000000000000000000" pitchFamily="2" charset="2"/>
              </a:rPr>
              <a:t>(2) </a:t>
            </a:r>
            <a:r>
              <a:rPr lang="zh-CN" altLang="en-US" sz="2800" b="1" dirty="0" smtClean="0">
                <a:ea typeface="黑体" panose="02010609060101010101" pitchFamily="49" charset="-122"/>
                <a:sym typeface="Wingdings" panose="05000000000000000000" pitchFamily="2" charset="2"/>
              </a:rPr>
              <a:t>若</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是合式公式，则</a:t>
            </a:r>
            <a:r>
              <a:rPr lang="en-US" altLang="zh-CN" sz="2800" b="1" dirty="0" smtClean="0">
                <a:ea typeface="黑体" panose="02010609060101010101" pitchFamily="49" charset="-122"/>
                <a:sym typeface="Wingdings" panose="05000000000000000000" pitchFamily="2" charset="2"/>
              </a:rPr>
              <a:t>(¬ A)</a:t>
            </a:r>
            <a:r>
              <a:rPr lang="zh-CN" altLang="en-US" sz="2800" b="1" dirty="0" smtClean="0">
                <a:ea typeface="黑体" panose="02010609060101010101" pitchFamily="49" charset="-122"/>
                <a:sym typeface="Wingdings" panose="05000000000000000000" pitchFamily="2" charset="2"/>
              </a:rPr>
              <a:t>也是合式公式；</a:t>
            </a:r>
            <a:endParaRPr lang="en-US" altLang="zh-CN" sz="2800" b="1" dirty="0" smtClean="0">
              <a:ea typeface="黑体" panose="02010609060101010101" pitchFamily="49" charset="-122"/>
              <a:sym typeface="Wingdings" panose="05000000000000000000" pitchFamily="2" charset="2"/>
            </a:endParaRPr>
          </a:p>
          <a:p>
            <a:pPr algn="just">
              <a:lnSpc>
                <a:spcPct val="110000"/>
              </a:lnSpc>
              <a:buFontTx/>
              <a:buNone/>
            </a:pPr>
            <a:r>
              <a:rPr lang="en-US" altLang="zh-CN" sz="2800" b="1" dirty="0" smtClean="0">
                <a:ea typeface="黑体" panose="02010609060101010101" pitchFamily="49" charset="-122"/>
                <a:sym typeface="Wingdings" panose="05000000000000000000" pitchFamily="2" charset="2"/>
              </a:rPr>
              <a:t>(3) </a:t>
            </a:r>
            <a:r>
              <a:rPr lang="zh-CN" altLang="en-US" sz="2800" b="1" dirty="0" smtClean="0">
                <a:ea typeface="黑体" panose="02010609060101010101" pitchFamily="49" charset="-122"/>
                <a:sym typeface="Wingdings" panose="05000000000000000000" pitchFamily="2" charset="2"/>
              </a:rPr>
              <a:t>若</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a:t>
            </a:r>
            <a:r>
              <a:rPr lang="en-US" altLang="zh-CN" sz="2800" b="1" dirty="0" smtClean="0">
                <a:ea typeface="黑体" panose="02010609060101010101" pitchFamily="49" charset="-122"/>
                <a:sym typeface="Wingdings" panose="05000000000000000000" pitchFamily="2" charset="2"/>
              </a:rPr>
              <a:t>B</a:t>
            </a:r>
            <a:r>
              <a:rPr lang="zh-CN" altLang="en-US" sz="2800" b="1" dirty="0" smtClean="0">
                <a:ea typeface="黑体" panose="02010609060101010101" pitchFamily="49" charset="-122"/>
                <a:sym typeface="Wingdings" panose="05000000000000000000" pitchFamily="2" charset="2"/>
              </a:rPr>
              <a:t>是合式公式，则</a:t>
            </a:r>
            <a:r>
              <a:rPr lang="en-US" altLang="zh-CN" sz="2800" b="1" dirty="0" smtClean="0">
                <a:ea typeface="黑体" panose="02010609060101010101" pitchFamily="49" charset="-122"/>
                <a:sym typeface="Wingdings" panose="05000000000000000000" pitchFamily="2" charset="2"/>
              </a:rPr>
              <a:t>(A ∧ B) (A ∨ B) (A → B) (A ↔ B)</a:t>
            </a:r>
            <a:r>
              <a:rPr lang="zh-CN" altLang="en-US" sz="2800" b="1" dirty="0" smtClean="0">
                <a:ea typeface="黑体" panose="02010609060101010101" pitchFamily="49" charset="-122"/>
                <a:sym typeface="Wingdings" panose="05000000000000000000" pitchFamily="2" charset="2"/>
              </a:rPr>
              <a:t>也是合式公式；</a:t>
            </a:r>
          </a:p>
        </p:txBody>
      </p:sp>
    </p:spTree>
  </p:cSld>
  <p:clrMapOvr>
    <a:masterClrMapping/>
  </p:clrMapOvr>
  <p:transition spd="med" advTm="548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0963" name="内容占位符 2"/>
          <p:cNvSpPr>
            <a:spLocks noGrp="1"/>
          </p:cNvSpPr>
          <p:nvPr>
            <p:ph idx="1"/>
          </p:nvPr>
        </p:nvSpPr>
        <p:spPr/>
        <p:txBody>
          <a:bodyPr/>
          <a:lstStyle/>
          <a:p>
            <a:pPr algn="just">
              <a:lnSpc>
                <a:spcPct val="110000"/>
              </a:lnSpc>
              <a:buFontTx/>
              <a:buNone/>
            </a:pPr>
            <a:r>
              <a:rPr lang="en-US" altLang="zh-CN" sz="2800" b="1" dirty="0" smtClean="0">
                <a:ea typeface="黑体" panose="02010609060101010101" pitchFamily="49" charset="-122"/>
              </a:rPr>
              <a:t>(4) </a:t>
            </a:r>
            <a:r>
              <a:rPr lang="zh-CN" altLang="en-US" sz="2800" b="1" dirty="0" smtClean="0">
                <a:ea typeface="黑体" panose="02010609060101010101" pitchFamily="49" charset="-122"/>
              </a:rPr>
              <a:t>若</a:t>
            </a:r>
            <a:r>
              <a:rPr lang="en-US" altLang="zh-CN" sz="2800" b="1" dirty="0" smtClean="0">
                <a:ea typeface="黑体" panose="02010609060101010101" pitchFamily="49" charset="-122"/>
              </a:rPr>
              <a:t>A</a:t>
            </a:r>
            <a:r>
              <a:rPr lang="zh-CN" altLang="en-US" sz="2800" b="1" dirty="0" smtClean="0">
                <a:ea typeface="黑体" panose="02010609060101010101" pitchFamily="49" charset="-122"/>
              </a:rPr>
              <a:t>是合式公式；则                    也是合式公式；</a:t>
            </a:r>
            <a:endParaRPr lang="en-US" altLang="zh-CN" sz="2800" b="1" dirty="0" smtClean="0">
              <a:ea typeface="黑体" panose="02010609060101010101" pitchFamily="49" charset="-122"/>
            </a:endParaRPr>
          </a:p>
          <a:p>
            <a:pPr algn="just">
              <a:lnSpc>
                <a:spcPct val="110000"/>
              </a:lnSpc>
              <a:buFontTx/>
              <a:buNone/>
            </a:pPr>
            <a:r>
              <a:rPr lang="en-US" altLang="zh-CN" sz="2800" b="1" dirty="0" smtClean="0">
                <a:ea typeface="黑体" panose="02010609060101010101" pitchFamily="49" charset="-122"/>
              </a:rPr>
              <a:t>(5) </a:t>
            </a:r>
            <a:r>
              <a:rPr lang="zh-CN" altLang="en-US" sz="2800" b="1" dirty="0" smtClean="0">
                <a:ea typeface="黑体" panose="02010609060101010101" pitchFamily="49" charset="-122"/>
              </a:rPr>
              <a:t>只有有限次地运用</a:t>
            </a:r>
            <a:r>
              <a:rPr lang="en-US" altLang="zh-CN" sz="2800" b="1" dirty="0" smtClean="0">
                <a:ea typeface="黑体" panose="02010609060101010101" pitchFamily="49" charset="-122"/>
              </a:rPr>
              <a:t>(1)~(4)</a:t>
            </a:r>
            <a:r>
              <a:rPr lang="zh-CN" altLang="en-US" sz="2800" b="1" dirty="0" smtClean="0">
                <a:ea typeface="黑体" panose="02010609060101010101" pitchFamily="49" charset="-122"/>
              </a:rPr>
              <a:t>构成的符号串才是合式公式。</a:t>
            </a:r>
            <a:endParaRPr lang="en-US" altLang="zh-CN" sz="2800" b="1" dirty="0" smtClean="0">
              <a:ea typeface="黑体" panose="02010609060101010101" pitchFamily="49" charset="-122"/>
            </a:endParaRPr>
          </a:p>
          <a:p>
            <a:pPr algn="just">
              <a:lnSpc>
                <a:spcPct val="110000"/>
              </a:lnSpc>
              <a:buFontTx/>
              <a:buNone/>
            </a:pPr>
            <a:r>
              <a:rPr lang="zh-CN" altLang="en-US" sz="2800" b="1" dirty="0" smtClean="0">
                <a:ea typeface="黑体" panose="02010609060101010101" pitchFamily="49" charset="-122"/>
              </a:rPr>
              <a:t>合式公式也称为</a:t>
            </a:r>
            <a:r>
              <a:rPr lang="zh-CN" altLang="en-US" sz="2800" b="1" dirty="0" smtClean="0">
                <a:solidFill>
                  <a:srgbClr val="FF0000"/>
                </a:solidFill>
                <a:ea typeface="黑体" panose="02010609060101010101" pitchFamily="49" charset="-122"/>
              </a:rPr>
              <a:t>谓词公式</a:t>
            </a:r>
            <a:r>
              <a:rPr lang="zh-CN" altLang="en-US" sz="2800" b="1" dirty="0" smtClean="0">
                <a:ea typeface="黑体" panose="02010609060101010101" pitchFamily="49" charset="-122"/>
              </a:rPr>
              <a:t>，简称</a:t>
            </a:r>
            <a:r>
              <a:rPr lang="zh-CN" altLang="en-US" sz="2800" b="1" dirty="0" smtClean="0">
                <a:solidFill>
                  <a:srgbClr val="FF0000"/>
                </a:solidFill>
                <a:ea typeface="黑体" panose="02010609060101010101" pitchFamily="49" charset="-122"/>
              </a:rPr>
              <a:t>公式</a:t>
            </a:r>
            <a:r>
              <a:rPr lang="zh-CN" altLang="en-US" sz="2800" b="1" dirty="0" smtClean="0">
                <a:ea typeface="黑体" panose="02010609060101010101" pitchFamily="49" charset="-122"/>
              </a:rPr>
              <a:t>。</a:t>
            </a:r>
          </a:p>
          <a:p>
            <a:pPr algn="just">
              <a:lnSpc>
                <a:spcPct val="110000"/>
              </a:lnSpc>
              <a:buFontTx/>
              <a:buNone/>
            </a:pPr>
            <a:endParaRPr lang="en-US" altLang="zh-CN" sz="2800" b="1" dirty="0" smtClean="0">
              <a:ea typeface="黑体" panose="02010609060101010101" pitchFamily="49" charset="-122"/>
            </a:endParaRPr>
          </a:p>
          <a:p>
            <a:pPr algn="just">
              <a:lnSpc>
                <a:spcPct val="110000"/>
              </a:lnSpc>
              <a:buFontTx/>
              <a:buNone/>
            </a:pPr>
            <a:r>
              <a:rPr lang="zh-CN" altLang="en-US" sz="2800" b="1" dirty="0" smtClean="0">
                <a:ea typeface="黑体" panose="02010609060101010101" pitchFamily="49" charset="-122"/>
              </a:rPr>
              <a:t>括号省略：与命题公式中的括号省略相同，但量词后面的括号省略方式为：一量词的辖域中仅出现一个原子公式，则此确定辖域的括号可省略，否则不能省略其括号。</a:t>
            </a:r>
          </a:p>
        </p:txBody>
      </p:sp>
      <p:graphicFrame>
        <p:nvGraphicFramePr>
          <p:cNvPr id="40964" name="Object 2"/>
          <p:cNvGraphicFramePr>
            <a:graphicFrameLocks noChangeAspect="1"/>
          </p:cNvGraphicFramePr>
          <p:nvPr/>
        </p:nvGraphicFramePr>
        <p:xfrm>
          <a:off x="4267200" y="1208088"/>
          <a:ext cx="1600200" cy="544512"/>
        </p:xfrm>
        <a:graphic>
          <a:graphicData uri="http://schemas.openxmlformats.org/presentationml/2006/ole">
            <mc:AlternateContent xmlns:mc="http://schemas.openxmlformats.org/markup-compatibility/2006">
              <mc:Choice xmlns:v="urn:schemas-microsoft-com:vml" Requires="v">
                <p:oleObj spid="_x0000_s41418" name="公式" r:id="rId4" imgW="596641" imgH="203112" progId="Equation.3">
                  <p:embed/>
                </p:oleObj>
              </mc:Choice>
              <mc:Fallback>
                <p:oleObj name="公式" r:id="rId4" imgW="596641"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208088"/>
                        <a:ext cx="160020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1987" name="内容占位符 2"/>
          <p:cNvSpPr>
            <a:spLocks noGrp="1"/>
          </p:cNvSpPr>
          <p:nvPr>
            <p:ph idx="1"/>
          </p:nvPr>
        </p:nvSpPr>
        <p:spPr/>
        <p:txBody>
          <a:bodyPr/>
          <a:lstStyle/>
          <a:p>
            <a:pPr>
              <a:buFontTx/>
              <a:buNone/>
            </a:pPr>
            <a:r>
              <a:rPr lang="zh-CN" altLang="en-US" b="1" dirty="0" smtClean="0"/>
              <a:t>例如，</a:t>
            </a:r>
            <a:endParaRPr lang="en-US" altLang="zh-CN" b="1" dirty="0" smtClean="0"/>
          </a:p>
          <a:p>
            <a:pPr>
              <a:buFontTx/>
              <a:buNone/>
            </a:pPr>
            <a:endParaRPr lang="en-US" altLang="zh-CN" b="1" dirty="0" smtClean="0"/>
          </a:p>
          <a:p>
            <a:pPr>
              <a:buFontTx/>
              <a:buNone/>
            </a:pPr>
            <a:endParaRPr lang="en-US" altLang="zh-CN" b="1" dirty="0" smtClean="0"/>
          </a:p>
          <a:p>
            <a:pPr>
              <a:buFontTx/>
              <a:buNone/>
            </a:pPr>
            <a:endParaRPr lang="en-US" altLang="zh-CN" b="1" dirty="0" smtClean="0"/>
          </a:p>
          <a:p>
            <a:pPr>
              <a:buFontTx/>
              <a:buNone/>
            </a:pPr>
            <a:r>
              <a:rPr lang="zh-CN" altLang="en-US" b="1" dirty="0" smtClean="0"/>
              <a:t>等都是公式，而</a:t>
            </a:r>
            <a:endParaRPr lang="en-US" altLang="zh-CN" b="1" dirty="0" smtClean="0"/>
          </a:p>
          <a:p>
            <a:pPr>
              <a:buFontTx/>
              <a:buNone/>
            </a:pPr>
            <a:r>
              <a:rPr lang="en-US" altLang="zh-CN" b="1" dirty="0" smtClean="0"/>
              <a:t>                           </a:t>
            </a:r>
            <a:r>
              <a:rPr lang="zh-CN" altLang="en-US" b="1" dirty="0" smtClean="0"/>
              <a:t>不是公式。</a:t>
            </a:r>
          </a:p>
          <a:p>
            <a:pPr>
              <a:buFontTx/>
              <a:buNone/>
            </a:pPr>
            <a:endParaRPr lang="en-US" altLang="zh-CN" b="1" dirty="0" smtClean="0"/>
          </a:p>
          <a:p>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b="1" dirty="0" smtClean="0"/>
          </a:p>
          <a:p>
            <a:pPr>
              <a:buFontTx/>
              <a:buNone/>
            </a:pPr>
            <a:endParaRPr lang="zh-CN" altLang="en-US" b="1" dirty="0" smtClean="0"/>
          </a:p>
        </p:txBody>
      </p:sp>
      <p:graphicFrame>
        <p:nvGraphicFramePr>
          <p:cNvPr id="41988" name="Object 2"/>
          <p:cNvGraphicFramePr>
            <a:graphicFrameLocks noChangeAspect="1"/>
          </p:cNvGraphicFramePr>
          <p:nvPr>
            <p:extLst>
              <p:ext uri="{D42A27DB-BD31-4B8C-83A1-F6EECF244321}">
                <p14:modId xmlns:p14="http://schemas.microsoft.com/office/powerpoint/2010/main" val="2597072703"/>
              </p:ext>
            </p:extLst>
          </p:nvPr>
        </p:nvGraphicFramePr>
        <p:xfrm>
          <a:off x="990600" y="1780934"/>
          <a:ext cx="7970837" cy="1600200"/>
        </p:xfrm>
        <a:graphic>
          <a:graphicData uri="http://schemas.openxmlformats.org/presentationml/2006/ole">
            <mc:AlternateContent xmlns:mc="http://schemas.openxmlformats.org/markup-compatibility/2006">
              <mc:Choice xmlns:v="urn:schemas-microsoft-com:vml" Requires="v">
                <p:oleObj spid="_x0000_s108886" name="公式" r:id="rId3" imgW="3289300" imgH="660400" progId="Equation.3">
                  <p:embed/>
                </p:oleObj>
              </mc:Choice>
              <mc:Fallback>
                <p:oleObj name="公式" r:id="rId3" imgW="3289300" imgH="660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80934"/>
                        <a:ext cx="7970837"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3"/>
          <p:cNvGraphicFramePr>
            <a:graphicFrameLocks noChangeAspect="1"/>
          </p:cNvGraphicFramePr>
          <p:nvPr>
            <p:extLst>
              <p:ext uri="{D42A27DB-BD31-4B8C-83A1-F6EECF244321}">
                <p14:modId xmlns:p14="http://schemas.microsoft.com/office/powerpoint/2010/main" val="4189247945"/>
              </p:ext>
            </p:extLst>
          </p:nvPr>
        </p:nvGraphicFramePr>
        <p:xfrm>
          <a:off x="3461543" y="3518452"/>
          <a:ext cx="3292475" cy="457200"/>
        </p:xfrm>
        <a:graphic>
          <a:graphicData uri="http://schemas.openxmlformats.org/presentationml/2006/ole">
            <mc:AlternateContent xmlns:mc="http://schemas.openxmlformats.org/markup-compatibility/2006">
              <mc:Choice xmlns:v="urn:schemas-microsoft-com:vml" Requires="v">
                <p:oleObj spid="_x0000_s108887" name="公式" r:id="rId5" imgW="1206500" imgH="203200" progId="Equation.3">
                  <p:embed/>
                </p:oleObj>
              </mc:Choice>
              <mc:Fallback>
                <p:oleObj name="公式" r:id="rId5" imgW="12065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1543" y="3518452"/>
                        <a:ext cx="329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0" name="Object 4"/>
          <p:cNvGraphicFramePr>
            <a:graphicFrameLocks noChangeAspect="1"/>
          </p:cNvGraphicFramePr>
          <p:nvPr>
            <p:extLst>
              <p:ext uri="{D42A27DB-BD31-4B8C-83A1-F6EECF244321}">
                <p14:modId xmlns:p14="http://schemas.microsoft.com/office/powerpoint/2010/main" val="1485807259"/>
              </p:ext>
            </p:extLst>
          </p:nvPr>
        </p:nvGraphicFramePr>
        <p:xfrm>
          <a:off x="533400" y="4114800"/>
          <a:ext cx="2743200" cy="457200"/>
        </p:xfrm>
        <a:graphic>
          <a:graphicData uri="http://schemas.openxmlformats.org/presentationml/2006/ole">
            <mc:AlternateContent xmlns:mc="http://schemas.openxmlformats.org/markup-compatibility/2006">
              <mc:Choice xmlns:v="urn:schemas-microsoft-com:vml" Requires="v">
                <p:oleObj spid="_x0000_s108888" name="公式" r:id="rId7" imgW="1218671" imgH="203112" progId="Equation.3">
                  <p:embed/>
                </p:oleObj>
              </mc:Choice>
              <mc:Fallback>
                <p:oleObj name="公式" r:id="rId7" imgW="1218671" imgH="20311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114800"/>
                        <a:ext cx="2743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zh-CN" altLang="en-US" sz="4400" smtClean="0">
                <a:latin typeface="Arial Black" pitchFamily="34" charset="0"/>
                <a:ea typeface="黑体" pitchFamily="2" charset="-122"/>
              </a:rPr>
              <a:t>第二章 谓词逻辑</a:t>
            </a:r>
          </a:p>
        </p:txBody>
      </p:sp>
      <p:sp>
        <p:nvSpPr>
          <p:cNvPr id="7171" name="Rectangle 3"/>
          <p:cNvSpPr>
            <a:spLocks noGrp="1" noChangeArrowheads="1"/>
          </p:cNvSpPr>
          <p:nvPr>
            <p:ph type="body" idx="1"/>
          </p:nvPr>
        </p:nvSpPr>
        <p:spPr/>
        <p:txBody>
          <a:bodyPr/>
          <a:lstStyle/>
          <a:p>
            <a:pPr eaLnBrk="1" hangingPunct="1">
              <a:buFontTx/>
              <a:buNone/>
            </a:pPr>
            <a:r>
              <a:rPr lang="zh-CN" altLang="en-US" b="1" dirty="0" smtClean="0">
                <a:ea typeface="黑体" panose="02010609060101010101" pitchFamily="49" charset="-122"/>
              </a:rPr>
              <a:t>问题出现在哪里呢？</a:t>
            </a:r>
          </a:p>
          <a:p>
            <a:pPr marL="0" indent="720000" eaLnBrk="1" hangingPunct="1">
              <a:buFontTx/>
              <a:buNone/>
            </a:pPr>
            <a:r>
              <a:rPr lang="zh-CN" altLang="en-US" b="1" dirty="0" smtClean="0">
                <a:ea typeface="黑体" panose="02010609060101010101" pitchFamily="49" charset="-122"/>
              </a:rPr>
              <a:t>问题在于这类推理中，各命题之间的</a:t>
            </a:r>
            <a:r>
              <a:rPr lang="zh-CN" altLang="en-US" b="1" dirty="0" smtClean="0">
                <a:solidFill>
                  <a:srgbClr val="FF0000"/>
                </a:solidFill>
                <a:ea typeface="黑体" panose="02010609060101010101" pitchFamily="49" charset="-122"/>
              </a:rPr>
              <a:t>逻辑关系不是体现在原子命题之间，而是体现在构成原子命题的内部成分之间</a:t>
            </a:r>
            <a:r>
              <a:rPr lang="zh-CN" altLang="en-US" b="1" dirty="0" smtClean="0">
                <a:ea typeface="黑体" panose="02010609060101010101" pitchFamily="49" charset="-122"/>
              </a:rPr>
              <a:t>，即体现在命题结构以及深层次上，对此，命题逻辑无能为力。</a:t>
            </a:r>
          </a:p>
          <a:p>
            <a:pPr marL="0" indent="720000" eaLnBrk="1" hangingPunct="1">
              <a:buFontTx/>
              <a:buNone/>
            </a:pPr>
            <a:r>
              <a:rPr lang="zh-CN" altLang="en-US" b="1" dirty="0" smtClean="0">
                <a:ea typeface="黑体" panose="02010609060101010101" pitchFamily="49" charset="-122"/>
              </a:rPr>
              <a:t>所以在研究某些推理时，有必要对原子命题作进一步的分析，因此有必要引入</a:t>
            </a:r>
            <a:r>
              <a:rPr lang="zh-CN" altLang="en-US" b="1" dirty="0" smtClean="0">
                <a:solidFill>
                  <a:srgbClr val="FF0000"/>
                </a:solidFill>
                <a:ea typeface="黑体" panose="02010609060101010101" pitchFamily="49" charset="-122"/>
              </a:rPr>
              <a:t>谓词逻辑</a:t>
            </a:r>
            <a:r>
              <a:rPr lang="zh-CN" altLang="en-US" b="1" dirty="0" smtClean="0">
                <a:ea typeface="黑体" panose="02010609060101010101" pitchFamily="49" charset="-122"/>
              </a:rPr>
              <a:t>的概念。</a:t>
            </a:r>
          </a:p>
        </p:txBody>
      </p:sp>
    </p:spTree>
  </p:cSld>
  <p:clrMapOvr>
    <a:masterClrMapping/>
  </p:clrMapOvr>
  <p:transition spd="med" advTm="548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3011" name="内容占位符 2"/>
          <p:cNvSpPr>
            <a:spLocks noGrp="1"/>
          </p:cNvSpPr>
          <p:nvPr>
            <p:ph idx="1"/>
          </p:nvPr>
        </p:nvSpPr>
        <p:spPr/>
        <p:txBody>
          <a:bodyPr/>
          <a:lstStyle/>
          <a:p>
            <a:pPr>
              <a:lnSpc>
                <a:spcPct val="100000"/>
              </a:lnSpc>
            </a:pPr>
            <a:r>
              <a:rPr lang="en-US" altLang="zh-CN" sz="2800" b="1" dirty="0" smtClean="0">
                <a:solidFill>
                  <a:srgbClr val="0000FF"/>
                </a:solidFill>
                <a:ea typeface="黑体" panose="02010609060101010101" pitchFamily="49" charset="-122"/>
              </a:rPr>
              <a:t>2.2.2</a:t>
            </a:r>
            <a:r>
              <a:rPr lang="zh-CN" altLang="en-US" sz="2800" b="1" dirty="0" smtClean="0">
                <a:solidFill>
                  <a:srgbClr val="0000FF"/>
                </a:solidFill>
                <a:ea typeface="黑体" panose="02010609060101010101" pitchFamily="49" charset="-122"/>
              </a:rPr>
              <a:t>自由变元和约束变元</a:t>
            </a:r>
            <a:endParaRPr lang="en-US" altLang="zh-CN" sz="2800" b="1" dirty="0" smtClean="0">
              <a:solidFill>
                <a:srgbClr val="0000FF"/>
              </a:solidFill>
              <a:ea typeface="黑体" panose="02010609060101010101" pitchFamily="49" charset="-122"/>
            </a:endParaRPr>
          </a:p>
          <a:p>
            <a:pPr algn="just" eaLnBrk="1" hangingPunct="1">
              <a:lnSpc>
                <a:spcPct val="10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2.10</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给定一个合式公式</a:t>
            </a:r>
            <a:r>
              <a:rPr lang="en-US" altLang="zh-CN" sz="2800" b="1" dirty="0" smtClean="0">
                <a:ea typeface="黑体" panose="02010609060101010101" pitchFamily="49" charset="-122"/>
                <a:sym typeface="Wingdings" panose="05000000000000000000" pitchFamily="2" charset="2"/>
              </a:rPr>
              <a:t>G</a:t>
            </a:r>
            <a:r>
              <a:rPr lang="zh-CN" altLang="en-US" sz="2800" b="1" dirty="0" smtClean="0">
                <a:ea typeface="黑体" panose="02010609060101010101" pitchFamily="49" charset="-122"/>
                <a:sym typeface="Wingdings" panose="05000000000000000000" pitchFamily="2" charset="2"/>
              </a:rPr>
              <a:t>，若变元</a:t>
            </a:r>
            <a:r>
              <a:rPr lang="en-US" altLang="zh-CN" sz="2800" b="1" dirty="0" smtClean="0">
                <a:ea typeface="黑体" panose="02010609060101010101" pitchFamily="49" charset="-122"/>
                <a:sym typeface="Wingdings" panose="05000000000000000000" pitchFamily="2" charset="2"/>
              </a:rPr>
              <a:t>x</a:t>
            </a:r>
            <a:r>
              <a:rPr lang="zh-CN" altLang="en-US" sz="2800" b="1" dirty="0" smtClean="0">
                <a:ea typeface="黑体" panose="02010609060101010101" pitchFamily="49" charset="-122"/>
                <a:sym typeface="Wingdings" panose="05000000000000000000" pitchFamily="2" charset="2"/>
              </a:rPr>
              <a:t>出现在使用该变元的量词的辖域之内，则称变元</a:t>
            </a:r>
            <a:r>
              <a:rPr lang="en-US" altLang="zh-CN" sz="2800" b="1" dirty="0" smtClean="0">
                <a:ea typeface="黑体" panose="02010609060101010101" pitchFamily="49" charset="-122"/>
                <a:sym typeface="Wingdings" panose="05000000000000000000" pitchFamily="2" charset="2"/>
              </a:rPr>
              <a:t>x</a:t>
            </a:r>
            <a:r>
              <a:rPr lang="zh-CN" altLang="en-US" sz="2800" b="1" dirty="0" smtClean="0">
                <a:ea typeface="黑体" panose="02010609060101010101" pitchFamily="49" charset="-122"/>
                <a:sym typeface="Wingdings" panose="05000000000000000000" pitchFamily="2" charset="2"/>
              </a:rPr>
              <a:t>的出现为约束出现</a:t>
            </a:r>
            <a:r>
              <a:rPr lang="en-US" altLang="zh-CN" sz="2800" b="1" dirty="0" smtClean="0">
                <a:ea typeface="黑体" panose="02010609060101010101" pitchFamily="49" charset="-122"/>
                <a:sym typeface="Wingdings" panose="05000000000000000000" pitchFamily="2" charset="2"/>
              </a:rPr>
              <a:t>(Bound Occurrence)</a:t>
            </a:r>
            <a:r>
              <a:rPr lang="zh-CN" altLang="en-US" sz="2800" b="1" dirty="0" smtClean="0">
                <a:ea typeface="黑体" panose="02010609060101010101" pitchFamily="49" charset="-122"/>
                <a:sym typeface="Wingdings" panose="05000000000000000000" pitchFamily="2" charset="2"/>
              </a:rPr>
              <a:t>，此时的变元</a:t>
            </a:r>
            <a:r>
              <a:rPr lang="en-US" altLang="zh-CN" sz="2800" b="1" dirty="0" smtClean="0">
                <a:ea typeface="黑体" panose="02010609060101010101" pitchFamily="49" charset="-122"/>
                <a:sym typeface="Wingdings" panose="05000000000000000000" pitchFamily="2" charset="2"/>
              </a:rPr>
              <a:t>x</a:t>
            </a:r>
            <a:r>
              <a:rPr lang="zh-CN" altLang="en-US" sz="2800" b="1" dirty="0" smtClean="0">
                <a:ea typeface="黑体" panose="02010609060101010101" pitchFamily="49" charset="-122"/>
                <a:sym typeface="Wingdings" panose="05000000000000000000" pitchFamily="2" charset="2"/>
              </a:rPr>
              <a:t>称为约束变元</a:t>
            </a:r>
            <a:r>
              <a:rPr lang="en-US" altLang="zh-CN" sz="2800" b="1" dirty="0" smtClean="0">
                <a:ea typeface="黑体" panose="02010609060101010101" pitchFamily="49" charset="-122"/>
                <a:sym typeface="Wingdings" panose="05000000000000000000" pitchFamily="2" charset="2"/>
              </a:rPr>
              <a:t>(Bound Variable)</a:t>
            </a:r>
            <a:r>
              <a:rPr lang="zh-CN" altLang="en-US" sz="2800" b="1" dirty="0" smtClean="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若</a:t>
            </a:r>
            <a:r>
              <a:rPr lang="en-US" altLang="zh-CN" sz="2800" b="1" dirty="0" smtClean="0">
                <a:ea typeface="黑体" panose="02010609060101010101" pitchFamily="49" charset="-122"/>
                <a:sym typeface="Wingdings" panose="05000000000000000000" pitchFamily="2" charset="2"/>
              </a:rPr>
              <a:t>x</a:t>
            </a:r>
            <a:r>
              <a:rPr lang="zh-CN" altLang="en-US" sz="2800" b="1" dirty="0" smtClean="0">
                <a:ea typeface="黑体" panose="02010609060101010101" pitchFamily="49" charset="-122"/>
                <a:sym typeface="Wingdings" panose="05000000000000000000" pitchFamily="2" charset="2"/>
              </a:rPr>
              <a:t>的出现不是约束出现，则称它为自由出现</a:t>
            </a:r>
            <a:r>
              <a:rPr lang="en-US" altLang="zh-CN" sz="2800" b="1" dirty="0" smtClean="0">
                <a:ea typeface="黑体" panose="02010609060101010101" pitchFamily="49" charset="-122"/>
                <a:sym typeface="Wingdings" panose="05000000000000000000" pitchFamily="2" charset="2"/>
              </a:rPr>
              <a:t>(Free Occurrence)</a:t>
            </a:r>
            <a:r>
              <a:rPr lang="zh-CN" altLang="en-US" sz="2800" b="1" dirty="0" smtClean="0">
                <a:ea typeface="黑体" panose="02010609060101010101" pitchFamily="49" charset="-122"/>
                <a:sym typeface="Wingdings" panose="05000000000000000000" pitchFamily="2" charset="2"/>
              </a:rPr>
              <a:t>，此时的变元称为自由变元</a:t>
            </a:r>
            <a:r>
              <a:rPr lang="en-US" altLang="zh-CN" sz="2800" b="1" dirty="0" smtClean="0">
                <a:ea typeface="黑体" panose="02010609060101010101" pitchFamily="49" charset="-122"/>
                <a:sym typeface="Wingdings" panose="05000000000000000000" pitchFamily="2" charset="2"/>
              </a:rPr>
              <a:t>(Free Variable)</a:t>
            </a:r>
            <a:r>
              <a:rPr lang="zh-CN" altLang="en-US" sz="2800" b="1" dirty="0" smtClean="0">
                <a:ea typeface="黑体" panose="02010609060101010101" pitchFamily="49" charset="-122"/>
                <a:sym typeface="Wingdings" panose="05000000000000000000" pitchFamily="2" charset="2"/>
              </a:rPr>
              <a:t>。</a:t>
            </a:r>
          </a:p>
          <a:p>
            <a:pPr eaLnBrk="1" hangingPunct="1">
              <a:lnSpc>
                <a:spcPct val="100000"/>
              </a:lnSpc>
            </a:pPr>
            <a:r>
              <a:rPr lang="zh-CN" altLang="en-US" sz="2800" b="1" dirty="0" smtClean="0">
                <a:solidFill>
                  <a:srgbClr val="0000FF"/>
                </a:solidFill>
                <a:ea typeface="黑体" panose="02010609060101010101" pitchFamily="49" charset="-122"/>
              </a:rPr>
              <a:t>例</a:t>
            </a:r>
            <a:r>
              <a:rPr lang="en-US" altLang="zh-CN" sz="2800" b="1" dirty="0" smtClean="0">
                <a:solidFill>
                  <a:srgbClr val="0000FF"/>
                </a:solidFill>
                <a:ea typeface="黑体" panose="02010609060101010101" pitchFamily="49" charset="-122"/>
              </a:rPr>
              <a:t>2-10</a:t>
            </a:r>
            <a:r>
              <a:rPr lang="zh-CN" altLang="en-US" sz="2800" b="1" dirty="0" smtClean="0">
                <a:solidFill>
                  <a:srgbClr val="0000FF"/>
                </a:solidFill>
                <a:ea typeface="黑体" panose="02010609060101010101" pitchFamily="49" charset="-122"/>
                <a:sym typeface="Wingdings" panose="05000000000000000000" pitchFamily="2" charset="2"/>
              </a:rPr>
              <a:t>：求下列公式中各量词的辖域范围。</a:t>
            </a:r>
            <a:endParaRPr lang="en-US" altLang="zh-CN" sz="2800" b="1" dirty="0" smtClean="0">
              <a:ea typeface="黑体" panose="02010609060101010101" pitchFamily="49" charset="-122"/>
              <a:sym typeface="Wingdings" panose="05000000000000000000" pitchFamily="2" charset="2"/>
            </a:endParaRPr>
          </a:p>
          <a:p>
            <a:pPr eaLnBrk="1" hangingPunct="1">
              <a:buFontTx/>
              <a:buNone/>
            </a:pPr>
            <a:endParaRPr lang="en-US" altLang="zh-CN" sz="2800" b="1" dirty="0" smtClean="0">
              <a:ea typeface="黑体" panose="02010609060101010101" pitchFamily="49" charset="-122"/>
              <a:sym typeface="Wingdings" panose="05000000000000000000" pitchFamily="2" charset="2"/>
            </a:endParaRPr>
          </a:p>
        </p:txBody>
      </p:sp>
      <p:graphicFrame>
        <p:nvGraphicFramePr>
          <p:cNvPr id="43012" name="Object 3"/>
          <p:cNvGraphicFramePr>
            <a:graphicFrameLocks noChangeAspect="1"/>
          </p:cNvGraphicFramePr>
          <p:nvPr/>
        </p:nvGraphicFramePr>
        <p:xfrm>
          <a:off x="0" y="6019800"/>
          <a:ext cx="9144000" cy="457200"/>
        </p:xfrm>
        <a:graphic>
          <a:graphicData uri="http://schemas.openxmlformats.org/presentationml/2006/ole">
            <mc:AlternateContent xmlns:mc="http://schemas.openxmlformats.org/markup-compatibility/2006">
              <mc:Choice xmlns:v="urn:schemas-microsoft-com:vml" Requires="v">
                <p:oleObj spid="_x0000_s43920" name="公式" r:id="rId4" imgW="4356100" imgH="203200" progId="Equation.3">
                  <p:embed/>
                </p:oleObj>
              </mc:Choice>
              <mc:Fallback>
                <p:oleObj name="公式" r:id="rId4" imgW="4356100" imgH="203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1980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838200" y="4953000"/>
          <a:ext cx="6348413" cy="990600"/>
        </p:xfrm>
        <a:graphic>
          <a:graphicData uri="http://schemas.openxmlformats.org/presentationml/2006/ole">
            <mc:AlternateContent xmlns:mc="http://schemas.openxmlformats.org/markup-compatibility/2006">
              <mc:Choice xmlns:v="urn:schemas-microsoft-com:vml" Requires="v">
                <p:oleObj spid="_x0000_s43921" name="公式" r:id="rId6" imgW="2247900" imgH="431800" progId="Equation.3">
                  <p:embed/>
                </p:oleObj>
              </mc:Choice>
              <mc:Fallback>
                <p:oleObj name="公式" r:id="rId6" imgW="22479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953000"/>
                        <a:ext cx="634841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4035" name="内容占位符 2"/>
          <p:cNvSpPr>
            <a:spLocks noGrp="1"/>
          </p:cNvSpPr>
          <p:nvPr>
            <p:ph idx="1"/>
          </p:nvPr>
        </p:nvSpPr>
        <p:spPr/>
        <p:txBody>
          <a:bodyPr/>
          <a:lstStyle/>
          <a:p>
            <a:pPr algn="just" eaLnBrk="1" hangingPunct="1">
              <a:lnSpc>
                <a:spcPct val="110000"/>
              </a:lnSpc>
              <a:buFontTx/>
              <a:buNone/>
            </a:pPr>
            <a:r>
              <a:rPr lang="zh-CN" altLang="en-US"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通常，一个量词的辖域是某公式</a:t>
            </a:r>
            <a:r>
              <a:rPr lang="en-US" altLang="zh-CN" sz="2800" b="1" dirty="0" smtClean="0">
                <a:ea typeface="黑体" panose="02010609060101010101" pitchFamily="49" charset="-122"/>
                <a:sym typeface="Wingdings" panose="05000000000000000000" pitchFamily="2" charset="2"/>
              </a:rPr>
              <a:t>G</a:t>
            </a:r>
            <a:r>
              <a:rPr lang="zh-CN" altLang="en-US" sz="2800" b="1" dirty="0" smtClean="0">
                <a:ea typeface="黑体" panose="02010609060101010101" pitchFamily="49" charset="-122"/>
                <a:sym typeface="Wingdings" panose="05000000000000000000" pitchFamily="2" charset="2"/>
              </a:rPr>
              <a:t>的子公式，因此，确定一个量词的辖域，就是找出位于该量词之后的</a:t>
            </a:r>
            <a:r>
              <a:rPr lang="zh-CN" altLang="en-US" sz="2800" b="1" dirty="0" smtClean="0">
                <a:solidFill>
                  <a:srgbClr val="FF0000"/>
                </a:solidFill>
                <a:ea typeface="黑体" panose="02010609060101010101" pitchFamily="49" charset="-122"/>
                <a:sym typeface="Wingdings" panose="05000000000000000000" pitchFamily="2" charset="2"/>
              </a:rPr>
              <a:t>相邻接</a:t>
            </a:r>
            <a:r>
              <a:rPr lang="zh-CN" altLang="en-US" sz="2800" b="1" dirty="0" smtClean="0">
                <a:ea typeface="黑体" panose="02010609060101010101" pitchFamily="49" charset="-122"/>
                <a:sym typeface="Wingdings" panose="05000000000000000000" pitchFamily="2" charset="2"/>
              </a:rPr>
              <a:t>的子公式。</a:t>
            </a:r>
            <a:endParaRPr lang="en-US" altLang="zh-CN" sz="2800" b="1" dirty="0" smtClean="0">
              <a:ea typeface="黑体" panose="02010609060101010101" pitchFamily="49" charset="-122"/>
              <a:sym typeface="Wingdings" panose="05000000000000000000" pitchFamily="2" charset="2"/>
            </a:endParaRPr>
          </a:p>
          <a:p>
            <a:pPr algn="just" eaLnBrk="1" hangingPunct="1">
              <a:lnSpc>
                <a:spcPct val="110000"/>
              </a:lnSpc>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若量词后有括号，则括号内的子公式就是该量词的辖域；</a:t>
            </a:r>
            <a:endParaRPr lang="en-US" altLang="zh-CN" sz="2800" b="1" dirty="0" smtClean="0">
              <a:ea typeface="黑体" panose="02010609060101010101" pitchFamily="49" charset="-122"/>
              <a:sym typeface="Wingdings" panose="05000000000000000000" pitchFamily="2" charset="2"/>
            </a:endParaRPr>
          </a:p>
          <a:p>
            <a:pPr algn="just" eaLnBrk="1" hangingPunct="1">
              <a:lnSpc>
                <a:spcPct val="110000"/>
              </a:lnSpc>
              <a:buFontTx/>
              <a:buNone/>
            </a:pPr>
            <a:r>
              <a:rPr lang="en-US" altLang="zh-CN" sz="2800" b="1" dirty="0" smtClean="0">
                <a:ea typeface="黑体" panose="02010609060101010101" pitchFamily="49" charset="-122"/>
                <a:sym typeface="Wingdings" panose="05000000000000000000" pitchFamily="2" charset="2"/>
              </a:rPr>
              <a:t>(2) </a:t>
            </a:r>
            <a:r>
              <a:rPr lang="zh-CN" altLang="en-US" sz="2800" b="1" dirty="0" smtClean="0">
                <a:ea typeface="黑体" panose="02010609060101010101" pitchFamily="49" charset="-122"/>
                <a:sym typeface="Wingdings" panose="05000000000000000000" pitchFamily="2" charset="2"/>
              </a:rPr>
              <a:t>若量词后无括号，则与量词邻接的子公式为该量词的辖域。</a:t>
            </a:r>
            <a:endParaRPr lang="en-US" altLang="zh-CN" sz="2800" b="1" dirty="0" smtClean="0">
              <a:ea typeface="黑体" panose="02010609060101010101" pitchFamily="49" charset="-122"/>
              <a:sym typeface="Wingdings" panose="05000000000000000000" pitchFamily="2" charset="2"/>
            </a:endParaRPr>
          </a:p>
          <a:p>
            <a:pPr algn="just" eaLnBrk="1" hangingPunct="1">
              <a:lnSpc>
                <a:spcPct val="110000"/>
              </a:lnSpc>
            </a:pPr>
            <a:r>
              <a:rPr lang="zh-CN" altLang="en-US" sz="2800" b="1" dirty="0" smtClean="0">
                <a:solidFill>
                  <a:srgbClr val="0000FF"/>
                </a:solidFill>
                <a:ea typeface="黑体" panose="02010609060101010101" pitchFamily="49" charset="-122"/>
              </a:rPr>
              <a:t>例</a:t>
            </a:r>
            <a:r>
              <a:rPr lang="en-US" altLang="zh-CN" sz="2800" b="1" dirty="0" smtClean="0">
                <a:solidFill>
                  <a:srgbClr val="0000FF"/>
                </a:solidFill>
                <a:ea typeface="黑体" panose="02010609060101010101" pitchFamily="49" charset="-122"/>
              </a:rPr>
              <a:t>2-11</a:t>
            </a:r>
            <a:r>
              <a:rPr lang="zh-CN" altLang="en-US" sz="2800" b="1" dirty="0" smtClean="0">
                <a:solidFill>
                  <a:srgbClr val="0000FF"/>
                </a:solidFill>
                <a:ea typeface="黑体" panose="02010609060101010101" pitchFamily="49" charset="-122"/>
                <a:sym typeface="Wingdings" panose="05000000000000000000" pitchFamily="2" charset="2"/>
              </a:rPr>
              <a:t>：判断下列公式中的个体变元是约束变元，还是自由变元。</a:t>
            </a:r>
            <a:endParaRPr lang="en-US" altLang="zh-CN" sz="2800" b="1" dirty="0" smtClean="0">
              <a:solidFill>
                <a:srgbClr val="0000FF"/>
              </a:solidFill>
              <a:ea typeface="黑体" panose="02010609060101010101" pitchFamily="49" charset="-122"/>
              <a:sym typeface="Wingdings" panose="05000000000000000000" pitchFamily="2" charset="2"/>
            </a:endParaRPr>
          </a:p>
          <a:p>
            <a:pPr algn="just" eaLnBrk="1" hangingPunct="1">
              <a:lnSpc>
                <a:spcPct val="110000"/>
              </a:lnSpc>
              <a:buFontTx/>
              <a:buNone/>
            </a:pPr>
            <a:endParaRPr lang="zh-CN" altLang="en-US" sz="2800" b="1" dirty="0"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5059" name="内容占位符 2"/>
          <p:cNvSpPr>
            <a:spLocks noGrp="1"/>
          </p:cNvSpPr>
          <p:nvPr>
            <p:ph idx="1"/>
          </p:nvPr>
        </p:nvSpPr>
        <p:spPr>
          <a:xfrm>
            <a:off x="457200" y="3657600"/>
            <a:ext cx="8229600" cy="2667000"/>
          </a:xfrm>
        </p:spPr>
        <p:txBody>
          <a:bodyPr/>
          <a:lstStyle/>
          <a:p>
            <a:pPr marL="0" indent="0" algn="just" eaLnBrk="1" hangingPunct="1">
              <a:lnSpc>
                <a:spcPct val="100000"/>
              </a:lnSpc>
              <a:buFontTx/>
              <a:buNone/>
            </a:pPr>
            <a:r>
              <a:rPr lang="zh-CN" altLang="en-US" sz="2800" b="1" dirty="0" smtClean="0">
                <a:ea typeface="黑体" panose="02010609060101010101" pitchFamily="49" charset="-122"/>
                <a:sym typeface="Wingdings" panose="05000000000000000000" pitchFamily="2" charset="2"/>
              </a:rPr>
              <a:t>注意以上的</a:t>
            </a:r>
            <a:r>
              <a:rPr lang="en-US" altLang="zh-CN" sz="2800" b="1" dirty="0" smtClean="0">
                <a:ea typeface="黑体" panose="02010609060101010101" pitchFamily="49" charset="-122"/>
                <a:sym typeface="Wingdings" panose="05000000000000000000" pitchFamily="2" charset="2"/>
              </a:rPr>
              <a:t>4</a:t>
            </a:r>
            <a:r>
              <a:rPr lang="zh-CN" altLang="en-US" sz="2800" b="1" dirty="0" smtClean="0">
                <a:ea typeface="黑体" panose="02010609060101010101" pitchFamily="49" charset="-122"/>
                <a:sym typeface="Wingdings" panose="05000000000000000000" pitchFamily="2" charset="2"/>
              </a:rPr>
              <a:t>个例子，在一公式中，某一个变元的出现既可以是自由的，又可以是约束的</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如</a:t>
            </a:r>
            <a:r>
              <a:rPr lang="en-US" altLang="zh-CN" sz="2800" b="1" dirty="0" smtClean="0">
                <a:ea typeface="黑体" panose="02010609060101010101" pitchFamily="49" charset="-122"/>
                <a:sym typeface="Wingdings" panose="05000000000000000000" pitchFamily="2" charset="2"/>
              </a:rPr>
              <a:t>3</a:t>
            </a:r>
            <a:r>
              <a:rPr lang="zh-CN" altLang="en-US" sz="2800" b="1" dirty="0" smtClean="0">
                <a:ea typeface="黑体" panose="02010609060101010101" pitchFamily="49" charset="-122"/>
                <a:sym typeface="Wingdings" panose="05000000000000000000" pitchFamily="2" charset="2"/>
              </a:rPr>
              <a:t>中的</a:t>
            </a:r>
            <a:r>
              <a:rPr lang="en-US" altLang="zh-CN" sz="2800" b="1" dirty="0" smtClean="0">
                <a:ea typeface="黑体" panose="02010609060101010101" pitchFamily="49" charset="-122"/>
                <a:sym typeface="Wingdings" panose="05000000000000000000" pitchFamily="2" charset="2"/>
              </a:rPr>
              <a:t>y)</a:t>
            </a:r>
            <a:r>
              <a:rPr lang="zh-CN" altLang="en-US" sz="2800" b="1" dirty="0" smtClean="0">
                <a:ea typeface="黑体" panose="02010609060101010101" pitchFamily="49" charset="-122"/>
                <a:sym typeface="Wingdings" panose="05000000000000000000" pitchFamily="2" charset="2"/>
              </a:rPr>
              <a:t>，因此易引起混淆。为了给人以一目了然的结果，对于表示</a:t>
            </a:r>
            <a:r>
              <a:rPr lang="zh-CN" altLang="en-US" sz="2800" b="1" dirty="0" smtClean="0">
                <a:solidFill>
                  <a:srgbClr val="FF0000"/>
                </a:solidFill>
                <a:ea typeface="黑体" panose="02010609060101010101" pitchFamily="49" charset="-122"/>
                <a:sym typeface="Wingdings" panose="05000000000000000000" pitchFamily="2" charset="2"/>
              </a:rPr>
              <a:t>不同</a:t>
            </a:r>
            <a:r>
              <a:rPr lang="zh-CN" altLang="en-US" sz="2800" b="1" dirty="0" smtClean="0">
                <a:ea typeface="黑体" panose="02010609060101010101" pitchFamily="49" charset="-122"/>
                <a:sym typeface="Wingdings" panose="05000000000000000000" pitchFamily="2" charset="2"/>
              </a:rPr>
              <a:t>意思的个体变元，我们总是以</a:t>
            </a:r>
            <a:r>
              <a:rPr lang="zh-CN" altLang="en-US" sz="2800" b="1" dirty="0" smtClean="0">
                <a:solidFill>
                  <a:srgbClr val="FF0000"/>
                </a:solidFill>
                <a:ea typeface="黑体" panose="02010609060101010101" pitchFamily="49" charset="-122"/>
                <a:sym typeface="Wingdings" panose="05000000000000000000" pitchFamily="2" charset="2"/>
              </a:rPr>
              <a:t>不同的变量符号</a:t>
            </a:r>
            <a:r>
              <a:rPr lang="zh-CN" altLang="en-US" sz="2800" b="1" dirty="0" smtClean="0">
                <a:ea typeface="黑体" panose="02010609060101010101" pitchFamily="49" charset="-122"/>
                <a:sym typeface="Wingdings" panose="05000000000000000000" pitchFamily="2" charset="2"/>
              </a:rPr>
              <a:t>来表示，即我们希望一个变元在同一公式中只以一种身份出现。由此我们引进两个规则：</a:t>
            </a:r>
          </a:p>
        </p:txBody>
      </p:sp>
      <p:graphicFrame>
        <p:nvGraphicFramePr>
          <p:cNvPr id="45060" name="Object 2"/>
          <p:cNvGraphicFramePr>
            <a:graphicFrameLocks noChangeAspect="1"/>
          </p:cNvGraphicFramePr>
          <p:nvPr>
            <p:extLst>
              <p:ext uri="{D42A27DB-BD31-4B8C-83A1-F6EECF244321}">
                <p14:modId xmlns:p14="http://schemas.microsoft.com/office/powerpoint/2010/main" val="4239853345"/>
              </p:ext>
            </p:extLst>
          </p:nvPr>
        </p:nvGraphicFramePr>
        <p:xfrm>
          <a:off x="1039813" y="1219200"/>
          <a:ext cx="7053262" cy="2286000"/>
        </p:xfrm>
        <a:graphic>
          <a:graphicData uri="http://schemas.openxmlformats.org/presentationml/2006/ole">
            <mc:AlternateContent xmlns:mc="http://schemas.openxmlformats.org/markup-compatibility/2006">
              <mc:Choice xmlns:v="urn:schemas-microsoft-com:vml" Requires="v">
                <p:oleObj spid="_x0000_s45514" name="Equation" r:id="rId3" imgW="2743200" imgH="888840" progId="Equation.DSMT4">
                  <p:embed/>
                </p:oleObj>
              </mc:Choice>
              <mc:Fallback>
                <p:oleObj name="Equation" r:id="rId3" imgW="2743200" imgH="888840" progId="Equation.DSMT4">
                  <p:embed/>
                  <p:pic>
                    <p:nvPicPr>
                      <p:cNvPr id="0" name="Object 2"/>
                      <p:cNvPicPr>
                        <a:picLocks noChangeAspect="1" noChangeArrowheads="1"/>
                      </p:cNvPicPr>
                      <p:nvPr/>
                    </p:nvPicPr>
                    <p:blipFill>
                      <a:blip r:embed="rId4"/>
                      <a:srcRect/>
                      <a:stretch>
                        <a:fillRect/>
                      </a:stretch>
                    </p:blipFill>
                    <p:spPr bwMode="auto">
                      <a:xfrm>
                        <a:off x="1039813" y="1219200"/>
                        <a:ext cx="7053262"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6083" name="内容占位符 2"/>
          <p:cNvSpPr>
            <a:spLocks noGrp="1"/>
          </p:cNvSpPr>
          <p:nvPr>
            <p:ph idx="1"/>
          </p:nvPr>
        </p:nvSpPr>
        <p:spPr/>
        <p:txBody>
          <a:bodyPr/>
          <a:lstStyle/>
          <a:p>
            <a:pPr algn="just">
              <a:lnSpc>
                <a:spcPct val="110000"/>
              </a:lnSpc>
            </a:pPr>
            <a:r>
              <a:rPr lang="zh-CN" altLang="en-US" sz="2800" b="1" dirty="0" smtClean="0">
                <a:solidFill>
                  <a:srgbClr val="008000"/>
                </a:solidFill>
                <a:latin typeface="黑体" panose="02010609060101010101" pitchFamily="49" charset="-122"/>
                <a:ea typeface="黑体" panose="02010609060101010101" pitchFamily="49" charset="-122"/>
              </a:rPr>
              <a:t>规则</a:t>
            </a:r>
            <a:r>
              <a:rPr lang="en-US" altLang="zh-CN" sz="2800" b="1" dirty="0" smtClean="0">
                <a:solidFill>
                  <a:srgbClr val="008000"/>
                </a:solidFill>
                <a:latin typeface="黑体" panose="02010609060101010101" pitchFamily="49" charset="-122"/>
                <a:ea typeface="黑体" panose="02010609060101010101" pitchFamily="49" charset="-122"/>
              </a:rPr>
              <a:t>1</a:t>
            </a:r>
            <a:r>
              <a:rPr lang="zh-CN" altLang="en-US" sz="2800" b="1" dirty="0" smtClean="0">
                <a:solidFill>
                  <a:srgbClr val="008000"/>
                </a:solidFill>
                <a:latin typeface="黑体" panose="02010609060101010101" pitchFamily="49" charset="-122"/>
                <a:ea typeface="黑体" panose="02010609060101010101" pitchFamily="49" charset="-122"/>
              </a:rPr>
              <a:t>：</a:t>
            </a:r>
            <a:r>
              <a:rPr lang="en-US" altLang="zh-CN" sz="2800" b="1" dirty="0" smtClean="0">
                <a:solidFill>
                  <a:srgbClr val="008000"/>
                </a:solidFill>
                <a:latin typeface="黑体" panose="02010609060101010101" pitchFamily="49" charset="-122"/>
                <a:ea typeface="黑体" panose="02010609060101010101" pitchFamily="49" charset="-122"/>
              </a:rPr>
              <a:t>(</a:t>
            </a:r>
            <a:r>
              <a:rPr lang="zh-CN" altLang="en-US" sz="2800" b="1" dirty="0" smtClean="0">
                <a:solidFill>
                  <a:srgbClr val="008000"/>
                </a:solidFill>
                <a:latin typeface="黑体" panose="02010609060101010101" pitchFamily="49" charset="-122"/>
                <a:ea typeface="黑体" panose="02010609060101010101" pitchFamily="49" charset="-122"/>
              </a:rPr>
              <a:t>约束变元的改名规则</a:t>
            </a:r>
            <a:r>
              <a:rPr lang="en-US" altLang="zh-CN" sz="2800" b="1" dirty="0" smtClean="0">
                <a:solidFill>
                  <a:srgbClr val="008000"/>
                </a:solidFill>
                <a:latin typeface="黑体" panose="02010609060101010101" pitchFamily="49" charset="-122"/>
                <a:ea typeface="黑体" panose="02010609060101010101" pitchFamily="49" charset="-122"/>
              </a:rPr>
              <a:t>)</a:t>
            </a:r>
          </a:p>
          <a:p>
            <a:pPr algn="just" eaLnBrk="1" hangingPunct="1">
              <a:lnSpc>
                <a:spcPct val="110000"/>
              </a:lnSpc>
              <a:buFontTx/>
              <a:buNone/>
            </a:pPr>
            <a:r>
              <a:rPr lang="en-US" altLang="zh-CN" sz="2800" b="1" dirty="0" smtClean="0">
                <a:latin typeface="黑体" panose="02010609060101010101" pitchFamily="49" charset="-122"/>
                <a:ea typeface="黑体" panose="02010609060101010101" pitchFamily="49" charset="-122"/>
                <a:sym typeface="Wingdings" panose="05000000000000000000" pitchFamily="2" charset="2"/>
              </a:rPr>
              <a:t>(1) </a:t>
            </a:r>
            <a:r>
              <a:rPr lang="zh-CN" altLang="en-US" sz="2800" b="1" dirty="0" smtClean="0">
                <a:latin typeface="黑体" panose="02010609060101010101" pitchFamily="49" charset="-122"/>
                <a:ea typeface="黑体" panose="02010609060101010101" pitchFamily="49" charset="-122"/>
                <a:sym typeface="Wingdings" panose="05000000000000000000" pitchFamily="2" charset="2"/>
              </a:rPr>
              <a:t>将量词中出现的变元以及该量词辖域中此变量的所有约束出现，都用新的个体变元替换；</a:t>
            </a:r>
            <a:endParaRPr lang="en-US" altLang="zh-CN" sz="2800" b="1" dirty="0" smtClean="0">
              <a:latin typeface="黑体" panose="02010609060101010101" pitchFamily="49" charset="-122"/>
              <a:ea typeface="黑体" panose="02010609060101010101" pitchFamily="49" charset="-122"/>
              <a:sym typeface="Wingdings" panose="05000000000000000000" pitchFamily="2" charset="2"/>
            </a:endParaRPr>
          </a:p>
          <a:p>
            <a:pPr algn="just" eaLnBrk="1" hangingPunct="1">
              <a:lnSpc>
                <a:spcPct val="110000"/>
              </a:lnSpc>
              <a:buFontTx/>
              <a:buNone/>
            </a:pPr>
            <a:r>
              <a:rPr lang="en-US" altLang="zh-CN" sz="2800" b="1" dirty="0" smtClean="0">
                <a:latin typeface="黑体" panose="02010609060101010101" pitchFamily="49" charset="-122"/>
                <a:ea typeface="黑体" panose="02010609060101010101" pitchFamily="49" charset="-122"/>
                <a:sym typeface="Wingdings" panose="05000000000000000000" pitchFamily="2" charset="2"/>
              </a:rPr>
              <a:t>(2) </a:t>
            </a:r>
            <a:r>
              <a:rPr lang="zh-CN" altLang="en-US" sz="2800" b="1" dirty="0" smtClean="0">
                <a:latin typeface="黑体" panose="02010609060101010101" pitchFamily="49" charset="-122"/>
                <a:ea typeface="黑体" panose="02010609060101010101" pitchFamily="49" charset="-122"/>
                <a:sym typeface="Wingdings" panose="05000000000000000000" pitchFamily="2" charset="2"/>
              </a:rPr>
              <a:t>新的变元一定要有别于改名前辖域中的所有其它变元。</a:t>
            </a:r>
            <a:endParaRPr lang="en-US" altLang="zh-CN" sz="2800" b="1" dirty="0" smtClean="0">
              <a:latin typeface="黑体" panose="02010609060101010101" pitchFamily="49" charset="-122"/>
              <a:ea typeface="黑体" panose="02010609060101010101" pitchFamily="49" charset="-122"/>
              <a:sym typeface="Wingdings" panose="05000000000000000000" pitchFamily="2" charset="2"/>
            </a:endParaRPr>
          </a:p>
          <a:p>
            <a:pPr algn="just">
              <a:lnSpc>
                <a:spcPct val="110000"/>
              </a:lnSpc>
            </a:pPr>
            <a:r>
              <a:rPr lang="zh-CN" altLang="en-US" sz="2800" b="1" dirty="0" smtClean="0">
                <a:solidFill>
                  <a:srgbClr val="008000"/>
                </a:solidFill>
                <a:latin typeface="黑体" panose="02010609060101010101" pitchFamily="49" charset="-122"/>
                <a:ea typeface="黑体" panose="02010609060101010101" pitchFamily="49" charset="-122"/>
              </a:rPr>
              <a:t>规则</a:t>
            </a:r>
            <a:r>
              <a:rPr lang="en-US" altLang="zh-CN" sz="2800" b="1" dirty="0" smtClean="0">
                <a:solidFill>
                  <a:srgbClr val="008000"/>
                </a:solidFill>
                <a:latin typeface="黑体" panose="02010609060101010101" pitchFamily="49" charset="-122"/>
                <a:ea typeface="黑体" panose="02010609060101010101" pitchFamily="49" charset="-122"/>
              </a:rPr>
              <a:t>2</a:t>
            </a:r>
            <a:r>
              <a:rPr lang="zh-CN" altLang="en-US" sz="2800" b="1" dirty="0" smtClean="0">
                <a:solidFill>
                  <a:srgbClr val="008000"/>
                </a:solidFill>
                <a:latin typeface="黑体" panose="02010609060101010101" pitchFamily="49" charset="-122"/>
                <a:ea typeface="黑体" panose="02010609060101010101" pitchFamily="49" charset="-122"/>
              </a:rPr>
              <a:t>：</a:t>
            </a:r>
            <a:r>
              <a:rPr lang="en-US" altLang="zh-CN" sz="2800" b="1" dirty="0" smtClean="0">
                <a:solidFill>
                  <a:srgbClr val="008000"/>
                </a:solidFill>
                <a:latin typeface="黑体" panose="02010609060101010101" pitchFamily="49" charset="-122"/>
                <a:ea typeface="黑体" panose="02010609060101010101" pitchFamily="49" charset="-122"/>
              </a:rPr>
              <a:t>(</a:t>
            </a:r>
            <a:r>
              <a:rPr lang="zh-CN" altLang="en-US" sz="2800" b="1" dirty="0" smtClean="0">
                <a:solidFill>
                  <a:srgbClr val="008000"/>
                </a:solidFill>
                <a:latin typeface="黑体" panose="02010609060101010101" pitchFamily="49" charset="-122"/>
                <a:ea typeface="黑体" panose="02010609060101010101" pitchFamily="49" charset="-122"/>
              </a:rPr>
              <a:t>自由变元的代替规则</a:t>
            </a:r>
            <a:r>
              <a:rPr lang="en-US" altLang="zh-CN" sz="2800" b="1" dirty="0" smtClean="0">
                <a:solidFill>
                  <a:srgbClr val="008000"/>
                </a:solidFill>
                <a:latin typeface="黑体" panose="02010609060101010101" pitchFamily="49" charset="-122"/>
                <a:ea typeface="黑体" panose="02010609060101010101" pitchFamily="49" charset="-122"/>
              </a:rPr>
              <a:t>)</a:t>
            </a:r>
          </a:p>
          <a:p>
            <a:pPr algn="just" eaLnBrk="1" hangingPunct="1">
              <a:lnSpc>
                <a:spcPct val="110000"/>
              </a:lnSpc>
              <a:buFontTx/>
              <a:buNone/>
            </a:pPr>
            <a:r>
              <a:rPr lang="en-US" altLang="zh-CN" sz="2800" b="1" dirty="0" smtClean="0">
                <a:latin typeface="黑体" panose="02010609060101010101" pitchFamily="49" charset="-122"/>
                <a:ea typeface="黑体" panose="02010609060101010101" pitchFamily="49" charset="-122"/>
                <a:sym typeface="Wingdings" panose="05000000000000000000" pitchFamily="2" charset="2"/>
              </a:rPr>
              <a:t>(1) </a:t>
            </a:r>
            <a:r>
              <a:rPr lang="zh-CN" altLang="en-US" sz="2800" b="1" dirty="0" smtClean="0">
                <a:latin typeface="黑体" panose="02010609060101010101" pitchFamily="49" charset="-122"/>
                <a:ea typeface="黑体" panose="02010609060101010101" pitchFamily="49" charset="-122"/>
                <a:sym typeface="Wingdings" panose="05000000000000000000" pitchFamily="2" charset="2"/>
              </a:rPr>
              <a:t>将公式中出现该自由变元的每一处都用新的个体变元替换；</a:t>
            </a:r>
            <a:endParaRPr lang="en-US" altLang="zh-CN" sz="2800" b="1" dirty="0" smtClean="0">
              <a:latin typeface="黑体" panose="02010609060101010101" pitchFamily="49" charset="-122"/>
              <a:ea typeface="黑体" panose="02010609060101010101" pitchFamily="49" charset="-122"/>
              <a:sym typeface="Wingdings" panose="05000000000000000000" pitchFamily="2" charset="2"/>
            </a:endParaRPr>
          </a:p>
          <a:p>
            <a:pPr algn="just" eaLnBrk="1" hangingPunct="1">
              <a:lnSpc>
                <a:spcPct val="110000"/>
              </a:lnSpc>
              <a:buFontTx/>
              <a:buNone/>
            </a:pPr>
            <a:r>
              <a:rPr lang="en-US" altLang="zh-CN" sz="2800" b="1" dirty="0" smtClean="0">
                <a:latin typeface="黑体" panose="02010609060101010101" pitchFamily="49" charset="-122"/>
                <a:ea typeface="黑体" panose="02010609060101010101" pitchFamily="49" charset="-122"/>
                <a:sym typeface="Wingdings" panose="05000000000000000000" pitchFamily="2" charset="2"/>
              </a:rPr>
              <a:t>(2) </a:t>
            </a:r>
            <a:r>
              <a:rPr lang="zh-CN" altLang="en-US" sz="2800" b="1" dirty="0" smtClean="0">
                <a:latin typeface="黑体" panose="02010609060101010101" pitchFamily="49" charset="-122"/>
                <a:ea typeface="黑体" panose="02010609060101010101" pitchFamily="49" charset="-122"/>
                <a:sym typeface="Wingdings" panose="05000000000000000000" pitchFamily="2" charset="2"/>
              </a:rPr>
              <a:t>新变元不允许在原公式中以任何约束形式出现。</a:t>
            </a:r>
            <a:endParaRPr lang="zh-CN" altLang="en-US" sz="2800" b="1" dirty="0" smtClean="0">
              <a:latin typeface="黑体" panose="02010609060101010101" pitchFamily="49" charset="-122"/>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7107" name="内容占位符 2"/>
          <p:cNvSpPr>
            <a:spLocks noGrp="1"/>
          </p:cNvSpPr>
          <p:nvPr>
            <p:ph idx="1"/>
          </p:nvPr>
        </p:nvSpPr>
        <p:spPr>
          <a:xfrm>
            <a:off x="457200" y="1066800"/>
            <a:ext cx="8610600" cy="5715000"/>
          </a:xfrm>
        </p:spPr>
        <p:txBody>
          <a:bodyPr/>
          <a:lstStyle/>
          <a:p>
            <a:pPr algn="just">
              <a:lnSpc>
                <a:spcPct val="100000"/>
              </a:lnSpc>
              <a:spcBef>
                <a:spcPct val="0"/>
              </a:spcBef>
            </a:pPr>
            <a:r>
              <a:rPr lang="zh-CN" altLang="en-US" sz="2800" b="1" dirty="0" smtClean="0">
                <a:solidFill>
                  <a:srgbClr val="0000FF"/>
                </a:solidFill>
                <a:ea typeface="黑体" panose="02010609060101010101" pitchFamily="49" charset="-122"/>
              </a:rPr>
              <a:t>例</a:t>
            </a:r>
            <a:r>
              <a:rPr lang="en-US" altLang="zh-CN" sz="2800" b="1" dirty="0" smtClean="0">
                <a:solidFill>
                  <a:srgbClr val="0000FF"/>
                </a:solidFill>
                <a:ea typeface="黑体" panose="02010609060101010101" pitchFamily="49" charset="-122"/>
              </a:rPr>
              <a:t>2-12</a:t>
            </a:r>
            <a:r>
              <a:rPr lang="zh-CN" altLang="en-US" sz="2800" b="1" dirty="0" smtClean="0">
                <a:solidFill>
                  <a:srgbClr val="0000FF"/>
                </a:solidFill>
                <a:ea typeface="黑体" panose="02010609060101010101" pitchFamily="49" charset="-122"/>
                <a:sym typeface="Wingdings" panose="05000000000000000000" pitchFamily="2" charset="2"/>
              </a:rPr>
              <a:t>：</a:t>
            </a:r>
            <a:endParaRPr lang="en-US" altLang="zh-CN" sz="2800" b="1" dirty="0" smtClean="0">
              <a:solidFill>
                <a:srgbClr val="0000FF"/>
              </a:solidFill>
              <a:ea typeface="黑体" panose="02010609060101010101" pitchFamily="49" charset="-122"/>
              <a:sym typeface="Wingdings" panose="05000000000000000000" pitchFamily="2" charset="2"/>
            </a:endParaRPr>
          </a:p>
          <a:p>
            <a:pPr algn="just">
              <a:lnSpc>
                <a:spcPct val="100000"/>
              </a:lnSpc>
              <a:spcBef>
                <a:spcPct val="0"/>
              </a:spcBef>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将公式                                                    中的约束变元</a:t>
            </a:r>
            <a:r>
              <a:rPr lang="en-US" altLang="zh-CN" sz="2800" b="1" i="1" dirty="0" smtClean="0">
                <a:ea typeface="黑体" panose="02010609060101010101" pitchFamily="49" charset="-122"/>
                <a:sym typeface="Wingdings" panose="05000000000000000000" pitchFamily="2" charset="2"/>
              </a:rPr>
              <a:t>x</a:t>
            </a:r>
            <a:r>
              <a:rPr lang="zh-CN" altLang="en-US" sz="2800" b="1" dirty="0" smtClean="0">
                <a:ea typeface="黑体" panose="02010609060101010101" pitchFamily="49" charset="-122"/>
                <a:sym typeface="Wingdings" panose="05000000000000000000" pitchFamily="2" charset="2"/>
              </a:rPr>
              <a:t>进行改名；</a:t>
            </a:r>
            <a:endParaRPr lang="en-US" altLang="zh-CN" sz="2800" b="1" dirty="0" smtClean="0">
              <a:ea typeface="黑体" panose="02010609060101010101" pitchFamily="49" charset="-122"/>
              <a:sym typeface="Wingdings" panose="05000000000000000000" pitchFamily="2" charset="2"/>
            </a:endParaRPr>
          </a:p>
          <a:p>
            <a:pPr algn="just">
              <a:lnSpc>
                <a:spcPct val="100000"/>
              </a:lnSpc>
              <a:spcBef>
                <a:spcPct val="0"/>
              </a:spcBef>
              <a:buFontTx/>
              <a:buNone/>
            </a:pPr>
            <a:r>
              <a:rPr lang="en-US" altLang="zh-CN" sz="2800" b="1" dirty="0" smtClean="0">
                <a:ea typeface="黑体" panose="02010609060101010101" pitchFamily="49" charset="-122"/>
                <a:sym typeface="Wingdings" panose="05000000000000000000" pitchFamily="2" charset="2"/>
              </a:rPr>
              <a:t>(2) </a:t>
            </a:r>
            <a:r>
              <a:rPr lang="zh-CN" altLang="en-US" sz="2800" b="1" dirty="0" smtClean="0">
                <a:ea typeface="黑体" panose="02010609060101010101" pitchFamily="49" charset="-122"/>
                <a:sym typeface="Wingdings" panose="05000000000000000000" pitchFamily="2" charset="2"/>
              </a:rPr>
              <a:t>将公式                                                 中的自由变元</a:t>
            </a:r>
            <a:r>
              <a:rPr lang="en-US" altLang="zh-CN" sz="2800" b="1" i="1" dirty="0" smtClean="0">
                <a:ea typeface="黑体" panose="02010609060101010101" pitchFamily="49" charset="-122"/>
                <a:sym typeface="Wingdings" panose="05000000000000000000" pitchFamily="2" charset="2"/>
              </a:rPr>
              <a:t>y</a:t>
            </a:r>
            <a:r>
              <a:rPr lang="zh-CN" altLang="en-US" sz="2800" b="1" dirty="0" smtClean="0">
                <a:ea typeface="黑体" panose="02010609060101010101" pitchFamily="49" charset="-122"/>
                <a:sym typeface="Wingdings" panose="05000000000000000000" pitchFamily="2" charset="2"/>
              </a:rPr>
              <a:t>进行代入。</a:t>
            </a:r>
            <a:endParaRPr lang="en-US" altLang="zh-CN" sz="2800" b="1" dirty="0" smtClean="0">
              <a:ea typeface="黑体" panose="02010609060101010101" pitchFamily="49" charset="-122"/>
              <a:sym typeface="Wingdings" panose="05000000000000000000" pitchFamily="2" charset="2"/>
            </a:endParaRPr>
          </a:p>
          <a:p>
            <a:pPr algn="just">
              <a:lnSpc>
                <a:spcPct val="100000"/>
              </a:lnSpc>
              <a:spcBef>
                <a:spcPct val="0"/>
              </a:spcBef>
              <a:buFontTx/>
              <a:buNone/>
            </a:pPr>
            <a:r>
              <a:rPr lang="zh-CN" altLang="en-US" sz="2800" b="1" dirty="0" smtClean="0">
                <a:solidFill>
                  <a:srgbClr val="CC0000"/>
                </a:solidFill>
                <a:ea typeface="黑体" panose="02010609060101010101" pitchFamily="49" charset="-122"/>
                <a:sym typeface="Wingdings" panose="05000000000000000000" pitchFamily="2" charset="2"/>
              </a:rPr>
              <a:t>注意：</a:t>
            </a:r>
            <a:endParaRPr lang="en-US" altLang="zh-CN" sz="2800" b="1" dirty="0" smtClean="0">
              <a:solidFill>
                <a:srgbClr val="CC0000"/>
              </a:solidFill>
              <a:ea typeface="黑体" panose="02010609060101010101" pitchFamily="49" charset="-122"/>
              <a:sym typeface="Wingdings" panose="05000000000000000000" pitchFamily="2" charset="2"/>
            </a:endParaRPr>
          </a:p>
          <a:p>
            <a:pPr algn="just">
              <a:lnSpc>
                <a:spcPct val="100000"/>
              </a:lnSpc>
              <a:spcBef>
                <a:spcPct val="0"/>
              </a:spcBef>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改名规则的施行对象是约束变元，代替规则的施行对象是自由变元；</a:t>
            </a:r>
            <a:endParaRPr lang="en-US" altLang="zh-CN" sz="2800" b="1" dirty="0" smtClean="0">
              <a:ea typeface="黑体" panose="02010609060101010101" pitchFamily="49" charset="-122"/>
              <a:sym typeface="Wingdings" panose="05000000000000000000" pitchFamily="2" charset="2"/>
            </a:endParaRPr>
          </a:p>
          <a:p>
            <a:pPr algn="just">
              <a:lnSpc>
                <a:spcPct val="100000"/>
              </a:lnSpc>
              <a:spcBef>
                <a:spcPct val="0"/>
              </a:spcBef>
              <a:buFontTx/>
              <a:buNone/>
            </a:pPr>
            <a:r>
              <a:rPr lang="en-US" altLang="zh-CN" sz="2800" b="1" dirty="0" smtClean="0">
                <a:ea typeface="黑体" panose="02010609060101010101" pitchFamily="49" charset="-122"/>
                <a:sym typeface="Wingdings" panose="05000000000000000000" pitchFamily="2" charset="2"/>
              </a:rPr>
              <a:t>(2) </a:t>
            </a:r>
            <a:r>
              <a:rPr lang="zh-CN" altLang="en-US" sz="2800" b="1" dirty="0" smtClean="0">
                <a:ea typeface="黑体" panose="02010609060101010101" pitchFamily="49" charset="-122"/>
                <a:sym typeface="Wingdings" panose="05000000000000000000" pitchFamily="2" charset="2"/>
              </a:rPr>
              <a:t>改名规则只对公式中的一个量词及其辖域内施行，即只对公式的一个子公式施行，代替规则必须对整个公式同一自由变元的所有自由出现同时施行，即必须对整个公式施行；</a:t>
            </a:r>
          </a:p>
          <a:p>
            <a:pPr algn="just">
              <a:lnSpc>
                <a:spcPct val="100000"/>
              </a:lnSpc>
              <a:spcBef>
                <a:spcPct val="0"/>
              </a:spcBef>
              <a:buFontTx/>
              <a:buNone/>
            </a:pPr>
            <a:r>
              <a:rPr lang="en-US" altLang="zh-CN" sz="2800" b="1" dirty="0" smtClean="0">
                <a:ea typeface="黑体" panose="02010609060101010101" pitchFamily="49" charset="-122"/>
                <a:sym typeface="Wingdings" panose="05000000000000000000" pitchFamily="2" charset="2"/>
              </a:rPr>
              <a:t>(3) </a:t>
            </a:r>
            <a:r>
              <a:rPr lang="zh-CN" altLang="en-US" sz="2800" b="1" dirty="0" smtClean="0">
                <a:ea typeface="黑体" panose="02010609060101010101" pitchFamily="49" charset="-122"/>
                <a:sym typeface="Wingdings" panose="05000000000000000000" pitchFamily="2" charset="2"/>
              </a:rPr>
              <a:t>改名或代替后公式等值。</a:t>
            </a:r>
          </a:p>
        </p:txBody>
      </p:sp>
      <p:graphicFrame>
        <p:nvGraphicFramePr>
          <p:cNvPr id="47108" name="Object 2"/>
          <p:cNvGraphicFramePr>
            <a:graphicFrameLocks noChangeAspect="1"/>
          </p:cNvGraphicFramePr>
          <p:nvPr>
            <p:extLst>
              <p:ext uri="{D42A27DB-BD31-4B8C-83A1-F6EECF244321}">
                <p14:modId xmlns:p14="http://schemas.microsoft.com/office/powerpoint/2010/main" val="2680964407"/>
              </p:ext>
            </p:extLst>
          </p:nvPr>
        </p:nvGraphicFramePr>
        <p:xfrm>
          <a:off x="2147888" y="1539875"/>
          <a:ext cx="4695825" cy="501650"/>
        </p:xfrm>
        <a:graphic>
          <a:graphicData uri="http://schemas.openxmlformats.org/presentationml/2006/ole">
            <mc:AlternateContent xmlns:mc="http://schemas.openxmlformats.org/markup-compatibility/2006">
              <mc:Choice xmlns:v="urn:schemas-microsoft-com:vml" Requires="v">
                <p:oleObj spid="_x0000_s48018" name="Equation" r:id="rId4" imgW="1942920" imgH="203040" progId="Equation.DSMT4">
                  <p:embed/>
                </p:oleObj>
              </mc:Choice>
              <mc:Fallback>
                <p:oleObj name="Equation" r:id="rId4" imgW="1942920" imgH="203040" progId="Equation.DSMT4">
                  <p:embed/>
                  <p:pic>
                    <p:nvPicPr>
                      <p:cNvPr id="0" name="Object 2"/>
                      <p:cNvPicPr>
                        <a:picLocks noChangeAspect="1" noChangeArrowheads="1"/>
                      </p:cNvPicPr>
                      <p:nvPr/>
                    </p:nvPicPr>
                    <p:blipFill>
                      <a:blip r:embed="rId5"/>
                      <a:srcRect/>
                      <a:stretch>
                        <a:fillRect/>
                      </a:stretch>
                    </p:blipFill>
                    <p:spPr bwMode="auto">
                      <a:xfrm>
                        <a:off x="2147888" y="1539875"/>
                        <a:ext cx="46958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3"/>
          <p:cNvGraphicFramePr>
            <a:graphicFrameLocks noChangeAspect="1"/>
          </p:cNvGraphicFramePr>
          <p:nvPr>
            <p:extLst>
              <p:ext uri="{D42A27DB-BD31-4B8C-83A1-F6EECF244321}">
                <p14:modId xmlns:p14="http://schemas.microsoft.com/office/powerpoint/2010/main" val="2123868570"/>
              </p:ext>
            </p:extLst>
          </p:nvPr>
        </p:nvGraphicFramePr>
        <p:xfrm>
          <a:off x="2043113" y="2362200"/>
          <a:ext cx="4695825" cy="498475"/>
        </p:xfrm>
        <a:graphic>
          <a:graphicData uri="http://schemas.openxmlformats.org/presentationml/2006/ole">
            <mc:AlternateContent xmlns:mc="http://schemas.openxmlformats.org/markup-compatibility/2006">
              <mc:Choice xmlns:v="urn:schemas-microsoft-com:vml" Requires="v">
                <p:oleObj spid="_x0000_s48019" name="Equation" r:id="rId6" imgW="1942920" imgH="203040" progId="Equation.DSMT4">
                  <p:embed/>
                </p:oleObj>
              </mc:Choice>
              <mc:Fallback>
                <p:oleObj name="Equation" r:id="rId6" imgW="1942920" imgH="203040" progId="Equation.DSMT4">
                  <p:embed/>
                  <p:pic>
                    <p:nvPicPr>
                      <p:cNvPr id="0" name="Object 3"/>
                      <p:cNvPicPr>
                        <a:picLocks noChangeAspect="1" noChangeArrowheads="1"/>
                      </p:cNvPicPr>
                      <p:nvPr/>
                    </p:nvPicPr>
                    <p:blipFill>
                      <a:blip r:embed="rId7"/>
                      <a:srcRect/>
                      <a:stretch>
                        <a:fillRect/>
                      </a:stretch>
                    </p:blipFill>
                    <p:spPr bwMode="auto">
                      <a:xfrm>
                        <a:off x="2043113" y="2362200"/>
                        <a:ext cx="46958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8131" name="内容占位符 2"/>
          <p:cNvSpPr>
            <a:spLocks noGrp="1"/>
          </p:cNvSpPr>
          <p:nvPr>
            <p:ph idx="1"/>
          </p:nvPr>
        </p:nvSpPr>
        <p:spPr/>
        <p:txBody>
          <a:bodyPr/>
          <a:lstStyle/>
          <a:p>
            <a:r>
              <a:rPr lang="zh-CN" altLang="en-US" b="1" dirty="0" smtClean="0">
                <a:solidFill>
                  <a:srgbClr val="FF6600"/>
                </a:solidFill>
                <a:ea typeface="黑体" panose="02010609060101010101" pitchFamily="49" charset="-122"/>
                <a:sym typeface="Wingdings" panose="05000000000000000000" pitchFamily="2" charset="2"/>
              </a:rPr>
              <a:t>定义</a:t>
            </a:r>
            <a:r>
              <a:rPr lang="en-US" altLang="zh-CN" b="1" dirty="0" smtClean="0">
                <a:solidFill>
                  <a:srgbClr val="FF6600"/>
                </a:solidFill>
                <a:ea typeface="黑体" panose="02010609060101010101" pitchFamily="49" charset="-122"/>
                <a:sym typeface="Wingdings" panose="05000000000000000000" pitchFamily="2" charset="2"/>
              </a:rPr>
              <a:t>2.11</a:t>
            </a:r>
            <a:r>
              <a:rPr lang="zh-CN" altLang="en-US" b="1" dirty="0" smtClean="0">
                <a:solidFill>
                  <a:srgbClr val="FF6600"/>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设</a:t>
            </a:r>
            <a:r>
              <a:rPr lang="en-US" altLang="zh-CN" b="1" dirty="0" smtClean="0">
                <a:ea typeface="黑体" panose="02010609060101010101" pitchFamily="49" charset="-122"/>
                <a:sym typeface="Wingdings" panose="05000000000000000000" pitchFamily="2" charset="2"/>
              </a:rPr>
              <a:t>G</a:t>
            </a:r>
            <a:r>
              <a:rPr lang="zh-CN" altLang="en-US" b="1" dirty="0" smtClean="0">
                <a:ea typeface="黑体" panose="02010609060101010101" pitchFamily="49" charset="-122"/>
                <a:sym typeface="Wingdings" panose="05000000000000000000" pitchFamily="2" charset="2"/>
              </a:rPr>
              <a:t>是任意的公式，若</a:t>
            </a:r>
            <a:r>
              <a:rPr lang="en-US" altLang="zh-CN" b="1" dirty="0" smtClean="0">
                <a:ea typeface="黑体" panose="02010609060101010101" pitchFamily="49" charset="-122"/>
                <a:sym typeface="Wingdings" panose="05000000000000000000" pitchFamily="2" charset="2"/>
              </a:rPr>
              <a:t>G</a:t>
            </a:r>
            <a:r>
              <a:rPr lang="zh-CN" altLang="en-US" b="1" dirty="0" smtClean="0">
                <a:ea typeface="黑体" panose="02010609060101010101" pitchFamily="49" charset="-122"/>
                <a:sym typeface="Wingdings" panose="05000000000000000000" pitchFamily="2" charset="2"/>
              </a:rPr>
              <a:t>中无自由出现的个体变元，则称</a:t>
            </a:r>
            <a:r>
              <a:rPr lang="en-US" altLang="zh-CN" b="1" dirty="0" smtClean="0">
                <a:ea typeface="黑体" panose="02010609060101010101" pitchFamily="49" charset="-122"/>
                <a:sym typeface="Wingdings" panose="05000000000000000000" pitchFamily="2" charset="2"/>
              </a:rPr>
              <a:t>G</a:t>
            </a:r>
            <a:r>
              <a:rPr lang="zh-CN" altLang="en-US" b="1" dirty="0" smtClean="0">
                <a:ea typeface="黑体" panose="02010609060101010101" pitchFamily="49" charset="-122"/>
                <a:sym typeface="Wingdings" panose="05000000000000000000" pitchFamily="2" charset="2"/>
              </a:rPr>
              <a:t>为封闭的公式，简称</a:t>
            </a:r>
            <a:r>
              <a:rPr lang="zh-CN" altLang="en-US" b="1" dirty="0" smtClean="0">
                <a:solidFill>
                  <a:srgbClr val="FF0000"/>
                </a:solidFill>
                <a:ea typeface="黑体" panose="02010609060101010101" pitchFamily="49" charset="-122"/>
                <a:sym typeface="Wingdings" panose="05000000000000000000" pitchFamily="2" charset="2"/>
              </a:rPr>
              <a:t>闭式</a:t>
            </a:r>
            <a:r>
              <a:rPr lang="zh-CN" altLang="en-US" b="1" dirty="0" smtClean="0">
                <a:ea typeface="黑体" panose="02010609060101010101" pitchFamily="49" charset="-122"/>
                <a:sym typeface="Wingdings" panose="05000000000000000000" pitchFamily="2" charset="2"/>
              </a:rPr>
              <a:t>。</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例如，</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是闭式；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不是闭式。</a:t>
            </a:r>
            <a:endParaRPr lang="en-US" altLang="zh-CN"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48132" name="Object 2"/>
          <p:cNvGraphicFramePr>
            <a:graphicFrameLocks noChangeAspect="1"/>
          </p:cNvGraphicFramePr>
          <p:nvPr/>
        </p:nvGraphicFramePr>
        <p:xfrm>
          <a:off x="1600200" y="2590800"/>
          <a:ext cx="6432550" cy="1066800"/>
        </p:xfrm>
        <a:graphic>
          <a:graphicData uri="http://schemas.openxmlformats.org/presentationml/2006/ole">
            <mc:AlternateContent xmlns:mc="http://schemas.openxmlformats.org/markup-compatibility/2006">
              <mc:Choice xmlns:v="urn:schemas-microsoft-com:vml" Requires="v">
                <p:oleObj spid="_x0000_s49040" name="公式" r:id="rId3" imgW="2603500" imgH="431800" progId="Equation.3">
                  <p:embed/>
                </p:oleObj>
              </mc:Choice>
              <mc:Fallback>
                <p:oleObj name="公式" r:id="rId3" imgW="26035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90800"/>
                        <a:ext cx="64325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3"/>
          <p:cNvGraphicFramePr>
            <a:graphicFrameLocks noChangeAspect="1"/>
          </p:cNvGraphicFramePr>
          <p:nvPr/>
        </p:nvGraphicFramePr>
        <p:xfrm>
          <a:off x="549275" y="4343400"/>
          <a:ext cx="2733675" cy="533400"/>
        </p:xfrm>
        <a:graphic>
          <a:graphicData uri="http://schemas.openxmlformats.org/presentationml/2006/ole">
            <mc:AlternateContent xmlns:mc="http://schemas.openxmlformats.org/markup-compatibility/2006">
              <mc:Choice xmlns:v="urn:schemas-microsoft-com:vml" Requires="v">
                <p:oleObj spid="_x0000_s49041" name="公式" r:id="rId5" imgW="1040948" imgH="203112" progId="Equation.3">
                  <p:embed/>
                </p:oleObj>
              </mc:Choice>
              <mc:Fallback>
                <p:oleObj name="公式" r:id="rId5" imgW="1040948"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275" y="4343400"/>
                        <a:ext cx="27336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49155" name="内容占位符 2"/>
          <p:cNvSpPr>
            <a:spLocks noGrp="1"/>
          </p:cNvSpPr>
          <p:nvPr>
            <p:ph idx="1"/>
          </p:nvPr>
        </p:nvSpPr>
        <p:spPr/>
        <p:txBody>
          <a:bodyPr/>
          <a:lstStyle/>
          <a:p>
            <a:pPr>
              <a:buFontTx/>
              <a:buNone/>
            </a:pPr>
            <a:r>
              <a:rPr lang="en-US" altLang="zh-CN" b="1" dirty="0" smtClean="0">
                <a:solidFill>
                  <a:srgbClr val="0000FF"/>
                </a:solidFill>
                <a:ea typeface="黑体" panose="02010609060101010101" pitchFamily="49" charset="-122"/>
              </a:rPr>
              <a:t>2.2.3 </a:t>
            </a:r>
            <a:r>
              <a:rPr lang="zh-CN" altLang="en-US" b="1" dirty="0" smtClean="0">
                <a:solidFill>
                  <a:srgbClr val="0000FF"/>
                </a:solidFill>
                <a:ea typeface="黑体" panose="02010609060101010101" pitchFamily="49" charset="-122"/>
              </a:rPr>
              <a:t>公式的解释</a:t>
            </a:r>
            <a:endParaRPr lang="en-US" altLang="zh-CN" b="1" dirty="0" smtClean="0">
              <a:solidFill>
                <a:srgbClr val="0000FF"/>
              </a:solidFill>
              <a:ea typeface="黑体" panose="02010609060101010101" pitchFamily="49" charset="-122"/>
            </a:endParaRPr>
          </a:p>
          <a:p>
            <a:pPr algn="just">
              <a:lnSpc>
                <a:spcPct val="100000"/>
              </a:lnSpc>
              <a:buFontTx/>
              <a:buNone/>
            </a:pPr>
            <a:r>
              <a:rPr lang="zh-CN" altLang="en-US" b="1" dirty="0" smtClean="0">
                <a:ea typeface="黑体" panose="02010609060101010101" pitchFamily="49" charset="-122"/>
                <a:sym typeface="Wingdings" panose="05000000000000000000" pitchFamily="2" charset="2"/>
              </a:rPr>
              <a:t>  给定一个文字叙述的命题，可以符号化为谓词公式。反之，给定一个谓词公式，它表达怎样的意义呢？即谓词逻辑的语义问题，由于谓词公式是由一些抽象的符号构成的，即公式是由原子谓词公式</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包括常量符号，变量符号，函数符号，谓词符号</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通过</a:t>
            </a:r>
            <a:r>
              <a:rPr lang="zh-CN" altLang="en-US" b="1" dirty="0" smtClean="0">
                <a:solidFill>
                  <a:srgbClr val="FF0000"/>
                </a:solidFill>
                <a:ea typeface="黑体" panose="02010609060101010101" pitchFamily="49" charset="-122"/>
                <a:sym typeface="Wingdings" panose="05000000000000000000" pitchFamily="2" charset="2"/>
              </a:rPr>
              <a:t>逻辑联结词</a:t>
            </a:r>
            <a:r>
              <a:rPr lang="zh-CN" altLang="en-US" b="1" dirty="0" smtClean="0">
                <a:ea typeface="黑体" panose="02010609060101010101" pitchFamily="49" charset="-122"/>
                <a:sym typeface="Wingdings" panose="05000000000000000000" pitchFamily="2" charset="2"/>
              </a:rPr>
              <a:t>，</a:t>
            </a:r>
            <a:r>
              <a:rPr lang="zh-CN" altLang="en-US" b="1" dirty="0" smtClean="0">
                <a:solidFill>
                  <a:srgbClr val="FF0000"/>
                </a:solidFill>
                <a:ea typeface="黑体" panose="02010609060101010101" pitchFamily="49" charset="-122"/>
                <a:sym typeface="Wingdings" panose="05000000000000000000" pitchFamily="2" charset="2"/>
              </a:rPr>
              <a:t>量词</a:t>
            </a:r>
            <a:r>
              <a:rPr lang="zh-CN" altLang="en-US" b="1" dirty="0" smtClean="0">
                <a:ea typeface="黑体" panose="02010609060101010101" pitchFamily="49" charset="-122"/>
                <a:sym typeface="Wingdings" panose="05000000000000000000" pitchFamily="2" charset="2"/>
              </a:rPr>
              <a:t>，</a:t>
            </a:r>
            <a:r>
              <a:rPr lang="zh-CN" altLang="en-US" b="1" dirty="0" smtClean="0">
                <a:solidFill>
                  <a:srgbClr val="FF0000"/>
                </a:solidFill>
                <a:ea typeface="黑体" panose="02010609060101010101" pitchFamily="49" charset="-122"/>
                <a:sym typeface="Wingdings" panose="05000000000000000000" pitchFamily="2" charset="2"/>
              </a:rPr>
              <a:t>括号</a:t>
            </a:r>
            <a:r>
              <a:rPr lang="zh-CN" altLang="en-US" b="1" dirty="0" smtClean="0">
                <a:ea typeface="黑体" panose="02010609060101010101" pitchFamily="49" charset="-122"/>
                <a:sym typeface="Wingdings" panose="05000000000000000000" pitchFamily="2" charset="2"/>
              </a:rPr>
              <a:t>连接起来的抽象表达式，所以只有对它们给出具体的解释，公式才有实际意义。</a:t>
            </a:r>
            <a:endParaRPr lang="en-US" altLang="zh-CN" b="1" dirty="0"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0179" name="内容占位符 2"/>
          <p:cNvSpPr>
            <a:spLocks noGrp="1"/>
          </p:cNvSpPr>
          <p:nvPr>
            <p:ph idx="1"/>
          </p:nvPr>
        </p:nvSpPr>
        <p:spPr>
          <a:xfrm>
            <a:off x="457200" y="1143000"/>
            <a:ext cx="8305800" cy="5486400"/>
          </a:xfrm>
        </p:spPr>
        <p:txBody>
          <a:bodyPr/>
          <a:lstStyle/>
          <a:p>
            <a:r>
              <a:rPr lang="zh-CN" altLang="en-US" b="1" dirty="0" smtClean="0">
                <a:solidFill>
                  <a:srgbClr val="FF6600"/>
                </a:solidFill>
                <a:ea typeface="黑体" panose="02010609060101010101" pitchFamily="49" charset="-122"/>
                <a:sym typeface="Wingdings" panose="05000000000000000000" pitchFamily="2" charset="2"/>
              </a:rPr>
              <a:t>定义</a:t>
            </a:r>
            <a:r>
              <a:rPr lang="en-US" altLang="zh-CN" b="1" dirty="0" smtClean="0">
                <a:solidFill>
                  <a:srgbClr val="FF6600"/>
                </a:solidFill>
                <a:ea typeface="黑体" panose="02010609060101010101" pitchFamily="49" charset="-122"/>
                <a:sym typeface="Wingdings" panose="05000000000000000000" pitchFamily="2" charset="2"/>
              </a:rPr>
              <a:t>2.12</a:t>
            </a:r>
            <a:r>
              <a:rPr lang="zh-CN" altLang="en-US" b="1" dirty="0" smtClean="0">
                <a:solidFill>
                  <a:srgbClr val="FF6600"/>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谓词逻辑中公式</a:t>
            </a:r>
            <a:r>
              <a:rPr lang="en-US" altLang="zh-CN" b="1" dirty="0" smtClean="0">
                <a:ea typeface="黑体" panose="02010609060101010101" pitchFamily="49" charset="-122"/>
                <a:sym typeface="Wingdings" panose="05000000000000000000" pitchFamily="2" charset="2"/>
              </a:rPr>
              <a:t>G</a:t>
            </a:r>
            <a:r>
              <a:rPr lang="zh-CN" altLang="en-US" b="1" dirty="0" smtClean="0">
                <a:ea typeface="黑体" panose="02010609060101010101" pitchFamily="49" charset="-122"/>
                <a:sym typeface="Wingdings" panose="05000000000000000000" pitchFamily="2" charset="2"/>
              </a:rPr>
              <a:t>的每一个解释</a:t>
            </a:r>
            <a:r>
              <a:rPr lang="en-US" altLang="zh-CN" b="1" dirty="0" smtClean="0">
                <a:ea typeface="黑体" panose="02010609060101010101" pitchFamily="49" charset="-122"/>
                <a:sym typeface="Wingdings" panose="05000000000000000000" pitchFamily="2" charset="2"/>
              </a:rPr>
              <a:t>I (Explanation)</a:t>
            </a:r>
            <a:r>
              <a:rPr lang="zh-CN" altLang="en-US" b="1" dirty="0" smtClean="0">
                <a:ea typeface="黑体" panose="02010609060101010101" pitchFamily="49" charset="-122"/>
                <a:sym typeface="Wingdings" panose="05000000000000000000" pitchFamily="2" charset="2"/>
              </a:rPr>
              <a:t>由如下四个部分组成：</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非空的个体域集合</a:t>
            </a:r>
            <a:r>
              <a:rPr lang="en-US" altLang="zh-CN" b="1" dirty="0" smtClean="0">
                <a:ea typeface="黑体" panose="02010609060101010101" pitchFamily="49" charset="-122"/>
                <a:sym typeface="Wingdings" panose="05000000000000000000" pitchFamily="2" charset="2"/>
              </a:rPr>
              <a:t>D</a:t>
            </a:r>
            <a:r>
              <a:rPr lang="zh-CN" altLang="en-US" b="1" dirty="0" smtClean="0">
                <a:ea typeface="黑体" panose="02010609060101010101" pitchFamily="49" charset="-122"/>
                <a:sym typeface="Wingdings" panose="05000000000000000000" pitchFamily="2" charset="2"/>
              </a:rPr>
              <a:t>；</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G</a:t>
            </a:r>
            <a:r>
              <a:rPr lang="zh-CN" altLang="en-US" b="1" dirty="0" smtClean="0">
                <a:ea typeface="黑体" panose="02010609060101010101" pitchFamily="49" charset="-122"/>
                <a:sym typeface="Wingdings" panose="05000000000000000000" pitchFamily="2" charset="2"/>
              </a:rPr>
              <a:t>中的每个常量符号，指定</a:t>
            </a:r>
            <a:r>
              <a:rPr lang="en-US" altLang="zh-CN" b="1" dirty="0" smtClean="0">
                <a:ea typeface="黑体" panose="02010609060101010101" pitchFamily="49" charset="-122"/>
                <a:sym typeface="Wingdings" panose="05000000000000000000" pitchFamily="2" charset="2"/>
              </a:rPr>
              <a:t>D</a:t>
            </a:r>
            <a:r>
              <a:rPr lang="zh-CN" altLang="en-US" b="1" dirty="0" smtClean="0">
                <a:ea typeface="黑体" panose="02010609060101010101" pitchFamily="49" charset="-122"/>
                <a:sym typeface="Wingdings" panose="05000000000000000000" pitchFamily="2" charset="2"/>
              </a:rPr>
              <a:t>中的某个特定元素；</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G</a:t>
            </a:r>
            <a:r>
              <a:rPr lang="zh-CN" altLang="en-US" b="1" dirty="0" smtClean="0">
                <a:ea typeface="黑体" panose="02010609060101010101" pitchFamily="49" charset="-122"/>
                <a:sym typeface="Wingdings" panose="05000000000000000000" pitchFamily="2" charset="2"/>
              </a:rPr>
              <a:t>中的每个</a:t>
            </a:r>
            <a:r>
              <a:rPr lang="en-US" altLang="zh-CN" b="1" dirty="0" smtClean="0">
                <a:ea typeface="黑体" panose="02010609060101010101" pitchFamily="49" charset="-122"/>
                <a:sym typeface="Wingdings" panose="05000000000000000000" pitchFamily="2" charset="2"/>
              </a:rPr>
              <a:t>n</a:t>
            </a:r>
            <a:r>
              <a:rPr lang="zh-CN" altLang="en-US" b="1" dirty="0" smtClean="0">
                <a:ea typeface="黑体" panose="02010609060101010101" pitchFamily="49" charset="-122"/>
                <a:sym typeface="Wingdings" panose="05000000000000000000" pitchFamily="2" charset="2"/>
              </a:rPr>
              <a:t>元函数符号，指定     到</a:t>
            </a:r>
            <a:r>
              <a:rPr lang="en-US" altLang="zh-CN" b="1" dirty="0" smtClean="0">
                <a:ea typeface="黑体" panose="02010609060101010101" pitchFamily="49" charset="-122"/>
                <a:sym typeface="Wingdings" panose="05000000000000000000" pitchFamily="2" charset="2"/>
              </a:rPr>
              <a:t>D</a:t>
            </a:r>
            <a:r>
              <a:rPr lang="zh-CN" altLang="en-US" b="1" dirty="0" smtClean="0">
                <a:ea typeface="黑体" panose="02010609060101010101" pitchFamily="49" charset="-122"/>
                <a:sym typeface="Wingdings" panose="05000000000000000000" pitchFamily="2" charset="2"/>
              </a:rPr>
              <a:t>中的某个特定的函数；</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(4) G</a:t>
            </a:r>
            <a:r>
              <a:rPr lang="zh-CN" altLang="en-US" b="1" dirty="0" smtClean="0">
                <a:ea typeface="黑体" panose="02010609060101010101" pitchFamily="49" charset="-122"/>
                <a:sym typeface="Wingdings" panose="05000000000000000000" pitchFamily="2" charset="2"/>
              </a:rPr>
              <a:t>中的每个</a:t>
            </a:r>
            <a:r>
              <a:rPr lang="en-US" altLang="zh-CN" b="1" dirty="0" smtClean="0">
                <a:ea typeface="黑体" panose="02010609060101010101" pitchFamily="49" charset="-122"/>
                <a:sym typeface="Wingdings" panose="05000000000000000000" pitchFamily="2" charset="2"/>
              </a:rPr>
              <a:t>n</a:t>
            </a:r>
            <a:r>
              <a:rPr lang="zh-CN" altLang="en-US" b="1" dirty="0" smtClean="0">
                <a:ea typeface="黑体" panose="02010609060101010101" pitchFamily="49" charset="-122"/>
                <a:sym typeface="Wingdings" panose="05000000000000000000" pitchFamily="2" charset="2"/>
              </a:rPr>
              <a:t>元谓词符号，指定     到</a:t>
            </a:r>
            <a:r>
              <a:rPr lang="en-US" altLang="zh-CN" b="1" dirty="0" smtClean="0">
                <a:ea typeface="黑体" panose="02010609060101010101" pitchFamily="49" charset="-122"/>
                <a:sym typeface="Wingdings" panose="05000000000000000000" pitchFamily="2" charset="2"/>
              </a:rPr>
              <a:t>{0, 1}</a:t>
            </a:r>
            <a:r>
              <a:rPr lang="zh-CN" altLang="en-US" b="1" dirty="0" smtClean="0">
                <a:ea typeface="黑体" panose="02010609060101010101" pitchFamily="49" charset="-122"/>
                <a:sym typeface="Wingdings" panose="05000000000000000000" pitchFamily="2" charset="2"/>
              </a:rPr>
              <a:t>中的某个特定的谓词。</a:t>
            </a:r>
          </a:p>
        </p:txBody>
      </p:sp>
      <p:graphicFrame>
        <p:nvGraphicFramePr>
          <p:cNvPr id="50181" name="Object 4"/>
          <p:cNvGraphicFramePr>
            <a:graphicFrameLocks noChangeAspect="1"/>
          </p:cNvGraphicFramePr>
          <p:nvPr>
            <p:extLst>
              <p:ext uri="{D42A27DB-BD31-4B8C-83A1-F6EECF244321}">
                <p14:modId xmlns:p14="http://schemas.microsoft.com/office/powerpoint/2010/main" val="3261312900"/>
              </p:ext>
            </p:extLst>
          </p:nvPr>
        </p:nvGraphicFramePr>
        <p:xfrm>
          <a:off x="6553200" y="3733800"/>
          <a:ext cx="548640" cy="457200"/>
        </p:xfrm>
        <a:graphic>
          <a:graphicData uri="http://schemas.openxmlformats.org/presentationml/2006/ole">
            <mc:AlternateContent xmlns:mc="http://schemas.openxmlformats.org/markup-compatibility/2006">
              <mc:Choice xmlns:v="urn:schemas-microsoft-com:vml" Requires="v">
                <p:oleObj spid="_x0000_s51088" name="Equation" r:id="rId3" imgW="215640" imgH="190440" progId="Equation.DSMT4">
                  <p:embed/>
                </p:oleObj>
              </mc:Choice>
              <mc:Fallback>
                <p:oleObj name="Equation" r:id="rId3" imgW="215640" imgH="190440" progId="Equation.DSMT4">
                  <p:embed/>
                  <p:pic>
                    <p:nvPicPr>
                      <p:cNvPr id="0" name="Object 4"/>
                      <p:cNvPicPr>
                        <a:picLocks noChangeAspect="1" noChangeArrowheads="1"/>
                      </p:cNvPicPr>
                      <p:nvPr/>
                    </p:nvPicPr>
                    <p:blipFill>
                      <a:blip r:embed="rId4"/>
                      <a:srcRect/>
                      <a:stretch>
                        <a:fillRect/>
                      </a:stretch>
                    </p:blipFill>
                    <p:spPr bwMode="auto">
                      <a:xfrm>
                        <a:off x="6553200" y="3733800"/>
                        <a:ext cx="548640" cy="457200"/>
                      </a:xfrm>
                      <a:prstGeom prst="rect">
                        <a:avLst/>
                      </a:prstGeom>
                      <a:noFill/>
                      <a:ln>
                        <a:noFill/>
                      </a:ln>
                      <a:effectLs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18160146"/>
              </p:ext>
            </p:extLst>
          </p:nvPr>
        </p:nvGraphicFramePr>
        <p:xfrm>
          <a:off x="6552565" y="4759035"/>
          <a:ext cx="549275" cy="457200"/>
        </p:xfrm>
        <a:graphic>
          <a:graphicData uri="http://schemas.openxmlformats.org/presentationml/2006/ole">
            <mc:AlternateContent xmlns:mc="http://schemas.openxmlformats.org/markup-compatibility/2006">
              <mc:Choice xmlns:v="urn:schemas-microsoft-com:vml" Requires="v">
                <p:oleObj spid="_x0000_s51089" name="Equation" r:id="rId5" imgW="548681" imgH="457216" progId="Equation.DSMT4">
                  <p:embed/>
                </p:oleObj>
              </mc:Choice>
              <mc:Fallback>
                <p:oleObj name="Equation" r:id="rId5" imgW="548681" imgH="457216" progId="Equation.DSMT4">
                  <p:embed/>
                  <p:pic>
                    <p:nvPicPr>
                      <p:cNvPr id="0" name=""/>
                      <p:cNvPicPr/>
                      <p:nvPr/>
                    </p:nvPicPr>
                    <p:blipFill>
                      <a:blip r:embed="rId6"/>
                      <a:stretch>
                        <a:fillRect/>
                      </a:stretch>
                    </p:blipFill>
                    <p:spPr>
                      <a:xfrm>
                        <a:off x="6552565" y="4759035"/>
                        <a:ext cx="549275" cy="457200"/>
                      </a:xfrm>
                      <a:prstGeom prst="rect">
                        <a:avLst/>
                      </a:prstGeom>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1203" name="内容占位符 2"/>
          <p:cNvSpPr>
            <a:spLocks noGrp="1"/>
          </p:cNvSpPr>
          <p:nvPr>
            <p:ph idx="1"/>
          </p:nvPr>
        </p:nvSpPr>
        <p:spPr>
          <a:xfrm>
            <a:off x="381000" y="1206731"/>
            <a:ext cx="8382000" cy="5486400"/>
          </a:xfrm>
        </p:spPr>
        <p:txBody>
          <a:bodyPr/>
          <a:lstStyle/>
          <a:p>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2-13</a:t>
            </a:r>
            <a:r>
              <a:rPr lang="zh-CN" altLang="en-US" sz="4000" b="1" dirty="0" smtClean="0">
                <a:solidFill>
                  <a:srgbClr val="0000FF"/>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设有公式：</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在如下给定的解释下，判断该公式的真值。</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解释</a:t>
            </a:r>
            <a:r>
              <a:rPr lang="en-US" altLang="zh-CN" b="1" dirty="0" smtClean="0">
                <a:ea typeface="黑体" panose="02010609060101010101" pitchFamily="49" charset="-122"/>
                <a:sym typeface="Wingdings" panose="05000000000000000000" pitchFamily="2" charset="2"/>
              </a:rPr>
              <a:t>I</a:t>
            </a:r>
            <a:r>
              <a:rPr lang="zh-CN" altLang="en-US" b="1" dirty="0" smtClean="0">
                <a:ea typeface="黑体" panose="02010609060101010101" pitchFamily="49" charset="-122"/>
                <a:sym typeface="Wingdings" panose="05000000000000000000" pitchFamily="2" charset="2"/>
              </a:rPr>
              <a:t>为：①个体域为</a:t>
            </a:r>
            <a:r>
              <a:rPr lang="en-US" altLang="zh-CN" b="1" dirty="0" smtClean="0">
                <a:ea typeface="黑体" panose="02010609060101010101" pitchFamily="49" charset="-122"/>
                <a:sym typeface="Wingdings" panose="05000000000000000000" pitchFamily="2" charset="2"/>
              </a:rPr>
              <a:t>Z</a:t>
            </a:r>
            <a:r>
              <a:rPr lang="en-US" altLang="zh-CN" b="1" baseline="30000"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，②</a:t>
            </a:r>
            <a:r>
              <a:rPr lang="en-US" altLang="zh-CN" b="1" dirty="0" smtClean="0">
                <a:ea typeface="黑体" panose="02010609060101010101" pitchFamily="49" charset="-122"/>
                <a:sym typeface="Wingdings" panose="05000000000000000000" pitchFamily="2" charset="2"/>
              </a:rPr>
              <a:t>P(x, y)</a:t>
            </a:r>
            <a:r>
              <a:rPr lang="zh-CN" altLang="en-US" b="1" dirty="0" smtClean="0">
                <a:ea typeface="黑体" panose="02010609060101010101" pitchFamily="49" charset="-122"/>
                <a:sym typeface="Wingdings" panose="05000000000000000000" pitchFamily="2" charset="2"/>
              </a:rPr>
              <a:t>指定为：“</a:t>
            </a:r>
            <a:r>
              <a:rPr lang="en-US" altLang="zh-CN" b="1" dirty="0" smtClean="0">
                <a:ea typeface="黑体" panose="02010609060101010101" pitchFamily="49" charset="-122"/>
                <a:sym typeface="Wingdings" panose="05000000000000000000" pitchFamily="2" charset="2"/>
              </a:rPr>
              <a:t>y ≥x</a:t>
            </a:r>
            <a:r>
              <a:rPr lang="zh-CN" altLang="en-US" b="1" dirty="0" smtClean="0">
                <a:ea typeface="黑体" panose="02010609060101010101" pitchFamily="49" charset="-122"/>
                <a:sym typeface="Wingdings" panose="05000000000000000000" pitchFamily="2" charset="2"/>
              </a:rPr>
              <a:t>”，③</a:t>
            </a:r>
            <a:r>
              <a:rPr lang="en-US" altLang="zh-CN" b="1" dirty="0" smtClean="0">
                <a:ea typeface="黑体" panose="02010609060101010101" pitchFamily="49" charset="-122"/>
                <a:sym typeface="Wingdings" panose="05000000000000000000" pitchFamily="2" charset="2"/>
              </a:rPr>
              <a:t>Q(x, y)</a:t>
            </a:r>
            <a:r>
              <a:rPr lang="zh-CN" altLang="en-US" b="1" dirty="0" smtClean="0">
                <a:ea typeface="黑体" panose="02010609060101010101" pitchFamily="49" charset="-122"/>
                <a:sym typeface="Wingdings" panose="05000000000000000000" pitchFamily="2" charset="2"/>
              </a:rPr>
              <a:t>指定为：“</a:t>
            </a:r>
            <a:r>
              <a:rPr lang="en-US" altLang="zh-CN" b="1" dirty="0" smtClean="0">
                <a:ea typeface="黑体" panose="02010609060101010101" pitchFamily="49" charset="-122"/>
                <a:sym typeface="Wingdings" panose="05000000000000000000" pitchFamily="2" charset="2"/>
              </a:rPr>
              <a:t>y≥1</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t>
            </a: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解释</a:t>
            </a:r>
            <a:r>
              <a:rPr lang="en-US" altLang="zh-CN" b="1" dirty="0" smtClean="0">
                <a:ea typeface="黑体" panose="02010609060101010101" pitchFamily="49" charset="-122"/>
                <a:sym typeface="Wingdings" panose="05000000000000000000" pitchFamily="2" charset="2"/>
              </a:rPr>
              <a:t>I</a:t>
            </a:r>
            <a:r>
              <a:rPr lang="zh-CN" altLang="en-US" b="1" dirty="0" smtClean="0">
                <a:ea typeface="黑体" panose="02010609060101010101" pitchFamily="49" charset="-122"/>
                <a:sym typeface="Wingdings" panose="05000000000000000000" pitchFamily="2" charset="2"/>
              </a:rPr>
              <a:t>为：①个体域为</a:t>
            </a:r>
            <a:r>
              <a:rPr lang="en-US" altLang="zh-CN" b="1" dirty="0" smtClean="0">
                <a:ea typeface="黑体" panose="02010609060101010101" pitchFamily="49" charset="-122"/>
                <a:sym typeface="Wingdings" panose="05000000000000000000" pitchFamily="2" charset="2"/>
              </a:rPr>
              <a:t>Z</a:t>
            </a:r>
            <a:r>
              <a:rPr lang="zh-CN" altLang="en-US" b="1" dirty="0" smtClean="0">
                <a:ea typeface="黑体" panose="02010609060101010101" pitchFamily="49" charset="-122"/>
                <a:sym typeface="Wingdings" panose="05000000000000000000" pitchFamily="2" charset="2"/>
              </a:rPr>
              <a:t>，②</a:t>
            </a:r>
            <a:r>
              <a:rPr lang="en-US" altLang="zh-CN" b="1" dirty="0" smtClean="0">
                <a:ea typeface="黑体" panose="02010609060101010101" pitchFamily="49" charset="-122"/>
                <a:sym typeface="Wingdings" panose="05000000000000000000" pitchFamily="2" charset="2"/>
              </a:rPr>
              <a:t> P(x, y)</a:t>
            </a:r>
            <a:r>
              <a:rPr lang="zh-CN" altLang="en-US" b="1" dirty="0" smtClean="0">
                <a:ea typeface="黑体" panose="02010609060101010101" pitchFamily="49" charset="-122"/>
                <a:sym typeface="Wingdings" panose="05000000000000000000" pitchFamily="2" charset="2"/>
              </a:rPr>
              <a:t>指定为：“</a:t>
            </a:r>
            <a:r>
              <a:rPr lang="en-US" altLang="zh-CN" b="1" dirty="0" err="1" smtClean="0">
                <a:ea typeface="黑体" panose="02010609060101010101" pitchFamily="49" charset="-122"/>
                <a:sym typeface="Wingdings" panose="05000000000000000000" pitchFamily="2" charset="2"/>
              </a:rPr>
              <a:t>xy</a:t>
            </a:r>
            <a:r>
              <a:rPr lang="en-US" altLang="zh-CN" b="1" dirty="0" smtClean="0">
                <a:ea typeface="黑体" panose="02010609060101010101" pitchFamily="49" charset="-122"/>
                <a:sym typeface="Wingdings" panose="05000000000000000000" pitchFamily="2" charset="2"/>
              </a:rPr>
              <a:t>=0</a:t>
            </a:r>
            <a:r>
              <a:rPr lang="zh-CN" altLang="en-US" b="1" dirty="0" smtClean="0">
                <a:ea typeface="黑体" panose="02010609060101010101" pitchFamily="49" charset="-122"/>
                <a:sym typeface="Wingdings" panose="05000000000000000000" pitchFamily="2" charset="2"/>
              </a:rPr>
              <a:t>”，③</a:t>
            </a:r>
            <a:r>
              <a:rPr lang="en-US" altLang="zh-CN" b="1" dirty="0" smtClean="0">
                <a:ea typeface="黑体" panose="02010609060101010101" pitchFamily="49" charset="-122"/>
                <a:sym typeface="Wingdings" panose="05000000000000000000" pitchFamily="2" charset="2"/>
              </a:rPr>
              <a:t> Q(x, y)</a:t>
            </a:r>
            <a:r>
              <a:rPr lang="zh-CN" altLang="en-US" b="1" dirty="0" smtClean="0">
                <a:ea typeface="黑体" panose="02010609060101010101" pitchFamily="49" charset="-122"/>
                <a:sym typeface="Wingdings" panose="05000000000000000000" pitchFamily="2" charset="2"/>
              </a:rPr>
              <a:t>指定为：“</a:t>
            </a:r>
            <a:r>
              <a:rPr lang="en-US" altLang="zh-CN" b="1" dirty="0" smtClean="0">
                <a:ea typeface="黑体" panose="02010609060101010101" pitchFamily="49" charset="-122"/>
                <a:sym typeface="Wingdings" panose="05000000000000000000" pitchFamily="2" charset="2"/>
              </a:rPr>
              <a:t>x=y</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t>
            </a: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解释</a:t>
            </a:r>
            <a:r>
              <a:rPr lang="en-US" altLang="zh-CN" b="1" dirty="0" smtClean="0">
                <a:ea typeface="黑体" panose="02010609060101010101" pitchFamily="49" charset="-122"/>
                <a:sym typeface="Wingdings" panose="05000000000000000000" pitchFamily="2" charset="2"/>
              </a:rPr>
              <a:t>I</a:t>
            </a:r>
            <a:r>
              <a:rPr lang="zh-CN" altLang="en-US" b="1" dirty="0" smtClean="0">
                <a:ea typeface="黑体" panose="02010609060101010101" pitchFamily="49" charset="-122"/>
                <a:sym typeface="Wingdings" panose="05000000000000000000" pitchFamily="2" charset="2"/>
              </a:rPr>
              <a:t>为： ①个体域为</a:t>
            </a:r>
            <a:r>
              <a:rPr lang="en-US" altLang="zh-CN" b="1" dirty="0" smtClean="0">
                <a:ea typeface="黑体" panose="02010609060101010101" pitchFamily="49" charset="-122"/>
                <a:sym typeface="Wingdings" panose="05000000000000000000" pitchFamily="2" charset="2"/>
              </a:rPr>
              <a:t>Z</a:t>
            </a:r>
            <a:r>
              <a:rPr lang="zh-CN" altLang="en-US" b="1" dirty="0" smtClean="0">
                <a:ea typeface="黑体" panose="02010609060101010101" pitchFamily="49" charset="-122"/>
                <a:sym typeface="Wingdings" panose="05000000000000000000" pitchFamily="2" charset="2"/>
              </a:rPr>
              <a:t>，②</a:t>
            </a:r>
            <a:r>
              <a:rPr lang="en-US" altLang="zh-CN" b="1" dirty="0" smtClean="0">
                <a:ea typeface="黑体" panose="02010609060101010101" pitchFamily="49" charset="-122"/>
                <a:sym typeface="Wingdings" panose="05000000000000000000" pitchFamily="2" charset="2"/>
              </a:rPr>
              <a:t> P(x, y)</a:t>
            </a:r>
            <a:r>
              <a:rPr lang="zh-CN" altLang="en-US" b="1" dirty="0" smtClean="0">
                <a:ea typeface="黑体" panose="02010609060101010101" pitchFamily="49" charset="-122"/>
                <a:sym typeface="Wingdings" panose="05000000000000000000" pitchFamily="2" charset="2"/>
              </a:rPr>
              <a:t>指定为：“</a:t>
            </a:r>
            <a:r>
              <a:rPr lang="en-US" altLang="zh-CN" b="1" dirty="0" err="1" smtClean="0">
                <a:ea typeface="黑体" panose="02010609060101010101" pitchFamily="49" charset="-122"/>
                <a:sym typeface="Wingdings" panose="05000000000000000000" pitchFamily="2" charset="2"/>
              </a:rPr>
              <a:t>x+y</a:t>
            </a:r>
            <a:r>
              <a:rPr lang="en-US" altLang="zh-CN" b="1" dirty="0" smtClean="0">
                <a:ea typeface="黑体" panose="02010609060101010101" pitchFamily="49" charset="-122"/>
                <a:sym typeface="Wingdings" panose="05000000000000000000" pitchFamily="2" charset="2"/>
              </a:rPr>
              <a:t>=0</a:t>
            </a:r>
            <a:r>
              <a:rPr lang="zh-CN" altLang="en-US" b="1" dirty="0" smtClean="0">
                <a:ea typeface="黑体" panose="02010609060101010101" pitchFamily="49" charset="-122"/>
                <a:sym typeface="Wingdings" panose="05000000000000000000" pitchFamily="2" charset="2"/>
              </a:rPr>
              <a:t>”，③</a:t>
            </a:r>
            <a:r>
              <a:rPr lang="en-US" altLang="zh-CN" b="1" dirty="0" smtClean="0">
                <a:ea typeface="黑体" panose="02010609060101010101" pitchFamily="49" charset="-122"/>
                <a:sym typeface="Wingdings" panose="05000000000000000000" pitchFamily="2" charset="2"/>
              </a:rPr>
              <a:t> Q(x, y)</a:t>
            </a:r>
            <a:r>
              <a:rPr lang="zh-CN" altLang="en-US" b="1" dirty="0" smtClean="0">
                <a:ea typeface="黑体" panose="02010609060101010101" pitchFamily="49" charset="-122"/>
                <a:sym typeface="Wingdings" panose="05000000000000000000" pitchFamily="2" charset="2"/>
              </a:rPr>
              <a:t>指定为：“</a:t>
            </a:r>
            <a:r>
              <a:rPr lang="en-US" altLang="zh-CN" b="1" dirty="0" smtClean="0">
                <a:ea typeface="黑体" panose="02010609060101010101" pitchFamily="49" charset="-122"/>
                <a:sym typeface="Wingdings" panose="05000000000000000000" pitchFamily="2" charset="2"/>
              </a:rPr>
              <a:t>x&gt;y</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t>
            </a:r>
            <a:endParaRPr lang="zh-CN" altLang="en-US" dirty="0" smtClean="0"/>
          </a:p>
        </p:txBody>
      </p:sp>
      <p:graphicFrame>
        <p:nvGraphicFramePr>
          <p:cNvPr id="51204" name="Object 4"/>
          <p:cNvGraphicFramePr>
            <a:graphicFrameLocks noChangeAspect="1"/>
          </p:cNvGraphicFramePr>
          <p:nvPr>
            <p:extLst>
              <p:ext uri="{D42A27DB-BD31-4B8C-83A1-F6EECF244321}">
                <p14:modId xmlns:p14="http://schemas.microsoft.com/office/powerpoint/2010/main" val="4149288558"/>
              </p:ext>
            </p:extLst>
          </p:nvPr>
        </p:nvGraphicFramePr>
        <p:xfrm>
          <a:off x="4495800" y="1295400"/>
          <a:ext cx="4343401" cy="499960"/>
        </p:xfrm>
        <a:graphic>
          <a:graphicData uri="http://schemas.openxmlformats.org/presentationml/2006/ole">
            <mc:AlternateContent xmlns:mc="http://schemas.openxmlformats.org/markup-compatibility/2006">
              <mc:Choice xmlns:v="urn:schemas-microsoft-com:vml" Requires="v">
                <p:oleObj spid="_x0000_s51658" name="Equation" r:id="rId5" imgW="1765300" imgH="203200" progId="Equation.DSMT4">
                  <p:embed/>
                </p:oleObj>
              </mc:Choice>
              <mc:Fallback>
                <p:oleObj name="Equation" r:id="rId5" imgW="1765300" imgH="20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295400"/>
                        <a:ext cx="4343401" cy="499960"/>
                      </a:xfrm>
                      <a:prstGeom prst="rect">
                        <a:avLst/>
                      </a:prstGeom>
                      <a:noFill/>
                      <a:ln>
                        <a:noFill/>
                      </a:ln>
                      <a:effectLs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spd="med" advTm="548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2227" name="内容占位符 2"/>
          <p:cNvSpPr>
            <a:spLocks noGrp="1"/>
          </p:cNvSpPr>
          <p:nvPr>
            <p:ph idx="1"/>
          </p:nvPr>
        </p:nvSpPr>
        <p:spPr/>
        <p:txBody>
          <a:bodyPr/>
          <a:lstStyle/>
          <a:p>
            <a:pPr algn="just">
              <a:buFontTx/>
              <a:buNone/>
            </a:pPr>
            <a:r>
              <a:rPr lang="zh-CN" altLang="en-US" b="1" dirty="0" smtClean="0">
                <a:solidFill>
                  <a:srgbClr val="FF0000"/>
                </a:solidFill>
                <a:ea typeface="黑体" panose="02010609060101010101" pitchFamily="49" charset="-122"/>
                <a:sym typeface="Wingdings" panose="05000000000000000000" pitchFamily="2" charset="2"/>
              </a:rPr>
              <a:t>注意：</a:t>
            </a:r>
            <a:r>
              <a:rPr lang="zh-CN" altLang="en-US" b="1" dirty="0" smtClean="0">
                <a:ea typeface="黑体" panose="02010609060101010101" pitchFamily="49" charset="-122"/>
                <a:sym typeface="Wingdings" panose="05000000000000000000" pitchFamily="2" charset="2"/>
              </a:rPr>
              <a:t>封闭式在任何解释下都变成命题，而含有自由变元的公式在解释后一般仍为命题函数，但也可能变成命题。</a:t>
            </a:r>
            <a:endParaRPr lang="en-US" altLang="zh-CN" b="1" dirty="0" smtClean="0">
              <a:ea typeface="黑体" panose="02010609060101010101" pitchFamily="49" charset="-122"/>
              <a:sym typeface="Wingdings" panose="05000000000000000000" pitchFamily="2" charset="2"/>
            </a:endParaRPr>
          </a:p>
          <a:p>
            <a:pPr algn="just">
              <a:buFontTx/>
              <a:buNone/>
            </a:pPr>
            <a:r>
              <a:rPr lang="en-US" altLang="zh-CN" b="1" dirty="0" smtClean="0">
                <a:solidFill>
                  <a:srgbClr val="0000FF"/>
                </a:solidFill>
                <a:ea typeface="黑体" panose="02010609060101010101" pitchFamily="49" charset="-122"/>
              </a:rPr>
              <a:t>2.2.4 </a:t>
            </a:r>
            <a:r>
              <a:rPr lang="zh-CN" altLang="en-US" b="1" dirty="0" smtClean="0">
                <a:solidFill>
                  <a:srgbClr val="0000FF"/>
                </a:solidFill>
                <a:ea typeface="黑体" panose="02010609060101010101" pitchFamily="49" charset="-122"/>
              </a:rPr>
              <a:t>一些特殊的公式</a:t>
            </a:r>
            <a:r>
              <a:rPr lang="en-US" altLang="zh-CN" b="1" dirty="0" smtClean="0">
                <a:solidFill>
                  <a:srgbClr val="0000FF"/>
                </a:solidFill>
                <a:ea typeface="黑体" panose="02010609060101010101" pitchFamily="49" charset="-122"/>
              </a:rPr>
              <a:t>(</a:t>
            </a:r>
            <a:r>
              <a:rPr lang="zh-CN" altLang="en-US" b="1" dirty="0" smtClean="0">
                <a:solidFill>
                  <a:srgbClr val="0000FF"/>
                </a:solidFill>
                <a:ea typeface="黑体" panose="02010609060101010101" pitchFamily="49" charset="-122"/>
              </a:rPr>
              <a:t>判定问题</a:t>
            </a:r>
            <a:r>
              <a:rPr lang="en-US" altLang="zh-CN" b="1" dirty="0" smtClean="0">
                <a:solidFill>
                  <a:srgbClr val="0000FF"/>
                </a:solidFill>
                <a:ea typeface="黑体" panose="02010609060101010101" pitchFamily="49" charset="-122"/>
              </a:rPr>
              <a:t>)</a:t>
            </a:r>
          </a:p>
          <a:p>
            <a:pPr algn="just"/>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2-14</a:t>
            </a:r>
            <a:r>
              <a:rPr lang="zh-CN" altLang="en-US" sz="4000" b="1" dirty="0" smtClean="0">
                <a:solidFill>
                  <a:srgbClr val="0000FF"/>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给出公式：                            和</a:t>
            </a:r>
            <a:endParaRPr lang="en-US" altLang="zh-CN" b="1" dirty="0" smtClean="0">
              <a:ea typeface="黑体" panose="02010609060101010101" pitchFamily="49" charset="-122"/>
              <a:sym typeface="Wingdings" panose="05000000000000000000" pitchFamily="2" charset="2"/>
            </a:endParaRPr>
          </a:p>
          <a:p>
            <a:pPr algn="just">
              <a:buFontTx/>
              <a:buNone/>
            </a:pP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在给定的解释下求其公式的真值。</a:t>
            </a:r>
            <a:endParaRPr lang="en-US" altLang="zh-CN" b="1" dirty="0" smtClean="0">
              <a:ea typeface="黑体" panose="02010609060101010101" pitchFamily="49" charset="-122"/>
              <a:sym typeface="Wingdings" panose="05000000000000000000" pitchFamily="2" charset="2"/>
            </a:endParaRPr>
          </a:p>
          <a:p>
            <a:pPr algn="just"/>
            <a:r>
              <a:rPr lang="zh-CN" altLang="en-US" sz="3600" b="1" dirty="0" smtClean="0">
                <a:solidFill>
                  <a:srgbClr val="0000FF"/>
                </a:solidFill>
                <a:ea typeface="黑体" panose="02010609060101010101" pitchFamily="49" charset="-122"/>
              </a:rPr>
              <a:t>例</a:t>
            </a:r>
            <a:r>
              <a:rPr lang="en-US" altLang="zh-CN" sz="3600" b="1" dirty="0" smtClean="0">
                <a:solidFill>
                  <a:srgbClr val="0000FF"/>
                </a:solidFill>
                <a:ea typeface="黑体" panose="02010609060101010101" pitchFamily="49" charset="-122"/>
              </a:rPr>
              <a:t>2-15</a:t>
            </a:r>
            <a:r>
              <a:rPr lang="zh-CN" altLang="en-US" sz="3600" b="1" dirty="0" smtClean="0">
                <a:solidFill>
                  <a:srgbClr val="0000FF"/>
                </a:solidFill>
                <a:ea typeface="黑体" panose="02010609060101010101" pitchFamily="49" charset="-122"/>
                <a:sym typeface="Wingdings" panose="05000000000000000000" pitchFamily="2" charset="2"/>
              </a:rPr>
              <a:t>：判断下列公式的真假：</a:t>
            </a:r>
            <a:endParaRPr lang="zh-CN" altLang="en-US" sz="2800" dirty="0" smtClean="0"/>
          </a:p>
        </p:txBody>
      </p:sp>
      <p:graphicFrame>
        <p:nvGraphicFramePr>
          <p:cNvPr id="52228" name="Object 3"/>
          <p:cNvGraphicFramePr>
            <a:graphicFrameLocks noChangeAspect="1"/>
          </p:cNvGraphicFramePr>
          <p:nvPr/>
        </p:nvGraphicFramePr>
        <p:xfrm>
          <a:off x="4648200" y="3276600"/>
          <a:ext cx="2900363" cy="533400"/>
        </p:xfrm>
        <a:graphic>
          <a:graphicData uri="http://schemas.openxmlformats.org/presentationml/2006/ole">
            <mc:AlternateContent xmlns:mc="http://schemas.openxmlformats.org/markup-compatibility/2006">
              <mc:Choice xmlns:v="urn:schemas-microsoft-com:vml" Requires="v">
                <p:oleObj spid="_x0000_s53136" name="公式" r:id="rId4" imgW="1104900" imgH="203200" progId="Equation.3">
                  <p:embed/>
                </p:oleObj>
              </mc:Choice>
              <mc:Fallback>
                <p:oleObj name="公式" r:id="rId4" imgW="1104900" imgH="203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276600"/>
                        <a:ext cx="29003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4"/>
          <p:cNvGraphicFramePr>
            <a:graphicFrameLocks noChangeAspect="1"/>
          </p:cNvGraphicFramePr>
          <p:nvPr/>
        </p:nvGraphicFramePr>
        <p:xfrm>
          <a:off x="762000" y="3886200"/>
          <a:ext cx="2654300" cy="482600"/>
        </p:xfrm>
        <a:graphic>
          <a:graphicData uri="http://schemas.openxmlformats.org/presentationml/2006/ole">
            <mc:AlternateContent xmlns:mc="http://schemas.openxmlformats.org/markup-compatibility/2006">
              <mc:Choice xmlns:v="urn:schemas-microsoft-com:vml" Requires="v">
                <p:oleObj spid="_x0000_s53137" name="公式" r:id="rId6" imgW="1117115" imgH="203112" progId="Equation.3">
                  <p:embed/>
                </p:oleObj>
              </mc:Choice>
              <mc:Fallback>
                <p:oleObj name="公式" r:id="rId6" imgW="1117115" imgH="203112"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886200"/>
                        <a:ext cx="2654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8195" name="Rectangle 3"/>
          <p:cNvSpPr>
            <a:spLocks noGrp="1" noChangeArrowheads="1"/>
          </p:cNvSpPr>
          <p:nvPr>
            <p:ph type="body" idx="1"/>
          </p:nvPr>
        </p:nvSpPr>
        <p:spPr>
          <a:xfrm>
            <a:off x="457200" y="1143000"/>
            <a:ext cx="8153400" cy="5486400"/>
          </a:xfrm>
        </p:spPr>
        <p:txBody>
          <a:bodyPr/>
          <a:lstStyle/>
          <a:p>
            <a:pPr marL="0" indent="0" algn="just" eaLnBrk="1" hangingPunct="1">
              <a:lnSpc>
                <a:spcPct val="90000"/>
              </a:lnSpc>
              <a:spcBef>
                <a:spcPts val="600"/>
              </a:spcBef>
              <a:buFontTx/>
              <a:buNone/>
            </a:pPr>
            <a:r>
              <a:rPr lang="en-US" altLang="zh-CN" b="1" dirty="0">
                <a:ea typeface="黑体" panose="02010609060101010101" pitchFamily="49" charset="-122"/>
              </a:rPr>
              <a:t> </a:t>
            </a:r>
            <a:r>
              <a:rPr lang="en-US" altLang="zh-CN" b="1" dirty="0" smtClean="0">
                <a:ea typeface="黑体" panose="02010609060101010101" pitchFamily="49" charset="-122"/>
              </a:rPr>
              <a:t>   </a:t>
            </a:r>
            <a:r>
              <a:rPr lang="zh-CN" altLang="en-US" b="1" dirty="0" smtClean="0">
                <a:ea typeface="黑体" panose="02010609060101010101" pitchFamily="49" charset="-122"/>
              </a:rPr>
              <a:t>在命题逻辑中，命题是具有真假意义的陈述句，从语法上分析，一个</a:t>
            </a:r>
            <a:r>
              <a:rPr lang="zh-CN" altLang="en-US" b="1" dirty="0" smtClean="0">
                <a:solidFill>
                  <a:srgbClr val="FF0000"/>
                </a:solidFill>
                <a:ea typeface="黑体" panose="02010609060101010101" pitchFamily="49" charset="-122"/>
              </a:rPr>
              <a:t>陈述句</a:t>
            </a:r>
            <a:r>
              <a:rPr lang="zh-CN" altLang="en-US" b="1" dirty="0" smtClean="0">
                <a:ea typeface="黑体" panose="02010609060101010101" pitchFamily="49" charset="-122"/>
              </a:rPr>
              <a:t>由</a:t>
            </a:r>
            <a:r>
              <a:rPr lang="zh-CN" altLang="en-US" b="1" dirty="0" smtClean="0">
                <a:solidFill>
                  <a:srgbClr val="FF0000"/>
                </a:solidFill>
                <a:ea typeface="黑体" panose="02010609060101010101" pitchFamily="49" charset="-122"/>
              </a:rPr>
              <a:t>主语</a:t>
            </a:r>
            <a:r>
              <a:rPr lang="zh-CN" altLang="en-US" b="1" dirty="0" smtClean="0">
                <a:ea typeface="黑体" panose="02010609060101010101" pitchFamily="49" charset="-122"/>
              </a:rPr>
              <a:t>和</a:t>
            </a:r>
            <a:r>
              <a:rPr lang="zh-CN" altLang="en-US" b="1" dirty="0" smtClean="0">
                <a:solidFill>
                  <a:srgbClr val="FF0000"/>
                </a:solidFill>
                <a:ea typeface="黑体" panose="02010609060101010101" pitchFamily="49" charset="-122"/>
              </a:rPr>
              <a:t>谓语</a:t>
            </a:r>
            <a:r>
              <a:rPr lang="zh-CN" altLang="en-US" b="1" dirty="0" smtClean="0">
                <a:ea typeface="黑体" panose="02010609060101010101" pitchFamily="49" charset="-122"/>
              </a:rPr>
              <a:t>两部分组成，比如：</a:t>
            </a:r>
          </a:p>
          <a:p>
            <a:pPr marL="0" indent="0" algn="just" eaLnBrk="1" hangingPunct="1">
              <a:lnSpc>
                <a:spcPct val="90000"/>
              </a:lnSpc>
              <a:spcBef>
                <a:spcPts val="600"/>
              </a:spcBef>
              <a:buFontTx/>
              <a:buNone/>
            </a:pPr>
            <a:r>
              <a:rPr lang="zh-CN" altLang="en-US" b="1" dirty="0" smtClean="0">
                <a:ea typeface="黑体" panose="02010609060101010101" pitchFamily="49" charset="-122"/>
              </a:rPr>
              <a:t>   “张三是中科大学生”，“李四是中科大学生”，此时若用命题</a:t>
            </a:r>
            <a:r>
              <a:rPr lang="en-US" altLang="zh-CN" b="1" dirty="0" smtClean="0">
                <a:ea typeface="黑体" panose="02010609060101010101" pitchFamily="49" charset="-122"/>
              </a:rPr>
              <a:t>P</a:t>
            </a:r>
            <a:r>
              <a:rPr lang="zh-CN" altLang="en-US" b="1" dirty="0" smtClean="0">
                <a:ea typeface="黑体" panose="02010609060101010101" pitchFamily="49" charset="-122"/>
              </a:rPr>
              <a:t>，</a:t>
            </a:r>
            <a:r>
              <a:rPr lang="en-US" altLang="zh-CN" b="1" dirty="0" smtClean="0">
                <a:ea typeface="黑体" panose="02010609060101010101" pitchFamily="49" charset="-122"/>
              </a:rPr>
              <a:t>Q</a:t>
            </a:r>
            <a:r>
              <a:rPr lang="zh-CN" altLang="en-US" b="1" dirty="0" smtClean="0">
                <a:ea typeface="黑体" panose="02010609060101010101" pitchFamily="49" charset="-122"/>
              </a:rPr>
              <a:t>分别表示上述两句话，则</a:t>
            </a:r>
            <a:r>
              <a:rPr lang="en-US" altLang="zh-CN" b="1" dirty="0" smtClean="0">
                <a:ea typeface="黑体" panose="02010609060101010101" pitchFamily="49" charset="-122"/>
              </a:rPr>
              <a:t>P</a:t>
            </a:r>
            <a:r>
              <a:rPr lang="zh-CN" altLang="en-US" b="1" dirty="0" smtClean="0">
                <a:ea typeface="黑体" panose="02010609060101010101" pitchFamily="49" charset="-122"/>
              </a:rPr>
              <a:t>，</a:t>
            </a:r>
            <a:r>
              <a:rPr lang="en-US" altLang="zh-CN" b="1" dirty="0" smtClean="0">
                <a:ea typeface="黑体" panose="02010609060101010101" pitchFamily="49" charset="-122"/>
              </a:rPr>
              <a:t>Q</a:t>
            </a:r>
            <a:r>
              <a:rPr lang="zh-CN" altLang="en-US" b="1" dirty="0" smtClean="0">
                <a:ea typeface="黑体" panose="02010609060101010101" pitchFamily="49" charset="-122"/>
              </a:rPr>
              <a:t>显然是两个毫无关系的命题。用这两个命题所表达的判断之间，没有任何逻辑关系，但事实上并非如此，它们有一个共同的特性：“是中科大学生”。</a:t>
            </a:r>
          </a:p>
          <a:p>
            <a:pPr marL="0" indent="0" algn="just" eaLnBrk="1" hangingPunct="1">
              <a:lnSpc>
                <a:spcPct val="90000"/>
              </a:lnSpc>
              <a:spcBef>
                <a:spcPts val="600"/>
              </a:spcBef>
              <a:buFontTx/>
              <a:buNone/>
            </a:pPr>
            <a:r>
              <a:rPr lang="zh-CN" altLang="en-US" b="1" dirty="0" smtClean="0">
                <a:ea typeface="黑体" panose="02010609060101010101" pitchFamily="49" charset="-122"/>
              </a:rPr>
              <a:t>    因此，若将句子分解为：主语</a:t>
            </a:r>
            <a:r>
              <a:rPr lang="en-US" altLang="zh-CN" b="1" dirty="0" smtClean="0">
                <a:ea typeface="黑体" panose="02010609060101010101" pitchFamily="49" charset="-122"/>
              </a:rPr>
              <a:t>+</a:t>
            </a:r>
            <a:r>
              <a:rPr lang="zh-CN" altLang="en-US" b="1" dirty="0" smtClean="0">
                <a:ea typeface="黑体" panose="02010609060101010101" pitchFamily="49" charset="-122"/>
              </a:rPr>
              <a:t>谓语，同时将相同的谓语部分抽取出来，则可以表示这一类的语句。</a:t>
            </a:r>
          </a:p>
        </p:txBody>
      </p:sp>
    </p:spTree>
  </p:cSld>
  <p:clrMapOvr>
    <a:masterClrMapping/>
  </p:clrMapOvr>
  <p:transition spd="med" advTm="548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3251" name="内容占位符 2"/>
          <p:cNvSpPr>
            <a:spLocks noGrp="1"/>
          </p:cNvSpPr>
          <p:nvPr>
            <p:ph idx="1"/>
          </p:nvPr>
        </p:nvSpPr>
        <p:spPr>
          <a:xfrm>
            <a:off x="457200" y="1143000"/>
            <a:ext cx="8458200" cy="5486400"/>
          </a:xfrm>
        </p:spPr>
        <p:txBody>
          <a:bodyPr/>
          <a:lstStyle/>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lgn="just">
              <a:lnSpc>
                <a:spcPct val="110000"/>
              </a:lnSpc>
              <a:buFontTx/>
              <a:buNone/>
            </a:pPr>
            <a:r>
              <a:rPr lang="zh-CN" altLang="en-US" sz="2800" b="1" dirty="0" smtClean="0">
                <a:ea typeface="黑体" panose="02010609060101010101" pitchFamily="49" charset="-122"/>
                <a:sym typeface="Wingdings" panose="05000000000000000000" pitchFamily="2" charset="2"/>
              </a:rPr>
              <a:t>从上述例子可知，谓词公式和命题公式一样，有可满足问题。</a:t>
            </a:r>
            <a:endParaRPr lang="en-US" altLang="zh-CN" sz="2800" b="1" dirty="0" smtClean="0">
              <a:ea typeface="黑体" panose="02010609060101010101" pitchFamily="49" charset="-122"/>
              <a:sym typeface="Wingdings" panose="05000000000000000000" pitchFamily="2" charset="2"/>
            </a:endParaRPr>
          </a:p>
          <a:p>
            <a:pPr algn="just">
              <a:lnSpc>
                <a:spcPct val="11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2.13</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设</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为公式，若</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在任何解释下均为真，则称</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为永真式，或有效公式。若</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在任何解释下均为假，则称</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为矛盾式，或永假式，若</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至少存在一个解释使</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为真，则称</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为可满足式。</a:t>
            </a:r>
            <a:endParaRPr lang="en-US" altLang="zh-CN" sz="2800" b="1" dirty="0" smtClean="0">
              <a:ea typeface="黑体" panose="02010609060101010101" pitchFamily="49" charset="-122"/>
              <a:sym typeface="Wingdings" panose="05000000000000000000" pitchFamily="2" charset="2"/>
            </a:endParaRPr>
          </a:p>
        </p:txBody>
      </p:sp>
      <p:graphicFrame>
        <p:nvGraphicFramePr>
          <p:cNvPr id="53252" name="Object 2"/>
          <p:cNvGraphicFramePr>
            <a:graphicFrameLocks noChangeAspect="1"/>
          </p:cNvGraphicFramePr>
          <p:nvPr>
            <p:extLst>
              <p:ext uri="{D42A27DB-BD31-4B8C-83A1-F6EECF244321}">
                <p14:modId xmlns:p14="http://schemas.microsoft.com/office/powerpoint/2010/main" val="792552212"/>
              </p:ext>
            </p:extLst>
          </p:nvPr>
        </p:nvGraphicFramePr>
        <p:xfrm>
          <a:off x="687388" y="1219200"/>
          <a:ext cx="7920037" cy="2049463"/>
        </p:xfrm>
        <a:graphic>
          <a:graphicData uri="http://schemas.openxmlformats.org/presentationml/2006/ole">
            <mc:AlternateContent xmlns:mc="http://schemas.openxmlformats.org/markup-compatibility/2006">
              <mc:Choice xmlns:v="urn:schemas-microsoft-com:vml" Requires="v">
                <p:oleObj spid="_x0000_s53706" name="Equation" r:id="rId4" imgW="2552400" imgH="660240" progId="Equation.DSMT4">
                  <p:embed/>
                </p:oleObj>
              </mc:Choice>
              <mc:Fallback>
                <p:oleObj name="Equation" r:id="rId4" imgW="2552400" imgH="660240" progId="Equation.DSMT4">
                  <p:embed/>
                  <p:pic>
                    <p:nvPicPr>
                      <p:cNvPr id="0" name="Object 2"/>
                      <p:cNvPicPr>
                        <a:picLocks noChangeAspect="1" noChangeArrowheads="1"/>
                      </p:cNvPicPr>
                      <p:nvPr/>
                    </p:nvPicPr>
                    <p:blipFill>
                      <a:blip r:embed="rId5"/>
                      <a:srcRect/>
                      <a:stretch>
                        <a:fillRect/>
                      </a:stretch>
                    </p:blipFill>
                    <p:spPr bwMode="auto">
                      <a:xfrm>
                        <a:off x="687388" y="1219200"/>
                        <a:ext cx="7920037" cy="204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4275" name="内容占位符 2"/>
          <p:cNvSpPr>
            <a:spLocks noGrp="1"/>
          </p:cNvSpPr>
          <p:nvPr>
            <p:ph idx="1"/>
          </p:nvPr>
        </p:nvSpPr>
        <p:spPr>
          <a:xfrm>
            <a:off x="457200" y="1143000"/>
            <a:ext cx="8382000" cy="5486400"/>
          </a:xfrm>
        </p:spPr>
        <p:txBody>
          <a:bodyPr/>
          <a:lstStyle/>
          <a:p>
            <a:pPr algn="just">
              <a:lnSpc>
                <a:spcPct val="110000"/>
              </a:lnSpc>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永真式与矛盾式互为否定；</a:t>
            </a:r>
            <a:endParaRPr lang="en-US" altLang="zh-CN" sz="2800" b="1" dirty="0" smtClean="0">
              <a:ea typeface="黑体" panose="02010609060101010101" pitchFamily="49" charset="-122"/>
              <a:sym typeface="Wingdings" panose="05000000000000000000" pitchFamily="2" charset="2"/>
            </a:endParaRPr>
          </a:p>
          <a:p>
            <a:pPr algn="just">
              <a:lnSpc>
                <a:spcPct val="110000"/>
              </a:lnSpc>
              <a:buFontTx/>
              <a:buNone/>
            </a:pPr>
            <a:r>
              <a:rPr lang="en-US" altLang="zh-CN" sz="2800" b="1" dirty="0" smtClean="0">
                <a:ea typeface="黑体" panose="02010609060101010101" pitchFamily="49" charset="-122"/>
                <a:sym typeface="Wingdings" panose="05000000000000000000" pitchFamily="2" charset="2"/>
              </a:rPr>
              <a:t>(2) </a:t>
            </a:r>
            <a:r>
              <a:rPr lang="zh-CN" altLang="en-US" sz="2800" b="1" dirty="0" smtClean="0">
                <a:ea typeface="黑体" panose="02010609060101010101" pitchFamily="49" charset="-122"/>
                <a:sym typeface="Wingdings" panose="05000000000000000000" pitchFamily="2" charset="2"/>
              </a:rPr>
              <a:t>永真式一定为可满足公式。</a:t>
            </a:r>
            <a:endParaRPr lang="en-US" altLang="zh-CN" sz="2800" b="1" dirty="0" smtClean="0">
              <a:ea typeface="黑体" panose="02010609060101010101" pitchFamily="49" charset="-122"/>
              <a:sym typeface="Wingdings" panose="05000000000000000000" pitchFamily="2" charset="2"/>
            </a:endParaRPr>
          </a:p>
          <a:p>
            <a:pPr algn="just">
              <a:lnSpc>
                <a:spcPct val="110000"/>
              </a:lnSpc>
              <a:buFontTx/>
              <a:buNone/>
            </a:pPr>
            <a:r>
              <a:rPr lang="zh-CN" altLang="en-US" sz="2800" b="1" dirty="0" smtClean="0">
                <a:solidFill>
                  <a:srgbClr val="FF0000"/>
                </a:solidFill>
                <a:ea typeface="黑体" panose="02010609060101010101" pitchFamily="49" charset="-122"/>
                <a:sym typeface="Wingdings" panose="05000000000000000000" pitchFamily="2" charset="2"/>
              </a:rPr>
              <a:t>判定问题：</a:t>
            </a:r>
            <a:r>
              <a:rPr lang="zh-CN" altLang="en-US" sz="2800" b="1" dirty="0" smtClean="0">
                <a:ea typeface="黑体" panose="02010609060101010101" pitchFamily="49" charset="-122"/>
                <a:sym typeface="Wingdings" panose="05000000000000000000" pitchFamily="2" charset="2"/>
              </a:rPr>
              <a:t>谓词逻辑的判定问题，指的是对任何一公式的有效性的判定，若说谓词逻辑是可判定的，就是要求给出一个可行的方法，使得对任一公式都能判断是否是有效的。所谓可行的方法，乃是一个机械方法，可一步一步做下去，并在有穷步内实现判断。一般来说，像数学定理的证明是不可行的。</a:t>
            </a:r>
          </a:p>
        </p:txBody>
      </p:sp>
    </p:spTree>
  </p:cSld>
  <p:clrMapOvr>
    <a:masterClrMapping/>
  </p:clrMapOvr>
  <p:transition spd="med" advTm="548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5299" name="内容占位符 2"/>
          <p:cNvSpPr>
            <a:spLocks noGrp="1"/>
          </p:cNvSpPr>
          <p:nvPr>
            <p:ph idx="1"/>
          </p:nvPr>
        </p:nvSpPr>
        <p:spPr>
          <a:xfrm>
            <a:off x="457200" y="1143000"/>
            <a:ext cx="8305800" cy="5715000"/>
          </a:xfrm>
        </p:spPr>
        <p:txBody>
          <a:bodyPr/>
          <a:lstStyle/>
          <a:p>
            <a:pPr algn="just">
              <a:lnSpc>
                <a:spcPct val="100000"/>
              </a:lnSpc>
            </a:pPr>
            <a:r>
              <a:rPr lang="zh-CN" altLang="en-US" sz="2800" b="1" dirty="0" smtClean="0">
                <a:ea typeface="黑体" panose="02010609060101010101" pitchFamily="49" charset="-122"/>
                <a:sym typeface="Wingdings" panose="05000000000000000000" pitchFamily="2" charset="2"/>
              </a:rPr>
              <a:t>哪些公式是可判定的呢？</a:t>
            </a:r>
            <a:endParaRPr lang="en-US" altLang="zh-CN" sz="2800" b="1" dirty="0" smtClean="0">
              <a:ea typeface="黑体" panose="02010609060101010101" pitchFamily="49" charset="-122"/>
              <a:sym typeface="Wingdings" panose="05000000000000000000" pitchFamily="2" charset="2"/>
            </a:endParaRPr>
          </a:p>
          <a:p>
            <a:pPr algn="just">
              <a:lnSpc>
                <a:spcPct val="100000"/>
              </a:lnSpc>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谓词逻辑是</a:t>
            </a:r>
            <a:r>
              <a:rPr lang="zh-CN" altLang="en-US" sz="2800" b="1" dirty="0" smtClean="0">
                <a:solidFill>
                  <a:srgbClr val="FF0000"/>
                </a:solidFill>
                <a:ea typeface="黑体" panose="02010609060101010101" pitchFamily="49" charset="-122"/>
                <a:sym typeface="Wingdings" panose="05000000000000000000" pitchFamily="2" charset="2"/>
              </a:rPr>
              <a:t>不可判定</a:t>
            </a:r>
            <a:r>
              <a:rPr lang="zh-CN" altLang="en-US" sz="2800" b="1" dirty="0" smtClean="0">
                <a:ea typeface="黑体" panose="02010609060101010101" pitchFamily="49" charset="-122"/>
                <a:sym typeface="Wingdings" panose="05000000000000000000" pitchFamily="2" charset="2"/>
              </a:rPr>
              <a:t>的。也就是说，还</a:t>
            </a:r>
            <a:r>
              <a:rPr lang="zh-CN" altLang="en-US" sz="2800" b="1" dirty="0" smtClean="0">
                <a:solidFill>
                  <a:srgbClr val="FF0000"/>
                </a:solidFill>
                <a:ea typeface="黑体" panose="02010609060101010101" pitchFamily="49" charset="-122"/>
                <a:sym typeface="Wingdings" panose="05000000000000000000" pitchFamily="2" charset="2"/>
              </a:rPr>
              <a:t>没有</a:t>
            </a:r>
            <a:r>
              <a:rPr lang="zh-CN" altLang="en-US" sz="2800" b="1" dirty="0" smtClean="0">
                <a:ea typeface="黑体" panose="02010609060101010101" pitchFamily="49" charset="-122"/>
                <a:sym typeface="Wingdings" panose="05000000000000000000" pitchFamily="2" charset="2"/>
              </a:rPr>
              <a:t>一个可行的算法，可用来判断</a:t>
            </a:r>
            <a:r>
              <a:rPr lang="zh-CN" altLang="en-US" sz="2800" b="1" dirty="0" smtClean="0">
                <a:solidFill>
                  <a:srgbClr val="FF0000"/>
                </a:solidFill>
                <a:ea typeface="黑体" panose="02010609060101010101" pitchFamily="49" charset="-122"/>
                <a:sym typeface="Wingdings" panose="05000000000000000000" pitchFamily="2" charset="2"/>
              </a:rPr>
              <a:t>任意</a:t>
            </a:r>
            <a:r>
              <a:rPr lang="zh-CN" altLang="en-US" sz="2800" b="1" dirty="0" smtClean="0">
                <a:ea typeface="黑体" panose="02010609060101010101" pitchFamily="49" charset="-122"/>
                <a:sym typeface="Wingdings" panose="05000000000000000000" pitchFamily="2" charset="2"/>
              </a:rPr>
              <a:t>一个公式是否是可满足的。判定问题的困难在于个体域是个无穷集以及对谓词设定的任意性。但我们并不排除谓词公式的</a:t>
            </a:r>
            <a:r>
              <a:rPr lang="zh-CN" altLang="en-US" sz="2800" b="1" dirty="0" smtClean="0">
                <a:solidFill>
                  <a:srgbClr val="FF0000"/>
                </a:solidFill>
                <a:ea typeface="黑体" panose="02010609060101010101" pitchFamily="49" charset="-122"/>
                <a:sym typeface="Wingdings" panose="05000000000000000000" pitchFamily="2" charset="2"/>
              </a:rPr>
              <a:t>子类</a:t>
            </a:r>
            <a:r>
              <a:rPr lang="zh-CN" altLang="en-US" sz="2800" b="1" dirty="0" smtClean="0">
                <a:ea typeface="黑体" panose="02010609060101010101" pitchFamily="49" charset="-122"/>
                <a:sym typeface="Wingdings" panose="05000000000000000000" pitchFamily="2" charset="2"/>
              </a:rPr>
              <a:t>是可判定的</a:t>
            </a:r>
            <a:r>
              <a:rPr lang="en-US" altLang="zh-CN" sz="2800" b="1" dirty="0" smtClean="0">
                <a:ea typeface="黑体" panose="02010609060101010101" pitchFamily="49" charset="-122"/>
                <a:sym typeface="Wingdings" panose="05000000000000000000" pitchFamily="2" charset="2"/>
              </a:rPr>
              <a:t>;</a:t>
            </a:r>
          </a:p>
          <a:p>
            <a:pPr algn="just">
              <a:lnSpc>
                <a:spcPct val="100000"/>
              </a:lnSpc>
              <a:buFontTx/>
              <a:buNone/>
            </a:pPr>
            <a:r>
              <a:rPr lang="en-US" altLang="zh-CN" sz="2800" b="1" dirty="0" smtClean="0">
                <a:ea typeface="黑体" panose="02010609060101010101" pitchFamily="49" charset="-122"/>
                <a:sym typeface="Wingdings" panose="05000000000000000000" pitchFamily="2" charset="2"/>
              </a:rPr>
              <a:t>(2) </a:t>
            </a:r>
            <a:r>
              <a:rPr lang="zh-CN" altLang="en-US" sz="2800" b="1" dirty="0" smtClean="0">
                <a:solidFill>
                  <a:srgbClr val="FF0000"/>
                </a:solidFill>
                <a:ea typeface="黑体" panose="02010609060101010101" pitchFamily="49" charset="-122"/>
                <a:sym typeface="Wingdings" panose="05000000000000000000" pitchFamily="2" charset="2"/>
              </a:rPr>
              <a:t>只含有</a:t>
            </a:r>
            <a:r>
              <a:rPr lang="zh-CN" altLang="en-US" sz="2800" b="1" dirty="0" smtClean="0">
                <a:ea typeface="黑体" panose="02010609060101010101" pitchFamily="49" charset="-122"/>
                <a:sym typeface="Wingdings" panose="05000000000000000000" pitchFamily="2" charset="2"/>
              </a:rPr>
              <a:t>一元谓词变项的公式是可判定的；</a:t>
            </a:r>
            <a:endParaRPr lang="en-US" altLang="zh-CN" sz="2800" b="1" dirty="0" smtClean="0">
              <a:ea typeface="黑体" panose="02010609060101010101" pitchFamily="49" charset="-122"/>
              <a:sym typeface="Wingdings" panose="05000000000000000000" pitchFamily="2" charset="2"/>
            </a:endParaRPr>
          </a:p>
          <a:p>
            <a:pPr algn="just">
              <a:lnSpc>
                <a:spcPct val="100000"/>
              </a:lnSpc>
              <a:buFontTx/>
              <a:buNone/>
            </a:pPr>
            <a:r>
              <a:rPr lang="en-US" altLang="zh-CN" sz="2800" b="1" dirty="0" smtClean="0">
                <a:ea typeface="黑体" panose="02010609060101010101" pitchFamily="49" charset="-122"/>
                <a:sym typeface="Wingdings" panose="05000000000000000000" pitchFamily="2" charset="2"/>
              </a:rPr>
              <a:t>(3) </a:t>
            </a:r>
            <a:r>
              <a:rPr lang="zh-CN" altLang="en-US" sz="2800" b="1" dirty="0" smtClean="0">
                <a:ea typeface="黑体" panose="02010609060101010101" pitchFamily="49" charset="-122"/>
                <a:sym typeface="Wingdings" panose="05000000000000000000" pitchFamily="2" charset="2"/>
              </a:rPr>
              <a:t>如下公式：</a:t>
            </a:r>
            <a:endParaRPr lang="en-US" altLang="zh-CN" sz="2800" b="1" dirty="0" smtClean="0">
              <a:ea typeface="黑体" panose="02010609060101010101" pitchFamily="49" charset="-122"/>
              <a:sym typeface="Wingdings" panose="05000000000000000000" pitchFamily="2" charset="2"/>
            </a:endParaRPr>
          </a:p>
          <a:p>
            <a:pPr algn="just">
              <a:lnSpc>
                <a:spcPct val="100000"/>
              </a:lnSpc>
              <a:buFontTx/>
              <a:buNone/>
            </a:pPr>
            <a:r>
              <a:rPr lang="en-US" altLang="zh-CN" sz="2800" b="1" dirty="0" smtClean="0">
                <a:ea typeface="黑体" panose="02010609060101010101" pitchFamily="49" charset="-122"/>
                <a:sym typeface="Wingdings" panose="05000000000000000000" pitchFamily="2" charset="2"/>
              </a:rPr>
              <a:t>                                          </a:t>
            </a:r>
          </a:p>
          <a:p>
            <a:pPr algn="just">
              <a:lnSpc>
                <a:spcPct val="100000"/>
              </a:lnSpc>
              <a:buFontTx/>
              <a:buNone/>
            </a:pPr>
            <a:r>
              <a:rPr lang="zh-CN" altLang="en-US" sz="2800" b="1" dirty="0" smtClean="0">
                <a:ea typeface="黑体" panose="02010609060101010101" pitchFamily="49" charset="-122"/>
                <a:sym typeface="Wingdings" panose="05000000000000000000" pitchFamily="2" charset="2"/>
              </a:rPr>
              <a:t>	若</a:t>
            </a:r>
            <a:r>
              <a:rPr lang="en-US" altLang="zh-CN" sz="2800" b="1" dirty="0" smtClean="0">
                <a:ea typeface="黑体" panose="02010609060101010101" pitchFamily="49" charset="-122"/>
                <a:sym typeface="Wingdings" panose="05000000000000000000" pitchFamily="2" charset="2"/>
              </a:rPr>
              <a:t>P</a:t>
            </a:r>
            <a:r>
              <a:rPr lang="zh-CN" altLang="en-US" sz="2800" b="1" dirty="0" smtClean="0">
                <a:ea typeface="黑体" panose="02010609060101010101" pitchFamily="49" charset="-122"/>
                <a:sym typeface="Wingdings" panose="05000000000000000000" pitchFamily="2" charset="2"/>
              </a:rPr>
              <a:t>中无</a:t>
            </a:r>
            <a:r>
              <a:rPr lang="zh-CN" altLang="en-US" sz="2800" b="1" dirty="0" smtClean="0">
                <a:solidFill>
                  <a:srgbClr val="FF0000"/>
                </a:solidFill>
                <a:ea typeface="黑体" panose="02010609060101010101" pitchFamily="49" charset="-122"/>
                <a:sym typeface="Wingdings" panose="05000000000000000000" pitchFamily="2" charset="2"/>
              </a:rPr>
              <a:t>量词</a:t>
            </a:r>
            <a:r>
              <a:rPr lang="zh-CN" altLang="en-US" sz="2800" b="1" dirty="0" smtClean="0">
                <a:ea typeface="黑体" panose="02010609060101010101" pitchFamily="49" charset="-122"/>
                <a:sym typeface="Wingdings" panose="05000000000000000000" pitchFamily="2" charset="2"/>
              </a:rPr>
              <a:t>和其它</a:t>
            </a:r>
            <a:r>
              <a:rPr lang="zh-CN" altLang="en-US" sz="2800" b="1" dirty="0" smtClean="0">
                <a:solidFill>
                  <a:srgbClr val="FF0000"/>
                </a:solidFill>
                <a:ea typeface="黑体" panose="02010609060101010101" pitchFamily="49" charset="-122"/>
                <a:sym typeface="Wingdings" panose="05000000000000000000" pitchFamily="2" charset="2"/>
              </a:rPr>
              <a:t>自由变元</a:t>
            </a:r>
            <a:r>
              <a:rPr lang="zh-CN" altLang="en-US" sz="2800" b="1" dirty="0" smtClean="0">
                <a:ea typeface="黑体" panose="02010609060101010101" pitchFamily="49" charset="-122"/>
                <a:sym typeface="Wingdings" panose="05000000000000000000" pitchFamily="2" charset="2"/>
              </a:rPr>
              <a:t>时，也是可判定的；</a:t>
            </a:r>
            <a:endParaRPr lang="en-US" altLang="zh-CN" sz="2800" b="1" dirty="0" smtClean="0">
              <a:ea typeface="黑体" panose="02010609060101010101" pitchFamily="49" charset="-122"/>
              <a:sym typeface="Wingdings" panose="05000000000000000000" pitchFamily="2" charset="2"/>
            </a:endParaRPr>
          </a:p>
          <a:p>
            <a:pPr algn="just">
              <a:lnSpc>
                <a:spcPct val="100000"/>
              </a:lnSpc>
              <a:buFontTx/>
              <a:buNone/>
            </a:pPr>
            <a:r>
              <a:rPr lang="en-US" altLang="zh-CN" sz="2800" b="1" dirty="0" smtClean="0">
                <a:ea typeface="黑体" panose="02010609060101010101" pitchFamily="49" charset="-122"/>
                <a:sym typeface="Wingdings" panose="05000000000000000000" pitchFamily="2" charset="2"/>
              </a:rPr>
              <a:t>(4) </a:t>
            </a:r>
            <a:r>
              <a:rPr lang="zh-CN" altLang="en-US" sz="2800" b="1" dirty="0" smtClean="0">
                <a:ea typeface="黑体" panose="02010609060101010101" pitchFamily="49" charset="-122"/>
                <a:sym typeface="Wingdings" panose="05000000000000000000" pitchFamily="2" charset="2"/>
              </a:rPr>
              <a:t>个体域</a:t>
            </a:r>
            <a:r>
              <a:rPr lang="zh-CN" altLang="en-US" sz="2800" b="1" dirty="0" smtClean="0">
                <a:solidFill>
                  <a:srgbClr val="FF0000"/>
                </a:solidFill>
                <a:ea typeface="黑体" panose="02010609060101010101" pitchFamily="49" charset="-122"/>
                <a:sym typeface="Wingdings" panose="05000000000000000000" pitchFamily="2" charset="2"/>
              </a:rPr>
              <a:t>有穷</a:t>
            </a:r>
            <a:r>
              <a:rPr lang="zh-CN" altLang="en-US" sz="2800" b="1" dirty="0" smtClean="0">
                <a:ea typeface="黑体" panose="02010609060101010101" pitchFamily="49" charset="-122"/>
                <a:sym typeface="Wingdings" panose="05000000000000000000" pitchFamily="2" charset="2"/>
              </a:rPr>
              <a:t>时的谓词公式是可判定的。</a:t>
            </a:r>
          </a:p>
        </p:txBody>
      </p:sp>
      <p:graphicFrame>
        <p:nvGraphicFramePr>
          <p:cNvPr id="55300" name="Object 2"/>
          <p:cNvGraphicFramePr>
            <a:graphicFrameLocks noChangeAspect="1"/>
          </p:cNvGraphicFramePr>
          <p:nvPr/>
        </p:nvGraphicFramePr>
        <p:xfrm>
          <a:off x="2819400" y="4572000"/>
          <a:ext cx="4914900" cy="533400"/>
        </p:xfrm>
        <a:graphic>
          <a:graphicData uri="http://schemas.openxmlformats.org/presentationml/2006/ole">
            <mc:AlternateContent xmlns:mc="http://schemas.openxmlformats.org/markup-compatibility/2006">
              <mc:Choice xmlns:v="urn:schemas-microsoft-com:vml" Requires="v">
                <p:oleObj spid="_x0000_s56208" name="公式" r:id="rId4" imgW="2108200" imgH="228600" progId="Equation.3">
                  <p:embed/>
                </p:oleObj>
              </mc:Choice>
              <mc:Fallback>
                <p:oleObj name="公式" r:id="rId4" imgW="21082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572000"/>
                        <a:ext cx="4914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3"/>
          <p:cNvGraphicFramePr>
            <a:graphicFrameLocks noChangeAspect="1"/>
          </p:cNvGraphicFramePr>
          <p:nvPr/>
        </p:nvGraphicFramePr>
        <p:xfrm>
          <a:off x="838200" y="5181600"/>
          <a:ext cx="4191000" cy="457200"/>
        </p:xfrm>
        <a:graphic>
          <a:graphicData uri="http://schemas.openxmlformats.org/presentationml/2006/ole">
            <mc:AlternateContent xmlns:mc="http://schemas.openxmlformats.org/markup-compatibility/2006">
              <mc:Choice xmlns:v="urn:schemas-microsoft-com:vml" Requires="v">
                <p:oleObj spid="_x0000_s56209" name="公式" r:id="rId6" imgW="1981200" imgH="228600" progId="Equation.3">
                  <p:embed/>
                </p:oleObj>
              </mc:Choice>
              <mc:Fallback>
                <p:oleObj name="公式" r:id="rId6" imgW="19812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181600"/>
                        <a:ext cx="419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6323" name="内容占位符 2"/>
          <p:cNvSpPr>
            <a:spLocks noGrp="1"/>
          </p:cNvSpPr>
          <p:nvPr>
            <p:ph idx="1"/>
          </p:nvPr>
        </p:nvSpPr>
        <p:spPr>
          <a:xfrm>
            <a:off x="342900" y="1143000"/>
            <a:ext cx="8458200" cy="5486400"/>
          </a:xfrm>
        </p:spPr>
        <p:txBody>
          <a:bodyPr/>
          <a:lstStyle/>
          <a:p>
            <a:pPr algn="just">
              <a:lnSpc>
                <a:spcPct val="110000"/>
              </a:lnSpc>
            </a:pPr>
            <a:r>
              <a:rPr lang="zh-CN" altLang="en-US" sz="2800" b="1" dirty="0" smtClean="0">
                <a:solidFill>
                  <a:srgbClr val="0000FF"/>
                </a:solidFill>
                <a:ea typeface="黑体" panose="02010609060101010101" pitchFamily="49" charset="-122"/>
              </a:rPr>
              <a:t>例</a:t>
            </a:r>
            <a:r>
              <a:rPr lang="en-US" altLang="zh-CN" sz="2800" b="1" dirty="0" smtClean="0">
                <a:solidFill>
                  <a:srgbClr val="0000FF"/>
                </a:solidFill>
                <a:ea typeface="黑体" panose="02010609060101010101" pitchFamily="49" charset="-122"/>
              </a:rPr>
              <a:t>2-16</a:t>
            </a:r>
            <a:r>
              <a:rPr lang="zh-CN" altLang="en-US" sz="2800" b="1" dirty="0" smtClean="0">
                <a:solidFill>
                  <a:srgbClr val="0000FF"/>
                </a:solidFill>
                <a:ea typeface="黑体" panose="02010609060101010101" pitchFamily="49" charset="-122"/>
                <a:sym typeface="Wingdings" panose="05000000000000000000" pitchFamily="2" charset="2"/>
              </a:rPr>
              <a:t>：判定下列公式的类型。</a:t>
            </a:r>
            <a:endParaRPr lang="en-US" altLang="zh-CN" sz="2800" b="1" dirty="0" smtClean="0">
              <a:solidFill>
                <a:srgbClr val="0000FF"/>
              </a:solidFill>
              <a:ea typeface="黑体" panose="02010609060101010101" pitchFamily="49" charset="-122"/>
              <a:sym typeface="Wingdings" panose="05000000000000000000" pitchFamily="2" charset="2"/>
            </a:endParaRPr>
          </a:p>
          <a:p>
            <a:pPr algn="just">
              <a:lnSpc>
                <a:spcPct val="110000"/>
              </a:lnSpc>
              <a:buFontTx/>
              <a:buNone/>
            </a:pPr>
            <a:endParaRPr lang="en-US" altLang="zh-CN" sz="2800" b="1" dirty="0" smtClean="0">
              <a:solidFill>
                <a:srgbClr val="0000FF"/>
              </a:solidFill>
              <a:ea typeface="黑体" panose="02010609060101010101" pitchFamily="49" charset="-122"/>
              <a:sym typeface="Wingdings" panose="05000000000000000000" pitchFamily="2" charset="2"/>
            </a:endParaRPr>
          </a:p>
          <a:p>
            <a:pPr algn="just">
              <a:lnSpc>
                <a:spcPct val="110000"/>
              </a:lnSpc>
              <a:buFontTx/>
              <a:buNone/>
            </a:pPr>
            <a:endParaRPr lang="en-US" altLang="zh-CN" sz="2800" b="1" dirty="0" smtClean="0">
              <a:solidFill>
                <a:srgbClr val="0000FF"/>
              </a:solidFill>
              <a:ea typeface="黑体" panose="02010609060101010101" pitchFamily="49" charset="-122"/>
              <a:sym typeface="Wingdings" panose="05000000000000000000" pitchFamily="2" charset="2"/>
            </a:endParaRPr>
          </a:p>
          <a:p>
            <a:pPr algn="just">
              <a:lnSpc>
                <a:spcPct val="110000"/>
              </a:lnSpc>
            </a:pPr>
            <a:endParaRPr lang="zh-CN" altLang="en-US" sz="2800" b="1" dirty="0" smtClean="0">
              <a:solidFill>
                <a:srgbClr val="FF6600"/>
              </a:solidFill>
              <a:ea typeface="黑体" panose="02010609060101010101" pitchFamily="49" charset="-122"/>
              <a:sym typeface="Wingdings" panose="05000000000000000000" pitchFamily="2" charset="2"/>
            </a:endParaRPr>
          </a:p>
          <a:p>
            <a:pPr algn="just">
              <a:lnSpc>
                <a:spcPct val="11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2.14</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设Ａ</a:t>
            </a:r>
            <a:r>
              <a:rPr lang="en-US" altLang="zh-CN" sz="2800" b="1" baseline="-25000" dirty="0" smtClean="0">
                <a:ea typeface="黑体" panose="02010609060101010101" pitchFamily="49" charset="-122"/>
                <a:sym typeface="Wingdings" panose="05000000000000000000" pitchFamily="2" charset="2"/>
              </a:rPr>
              <a:t>0</a:t>
            </a:r>
            <a:r>
              <a:rPr lang="zh-CN" altLang="en-US" sz="2800" b="1" dirty="0" smtClean="0">
                <a:ea typeface="黑体" panose="02010609060101010101" pitchFamily="49" charset="-122"/>
                <a:sym typeface="Wingdings" panose="05000000000000000000" pitchFamily="2" charset="2"/>
              </a:rPr>
              <a:t>是含命题变元</a:t>
            </a:r>
            <a:r>
              <a:rPr lang="en-US" altLang="zh-CN" sz="2800" b="1" dirty="0" smtClean="0">
                <a:ea typeface="黑体" panose="02010609060101010101" pitchFamily="49" charset="-122"/>
                <a:sym typeface="Wingdings" panose="05000000000000000000" pitchFamily="2" charset="2"/>
              </a:rPr>
              <a:t>p</a:t>
            </a:r>
            <a:r>
              <a:rPr lang="en-US" altLang="zh-CN" sz="2800" b="1" baseline="-25000" dirty="0" smtClean="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p</a:t>
            </a:r>
            <a:r>
              <a:rPr lang="en-US" altLang="zh-CN" sz="2800" b="1" baseline="-25000" dirty="0" smtClean="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zh-CN" altLang="en-US" sz="2800" b="1" dirty="0" smtClean="0">
                <a:ea typeface="黑体" panose="02010609060101010101" pitchFamily="49" charset="-122"/>
                <a:sym typeface="Wingdings" panose="05000000000000000000" pitchFamily="2" charset="2"/>
              </a:rPr>
              <a:t>的命题公式，</a:t>
            </a:r>
            <a:r>
              <a:rPr lang="en-US" altLang="zh-CN" sz="2800" b="1" dirty="0" smtClean="0">
                <a:ea typeface="黑体" panose="02010609060101010101" pitchFamily="49" charset="-122"/>
                <a:sym typeface="Wingdings" panose="05000000000000000000" pitchFamily="2" charset="2"/>
              </a:rPr>
              <a:t>A</a:t>
            </a:r>
            <a:r>
              <a:rPr lang="en-US" altLang="zh-CN" sz="2800" b="1" baseline="-25000" dirty="0" smtClean="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 A</a:t>
            </a:r>
            <a:r>
              <a:rPr lang="en-US" altLang="zh-CN" sz="2800" b="1" baseline="-25000" dirty="0" smtClean="0">
                <a:ea typeface="黑体" panose="02010609060101010101" pitchFamily="49" charset="-122"/>
                <a:sym typeface="Wingdings" panose="05000000000000000000" pitchFamily="2" charset="2"/>
              </a:rPr>
              <a:t>n</a:t>
            </a:r>
            <a:r>
              <a:rPr lang="zh-CN" altLang="en-US" sz="2800" b="1" dirty="0" smtClean="0">
                <a:ea typeface="黑体" panose="02010609060101010101" pitchFamily="49" charset="-122"/>
                <a:sym typeface="Wingdings" panose="05000000000000000000" pitchFamily="2" charset="2"/>
              </a:rPr>
              <a:t>是</a:t>
            </a:r>
            <a:r>
              <a:rPr lang="en-US" altLang="zh-CN" sz="2800" b="1" dirty="0" smtClean="0">
                <a:ea typeface="黑体" panose="02010609060101010101" pitchFamily="49" charset="-122"/>
                <a:sym typeface="Wingdings" panose="05000000000000000000" pitchFamily="2" charset="2"/>
              </a:rPr>
              <a:t>n</a:t>
            </a:r>
            <a:r>
              <a:rPr lang="zh-CN" altLang="en-US" sz="2800" b="1" dirty="0" smtClean="0">
                <a:ea typeface="黑体" panose="02010609060101010101" pitchFamily="49" charset="-122"/>
                <a:sym typeface="Wingdings" panose="05000000000000000000" pitchFamily="2" charset="2"/>
              </a:rPr>
              <a:t>个谓词公式，用</a:t>
            </a:r>
            <a:r>
              <a:rPr lang="en-US" altLang="zh-CN" sz="2800" b="1" dirty="0" smtClean="0">
                <a:ea typeface="黑体" panose="02010609060101010101" pitchFamily="49" charset="-122"/>
                <a:sym typeface="Wingdings" panose="05000000000000000000" pitchFamily="2" charset="2"/>
              </a:rPr>
              <a:t>A</a:t>
            </a:r>
            <a:r>
              <a:rPr lang="en-US" altLang="zh-CN" sz="2800" b="1" baseline="-25000" dirty="0" smtClean="0">
                <a:ea typeface="黑体" panose="02010609060101010101" pitchFamily="49" charset="-122"/>
                <a:sym typeface="Wingdings" panose="05000000000000000000" pitchFamily="2" charset="2"/>
              </a:rPr>
              <a:t>i</a:t>
            </a:r>
            <a:r>
              <a:rPr lang="en-US" altLang="zh-CN" sz="2800" b="1" dirty="0" smtClean="0">
                <a:ea typeface="黑体" panose="02010609060101010101" pitchFamily="49" charset="-122"/>
                <a:sym typeface="Wingdings" panose="05000000000000000000" pitchFamily="2" charset="2"/>
              </a:rPr>
              <a:t> (1</a:t>
            </a:r>
            <a:r>
              <a:rPr lang="en-US" altLang="zh-CN" sz="2800" b="1" dirty="0" smtClean="0">
                <a:ea typeface="黑体" panose="02010609060101010101" pitchFamily="49" charset="-122"/>
                <a:sym typeface="Symbol" panose="05050102010706020507" pitchFamily="18" charset="2"/>
              </a:rPr>
              <a:t>in</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处处代替Ａ</a:t>
            </a:r>
            <a:r>
              <a:rPr lang="en-US" altLang="zh-CN" sz="2800" b="1" baseline="-25000" dirty="0" smtClean="0">
                <a:ea typeface="黑体" panose="02010609060101010101" pitchFamily="49" charset="-122"/>
                <a:sym typeface="Wingdings" panose="05000000000000000000" pitchFamily="2" charset="2"/>
              </a:rPr>
              <a:t>0</a:t>
            </a:r>
            <a:r>
              <a:rPr lang="zh-CN" altLang="en-US" sz="2800" b="1" dirty="0" smtClean="0">
                <a:ea typeface="黑体" panose="02010609060101010101" pitchFamily="49" charset="-122"/>
                <a:sym typeface="Wingdings" panose="05000000000000000000" pitchFamily="2" charset="2"/>
              </a:rPr>
              <a:t>中的</a:t>
            </a:r>
            <a:r>
              <a:rPr lang="en-US" altLang="zh-CN" sz="2800" b="1" dirty="0" smtClean="0">
                <a:ea typeface="黑体" panose="02010609060101010101" pitchFamily="49" charset="-122"/>
                <a:sym typeface="Wingdings" panose="05000000000000000000" pitchFamily="2" charset="2"/>
              </a:rPr>
              <a:t>p</a:t>
            </a:r>
            <a:r>
              <a:rPr lang="en-US" altLang="zh-CN" sz="2800" b="1" baseline="-25000" dirty="0" smtClean="0">
                <a:ea typeface="黑体" panose="02010609060101010101" pitchFamily="49" charset="-122"/>
                <a:sym typeface="Wingdings" panose="05000000000000000000" pitchFamily="2" charset="2"/>
              </a:rPr>
              <a:t>i</a:t>
            </a:r>
            <a:r>
              <a:rPr lang="zh-CN" altLang="en-US" sz="2800" b="1" dirty="0" smtClean="0">
                <a:ea typeface="黑体" panose="02010609060101010101" pitchFamily="49" charset="-122"/>
                <a:sym typeface="Wingdings" panose="05000000000000000000" pitchFamily="2" charset="2"/>
              </a:rPr>
              <a:t>，所得公式</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称为</a:t>
            </a:r>
            <a:r>
              <a:rPr lang="en-US" altLang="zh-CN" sz="2800" b="1" dirty="0" smtClean="0">
                <a:ea typeface="黑体" panose="02010609060101010101" pitchFamily="49" charset="-122"/>
                <a:sym typeface="Wingdings" panose="05000000000000000000" pitchFamily="2" charset="2"/>
              </a:rPr>
              <a:t>A</a:t>
            </a:r>
            <a:r>
              <a:rPr lang="en-US" altLang="zh-CN" sz="2800" b="1" baseline="-25000" dirty="0" smtClean="0">
                <a:ea typeface="黑体" panose="02010609060101010101" pitchFamily="49" charset="-122"/>
                <a:sym typeface="Wingdings" panose="05000000000000000000" pitchFamily="2" charset="2"/>
              </a:rPr>
              <a:t>0</a:t>
            </a:r>
            <a:r>
              <a:rPr lang="zh-CN" altLang="en-US" sz="2800" b="1" dirty="0" smtClean="0">
                <a:ea typeface="黑体" panose="02010609060101010101" pitchFamily="49" charset="-122"/>
                <a:sym typeface="Wingdings" panose="05000000000000000000" pitchFamily="2" charset="2"/>
              </a:rPr>
              <a:t>的</a:t>
            </a:r>
            <a:r>
              <a:rPr lang="zh-CN" altLang="en-US" sz="2800" b="1" dirty="0" smtClean="0">
                <a:solidFill>
                  <a:srgbClr val="FF0000"/>
                </a:solidFill>
                <a:ea typeface="黑体" panose="02010609060101010101" pitchFamily="49" charset="-122"/>
                <a:sym typeface="Wingdings" panose="05000000000000000000" pitchFamily="2" charset="2"/>
              </a:rPr>
              <a:t>代换实例</a:t>
            </a:r>
            <a:r>
              <a:rPr lang="zh-CN" altLang="en-US" sz="2800" b="1" dirty="0" smtClean="0">
                <a:ea typeface="黑体" panose="02010609060101010101" pitchFamily="49" charset="-122"/>
                <a:sym typeface="Wingdings" panose="05000000000000000000" pitchFamily="2" charset="2"/>
              </a:rPr>
              <a:t>或</a:t>
            </a:r>
            <a:r>
              <a:rPr lang="zh-CN" altLang="en-US" sz="2800" b="1" dirty="0" smtClean="0">
                <a:solidFill>
                  <a:srgbClr val="FF0000"/>
                </a:solidFill>
                <a:ea typeface="黑体" panose="02010609060101010101" pitchFamily="49" charset="-122"/>
                <a:sym typeface="Wingdings" panose="05000000000000000000" pitchFamily="2" charset="2"/>
              </a:rPr>
              <a:t>代入实例</a:t>
            </a:r>
            <a:r>
              <a:rPr lang="zh-CN" altLang="en-US" sz="2800" b="1" dirty="0" smtClean="0">
                <a:ea typeface="黑体" panose="02010609060101010101" pitchFamily="49" charset="-122"/>
                <a:sym typeface="Wingdings" panose="05000000000000000000" pitchFamily="2" charset="2"/>
              </a:rPr>
              <a:t>。</a:t>
            </a:r>
            <a:endParaRPr lang="en-US" altLang="zh-CN" sz="2800" b="1" dirty="0" smtClean="0">
              <a:ea typeface="黑体" panose="02010609060101010101" pitchFamily="49" charset="-122"/>
              <a:sym typeface="Wingdings" panose="05000000000000000000" pitchFamily="2" charset="2"/>
            </a:endParaRPr>
          </a:p>
          <a:p>
            <a:pPr algn="just">
              <a:lnSpc>
                <a:spcPct val="110000"/>
              </a:lnSpc>
            </a:pPr>
            <a:r>
              <a:rPr lang="zh-CN" altLang="en-US" sz="2800" b="1" dirty="0" smtClean="0">
                <a:solidFill>
                  <a:srgbClr val="FF6600"/>
                </a:solidFill>
                <a:ea typeface="黑体" panose="02010609060101010101" pitchFamily="49" charset="-122"/>
                <a:sym typeface="Wingdings" panose="05000000000000000000" pitchFamily="2" charset="2"/>
              </a:rPr>
              <a:t>定理</a:t>
            </a:r>
            <a:r>
              <a:rPr lang="en-US" altLang="zh-CN" sz="2800" b="1" dirty="0" smtClean="0">
                <a:solidFill>
                  <a:srgbClr val="FF6600"/>
                </a:solidFill>
                <a:ea typeface="黑体" panose="02010609060101010101" pitchFamily="49" charset="-122"/>
                <a:sym typeface="Wingdings" panose="05000000000000000000" pitchFamily="2" charset="2"/>
              </a:rPr>
              <a:t>2.1</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永真公式的代换实例</a:t>
            </a:r>
            <a:r>
              <a:rPr lang="zh-CN" altLang="en-US" sz="2800" b="1" dirty="0">
                <a:ea typeface="黑体" panose="02010609060101010101" pitchFamily="49" charset="-122"/>
                <a:sym typeface="Wingdings" panose="05000000000000000000" pitchFamily="2" charset="2"/>
              </a:rPr>
              <a:t>都是永</a:t>
            </a:r>
            <a:r>
              <a:rPr lang="zh-CN" altLang="en-US" sz="2800" b="1" dirty="0" smtClean="0">
                <a:ea typeface="黑体" panose="02010609060101010101" pitchFamily="49" charset="-122"/>
                <a:sym typeface="Wingdings" panose="05000000000000000000" pitchFamily="2" charset="2"/>
              </a:rPr>
              <a:t>真</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有效公式，矛盾式的代换实例也都是矛盾式。</a:t>
            </a:r>
            <a:r>
              <a:rPr lang="en-US" altLang="zh-CN" sz="2800" b="1" dirty="0" smtClean="0">
                <a:ea typeface="黑体" panose="02010609060101010101" pitchFamily="49" charset="-122"/>
                <a:sym typeface="Wingdings" panose="05000000000000000000" pitchFamily="2" charset="2"/>
              </a:rPr>
              <a:t>    </a:t>
            </a:r>
            <a:endParaRPr lang="zh-CN" altLang="en-US" sz="2800" b="1" dirty="0" smtClean="0">
              <a:ea typeface="黑体" panose="02010609060101010101" pitchFamily="49" charset="-122"/>
              <a:sym typeface="Wingdings" panose="05000000000000000000" pitchFamily="2" charset="2"/>
            </a:endParaRPr>
          </a:p>
        </p:txBody>
      </p:sp>
      <p:graphicFrame>
        <p:nvGraphicFramePr>
          <p:cNvPr id="56324" name="Object 2"/>
          <p:cNvGraphicFramePr>
            <a:graphicFrameLocks noChangeAspect="1"/>
          </p:cNvGraphicFramePr>
          <p:nvPr>
            <p:extLst>
              <p:ext uri="{D42A27DB-BD31-4B8C-83A1-F6EECF244321}">
                <p14:modId xmlns:p14="http://schemas.microsoft.com/office/powerpoint/2010/main" val="3384600231"/>
              </p:ext>
            </p:extLst>
          </p:nvPr>
        </p:nvGraphicFramePr>
        <p:xfrm>
          <a:off x="762000" y="1752600"/>
          <a:ext cx="6157913" cy="1676400"/>
        </p:xfrm>
        <a:graphic>
          <a:graphicData uri="http://schemas.openxmlformats.org/presentationml/2006/ole">
            <mc:AlternateContent xmlns:mc="http://schemas.openxmlformats.org/markup-compatibility/2006">
              <mc:Choice xmlns:v="urn:schemas-microsoft-com:vml" Requires="v">
                <p:oleObj spid="_x0000_s56778" name="Equation" r:id="rId4" imgW="2425680" imgH="660240" progId="Equation.DSMT4">
                  <p:embed/>
                </p:oleObj>
              </mc:Choice>
              <mc:Fallback>
                <p:oleObj name="Equation" r:id="rId4" imgW="2425680" imgH="660240" progId="Equation.DSMT4">
                  <p:embed/>
                  <p:pic>
                    <p:nvPicPr>
                      <p:cNvPr id="0" name="Object 2"/>
                      <p:cNvPicPr>
                        <a:picLocks noChangeAspect="1" noChangeArrowheads="1"/>
                      </p:cNvPicPr>
                      <p:nvPr/>
                    </p:nvPicPr>
                    <p:blipFill>
                      <a:blip r:embed="rId5"/>
                      <a:srcRect/>
                      <a:stretch>
                        <a:fillRect/>
                      </a:stretch>
                    </p:blipFill>
                    <p:spPr bwMode="auto">
                      <a:xfrm>
                        <a:off x="762000" y="1752600"/>
                        <a:ext cx="6157913"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8371" name="内容占位符 2"/>
          <p:cNvSpPr>
            <a:spLocks noGrp="1"/>
          </p:cNvSpPr>
          <p:nvPr>
            <p:ph idx="1"/>
          </p:nvPr>
        </p:nvSpPr>
        <p:spPr>
          <a:xfrm>
            <a:off x="457200" y="1143000"/>
            <a:ext cx="8382000" cy="5486400"/>
          </a:xfrm>
        </p:spPr>
        <p:txBody>
          <a:bodyPr/>
          <a:lstStyle/>
          <a:p>
            <a:pPr algn="just">
              <a:lnSpc>
                <a:spcPct val="110000"/>
              </a:lnSpc>
              <a:buFontTx/>
              <a:buNone/>
            </a:pPr>
            <a:r>
              <a:rPr lang="en-US" altLang="zh-CN" sz="2800" b="1" dirty="0" smtClean="0">
                <a:solidFill>
                  <a:srgbClr val="0000FF"/>
                </a:solidFill>
                <a:ea typeface="黑体" panose="02010609060101010101" pitchFamily="49" charset="-122"/>
              </a:rPr>
              <a:t>2.2.5 </a:t>
            </a:r>
            <a:r>
              <a:rPr lang="zh-CN" altLang="en-US" sz="2800" b="1" dirty="0" smtClean="0">
                <a:solidFill>
                  <a:srgbClr val="0000FF"/>
                </a:solidFill>
                <a:ea typeface="黑体" panose="02010609060101010101" pitchFamily="49" charset="-122"/>
              </a:rPr>
              <a:t>等值式</a:t>
            </a:r>
            <a:endParaRPr lang="en-US" altLang="zh-CN" sz="2800" b="1" dirty="0" smtClean="0">
              <a:solidFill>
                <a:srgbClr val="0000FF"/>
              </a:solidFill>
              <a:ea typeface="黑体" panose="02010609060101010101" pitchFamily="49" charset="-122"/>
            </a:endParaRPr>
          </a:p>
          <a:p>
            <a:pPr algn="just">
              <a:lnSpc>
                <a:spcPct val="11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2.15</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设</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a:t>
            </a:r>
            <a:r>
              <a:rPr lang="en-US" altLang="zh-CN" sz="2800" b="1" dirty="0" smtClean="0">
                <a:ea typeface="黑体" panose="02010609060101010101" pitchFamily="49" charset="-122"/>
                <a:sym typeface="Wingdings" panose="05000000000000000000" pitchFamily="2" charset="2"/>
              </a:rPr>
              <a:t>B</a:t>
            </a:r>
            <a:r>
              <a:rPr lang="zh-CN" altLang="en-US" sz="2800" b="1" dirty="0" smtClean="0">
                <a:ea typeface="黑体" panose="02010609060101010101" pitchFamily="49" charset="-122"/>
                <a:sym typeface="Wingdings" panose="05000000000000000000" pitchFamily="2" charset="2"/>
              </a:rPr>
              <a:t>是谓词逻辑中任意两个公式，若</a:t>
            </a:r>
            <a:r>
              <a:rPr lang="en-US" altLang="zh-CN" sz="2800" b="1" dirty="0" smtClean="0">
                <a:ea typeface="黑体" panose="02010609060101010101" pitchFamily="49" charset="-122"/>
                <a:sym typeface="Wingdings" panose="05000000000000000000" pitchFamily="2" charset="2"/>
              </a:rPr>
              <a:t>A↔B</a:t>
            </a:r>
            <a:r>
              <a:rPr lang="zh-CN" altLang="en-US" sz="2800" b="1" dirty="0" smtClean="0">
                <a:ea typeface="黑体" panose="02010609060101010101" pitchFamily="49" charset="-122"/>
                <a:sym typeface="Wingdings" panose="05000000000000000000" pitchFamily="2" charset="2"/>
              </a:rPr>
              <a:t>是永真公式，则称</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与</a:t>
            </a:r>
            <a:r>
              <a:rPr lang="en-US" altLang="zh-CN" sz="2800" b="1" dirty="0" smtClean="0">
                <a:ea typeface="黑体" panose="02010609060101010101" pitchFamily="49" charset="-122"/>
                <a:sym typeface="Wingdings" panose="05000000000000000000" pitchFamily="2" charset="2"/>
              </a:rPr>
              <a:t>B</a:t>
            </a:r>
            <a:r>
              <a:rPr lang="zh-CN" altLang="en-US" sz="2800" b="1" dirty="0" smtClean="0">
                <a:ea typeface="黑体" panose="02010609060101010101" pitchFamily="49" charset="-122"/>
                <a:sym typeface="Wingdings" panose="05000000000000000000" pitchFamily="2" charset="2"/>
              </a:rPr>
              <a:t>是等价的或等值的，记作</a:t>
            </a:r>
            <a:r>
              <a:rPr lang="en-US" altLang="zh-CN" sz="2800" b="1" dirty="0" smtClean="0">
                <a:ea typeface="黑体" panose="02010609060101010101" pitchFamily="49" charset="-122"/>
                <a:sym typeface="Wingdings" panose="05000000000000000000" pitchFamily="2" charset="2"/>
              </a:rPr>
              <a:t>A&lt;=&gt;B</a:t>
            </a:r>
            <a:r>
              <a:rPr lang="zh-CN" altLang="en-US" sz="2800" b="1" dirty="0" smtClean="0">
                <a:ea typeface="黑体" panose="02010609060101010101" pitchFamily="49" charset="-122"/>
                <a:sym typeface="Wingdings" panose="05000000000000000000" pitchFamily="2" charset="2"/>
              </a:rPr>
              <a:t>，称为等价式或等值式。</a:t>
            </a:r>
            <a:endParaRPr lang="en-US" altLang="zh-CN" sz="2800" b="1" dirty="0" smtClean="0">
              <a:ea typeface="黑体" panose="02010609060101010101" pitchFamily="49" charset="-122"/>
              <a:sym typeface="Wingdings" panose="05000000000000000000" pitchFamily="2" charset="2"/>
            </a:endParaRPr>
          </a:p>
          <a:p>
            <a:pPr algn="just">
              <a:lnSpc>
                <a:spcPct val="110000"/>
              </a:lnSpc>
            </a:pPr>
            <a:r>
              <a:rPr lang="zh-CN" altLang="en-US" sz="2800" b="1" dirty="0" smtClean="0">
                <a:solidFill>
                  <a:srgbClr val="FF0000"/>
                </a:solidFill>
                <a:ea typeface="黑体" panose="02010609060101010101" pitchFamily="49" charset="-122"/>
                <a:sym typeface="Wingdings" panose="05000000000000000000" pitchFamily="2" charset="2"/>
              </a:rPr>
              <a:t>常用的等价式</a:t>
            </a:r>
            <a:endParaRPr lang="en-US" altLang="zh-CN" sz="2800" b="1" dirty="0" smtClean="0">
              <a:solidFill>
                <a:srgbClr val="FF0000"/>
              </a:solidFill>
              <a:ea typeface="黑体" panose="02010609060101010101" pitchFamily="49" charset="-122"/>
              <a:sym typeface="Wingdings" panose="05000000000000000000" pitchFamily="2" charset="2"/>
            </a:endParaRPr>
          </a:p>
          <a:p>
            <a:pPr algn="just">
              <a:lnSpc>
                <a:spcPct val="110000"/>
              </a:lnSpc>
              <a:buFontTx/>
              <a:buNone/>
            </a:pPr>
            <a:r>
              <a:rPr lang="zh-CN" altLang="en-US" sz="2800" b="1" dirty="0" smtClean="0">
                <a:ea typeface="黑体" panose="02010609060101010101" pitchFamily="49" charset="-122"/>
                <a:sym typeface="Wingdings" panose="05000000000000000000" pitchFamily="2" charset="2"/>
              </a:rPr>
              <a:t>第一组：我们在命题逻辑中给出了</a:t>
            </a:r>
            <a:r>
              <a:rPr lang="en-US" altLang="zh-CN" sz="2800" b="1" dirty="0" smtClean="0">
                <a:ea typeface="黑体" panose="02010609060101010101" pitchFamily="49" charset="-122"/>
                <a:sym typeface="Wingdings" panose="05000000000000000000" pitchFamily="2" charset="2"/>
              </a:rPr>
              <a:t>24</a:t>
            </a:r>
            <a:r>
              <a:rPr lang="zh-CN" altLang="en-US" sz="2800" b="1" dirty="0" smtClean="0">
                <a:ea typeface="黑体" panose="02010609060101010101" pitchFamily="49" charset="-122"/>
                <a:sym typeface="Wingdings" panose="05000000000000000000" pitchFamily="2" charset="2"/>
              </a:rPr>
              <a:t>个等价式，我们由定理</a:t>
            </a:r>
            <a:r>
              <a:rPr lang="en-US" altLang="zh-CN" sz="2800" b="1" dirty="0" smtClean="0">
                <a:ea typeface="黑体" panose="02010609060101010101" pitchFamily="49" charset="-122"/>
                <a:sym typeface="Wingdings" panose="05000000000000000000" pitchFamily="2" charset="2"/>
              </a:rPr>
              <a:t>2.1</a:t>
            </a:r>
            <a:r>
              <a:rPr lang="zh-CN" altLang="en-US" sz="2800" b="1" dirty="0" smtClean="0">
                <a:ea typeface="黑体" panose="02010609060101010101" pitchFamily="49" charset="-122"/>
                <a:sym typeface="Wingdings" panose="05000000000000000000" pitchFamily="2" charset="2"/>
              </a:rPr>
              <a:t>知道，这</a:t>
            </a:r>
            <a:r>
              <a:rPr lang="en-US" altLang="zh-CN" sz="2800" b="1" dirty="0" smtClean="0">
                <a:ea typeface="黑体" panose="02010609060101010101" pitchFamily="49" charset="-122"/>
                <a:sym typeface="Wingdings" panose="05000000000000000000" pitchFamily="2" charset="2"/>
              </a:rPr>
              <a:t>24</a:t>
            </a:r>
            <a:r>
              <a:rPr lang="zh-CN" altLang="en-US" sz="2800" b="1" dirty="0" smtClean="0">
                <a:ea typeface="黑体" panose="02010609060101010101" pitchFamily="49" charset="-122"/>
                <a:sym typeface="Wingdings" panose="05000000000000000000" pitchFamily="2" charset="2"/>
              </a:rPr>
              <a:t>个等价式对应的永真公式的代换实例仍是永真公式。因此，这</a:t>
            </a:r>
            <a:r>
              <a:rPr lang="en-US" altLang="zh-CN" sz="2800" b="1" dirty="0" smtClean="0">
                <a:ea typeface="黑体" panose="02010609060101010101" pitchFamily="49" charset="-122"/>
                <a:sym typeface="Wingdings" panose="05000000000000000000" pitchFamily="2" charset="2"/>
              </a:rPr>
              <a:t>24</a:t>
            </a:r>
            <a:r>
              <a:rPr lang="zh-CN" altLang="en-US" sz="2800" b="1" dirty="0" smtClean="0">
                <a:ea typeface="黑体" panose="02010609060101010101" pitchFamily="49" charset="-122"/>
                <a:sym typeface="Wingdings" panose="05000000000000000000" pitchFamily="2" charset="2"/>
              </a:rPr>
              <a:t>个等价式的代换实例也是谓词逻辑中的等价式。</a:t>
            </a:r>
            <a:endParaRPr lang="en-US" altLang="zh-CN" sz="2800" b="1" dirty="0"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lgn="l" eaLnBrk="1" hangingPunct="1">
              <a:defRPr/>
            </a:pPr>
            <a:r>
              <a:rPr lang="en-US" altLang="zh-CN" dirty="0">
                <a:latin typeface="Arial Black" pitchFamily="34" charset="0"/>
                <a:ea typeface="黑体" pitchFamily="2" charset="-122"/>
              </a:rPr>
              <a:t>1.2 </a:t>
            </a:r>
            <a:r>
              <a:rPr lang="zh-CN" altLang="en-US" dirty="0">
                <a:latin typeface="Arial Black" pitchFamily="34" charset="0"/>
                <a:ea typeface="黑体" pitchFamily="2" charset="-122"/>
              </a:rPr>
              <a:t>公式的解释与</a:t>
            </a:r>
            <a:r>
              <a:rPr lang="zh-CN" altLang="en-US" dirty="0" smtClean="0">
                <a:latin typeface="Arial Black" pitchFamily="34" charset="0"/>
                <a:ea typeface="黑体" pitchFamily="2" charset="-122"/>
              </a:rPr>
              <a:t>真值表</a:t>
            </a:r>
            <a:r>
              <a:rPr lang="en-US" altLang="zh-CN" dirty="0" smtClean="0">
                <a:latin typeface="Arial Black" pitchFamily="34" charset="0"/>
                <a:ea typeface="黑体" pitchFamily="2" charset="-122"/>
              </a:rPr>
              <a:t>(</a:t>
            </a:r>
            <a:r>
              <a:rPr lang="zh-CN" altLang="en-US" dirty="0" smtClean="0">
                <a:latin typeface="Arial Black" pitchFamily="34" charset="0"/>
                <a:ea typeface="黑体" pitchFamily="2" charset="-122"/>
              </a:rPr>
              <a:t>命题逻辑</a:t>
            </a:r>
            <a:r>
              <a:rPr lang="en-US" altLang="zh-CN" dirty="0" smtClean="0">
                <a:latin typeface="Arial Black" pitchFamily="34" charset="0"/>
                <a:ea typeface="黑体" pitchFamily="2" charset="-122"/>
              </a:rPr>
              <a:t>)</a:t>
            </a:r>
            <a:endParaRPr lang="zh-CN" altLang="en-US" dirty="0">
              <a:latin typeface="Arial Black" pitchFamily="34" charset="0"/>
              <a:ea typeface="黑体" pitchFamily="2" charset="-122"/>
            </a:endParaRPr>
          </a:p>
        </p:txBody>
      </p:sp>
      <p:sp>
        <p:nvSpPr>
          <p:cNvPr id="53251" name="Rectangle 3"/>
          <p:cNvSpPr>
            <a:spLocks noGrp="1" noChangeArrowheads="1"/>
          </p:cNvSpPr>
          <p:nvPr>
            <p:ph type="body" sz="half" idx="1"/>
          </p:nvPr>
        </p:nvSpPr>
        <p:spPr>
          <a:xfrm>
            <a:off x="457200" y="1143000"/>
            <a:ext cx="8229600" cy="838200"/>
          </a:xfrm>
        </p:spPr>
        <p:txBody>
          <a:bodyPr/>
          <a:lstStyle/>
          <a:p>
            <a:pPr eaLnBrk="1" hangingPunct="1"/>
            <a:r>
              <a:rPr lang="zh-CN" altLang="en-US" sz="2800" b="1">
                <a:solidFill>
                  <a:srgbClr val="0000FF"/>
                </a:solidFill>
                <a:ea typeface="黑体" panose="02010609060101010101" pitchFamily="49" charset="-122"/>
                <a:sym typeface="Wingdings" panose="05000000000000000000" pitchFamily="2" charset="2"/>
              </a:rPr>
              <a:t>常用逻辑恒等式（</a:t>
            </a:r>
            <a:r>
              <a:rPr lang="en-US" altLang="zh-CN" sz="2800" b="1">
                <a:solidFill>
                  <a:srgbClr val="0000FF"/>
                </a:solidFill>
                <a:ea typeface="黑体" panose="02010609060101010101" pitchFamily="49" charset="-122"/>
                <a:sym typeface="Wingdings" panose="05000000000000000000" pitchFamily="2" charset="2"/>
              </a:rPr>
              <a:t>P</a:t>
            </a:r>
            <a:r>
              <a:rPr lang="zh-CN" altLang="en-US" sz="2800" b="1">
                <a:solidFill>
                  <a:srgbClr val="0000FF"/>
                </a:solidFill>
                <a:ea typeface="黑体" panose="02010609060101010101" pitchFamily="49" charset="-122"/>
                <a:sym typeface="Wingdings" panose="05000000000000000000" pitchFamily="2" charset="2"/>
              </a:rPr>
              <a:t>，</a:t>
            </a:r>
            <a:r>
              <a:rPr lang="en-US" altLang="zh-CN" sz="2800" b="1">
                <a:solidFill>
                  <a:srgbClr val="0000FF"/>
                </a:solidFill>
                <a:ea typeface="黑体" panose="02010609060101010101" pitchFamily="49" charset="-122"/>
                <a:sym typeface="Wingdings" panose="05000000000000000000" pitchFamily="2" charset="2"/>
              </a:rPr>
              <a:t>Q</a:t>
            </a:r>
            <a:r>
              <a:rPr lang="zh-CN" altLang="en-US" sz="2800" b="1">
                <a:solidFill>
                  <a:srgbClr val="0000FF"/>
                </a:solidFill>
                <a:ea typeface="黑体" panose="02010609060101010101" pitchFamily="49" charset="-122"/>
                <a:sym typeface="Wingdings" panose="05000000000000000000" pitchFamily="2" charset="2"/>
              </a:rPr>
              <a:t>，</a:t>
            </a:r>
            <a:r>
              <a:rPr lang="en-US" altLang="zh-CN" sz="2800" b="1">
                <a:solidFill>
                  <a:srgbClr val="0000FF"/>
                </a:solidFill>
                <a:ea typeface="黑体" panose="02010609060101010101" pitchFamily="49" charset="-122"/>
                <a:sym typeface="Wingdings" panose="05000000000000000000" pitchFamily="2" charset="2"/>
              </a:rPr>
              <a:t>R</a:t>
            </a:r>
            <a:r>
              <a:rPr lang="zh-CN" altLang="en-US" sz="2800" b="1">
                <a:solidFill>
                  <a:srgbClr val="0000FF"/>
                </a:solidFill>
                <a:ea typeface="黑体" panose="02010609060101010101" pitchFamily="49" charset="-122"/>
                <a:sym typeface="Wingdings" panose="05000000000000000000" pitchFamily="2" charset="2"/>
              </a:rPr>
              <a:t>为任意命题，</a:t>
            </a:r>
            <a:r>
              <a:rPr lang="en-US" altLang="zh-CN" sz="2800" b="1">
                <a:solidFill>
                  <a:srgbClr val="0000FF"/>
                </a:solidFill>
                <a:ea typeface="黑体" panose="02010609060101010101" pitchFamily="49" charset="-122"/>
                <a:sym typeface="Wingdings" panose="05000000000000000000" pitchFamily="2" charset="2"/>
              </a:rPr>
              <a:t>T</a:t>
            </a:r>
            <a:r>
              <a:rPr lang="zh-CN" altLang="en-US" sz="2800" b="1">
                <a:solidFill>
                  <a:srgbClr val="0000FF"/>
                </a:solidFill>
                <a:ea typeface="黑体" panose="02010609060101010101" pitchFamily="49" charset="-122"/>
                <a:sym typeface="Wingdings" panose="05000000000000000000" pitchFamily="2" charset="2"/>
              </a:rPr>
              <a:t>为真命题，</a:t>
            </a:r>
            <a:r>
              <a:rPr lang="en-US" altLang="zh-CN" sz="2800" b="1">
                <a:solidFill>
                  <a:srgbClr val="0000FF"/>
                </a:solidFill>
                <a:ea typeface="黑体" panose="02010609060101010101" pitchFamily="49" charset="-122"/>
                <a:sym typeface="Wingdings" panose="05000000000000000000" pitchFamily="2" charset="2"/>
              </a:rPr>
              <a:t>F</a:t>
            </a:r>
            <a:r>
              <a:rPr lang="zh-CN" altLang="en-US" sz="2800" b="1">
                <a:solidFill>
                  <a:srgbClr val="0000FF"/>
                </a:solidFill>
                <a:ea typeface="黑体" panose="02010609060101010101" pitchFamily="49" charset="-122"/>
                <a:sym typeface="Wingdings" panose="05000000000000000000" pitchFamily="2" charset="2"/>
              </a:rPr>
              <a:t>为假命题）：</a:t>
            </a:r>
          </a:p>
        </p:txBody>
      </p:sp>
      <p:graphicFrame>
        <p:nvGraphicFramePr>
          <p:cNvPr id="228414" name="Group 62"/>
          <p:cNvGraphicFramePr>
            <a:graphicFrameLocks noGrp="1"/>
          </p:cNvGraphicFramePr>
          <p:nvPr>
            <p:ph sz="half" idx="2"/>
            <p:extLst>
              <p:ext uri="{D42A27DB-BD31-4B8C-83A1-F6EECF244321}">
                <p14:modId xmlns:p14="http://schemas.microsoft.com/office/powerpoint/2010/main" val="3186439975"/>
              </p:ext>
            </p:extLst>
          </p:nvPr>
        </p:nvGraphicFramePr>
        <p:xfrm>
          <a:off x="838200" y="2057400"/>
          <a:ext cx="7848600" cy="4371973"/>
        </p:xfrm>
        <a:graphic>
          <a:graphicData uri="http://schemas.openxmlformats.org/drawingml/2006/table">
            <a:tbl>
              <a:tblPr/>
              <a:tblGrid>
                <a:gridCol w="981075">
                  <a:extLst>
                    <a:ext uri="{9D8B030D-6E8A-4147-A177-3AD203B41FA5}">
                      <a16:colId xmlns:a16="http://schemas.microsoft.com/office/drawing/2014/main" val="20000"/>
                    </a:ext>
                  </a:extLst>
                </a:gridCol>
                <a:gridCol w="4251325">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39852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E1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¬¬P&lt;=&gt;P</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双否定</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9852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P∨P&lt;=&gt;P</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的幂等律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4001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P∧P&lt;=&gt;P</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的幂等律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396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P∨Q&lt;=&gt;Q∨P</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的交换律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4001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P∧Q&lt;=&gt;Q∧P</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的交换律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 ∨R&lt;=&gt;P∨(Q∨R)</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的结合律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5"/>
                  </a:ext>
                </a:extLst>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E7</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 ∧R&lt;=&gt;P∧(Q∧R)</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的结合律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6"/>
                  </a:ext>
                </a:extLst>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E8</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P∧(Q∨R) &lt;=&gt;(P∧Q)∨(P∧R)</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在∨上的分配律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7"/>
                  </a:ext>
                </a:extLst>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E9</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 (Q∧R) &lt;=&gt;(P∨Q)∧(P∨R)</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a:t>
                      </a: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在∧上的分配律</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8"/>
                  </a:ext>
                </a:extLst>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 &lt;=&gt;¬P∧¬Q</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sym typeface="Wingdings" pitchFamily="2" charset="2"/>
                        </a:rPr>
                        <a:t>德摩根律</a:t>
                      </a:r>
                      <a:endParaRPr kumimoji="0" lang="zh-CN" altLang="en-US"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9"/>
                  </a:ext>
                </a:extLst>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¬(P∧Q) &lt;=&gt;¬P∨¬Q</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vMerge="1">
                  <a:txBody>
                    <a:bodyPr/>
                    <a:lstStyle/>
                    <a:p>
                      <a:endParaRPr lang="zh-CN" alt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0112594"/>
      </p:ext>
    </p:extLst>
  </p:cSld>
  <p:clrMapOvr>
    <a:masterClrMapping/>
  </p:clrMapOvr>
  <p:transition spd="med" advTm="5486"/>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algn="l" eaLnBrk="1" hangingPunct="1">
              <a:defRPr/>
            </a:pPr>
            <a:r>
              <a:rPr lang="en-US" altLang="zh-CN" dirty="0">
                <a:latin typeface="Arial Black" pitchFamily="34" charset="0"/>
                <a:ea typeface="黑体" pitchFamily="2" charset="-122"/>
              </a:rPr>
              <a:t>1.2 </a:t>
            </a:r>
            <a:r>
              <a:rPr lang="zh-CN" altLang="en-US" dirty="0">
                <a:latin typeface="Arial Black" pitchFamily="34" charset="0"/>
                <a:ea typeface="黑体" pitchFamily="2" charset="-122"/>
              </a:rPr>
              <a:t>公式的解释与</a:t>
            </a:r>
            <a:r>
              <a:rPr lang="zh-CN" altLang="en-US" dirty="0" smtClean="0">
                <a:latin typeface="Arial Black" pitchFamily="34" charset="0"/>
                <a:ea typeface="黑体" pitchFamily="2" charset="-122"/>
              </a:rPr>
              <a:t>真值表</a:t>
            </a:r>
            <a:r>
              <a:rPr lang="en-US" altLang="zh-CN" dirty="0">
                <a:latin typeface="Arial Black" pitchFamily="34" charset="0"/>
                <a:ea typeface="黑体" pitchFamily="2" charset="-122"/>
              </a:rPr>
              <a:t>(</a:t>
            </a:r>
            <a:r>
              <a:rPr lang="zh-CN" altLang="en-US" dirty="0">
                <a:latin typeface="Arial Black" pitchFamily="34" charset="0"/>
                <a:ea typeface="黑体" pitchFamily="2" charset="-122"/>
              </a:rPr>
              <a:t>命题逻辑</a:t>
            </a:r>
            <a:r>
              <a:rPr lang="en-US" altLang="zh-CN" dirty="0">
                <a:latin typeface="Arial Black" pitchFamily="34" charset="0"/>
                <a:ea typeface="黑体" pitchFamily="2" charset="-122"/>
              </a:rPr>
              <a:t>)</a:t>
            </a:r>
            <a:endParaRPr lang="zh-CN" altLang="en-US" dirty="0">
              <a:latin typeface="Arial Black" pitchFamily="34" charset="0"/>
              <a:ea typeface="黑体" pitchFamily="2" charset="-122"/>
            </a:endParaRPr>
          </a:p>
        </p:txBody>
      </p:sp>
      <p:graphicFrame>
        <p:nvGraphicFramePr>
          <p:cNvPr id="230464" name="Group 64"/>
          <p:cNvGraphicFramePr>
            <a:graphicFrameLocks noGrp="1"/>
          </p:cNvGraphicFramePr>
          <p:nvPr>
            <p:ph idx="1"/>
          </p:nvPr>
        </p:nvGraphicFramePr>
        <p:xfrm>
          <a:off x="457200" y="1143000"/>
          <a:ext cx="8229600" cy="5486403"/>
        </p:xfrm>
        <a:graphic>
          <a:graphicData uri="http://schemas.openxmlformats.org/drawingml/2006/table">
            <a:tbl>
              <a:tblPr/>
              <a:tblGrid>
                <a:gridCol w="1131888">
                  <a:extLst>
                    <a:ext uri="{9D8B030D-6E8A-4147-A177-3AD203B41FA5}">
                      <a16:colId xmlns:a16="http://schemas.microsoft.com/office/drawing/2014/main" val="20000"/>
                    </a:ext>
                  </a:extLst>
                </a:gridCol>
                <a:gridCol w="4354512">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P∨(P∧Q) &lt;=&gt;P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吸收律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 (P∨Q) &lt;=&gt;P</a:t>
                      </a:r>
                    </a:p>
                  </a:txBody>
                  <a:tcPr anchor="ctr"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vMerge="1">
                  <a:txBody>
                    <a:bodyPr/>
                    <a:lstStyle/>
                    <a:p>
                      <a:endParaRPr lang="zh-CN" altLang="en-US"/>
                    </a:p>
                  </a:txBody>
                  <a:tcPr/>
                </a:tc>
                <a:extLst>
                  <a:ext uri="{0D108BD9-81ED-4DB2-BD59-A6C34878D82A}">
                    <a16:rowId xmlns:a16="http://schemas.microsoft.com/office/drawing/2014/main" val="10001"/>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 &lt;=&gt;</a:t>
                      </a:r>
                      <a:r>
                        <a:rPr kumimoji="0" lang="en-US" altLang="zh-CN" sz="2000" b="1" i="0" u="none" strike="noStrike" cap="none" normalizeH="0" baseline="0">
                          <a:ln>
                            <a:noFill/>
                          </a:ln>
                          <a:solidFill>
                            <a:schemeClr val="tx1"/>
                          </a:solidFill>
                          <a:effectLst/>
                          <a:latin typeface="Arial"/>
                          <a:ea typeface="黑体" pitchFamily="2" charset="-122"/>
                          <a:sym typeface="Wingdings" pitchFamily="2"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蕴含等值式</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 &lt;=&gt;(P→Q) ∧(Q→P)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等价等值式</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P∨T&lt;=&gt;T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零律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P∧F&lt;=&gt;F</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vMerge="1">
                  <a:txBody>
                    <a:bodyPr/>
                    <a:lstStyle/>
                    <a:p>
                      <a:endParaRPr lang="zh-CN" altLang="en-US"/>
                    </a:p>
                  </a:txBody>
                  <a:tcPr/>
                </a:tc>
                <a:extLst>
                  <a:ext uri="{0D108BD9-81ED-4DB2-BD59-A6C34878D82A}">
                    <a16:rowId xmlns:a16="http://schemas.microsoft.com/office/drawing/2014/main" val="10005"/>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P∨F&lt;=&gt;P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同一律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6"/>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E19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P∧T&lt;=&gt;P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vMerge="1">
                  <a:txBody>
                    <a:bodyPr/>
                    <a:lstStyle/>
                    <a:p>
                      <a:endParaRPr lang="zh-CN" altLang="en-US"/>
                    </a:p>
                  </a:txBody>
                  <a:tcPr/>
                </a:tc>
                <a:extLst>
                  <a:ext uri="{0D108BD9-81ED-4DB2-BD59-A6C34878D82A}">
                    <a16:rowId xmlns:a16="http://schemas.microsoft.com/office/drawing/2014/main" val="10007"/>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a:t>
                      </a:r>
                      <a:r>
                        <a:rPr kumimoji="0" lang="en-US" altLang="zh-CN" sz="2000" b="1" i="0" u="none" strike="noStrike" cap="none" normalizeH="0" baseline="0">
                          <a:ln>
                            <a:noFill/>
                          </a:ln>
                          <a:solidFill>
                            <a:schemeClr val="tx1"/>
                          </a:solidFill>
                          <a:effectLst/>
                          <a:latin typeface="Arial"/>
                          <a:ea typeface="黑体" pitchFamily="2" charset="-122"/>
                          <a:sym typeface="Wingdings" pitchFamily="2"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P&lt;=&gt;T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排中律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8"/>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E21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a:t>
                      </a:r>
                      <a:r>
                        <a:rPr kumimoji="0" lang="en-US" altLang="zh-CN" sz="2000" b="1" i="0" u="none" strike="noStrike" cap="none" normalizeH="0" baseline="0">
                          <a:ln>
                            <a:noFill/>
                          </a:ln>
                          <a:solidFill>
                            <a:schemeClr val="tx1"/>
                          </a:solidFill>
                          <a:effectLst/>
                          <a:latin typeface="Arial"/>
                          <a:ea typeface="黑体" pitchFamily="2" charset="-122"/>
                          <a:sym typeface="Wingdings" pitchFamily="2"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P&lt;=&gt;F</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矛盾律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9"/>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E22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(P∧Q→R) &lt;=&gt;(P→(Q→R))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输出律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10"/>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E23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((P→Q) ∧(P→</a:t>
                      </a:r>
                      <a:r>
                        <a:rPr kumimoji="0" lang="en-US" altLang="zh-CN" sz="2000" b="1" i="0" u="none" strike="noStrike" cap="none" normalizeH="0" baseline="0" dirty="0">
                          <a:ln>
                            <a:noFill/>
                          </a:ln>
                          <a:solidFill>
                            <a:schemeClr val="tx1"/>
                          </a:solidFill>
                          <a:effectLst/>
                          <a:latin typeface="Arial"/>
                          <a:ea typeface="黑体" pitchFamily="2" charset="-122"/>
                          <a:sym typeface="Wingdings" pitchFamily="2"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Q)) &lt;=&gt;</a:t>
                      </a:r>
                      <a:r>
                        <a:rPr kumimoji="0" lang="en-US" altLang="zh-CN" sz="2000" b="1" i="0" u="none" strike="noStrike" cap="none" normalizeH="0" baseline="0" dirty="0">
                          <a:ln>
                            <a:noFill/>
                          </a:ln>
                          <a:solidFill>
                            <a:schemeClr val="tx1"/>
                          </a:solidFill>
                          <a:effectLst/>
                          <a:latin typeface="Arial"/>
                          <a:ea typeface="黑体" pitchFamily="2" charset="-122"/>
                          <a:sym typeface="Wingdings" pitchFamily="2"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归谬律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11"/>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E24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(P→Q) &lt;=&gt;</a:t>
                      </a:r>
                      <a:r>
                        <a:rPr kumimoji="0" lang="en-US" altLang="zh-CN" sz="2000" b="1" i="0" u="none" strike="noStrike" cap="none" normalizeH="0" baseline="0">
                          <a:ln>
                            <a:noFill/>
                          </a:ln>
                          <a:solidFill>
                            <a:schemeClr val="tx1"/>
                          </a:solidFill>
                          <a:effectLst/>
                          <a:latin typeface="Arial"/>
                          <a:ea typeface="黑体" pitchFamily="2" charset="-122"/>
                          <a:sym typeface="Wingdings" pitchFamily="2"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Q→</a:t>
                      </a:r>
                      <a:r>
                        <a:rPr kumimoji="0" lang="en-US" altLang="zh-CN" sz="2000" b="1" i="0" u="none" strike="noStrike" cap="none" normalizeH="0" baseline="0">
                          <a:ln>
                            <a:noFill/>
                          </a:ln>
                          <a:solidFill>
                            <a:schemeClr val="tx1"/>
                          </a:solidFill>
                          <a:effectLst/>
                          <a:latin typeface="Arial"/>
                          <a:ea typeface="黑体" pitchFamily="2" charset="-122"/>
                          <a:sym typeface="Wingdings" pitchFamily="2"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Wingdings" pitchFamily="2" charset="2"/>
                        </a:rPr>
                        <a:t>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黑体" pitchFamily="2" charset="-122"/>
                          <a:sym typeface="Wingdings" pitchFamily="2" charset="2"/>
                        </a:rPr>
                        <a:t>逆反律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56433369"/>
      </p:ext>
    </p:extLst>
  </p:cSld>
  <p:clrMapOvr>
    <a:masterClrMapping/>
  </p:clrMapOvr>
  <p:transition spd="med" advTm="548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59395" name="内容占位符 2"/>
          <p:cNvSpPr>
            <a:spLocks noGrp="1"/>
          </p:cNvSpPr>
          <p:nvPr>
            <p:ph idx="1"/>
          </p:nvPr>
        </p:nvSpPr>
        <p:spPr>
          <a:xfrm>
            <a:off x="457200" y="1143000"/>
            <a:ext cx="8534400" cy="5486400"/>
          </a:xfrm>
        </p:spPr>
        <p:txBody>
          <a:bodyPr/>
          <a:lstStyle/>
          <a:p>
            <a:pPr>
              <a:buFontTx/>
              <a:buNone/>
            </a:pPr>
            <a:r>
              <a:rPr lang="zh-CN" altLang="en-US" b="1" dirty="0" smtClean="0">
                <a:ea typeface="黑体" panose="02010609060101010101" pitchFamily="49" charset="-122"/>
                <a:sym typeface="Wingdings" panose="05000000000000000000" pitchFamily="2" charset="2"/>
              </a:rPr>
              <a:t>例：</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lgn="just">
              <a:lnSpc>
                <a:spcPct val="110000"/>
              </a:lnSpc>
              <a:buFontTx/>
              <a:buNone/>
            </a:pPr>
            <a:r>
              <a:rPr lang="zh-CN" altLang="en-US" sz="2800" b="1" dirty="0" smtClean="0">
                <a:ea typeface="黑体" panose="02010609060101010101" pitchFamily="49" charset="-122"/>
                <a:sym typeface="Wingdings" panose="05000000000000000000" pitchFamily="2" charset="2"/>
              </a:rPr>
              <a:t>第二组：由于谓词公式本身的特殊性，即引入了</a:t>
            </a:r>
            <a:r>
              <a:rPr lang="zh-CN" altLang="en-US" sz="2800" b="1" dirty="0" smtClean="0">
                <a:solidFill>
                  <a:srgbClr val="FF0000"/>
                </a:solidFill>
                <a:ea typeface="黑体" panose="02010609060101010101" pitchFamily="49" charset="-122"/>
                <a:sym typeface="Wingdings" panose="05000000000000000000" pitchFamily="2" charset="2"/>
              </a:rPr>
              <a:t>谓词</a:t>
            </a:r>
            <a:r>
              <a:rPr lang="zh-CN" altLang="en-US" sz="2800" b="1" dirty="0" smtClean="0">
                <a:ea typeface="黑体" panose="02010609060101010101" pitchFamily="49" charset="-122"/>
                <a:sym typeface="Wingdings" panose="05000000000000000000" pitchFamily="2" charset="2"/>
              </a:rPr>
              <a:t>和</a:t>
            </a:r>
            <a:r>
              <a:rPr lang="zh-CN" altLang="en-US" sz="2800" b="1" dirty="0" smtClean="0">
                <a:solidFill>
                  <a:srgbClr val="FF0000"/>
                </a:solidFill>
                <a:ea typeface="黑体" panose="02010609060101010101" pitchFamily="49" charset="-122"/>
                <a:sym typeface="Wingdings" panose="05000000000000000000" pitchFamily="2" charset="2"/>
              </a:rPr>
              <a:t>量词</a:t>
            </a:r>
            <a:r>
              <a:rPr lang="zh-CN" altLang="en-US" sz="2800" b="1" dirty="0" smtClean="0">
                <a:ea typeface="黑体" panose="02010609060101010101" pitchFamily="49" charset="-122"/>
                <a:sym typeface="Wingdings" panose="05000000000000000000" pitchFamily="2" charset="2"/>
              </a:rPr>
              <a:t>的概念，所以还有以下一些等价式：</a:t>
            </a:r>
            <a:endParaRPr lang="en-US" altLang="zh-CN" sz="2800" b="1" dirty="0" smtClean="0">
              <a:ea typeface="黑体" panose="02010609060101010101" pitchFamily="49" charset="-122"/>
              <a:sym typeface="Wingdings" panose="05000000000000000000" pitchFamily="2" charset="2"/>
            </a:endParaRPr>
          </a:p>
          <a:p>
            <a:pPr algn="just">
              <a:lnSpc>
                <a:spcPct val="110000"/>
              </a:lnSpc>
              <a:buFontTx/>
              <a:buNone/>
            </a:pPr>
            <a:r>
              <a:rPr lang="en-US" altLang="zh-CN" sz="2800" b="1" dirty="0" smtClean="0">
                <a:ea typeface="黑体" panose="02010609060101010101" pitchFamily="49" charset="-122"/>
                <a:sym typeface="Wingdings" panose="05000000000000000000" pitchFamily="2" charset="2"/>
              </a:rPr>
              <a:t>1. </a:t>
            </a:r>
            <a:r>
              <a:rPr lang="zh-CN" altLang="en-US" sz="2800" b="1" dirty="0" smtClean="0">
                <a:ea typeface="黑体" panose="02010609060101010101" pitchFamily="49" charset="-122"/>
                <a:sym typeface="Wingdings" panose="05000000000000000000" pitchFamily="2" charset="2"/>
              </a:rPr>
              <a:t>消去量词等值式。设个体域为有限集</a:t>
            </a:r>
            <a:r>
              <a:rPr lang="en-US" altLang="zh-CN" sz="2800" b="1" dirty="0" smtClean="0">
                <a:ea typeface="黑体" panose="02010609060101010101" pitchFamily="49" charset="-122"/>
                <a:sym typeface="Wingdings" panose="05000000000000000000" pitchFamily="2" charset="2"/>
              </a:rPr>
              <a:t>D={</a:t>
            </a:r>
            <a:r>
              <a:rPr lang="en-US" altLang="zh-CN" sz="2800" b="1" i="1" dirty="0" smtClean="0">
                <a:ea typeface="黑体" panose="02010609060101010101" pitchFamily="49" charset="-122"/>
                <a:sym typeface="Wingdings" panose="05000000000000000000" pitchFamily="2" charset="2"/>
              </a:rPr>
              <a:t>a</a:t>
            </a:r>
            <a:r>
              <a:rPr lang="en-US" altLang="zh-CN" sz="2800" b="1" baseline="-25000" dirty="0" smtClean="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a:t>
            </a:r>
            <a:r>
              <a:rPr lang="en-US" altLang="zh-CN" sz="2800" b="1" i="1" dirty="0" smtClean="0">
                <a:ea typeface="黑体" panose="02010609060101010101" pitchFamily="49" charset="-122"/>
                <a:sym typeface="Wingdings" panose="05000000000000000000" pitchFamily="2" charset="2"/>
              </a:rPr>
              <a:t>a</a:t>
            </a:r>
            <a:r>
              <a:rPr lang="en-US" altLang="zh-CN" sz="2800" b="1" baseline="-25000" dirty="0" smtClean="0">
                <a:ea typeface="黑体" panose="02010609060101010101" pitchFamily="49" charset="-122"/>
                <a:sym typeface="Wingdings" panose="05000000000000000000" pitchFamily="2" charset="2"/>
              </a:rPr>
              <a:t>n</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，则由谓词公式的真值定义，有</a:t>
            </a:r>
            <a:endParaRPr lang="en-US" altLang="zh-CN" sz="2800"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59396" name="Object 2"/>
          <p:cNvGraphicFramePr>
            <a:graphicFrameLocks noChangeAspect="1"/>
          </p:cNvGraphicFramePr>
          <p:nvPr/>
        </p:nvGraphicFramePr>
        <p:xfrm>
          <a:off x="1103313" y="1219200"/>
          <a:ext cx="5718175" cy="465138"/>
        </p:xfrm>
        <a:graphic>
          <a:graphicData uri="http://schemas.openxmlformats.org/presentationml/2006/ole">
            <mc:AlternateContent xmlns:mc="http://schemas.openxmlformats.org/markup-compatibility/2006">
              <mc:Choice xmlns:v="urn:schemas-microsoft-com:vml" Requires="v">
                <p:oleObj spid="_x0000_s109910" name="公式" r:id="rId4" imgW="2501900" imgH="203200" progId="Equation.3">
                  <p:embed/>
                </p:oleObj>
              </mc:Choice>
              <mc:Fallback>
                <p:oleObj name="公式" r:id="rId4" imgW="25019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219200"/>
                        <a:ext cx="5718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3"/>
          <p:cNvGraphicFramePr>
            <a:graphicFrameLocks noChangeAspect="1"/>
          </p:cNvGraphicFramePr>
          <p:nvPr/>
        </p:nvGraphicFramePr>
        <p:xfrm>
          <a:off x="546100" y="1752600"/>
          <a:ext cx="6921500" cy="485775"/>
        </p:xfrm>
        <a:graphic>
          <a:graphicData uri="http://schemas.openxmlformats.org/presentationml/2006/ole">
            <mc:AlternateContent xmlns:mc="http://schemas.openxmlformats.org/markup-compatibility/2006">
              <mc:Choice xmlns:v="urn:schemas-microsoft-com:vml" Requires="v">
                <p:oleObj spid="_x0000_s109911" name="公式" r:id="rId6" imgW="3200400" imgH="203200" progId="Equation.3">
                  <p:embed/>
                </p:oleObj>
              </mc:Choice>
              <mc:Fallback>
                <p:oleObj name="公式" r:id="rId6" imgW="3200400" imgH="203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100" y="1752600"/>
                        <a:ext cx="69215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4"/>
          <p:cNvGraphicFramePr>
            <a:graphicFrameLocks noChangeAspect="1"/>
          </p:cNvGraphicFramePr>
          <p:nvPr>
            <p:extLst>
              <p:ext uri="{D42A27DB-BD31-4B8C-83A1-F6EECF244321}">
                <p14:modId xmlns:p14="http://schemas.microsoft.com/office/powerpoint/2010/main" val="4113983718"/>
              </p:ext>
            </p:extLst>
          </p:nvPr>
        </p:nvGraphicFramePr>
        <p:xfrm>
          <a:off x="822325" y="4648200"/>
          <a:ext cx="6286500" cy="1143000"/>
        </p:xfrm>
        <a:graphic>
          <a:graphicData uri="http://schemas.openxmlformats.org/presentationml/2006/ole">
            <mc:AlternateContent xmlns:mc="http://schemas.openxmlformats.org/markup-compatibility/2006">
              <mc:Choice xmlns:v="urn:schemas-microsoft-com:vml" Requires="v">
                <p:oleObj spid="_x0000_s109912" name="Equation" r:id="rId8" imgW="2514600" imgH="457200" progId="Equation.DSMT4">
                  <p:embed/>
                </p:oleObj>
              </mc:Choice>
              <mc:Fallback>
                <p:oleObj name="Equation" r:id="rId8" imgW="2514600" imgH="457200" progId="Equation.DSMT4">
                  <p:embed/>
                  <p:pic>
                    <p:nvPicPr>
                      <p:cNvPr id="0" name="Object 4"/>
                      <p:cNvPicPr>
                        <a:picLocks noChangeAspect="1" noChangeArrowheads="1"/>
                      </p:cNvPicPr>
                      <p:nvPr/>
                    </p:nvPicPr>
                    <p:blipFill>
                      <a:blip r:embed="rId9"/>
                      <a:srcRect/>
                      <a:stretch>
                        <a:fillRect/>
                      </a:stretch>
                    </p:blipFill>
                    <p:spPr bwMode="auto">
                      <a:xfrm>
                        <a:off x="822325" y="4648200"/>
                        <a:ext cx="6286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60419" name="内容占位符 2"/>
          <p:cNvSpPr>
            <a:spLocks noGrp="1"/>
          </p:cNvSpPr>
          <p:nvPr>
            <p:ph idx="1"/>
          </p:nvPr>
        </p:nvSpPr>
        <p:spPr/>
        <p:txBody>
          <a:bodyPr/>
          <a:lstStyle/>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量词否定等值式</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公式可由消去量词等值式推出。</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量词辖域收缩与扩张等值式</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设</a:t>
            </a:r>
            <a:r>
              <a:rPr lang="en-US" altLang="zh-CN" b="1" dirty="0" smtClean="0">
                <a:ea typeface="黑体" panose="02010609060101010101" pitchFamily="49" charset="-122"/>
                <a:sym typeface="Wingdings" panose="05000000000000000000" pitchFamily="2" charset="2"/>
              </a:rPr>
              <a:t>A(x)</a:t>
            </a:r>
            <a:r>
              <a:rPr lang="zh-CN" altLang="en-US" b="1" dirty="0" smtClean="0">
                <a:ea typeface="黑体" panose="02010609060101010101" pitchFamily="49" charset="-122"/>
                <a:sym typeface="Wingdings" panose="05000000000000000000" pitchFamily="2" charset="2"/>
              </a:rPr>
              <a:t>是任意的含个体变元</a:t>
            </a:r>
            <a:r>
              <a:rPr lang="en-US" altLang="zh-CN" b="1" dirty="0" smtClean="0">
                <a:ea typeface="黑体" panose="02010609060101010101" pitchFamily="49" charset="-122"/>
                <a:sym typeface="Wingdings" panose="05000000000000000000" pitchFamily="2" charset="2"/>
              </a:rPr>
              <a:t>x</a:t>
            </a:r>
            <a:r>
              <a:rPr lang="zh-CN" altLang="en-US" b="1" dirty="0" smtClean="0">
                <a:ea typeface="黑体" panose="02010609060101010101" pitchFamily="49" charset="-122"/>
                <a:sym typeface="Wingdings" panose="05000000000000000000" pitchFamily="2" charset="2"/>
              </a:rPr>
              <a:t>的公式，</a:t>
            </a:r>
            <a:r>
              <a:rPr lang="en-US" altLang="zh-CN" b="1" dirty="0" smtClean="0">
                <a:ea typeface="黑体" panose="02010609060101010101" pitchFamily="49" charset="-122"/>
                <a:sym typeface="Wingdings" panose="05000000000000000000" pitchFamily="2" charset="2"/>
              </a:rPr>
              <a:t>B</a:t>
            </a:r>
            <a:r>
              <a:rPr lang="zh-CN" altLang="en-US" b="1" dirty="0" smtClean="0">
                <a:ea typeface="黑体" panose="02010609060101010101" pitchFamily="49" charset="-122"/>
                <a:sym typeface="Wingdings" panose="05000000000000000000" pitchFamily="2" charset="2"/>
              </a:rPr>
              <a:t>中不含有</a:t>
            </a:r>
            <a:r>
              <a:rPr lang="en-US" altLang="zh-CN" b="1" dirty="0" smtClean="0">
                <a:ea typeface="黑体" panose="02010609060101010101" pitchFamily="49" charset="-122"/>
                <a:sym typeface="Wingdings" panose="05000000000000000000" pitchFamily="2" charset="2"/>
              </a:rPr>
              <a:t>x</a:t>
            </a:r>
            <a:r>
              <a:rPr lang="zh-CN" altLang="en-US" b="1" dirty="0" smtClean="0">
                <a:ea typeface="黑体" panose="02010609060101010101" pitchFamily="49" charset="-122"/>
                <a:sym typeface="Wingdings" panose="05000000000000000000" pitchFamily="2" charset="2"/>
              </a:rPr>
              <a:t>，则</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a:t>
            </a: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60420" name="Object 2"/>
          <p:cNvGraphicFramePr>
            <a:graphicFrameLocks noChangeAspect="1"/>
          </p:cNvGraphicFramePr>
          <p:nvPr>
            <p:extLst>
              <p:ext uri="{D42A27DB-BD31-4B8C-83A1-F6EECF244321}">
                <p14:modId xmlns:p14="http://schemas.microsoft.com/office/powerpoint/2010/main" val="1346451247"/>
              </p:ext>
            </p:extLst>
          </p:nvPr>
        </p:nvGraphicFramePr>
        <p:xfrm>
          <a:off x="434975" y="1752600"/>
          <a:ext cx="8212138" cy="457200"/>
        </p:xfrm>
        <a:graphic>
          <a:graphicData uri="http://schemas.openxmlformats.org/presentationml/2006/ole">
            <mc:AlternateContent xmlns:mc="http://schemas.openxmlformats.org/markup-compatibility/2006">
              <mc:Choice xmlns:v="urn:schemas-microsoft-com:vml" Requires="v">
                <p:oleObj spid="_x0000_s61328" name="Equation" r:id="rId4" imgW="3708360" imgH="203040" progId="Equation.DSMT4">
                  <p:embed/>
                </p:oleObj>
              </mc:Choice>
              <mc:Fallback>
                <p:oleObj name="Equation" r:id="rId4" imgW="3708360" imgH="203040" progId="Equation.DSMT4">
                  <p:embed/>
                  <p:pic>
                    <p:nvPicPr>
                      <p:cNvPr id="0" name="Object 2"/>
                      <p:cNvPicPr>
                        <a:picLocks noChangeAspect="1" noChangeArrowheads="1"/>
                      </p:cNvPicPr>
                      <p:nvPr/>
                    </p:nvPicPr>
                    <p:blipFill>
                      <a:blip r:embed="rId5"/>
                      <a:srcRect/>
                      <a:stretch>
                        <a:fillRect/>
                      </a:stretch>
                    </p:blipFill>
                    <p:spPr bwMode="auto">
                      <a:xfrm>
                        <a:off x="434975" y="1752600"/>
                        <a:ext cx="8212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3"/>
          <p:cNvGraphicFramePr>
            <a:graphicFrameLocks noChangeAspect="1"/>
          </p:cNvGraphicFramePr>
          <p:nvPr/>
        </p:nvGraphicFramePr>
        <p:xfrm>
          <a:off x="1371600" y="4495800"/>
          <a:ext cx="4800600" cy="1989138"/>
        </p:xfrm>
        <a:graphic>
          <a:graphicData uri="http://schemas.openxmlformats.org/presentationml/2006/ole">
            <mc:AlternateContent xmlns:mc="http://schemas.openxmlformats.org/markup-compatibility/2006">
              <mc:Choice xmlns:v="urn:schemas-microsoft-com:vml" Requires="v">
                <p:oleObj spid="_x0000_s61329" name="公式" r:id="rId6" imgW="2146300" imgH="889000" progId="Equation.3">
                  <p:embed/>
                </p:oleObj>
              </mc:Choice>
              <mc:Fallback>
                <p:oleObj name="公式" r:id="rId6" imgW="2146300" imgH="889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495800"/>
                        <a:ext cx="4800600" cy="198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62467" name="内容占位符 2"/>
          <p:cNvSpPr>
            <a:spLocks noGrp="1"/>
          </p:cNvSpPr>
          <p:nvPr>
            <p:ph idx="1"/>
          </p:nvPr>
        </p:nvSpPr>
        <p:spPr/>
        <p:txBody>
          <a:bodyPr/>
          <a:lstStyle/>
          <a:p>
            <a:pPr>
              <a:buFontTx/>
              <a:buNone/>
            </a:pPr>
            <a:r>
              <a:rPr lang="en-US" altLang="zh-CN" b="1" dirty="0" smtClean="0">
                <a:ea typeface="黑体" panose="02010609060101010101" pitchFamily="49" charset="-122"/>
                <a:sym typeface="Wingdings" panose="05000000000000000000" pitchFamily="2" charset="2"/>
              </a:rPr>
              <a:t>(2)</a:t>
            </a: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4. </a:t>
            </a:r>
            <a:r>
              <a:rPr lang="zh-CN" altLang="en-US" b="1" dirty="0" smtClean="0">
                <a:ea typeface="黑体" panose="02010609060101010101" pitchFamily="49" charset="-122"/>
                <a:sym typeface="Wingdings" panose="05000000000000000000" pitchFamily="2" charset="2"/>
              </a:rPr>
              <a:t>量词分配律</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5. </a:t>
            </a:r>
            <a:r>
              <a:rPr lang="zh-CN" altLang="en-US" b="1" dirty="0" smtClean="0">
                <a:ea typeface="黑体" panose="02010609060101010101" pitchFamily="49" charset="-122"/>
                <a:sym typeface="Wingdings" panose="05000000000000000000" pitchFamily="2" charset="2"/>
              </a:rPr>
              <a:t>改名规则</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62468" name="Object 2"/>
          <p:cNvGraphicFramePr>
            <a:graphicFrameLocks noChangeAspect="1"/>
          </p:cNvGraphicFramePr>
          <p:nvPr/>
        </p:nvGraphicFramePr>
        <p:xfrm>
          <a:off x="1295400" y="1219200"/>
          <a:ext cx="5303838" cy="2209800"/>
        </p:xfrm>
        <a:graphic>
          <a:graphicData uri="http://schemas.openxmlformats.org/presentationml/2006/ole">
            <mc:AlternateContent xmlns:mc="http://schemas.openxmlformats.org/markup-compatibility/2006">
              <mc:Choice xmlns:v="urn:schemas-microsoft-com:vml" Requires="v">
                <p:oleObj spid="_x0000_s110934" name="公式" r:id="rId4" imgW="2133600" imgH="889000" progId="Equation.3">
                  <p:embed/>
                </p:oleObj>
              </mc:Choice>
              <mc:Fallback>
                <p:oleObj name="公式" r:id="rId4" imgW="2133600" imgH="889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219200"/>
                        <a:ext cx="5303838"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3"/>
          <p:cNvGraphicFramePr>
            <a:graphicFrameLocks noChangeAspect="1"/>
          </p:cNvGraphicFramePr>
          <p:nvPr>
            <p:extLst>
              <p:ext uri="{D42A27DB-BD31-4B8C-83A1-F6EECF244321}">
                <p14:modId xmlns:p14="http://schemas.microsoft.com/office/powerpoint/2010/main" val="3681186558"/>
              </p:ext>
            </p:extLst>
          </p:nvPr>
        </p:nvGraphicFramePr>
        <p:xfrm>
          <a:off x="884238" y="4038600"/>
          <a:ext cx="6934200" cy="1066800"/>
        </p:xfrm>
        <a:graphic>
          <a:graphicData uri="http://schemas.openxmlformats.org/presentationml/2006/ole">
            <mc:AlternateContent xmlns:mc="http://schemas.openxmlformats.org/markup-compatibility/2006">
              <mc:Choice xmlns:v="urn:schemas-microsoft-com:vml" Requires="v">
                <p:oleObj spid="_x0000_s110935" name="Equation" r:id="rId6" imgW="2806560" imgH="431640" progId="Equation.DSMT4">
                  <p:embed/>
                </p:oleObj>
              </mc:Choice>
              <mc:Fallback>
                <p:oleObj name="Equation" r:id="rId6" imgW="2806560" imgH="431640" progId="Equation.DSMT4">
                  <p:embed/>
                  <p:pic>
                    <p:nvPicPr>
                      <p:cNvPr id="0" name="Object 3"/>
                      <p:cNvPicPr>
                        <a:picLocks noChangeAspect="1" noChangeArrowheads="1"/>
                      </p:cNvPicPr>
                      <p:nvPr/>
                    </p:nvPicPr>
                    <p:blipFill>
                      <a:blip r:embed="rId7"/>
                      <a:srcRect/>
                      <a:stretch>
                        <a:fillRect/>
                      </a:stretch>
                    </p:blipFill>
                    <p:spPr bwMode="auto">
                      <a:xfrm>
                        <a:off x="884238" y="4038600"/>
                        <a:ext cx="6934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4"/>
          <p:cNvGraphicFramePr>
            <a:graphicFrameLocks noChangeAspect="1"/>
          </p:cNvGraphicFramePr>
          <p:nvPr>
            <p:extLst>
              <p:ext uri="{D42A27DB-BD31-4B8C-83A1-F6EECF244321}">
                <p14:modId xmlns:p14="http://schemas.microsoft.com/office/powerpoint/2010/main" val="3825801859"/>
              </p:ext>
            </p:extLst>
          </p:nvPr>
        </p:nvGraphicFramePr>
        <p:xfrm>
          <a:off x="866775" y="5867400"/>
          <a:ext cx="7600950" cy="457200"/>
        </p:xfrm>
        <a:graphic>
          <a:graphicData uri="http://schemas.openxmlformats.org/presentationml/2006/ole">
            <mc:AlternateContent xmlns:mc="http://schemas.openxmlformats.org/markup-compatibility/2006">
              <mc:Choice xmlns:v="urn:schemas-microsoft-com:vml" Requires="v">
                <p:oleObj spid="_x0000_s110936" name="Equation" r:id="rId8" imgW="3377880" imgH="203040" progId="Equation.DSMT4">
                  <p:embed/>
                </p:oleObj>
              </mc:Choice>
              <mc:Fallback>
                <p:oleObj name="Equation" r:id="rId8" imgW="3377880" imgH="203040" progId="Equation.DSMT4">
                  <p:embed/>
                  <p:pic>
                    <p:nvPicPr>
                      <p:cNvPr id="0" name="Object 4"/>
                      <p:cNvPicPr>
                        <a:picLocks noChangeAspect="1" noChangeArrowheads="1"/>
                      </p:cNvPicPr>
                      <p:nvPr/>
                    </p:nvPicPr>
                    <p:blipFill>
                      <a:blip r:embed="rId9"/>
                      <a:srcRect/>
                      <a:stretch>
                        <a:fillRect/>
                      </a:stretch>
                    </p:blipFill>
                    <p:spPr bwMode="auto">
                      <a:xfrm>
                        <a:off x="866775" y="5867400"/>
                        <a:ext cx="7600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9219" name="Rectangle 3"/>
          <p:cNvSpPr>
            <a:spLocks noGrp="1" noChangeArrowheads="1"/>
          </p:cNvSpPr>
          <p:nvPr>
            <p:ph type="body" idx="1"/>
          </p:nvPr>
        </p:nvSpPr>
        <p:spPr>
          <a:xfrm>
            <a:off x="304800" y="1143000"/>
            <a:ext cx="8534400" cy="5486400"/>
          </a:xfrm>
        </p:spPr>
        <p:txBody>
          <a:bodyPr/>
          <a:lstStyle/>
          <a:p>
            <a:pPr marL="0" indent="0" eaLnBrk="1" hangingPunct="1">
              <a:lnSpc>
                <a:spcPct val="100000"/>
              </a:lnSpc>
              <a:buFontTx/>
              <a:buNone/>
            </a:pPr>
            <a:r>
              <a:rPr lang="zh-CN" altLang="en-US" sz="3600" b="1" dirty="0" smtClean="0">
                <a:ea typeface="黑体" panose="02010609060101010101" pitchFamily="49" charset="-122"/>
              </a:rPr>
              <a:t>    此时，若用</a:t>
            </a:r>
            <a:r>
              <a:rPr lang="en-US" altLang="zh-CN" sz="3600" b="1" dirty="0" smtClean="0">
                <a:ea typeface="黑体" panose="02010609060101010101" pitchFamily="49" charset="-122"/>
              </a:rPr>
              <a:t>P</a:t>
            </a:r>
            <a:r>
              <a:rPr lang="zh-CN" altLang="en-US" sz="3600" b="1" dirty="0" smtClean="0">
                <a:ea typeface="黑体" panose="02010609060101010101" pitchFamily="49" charset="-122"/>
              </a:rPr>
              <a:t>表示：</a:t>
            </a:r>
            <a:r>
              <a:rPr lang="en-US" altLang="zh-CN" sz="3600" b="1" dirty="0" smtClean="0">
                <a:ea typeface="黑体" panose="02010609060101010101" pitchFamily="49" charset="-122"/>
              </a:rPr>
              <a:t>P</a:t>
            </a:r>
            <a:r>
              <a:rPr lang="zh-CN" altLang="en-US" sz="3600" b="1" dirty="0" smtClean="0">
                <a:ea typeface="黑体" panose="02010609060101010101" pitchFamily="49" charset="-122"/>
              </a:rPr>
              <a:t>：是中科大学生，</a:t>
            </a:r>
            <a:r>
              <a:rPr lang="en-US" altLang="zh-CN" sz="3600" b="1" dirty="0" smtClean="0">
                <a:ea typeface="黑体" panose="02010609060101010101" pitchFamily="49" charset="-122"/>
              </a:rPr>
              <a:t>P</a:t>
            </a:r>
            <a:r>
              <a:rPr lang="zh-CN" altLang="en-US" sz="3600" b="1" dirty="0" smtClean="0">
                <a:ea typeface="黑体" panose="02010609060101010101" pitchFamily="49" charset="-122"/>
              </a:rPr>
              <a:t>后紧跟：“某某人”，则上述两个句子可写为：</a:t>
            </a:r>
            <a:r>
              <a:rPr lang="en-US" altLang="zh-CN" sz="3600" b="1" dirty="0" smtClean="0">
                <a:ea typeface="黑体" panose="02010609060101010101" pitchFamily="49" charset="-122"/>
              </a:rPr>
              <a:t>P(</a:t>
            </a:r>
            <a:r>
              <a:rPr lang="zh-CN" altLang="en-US" sz="3600" b="1" dirty="0" smtClean="0">
                <a:ea typeface="黑体" panose="02010609060101010101" pitchFamily="49" charset="-122"/>
              </a:rPr>
              <a:t>张三</a:t>
            </a:r>
            <a:r>
              <a:rPr lang="en-US" altLang="zh-CN" sz="3600" b="1" dirty="0" smtClean="0">
                <a:ea typeface="黑体" panose="02010609060101010101" pitchFamily="49" charset="-122"/>
              </a:rPr>
              <a:t>)</a:t>
            </a:r>
            <a:r>
              <a:rPr lang="zh-CN" altLang="en-US" sz="3600" b="1" dirty="0" smtClean="0">
                <a:ea typeface="黑体" panose="02010609060101010101" pitchFamily="49" charset="-122"/>
              </a:rPr>
              <a:t>；</a:t>
            </a:r>
            <a:r>
              <a:rPr lang="en-US" altLang="zh-CN" sz="3600" b="1" dirty="0" smtClean="0">
                <a:ea typeface="黑体" panose="02010609060101010101" pitchFamily="49" charset="-122"/>
              </a:rPr>
              <a:t>P(</a:t>
            </a:r>
            <a:r>
              <a:rPr lang="zh-CN" altLang="en-US" sz="3600" b="1" dirty="0" smtClean="0">
                <a:ea typeface="黑体" panose="02010609060101010101" pitchFamily="49" charset="-122"/>
              </a:rPr>
              <a:t>李四</a:t>
            </a:r>
            <a:r>
              <a:rPr lang="en-US" altLang="zh-CN" sz="3600" b="1" dirty="0" smtClean="0">
                <a:ea typeface="黑体" panose="02010609060101010101" pitchFamily="49" charset="-122"/>
              </a:rPr>
              <a:t>)</a:t>
            </a:r>
            <a:r>
              <a:rPr lang="zh-CN" altLang="en-US" sz="3600" b="1" dirty="0" smtClean="0">
                <a:ea typeface="黑体" panose="02010609060101010101" pitchFamily="49" charset="-122"/>
              </a:rPr>
              <a:t>。</a:t>
            </a:r>
          </a:p>
          <a:p>
            <a:pPr marL="0" indent="0" eaLnBrk="1" hangingPunct="1">
              <a:lnSpc>
                <a:spcPct val="100000"/>
              </a:lnSpc>
              <a:buFontTx/>
              <a:buNone/>
            </a:pPr>
            <a:r>
              <a:rPr lang="zh-CN" altLang="en-US" sz="3600" b="1" dirty="0" smtClean="0">
                <a:ea typeface="黑体" panose="02010609060101010101" pitchFamily="49" charset="-122"/>
              </a:rPr>
              <a:t>    因此，为了揭示命题内部结构以及命题的内部结构的关系，就按照这两部分对命题进行分析，分解成</a:t>
            </a:r>
            <a:r>
              <a:rPr lang="zh-CN" altLang="en-US" sz="3600" b="1" dirty="0" smtClean="0">
                <a:solidFill>
                  <a:srgbClr val="FF0000"/>
                </a:solidFill>
                <a:ea typeface="黑体" panose="02010609060101010101" pitchFamily="49" charset="-122"/>
              </a:rPr>
              <a:t>主语</a:t>
            </a:r>
            <a:r>
              <a:rPr lang="zh-CN" altLang="en-US" sz="3600" b="1" dirty="0" smtClean="0">
                <a:ea typeface="黑体" panose="02010609060101010101" pitchFamily="49" charset="-122"/>
              </a:rPr>
              <a:t>和</a:t>
            </a:r>
            <a:r>
              <a:rPr lang="zh-CN" altLang="en-US" sz="3600" b="1" dirty="0" smtClean="0">
                <a:solidFill>
                  <a:srgbClr val="FF0000"/>
                </a:solidFill>
                <a:ea typeface="黑体" panose="02010609060101010101" pitchFamily="49" charset="-122"/>
              </a:rPr>
              <a:t>谓语</a:t>
            </a:r>
            <a:r>
              <a:rPr lang="zh-CN" altLang="en-US" sz="3600" b="1" dirty="0" smtClean="0">
                <a:ea typeface="黑体" panose="02010609060101010101" pitchFamily="49" charset="-122"/>
              </a:rPr>
              <a:t>，并且把主语称为</a:t>
            </a:r>
            <a:r>
              <a:rPr lang="zh-CN" altLang="en-US" sz="3600" b="1" dirty="0" smtClean="0">
                <a:solidFill>
                  <a:srgbClr val="FF0000"/>
                </a:solidFill>
                <a:ea typeface="黑体" panose="02010609060101010101" pitchFamily="49" charset="-122"/>
              </a:rPr>
              <a:t>个体词</a:t>
            </a:r>
            <a:r>
              <a:rPr lang="zh-CN" altLang="en-US" sz="3600" b="1" dirty="0" smtClean="0">
                <a:ea typeface="黑体" panose="02010609060101010101" pitchFamily="49" charset="-122"/>
              </a:rPr>
              <a:t>或</a:t>
            </a:r>
            <a:r>
              <a:rPr lang="zh-CN" altLang="en-US" sz="3600" b="1" dirty="0" smtClean="0">
                <a:solidFill>
                  <a:srgbClr val="FF0000"/>
                </a:solidFill>
                <a:ea typeface="黑体" panose="02010609060101010101" pitchFamily="49" charset="-122"/>
              </a:rPr>
              <a:t>客体</a:t>
            </a:r>
            <a:r>
              <a:rPr lang="zh-CN" altLang="en-US" sz="3600" b="1" dirty="0" smtClean="0">
                <a:ea typeface="黑体" panose="02010609060101010101" pitchFamily="49" charset="-122"/>
              </a:rPr>
              <a:t>，而把谓语称为</a:t>
            </a:r>
            <a:r>
              <a:rPr lang="zh-CN" altLang="en-US" sz="3600" b="1" dirty="0" smtClean="0">
                <a:solidFill>
                  <a:srgbClr val="FF0000"/>
                </a:solidFill>
                <a:ea typeface="黑体" panose="02010609060101010101" pitchFamily="49" charset="-122"/>
              </a:rPr>
              <a:t>谓词</a:t>
            </a:r>
            <a:r>
              <a:rPr lang="zh-CN" altLang="en-US" sz="3600" b="1" dirty="0" smtClean="0">
                <a:ea typeface="黑体" panose="02010609060101010101" pitchFamily="49" charset="-122"/>
              </a:rPr>
              <a:t>。</a:t>
            </a:r>
          </a:p>
        </p:txBody>
      </p:sp>
    </p:spTree>
  </p:cSld>
  <p:clrMapOvr>
    <a:masterClrMapping/>
  </p:clrMapOvr>
  <p:transition spd="med" advTm="548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63491" name="内容占位符 2"/>
          <p:cNvSpPr>
            <a:spLocks noGrp="1"/>
          </p:cNvSpPr>
          <p:nvPr>
            <p:ph idx="1"/>
          </p:nvPr>
        </p:nvSpPr>
        <p:spPr/>
        <p:txBody>
          <a:bodyPr/>
          <a:lstStyle/>
          <a:p>
            <a:pPr>
              <a:buFontTx/>
              <a:buNone/>
            </a:pPr>
            <a:r>
              <a:rPr lang="en-US" altLang="zh-CN" sz="2800" b="1" dirty="0" smtClean="0">
                <a:ea typeface="黑体" panose="02010609060101010101" pitchFamily="49" charset="-122"/>
                <a:sym typeface="Wingdings" panose="05000000000000000000" pitchFamily="2" charset="2"/>
              </a:rPr>
              <a:t>6. </a:t>
            </a:r>
            <a:r>
              <a:rPr lang="zh-CN" altLang="en-US" sz="2800" b="1" dirty="0" smtClean="0">
                <a:ea typeface="黑体" panose="02010609060101010101" pitchFamily="49" charset="-122"/>
                <a:sym typeface="Wingdings" panose="05000000000000000000" pitchFamily="2" charset="2"/>
              </a:rPr>
              <a:t>补充四条</a:t>
            </a:r>
            <a:endParaRPr lang="en-US" altLang="zh-CN" sz="2800"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lgn="just">
              <a:buFontTx/>
              <a:buNone/>
            </a:pPr>
            <a:r>
              <a:rPr lang="zh-CN" altLang="en-US" sz="2800" b="1" dirty="0" smtClean="0">
                <a:ea typeface="黑体" panose="02010609060101010101" pitchFamily="49" charset="-122"/>
                <a:sym typeface="Wingdings" panose="05000000000000000000" pitchFamily="2" charset="2"/>
              </a:rPr>
              <a:t>	置换规则：设</a:t>
            </a:r>
            <a:r>
              <a:rPr lang="el-GR" altLang="zh-CN" sz="2800" b="1" dirty="0" smtClean="0">
                <a:ea typeface="黑体" panose="02010609060101010101" pitchFamily="49" charset="-122"/>
                <a:sym typeface="Wingdings" panose="05000000000000000000" pitchFamily="2" charset="2"/>
              </a:rPr>
              <a:t>Φ</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是合式公式</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的公式，</a:t>
            </a:r>
            <a:r>
              <a:rPr lang="el-GR" altLang="zh-CN" sz="2800" b="1" dirty="0" smtClean="0">
                <a:ea typeface="黑体" panose="02010609060101010101" pitchFamily="49" charset="-122"/>
                <a:sym typeface="Wingdings" panose="05000000000000000000" pitchFamily="2" charset="2"/>
              </a:rPr>
              <a:t> Φ</a:t>
            </a:r>
            <a:r>
              <a:rPr lang="en-US" altLang="zh-CN" sz="2800" b="1" dirty="0" smtClean="0">
                <a:ea typeface="黑体" panose="02010609060101010101" pitchFamily="49" charset="-122"/>
                <a:sym typeface="Wingdings" panose="05000000000000000000" pitchFamily="2" charset="2"/>
              </a:rPr>
              <a:t>(B)</a:t>
            </a:r>
            <a:r>
              <a:rPr lang="zh-CN" altLang="en-US" sz="2800" b="1" dirty="0" smtClean="0">
                <a:ea typeface="黑体" panose="02010609060101010101" pitchFamily="49" charset="-122"/>
                <a:sym typeface="Wingdings" panose="05000000000000000000" pitchFamily="2" charset="2"/>
              </a:rPr>
              <a:t>是用公式</a:t>
            </a:r>
            <a:r>
              <a:rPr lang="en-US" altLang="zh-CN" sz="2800" b="1" dirty="0" smtClean="0">
                <a:ea typeface="黑体" panose="02010609060101010101" pitchFamily="49" charset="-122"/>
                <a:sym typeface="Wingdings" panose="05000000000000000000" pitchFamily="2" charset="2"/>
              </a:rPr>
              <a:t>B</a:t>
            </a:r>
            <a:r>
              <a:rPr lang="zh-CN" altLang="en-US" sz="2800" b="1" dirty="0" smtClean="0">
                <a:ea typeface="黑体" panose="02010609060101010101" pitchFamily="49" charset="-122"/>
                <a:sym typeface="Wingdings" panose="05000000000000000000" pitchFamily="2" charset="2"/>
              </a:rPr>
              <a:t>取代</a:t>
            </a:r>
            <a:r>
              <a:rPr lang="el-GR" altLang="zh-CN" sz="2800" b="1" dirty="0" smtClean="0">
                <a:ea typeface="黑体" panose="02010609060101010101" pitchFamily="49" charset="-122"/>
                <a:sym typeface="Wingdings" panose="05000000000000000000" pitchFamily="2" charset="2"/>
              </a:rPr>
              <a:t>Φ</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中所有的</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之后的公式，若</a:t>
            </a:r>
            <a:r>
              <a:rPr lang="en-US" altLang="zh-CN" sz="2800" b="1" dirty="0" smtClean="0">
                <a:ea typeface="黑体" panose="02010609060101010101" pitchFamily="49" charset="-122"/>
                <a:sym typeface="Wingdings" panose="05000000000000000000" pitchFamily="2" charset="2"/>
              </a:rPr>
              <a:t>A&lt;=&gt;B</a:t>
            </a:r>
            <a:r>
              <a:rPr lang="zh-CN" altLang="en-US" sz="2800" b="1" dirty="0" smtClean="0">
                <a:ea typeface="黑体" panose="02010609060101010101" pitchFamily="49" charset="-122"/>
                <a:sym typeface="Wingdings" panose="05000000000000000000" pitchFamily="2" charset="2"/>
              </a:rPr>
              <a:t>，则</a:t>
            </a:r>
            <a:r>
              <a:rPr lang="el-GR" altLang="zh-CN" sz="2800" b="1" dirty="0" smtClean="0">
                <a:ea typeface="黑体" panose="02010609060101010101" pitchFamily="49" charset="-122"/>
                <a:sym typeface="Wingdings" panose="05000000000000000000" pitchFamily="2" charset="2"/>
              </a:rPr>
              <a:t>Φ</a:t>
            </a:r>
            <a:r>
              <a:rPr lang="en-US" altLang="zh-CN" sz="2800" b="1" dirty="0" smtClean="0">
                <a:ea typeface="黑体" panose="02010609060101010101" pitchFamily="49" charset="-122"/>
                <a:sym typeface="Wingdings" panose="05000000000000000000" pitchFamily="2" charset="2"/>
              </a:rPr>
              <a:t>(A)&lt;=&gt;</a:t>
            </a:r>
            <a:r>
              <a:rPr lang="el-GR" altLang="zh-CN" sz="2800" b="1" dirty="0" smtClean="0">
                <a:ea typeface="黑体" panose="02010609060101010101" pitchFamily="49" charset="-122"/>
                <a:sym typeface="Wingdings" panose="05000000000000000000" pitchFamily="2" charset="2"/>
              </a:rPr>
              <a:t> Φ</a:t>
            </a:r>
            <a:r>
              <a:rPr lang="en-US" altLang="zh-CN" sz="2800" b="1" dirty="0" smtClean="0">
                <a:ea typeface="黑体" panose="02010609060101010101" pitchFamily="49" charset="-122"/>
                <a:sym typeface="Wingdings" panose="05000000000000000000" pitchFamily="2" charset="2"/>
              </a:rPr>
              <a:t>(B)</a:t>
            </a:r>
            <a:r>
              <a:rPr lang="zh-CN" altLang="en-US" sz="2800" b="1" dirty="0" smtClean="0">
                <a:ea typeface="黑体" panose="02010609060101010101" pitchFamily="49" charset="-122"/>
                <a:sym typeface="Wingdings" panose="05000000000000000000" pitchFamily="2" charset="2"/>
              </a:rPr>
              <a:t>。</a:t>
            </a:r>
          </a:p>
          <a:p>
            <a:pPr algn="just">
              <a:lnSpc>
                <a:spcPct val="100000"/>
              </a:lnSpc>
              <a:buFontTx/>
              <a:buNone/>
            </a:pPr>
            <a:r>
              <a:rPr lang="zh-CN" altLang="en-US" sz="2800" b="1" dirty="0" smtClean="0">
                <a:solidFill>
                  <a:srgbClr val="0000FF"/>
                </a:solidFill>
                <a:ea typeface="黑体" panose="02010609060101010101" pitchFamily="49" charset="-122"/>
                <a:sym typeface="Wingdings" panose="05000000000000000000" pitchFamily="2" charset="2"/>
              </a:rPr>
              <a:t>例</a:t>
            </a:r>
            <a:r>
              <a:rPr lang="en-US" altLang="zh-CN" sz="2800" b="1" dirty="0" smtClean="0">
                <a:solidFill>
                  <a:srgbClr val="0000FF"/>
                </a:solidFill>
                <a:ea typeface="黑体" panose="02010609060101010101" pitchFamily="49" charset="-122"/>
                <a:sym typeface="Wingdings" panose="05000000000000000000" pitchFamily="2" charset="2"/>
              </a:rPr>
              <a:t>2-17</a:t>
            </a:r>
            <a:r>
              <a:rPr lang="zh-CN" altLang="en-US" sz="2800" b="1" dirty="0" smtClean="0">
                <a:solidFill>
                  <a:srgbClr val="0000FF"/>
                </a:solidFill>
                <a:ea typeface="黑体" panose="02010609060101010101" pitchFamily="49" charset="-122"/>
                <a:sym typeface="Wingdings" panose="05000000000000000000" pitchFamily="2" charset="2"/>
              </a:rPr>
              <a:t>：证明下列等值式。</a:t>
            </a:r>
            <a:endParaRPr lang="en-US" altLang="zh-CN" sz="28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63492" name="Object 2"/>
          <p:cNvGraphicFramePr>
            <a:graphicFrameLocks noChangeAspect="1"/>
          </p:cNvGraphicFramePr>
          <p:nvPr>
            <p:extLst>
              <p:ext uri="{D42A27DB-BD31-4B8C-83A1-F6EECF244321}">
                <p14:modId xmlns:p14="http://schemas.microsoft.com/office/powerpoint/2010/main" val="2019606654"/>
              </p:ext>
            </p:extLst>
          </p:nvPr>
        </p:nvGraphicFramePr>
        <p:xfrm>
          <a:off x="671513" y="1600200"/>
          <a:ext cx="7216775" cy="1828800"/>
        </p:xfrm>
        <a:graphic>
          <a:graphicData uri="http://schemas.openxmlformats.org/presentationml/2006/ole">
            <mc:AlternateContent xmlns:mc="http://schemas.openxmlformats.org/markup-compatibility/2006">
              <mc:Choice xmlns:v="urn:schemas-microsoft-com:vml" Requires="v">
                <p:oleObj spid="_x0000_s64400" name="Equation" r:id="rId4" imgW="3238200" imgH="888840" progId="Equation.DSMT4">
                  <p:embed/>
                </p:oleObj>
              </mc:Choice>
              <mc:Fallback>
                <p:oleObj name="Equation" r:id="rId4" imgW="3238200" imgH="888840" progId="Equation.DSMT4">
                  <p:embed/>
                  <p:pic>
                    <p:nvPicPr>
                      <p:cNvPr id="0" name="Object 2"/>
                      <p:cNvPicPr>
                        <a:picLocks noChangeAspect="1" noChangeArrowheads="1"/>
                      </p:cNvPicPr>
                      <p:nvPr/>
                    </p:nvPicPr>
                    <p:blipFill>
                      <a:blip r:embed="rId5"/>
                      <a:srcRect/>
                      <a:stretch>
                        <a:fillRect/>
                      </a:stretch>
                    </p:blipFill>
                    <p:spPr bwMode="auto">
                      <a:xfrm>
                        <a:off x="671513" y="1600200"/>
                        <a:ext cx="7216775"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3" name="Object 3"/>
          <p:cNvGraphicFramePr>
            <a:graphicFrameLocks noChangeAspect="1"/>
          </p:cNvGraphicFramePr>
          <p:nvPr>
            <p:extLst>
              <p:ext uri="{D42A27DB-BD31-4B8C-83A1-F6EECF244321}">
                <p14:modId xmlns:p14="http://schemas.microsoft.com/office/powerpoint/2010/main" val="547951892"/>
              </p:ext>
            </p:extLst>
          </p:nvPr>
        </p:nvGraphicFramePr>
        <p:xfrm>
          <a:off x="368300" y="5257800"/>
          <a:ext cx="8788400" cy="1300163"/>
        </p:xfrm>
        <a:graphic>
          <a:graphicData uri="http://schemas.openxmlformats.org/presentationml/2006/ole">
            <mc:AlternateContent xmlns:mc="http://schemas.openxmlformats.org/markup-compatibility/2006">
              <mc:Choice xmlns:v="urn:schemas-microsoft-com:vml" Requires="v">
                <p:oleObj spid="_x0000_s64401" name="Equation" r:id="rId6" imgW="4470120" imgH="660240" progId="Equation.DSMT4">
                  <p:embed/>
                </p:oleObj>
              </mc:Choice>
              <mc:Fallback>
                <p:oleObj name="Equation" r:id="rId6" imgW="4470120" imgH="660240" progId="Equation.DSMT4">
                  <p:embed/>
                  <p:pic>
                    <p:nvPicPr>
                      <p:cNvPr id="0" name="Object 3"/>
                      <p:cNvPicPr>
                        <a:picLocks noChangeAspect="1" noChangeArrowheads="1"/>
                      </p:cNvPicPr>
                      <p:nvPr/>
                    </p:nvPicPr>
                    <p:blipFill>
                      <a:blip r:embed="rId7"/>
                      <a:srcRect/>
                      <a:stretch>
                        <a:fillRect/>
                      </a:stretch>
                    </p:blipFill>
                    <p:spPr bwMode="auto">
                      <a:xfrm>
                        <a:off x="368300" y="5257800"/>
                        <a:ext cx="8788400" cy="130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2.2 </a:t>
            </a:r>
            <a:r>
              <a:rPr lang="zh-CN" altLang="en-US" sz="4400" smtClean="0">
                <a:latin typeface="Arial Black" panose="020B0A04020102020204" pitchFamily="34" charset="0"/>
                <a:ea typeface="黑体" panose="02010609060101010101" pitchFamily="49" charset="-122"/>
              </a:rPr>
              <a:t>谓词的合式公式及解释</a:t>
            </a:r>
            <a:endParaRPr lang="zh-CN" altLang="en-US" sz="4400" smtClean="0"/>
          </a:p>
        </p:txBody>
      </p:sp>
      <p:sp>
        <p:nvSpPr>
          <p:cNvPr id="64515" name="内容占位符 2"/>
          <p:cNvSpPr>
            <a:spLocks noGrp="1"/>
          </p:cNvSpPr>
          <p:nvPr>
            <p:ph idx="1"/>
          </p:nvPr>
        </p:nvSpPr>
        <p:spPr>
          <a:xfrm>
            <a:off x="228600" y="1143000"/>
            <a:ext cx="8686800" cy="5486400"/>
          </a:xfrm>
        </p:spPr>
        <p:txBody>
          <a:bodyPr/>
          <a:lstStyle/>
          <a:p>
            <a:pPr algn="just">
              <a:lnSpc>
                <a:spcPct val="100000"/>
              </a:lnSpc>
              <a:spcBef>
                <a:spcPct val="0"/>
              </a:spcBef>
            </a:pPr>
            <a:r>
              <a:rPr lang="zh-CN" altLang="en-US" sz="2800" b="1" smtClean="0">
                <a:solidFill>
                  <a:srgbClr val="FF6600"/>
                </a:solidFill>
                <a:ea typeface="黑体" panose="02010609060101010101" pitchFamily="49" charset="-122"/>
                <a:sym typeface="Wingdings" panose="05000000000000000000" pitchFamily="2" charset="2"/>
              </a:rPr>
              <a:t>定义</a:t>
            </a:r>
            <a:r>
              <a:rPr lang="en-US" altLang="zh-CN" sz="2800" b="1" smtClean="0">
                <a:solidFill>
                  <a:srgbClr val="FF6600"/>
                </a:solidFill>
                <a:ea typeface="黑体" panose="02010609060101010101" pitchFamily="49" charset="-122"/>
                <a:sym typeface="Wingdings" panose="05000000000000000000" pitchFamily="2" charset="2"/>
              </a:rPr>
              <a:t>2.16</a:t>
            </a:r>
            <a:r>
              <a:rPr lang="zh-CN" altLang="en-US" sz="2800" b="1" smtClean="0">
                <a:solidFill>
                  <a:srgbClr val="FF6600"/>
                </a:solidFill>
                <a:ea typeface="黑体" panose="02010609060101010101" pitchFamily="49" charset="-122"/>
                <a:sym typeface="Wingdings" panose="05000000000000000000" pitchFamily="2" charset="2"/>
              </a:rPr>
              <a:t>：</a:t>
            </a:r>
            <a:r>
              <a:rPr lang="zh-CN" altLang="en-US" sz="2800" b="1" smtClean="0">
                <a:ea typeface="黑体" panose="02010609060101010101" pitchFamily="49" charset="-122"/>
                <a:sym typeface="Wingdings" panose="05000000000000000000" pitchFamily="2" charset="2"/>
              </a:rPr>
              <a:t>设</a:t>
            </a:r>
            <a:r>
              <a:rPr lang="en-US" altLang="zh-CN" sz="2800" b="1" smtClean="0">
                <a:ea typeface="黑体" panose="02010609060101010101" pitchFamily="49" charset="-122"/>
                <a:sym typeface="Wingdings" panose="05000000000000000000" pitchFamily="2" charset="2"/>
              </a:rPr>
              <a:t>A</a:t>
            </a:r>
            <a:r>
              <a:rPr lang="zh-CN" altLang="en-US" sz="2800" b="1" smtClean="0">
                <a:ea typeface="黑体" panose="02010609060101010101" pitchFamily="49" charset="-122"/>
                <a:sym typeface="Wingdings" panose="05000000000000000000" pitchFamily="2" charset="2"/>
              </a:rPr>
              <a:t>，</a:t>
            </a:r>
            <a:r>
              <a:rPr lang="en-US" altLang="zh-CN" sz="2800" b="1" smtClean="0">
                <a:ea typeface="黑体" panose="02010609060101010101" pitchFamily="49" charset="-122"/>
                <a:sym typeface="Wingdings" panose="05000000000000000000" pitchFamily="2" charset="2"/>
              </a:rPr>
              <a:t>B</a:t>
            </a:r>
            <a:r>
              <a:rPr lang="zh-CN" altLang="en-US" sz="2800" b="1" smtClean="0">
                <a:ea typeface="黑体" panose="02010609060101010101" pitchFamily="49" charset="-122"/>
                <a:sym typeface="Wingdings" panose="05000000000000000000" pitchFamily="2" charset="2"/>
              </a:rPr>
              <a:t>是谓词逻辑中的任意两个公式，若</a:t>
            </a:r>
            <a:r>
              <a:rPr lang="en-US" altLang="zh-CN" sz="2800" b="1" smtClean="0">
                <a:ea typeface="黑体" panose="02010609060101010101" pitchFamily="49" charset="-122"/>
                <a:sym typeface="Wingdings" panose="05000000000000000000" pitchFamily="2" charset="2"/>
              </a:rPr>
              <a:t>A→B</a:t>
            </a:r>
            <a:r>
              <a:rPr lang="zh-CN" altLang="en-US" sz="2800" b="1" smtClean="0">
                <a:ea typeface="黑体" panose="02010609060101010101" pitchFamily="49" charset="-122"/>
                <a:sym typeface="Wingdings" panose="05000000000000000000" pitchFamily="2" charset="2"/>
              </a:rPr>
              <a:t>为永真式，则称</a:t>
            </a:r>
            <a:r>
              <a:rPr lang="en-US" altLang="zh-CN" sz="2800" b="1" smtClean="0">
                <a:ea typeface="黑体" panose="02010609060101010101" pitchFamily="49" charset="-122"/>
                <a:sym typeface="Wingdings" panose="05000000000000000000" pitchFamily="2" charset="2"/>
              </a:rPr>
              <a:t>A</a:t>
            </a:r>
            <a:r>
              <a:rPr lang="zh-CN" altLang="en-US" sz="2800" b="1" smtClean="0">
                <a:ea typeface="黑体" panose="02010609060101010101" pitchFamily="49" charset="-122"/>
                <a:sym typeface="Wingdings" panose="05000000000000000000" pitchFamily="2" charset="2"/>
              </a:rPr>
              <a:t>永真蕴含</a:t>
            </a:r>
            <a:r>
              <a:rPr lang="en-US" altLang="zh-CN" sz="2800" b="1" smtClean="0">
                <a:ea typeface="黑体" panose="02010609060101010101" pitchFamily="49" charset="-122"/>
                <a:sym typeface="Wingdings" panose="05000000000000000000" pitchFamily="2" charset="2"/>
              </a:rPr>
              <a:t>B</a:t>
            </a:r>
            <a:r>
              <a:rPr lang="zh-CN" altLang="en-US" sz="2800" b="1" smtClean="0">
                <a:ea typeface="黑体" panose="02010609060101010101" pitchFamily="49" charset="-122"/>
                <a:sym typeface="Wingdings" panose="05000000000000000000" pitchFamily="2" charset="2"/>
              </a:rPr>
              <a:t>，记作</a:t>
            </a:r>
            <a:r>
              <a:rPr lang="en-US" altLang="zh-CN" sz="2800" b="1" smtClean="0">
                <a:ea typeface="黑体" panose="02010609060101010101" pitchFamily="49" charset="-122"/>
                <a:sym typeface="Wingdings" panose="05000000000000000000" pitchFamily="2" charset="2"/>
              </a:rPr>
              <a:t>A=&gt;B</a:t>
            </a:r>
            <a:r>
              <a:rPr lang="zh-CN" altLang="en-US" sz="2800" b="1" smtClean="0">
                <a:ea typeface="黑体" panose="02010609060101010101" pitchFamily="49" charset="-122"/>
                <a:sym typeface="Wingdings" panose="05000000000000000000" pitchFamily="2" charset="2"/>
              </a:rPr>
              <a:t>。</a:t>
            </a:r>
          </a:p>
          <a:p>
            <a:pPr algn="just">
              <a:lnSpc>
                <a:spcPct val="100000"/>
              </a:lnSpc>
              <a:spcBef>
                <a:spcPct val="0"/>
              </a:spcBef>
            </a:pPr>
            <a:r>
              <a:rPr lang="zh-CN" altLang="en-US" sz="2800" b="1" smtClean="0">
                <a:solidFill>
                  <a:srgbClr val="FF0000"/>
                </a:solidFill>
                <a:ea typeface="黑体" panose="02010609060101010101" pitchFamily="49" charset="-122"/>
                <a:sym typeface="Wingdings" panose="05000000000000000000" pitchFamily="2" charset="2"/>
              </a:rPr>
              <a:t>常用的永真蕴含式</a:t>
            </a:r>
            <a:endParaRPr lang="en-US" altLang="zh-CN" sz="2800" b="1" smtClean="0">
              <a:solidFill>
                <a:srgbClr val="FF0000"/>
              </a:solidFill>
              <a:ea typeface="黑体" panose="02010609060101010101" pitchFamily="49" charset="-122"/>
              <a:sym typeface="Wingdings" panose="05000000000000000000" pitchFamily="2" charset="2"/>
            </a:endParaRPr>
          </a:p>
          <a:p>
            <a:endParaRPr lang="zh-CN" altLang="en-US" sz="4000" b="1" smtClean="0">
              <a:solidFill>
                <a:srgbClr val="0000FF"/>
              </a:solidFill>
              <a:ea typeface="黑体" panose="02010609060101010101" pitchFamily="49" charset="-122"/>
              <a:sym typeface="Wingdings" panose="05000000000000000000" pitchFamily="2" charset="2"/>
            </a:endParaRPr>
          </a:p>
          <a:p>
            <a:endParaRPr lang="zh-CN" altLang="en-US" sz="4000" b="1" smtClean="0">
              <a:solidFill>
                <a:srgbClr val="0000FF"/>
              </a:solidFill>
              <a:ea typeface="黑体" panose="02010609060101010101" pitchFamily="49" charset="-122"/>
              <a:sym typeface="Wingdings" panose="05000000000000000000" pitchFamily="2" charset="2"/>
            </a:endParaRPr>
          </a:p>
          <a:p>
            <a:endParaRPr lang="zh-CN" altLang="en-US" sz="4000" b="1" smtClean="0">
              <a:solidFill>
                <a:srgbClr val="0000FF"/>
              </a:solidFill>
              <a:ea typeface="黑体" panose="02010609060101010101" pitchFamily="49" charset="-122"/>
              <a:sym typeface="Wingdings" panose="05000000000000000000" pitchFamily="2" charset="2"/>
            </a:endParaRPr>
          </a:p>
          <a:p>
            <a:endParaRPr lang="zh-CN" altLang="en-US" sz="4000" b="1" smtClean="0">
              <a:solidFill>
                <a:srgbClr val="0000FF"/>
              </a:solidFill>
              <a:ea typeface="黑体" panose="02010609060101010101" pitchFamily="49" charset="-122"/>
              <a:sym typeface="Wingdings" panose="05000000000000000000" pitchFamily="2" charset="2"/>
            </a:endParaRPr>
          </a:p>
          <a:p>
            <a:endParaRPr lang="zh-CN" altLang="en-US" sz="2800" b="1" smtClean="0">
              <a:solidFill>
                <a:srgbClr val="0000FF"/>
              </a:solidFill>
              <a:ea typeface="黑体" panose="02010609060101010101" pitchFamily="49" charset="-122"/>
              <a:sym typeface="Wingdings" panose="05000000000000000000" pitchFamily="2" charset="2"/>
            </a:endParaRPr>
          </a:p>
          <a:p>
            <a:endParaRPr lang="zh-CN" altLang="en-US" sz="2800" b="1" smtClean="0">
              <a:solidFill>
                <a:srgbClr val="0000FF"/>
              </a:solidFill>
              <a:ea typeface="黑体" panose="02010609060101010101" pitchFamily="49" charset="-122"/>
              <a:sym typeface="Wingdings" panose="05000000000000000000" pitchFamily="2" charset="2"/>
            </a:endParaRPr>
          </a:p>
        </p:txBody>
      </p:sp>
      <p:graphicFrame>
        <p:nvGraphicFramePr>
          <p:cNvPr id="64516" name="Object 3"/>
          <p:cNvGraphicFramePr>
            <a:graphicFrameLocks noChangeAspect="1"/>
          </p:cNvGraphicFramePr>
          <p:nvPr>
            <p:extLst>
              <p:ext uri="{D42A27DB-BD31-4B8C-83A1-F6EECF244321}">
                <p14:modId xmlns:p14="http://schemas.microsoft.com/office/powerpoint/2010/main" val="3044463659"/>
              </p:ext>
            </p:extLst>
          </p:nvPr>
        </p:nvGraphicFramePr>
        <p:xfrm>
          <a:off x="457200" y="2430463"/>
          <a:ext cx="6759575" cy="4351337"/>
        </p:xfrm>
        <a:graphic>
          <a:graphicData uri="http://schemas.openxmlformats.org/presentationml/2006/ole">
            <mc:AlternateContent xmlns:mc="http://schemas.openxmlformats.org/markup-compatibility/2006">
              <mc:Choice xmlns:v="urn:schemas-microsoft-com:vml" Requires="v">
                <p:oleObj spid="_x0000_s64970" name="Equation" r:id="rId4" imgW="3022560" imgH="2489040" progId="Equation.DSMT4">
                  <p:embed/>
                </p:oleObj>
              </mc:Choice>
              <mc:Fallback>
                <p:oleObj name="Equation" r:id="rId4" imgW="3022560" imgH="2489040" progId="Equation.DSMT4">
                  <p:embed/>
                  <p:pic>
                    <p:nvPicPr>
                      <p:cNvPr id="0" name="Object 3"/>
                      <p:cNvPicPr>
                        <a:picLocks noChangeAspect="1" noChangeArrowheads="1"/>
                      </p:cNvPicPr>
                      <p:nvPr/>
                    </p:nvPicPr>
                    <p:blipFill>
                      <a:blip r:embed="rId5"/>
                      <a:srcRect/>
                      <a:stretch>
                        <a:fillRect/>
                      </a:stretch>
                    </p:blipFill>
                    <p:spPr bwMode="auto">
                      <a:xfrm>
                        <a:off x="457200" y="2430463"/>
                        <a:ext cx="6759575" cy="435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2.3 </a:t>
            </a:r>
            <a:r>
              <a:rPr lang="zh-CN" altLang="en-US" sz="4400" smtClean="0">
                <a:latin typeface="Arial Black" panose="020B0A04020102020204" pitchFamily="34" charset="0"/>
                <a:ea typeface="黑体" panose="02010609060101010101" pitchFamily="49" charset="-122"/>
              </a:rPr>
              <a:t>范式</a:t>
            </a:r>
            <a:endParaRPr lang="zh-CN" altLang="en-US" sz="4400" smtClean="0"/>
          </a:p>
        </p:txBody>
      </p:sp>
      <p:sp>
        <p:nvSpPr>
          <p:cNvPr id="65539" name="内容占位符 2"/>
          <p:cNvSpPr>
            <a:spLocks noGrp="1"/>
          </p:cNvSpPr>
          <p:nvPr>
            <p:ph idx="1"/>
          </p:nvPr>
        </p:nvSpPr>
        <p:spPr>
          <a:xfrm>
            <a:off x="457200" y="1143000"/>
            <a:ext cx="8305800" cy="5486400"/>
          </a:xfrm>
        </p:spPr>
        <p:txBody>
          <a:bodyPr/>
          <a:lstStyle/>
          <a:p>
            <a:pPr algn="just">
              <a:lnSpc>
                <a:spcPct val="100000"/>
              </a:lnSpc>
              <a:buFontTx/>
              <a:buNone/>
            </a:pPr>
            <a:r>
              <a:rPr lang="zh-CN" altLang="en-US" sz="2800" b="1" dirty="0" smtClean="0">
                <a:ea typeface="黑体" panose="02010609060101010101" pitchFamily="49" charset="-122"/>
                <a:sym typeface="Wingdings" panose="05000000000000000000" pitchFamily="2" charset="2"/>
              </a:rPr>
              <a:t>	在命题逻辑中，每个公式都有与之等值的范式，范式是一种统一的表达形式，对研究一个公式的判定问题起着重要的作用。对谓词逻辑公式来说，也有范式。</a:t>
            </a:r>
            <a:endParaRPr lang="en-US" altLang="zh-CN" sz="2800" b="1" dirty="0" smtClean="0">
              <a:ea typeface="黑体" panose="02010609060101010101" pitchFamily="49" charset="-122"/>
              <a:sym typeface="Wingdings" panose="05000000000000000000" pitchFamily="2" charset="2"/>
            </a:endParaRPr>
          </a:p>
          <a:p>
            <a:pPr algn="just">
              <a:lnSpc>
                <a:spcPct val="100000"/>
              </a:lnSpc>
              <a:buFontTx/>
              <a:buNone/>
            </a:pPr>
            <a:r>
              <a:rPr lang="en-US" altLang="zh-CN" sz="2800" b="1" dirty="0" smtClean="0">
                <a:solidFill>
                  <a:srgbClr val="0000FF"/>
                </a:solidFill>
                <a:ea typeface="黑体" panose="02010609060101010101" pitchFamily="49" charset="-122"/>
                <a:sym typeface="Wingdings" panose="05000000000000000000" pitchFamily="2" charset="2"/>
              </a:rPr>
              <a:t>2.3.1</a:t>
            </a:r>
            <a:r>
              <a:rPr lang="zh-CN" altLang="en-US" sz="2800" b="1" dirty="0" smtClean="0">
                <a:solidFill>
                  <a:srgbClr val="0000FF"/>
                </a:solidFill>
                <a:ea typeface="黑体" panose="02010609060101010101" pitchFamily="49" charset="-122"/>
                <a:sym typeface="Wingdings" panose="05000000000000000000" pitchFamily="2" charset="2"/>
              </a:rPr>
              <a:t>前束范式</a:t>
            </a:r>
            <a:endParaRPr lang="en-US" altLang="zh-CN" sz="2800" b="1" dirty="0" smtClean="0">
              <a:solidFill>
                <a:srgbClr val="0000FF"/>
              </a:solidFill>
              <a:ea typeface="黑体" panose="02010609060101010101" pitchFamily="49" charset="-122"/>
              <a:sym typeface="Wingdings" panose="05000000000000000000" pitchFamily="2" charset="2"/>
            </a:endParaRPr>
          </a:p>
          <a:p>
            <a:pPr algn="just">
              <a:lnSpc>
                <a:spcPct val="100000"/>
              </a:lnSpc>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2.17</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设</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为一个一阶逻辑公式，如果</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中的</a:t>
            </a:r>
            <a:r>
              <a:rPr lang="zh-CN" altLang="en-US" sz="2800" b="1" dirty="0" smtClean="0">
                <a:solidFill>
                  <a:srgbClr val="FF0000"/>
                </a:solidFill>
                <a:ea typeface="黑体" panose="02010609060101010101" pitchFamily="49" charset="-122"/>
                <a:sym typeface="Wingdings" panose="05000000000000000000" pitchFamily="2" charset="2"/>
              </a:rPr>
              <a:t>一切</a:t>
            </a:r>
            <a:r>
              <a:rPr lang="zh-CN" altLang="en-US" sz="2800" b="1" dirty="0" smtClean="0">
                <a:ea typeface="黑体" panose="02010609060101010101" pitchFamily="49" charset="-122"/>
                <a:sym typeface="Wingdings" panose="05000000000000000000" pitchFamily="2" charset="2"/>
              </a:rPr>
              <a:t>量词都位于该公式的</a:t>
            </a:r>
            <a:r>
              <a:rPr lang="zh-CN" altLang="en-US" sz="2800" b="1" dirty="0" smtClean="0">
                <a:solidFill>
                  <a:srgbClr val="FF0000"/>
                </a:solidFill>
                <a:ea typeface="黑体" panose="02010609060101010101" pitchFamily="49" charset="-122"/>
                <a:sym typeface="Wingdings" panose="05000000000000000000" pitchFamily="2" charset="2"/>
              </a:rPr>
              <a:t>最前端</a:t>
            </a:r>
            <a:r>
              <a:rPr lang="zh-CN" altLang="en-US" sz="2800" b="1" dirty="0" smtClean="0">
                <a:ea typeface="黑体" panose="02010609060101010101" pitchFamily="49" charset="-122"/>
                <a:sym typeface="Wingdings" panose="05000000000000000000" pitchFamily="2" charset="2"/>
              </a:rPr>
              <a:t>，且这些量词的辖域都延伸到公式的</a:t>
            </a:r>
            <a:r>
              <a:rPr lang="zh-CN" altLang="en-US" sz="2800" b="1" dirty="0" smtClean="0">
                <a:solidFill>
                  <a:srgbClr val="FF0000"/>
                </a:solidFill>
                <a:ea typeface="黑体" panose="02010609060101010101" pitchFamily="49" charset="-122"/>
                <a:sym typeface="Wingdings" panose="05000000000000000000" pitchFamily="2" charset="2"/>
              </a:rPr>
              <a:t>末端</a:t>
            </a:r>
            <a:r>
              <a:rPr lang="zh-CN" altLang="en-US" sz="2800" b="1" dirty="0" smtClean="0">
                <a:ea typeface="黑体" panose="02010609060101010101" pitchFamily="49" charset="-122"/>
                <a:sym typeface="Wingdings" panose="05000000000000000000" pitchFamily="2" charset="2"/>
              </a:rPr>
              <a:t>， 即</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具有如下形式：                            </a:t>
            </a:r>
            <a:r>
              <a:rPr lang="en-US" altLang="zh-CN" sz="2800" b="1" i="1" dirty="0" smtClean="0">
                <a:ea typeface="黑体" panose="02010609060101010101" pitchFamily="49" charset="-122"/>
                <a:sym typeface="Wingdings" panose="05000000000000000000" pitchFamily="2" charset="2"/>
              </a:rPr>
              <a:t>Q</a:t>
            </a:r>
            <a:r>
              <a:rPr lang="en-US" altLang="zh-CN" sz="2800" b="1" baseline="-25000" dirty="0" smtClean="0">
                <a:ea typeface="黑体" panose="02010609060101010101" pitchFamily="49" charset="-122"/>
                <a:sym typeface="Wingdings" panose="05000000000000000000" pitchFamily="2" charset="2"/>
              </a:rPr>
              <a:t>1</a:t>
            </a:r>
            <a:r>
              <a:rPr lang="en-US" altLang="zh-CN" sz="2800" b="1" i="1" dirty="0" smtClean="0">
                <a:ea typeface="黑体" panose="02010609060101010101" pitchFamily="49" charset="-122"/>
                <a:sym typeface="Wingdings" panose="05000000000000000000" pitchFamily="2" charset="2"/>
              </a:rPr>
              <a:t>x</a:t>
            </a:r>
            <a:r>
              <a:rPr lang="en-US" altLang="zh-CN" sz="2800" b="1" baseline="-25000" dirty="0" smtClean="0">
                <a:ea typeface="黑体" panose="02010609060101010101" pitchFamily="49" charset="-122"/>
                <a:sym typeface="Wingdings" panose="05000000000000000000" pitchFamily="2" charset="2"/>
              </a:rPr>
              <a:t>1</a:t>
            </a:r>
            <a:r>
              <a:rPr lang="en-US" altLang="zh-CN" sz="2800" b="1" i="1" dirty="0" smtClean="0">
                <a:ea typeface="黑体" panose="02010609060101010101" pitchFamily="49" charset="-122"/>
                <a:sym typeface="Wingdings" panose="05000000000000000000" pitchFamily="2" charset="2"/>
              </a:rPr>
              <a:t>Q</a:t>
            </a:r>
            <a:r>
              <a:rPr lang="en-US" altLang="zh-CN" sz="2800" b="1" baseline="-25000" dirty="0" smtClean="0">
                <a:ea typeface="黑体" panose="02010609060101010101" pitchFamily="49" charset="-122"/>
                <a:sym typeface="Wingdings" panose="05000000000000000000" pitchFamily="2" charset="2"/>
              </a:rPr>
              <a:t>2</a:t>
            </a:r>
            <a:r>
              <a:rPr lang="en-US" altLang="zh-CN" sz="2800" b="1" i="1" dirty="0" smtClean="0">
                <a:ea typeface="黑体" panose="02010609060101010101" pitchFamily="49" charset="-122"/>
                <a:sym typeface="Wingdings" panose="05000000000000000000" pitchFamily="2" charset="2"/>
              </a:rPr>
              <a:t>x</a:t>
            </a:r>
            <a:r>
              <a:rPr lang="en-US" altLang="zh-CN" sz="2800" b="1" baseline="-25000" dirty="0" smtClean="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Symbol" panose="05050102010706020507" pitchFamily="18" charset="2"/>
              </a:rPr>
              <a:t>…</a:t>
            </a:r>
            <a:r>
              <a:rPr lang="en-US" altLang="zh-CN" sz="2800" b="1" i="1" dirty="0" err="1" smtClean="0">
                <a:ea typeface="黑体" panose="02010609060101010101" pitchFamily="49" charset="-122"/>
                <a:sym typeface="Symbol" panose="05050102010706020507" pitchFamily="18" charset="2"/>
              </a:rPr>
              <a:t>Q</a:t>
            </a:r>
            <a:r>
              <a:rPr lang="en-US" altLang="zh-CN" sz="2800" b="1" i="1" baseline="-25000" dirty="0" err="1" smtClean="0">
                <a:ea typeface="黑体" panose="02010609060101010101" pitchFamily="49" charset="-122"/>
                <a:sym typeface="Symbol" panose="05050102010706020507" pitchFamily="18" charset="2"/>
              </a:rPr>
              <a:t>n</a:t>
            </a:r>
            <a:r>
              <a:rPr lang="en-US" altLang="zh-CN" sz="2800" b="1" i="1" dirty="0" err="1" smtClean="0">
                <a:ea typeface="黑体" panose="02010609060101010101" pitchFamily="49" charset="-122"/>
                <a:sym typeface="Symbol" panose="05050102010706020507" pitchFamily="18" charset="2"/>
              </a:rPr>
              <a:t>x</a:t>
            </a:r>
            <a:r>
              <a:rPr lang="en-US" altLang="zh-CN" sz="2800" b="1" i="1" baseline="-25000" dirty="0" err="1" smtClean="0">
                <a:ea typeface="黑体" panose="02010609060101010101" pitchFamily="49" charset="-122"/>
                <a:sym typeface="Symbol" panose="05050102010706020507" pitchFamily="18" charset="2"/>
              </a:rPr>
              <a:t>n</a:t>
            </a:r>
            <a:r>
              <a:rPr lang="en-US" altLang="zh-CN" sz="2800" b="1" i="1" dirty="0" err="1" smtClean="0">
                <a:ea typeface="黑体" panose="02010609060101010101" pitchFamily="49" charset="-122"/>
                <a:sym typeface="Symbol" panose="05050102010706020507" pitchFamily="18" charset="2"/>
              </a:rPr>
              <a:t>B</a:t>
            </a:r>
            <a:r>
              <a:rPr lang="zh-CN" altLang="en-US"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sym typeface="Wingdings" panose="05000000000000000000" pitchFamily="2" charset="2"/>
              </a:rPr>
              <a:t>其中</a:t>
            </a:r>
            <a:r>
              <a:rPr lang="en-US" altLang="zh-CN" sz="2800" b="1" i="1" dirty="0" smtClean="0">
                <a:ea typeface="黑体" panose="02010609060101010101" pitchFamily="49" charset="-122"/>
                <a:sym typeface="Symbol" panose="05050102010706020507" pitchFamily="18" charset="2"/>
              </a:rPr>
              <a:t>Q</a:t>
            </a:r>
            <a:r>
              <a:rPr lang="en-US" altLang="zh-CN" sz="2800" b="1" i="1" baseline="-25000" dirty="0" smtClean="0">
                <a:ea typeface="黑体" panose="02010609060101010101" pitchFamily="49" charset="-122"/>
                <a:sym typeface="Symbol" panose="05050102010706020507" pitchFamily="18" charset="2"/>
              </a:rPr>
              <a:t>i</a:t>
            </a:r>
            <a:r>
              <a:rPr lang="en-US" altLang="zh-CN" sz="2800" b="1" dirty="0" smtClean="0">
                <a:ea typeface="黑体" panose="02010609060101010101" pitchFamily="49" charset="-122"/>
                <a:sym typeface="Symbol" panose="05050102010706020507" pitchFamily="18" charset="2"/>
              </a:rPr>
              <a:t>(1</a:t>
            </a:r>
            <a:r>
              <a:rPr lang="en-US" altLang="zh-CN" sz="2800" b="1" i="1" dirty="0" smtClean="0">
                <a:ea typeface="黑体" panose="02010609060101010101" pitchFamily="49" charset="-122"/>
                <a:sym typeface="Symbol" panose="05050102010706020507" pitchFamily="18" charset="2"/>
              </a:rPr>
              <a:t>i</a:t>
            </a:r>
            <a:r>
              <a:rPr lang="en-US" altLang="zh-CN" sz="2800" b="1" dirty="0" smtClean="0">
                <a:ea typeface="黑体" panose="02010609060101010101" pitchFamily="49" charset="-122"/>
                <a:sym typeface="Symbol" panose="05050102010706020507" pitchFamily="18" charset="2"/>
              </a:rPr>
              <a:t></a:t>
            </a:r>
            <a:r>
              <a:rPr lang="en-US" altLang="zh-CN" sz="2800" b="1" i="1" dirty="0" smtClean="0">
                <a:ea typeface="黑体" panose="02010609060101010101" pitchFamily="49" charset="-122"/>
                <a:sym typeface="Symbol" panose="05050102010706020507" pitchFamily="18" charset="2"/>
              </a:rPr>
              <a:t>n</a:t>
            </a:r>
            <a:r>
              <a:rPr lang="en-US" altLang="zh-CN"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sym typeface="Wingdings" panose="05000000000000000000" pitchFamily="2" charset="2"/>
              </a:rPr>
              <a:t>为</a:t>
            </a:r>
            <a:r>
              <a:rPr lang="zh-CN" altLang="en-US"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sym typeface="Wingdings" panose="05000000000000000000" pitchFamily="2" charset="2"/>
              </a:rPr>
              <a:t>或</a:t>
            </a:r>
            <a:r>
              <a:rPr lang="zh-CN" altLang="en-US"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sym typeface="Wingdings" panose="05000000000000000000" pitchFamily="2" charset="2"/>
              </a:rPr>
              <a:t>，</a:t>
            </a:r>
            <a:r>
              <a:rPr lang="en-US" altLang="zh-CN" sz="2800" b="1" dirty="0" smtClean="0">
                <a:ea typeface="黑体" panose="02010609060101010101" pitchFamily="49" charset="-122"/>
                <a:sym typeface="Wingdings" panose="05000000000000000000" pitchFamily="2" charset="2"/>
              </a:rPr>
              <a:t>B</a:t>
            </a:r>
            <a:r>
              <a:rPr lang="zh-CN" altLang="en-US" sz="2800" b="1" dirty="0" smtClean="0">
                <a:ea typeface="黑体" panose="02010609060101010101" pitchFamily="49" charset="-122"/>
                <a:sym typeface="Wingdings" panose="05000000000000000000" pitchFamily="2" charset="2"/>
              </a:rPr>
              <a:t>为</a:t>
            </a:r>
            <a:r>
              <a:rPr lang="zh-CN" altLang="en-US" sz="2800" b="1" dirty="0" smtClean="0">
                <a:solidFill>
                  <a:srgbClr val="FF0000"/>
                </a:solidFill>
                <a:ea typeface="黑体" panose="02010609060101010101" pitchFamily="49" charset="-122"/>
                <a:sym typeface="Wingdings" panose="05000000000000000000" pitchFamily="2" charset="2"/>
              </a:rPr>
              <a:t>不含量词</a:t>
            </a:r>
            <a:r>
              <a:rPr lang="zh-CN" altLang="en-US" sz="2800" b="1" dirty="0" smtClean="0">
                <a:ea typeface="黑体" panose="02010609060101010101" pitchFamily="49" charset="-122"/>
                <a:sym typeface="Wingdings" panose="05000000000000000000" pitchFamily="2" charset="2"/>
              </a:rPr>
              <a:t>的公式。则称</a:t>
            </a:r>
            <a:r>
              <a:rPr lang="en-US" altLang="zh-CN" sz="2800" b="1" dirty="0" smtClean="0">
                <a:ea typeface="黑体" panose="02010609060101010101" pitchFamily="49" charset="-122"/>
                <a:sym typeface="Wingdings" panose="05000000000000000000" pitchFamily="2" charset="2"/>
              </a:rPr>
              <a:t>A</a:t>
            </a:r>
            <a:r>
              <a:rPr lang="zh-CN" altLang="en-US" sz="2800" b="1" dirty="0" smtClean="0">
                <a:ea typeface="黑体" panose="02010609060101010101" pitchFamily="49" charset="-122"/>
                <a:sym typeface="Wingdings" panose="05000000000000000000" pitchFamily="2" charset="2"/>
              </a:rPr>
              <a:t>为</a:t>
            </a:r>
            <a:r>
              <a:rPr lang="zh-CN" altLang="en-US" sz="2800" b="1" dirty="0" smtClean="0">
                <a:solidFill>
                  <a:srgbClr val="FF0000"/>
                </a:solidFill>
                <a:ea typeface="黑体" panose="02010609060101010101" pitchFamily="49" charset="-122"/>
                <a:sym typeface="Wingdings" panose="05000000000000000000" pitchFamily="2" charset="2"/>
              </a:rPr>
              <a:t>前束范式</a:t>
            </a:r>
            <a:r>
              <a:rPr lang="zh-CN" altLang="en-US" sz="2800" b="1" dirty="0" smtClean="0">
                <a:ea typeface="黑体" panose="02010609060101010101" pitchFamily="49" charset="-122"/>
                <a:sym typeface="Wingdings" panose="05000000000000000000" pitchFamily="2" charset="2"/>
              </a:rPr>
              <a:t>。</a:t>
            </a:r>
          </a:p>
        </p:txBody>
      </p:sp>
    </p:spTree>
  </p:cSld>
  <p:clrMapOvr>
    <a:masterClrMapping/>
  </p:clrMapOvr>
  <p:transition spd="med" advTm="548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2.3 </a:t>
            </a:r>
            <a:r>
              <a:rPr lang="zh-CN" altLang="en-US" sz="4400" smtClean="0">
                <a:latin typeface="Arial Black" panose="020B0A04020102020204" pitchFamily="34" charset="0"/>
                <a:ea typeface="黑体" panose="02010609060101010101" pitchFamily="49" charset="-122"/>
              </a:rPr>
              <a:t>范式</a:t>
            </a:r>
            <a:endParaRPr lang="zh-CN" altLang="en-US" sz="4400" smtClean="0"/>
          </a:p>
        </p:txBody>
      </p:sp>
      <p:sp>
        <p:nvSpPr>
          <p:cNvPr id="66563" name="内容占位符 2"/>
          <p:cNvSpPr>
            <a:spLocks noGrp="1"/>
          </p:cNvSpPr>
          <p:nvPr>
            <p:ph idx="1"/>
          </p:nvPr>
        </p:nvSpPr>
        <p:spPr/>
        <p:txBody>
          <a:bodyPr/>
          <a:lstStyle/>
          <a:p>
            <a:pPr>
              <a:buFontTx/>
              <a:buNone/>
            </a:pPr>
            <a:r>
              <a:rPr lang="zh-CN" altLang="en-US" b="1" dirty="0" smtClean="0">
                <a:ea typeface="黑体" panose="02010609060101010101" pitchFamily="49" charset="-122"/>
                <a:sym typeface="Wingdings" panose="05000000000000000000" pitchFamily="2" charset="2"/>
              </a:rPr>
              <a:t>例：</a:t>
            </a:r>
            <a:endParaRPr lang="en-US" altLang="zh-CN"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a:p>
            <a:pPr algn="just">
              <a:lnSpc>
                <a:spcPct val="100000"/>
              </a:lnSpc>
            </a:pPr>
            <a:r>
              <a:rPr lang="zh-CN" altLang="en-US" b="1" dirty="0" smtClean="0">
                <a:solidFill>
                  <a:srgbClr val="FF6600"/>
                </a:solidFill>
                <a:ea typeface="黑体" panose="02010609060101010101" pitchFamily="49" charset="-122"/>
                <a:sym typeface="Wingdings" panose="05000000000000000000" pitchFamily="2" charset="2"/>
              </a:rPr>
              <a:t>定理</a:t>
            </a:r>
            <a:r>
              <a:rPr lang="en-US" altLang="zh-CN" b="1" dirty="0" smtClean="0">
                <a:solidFill>
                  <a:srgbClr val="FF6600"/>
                </a:solidFill>
                <a:ea typeface="黑体" panose="02010609060101010101" pitchFamily="49" charset="-122"/>
                <a:sym typeface="Wingdings" panose="05000000000000000000" pitchFamily="2" charset="2"/>
              </a:rPr>
              <a:t>2.2</a:t>
            </a:r>
            <a:r>
              <a:rPr lang="zh-CN" altLang="en-US" b="1" dirty="0" smtClean="0">
                <a:solidFill>
                  <a:srgbClr val="FF6600"/>
                </a:solidFill>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前束范式存在定理</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一阶逻辑中的任何公式都存在与之等值的前束范式。        </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注：前束范式并</a:t>
            </a:r>
            <a:r>
              <a:rPr lang="zh-CN" altLang="en-US" b="1" dirty="0" smtClean="0">
                <a:solidFill>
                  <a:srgbClr val="FF0000"/>
                </a:solidFill>
                <a:ea typeface="黑体" panose="02010609060101010101" pitchFamily="49" charset="-122"/>
                <a:sym typeface="Wingdings" panose="05000000000000000000" pitchFamily="2" charset="2"/>
              </a:rPr>
              <a:t>不唯一</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a:t>
            </a:r>
          </a:p>
        </p:txBody>
      </p:sp>
      <p:graphicFrame>
        <p:nvGraphicFramePr>
          <p:cNvPr id="66564" name="Object 6"/>
          <p:cNvGraphicFramePr>
            <a:graphicFrameLocks noChangeAspect="1"/>
          </p:cNvGraphicFramePr>
          <p:nvPr>
            <p:extLst>
              <p:ext uri="{D42A27DB-BD31-4B8C-83A1-F6EECF244321}">
                <p14:modId xmlns:p14="http://schemas.microsoft.com/office/powerpoint/2010/main" val="2888842562"/>
              </p:ext>
            </p:extLst>
          </p:nvPr>
        </p:nvGraphicFramePr>
        <p:xfrm>
          <a:off x="1336675" y="1143000"/>
          <a:ext cx="5438775" cy="2971800"/>
        </p:xfrm>
        <a:graphic>
          <a:graphicData uri="http://schemas.openxmlformats.org/presentationml/2006/ole">
            <mc:AlternateContent xmlns:mc="http://schemas.openxmlformats.org/markup-compatibility/2006">
              <mc:Choice xmlns:v="urn:schemas-microsoft-com:vml" Requires="v">
                <p:oleObj spid="_x0000_s67018" name="Equation" r:id="rId4" imgW="2044440" imgH="1117440" progId="Equation.DSMT4">
                  <p:embed/>
                </p:oleObj>
              </mc:Choice>
              <mc:Fallback>
                <p:oleObj name="Equation" r:id="rId4" imgW="2044440" imgH="1117440" progId="Equation.DSMT4">
                  <p:embed/>
                  <p:pic>
                    <p:nvPicPr>
                      <p:cNvPr id="0" name="Object 6"/>
                      <p:cNvPicPr>
                        <a:picLocks noChangeAspect="1" noChangeArrowheads="1"/>
                      </p:cNvPicPr>
                      <p:nvPr/>
                    </p:nvPicPr>
                    <p:blipFill>
                      <a:blip r:embed="rId5"/>
                      <a:srcRect/>
                      <a:stretch>
                        <a:fillRect/>
                      </a:stretch>
                    </p:blipFill>
                    <p:spPr bwMode="auto">
                      <a:xfrm>
                        <a:off x="1336675" y="1143000"/>
                        <a:ext cx="5438775"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2.3 </a:t>
            </a:r>
            <a:r>
              <a:rPr lang="zh-CN" altLang="en-US" sz="4400" smtClean="0">
                <a:latin typeface="Arial Black" panose="020B0A04020102020204" pitchFamily="34" charset="0"/>
                <a:ea typeface="黑体" panose="02010609060101010101" pitchFamily="49" charset="-122"/>
              </a:rPr>
              <a:t>范式</a:t>
            </a:r>
            <a:endParaRPr lang="zh-CN" altLang="en-US" sz="4400" smtClean="0"/>
          </a:p>
        </p:txBody>
      </p:sp>
      <p:sp>
        <p:nvSpPr>
          <p:cNvPr id="67587" name="内容占位符 2"/>
          <p:cNvSpPr>
            <a:spLocks noGrp="1"/>
          </p:cNvSpPr>
          <p:nvPr>
            <p:ph idx="1"/>
          </p:nvPr>
        </p:nvSpPr>
        <p:spPr/>
        <p:txBody>
          <a:bodyPr/>
          <a:lstStyle/>
          <a:p>
            <a:pPr>
              <a:buFontTx/>
              <a:buNone/>
            </a:pPr>
            <a:r>
              <a:rPr lang="zh-CN" altLang="en-US" sz="2800" b="1" dirty="0" smtClean="0">
                <a:solidFill>
                  <a:srgbClr val="FF6600"/>
                </a:solidFill>
                <a:latin typeface="黑体" panose="02010609060101010101" pitchFamily="49" charset="-122"/>
                <a:ea typeface="黑体" panose="02010609060101010101" pitchFamily="49" charset="-122"/>
              </a:rPr>
              <a:t>证明</a:t>
            </a:r>
            <a:r>
              <a:rPr lang="zh-CN" altLang="en-US" sz="2800" b="1" dirty="0" smtClean="0">
                <a:latin typeface="黑体" panose="02010609060101010101" pitchFamily="49" charset="-122"/>
                <a:ea typeface="黑体" panose="02010609060101010101" pitchFamily="49" charset="-122"/>
              </a:rPr>
              <a:t>：在一阶逻辑中，任何一个公式均可通过等值演算化为前束范式，化解过程如下：</a:t>
            </a:r>
            <a:endParaRPr lang="en-US" altLang="zh-CN" sz="2800" b="1" dirty="0" smtClean="0">
              <a:latin typeface="黑体" panose="02010609060101010101" pitchFamily="49" charset="-122"/>
              <a:ea typeface="黑体" panose="02010609060101010101" pitchFamily="49" charset="-122"/>
            </a:endParaRPr>
          </a:p>
          <a:p>
            <a:pPr>
              <a:buFontTx/>
              <a:buNone/>
            </a:pPr>
            <a:r>
              <a:rPr lang="en-US" altLang="zh-CN" sz="2800" b="1" dirty="0" smtClean="0">
                <a:latin typeface="黑体" panose="02010609060101010101" pitchFamily="49" charset="-122"/>
                <a:ea typeface="黑体" panose="02010609060101010101" pitchFamily="49" charset="-122"/>
              </a:rPr>
              <a:t> (1) </a:t>
            </a:r>
            <a:r>
              <a:rPr lang="zh-CN" altLang="en-US" sz="2800" b="1" dirty="0" smtClean="0">
                <a:latin typeface="黑体" panose="02010609060101010101" pitchFamily="49" charset="-122"/>
                <a:ea typeface="黑体" panose="02010609060101010101" pitchFamily="49" charset="-122"/>
              </a:rPr>
              <a:t>消去除 ┐，∧，∨之外的联结词；</a:t>
            </a:r>
            <a:endParaRPr lang="en-US" altLang="zh-CN" sz="2800" b="1" dirty="0" smtClean="0">
              <a:latin typeface="黑体" panose="02010609060101010101" pitchFamily="49" charset="-122"/>
              <a:ea typeface="黑体" panose="02010609060101010101" pitchFamily="49" charset="-122"/>
            </a:endParaRPr>
          </a:p>
          <a:p>
            <a:pPr>
              <a:buFontTx/>
              <a:buNone/>
            </a:pPr>
            <a:r>
              <a:rPr lang="en-US" altLang="zh-CN" sz="2800" b="1" dirty="0" smtClean="0">
                <a:latin typeface="黑体" panose="02010609060101010101" pitchFamily="49" charset="-122"/>
                <a:ea typeface="黑体" panose="02010609060101010101" pitchFamily="49" charset="-122"/>
              </a:rPr>
              <a:t> (2) </a:t>
            </a:r>
            <a:r>
              <a:rPr lang="zh-CN" altLang="en-US" sz="2800" b="1" dirty="0" smtClean="0">
                <a:latin typeface="黑体" panose="02010609060101010101" pitchFamily="49" charset="-122"/>
                <a:ea typeface="黑体" panose="02010609060101010101" pitchFamily="49" charset="-122"/>
              </a:rPr>
              <a:t>反复运用德摩根律，直接将否定符 ┐</a:t>
            </a:r>
            <a:r>
              <a:rPr lang="zh-CN" altLang="en-US" sz="2800" b="1" dirty="0">
                <a:latin typeface="黑体" panose="02010609060101010101" pitchFamily="49" charset="-122"/>
                <a:ea typeface="黑体" panose="02010609060101010101" pitchFamily="49" charset="-122"/>
              </a:rPr>
              <a:t>移动</a:t>
            </a:r>
            <a:r>
              <a:rPr lang="zh-CN" altLang="en-US" sz="2800" b="1" dirty="0" smtClean="0">
                <a:latin typeface="黑体" panose="02010609060101010101" pitchFamily="49" charset="-122"/>
                <a:ea typeface="黑体" panose="02010609060101010101" pitchFamily="49" charset="-122"/>
              </a:rPr>
              <a:t>到原子公式的前端</a:t>
            </a:r>
            <a:r>
              <a:rPr lang="en-US" altLang="zh-CN" sz="2800" b="1" dirty="0" smtClean="0">
                <a:latin typeface="黑体" panose="02010609060101010101" pitchFamily="49" charset="-122"/>
                <a:ea typeface="黑体" panose="02010609060101010101" pitchFamily="49" charset="-122"/>
              </a:rPr>
              <a:t>(</a:t>
            </a:r>
            <a:r>
              <a:rPr lang="zh-CN" altLang="en-US" sz="2800" b="1" dirty="0" smtClean="0">
                <a:latin typeface="黑体" panose="02010609060101010101" pitchFamily="49" charset="-122"/>
                <a:ea typeface="黑体" panose="02010609060101010101" pitchFamily="49" charset="-122"/>
              </a:rPr>
              <a:t>量词符</a:t>
            </a:r>
            <a:r>
              <a:rPr lang="zh-CN" altLang="en-US" sz="2800" b="1" dirty="0" smtClean="0">
                <a:solidFill>
                  <a:srgbClr val="FF0000"/>
                </a:solidFill>
                <a:latin typeface="黑体" panose="02010609060101010101" pitchFamily="49" charset="-122"/>
                <a:ea typeface="黑体" panose="02010609060101010101" pitchFamily="49" charset="-122"/>
              </a:rPr>
              <a:t>后</a:t>
            </a:r>
            <a:r>
              <a:rPr lang="en-US" altLang="zh-CN" sz="2800" b="1" dirty="0" smtClean="0">
                <a:latin typeface="黑体" panose="02010609060101010101" pitchFamily="49" charset="-122"/>
                <a:ea typeface="黑体" panose="02010609060101010101" pitchFamily="49" charset="-122"/>
              </a:rPr>
              <a:t>)</a:t>
            </a:r>
            <a:r>
              <a:rPr lang="zh-CN" altLang="en-US" sz="2800" b="1" dirty="0" smtClean="0">
                <a:latin typeface="黑体" panose="02010609060101010101" pitchFamily="49" charset="-122"/>
                <a:ea typeface="黑体" panose="02010609060101010101" pitchFamily="49" charset="-122"/>
              </a:rPr>
              <a:t>；</a:t>
            </a:r>
            <a:endParaRPr lang="en-US" altLang="zh-CN" sz="2800" b="1" dirty="0" smtClean="0">
              <a:latin typeface="黑体" panose="02010609060101010101" pitchFamily="49" charset="-122"/>
              <a:ea typeface="黑体" panose="02010609060101010101" pitchFamily="49" charset="-122"/>
            </a:endParaRPr>
          </a:p>
          <a:p>
            <a:pPr>
              <a:buFontTx/>
              <a:buNone/>
            </a:pPr>
            <a:r>
              <a:rPr lang="en-US" altLang="zh-CN" sz="2800" b="1" dirty="0" smtClean="0">
                <a:latin typeface="黑体" panose="02010609060101010101" pitchFamily="49" charset="-122"/>
                <a:ea typeface="黑体" panose="02010609060101010101" pitchFamily="49" charset="-122"/>
              </a:rPr>
              <a:t> (3) </a:t>
            </a:r>
            <a:r>
              <a:rPr lang="zh-CN" altLang="en-US" sz="2800" b="1" dirty="0" smtClean="0">
                <a:latin typeface="黑体" panose="02010609060101010101" pitchFamily="49" charset="-122"/>
                <a:ea typeface="黑体" panose="02010609060101010101" pitchFamily="49" charset="-122"/>
              </a:rPr>
              <a:t>换名使各变元不同名；</a:t>
            </a:r>
            <a:endParaRPr lang="en-US" altLang="zh-CN" sz="2800" b="1" dirty="0" smtClean="0">
              <a:latin typeface="黑体" panose="02010609060101010101" pitchFamily="49" charset="-122"/>
              <a:ea typeface="黑体" panose="02010609060101010101" pitchFamily="49" charset="-122"/>
            </a:endParaRPr>
          </a:p>
          <a:p>
            <a:pPr>
              <a:buFontTx/>
              <a:buNone/>
            </a:pPr>
            <a:r>
              <a:rPr lang="en-US" altLang="zh-CN" sz="2800" b="1" dirty="0" smtClean="0">
                <a:latin typeface="黑体" panose="02010609060101010101" pitchFamily="49" charset="-122"/>
                <a:ea typeface="黑体" panose="02010609060101010101" pitchFamily="49" charset="-122"/>
              </a:rPr>
              <a:t> (4) </a:t>
            </a:r>
            <a:r>
              <a:rPr lang="zh-CN" altLang="en-US" sz="2800" b="1" dirty="0" smtClean="0">
                <a:latin typeface="黑体" panose="02010609060101010101" pitchFamily="49" charset="-122"/>
                <a:ea typeface="黑体" panose="02010609060101010101" pitchFamily="49" charset="-122"/>
              </a:rPr>
              <a:t>使用谓词的等价公式，将所有量词提到公式的最前端。</a:t>
            </a:r>
            <a:endParaRPr lang="zh-CN" altLang="en-US" sz="2800" b="1" dirty="0" smtClean="0">
              <a:solidFill>
                <a:srgbClr val="0000FF"/>
              </a:solidFill>
              <a:latin typeface="黑体" panose="02010609060101010101" pitchFamily="49" charset="-122"/>
              <a:ea typeface="黑体" panose="02010609060101010101" pitchFamily="49" charset="-122"/>
              <a:sym typeface="Wingdings" panose="05000000000000000000" pitchFamily="2" charset="2"/>
            </a:endParaRPr>
          </a:p>
          <a:p>
            <a:r>
              <a:rPr lang="zh-CN" altLang="en-US" sz="2800" b="1" dirty="0" smtClean="0">
                <a:solidFill>
                  <a:srgbClr val="0000FF"/>
                </a:solidFill>
                <a:ea typeface="黑体" panose="02010609060101010101" pitchFamily="49" charset="-122"/>
                <a:sym typeface="Wingdings" panose="05000000000000000000" pitchFamily="2" charset="2"/>
              </a:rPr>
              <a:t>例</a:t>
            </a:r>
            <a:r>
              <a:rPr lang="en-US" altLang="zh-CN" sz="2800" b="1" dirty="0" smtClean="0">
                <a:solidFill>
                  <a:srgbClr val="0000FF"/>
                </a:solidFill>
                <a:ea typeface="黑体" panose="02010609060101010101" pitchFamily="49" charset="-122"/>
                <a:sym typeface="Wingdings" panose="05000000000000000000" pitchFamily="2" charset="2"/>
              </a:rPr>
              <a:t>2-20</a:t>
            </a:r>
            <a:r>
              <a:rPr lang="zh-CN" altLang="en-US" sz="2800" b="1" dirty="0" smtClean="0">
                <a:solidFill>
                  <a:srgbClr val="0000FF"/>
                </a:solidFill>
                <a:ea typeface="黑体" panose="02010609060101010101" pitchFamily="49" charset="-122"/>
                <a:sym typeface="Wingdings" panose="05000000000000000000" pitchFamily="2" charset="2"/>
              </a:rPr>
              <a:t>：将下列公式化成前束范式</a:t>
            </a:r>
            <a:endParaRPr lang="en-US" altLang="zh-CN" sz="2800" b="1" dirty="0" smtClean="0">
              <a:solidFill>
                <a:srgbClr val="0000FF"/>
              </a:solidFill>
              <a:ea typeface="黑体" panose="02010609060101010101" pitchFamily="49" charset="-122"/>
              <a:sym typeface="Wingdings" panose="05000000000000000000" pitchFamily="2" charset="2"/>
            </a:endParaRPr>
          </a:p>
        </p:txBody>
      </p:sp>
      <p:graphicFrame>
        <p:nvGraphicFramePr>
          <p:cNvPr id="67588" name="Object 2"/>
          <p:cNvGraphicFramePr>
            <a:graphicFrameLocks noChangeAspect="1"/>
          </p:cNvGraphicFramePr>
          <p:nvPr>
            <p:extLst>
              <p:ext uri="{D42A27DB-BD31-4B8C-83A1-F6EECF244321}">
                <p14:modId xmlns:p14="http://schemas.microsoft.com/office/powerpoint/2010/main" val="1003600259"/>
              </p:ext>
            </p:extLst>
          </p:nvPr>
        </p:nvGraphicFramePr>
        <p:xfrm>
          <a:off x="577850" y="5410200"/>
          <a:ext cx="7989888" cy="990600"/>
        </p:xfrm>
        <a:graphic>
          <a:graphicData uri="http://schemas.openxmlformats.org/presentationml/2006/ole">
            <mc:AlternateContent xmlns:mc="http://schemas.openxmlformats.org/markup-compatibility/2006">
              <mc:Choice xmlns:v="urn:schemas-microsoft-com:vml" Requires="v">
                <p:oleObj spid="_x0000_s68042" name="Equation" r:id="rId4" imgW="4190760" imgH="431640" progId="Equation.DSMT4">
                  <p:embed/>
                </p:oleObj>
              </mc:Choice>
              <mc:Fallback>
                <p:oleObj name="Equation" r:id="rId4" imgW="4190760" imgH="431640" progId="Equation.DSMT4">
                  <p:embed/>
                  <p:pic>
                    <p:nvPicPr>
                      <p:cNvPr id="0" name="Object 2"/>
                      <p:cNvPicPr>
                        <a:picLocks noChangeAspect="1" noChangeArrowheads="1"/>
                      </p:cNvPicPr>
                      <p:nvPr/>
                    </p:nvPicPr>
                    <p:blipFill>
                      <a:blip r:embed="rId5"/>
                      <a:srcRect/>
                      <a:stretch>
                        <a:fillRect/>
                      </a:stretch>
                    </p:blipFill>
                    <p:spPr bwMode="auto">
                      <a:xfrm>
                        <a:off x="577850" y="5410200"/>
                        <a:ext cx="7989888" cy="990600"/>
                      </a:xfrm>
                      <a:prstGeom prst="rect">
                        <a:avLst/>
                      </a:prstGeom>
                      <a:noFill/>
                      <a:ln>
                        <a:noFill/>
                      </a:ln>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2.3 </a:t>
            </a:r>
            <a:r>
              <a:rPr lang="zh-CN" altLang="en-US" sz="4400" smtClean="0">
                <a:latin typeface="Arial Black" panose="020B0A04020102020204" pitchFamily="34" charset="0"/>
                <a:ea typeface="黑体" panose="02010609060101010101" pitchFamily="49" charset="-122"/>
              </a:rPr>
              <a:t>范式</a:t>
            </a:r>
            <a:endParaRPr lang="zh-CN" altLang="en-US" sz="4400" smtClean="0"/>
          </a:p>
        </p:txBody>
      </p:sp>
      <p:sp>
        <p:nvSpPr>
          <p:cNvPr id="69635" name="内容占位符 2"/>
          <p:cNvSpPr>
            <a:spLocks noGrp="1"/>
          </p:cNvSpPr>
          <p:nvPr>
            <p:ph idx="1"/>
          </p:nvPr>
        </p:nvSpPr>
        <p:spPr>
          <a:xfrm>
            <a:off x="0" y="1143000"/>
            <a:ext cx="8991600" cy="5486400"/>
          </a:xfrm>
        </p:spPr>
        <p:txBody>
          <a:bodyPr/>
          <a:lstStyle/>
          <a:p>
            <a:pPr algn="just">
              <a:lnSpc>
                <a:spcPct val="100000"/>
              </a:lnSpc>
              <a:spcBef>
                <a:spcPct val="0"/>
              </a:spcBef>
              <a:buFontTx/>
              <a:buNone/>
            </a:pPr>
            <a:r>
              <a:rPr lang="en-US" altLang="zh-CN" b="1" dirty="0" smtClean="0">
                <a:solidFill>
                  <a:srgbClr val="0000FF"/>
                </a:solidFill>
                <a:ea typeface="黑体" panose="02010609060101010101" pitchFamily="49" charset="-122"/>
                <a:sym typeface="Wingdings" panose="05000000000000000000" pitchFamily="2" charset="2"/>
              </a:rPr>
              <a:t>2.3.2 </a:t>
            </a:r>
            <a:r>
              <a:rPr lang="zh-CN" altLang="en-US" b="1" dirty="0" smtClean="0">
                <a:solidFill>
                  <a:srgbClr val="0000FF"/>
                </a:solidFill>
                <a:ea typeface="黑体" panose="02010609060101010101" pitchFamily="49" charset="-122"/>
              </a:rPr>
              <a:t>斯科林</a:t>
            </a:r>
            <a:r>
              <a:rPr lang="en-US" altLang="zh-CN" b="1" dirty="0" smtClean="0">
                <a:solidFill>
                  <a:srgbClr val="0000FF"/>
                </a:solidFill>
                <a:ea typeface="黑体" panose="02010609060101010101" pitchFamily="49" charset="-122"/>
              </a:rPr>
              <a:t>(</a:t>
            </a:r>
            <a:r>
              <a:rPr lang="en-US" altLang="zh-CN" b="1" dirty="0" err="1" smtClean="0">
                <a:solidFill>
                  <a:srgbClr val="0000FF"/>
                </a:solidFill>
                <a:ea typeface="黑体" panose="02010609060101010101" pitchFamily="49" charset="-122"/>
                <a:sym typeface="Wingdings" panose="05000000000000000000" pitchFamily="2" charset="2"/>
              </a:rPr>
              <a:t>Skolem</a:t>
            </a:r>
            <a:r>
              <a:rPr lang="en-US" altLang="zh-CN" b="1" dirty="0" smtClean="0">
                <a:solidFill>
                  <a:srgbClr val="0000FF"/>
                </a:solidFill>
                <a:ea typeface="黑体" panose="02010609060101010101" pitchFamily="49" charset="-122"/>
                <a:sym typeface="Wingdings" panose="05000000000000000000" pitchFamily="2" charset="2"/>
              </a:rPr>
              <a:t>)</a:t>
            </a:r>
            <a:r>
              <a:rPr lang="zh-CN" altLang="en-US" b="1" dirty="0" smtClean="0">
                <a:solidFill>
                  <a:srgbClr val="0000FF"/>
                </a:solidFill>
                <a:ea typeface="黑体" panose="02010609060101010101" pitchFamily="49" charset="-122"/>
                <a:sym typeface="Wingdings" panose="05000000000000000000" pitchFamily="2" charset="2"/>
              </a:rPr>
              <a:t>标准型</a:t>
            </a:r>
            <a:endParaRPr lang="en-US" altLang="zh-CN" b="1" dirty="0" smtClean="0">
              <a:solidFill>
                <a:srgbClr val="0000FF"/>
              </a:solidFill>
              <a:ea typeface="黑体" panose="02010609060101010101" pitchFamily="49" charset="-122"/>
              <a:sym typeface="Wingdings" panose="05000000000000000000" pitchFamily="2" charset="2"/>
            </a:endParaRPr>
          </a:p>
          <a:p>
            <a:pPr algn="just">
              <a:lnSpc>
                <a:spcPct val="100000"/>
              </a:lnSpc>
              <a:spcBef>
                <a:spcPct val="0"/>
              </a:spcBef>
            </a:pPr>
            <a:r>
              <a:rPr lang="zh-CN" altLang="en-US" sz="2800" b="1" dirty="0" smtClean="0">
                <a:solidFill>
                  <a:srgbClr val="FF6600"/>
                </a:solidFill>
                <a:ea typeface="黑体" panose="02010609060101010101" pitchFamily="49" charset="-122"/>
                <a:sym typeface="Wingdings" panose="05000000000000000000" pitchFamily="2" charset="2"/>
              </a:rPr>
              <a:t>定义</a:t>
            </a:r>
            <a:r>
              <a:rPr lang="en-US" altLang="zh-CN" sz="2800" b="1" dirty="0" smtClean="0">
                <a:solidFill>
                  <a:srgbClr val="FF6600"/>
                </a:solidFill>
                <a:ea typeface="黑体" panose="02010609060101010101" pitchFamily="49" charset="-122"/>
                <a:sym typeface="Wingdings" panose="05000000000000000000" pitchFamily="2" charset="2"/>
              </a:rPr>
              <a:t>2.18</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设公式</a:t>
            </a:r>
            <a:r>
              <a:rPr lang="en-US" altLang="zh-CN" sz="2800" b="1" dirty="0" smtClean="0">
                <a:ea typeface="黑体" panose="02010609060101010101" pitchFamily="49" charset="-122"/>
                <a:sym typeface="Wingdings" panose="05000000000000000000" pitchFamily="2" charset="2"/>
              </a:rPr>
              <a:t>G</a:t>
            </a:r>
            <a:r>
              <a:rPr lang="zh-CN" altLang="en-US" sz="2800" b="1" dirty="0" smtClean="0">
                <a:ea typeface="黑体" panose="02010609060101010101" pitchFamily="49" charset="-122"/>
                <a:sym typeface="Wingdings" panose="05000000000000000000" pitchFamily="2" charset="2"/>
              </a:rPr>
              <a:t>是一个前束范式，如消去</a:t>
            </a:r>
            <a:r>
              <a:rPr lang="en-US" altLang="zh-CN" sz="2800" b="1" dirty="0" smtClean="0">
                <a:ea typeface="黑体" panose="02010609060101010101" pitchFamily="49" charset="-122"/>
                <a:sym typeface="Wingdings" panose="05000000000000000000" pitchFamily="2" charset="2"/>
              </a:rPr>
              <a:t>G</a:t>
            </a:r>
            <a:r>
              <a:rPr lang="zh-CN" altLang="en-US" sz="2800" b="1" dirty="0" smtClean="0">
                <a:ea typeface="黑体" panose="02010609060101010101" pitchFamily="49" charset="-122"/>
                <a:sym typeface="Wingdings" panose="05000000000000000000" pitchFamily="2" charset="2"/>
              </a:rPr>
              <a:t>中</a:t>
            </a:r>
            <a:r>
              <a:rPr lang="zh-CN" altLang="en-US" sz="2800" b="1" dirty="0" smtClean="0">
                <a:solidFill>
                  <a:srgbClr val="FF0000"/>
                </a:solidFill>
                <a:ea typeface="黑体" panose="02010609060101010101" pitchFamily="49" charset="-122"/>
                <a:sym typeface="Wingdings" panose="05000000000000000000" pitchFamily="2" charset="2"/>
              </a:rPr>
              <a:t>所有</a:t>
            </a:r>
            <a:r>
              <a:rPr lang="zh-CN" altLang="en-US" sz="2800" b="1" dirty="0" smtClean="0">
                <a:ea typeface="黑体" panose="02010609060101010101" pitchFamily="49" charset="-122"/>
                <a:sym typeface="Wingdings" panose="05000000000000000000" pitchFamily="2" charset="2"/>
              </a:rPr>
              <a:t>的存在量词和全称量词，所得到的公式称为</a:t>
            </a:r>
            <a:r>
              <a:rPr lang="en-US" altLang="zh-CN" sz="2800" b="1" dirty="0" err="1" smtClean="0">
                <a:ea typeface="黑体" panose="02010609060101010101" pitchFamily="49" charset="-122"/>
                <a:sym typeface="Wingdings" panose="05000000000000000000" pitchFamily="2" charset="2"/>
              </a:rPr>
              <a:t>Skolem</a:t>
            </a:r>
            <a:r>
              <a:rPr lang="zh-CN" altLang="en-US" sz="2800" b="1" dirty="0">
                <a:ea typeface="黑体" panose="02010609060101010101" pitchFamily="49" charset="-122"/>
                <a:sym typeface="Wingdings" panose="05000000000000000000" pitchFamily="2" charset="2"/>
              </a:rPr>
              <a:t>标准型。</a:t>
            </a:r>
            <a:endParaRPr lang="en-US" altLang="zh-CN" sz="2800" b="1" dirty="0" smtClean="0">
              <a:ea typeface="黑体" panose="02010609060101010101" pitchFamily="49" charset="-122"/>
              <a:sym typeface="Wingdings" panose="05000000000000000000" pitchFamily="2" charset="2"/>
            </a:endParaRPr>
          </a:p>
          <a:p>
            <a:pPr algn="just">
              <a:lnSpc>
                <a:spcPct val="100000"/>
              </a:lnSpc>
              <a:spcBef>
                <a:spcPct val="0"/>
              </a:spcBef>
            </a:pPr>
            <a:r>
              <a:rPr lang="zh-CN" altLang="en-US" sz="2800" b="1" dirty="0" smtClean="0">
                <a:solidFill>
                  <a:srgbClr val="FF6600"/>
                </a:solidFill>
                <a:ea typeface="黑体" panose="02010609060101010101" pitchFamily="49" charset="-122"/>
                <a:sym typeface="Wingdings" panose="05000000000000000000" pitchFamily="2" charset="2"/>
              </a:rPr>
              <a:t>定理</a:t>
            </a:r>
            <a:r>
              <a:rPr lang="en-US" altLang="zh-CN" sz="2800" b="1" dirty="0" smtClean="0">
                <a:solidFill>
                  <a:srgbClr val="FF6600"/>
                </a:solidFill>
                <a:ea typeface="黑体" panose="02010609060101010101" pitchFamily="49" charset="-122"/>
                <a:sym typeface="Wingdings" panose="05000000000000000000" pitchFamily="2" charset="2"/>
              </a:rPr>
              <a:t>2.3</a:t>
            </a:r>
            <a:r>
              <a:rPr lang="zh-CN" altLang="en-US" sz="2800" b="1" dirty="0" smtClean="0">
                <a:solidFill>
                  <a:srgbClr val="FF6600"/>
                </a:solidFill>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任意一个公式</a:t>
            </a:r>
            <a:r>
              <a:rPr lang="en-US" altLang="zh-CN" sz="2800" b="1" dirty="0" smtClean="0">
                <a:ea typeface="黑体" panose="02010609060101010101" pitchFamily="49" charset="-122"/>
                <a:sym typeface="Wingdings" panose="05000000000000000000" pitchFamily="2" charset="2"/>
              </a:rPr>
              <a:t>G</a:t>
            </a:r>
            <a:r>
              <a:rPr lang="zh-CN" altLang="en-US" sz="2800" b="1" dirty="0" smtClean="0">
                <a:ea typeface="黑体" panose="02010609060101010101" pitchFamily="49" charset="-122"/>
                <a:sym typeface="Wingdings" panose="05000000000000000000" pitchFamily="2" charset="2"/>
              </a:rPr>
              <a:t>都有相应的</a:t>
            </a:r>
            <a:r>
              <a:rPr lang="en-US" altLang="zh-CN" sz="2800" b="1" dirty="0" err="1" smtClean="0">
                <a:ea typeface="黑体" panose="02010609060101010101" pitchFamily="49" charset="-122"/>
                <a:sym typeface="Wingdings" panose="05000000000000000000" pitchFamily="2" charset="2"/>
              </a:rPr>
              <a:t>Skolem</a:t>
            </a:r>
            <a:r>
              <a:rPr lang="zh-CN" altLang="en-US" sz="2800" b="1" dirty="0" smtClean="0">
                <a:ea typeface="黑体" panose="02010609060101010101" pitchFamily="49" charset="-122"/>
                <a:sym typeface="Wingdings" panose="05000000000000000000" pitchFamily="2" charset="2"/>
              </a:rPr>
              <a:t>标准型存在，但此</a:t>
            </a:r>
            <a:r>
              <a:rPr lang="en-US" altLang="zh-CN" sz="2800" b="1" dirty="0" err="1" smtClean="0">
                <a:ea typeface="黑体" panose="02010609060101010101" pitchFamily="49" charset="-122"/>
                <a:sym typeface="Wingdings" panose="05000000000000000000" pitchFamily="2" charset="2"/>
              </a:rPr>
              <a:t>Skolem</a:t>
            </a:r>
            <a:r>
              <a:rPr lang="zh-CN" altLang="en-US" sz="2800" b="1" dirty="0" smtClean="0">
                <a:ea typeface="黑体" panose="02010609060101010101" pitchFamily="49" charset="-122"/>
                <a:sym typeface="Wingdings" panose="05000000000000000000" pitchFamily="2" charset="2"/>
              </a:rPr>
              <a:t>标准型</a:t>
            </a:r>
            <a:r>
              <a:rPr lang="zh-CN" altLang="en-US" sz="2800" b="1" dirty="0" smtClean="0">
                <a:solidFill>
                  <a:srgbClr val="FF0000"/>
                </a:solidFill>
                <a:ea typeface="黑体" panose="02010609060101010101" pitchFamily="49" charset="-122"/>
                <a:sym typeface="Wingdings" panose="05000000000000000000" pitchFamily="2" charset="2"/>
              </a:rPr>
              <a:t>不一定</a:t>
            </a:r>
            <a:r>
              <a:rPr lang="zh-CN" altLang="en-US" sz="2800" b="1" dirty="0" smtClean="0">
                <a:ea typeface="黑体" panose="02010609060101010101" pitchFamily="49" charset="-122"/>
                <a:sym typeface="Wingdings" panose="05000000000000000000" pitchFamily="2" charset="2"/>
              </a:rPr>
              <a:t>与原公式等值。</a:t>
            </a:r>
            <a:endParaRPr lang="en-US" altLang="zh-CN" sz="2800" b="1" dirty="0" smtClean="0">
              <a:ea typeface="黑体" panose="02010609060101010101" pitchFamily="49" charset="-122"/>
              <a:sym typeface="Wingdings" panose="05000000000000000000" pitchFamily="2" charset="2"/>
            </a:endParaRPr>
          </a:p>
          <a:p>
            <a:pPr algn="just">
              <a:lnSpc>
                <a:spcPct val="100000"/>
              </a:lnSpc>
              <a:spcBef>
                <a:spcPct val="0"/>
              </a:spcBef>
              <a:buFontTx/>
              <a:buNone/>
            </a:pPr>
            <a:r>
              <a:rPr lang="zh-CN" altLang="en-US" sz="2800" b="1" dirty="0" smtClean="0"/>
              <a:t>	</a:t>
            </a:r>
            <a:r>
              <a:rPr lang="zh-CN" altLang="en-US" sz="2800" b="1" dirty="0" smtClean="0">
                <a:ea typeface="黑体" panose="02010609060101010101" pitchFamily="49" charset="-122"/>
              </a:rPr>
              <a:t>证明：由定理</a:t>
            </a:r>
            <a:r>
              <a:rPr lang="en-US" altLang="zh-CN" sz="2800" b="1" dirty="0" smtClean="0">
                <a:ea typeface="黑体" panose="02010609060101010101" pitchFamily="49" charset="-122"/>
              </a:rPr>
              <a:t>2.2</a:t>
            </a:r>
            <a:r>
              <a:rPr lang="zh-CN" altLang="en-US" sz="2800" b="1" dirty="0" smtClean="0">
                <a:ea typeface="黑体" panose="02010609060101010101" pitchFamily="49" charset="-122"/>
              </a:rPr>
              <a:t>知，公式</a:t>
            </a:r>
            <a:r>
              <a:rPr lang="en-US" altLang="zh-CN" sz="2800" b="1" dirty="0" smtClean="0">
                <a:ea typeface="黑体" panose="02010609060101010101" pitchFamily="49" charset="-122"/>
              </a:rPr>
              <a:t>G</a:t>
            </a:r>
            <a:r>
              <a:rPr lang="zh-CN" altLang="en-US" sz="2800" b="1" dirty="0" smtClean="0">
                <a:ea typeface="黑体" panose="02010609060101010101" pitchFamily="49" charset="-122"/>
              </a:rPr>
              <a:t>必有与之等价的前束范式，设</a:t>
            </a:r>
            <a:r>
              <a:rPr lang="en-US" altLang="zh-CN" sz="2800" b="1" dirty="0" smtClean="0">
                <a:ea typeface="黑体" panose="02010609060101010101" pitchFamily="49" charset="-122"/>
              </a:rPr>
              <a:t>G</a:t>
            </a:r>
            <a:r>
              <a:rPr lang="zh-CN" altLang="en-US" sz="2800" b="1" dirty="0" smtClean="0">
                <a:ea typeface="黑体" panose="02010609060101010101" pitchFamily="49" charset="-122"/>
              </a:rPr>
              <a:t>的前束范式为：</a:t>
            </a:r>
          </a:p>
          <a:p>
            <a:pPr algn="ctr">
              <a:lnSpc>
                <a:spcPct val="100000"/>
              </a:lnSpc>
              <a:spcBef>
                <a:spcPct val="0"/>
              </a:spcBef>
              <a:buFontTx/>
              <a:buNone/>
            </a:pPr>
            <a:r>
              <a:rPr lang="en-US" altLang="zh-CN" sz="2800" b="1" dirty="0" smtClean="0">
                <a:ea typeface="黑体" panose="02010609060101010101" pitchFamily="49" charset="-122"/>
              </a:rPr>
              <a:t>G=(</a:t>
            </a:r>
            <a:r>
              <a:rPr lang="en-US" altLang="zh-CN" sz="2800" b="1" i="1" dirty="0" smtClean="0">
                <a:ea typeface="黑体" panose="02010609060101010101" pitchFamily="49" charset="-122"/>
              </a:rPr>
              <a:t>Q</a:t>
            </a:r>
            <a:r>
              <a:rPr lang="en-US" altLang="zh-CN" sz="2800" b="1" baseline="-25000" dirty="0" smtClean="0">
                <a:ea typeface="黑体" panose="02010609060101010101" pitchFamily="49" charset="-122"/>
              </a:rPr>
              <a:t>1</a:t>
            </a:r>
            <a:r>
              <a:rPr lang="en-US" altLang="zh-CN" sz="2800" b="1" i="1" dirty="0" smtClean="0">
                <a:ea typeface="黑体" panose="02010609060101010101" pitchFamily="49" charset="-122"/>
              </a:rPr>
              <a:t>x</a:t>
            </a:r>
            <a:r>
              <a:rPr lang="en-US" altLang="zh-CN" sz="2800" b="1" baseline="-25000" dirty="0" smtClean="0">
                <a:ea typeface="黑体" panose="02010609060101010101" pitchFamily="49" charset="-122"/>
              </a:rPr>
              <a:t>1</a:t>
            </a:r>
            <a:r>
              <a:rPr lang="en-US" altLang="zh-CN" sz="2800" b="1" dirty="0" smtClean="0">
                <a:ea typeface="黑体" panose="02010609060101010101" pitchFamily="49" charset="-122"/>
              </a:rPr>
              <a:t>)(</a:t>
            </a:r>
            <a:r>
              <a:rPr lang="en-US" altLang="zh-CN" sz="2800" b="1" i="1" dirty="0" smtClean="0">
                <a:ea typeface="黑体" panose="02010609060101010101" pitchFamily="49" charset="-122"/>
              </a:rPr>
              <a:t>Q</a:t>
            </a:r>
            <a:r>
              <a:rPr lang="en-US" altLang="zh-CN" sz="2800" b="1" baseline="-25000" dirty="0" smtClean="0">
                <a:ea typeface="黑体" panose="02010609060101010101" pitchFamily="49" charset="-122"/>
              </a:rPr>
              <a:t>2</a:t>
            </a:r>
            <a:r>
              <a:rPr lang="en-US" altLang="zh-CN" sz="2800" b="1" i="1" dirty="0" smtClean="0">
                <a:ea typeface="黑体" panose="02010609060101010101" pitchFamily="49" charset="-122"/>
              </a:rPr>
              <a:t>x</a:t>
            </a:r>
            <a:r>
              <a:rPr lang="en-US" altLang="zh-CN" sz="2800" b="1" baseline="-25000" dirty="0" smtClean="0">
                <a:ea typeface="黑体" panose="02010609060101010101" pitchFamily="49" charset="-122"/>
              </a:rPr>
              <a:t>2</a:t>
            </a:r>
            <a:r>
              <a:rPr lang="en-US" altLang="zh-CN" sz="2800" b="1" dirty="0" smtClean="0">
                <a:ea typeface="黑体" panose="02010609060101010101" pitchFamily="49" charset="-122"/>
              </a:rPr>
              <a:t>)…(</a:t>
            </a:r>
            <a:r>
              <a:rPr lang="en-US" altLang="zh-CN" sz="2800" b="1" i="1" dirty="0" err="1" smtClean="0">
                <a:ea typeface="黑体" panose="02010609060101010101" pitchFamily="49" charset="-122"/>
              </a:rPr>
              <a:t>Q</a:t>
            </a:r>
            <a:r>
              <a:rPr lang="en-US" altLang="zh-CN" sz="2800" b="1" i="1" baseline="-25000" dirty="0" err="1" smtClean="0">
                <a:ea typeface="黑体" panose="02010609060101010101" pitchFamily="49" charset="-122"/>
              </a:rPr>
              <a:t>n</a:t>
            </a:r>
            <a:r>
              <a:rPr lang="en-US" altLang="zh-CN" sz="2800" b="1" i="1" dirty="0" err="1" smtClean="0">
                <a:ea typeface="黑体" panose="02010609060101010101" pitchFamily="49" charset="-122"/>
              </a:rPr>
              <a:t>x</a:t>
            </a:r>
            <a:r>
              <a:rPr lang="en-US" altLang="zh-CN" sz="2800" b="1" i="1" baseline="-25000" dirty="0" err="1" smtClean="0">
                <a:ea typeface="黑体" panose="02010609060101010101" pitchFamily="49" charset="-122"/>
              </a:rPr>
              <a:t>n</a:t>
            </a:r>
            <a:r>
              <a:rPr lang="en-US" altLang="zh-CN" sz="2800" b="1" dirty="0" smtClean="0">
                <a:ea typeface="黑体" panose="02010609060101010101" pitchFamily="49" charset="-122"/>
              </a:rPr>
              <a:t>)</a:t>
            </a:r>
            <a:r>
              <a:rPr lang="en-US" altLang="zh-CN" sz="2800" b="1" i="1" dirty="0" smtClean="0">
                <a:ea typeface="黑体" panose="02010609060101010101" pitchFamily="49" charset="-122"/>
              </a:rPr>
              <a:t>M</a:t>
            </a:r>
            <a:r>
              <a:rPr lang="en-US" altLang="zh-CN" sz="2800" b="1" dirty="0" smtClean="0">
                <a:ea typeface="黑体" panose="02010609060101010101" pitchFamily="49" charset="-122"/>
              </a:rPr>
              <a:t>(</a:t>
            </a:r>
            <a:r>
              <a:rPr lang="en-US" altLang="zh-CN" sz="2800" b="1" i="1" dirty="0" smtClean="0">
                <a:ea typeface="黑体" panose="02010609060101010101" pitchFamily="49" charset="-122"/>
              </a:rPr>
              <a:t>x</a:t>
            </a:r>
            <a:r>
              <a:rPr lang="en-US" altLang="zh-CN" sz="2800" b="1" baseline="-25000" dirty="0" smtClean="0">
                <a:ea typeface="黑体" panose="02010609060101010101" pitchFamily="49" charset="-122"/>
              </a:rPr>
              <a:t>1</a:t>
            </a:r>
            <a:r>
              <a:rPr lang="en-US" altLang="zh-CN" sz="2800" b="1" dirty="0" smtClean="0">
                <a:ea typeface="黑体" panose="02010609060101010101" pitchFamily="49" charset="-122"/>
              </a:rPr>
              <a:t>, </a:t>
            </a:r>
            <a:r>
              <a:rPr lang="en-US" altLang="zh-CN" sz="2800" b="1" i="1" dirty="0" smtClean="0">
                <a:ea typeface="黑体" panose="02010609060101010101" pitchFamily="49" charset="-122"/>
              </a:rPr>
              <a:t>x</a:t>
            </a:r>
            <a:r>
              <a:rPr lang="en-US" altLang="zh-CN" sz="2800" b="1" baseline="-25000" dirty="0" smtClean="0">
                <a:ea typeface="黑体" panose="02010609060101010101" pitchFamily="49" charset="-122"/>
              </a:rPr>
              <a:t>2</a:t>
            </a:r>
            <a:r>
              <a:rPr lang="en-US" altLang="zh-CN" sz="2800" b="1" dirty="0" smtClean="0">
                <a:ea typeface="黑体" panose="02010609060101010101" pitchFamily="49" charset="-122"/>
              </a:rPr>
              <a:t>, …, </a:t>
            </a:r>
            <a:r>
              <a:rPr lang="en-US" altLang="zh-CN" sz="2800" b="1" i="1" dirty="0" err="1" smtClean="0">
                <a:ea typeface="黑体" panose="02010609060101010101" pitchFamily="49" charset="-122"/>
              </a:rPr>
              <a:t>x</a:t>
            </a:r>
            <a:r>
              <a:rPr lang="en-US" altLang="zh-CN" sz="2800" b="1" i="1" baseline="-25000" dirty="0" err="1" smtClean="0">
                <a:ea typeface="黑体" panose="02010609060101010101" pitchFamily="49" charset="-122"/>
              </a:rPr>
              <a:t>n</a:t>
            </a:r>
            <a:r>
              <a:rPr lang="en-US" altLang="zh-CN" sz="2800" b="1" dirty="0" smtClean="0">
                <a:ea typeface="黑体" panose="02010609060101010101" pitchFamily="49" charset="-122"/>
              </a:rPr>
              <a:t>)</a:t>
            </a:r>
          </a:p>
          <a:p>
            <a:pPr algn="just">
              <a:lnSpc>
                <a:spcPct val="100000"/>
              </a:lnSpc>
              <a:spcBef>
                <a:spcPct val="0"/>
              </a:spcBef>
              <a:buFontTx/>
              <a:buNone/>
            </a:pPr>
            <a:r>
              <a:rPr lang="en-US" altLang="zh-CN" sz="2800" b="1" dirty="0" smtClean="0">
                <a:ea typeface="黑体" panose="02010609060101010101" pitchFamily="49" charset="-122"/>
              </a:rPr>
              <a:t>	(1) </a:t>
            </a:r>
            <a:r>
              <a:rPr lang="zh-CN" altLang="en-US" sz="2800" b="1" dirty="0" smtClean="0">
                <a:ea typeface="黑体" panose="02010609060101010101" pitchFamily="49" charset="-122"/>
              </a:rPr>
              <a:t>如果</a:t>
            </a:r>
            <a:r>
              <a:rPr lang="en-US" altLang="zh-CN" sz="2800" b="1" i="1" dirty="0" smtClean="0">
                <a:ea typeface="黑体" panose="02010609060101010101" pitchFamily="49" charset="-122"/>
              </a:rPr>
              <a:t>Q</a:t>
            </a:r>
            <a:r>
              <a:rPr lang="en-US" altLang="zh-CN" sz="2800" b="1" i="1" baseline="-25000" dirty="0" smtClean="0">
                <a:ea typeface="黑体" panose="02010609060101010101" pitchFamily="49" charset="-122"/>
              </a:rPr>
              <a:t>i</a:t>
            </a:r>
            <a:r>
              <a:rPr lang="zh-CN" altLang="en-US" sz="2800" b="1" dirty="0" smtClean="0">
                <a:ea typeface="黑体" panose="02010609060101010101" pitchFamily="49" charset="-122"/>
              </a:rPr>
              <a:t>是存在量词，且</a:t>
            </a:r>
            <a:r>
              <a:rPr lang="en-US" altLang="zh-CN" sz="2800" b="1" i="1" dirty="0" smtClean="0">
                <a:ea typeface="黑体" panose="02010609060101010101" pitchFamily="49" charset="-122"/>
              </a:rPr>
              <a:t>Q</a:t>
            </a:r>
            <a:r>
              <a:rPr lang="en-US" altLang="zh-CN" sz="2800" b="1" i="1" baseline="-25000" dirty="0" smtClean="0">
                <a:ea typeface="黑体" panose="02010609060101010101" pitchFamily="49" charset="-122"/>
              </a:rPr>
              <a:t>i</a:t>
            </a:r>
            <a:r>
              <a:rPr lang="zh-CN" altLang="en-US" sz="2800" b="1" dirty="0" smtClean="0">
                <a:ea typeface="黑体" panose="02010609060101010101" pitchFamily="49" charset="-122"/>
              </a:rPr>
              <a:t>的左边</a:t>
            </a:r>
            <a:r>
              <a:rPr lang="zh-CN" altLang="en-US" sz="2800" b="1" dirty="0" smtClean="0">
                <a:solidFill>
                  <a:srgbClr val="FF0000"/>
                </a:solidFill>
                <a:ea typeface="黑体" panose="02010609060101010101" pitchFamily="49" charset="-122"/>
              </a:rPr>
              <a:t>没有</a:t>
            </a:r>
            <a:r>
              <a:rPr lang="zh-CN" altLang="en-US" sz="2800" b="1" dirty="0" smtClean="0">
                <a:solidFill>
                  <a:srgbClr val="0000FF"/>
                </a:solidFill>
                <a:ea typeface="黑体" panose="02010609060101010101" pitchFamily="49" charset="-122"/>
              </a:rPr>
              <a:t>全称量词</a:t>
            </a:r>
            <a:r>
              <a:rPr lang="zh-CN" altLang="en-US" sz="2800" b="1" dirty="0" smtClean="0">
                <a:ea typeface="黑体" panose="02010609060101010101" pitchFamily="49" charset="-122"/>
              </a:rPr>
              <a:t>，则直接用一个常量符号</a:t>
            </a:r>
            <a:r>
              <a:rPr lang="en-US" altLang="zh-CN" sz="2800" b="1" i="1" dirty="0" smtClean="0">
                <a:ea typeface="黑体" panose="02010609060101010101" pitchFamily="49" charset="-122"/>
              </a:rPr>
              <a:t>a</a:t>
            </a:r>
            <a:r>
              <a:rPr lang="zh-CN" altLang="en-US" sz="2800" b="1" dirty="0" smtClean="0">
                <a:ea typeface="黑体" panose="02010609060101010101" pitchFamily="49" charset="-122"/>
              </a:rPr>
              <a:t>来取代</a:t>
            </a:r>
            <a:r>
              <a:rPr lang="en-US" altLang="zh-CN" sz="2800" b="1" i="1" dirty="0" smtClean="0">
                <a:ea typeface="黑体" panose="02010609060101010101" pitchFamily="49" charset="-122"/>
              </a:rPr>
              <a:t>x</a:t>
            </a:r>
            <a:r>
              <a:rPr lang="en-US" altLang="zh-CN" sz="2800" b="1" i="1" baseline="-25000" dirty="0" smtClean="0">
                <a:ea typeface="黑体" panose="02010609060101010101" pitchFamily="49" charset="-122"/>
              </a:rPr>
              <a:t>i</a:t>
            </a:r>
            <a:r>
              <a:rPr lang="zh-CN" altLang="en-US" sz="2800" b="1" dirty="0" smtClean="0">
                <a:ea typeface="黑体" panose="02010609060101010101" pitchFamily="49" charset="-122"/>
              </a:rPr>
              <a:t>在</a:t>
            </a:r>
            <a:r>
              <a:rPr lang="en-US" altLang="zh-CN" sz="2800" b="1" i="1" dirty="0" smtClean="0">
                <a:ea typeface="黑体" panose="02010609060101010101" pitchFamily="49" charset="-122"/>
              </a:rPr>
              <a:t>M</a:t>
            </a:r>
            <a:r>
              <a:rPr lang="zh-CN" altLang="en-US" sz="2800" b="1" dirty="0" smtClean="0">
                <a:ea typeface="黑体" panose="02010609060101010101" pitchFamily="49" charset="-122"/>
              </a:rPr>
              <a:t>中的</a:t>
            </a:r>
            <a:r>
              <a:rPr lang="zh-CN" altLang="en-US" sz="2800" b="1" dirty="0" smtClean="0">
                <a:solidFill>
                  <a:srgbClr val="FF0000"/>
                </a:solidFill>
                <a:ea typeface="黑体" panose="02010609060101010101" pitchFamily="49" charset="-122"/>
              </a:rPr>
              <a:t>一切</a:t>
            </a:r>
            <a:r>
              <a:rPr lang="zh-CN" altLang="en-US" sz="2800" b="1" dirty="0" smtClean="0">
                <a:ea typeface="黑体" panose="02010609060101010101" pitchFamily="49" charset="-122"/>
              </a:rPr>
              <a:t>出现，且该</a:t>
            </a:r>
            <a:r>
              <a:rPr lang="en-US" altLang="zh-CN" sz="2800" b="1" i="1" dirty="0" smtClean="0">
                <a:ea typeface="黑体" panose="02010609060101010101" pitchFamily="49" charset="-122"/>
              </a:rPr>
              <a:t>a</a:t>
            </a:r>
            <a:r>
              <a:rPr lang="zh-CN" altLang="en-US" sz="2800" b="1" dirty="0" smtClean="0">
                <a:ea typeface="黑体" panose="02010609060101010101" pitchFamily="49" charset="-122"/>
              </a:rPr>
              <a:t>不同于</a:t>
            </a:r>
            <a:r>
              <a:rPr lang="en-US" altLang="zh-CN" sz="2800" b="1" i="1" dirty="0" smtClean="0">
                <a:ea typeface="黑体" panose="02010609060101010101" pitchFamily="49" charset="-122"/>
              </a:rPr>
              <a:t>M</a:t>
            </a:r>
            <a:r>
              <a:rPr lang="zh-CN" altLang="en-US" sz="2800" b="1" dirty="0" smtClean="0">
                <a:ea typeface="黑体" panose="02010609060101010101" pitchFamily="49" charset="-122"/>
              </a:rPr>
              <a:t>中的任何其他常量符号；</a:t>
            </a:r>
            <a:endParaRPr lang="zh-CN" altLang="en-US" sz="2800" b="1" dirty="0" smtClean="0">
              <a:solidFill>
                <a:srgbClr val="0000FF"/>
              </a:solidFill>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l">
              <a:defRPr/>
            </a:pPr>
            <a:r>
              <a:rPr lang="en-US" altLang="zh-CN" smtClean="0">
                <a:latin typeface="Arial Black" pitchFamily="34" charset="0"/>
                <a:ea typeface="黑体" pitchFamily="2" charset="-122"/>
              </a:rPr>
              <a:t>2.3 </a:t>
            </a:r>
            <a:r>
              <a:rPr lang="zh-CN" altLang="en-US" smtClean="0">
                <a:latin typeface="Arial Black" pitchFamily="34" charset="0"/>
                <a:ea typeface="黑体" pitchFamily="2" charset="-122"/>
              </a:rPr>
              <a:t>范式</a:t>
            </a:r>
          </a:p>
        </p:txBody>
      </p:sp>
      <p:graphicFrame>
        <p:nvGraphicFramePr>
          <p:cNvPr id="71683" name="Object 2"/>
          <p:cNvGraphicFramePr>
            <a:graphicFrameLocks noGrp="1" noChangeAspect="1"/>
          </p:cNvGraphicFramePr>
          <p:nvPr>
            <p:ph idx="1"/>
            <p:extLst>
              <p:ext uri="{D42A27DB-BD31-4B8C-83A1-F6EECF244321}">
                <p14:modId xmlns:p14="http://schemas.microsoft.com/office/powerpoint/2010/main" val="3677177190"/>
              </p:ext>
            </p:extLst>
          </p:nvPr>
        </p:nvGraphicFramePr>
        <p:xfrm>
          <a:off x="1066800" y="6019800"/>
          <a:ext cx="6819900" cy="519113"/>
        </p:xfrm>
        <a:graphic>
          <a:graphicData uri="http://schemas.openxmlformats.org/presentationml/2006/ole">
            <mc:AlternateContent xmlns:mc="http://schemas.openxmlformats.org/markup-compatibility/2006">
              <mc:Choice xmlns:v="urn:schemas-microsoft-com:vml" Requires="v">
                <p:oleObj spid="_x0000_s72139" name="公式" r:id="rId4" imgW="2667000" imgH="203200" progId="Equation.3">
                  <p:embed/>
                </p:oleObj>
              </mc:Choice>
              <mc:Fallback>
                <p:oleObj name="公式" r:id="rId4" imgW="26670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6019800"/>
                        <a:ext cx="68199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4" name="Rectangle 6"/>
          <p:cNvSpPr>
            <a:spLocks noChangeArrowheads="1"/>
          </p:cNvSpPr>
          <p:nvPr/>
        </p:nvSpPr>
        <p:spPr bwMode="auto">
          <a:xfrm>
            <a:off x="76200" y="1230312"/>
            <a:ext cx="89154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pPr algn="just" eaLnBrk="1" hangingPunct="1"/>
            <a:r>
              <a:rPr lang="en-US" altLang="zh-CN" sz="2800" b="1" dirty="0">
                <a:solidFill>
                  <a:schemeClr val="tx1"/>
                </a:solidFill>
                <a:latin typeface="Times New Roman" panose="02020603050405020304" pitchFamily="18" charset="0"/>
              </a:rPr>
              <a:t>(2</a:t>
            </a:r>
            <a:r>
              <a:rPr lang="en-US" altLang="zh-CN" sz="2800" b="1" dirty="0" smtClean="0">
                <a:solidFill>
                  <a:schemeClr val="tx1"/>
                </a:solidFill>
                <a:latin typeface="Times New Roman" panose="02020603050405020304" pitchFamily="18" charset="0"/>
              </a:rPr>
              <a:t>) </a:t>
            </a:r>
            <a:r>
              <a:rPr lang="zh-CN" altLang="en-US" sz="2800" b="1" dirty="0" smtClean="0">
                <a:solidFill>
                  <a:schemeClr val="tx1"/>
                </a:solidFill>
                <a:latin typeface="Times New Roman" panose="02020603050405020304" pitchFamily="18" charset="0"/>
              </a:rPr>
              <a:t>如果</a:t>
            </a:r>
            <a:r>
              <a:rPr lang="en-US" altLang="zh-CN" sz="2800" b="1" i="1" dirty="0">
                <a:solidFill>
                  <a:schemeClr val="tx1"/>
                </a:solidFill>
                <a:latin typeface="Times New Roman" panose="02020603050405020304" pitchFamily="18" charset="0"/>
              </a:rPr>
              <a:t>Q</a:t>
            </a:r>
            <a:r>
              <a:rPr lang="en-US" altLang="zh-CN" sz="2800" b="1" i="1" baseline="-25000" dirty="0">
                <a:solidFill>
                  <a:schemeClr val="tx1"/>
                </a:solidFill>
                <a:latin typeface="Times New Roman" panose="02020603050405020304" pitchFamily="18" charset="0"/>
              </a:rPr>
              <a:t>i</a:t>
            </a:r>
            <a:r>
              <a:rPr lang="zh-CN" altLang="en-US" sz="2800" b="1" dirty="0">
                <a:solidFill>
                  <a:schemeClr val="tx1"/>
                </a:solidFill>
                <a:latin typeface="Times New Roman" panose="02020603050405020304" pitchFamily="18" charset="0"/>
              </a:rPr>
              <a:t>是存在量词，且</a:t>
            </a:r>
            <a:r>
              <a:rPr lang="en-US" altLang="zh-CN" sz="2800" b="1" i="1" dirty="0">
                <a:solidFill>
                  <a:schemeClr val="tx1"/>
                </a:solidFill>
                <a:latin typeface="Times New Roman" panose="02020603050405020304" pitchFamily="18" charset="0"/>
              </a:rPr>
              <a:t>Q</a:t>
            </a:r>
            <a:r>
              <a:rPr lang="en-US" altLang="zh-CN" sz="2800" b="1" i="1" baseline="-25000" dirty="0">
                <a:solidFill>
                  <a:schemeClr val="tx1"/>
                </a:solidFill>
                <a:latin typeface="Times New Roman" panose="02020603050405020304" pitchFamily="18" charset="0"/>
              </a:rPr>
              <a:t>i</a:t>
            </a:r>
            <a:r>
              <a:rPr lang="zh-CN" altLang="en-US" sz="2800" b="1" dirty="0">
                <a:solidFill>
                  <a:schemeClr val="tx1"/>
                </a:solidFill>
                <a:latin typeface="Times New Roman" panose="02020603050405020304" pitchFamily="18" charset="0"/>
              </a:rPr>
              <a:t>的左边</a:t>
            </a:r>
            <a:r>
              <a:rPr lang="zh-CN" altLang="en-US" sz="2800" b="1" dirty="0">
                <a:solidFill>
                  <a:srgbClr val="FF0000"/>
                </a:solidFill>
                <a:latin typeface="Times New Roman" panose="02020603050405020304" pitchFamily="18" charset="0"/>
              </a:rPr>
              <a:t>有</a:t>
            </a:r>
            <a:r>
              <a:rPr lang="zh-CN" altLang="en-US" sz="2800" b="1" dirty="0">
                <a:solidFill>
                  <a:srgbClr val="0000FF"/>
                </a:solidFill>
                <a:latin typeface="Times New Roman" panose="02020603050405020304" pitchFamily="18" charset="0"/>
              </a:rPr>
              <a:t>全称量词</a:t>
            </a:r>
            <a:r>
              <a:rPr lang="en-US" altLang="zh-CN" sz="2800" b="1" dirty="0" smtClean="0">
                <a:solidFill>
                  <a:schemeClr val="tx1"/>
                </a:solidFill>
                <a:latin typeface="Times New Roman" panose="02020603050405020304" pitchFamily="18" charset="0"/>
              </a:rPr>
              <a:t>(</a:t>
            </a:r>
            <a:r>
              <a:rPr lang="en-US" altLang="zh-CN" sz="2800" dirty="0" smtClean="0">
                <a:solidFill>
                  <a:schemeClr val="tx1"/>
                </a:solidFill>
                <a:latin typeface="Arial" charset="0"/>
                <a:ea typeface="宋体" panose="02010600030101010101" pitchFamily="2" charset="-122"/>
              </a:rPr>
              <a:t>∀</a:t>
            </a:r>
            <a:r>
              <a:rPr lang="en-US" altLang="zh-CN" sz="2800" b="1" i="1" dirty="0" err="1" smtClean="0">
                <a:solidFill>
                  <a:schemeClr val="tx1"/>
                </a:solidFill>
                <a:latin typeface="Times New Roman" panose="02020603050405020304" pitchFamily="18" charset="0"/>
              </a:rPr>
              <a:t>x</a:t>
            </a:r>
            <a:r>
              <a:rPr lang="en-US" altLang="zh-CN" sz="2800" b="1" i="1" baseline="-25000" dirty="0" err="1" smtClean="0">
                <a:solidFill>
                  <a:schemeClr val="tx1"/>
                </a:solidFill>
                <a:latin typeface="Times New Roman" panose="02020603050405020304" pitchFamily="18" charset="0"/>
              </a:rPr>
              <a:t>j</a:t>
            </a:r>
            <a:r>
              <a:rPr lang="en-US" altLang="zh-CN" sz="2800" b="1" dirty="0" smtClean="0">
                <a:solidFill>
                  <a:schemeClr val="tx1"/>
                </a:solidFill>
                <a:latin typeface="Times New Roman" panose="02020603050405020304" pitchFamily="18" charset="0"/>
              </a:rPr>
              <a:t>),     (</a:t>
            </a:r>
            <a:r>
              <a:rPr lang="en-US" altLang="zh-CN" sz="2800" dirty="0" smtClean="0">
                <a:solidFill>
                  <a:schemeClr val="tx1"/>
                </a:solidFill>
                <a:latin typeface="Arial" charset="0"/>
                <a:ea typeface="宋体" panose="02010600030101010101" pitchFamily="2" charset="-122"/>
              </a:rPr>
              <a:t>∀</a:t>
            </a:r>
            <a:r>
              <a:rPr lang="en-US" altLang="zh-CN" sz="2800" b="1" i="1" dirty="0" err="1" smtClean="0">
                <a:solidFill>
                  <a:schemeClr val="tx1"/>
                </a:solidFill>
                <a:latin typeface="Times New Roman" panose="02020603050405020304" pitchFamily="18" charset="0"/>
              </a:rPr>
              <a:t>x</a:t>
            </a:r>
            <a:r>
              <a:rPr lang="en-US" altLang="zh-CN" sz="2800" b="1" i="1" baseline="-25000" dirty="0" err="1" smtClean="0">
                <a:solidFill>
                  <a:schemeClr val="tx1"/>
                </a:solidFill>
                <a:latin typeface="Times New Roman" panose="02020603050405020304" pitchFamily="18" charset="0"/>
              </a:rPr>
              <a:t>k</a:t>
            </a:r>
            <a:r>
              <a:rPr lang="en-US" altLang="zh-CN" sz="2800" b="1" dirty="0" smtClean="0">
                <a:solidFill>
                  <a:schemeClr val="tx1"/>
                </a:solidFill>
                <a:latin typeface="Times New Roman" panose="02020603050405020304" pitchFamily="18" charset="0"/>
              </a:rPr>
              <a:t>), …, (</a:t>
            </a:r>
            <a:r>
              <a:rPr lang="en-US" altLang="zh-CN" sz="2800" dirty="0" smtClean="0">
                <a:solidFill>
                  <a:schemeClr val="tx1"/>
                </a:solidFill>
                <a:latin typeface="Arial" charset="0"/>
                <a:ea typeface="宋体" panose="02010600030101010101" pitchFamily="2" charset="-122"/>
              </a:rPr>
              <a:t>∀</a:t>
            </a:r>
            <a:r>
              <a:rPr lang="en-US" altLang="zh-CN" sz="2800" b="1" i="1" dirty="0" smtClean="0">
                <a:solidFill>
                  <a:schemeClr val="tx1"/>
                </a:solidFill>
                <a:latin typeface="Times New Roman" panose="02020603050405020304" pitchFamily="18" charset="0"/>
              </a:rPr>
              <a:t>x</a:t>
            </a:r>
            <a:r>
              <a:rPr lang="en-US" altLang="zh-CN" sz="2800" b="1" i="1" baseline="-25000" dirty="0">
                <a:solidFill>
                  <a:schemeClr val="tx1"/>
                </a:solidFill>
                <a:latin typeface="Times New Roman" panose="02020603050405020304" pitchFamily="18" charset="0"/>
              </a:rPr>
              <a:t>l</a:t>
            </a:r>
            <a:r>
              <a:rPr lang="en-US" altLang="zh-CN" sz="2800" b="1" dirty="0" smtClean="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，则直接用一个函数</a:t>
            </a:r>
            <a:r>
              <a:rPr lang="en-US" altLang="zh-CN" sz="2800" b="1" i="1" dirty="0">
                <a:solidFill>
                  <a:schemeClr val="tx1"/>
                </a:solidFill>
                <a:latin typeface="Times New Roman" panose="02020603050405020304" pitchFamily="18" charset="0"/>
              </a:rPr>
              <a:t>f</a:t>
            </a:r>
            <a:r>
              <a:rPr lang="en-US" altLang="zh-CN" sz="2800" b="1" dirty="0">
                <a:solidFill>
                  <a:schemeClr val="tx1"/>
                </a:solidFill>
                <a:latin typeface="Times New Roman" panose="02020603050405020304" pitchFamily="18" charset="0"/>
              </a:rPr>
              <a:t>(</a:t>
            </a:r>
            <a:r>
              <a:rPr lang="en-US" altLang="zh-CN" sz="2800" b="1" i="1" dirty="0" err="1">
                <a:solidFill>
                  <a:schemeClr val="tx1"/>
                </a:solidFill>
                <a:latin typeface="Times New Roman" panose="02020603050405020304" pitchFamily="18" charset="0"/>
              </a:rPr>
              <a:t>x</a:t>
            </a:r>
            <a:r>
              <a:rPr lang="en-US" altLang="zh-CN" sz="2800" b="1" i="1" baseline="-25000" dirty="0" err="1">
                <a:solidFill>
                  <a:schemeClr val="tx1"/>
                </a:solidFill>
                <a:latin typeface="Times New Roman" panose="02020603050405020304" pitchFamily="18" charset="0"/>
              </a:rPr>
              <a:t>j</a:t>
            </a:r>
            <a:r>
              <a:rPr lang="en-US" altLang="zh-CN" sz="2800" b="1" dirty="0">
                <a:solidFill>
                  <a:schemeClr val="tx1"/>
                </a:solidFill>
                <a:latin typeface="Times New Roman" panose="02020603050405020304" pitchFamily="18" charset="0"/>
              </a:rPr>
              <a:t>, </a:t>
            </a:r>
            <a:r>
              <a:rPr lang="en-US" altLang="zh-CN" sz="2800" b="1" i="1" dirty="0" err="1" smtClean="0">
                <a:solidFill>
                  <a:schemeClr val="tx1"/>
                </a:solidFill>
                <a:latin typeface="Times New Roman" panose="02020603050405020304" pitchFamily="18" charset="0"/>
              </a:rPr>
              <a:t>x</a:t>
            </a:r>
            <a:r>
              <a:rPr lang="en-US" altLang="zh-CN" sz="2800" b="1" i="1" baseline="-25000" dirty="0" err="1" smtClean="0">
                <a:solidFill>
                  <a:schemeClr val="tx1"/>
                </a:solidFill>
                <a:latin typeface="Times New Roman" panose="02020603050405020304" pitchFamily="18" charset="0"/>
              </a:rPr>
              <a:t>k</a:t>
            </a:r>
            <a:r>
              <a:rPr lang="en-US" altLang="zh-CN" sz="2800" b="1" dirty="0" smtClean="0">
                <a:solidFill>
                  <a:schemeClr val="tx1"/>
                </a:solidFill>
                <a:latin typeface="Times New Roman" panose="02020603050405020304" pitchFamily="18" charset="0"/>
              </a:rPr>
              <a:t>, …, </a:t>
            </a:r>
            <a:r>
              <a:rPr lang="en-US" altLang="zh-CN" sz="2800" b="1" i="1" dirty="0" smtClean="0">
                <a:solidFill>
                  <a:schemeClr val="tx1"/>
                </a:solidFill>
                <a:latin typeface="Times New Roman" panose="02020603050405020304" pitchFamily="18" charset="0"/>
              </a:rPr>
              <a:t>x</a:t>
            </a:r>
            <a:r>
              <a:rPr lang="en-US" altLang="zh-CN" sz="2800" b="1" i="1" baseline="-25000" dirty="0" smtClean="0">
                <a:solidFill>
                  <a:schemeClr val="tx1"/>
                </a:solidFill>
                <a:latin typeface="Times New Roman" panose="02020603050405020304" pitchFamily="18" charset="0"/>
              </a:rPr>
              <a:t>l</a:t>
            </a:r>
            <a:r>
              <a:rPr lang="en-US" altLang="zh-CN" sz="2800" b="1" dirty="0" smtClean="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来取代</a:t>
            </a:r>
            <a:r>
              <a:rPr lang="en-US" altLang="zh-CN" sz="2800" b="1" i="1" dirty="0">
                <a:solidFill>
                  <a:schemeClr val="tx1"/>
                </a:solidFill>
                <a:latin typeface="Times New Roman" panose="02020603050405020304" pitchFamily="18" charset="0"/>
              </a:rPr>
              <a:t>x</a:t>
            </a:r>
            <a:r>
              <a:rPr lang="en-US" altLang="zh-CN" sz="2800" b="1" i="1" baseline="-25000" dirty="0">
                <a:solidFill>
                  <a:schemeClr val="tx1"/>
                </a:solidFill>
                <a:latin typeface="Times New Roman" panose="02020603050405020304" pitchFamily="18" charset="0"/>
              </a:rPr>
              <a:t>i</a:t>
            </a:r>
            <a:r>
              <a:rPr lang="zh-CN" altLang="en-US" sz="2800" b="1" dirty="0">
                <a:solidFill>
                  <a:schemeClr val="tx1"/>
                </a:solidFill>
                <a:latin typeface="Times New Roman" panose="02020603050405020304" pitchFamily="18" charset="0"/>
              </a:rPr>
              <a:t>在</a:t>
            </a:r>
            <a:r>
              <a:rPr lang="en-US" altLang="zh-CN" sz="2800" b="1" i="1" dirty="0">
                <a:solidFill>
                  <a:schemeClr val="tx1"/>
                </a:solidFill>
                <a:latin typeface="Times New Roman" panose="02020603050405020304" pitchFamily="18" charset="0"/>
              </a:rPr>
              <a:t>M</a:t>
            </a:r>
            <a:r>
              <a:rPr lang="zh-CN" altLang="en-US" sz="2800" b="1" dirty="0">
                <a:solidFill>
                  <a:schemeClr val="tx1"/>
                </a:solidFill>
                <a:latin typeface="Times New Roman" panose="02020603050405020304" pitchFamily="18" charset="0"/>
              </a:rPr>
              <a:t>中的</a:t>
            </a:r>
            <a:r>
              <a:rPr lang="zh-CN" altLang="en-US" sz="2800" b="1" dirty="0">
                <a:solidFill>
                  <a:srgbClr val="FF0000"/>
                </a:solidFill>
                <a:latin typeface="Times New Roman" panose="02020603050405020304" pitchFamily="18" charset="0"/>
              </a:rPr>
              <a:t>一切</a:t>
            </a:r>
            <a:r>
              <a:rPr lang="zh-CN" altLang="en-US" sz="2800" b="1" dirty="0">
                <a:solidFill>
                  <a:schemeClr val="tx1"/>
                </a:solidFill>
                <a:latin typeface="Times New Roman" panose="02020603050405020304" pitchFamily="18" charset="0"/>
              </a:rPr>
              <a:t>出现，该函数符号</a:t>
            </a:r>
            <a:r>
              <a:rPr lang="en-US" altLang="zh-CN" sz="2800" b="1" i="1" dirty="0">
                <a:solidFill>
                  <a:schemeClr val="tx1"/>
                </a:solidFill>
                <a:latin typeface="Times New Roman" panose="02020603050405020304" pitchFamily="18" charset="0"/>
              </a:rPr>
              <a:t>f</a:t>
            </a:r>
            <a:r>
              <a:rPr lang="zh-CN" altLang="en-US" sz="2800" b="1" dirty="0">
                <a:solidFill>
                  <a:schemeClr val="tx1"/>
                </a:solidFill>
                <a:latin typeface="Times New Roman" panose="02020603050405020304" pitchFamily="18" charset="0"/>
              </a:rPr>
              <a:t>不同于</a:t>
            </a:r>
            <a:r>
              <a:rPr lang="en-US" altLang="zh-CN" sz="2800" b="1" i="1" dirty="0">
                <a:solidFill>
                  <a:schemeClr val="tx1"/>
                </a:solidFill>
                <a:latin typeface="Times New Roman" panose="02020603050405020304" pitchFamily="18" charset="0"/>
              </a:rPr>
              <a:t>M</a:t>
            </a:r>
            <a:r>
              <a:rPr lang="zh-CN" altLang="en-US" sz="2800" b="1" dirty="0">
                <a:solidFill>
                  <a:schemeClr val="tx1"/>
                </a:solidFill>
                <a:latin typeface="Times New Roman" panose="02020603050405020304" pitchFamily="18" charset="0"/>
              </a:rPr>
              <a:t>中的任何其他函数符号；</a:t>
            </a:r>
            <a:endParaRPr lang="en-US" altLang="zh-CN" sz="2800" b="1" dirty="0">
              <a:solidFill>
                <a:schemeClr val="tx1"/>
              </a:solidFill>
              <a:latin typeface="Times New Roman" panose="02020603050405020304" pitchFamily="18" charset="0"/>
            </a:endParaRPr>
          </a:p>
          <a:p>
            <a:pPr algn="just" eaLnBrk="1" hangingPunct="1"/>
            <a:r>
              <a:rPr lang="en-US" altLang="zh-CN" sz="2800" b="1" dirty="0">
                <a:solidFill>
                  <a:schemeClr val="tx1"/>
                </a:solidFill>
                <a:latin typeface="Times New Roman" panose="02020603050405020304" pitchFamily="18" charset="0"/>
              </a:rPr>
              <a:t>(3</a:t>
            </a:r>
            <a:r>
              <a:rPr lang="en-US" altLang="zh-CN" sz="2800" b="1" dirty="0" smtClean="0">
                <a:solidFill>
                  <a:schemeClr val="tx1"/>
                </a:solidFill>
                <a:latin typeface="Times New Roman" panose="02020603050405020304" pitchFamily="18" charset="0"/>
              </a:rPr>
              <a:t>) </a:t>
            </a:r>
            <a:r>
              <a:rPr lang="zh-CN" altLang="en-US" sz="2800" b="1" dirty="0" smtClean="0">
                <a:solidFill>
                  <a:schemeClr val="tx1"/>
                </a:solidFill>
                <a:latin typeface="Times New Roman" panose="02020603050405020304" pitchFamily="18" charset="0"/>
              </a:rPr>
              <a:t>如果</a:t>
            </a:r>
            <a:r>
              <a:rPr lang="en-US" altLang="zh-CN" sz="2800" b="1" i="1" dirty="0">
                <a:solidFill>
                  <a:schemeClr val="tx1"/>
                </a:solidFill>
                <a:latin typeface="Times New Roman" panose="02020603050405020304" pitchFamily="18" charset="0"/>
              </a:rPr>
              <a:t>Q</a:t>
            </a:r>
            <a:r>
              <a:rPr lang="en-US" altLang="zh-CN" sz="2800" b="1" i="1" baseline="-25000" dirty="0">
                <a:solidFill>
                  <a:schemeClr val="tx1"/>
                </a:solidFill>
                <a:latin typeface="Times New Roman" panose="02020603050405020304" pitchFamily="18" charset="0"/>
              </a:rPr>
              <a:t>i</a:t>
            </a:r>
            <a:r>
              <a:rPr lang="zh-CN" altLang="en-US" sz="2800" b="1" dirty="0">
                <a:solidFill>
                  <a:schemeClr val="tx1"/>
                </a:solidFill>
                <a:latin typeface="Times New Roman" panose="02020603050405020304" pitchFamily="18" charset="0"/>
              </a:rPr>
              <a:t>是全称量词，则直接用一个变量符号</a:t>
            </a:r>
            <a:r>
              <a:rPr lang="en-US" altLang="zh-CN" sz="2800" b="1" i="1" dirty="0">
                <a:solidFill>
                  <a:schemeClr val="tx1"/>
                </a:solidFill>
                <a:latin typeface="Times New Roman" panose="02020603050405020304" pitchFamily="18" charset="0"/>
              </a:rPr>
              <a:t>x</a:t>
            </a:r>
            <a:r>
              <a:rPr lang="zh-CN" altLang="en-US" sz="2800" b="1" dirty="0">
                <a:solidFill>
                  <a:schemeClr val="tx1"/>
                </a:solidFill>
                <a:latin typeface="Times New Roman" panose="02020603050405020304" pitchFamily="18" charset="0"/>
              </a:rPr>
              <a:t>来取代</a:t>
            </a:r>
            <a:r>
              <a:rPr lang="en-US" altLang="zh-CN" sz="2800" b="1" i="1" dirty="0">
                <a:solidFill>
                  <a:schemeClr val="tx1"/>
                </a:solidFill>
                <a:latin typeface="Times New Roman" panose="02020603050405020304" pitchFamily="18" charset="0"/>
              </a:rPr>
              <a:t>x</a:t>
            </a:r>
            <a:r>
              <a:rPr lang="en-US" altLang="zh-CN" sz="2800" b="1" i="1" baseline="-25000" dirty="0">
                <a:solidFill>
                  <a:schemeClr val="tx1"/>
                </a:solidFill>
                <a:latin typeface="Times New Roman" panose="02020603050405020304" pitchFamily="18" charset="0"/>
              </a:rPr>
              <a:t>i</a:t>
            </a:r>
            <a:r>
              <a:rPr lang="zh-CN" altLang="en-US" sz="2800" b="1" dirty="0">
                <a:solidFill>
                  <a:schemeClr val="tx1"/>
                </a:solidFill>
                <a:latin typeface="Times New Roman" panose="02020603050405020304" pitchFamily="18" charset="0"/>
              </a:rPr>
              <a:t>在</a:t>
            </a:r>
            <a:r>
              <a:rPr lang="en-US" altLang="zh-CN" sz="2800" b="1" i="1" dirty="0">
                <a:solidFill>
                  <a:schemeClr val="tx1"/>
                </a:solidFill>
                <a:latin typeface="Times New Roman" panose="02020603050405020304" pitchFamily="18" charset="0"/>
              </a:rPr>
              <a:t>M</a:t>
            </a:r>
            <a:r>
              <a:rPr lang="zh-CN" altLang="en-US" sz="2800" b="1" dirty="0">
                <a:solidFill>
                  <a:schemeClr val="tx1"/>
                </a:solidFill>
                <a:latin typeface="Times New Roman" panose="02020603050405020304" pitchFamily="18" charset="0"/>
              </a:rPr>
              <a:t>中的</a:t>
            </a:r>
            <a:r>
              <a:rPr lang="zh-CN" altLang="en-US" sz="2800" b="1" dirty="0">
                <a:solidFill>
                  <a:srgbClr val="FF0000"/>
                </a:solidFill>
                <a:latin typeface="Times New Roman" panose="02020603050405020304" pitchFamily="18" charset="0"/>
              </a:rPr>
              <a:t>一切</a:t>
            </a:r>
            <a:r>
              <a:rPr lang="zh-CN" altLang="en-US" sz="2800" b="1" dirty="0">
                <a:solidFill>
                  <a:schemeClr val="tx1"/>
                </a:solidFill>
                <a:latin typeface="Times New Roman" panose="02020603050405020304" pitchFamily="18" charset="0"/>
              </a:rPr>
              <a:t>出现，且该变量</a:t>
            </a:r>
            <a:r>
              <a:rPr lang="en-US" altLang="zh-CN" sz="2800" b="1" i="1" dirty="0">
                <a:solidFill>
                  <a:schemeClr val="tx1"/>
                </a:solidFill>
                <a:latin typeface="Times New Roman" panose="02020603050405020304" pitchFamily="18" charset="0"/>
              </a:rPr>
              <a:t>x</a:t>
            </a:r>
            <a:r>
              <a:rPr lang="zh-CN" altLang="en-US" sz="2800" b="1" dirty="0">
                <a:solidFill>
                  <a:schemeClr val="tx1"/>
                </a:solidFill>
                <a:latin typeface="Times New Roman" panose="02020603050405020304" pitchFamily="18" charset="0"/>
              </a:rPr>
              <a:t>不同于</a:t>
            </a:r>
            <a:r>
              <a:rPr lang="en-US" altLang="zh-CN" sz="2800" b="1" i="1" dirty="0">
                <a:solidFill>
                  <a:schemeClr val="tx1"/>
                </a:solidFill>
                <a:latin typeface="Times New Roman" panose="02020603050405020304" pitchFamily="18" charset="0"/>
              </a:rPr>
              <a:t>M</a:t>
            </a:r>
            <a:r>
              <a:rPr lang="zh-CN" altLang="en-US" sz="2800" b="1" dirty="0">
                <a:solidFill>
                  <a:schemeClr val="tx1"/>
                </a:solidFill>
                <a:latin typeface="Times New Roman" panose="02020603050405020304" pitchFamily="18" charset="0"/>
              </a:rPr>
              <a:t>中的任何其他变量符号：</a:t>
            </a:r>
            <a:endParaRPr lang="en-US" altLang="zh-CN" sz="2800" b="1" dirty="0">
              <a:solidFill>
                <a:schemeClr val="tx1"/>
              </a:solidFill>
              <a:latin typeface="Times New Roman" panose="02020603050405020304" pitchFamily="18" charset="0"/>
            </a:endParaRPr>
          </a:p>
          <a:p>
            <a:pPr algn="just" eaLnBrk="1" hangingPunct="1"/>
            <a:r>
              <a:rPr lang="en-US" altLang="zh-CN" sz="2800" b="1" dirty="0">
                <a:solidFill>
                  <a:schemeClr val="tx1"/>
                </a:solidFill>
                <a:latin typeface="Times New Roman" panose="02020603050405020304" pitchFamily="18" charset="0"/>
              </a:rPr>
              <a:t>(4</a:t>
            </a:r>
            <a:r>
              <a:rPr lang="en-US" altLang="zh-CN" sz="2800" b="1" dirty="0" smtClean="0">
                <a:solidFill>
                  <a:schemeClr val="tx1"/>
                </a:solidFill>
                <a:latin typeface="Times New Roman" panose="02020603050405020304" pitchFamily="18" charset="0"/>
              </a:rPr>
              <a:t>) </a:t>
            </a:r>
            <a:r>
              <a:rPr lang="zh-CN" altLang="en-US" sz="2800" b="1" dirty="0" smtClean="0">
                <a:solidFill>
                  <a:schemeClr val="tx1"/>
                </a:solidFill>
                <a:latin typeface="Times New Roman" panose="02020603050405020304" pitchFamily="18" charset="0"/>
              </a:rPr>
              <a:t>反复</a:t>
            </a:r>
            <a:r>
              <a:rPr lang="zh-CN" altLang="en-US" sz="2800" b="1" dirty="0">
                <a:solidFill>
                  <a:schemeClr val="tx1"/>
                </a:solidFill>
                <a:latin typeface="Times New Roman" panose="02020603050405020304" pitchFamily="18" charset="0"/>
              </a:rPr>
              <a:t>使用上述</a:t>
            </a:r>
            <a:r>
              <a:rPr lang="en-US" altLang="zh-CN" sz="2800" b="1" dirty="0">
                <a:solidFill>
                  <a:schemeClr val="tx1"/>
                </a:solidFill>
                <a:latin typeface="Times New Roman" panose="02020603050405020304" pitchFamily="18" charset="0"/>
              </a:rPr>
              <a:t>(1), (2), (3)</a:t>
            </a:r>
            <a:r>
              <a:rPr lang="zh-CN" altLang="en-US" sz="2800" b="1" dirty="0">
                <a:solidFill>
                  <a:schemeClr val="tx1"/>
                </a:solidFill>
                <a:latin typeface="Times New Roman" panose="02020603050405020304" pitchFamily="18" charset="0"/>
              </a:rPr>
              <a:t>，可消去前束范式中的所有存在量词的全称量词，此时得到的公式为该公式的</a:t>
            </a:r>
            <a:r>
              <a:rPr lang="en-US" altLang="zh-CN" sz="2800" b="1" dirty="0" err="1" smtClean="0">
                <a:solidFill>
                  <a:schemeClr val="tx1"/>
                </a:solidFill>
                <a:latin typeface="Times New Roman" panose="02020603050405020304" pitchFamily="18" charset="0"/>
              </a:rPr>
              <a:t>Skolem</a:t>
            </a:r>
            <a:r>
              <a:rPr lang="zh-CN" altLang="en-US" sz="2800" b="1" dirty="0" smtClean="0">
                <a:solidFill>
                  <a:schemeClr val="tx1"/>
                </a:solidFill>
                <a:latin typeface="Times New Roman" panose="02020603050405020304" pitchFamily="18" charset="0"/>
              </a:rPr>
              <a:t>标准型。</a:t>
            </a:r>
            <a:endParaRPr lang="zh-CN" altLang="en-US" sz="2800" b="1" dirty="0">
              <a:solidFill>
                <a:srgbClr val="0000FF"/>
              </a:solidFill>
              <a:latin typeface="Times New Roman" panose="02020603050405020304" pitchFamily="18" charset="0"/>
              <a:sym typeface="Wingdings" panose="05000000000000000000" pitchFamily="2" charset="2"/>
            </a:endParaRPr>
          </a:p>
          <a:p>
            <a:pPr algn="just">
              <a:buClr>
                <a:srgbClr val="A50021"/>
              </a:buClr>
              <a:buSzPct val="114000"/>
              <a:buFontTx/>
              <a:buChar char="•"/>
            </a:pPr>
            <a:r>
              <a:rPr lang="zh-CN" altLang="en-US" sz="2800" b="1" dirty="0">
                <a:solidFill>
                  <a:srgbClr val="0000FF"/>
                </a:solidFill>
                <a:latin typeface="Times New Roman" panose="02020603050405020304" pitchFamily="18" charset="0"/>
                <a:sym typeface="Wingdings" panose="05000000000000000000" pitchFamily="2" charset="2"/>
              </a:rPr>
              <a:t>例</a:t>
            </a:r>
            <a:r>
              <a:rPr lang="en-US" altLang="zh-CN" sz="2800" b="1" dirty="0">
                <a:solidFill>
                  <a:srgbClr val="0000FF"/>
                </a:solidFill>
                <a:latin typeface="Times New Roman" panose="02020603050405020304" pitchFamily="18" charset="0"/>
                <a:sym typeface="Wingdings" panose="05000000000000000000" pitchFamily="2" charset="2"/>
              </a:rPr>
              <a:t>2-21</a:t>
            </a:r>
            <a:r>
              <a:rPr lang="zh-CN" altLang="en-US" sz="2800" b="1" dirty="0">
                <a:solidFill>
                  <a:srgbClr val="0000FF"/>
                </a:solidFill>
                <a:latin typeface="Times New Roman" panose="02020603050405020304" pitchFamily="18" charset="0"/>
                <a:sym typeface="Wingdings" panose="05000000000000000000" pitchFamily="2" charset="2"/>
              </a:rPr>
              <a:t>：求下公式的</a:t>
            </a:r>
            <a:r>
              <a:rPr lang="en-US" altLang="zh-CN" sz="2800" b="1" dirty="0" err="1" smtClean="0">
                <a:solidFill>
                  <a:srgbClr val="0000FF"/>
                </a:solidFill>
                <a:latin typeface="Times New Roman" panose="02020603050405020304" pitchFamily="18" charset="0"/>
                <a:sym typeface="Wingdings" panose="05000000000000000000" pitchFamily="2" charset="2"/>
              </a:rPr>
              <a:t>Skolem</a:t>
            </a:r>
            <a:r>
              <a:rPr lang="zh-CN" altLang="en-US" sz="2800" b="1" dirty="0" smtClean="0">
                <a:solidFill>
                  <a:srgbClr val="0000FF"/>
                </a:solidFill>
                <a:latin typeface="Times New Roman" panose="02020603050405020304" pitchFamily="18" charset="0"/>
                <a:sym typeface="Wingdings" panose="05000000000000000000" pitchFamily="2" charset="2"/>
              </a:rPr>
              <a:t>标准型。</a:t>
            </a:r>
            <a:endParaRPr lang="en-US" altLang="zh-CN" sz="2800" b="1" dirty="0">
              <a:solidFill>
                <a:srgbClr val="0000FF"/>
              </a:solidFill>
              <a:latin typeface="Times New Roman" panose="02020603050405020304" pitchFamily="18" charset="0"/>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2707" name="内容占位符 2"/>
          <p:cNvSpPr>
            <a:spLocks noGrp="1"/>
          </p:cNvSpPr>
          <p:nvPr>
            <p:ph idx="1"/>
          </p:nvPr>
        </p:nvSpPr>
        <p:spPr>
          <a:xfrm>
            <a:off x="228600" y="1295400"/>
            <a:ext cx="8686800" cy="5486400"/>
          </a:xfrm>
        </p:spPr>
        <p:txBody>
          <a:bodyPr/>
          <a:lstStyle/>
          <a:p>
            <a:pPr marL="0" indent="720000" algn="just">
              <a:buFontTx/>
              <a:buNone/>
            </a:pPr>
            <a:r>
              <a:rPr lang="zh-CN" altLang="en-US" b="1" dirty="0" smtClean="0">
                <a:ea typeface="黑体" panose="02010609060101010101" pitchFamily="49" charset="-122"/>
                <a:sym typeface="Wingdings" panose="05000000000000000000" pitchFamily="2" charset="2"/>
              </a:rPr>
              <a:t>在前面我们讨论了命题逻辑的推理理论，而谓词逻辑是命题逻辑的扩大系统，我们也就完全可以将命题逻辑中相应的术语，符号，规则扩展并借用过来。</a:t>
            </a:r>
            <a:endParaRPr lang="en-US" altLang="zh-CN" b="1" dirty="0" smtClean="0">
              <a:ea typeface="黑体" panose="02010609060101010101" pitchFamily="49" charset="-122"/>
              <a:sym typeface="Wingdings" panose="05000000000000000000" pitchFamily="2" charset="2"/>
            </a:endParaRPr>
          </a:p>
          <a:p>
            <a:pPr marL="0" indent="720000" algn="just">
              <a:buFontTx/>
              <a:buNone/>
            </a:pPr>
            <a:r>
              <a:rPr lang="zh-CN" altLang="en-US" b="1" dirty="0" smtClean="0">
                <a:ea typeface="黑体" panose="02010609060101010101" pitchFamily="49" charset="-122"/>
                <a:sym typeface="Wingdings" panose="05000000000000000000" pitchFamily="2" charset="2"/>
              </a:rPr>
              <a:t>在谓词逻辑中，从前提</a:t>
            </a:r>
            <a:r>
              <a:rPr lang="en-US" altLang="zh-CN" b="1" dirty="0" smtClean="0">
                <a:ea typeface="黑体" panose="02010609060101010101" pitchFamily="49" charset="-122"/>
                <a:sym typeface="Wingdings" panose="05000000000000000000" pitchFamily="2" charset="2"/>
              </a:rPr>
              <a:t>A1</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An</a:t>
            </a:r>
            <a:r>
              <a:rPr lang="zh-CN" altLang="en-US" b="1" dirty="0" smtClean="0">
                <a:ea typeface="黑体" panose="02010609060101010101" pitchFamily="49" charset="-122"/>
                <a:sym typeface="Wingdings" panose="05000000000000000000" pitchFamily="2" charset="2"/>
              </a:rPr>
              <a:t>出发推理结论</a:t>
            </a:r>
            <a:r>
              <a:rPr lang="en-US" altLang="zh-CN" b="1" dirty="0" smtClean="0">
                <a:ea typeface="黑体" panose="02010609060101010101" pitchFamily="49" charset="-122"/>
                <a:sym typeface="Wingdings" panose="05000000000000000000" pitchFamily="2" charset="2"/>
              </a:rPr>
              <a:t>B</a:t>
            </a:r>
            <a:r>
              <a:rPr lang="zh-CN" altLang="en-US" b="1" dirty="0" smtClean="0">
                <a:ea typeface="黑体" panose="02010609060101010101" pitchFamily="49" charset="-122"/>
                <a:sym typeface="Wingdings" panose="05000000000000000000" pitchFamily="2" charset="2"/>
              </a:rPr>
              <a:t>的形式结构，依然可以采用如下的蕴含式形式：</a:t>
            </a:r>
            <a:r>
              <a:rPr lang="en-US" altLang="zh-CN" b="1" dirty="0" smtClean="0">
                <a:ea typeface="黑体" panose="02010609060101010101" pitchFamily="49" charset="-122"/>
                <a:sym typeface="Wingdings" panose="05000000000000000000" pitchFamily="2" charset="2"/>
              </a:rPr>
              <a:t> A1</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A2…</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An →B</a:t>
            </a:r>
            <a:r>
              <a:rPr lang="zh-CN" altLang="en-US" b="1" dirty="0" smtClean="0">
                <a:ea typeface="黑体" panose="02010609060101010101" pitchFamily="49" charset="-122"/>
                <a:sym typeface="Wingdings" panose="05000000000000000000" pitchFamily="2" charset="2"/>
              </a:rPr>
              <a:t>，若该式</a:t>
            </a:r>
            <a:r>
              <a:rPr lang="zh-CN" altLang="en-US" b="1" dirty="0" smtClean="0">
                <a:solidFill>
                  <a:srgbClr val="FF0000"/>
                </a:solidFill>
                <a:ea typeface="黑体" panose="02010609060101010101" pitchFamily="49" charset="-122"/>
                <a:sym typeface="Wingdings" panose="05000000000000000000" pitchFamily="2" charset="2"/>
              </a:rPr>
              <a:t>永真</a:t>
            </a:r>
            <a:r>
              <a:rPr lang="zh-CN" altLang="en-US" b="1" dirty="0" smtClean="0">
                <a:ea typeface="黑体" panose="02010609060101010101" pitchFamily="49" charset="-122"/>
                <a:sym typeface="Wingdings" panose="05000000000000000000" pitchFamily="2" charset="2"/>
              </a:rPr>
              <a:t>，则</a:t>
            </a:r>
            <a:r>
              <a:rPr lang="zh-CN" altLang="en-US" b="1" dirty="0" smtClean="0">
                <a:solidFill>
                  <a:srgbClr val="FF0000"/>
                </a:solidFill>
                <a:ea typeface="黑体" panose="02010609060101010101" pitchFamily="49" charset="-122"/>
                <a:sym typeface="Wingdings" panose="05000000000000000000" pitchFamily="2" charset="2"/>
              </a:rPr>
              <a:t>推理正确</a:t>
            </a:r>
            <a:r>
              <a:rPr lang="zh-CN" altLang="en-US" b="1" dirty="0" smtClean="0">
                <a:ea typeface="黑体" panose="02010609060101010101" pitchFamily="49" charset="-122"/>
                <a:sym typeface="Wingdings" panose="05000000000000000000" pitchFamily="2" charset="2"/>
              </a:rPr>
              <a:t>，否则称推理不正确，也就是说，判断推理是否正确，也就 是判断</a:t>
            </a:r>
            <a:r>
              <a:rPr lang="en-US" altLang="zh-CN" b="1" dirty="0" smtClean="0">
                <a:ea typeface="黑体" panose="02010609060101010101" pitchFamily="49" charset="-122"/>
                <a:sym typeface="Wingdings" panose="05000000000000000000" pitchFamily="2" charset="2"/>
              </a:rPr>
              <a:t>A1</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A2…</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An </a:t>
            </a:r>
            <a:r>
              <a:rPr lang="zh-CN" altLang="en-US" b="1" dirty="0" smtClean="0">
                <a:ea typeface="黑体" panose="02010609060101010101" pitchFamily="49" charset="-122"/>
                <a:sym typeface="Wingdings" panose="05000000000000000000" pitchFamily="2" charset="2"/>
              </a:rPr>
              <a:t>是否</a:t>
            </a:r>
            <a:r>
              <a:rPr lang="zh-CN" altLang="en-US" b="1" dirty="0" smtClean="0">
                <a:solidFill>
                  <a:srgbClr val="FF0000"/>
                </a:solidFill>
                <a:ea typeface="黑体" panose="02010609060101010101" pitchFamily="49" charset="-122"/>
                <a:sym typeface="Wingdings" panose="05000000000000000000" pitchFamily="2" charset="2"/>
              </a:rPr>
              <a:t>永真蕴含</a:t>
            </a:r>
            <a:r>
              <a:rPr lang="en-US" altLang="zh-CN" b="1" dirty="0" smtClean="0">
                <a:ea typeface="黑体" panose="02010609060101010101" pitchFamily="49" charset="-122"/>
                <a:sym typeface="Wingdings" panose="05000000000000000000" pitchFamily="2" charset="2"/>
              </a:rPr>
              <a:t>B</a:t>
            </a:r>
            <a:r>
              <a:rPr lang="zh-CN" altLang="en-US" b="1" dirty="0" smtClean="0">
                <a:ea typeface="黑体" panose="02010609060101010101" pitchFamily="49" charset="-122"/>
                <a:sym typeface="Wingdings" panose="05000000000000000000" pitchFamily="2" charset="2"/>
              </a:rPr>
              <a:t>。</a:t>
            </a:r>
          </a:p>
        </p:txBody>
      </p:sp>
    </p:spTree>
  </p:cSld>
  <p:clrMapOvr>
    <a:masterClrMapping/>
  </p:clrMapOvr>
  <p:transition spd="med" advTm="548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3731" name="内容占位符 2"/>
          <p:cNvSpPr>
            <a:spLocks noGrp="1"/>
          </p:cNvSpPr>
          <p:nvPr>
            <p:ph idx="1"/>
          </p:nvPr>
        </p:nvSpPr>
        <p:spPr/>
        <p:txBody>
          <a:bodyPr/>
          <a:lstStyle/>
          <a:p>
            <a:pPr>
              <a:buFontTx/>
              <a:buNone/>
            </a:pPr>
            <a:r>
              <a:rPr lang="en-US" altLang="zh-CN" b="1" dirty="0" smtClean="0">
                <a:solidFill>
                  <a:srgbClr val="0000FF"/>
                </a:solidFill>
                <a:ea typeface="黑体" panose="02010609060101010101" pitchFamily="49" charset="-122"/>
                <a:sym typeface="Wingdings" panose="05000000000000000000" pitchFamily="2" charset="2"/>
              </a:rPr>
              <a:t>2.4.1</a:t>
            </a:r>
            <a:r>
              <a:rPr lang="zh-CN" altLang="en-US" b="1" dirty="0" smtClean="0">
                <a:solidFill>
                  <a:srgbClr val="0000FF"/>
                </a:solidFill>
                <a:ea typeface="黑体" panose="02010609060101010101" pitchFamily="49" charset="-122"/>
                <a:sym typeface="Wingdings" panose="05000000000000000000" pitchFamily="2" charset="2"/>
              </a:rPr>
              <a:t>推理规则</a:t>
            </a:r>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我们知道在推理理论中，最重要的是推理规则，我们首先对谓词逻辑中的推理规则作一个小结：</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我们还是采用构造证明法</a:t>
            </a:r>
            <a:r>
              <a:rPr lang="en-US" altLang="zh-CN" b="1" dirty="0" smtClean="0">
                <a:ea typeface="黑体" panose="02010609060101010101" pitchFamily="49" charset="-122"/>
                <a:sym typeface="Wingdings" panose="05000000000000000000" pitchFamily="2" charset="2"/>
              </a:rPr>
              <a:t>)</a:t>
            </a:r>
          </a:p>
          <a:p>
            <a:pPr>
              <a:buFontTx/>
              <a:buNone/>
            </a:pPr>
            <a:r>
              <a:rPr lang="zh-CN" altLang="en-US" b="1" dirty="0" smtClean="0">
                <a:ea typeface="黑体" panose="02010609060101010101" pitchFamily="49" charset="-122"/>
                <a:sym typeface="Wingdings" panose="05000000000000000000" pitchFamily="2" charset="2"/>
              </a:rPr>
              <a:t>第一组：直接从命题逻辑逻辑中借用过来的规则，如：前提引入规则、结论引入规则、置换规则、</a:t>
            </a:r>
            <a:r>
              <a:rPr lang="zh-CN" altLang="en-US" b="1" dirty="0">
                <a:ea typeface="黑体" panose="02010609060101010101" pitchFamily="49" charset="-122"/>
              </a:rPr>
              <a:t>附加</a:t>
            </a:r>
            <a:r>
              <a:rPr lang="zh-CN" altLang="en-US" b="1" dirty="0" smtClean="0">
                <a:ea typeface="黑体" panose="02010609060101010101" pitchFamily="49" charset="-122"/>
              </a:rPr>
              <a:t>前提</a:t>
            </a:r>
            <a:r>
              <a:rPr lang="en-US" altLang="zh-CN" b="1" dirty="0" smtClean="0">
                <a:ea typeface="黑体" panose="02010609060101010101" pitchFamily="49" charset="-122"/>
              </a:rPr>
              <a:t>(</a:t>
            </a:r>
            <a:r>
              <a:rPr lang="en-US" altLang="zh-CN" b="1" dirty="0" smtClean="0">
                <a:ea typeface="黑体" panose="02010609060101010101" pitchFamily="49" charset="-122"/>
                <a:sym typeface="Wingdings" panose="05000000000000000000" pitchFamily="2" charset="2"/>
              </a:rPr>
              <a:t>CP)</a:t>
            </a:r>
            <a:r>
              <a:rPr lang="zh-CN" altLang="en-US" b="1" dirty="0" smtClean="0">
                <a:ea typeface="黑体" panose="02010609060101010101" pitchFamily="49" charset="-122"/>
                <a:sym typeface="Wingdings" panose="05000000000000000000" pitchFamily="2" charset="2"/>
              </a:rPr>
              <a:t>规则；</a:t>
            </a:r>
            <a:endParaRPr lang="en-US" altLang="zh-CN" b="1" dirty="0"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457200" y="228600"/>
            <a:ext cx="8610600" cy="639763"/>
          </a:xfrm>
        </p:spPr>
        <p:txBody>
          <a:bodyPr/>
          <a:lstStyle/>
          <a:p>
            <a:pPr algn="l" eaLnBrk="1" hangingPunct="1">
              <a:defRPr/>
            </a:pPr>
            <a:r>
              <a:rPr lang="en-US" altLang="zh-CN" dirty="0">
                <a:latin typeface="Arial Black" pitchFamily="34" charset="0"/>
                <a:ea typeface="黑体" pitchFamily="2" charset="-122"/>
              </a:rPr>
              <a:t>1.5</a:t>
            </a:r>
            <a:r>
              <a:rPr lang="zh-CN" altLang="en-US" dirty="0">
                <a:latin typeface="Arial Black" pitchFamily="34" charset="0"/>
                <a:ea typeface="黑体" pitchFamily="2" charset="-122"/>
              </a:rPr>
              <a:t>：命题逻辑的推理</a:t>
            </a:r>
            <a:r>
              <a:rPr lang="zh-CN" altLang="en-US" dirty="0" smtClean="0">
                <a:latin typeface="Arial Black" pitchFamily="34" charset="0"/>
                <a:ea typeface="黑体" pitchFamily="2" charset="-122"/>
              </a:rPr>
              <a:t>理论</a:t>
            </a:r>
            <a:r>
              <a:rPr lang="en-US" altLang="zh-CN" dirty="0" smtClean="0">
                <a:latin typeface="Arial Black" pitchFamily="34" charset="0"/>
                <a:ea typeface="黑体" pitchFamily="2" charset="-122"/>
              </a:rPr>
              <a:t>(</a:t>
            </a:r>
            <a:r>
              <a:rPr lang="zh-CN" altLang="en-US" dirty="0" smtClean="0">
                <a:latin typeface="Arial Black" pitchFamily="34" charset="0"/>
                <a:ea typeface="黑体" pitchFamily="2" charset="-122"/>
              </a:rPr>
              <a:t>命题逻辑</a:t>
            </a:r>
            <a:r>
              <a:rPr lang="en-US" altLang="zh-CN" dirty="0" smtClean="0">
                <a:latin typeface="Arial Black" pitchFamily="34" charset="0"/>
                <a:ea typeface="黑体" pitchFamily="2" charset="-122"/>
              </a:rPr>
              <a:t>)</a:t>
            </a:r>
            <a:endParaRPr lang="zh-CN" altLang="en-US" dirty="0">
              <a:latin typeface="Arial Black" pitchFamily="34" charset="0"/>
              <a:ea typeface="黑体" pitchFamily="2" charset="-122"/>
            </a:endParaRPr>
          </a:p>
        </p:txBody>
      </p:sp>
      <p:sp>
        <p:nvSpPr>
          <p:cNvPr id="117763" name="Rectangle 3"/>
          <p:cNvSpPr>
            <a:spLocks noGrp="1" noChangeArrowheads="1"/>
          </p:cNvSpPr>
          <p:nvPr>
            <p:ph type="body" idx="1"/>
          </p:nvPr>
        </p:nvSpPr>
        <p:spPr>
          <a:xfrm>
            <a:off x="457200" y="1143000"/>
            <a:ext cx="8229600" cy="5638800"/>
          </a:xfrm>
        </p:spPr>
        <p:txBody>
          <a:bodyPr/>
          <a:lstStyle/>
          <a:p>
            <a:pPr eaLnBrk="1" hangingPunct="1">
              <a:lnSpc>
                <a:spcPct val="77000"/>
              </a:lnSpc>
            </a:pPr>
            <a:r>
              <a:rPr lang="en-US" altLang="zh-CN" sz="2800" b="1" dirty="0">
                <a:solidFill>
                  <a:srgbClr val="0000FF"/>
                </a:solidFill>
                <a:ea typeface="黑体" panose="02010609060101010101" pitchFamily="49" charset="-122"/>
              </a:rPr>
              <a:t>1.5.3</a:t>
            </a:r>
            <a:r>
              <a:rPr lang="zh-CN" altLang="en-US" sz="2800" b="1" dirty="0">
                <a:solidFill>
                  <a:srgbClr val="0000FF"/>
                </a:solidFill>
                <a:ea typeface="黑体" panose="02010609060101010101" pitchFamily="49" charset="-122"/>
              </a:rPr>
              <a:t>：构造证明</a:t>
            </a:r>
            <a:r>
              <a:rPr lang="zh-CN" altLang="en-US" sz="2800" b="1" dirty="0" smtClean="0">
                <a:solidFill>
                  <a:srgbClr val="0000FF"/>
                </a:solidFill>
                <a:ea typeface="黑体" panose="02010609060101010101" pitchFamily="49" charset="-122"/>
              </a:rPr>
              <a:t>法</a:t>
            </a:r>
          </a:p>
          <a:p>
            <a:pPr marL="0" indent="0" eaLnBrk="1" hangingPunct="1">
              <a:lnSpc>
                <a:spcPct val="90000"/>
              </a:lnSpc>
              <a:spcBef>
                <a:spcPts val="600"/>
              </a:spcBef>
              <a:buFontTx/>
              <a:buNone/>
            </a:pPr>
            <a:r>
              <a:rPr lang="zh-CN" altLang="en-US" sz="2800" b="1" dirty="0" smtClean="0">
                <a:ea typeface="黑体" panose="02010609060101010101" pitchFamily="49" charset="-122"/>
              </a:rPr>
              <a:t>构造证明法是依据一些公认的</a:t>
            </a:r>
            <a:r>
              <a:rPr lang="zh-CN" altLang="en-US" sz="2800" b="1" dirty="0" smtClean="0">
                <a:solidFill>
                  <a:srgbClr val="FF0000"/>
                </a:solidFill>
                <a:ea typeface="黑体" panose="02010609060101010101" pitchFamily="49" charset="-122"/>
              </a:rPr>
              <a:t>推理规则</a:t>
            </a:r>
            <a:r>
              <a:rPr lang="zh-CN" altLang="en-US" sz="2800" b="1" dirty="0" smtClean="0">
                <a:ea typeface="黑体" panose="02010609060101010101" pitchFamily="49" charset="-122"/>
              </a:rPr>
              <a:t>，从前提出发，推导结论，它可以看作</a:t>
            </a:r>
            <a:r>
              <a:rPr lang="zh-CN" altLang="en-US" sz="2800" b="1" dirty="0" smtClean="0">
                <a:solidFill>
                  <a:srgbClr val="FF0000"/>
                </a:solidFill>
                <a:ea typeface="黑体" panose="02010609060101010101" pitchFamily="49" charset="-122"/>
              </a:rPr>
              <a:t>公式的序列</a:t>
            </a:r>
            <a:r>
              <a:rPr lang="zh-CN" altLang="en-US" sz="2800" b="1" dirty="0" smtClean="0">
                <a:ea typeface="黑体" panose="02010609060101010101" pitchFamily="49" charset="-122"/>
              </a:rPr>
              <a:t>，其中每个公式都是按照事先规定的规则得到的，且可将所用的规则在公式后写明，该系列</a:t>
            </a:r>
            <a:r>
              <a:rPr lang="zh-CN" altLang="en-US" sz="2800" b="1" dirty="0" smtClean="0">
                <a:solidFill>
                  <a:srgbClr val="FF0000"/>
                </a:solidFill>
                <a:ea typeface="黑体" panose="02010609060101010101" pitchFamily="49" charset="-122"/>
              </a:rPr>
              <a:t>最后</a:t>
            </a:r>
            <a:r>
              <a:rPr lang="zh-CN" altLang="en-US" sz="2800" b="1" dirty="0" smtClean="0">
                <a:ea typeface="黑体" panose="02010609060101010101" pitchFamily="49" charset="-122"/>
              </a:rPr>
              <a:t>一个公式是所要证明的结论。</a:t>
            </a:r>
          </a:p>
          <a:p>
            <a:pPr eaLnBrk="1" hangingPunct="1">
              <a:lnSpc>
                <a:spcPct val="77000"/>
              </a:lnSpc>
              <a:buFontTx/>
              <a:buNone/>
            </a:pPr>
            <a:r>
              <a:rPr lang="en-US" altLang="zh-CN" sz="2800" b="1" dirty="0" smtClean="0">
                <a:ea typeface="黑体" panose="02010609060101010101" pitchFamily="49" charset="-122"/>
              </a:rPr>
              <a:t>(1</a:t>
            </a:r>
            <a:r>
              <a:rPr lang="en-US" altLang="zh-CN" sz="2800" b="1" dirty="0">
                <a:ea typeface="黑体" panose="02010609060101010101" pitchFamily="49" charset="-122"/>
              </a:rPr>
              <a:t>)</a:t>
            </a:r>
            <a:r>
              <a:rPr lang="zh-CN" altLang="en-US" sz="2800" b="1" dirty="0">
                <a:ea typeface="黑体" panose="02010609060101010101" pitchFamily="49" charset="-122"/>
              </a:rPr>
              <a:t>推理规则：</a:t>
            </a:r>
          </a:p>
          <a:p>
            <a:pPr eaLnBrk="1" hangingPunct="1">
              <a:lnSpc>
                <a:spcPct val="77000"/>
              </a:lnSpc>
              <a:buFontTx/>
              <a:buNone/>
            </a:pPr>
            <a:r>
              <a:rPr lang="zh-CN" altLang="en-US" sz="2800" b="1" dirty="0" smtClean="0">
                <a:ea typeface="黑体" panose="02010609060101010101" pitchFamily="49" charset="-122"/>
              </a:rPr>
              <a:t>①前提</a:t>
            </a:r>
            <a:r>
              <a:rPr lang="zh-CN" altLang="en-US" sz="2800" b="1" dirty="0">
                <a:ea typeface="黑体" panose="02010609060101010101" pitchFamily="49" charset="-122"/>
              </a:rPr>
              <a:t>引入规则：在推理的任何步骤上都可以引入前提；</a:t>
            </a:r>
          </a:p>
          <a:p>
            <a:pPr eaLnBrk="1" hangingPunct="1">
              <a:lnSpc>
                <a:spcPct val="77000"/>
              </a:lnSpc>
              <a:buFontTx/>
              <a:buNone/>
            </a:pPr>
            <a:r>
              <a:rPr lang="zh-CN" altLang="en-US" sz="2800" b="1" dirty="0" smtClean="0"/>
              <a:t>②</a:t>
            </a:r>
            <a:r>
              <a:rPr lang="zh-CN" altLang="en-US" sz="2800" b="1" dirty="0" smtClean="0">
                <a:ea typeface="黑体" panose="02010609060101010101" pitchFamily="49" charset="-122"/>
              </a:rPr>
              <a:t>结论</a:t>
            </a:r>
            <a:r>
              <a:rPr lang="zh-CN" altLang="en-US" sz="2800" b="1" dirty="0">
                <a:ea typeface="黑体" panose="02010609060101010101" pitchFamily="49" charset="-122"/>
              </a:rPr>
              <a:t>引入规则：在推理的任何步骤上所得到的结论都可以做为后续证明的前提；</a:t>
            </a:r>
          </a:p>
          <a:p>
            <a:pPr eaLnBrk="1" hangingPunct="1">
              <a:lnSpc>
                <a:spcPct val="77000"/>
              </a:lnSpc>
              <a:buFontTx/>
              <a:buNone/>
            </a:pPr>
            <a:r>
              <a:rPr lang="zh-CN" altLang="en-US" sz="2800" b="1" dirty="0" smtClean="0"/>
              <a:t>③</a:t>
            </a:r>
            <a:r>
              <a:rPr lang="zh-CN" altLang="en-US" sz="2800" b="1" dirty="0" smtClean="0">
                <a:ea typeface="黑体" panose="02010609060101010101" pitchFamily="49" charset="-122"/>
              </a:rPr>
              <a:t>置换</a:t>
            </a:r>
            <a:r>
              <a:rPr lang="zh-CN" altLang="en-US" sz="2800" b="1" dirty="0">
                <a:ea typeface="黑体" panose="02010609060101010101" pitchFamily="49" charset="-122"/>
              </a:rPr>
              <a:t>规则：在推理的任何步骤上，命题公式的子公式都可以用与之等价的公式置换，得到公式序列中又一个公式。</a:t>
            </a:r>
          </a:p>
        </p:txBody>
      </p:sp>
    </p:spTree>
    <p:extLst>
      <p:ext uri="{BB962C8B-B14F-4D97-AF65-F5344CB8AC3E}">
        <p14:creationId xmlns:p14="http://schemas.microsoft.com/office/powerpoint/2010/main" val="3479218196"/>
      </p:ext>
    </p:extLst>
  </p:cSld>
  <p:clrMapOvr>
    <a:masterClrMapping/>
  </p:clrMapOvr>
  <p:transition spd="med" advTm="548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p:cNvSpPr>
          <p:nvPr/>
        </p:nvSpPr>
        <p:spPr bwMode="auto">
          <a:xfrm>
            <a:off x="457200" y="228600"/>
            <a:ext cx="8229600" cy="639763"/>
          </a:xfrm>
          <a:prstGeom prst="rect">
            <a:avLst/>
          </a:prstGeom>
          <a:noFill/>
          <a:ln w="9525">
            <a:noFill/>
            <a:miter lim="800000"/>
            <a:headEnd/>
            <a:tailEnd/>
          </a:ln>
        </p:spPr>
        <p:txBody>
          <a:bodyPr anchor="ctr"/>
          <a:lstStyle/>
          <a:p>
            <a:pPr defTabSz="1030288" eaLnBrk="1" hangingPunct="1">
              <a:lnSpc>
                <a:spcPct val="93000"/>
              </a:lnSpc>
              <a:spcBef>
                <a:spcPct val="25000"/>
              </a:spcBef>
              <a:defRPr/>
            </a:pPr>
            <a:r>
              <a:rPr lang="en-US" altLang="zh-CN" sz="4400" b="1">
                <a:solidFill>
                  <a:srgbClr val="FF6600"/>
                </a:solidFill>
                <a:effectLst>
                  <a:outerShdw blurRad="38100" dist="38100" dir="2700000" algn="tl">
                    <a:srgbClr val="C0C0C0"/>
                  </a:outerShdw>
                </a:effectLst>
                <a:latin typeface="Arial Black" pitchFamily="34" charset="0"/>
                <a:ea typeface="黑体" pitchFamily="2" charset="-122"/>
              </a:rPr>
              <a:t>2.1 </a:t>
            </a:r>
            <a:r>
              <a:rPr lang="zh-CN" altLang="en-US" sz="4400" b="1">
                <a:solidFill>
                  <a:srgbClr val="FF6600"/>
                </a:solidFill>
                <a:effectLst>
                  <a:outerShdw blurRad="38100" dist="38100" dir="2700000" algn="tl">
                    <a:srgbClr val="C0C0C0"/>
                  </a:outerShdw>
                </a:effectLst>
                <a:latin typeface="Arial Black" pitchFamily="34" charset="0"/>
                <a:ea typeface="黑体" pitchFamily="2" charset="-122"/>
              </a:rPr>
              <a:t>谓词逻辑的基本概念与表示</a:t>
            </a:r>
          </a:p>
        </p:txBody>
      </p:sp>
      <p:sp>
        <p:nvSpPr>
          <p:cNvPr id="10243" name="内容占位符 2"/>
          <p:cNvSpPr>
            <a:spLocks/>
          </p:cNvSpPr>
          <p:nvPr/>
        </p:nvSpPr>
        <p:spPr bwMode="auto">
          <a:xfrm>
            <a:off x="457200" y="1143000"/>
            <a:ext cx="8305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1030288">
              <a:lnSpc>
                <a:spcPct val="87000"/>
              </a:lnSpc>
              <a:spcBef>
                <a:spcPct val="34000"/>
              </a:spcBef>
              <a:buClr>
                <a:srgbClr val="A50021"/>
              </a:buClr>
              <a:buSzPct val="114000"/>
              <a:buChar char="•"/>
              <a:defRPr sz="3200">
                <a:solidFill>
                  <a:schemeClr val="tx1"/>
                </a:solidFill>
                <a:latin typeface="Times New Roman" panose="02020603050405020304" pitchFamily="18" charset="0"/>
                <a:ea typeface="宋体" panose="02010600030101010101" pitchFamily="2" charset="-122"/>
              </a:defRPr>
            </a:lvl1pPr>
            <a:lvl2pPr marL="742950" indent="-285750" defTabSz="1030288">
              <a:lnSpc>
                <a:spcPct val="87000"/>
              </a:lnSpc>
              <a:spcBef>
                <a:spcPct val="34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1030288">
              <a:lnSpc>
                <a:spcPct val="87000"/>
              </a:lnSpc>
              <a:spcBef>
                <a:spcPct val="34000"/>
              </a:spcBef>
              <a:buClr>
                <a:srgbClr val="A50021"/>
              </a:buClr>
              <a:buSzPct val="114000"/>
              <a:buChar char="•"/>
              <a:defRPr sz="2000">
                <a:solidFill>
                  <a:schemeClr val="tx1"/>
                </a:solidFill>
                <a:latin typeface="Times New Roman" panose="02020603050405020304" pitchFamily="18" charset="0"/>
                <a:ea typeface="宋体" panose="02010600030101010101" pitchFamily="2" charset="-122"/>
              </a:defRPr>
            </a:lvl3pPr>
            <a:lvl4pPr marL="1600200" indent="-228600" defTabSz="1030288">
              <a:spcBef>
                <a:spcPct val="20000"/>
              </a:spcBef>
              <a:buChar char="–"/>
              <a:defRPr sz="1600">
                <a:solidFill>
                  <a:schemeClr val="tx1"/>
                </a:solidFill>
                <a:latin typeface="Garamond" panose="02020404030301010803" pitchFamily="18" charset="0"/>
                <a:ea typeface="宋体" panose="02010600030101010101" pitchFamily="2" charset="-122"/>
              </a:defRPr>
            </a:lvl4pPr>
            <a:lvl5pPr marL="2057400" indent="-228600" defTabSz="1030288">
              <a:spcBef>
                <a:spcPct val="20000"/>
              </a:spcBef>
              <a:buChar char="•"/>
              <a:defRPr sz="1600">
                <a:solidFill>
                  <a:schemeClr val="tx1"/>
                </a:solidFill>
                <a:latin typeface="Garamond" panose="02020404030301010803" pitchFamily="18" charset="0"/>
                <a:ea typeface="宋体" panose="02010600030101010101" pitchFamily="2" charset="-122"/>
              </a:defRPr>
            </a:lvl5pPr>
            <a:lvl6pPr marL="2514600" indent="-228600" defTabSz="1030288" eaLnBrk="0" fontAlgn="base" hangingPunct="0">
              <a:spcBef>
                <a:spcPct val="20000"/>
              </a:spcBef>
              <a:spcAft>
                <a:spcPct val="0"/>
              </a:spcAft>
              <a:buChar char="•"/>
              <a:defRPr sz="1600">
                <a:solidFill>
                  <a:schemeClr val="tx1"/>
                </a:solidFill>
                <a:latin typeface="Garamond" panose="02020404030301010803" pitchFamily="18" charset="0"/>
                <a:ea typeface="宋体" panose="02010600030101010101" pitchFamily="2" charset="-122"/>
              </a:defRPr>
            </a:lvl6pPr>
            <a:lvl7pPr marL="2971800" indent="-228600" defTabSz="1030288" eaLnBrk="0" fontAlgn="base" hangingPunct="0">
              <a:spcBef>
                <a:spcPct val="20000"/>
              </a:spcBef>
              <a:spcAft>
                <a:spcPct val="0"/>
              </a:spcAft>
              <a:buChar char="•"/>
              <a:defRPr sz="1600">
                <a:solidFill>
                  <a:schemeClr val="tx1"/>
                </a:solidFill>
                <a:latin typeface="Garamond" panose="02020404030301010803" pitchFamily="18" charset="0"/>
                <a:ea typeface="宋体" panose="02010600030101010101" pitchFamily="2" charset="-122"/>
              </a:defRPr>
            </a:lvl7pPr>
            <a:lvl8pPr marL="3429000" indent="-228600" defTabSz="1030288" eaLnBrk="0" fontAlgn="base" hangingPunct="0">
              <a:spcBef>
                <a:spcPct val="20000"/>
              </a:spcBef>
              <a:spcAft>
                <a:spcPct val="0"/>
              </a:spcAft>
              <a:buChar char="•"/>
              <a:defRPr sz="1600">
                <a:solidFill>
                  <a:schemeClr val="tx1"/>
                </a:solidFill>
                <a:latin typeface="Garamond" panose="02020404030301010803" pitchFamily="18" charset="0"/>
                <a:ea typeface="宋体" panose="02010600030101010101" pitchFamily="2" charset="-122"/>
              </a:defRPr>
            </a:lvl8pPr>
            <a:lvl9pPr marL="3886200" indent="-228600" defTabSz="1030288" eaLnBrk="0" fontAlgn="base" hangingPunct="0">
              <a:spcBef>
                <a:spcPct val="20000"/>
              </a:spcBef>
              <a:spcAft>
                <a:spcPct val="0"/>
              </a:spcAft>
              <a:buChar char="•"/>
              <a:defRPr sz="1600">
                <a:solidFill>
                  <a:schemeClr val="tx1"/>
                </a:solidFill>
                <a:latin typeface="Garamond" panose="02020404030301010803" pitchFamily="18" charset="0"/>
                <a:ea typeface="宋体" panose="02010600030101010101" pitchFamily="2" charset="-122"/>
              </a:defRPr>
            </a:lvl9pPr>
          </a:lstStyle>
          <a:p>
            <a:pPr eaLnBrk="1" hangingPunct="1">
              <a:buFontTx/>
              <a:buNone/>
            </a:pPr>
            <a:r>
              <a:rPr lang="en-US" altLang="zh-CN" sz="3600" b="1" dirty="0" smtClean="0">
                <a:solidFill>
                  <a:srgbClr val="0000FF"/>
                </a:solidFill>
                <a:ea typeface="黑体" panose="02010609060101010101" pitchFamily="49" charset="-122"/>
              </a:rPr>
              <a:t>2.1.1 </a:t>
            </a:r>
            <a:r>
              <a:rPr lang="zh-CN" altLang="en-US" sz="3600" b="1" dirty="0" smtClean="0">
                <a:solidFill>
                  <a:srgbClr val="0000FF"/>
                </a:solidFill>
                <a:ea typeface="黑体" panose="02010609060101010101" pitchFamily="49" charset="-122"/>
              </a:rPr>
              <a:t>谓词</a:t>
            </a:r>
            <a:endParaRPr lang="zh-CN" altLang="en-US" sz="3600" b="1" dirty="0">
              <a:solidFill>
                <a:srgbClr val="0000FF"/>
              </a:solidFill>
              <a:ea typeface="黑体" panose="02010609060101010101" pitchFamily="49" charset="-122"/>
            </a:endParaRPr>
          </a:p>
          <a:p>
            <a:pPr eaLnBrk="1" hangingPunct="1">
              <a:lnSpc>
                <a:spcPct val="100000"/>
              </a:lnSpc>
            </a:pPr>
            <a:r>
              <a:rPr lang="zh-CN" altLang="en-US" b="1" dirty="0">
                <a:solidFill>
                  <a:srgbClr val="FF6600"/>
                </a:solidFill>
                <a:ea typeface="黑体" panose="02010609060101010101" pitchFamily="49" charset="-122"/>
              </a:rPr>
              <a:t>定义</a:t>
            </a:r>
            <a:r>
              <a:rPr lang="en-US" altLang="zh-CN" b="1" dirty="0">
                <a:solidFill>
                  <a:srgbClr val="FF6600"/>
                </a:solidFill>
                <a:ea typeface="黑体" panose="02010609060101010101" pitchFamily="49" charset="-122"/>
              </a:rPr>
              <a:t>2.1</a:t>
            </a:r>
            <a:r>
              <a:rPr lang="zh-CN" altLang="en-US" b="1" dirty="0">
                <a:ea typeface="黑体" panose="02010609060101010101" pitchFamily="49" charset="-122"/>
              </a:rPr>
              <a:t>：在原子命题中，可以独立存在的客体</a:t>
            </a:r>
            <a:r>
              <a:rPr lang="en-US" altLang="zh-CN" b="1" dirty="0">
                <a:ea typeface="黑体" panose="02010609060101010101" pitchFamily="49" charset="-122"/>
              </a:rPr>
              <a:t>(</a:t>
            </a:r>
            <a:r>
              <a:rPr lang="zh-CN" altLang="en-US" b="1" dirty="0">
                <a:ea typeface="黑体" panose="02010609060101010101" pitchFamily="49" charset="-122"/>
              </a:rPr>
              <a:t>句子中的主语，宾语等</a:t>
            </a:r>
            <a:r>
              <a:rPr lang="en-US" altLang="zh-CN" b="1" dirty="0">
                <a:ea typeface="黑体" panose="02010609060101010101" pitchFamily="49" charset="-122"/>
              </a:rPr>
              <a:t>)</a:t>
            </a:r>
            <a:r>
              <a:rPr lang="zh-CN" altLang="en-US" b="1" dirty="0">
                <a:ea typeface="黑体" panose="02010609060101010101" pitchFamily="49" charset="-122"/>
              </a:rPr>
              <a:t>，称为</a:t>
            </a:r>
            <a:r>
              <a:rPr lang="zh-CN" altLang="en-US" b="1" dirty="0">
                <a:solidFill>
                  <a:srgbClr val="FF0000"/>
                </a:solidFill>
                <a:ea typeface="黑体" panose="02010609060101010101" pitchFamily="49" charset="-122"/>
              </a:rPr>
              <a:t>个体词</a:t>
            </a:r>
            <a:r>
              <a:rPr lang="en-US" altLang="zh-CN" b="1" dirty="0">
                <a:ea typeface="黑体" panose="02010609060101010101" pitchFamily="49" charset="-122"/>
              </a:rPr>
              <a:t>(Individual)</a:t>
            </a:r>
            <a:r>
              <a:rPr lang="zh-CN" altLang="en-US" b="1" dirty="0">
                <a:ea typeface="黑体" panose="02010609060101010101" pitchFamily="49" charset="-122"/>
              </a:rPr>
              <a:t>。而用以刻画个体词的性质或个体词之间的关系的词即是</a:t>
            </a:r>
            <a:r>
              <a:rPr lang="zh-CN" altLang="en-US" b="1" dirty="0">
                <a:solidFill>
                  <a:srgbClr val="FF0000"/>
                </a:solidFill>
                <a:ea typeface="黑体" panose="02010609060101010101" pitchFamily="49" charset="-122"/>
              </a:rPr>
              <a:t>谓词</a:t>
            </a:r>
            <a:r>
              <a:rPr lang="en-US" altLang="zh-CN" b="1" dirty="0">
                <a:ea typeface="黑体" panose="02010609060101010101" pitchFamily="49" charset="-122"/>
              </a:rPr>
              <a:t>(Predicate)</a:t>
            </a:r>
            <a:r>
              <a:rPr lang="zh-CN" altLang="en-US" b="1" dirty="0">
                <a:ea typeface="黑体" panose="02010609060101010101" pitchFamily="49" charset="-122"/>
              </a:rPr>
              <a:t>。</a:t>
            </a:r>
          </a:p>
          <a:p>
            <a:pPr eaLnBrk="1" hangingPunct="1">
              <a:lnSpc>
                <a:spcPct val="100000"/>
              </a:lnSpc>
            </a:pPr>
            <a:r>
              <a:rPr lang="zh-CN" altLang="en-US" b="1" dirty="0">
                <a:ea typeface="黑体" panose="02010609060101010101" pitchFamily="49" charset="-122"/>
              </a:rPr>
              <a:t>单纯的谓词或单纯的个体词都</a:t>
            </a:r>
            <a:r>
              <a:rPr lang="zh-CN" altLang="en-US" b="1" dirty="0">
                <a:solidFill>
                  <a:srgbClr val="FF0000"/>
                </a:solidFill>
                <a:ea typeface="黑体" panose="02010609060101010101" pitchFamily="49" charset="-122"/>
              </a:rPr>
              <a:t>无法</a:t>
            </a:r>
            <a:r>
              <a:rPr lang="zh-CN" altLang="en-US" b="1" dirty="0">
                <a:ea typeface="黑体" panose="02010609060101010101" pitchFamily="49" charset="-122"/>
              </a:rPr>
              <a:t>构成一个完整的逻辑含义，只有将它们结合起来才能构成一个完整的，独立的逻辑断言。</a:t>
            </a:r>
          </a:p>
          <a:p>
            <a:pPr eaLnBrk="1" hangingPunct="1">
              <a:lnSpc>
                <a:spcPct val="100000"/>
              </a:lnSpc>
              <a:buFontTx/>
              <a:buNone/>
            </a:pPr>
            <a:endParaRPr lang="en-US" altLang="zh-CN"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57200" y="228600"/>
            <a:ext cx="8458200" cy="639763"/>
          </a:xfrm>
        </p:spPr>
        <p:txBody>
          <a:bodyPr/>
          <a:lstStyle/>
          <a:p>
            <a:pPr algn="l" eaLnBrk="1" hangingPunct="1">
              <a:defRPr/>
            </a:pPr>
            <a:r>
              <a:rPr lang="en-US" altLang="zh-CN" dirty="0">
                <a:latin typeface="Arial Black" pitchFamily="34" charset="0"/>
                <a:ea typeface="黑体" pitchFamily="2" charset="-122"/>
              </a:rPr>
              <a:t>1.5</a:t>
            </a:r>
            <a:r>
              <a:rPr lang="zh-CN" altLang="en-US" dirty="0">
                <a:latin typeface="Arial Black" pitchFamily="34" charset="0"/>
                <a:ea typeface="黑体" pitchFamily="2" charset="-122"/>
              </a:rPr>
              <a:t>：命题逻辑的推理</a:t>
            </a:r>
            <a:r>
              <a:rPr lang="zh-CN" altLang="en-US" dirty="0" smtClean="0">
                <a:latin typeface="Arial Black" pitchFamily="34" charset="0"/>
                <a:ea typeface="黑体" pitchFamily="2" charset="-122"/>
              </a:rPr>
              <a:t>理论</a:t>
            </a:r>
            <a:r>
              <a:rPr lang="en-US" altLang="zh-CN" dirty="0">
                <a:latin typeface="Arial Black" pitchFamily="34" charset="0"/>
                <a:ea typeface="黑体" pitchFamily="2" charset="-122"/>
              </a:rPr>
              <a:t>(</a:t>
            </a:r>
            <a:r>
              <a:rPr lang="zh-CN" altLang="en-US" dirty="0">
                <a:latin typeface="Arial Black" pitchFamily="34" charset="0"/>
                <a:ea typeface="黑体" pitchFamily="2" charset="-122"/>
              </a:rPr>
              <a:t>命题逻辑</a:t>
            </a:r>
            <a:r>
              <a:rPr lang="en-US" altLang="zh-CN" dirty="0">
                <a:latin typeface="Arial Black" pitchFamily="34" charset="0"/>
                <a:ea typeface="黑体" pitchFamily="2" charset="-122"/>
              </a:rPr>
              <a:t>)</a:t>
            </a:r>
            <a:endParaRPr lang="zh-CN" altLang="en-US" dirty="0">
              <a:latin typeface="Arial Black" pitchFamily="34" charset="0"/>
              <a:ea typeface="黑体" pitchFamily="2" charset="-122"/>
            </a:endParaRPr>
          </a:p>
        </p:txBody>
      </p:sp>
      <p:sp>
        <p:nvSpPr>
          <p:cNvPr id="120835" name="Rectangle 3"/>
          <p:cNvSpPr>
            <a:spLocks noGrp="1" noChangeArrowheads="1"/>
          </p:cNvSpPr>
          <p:nvPr>
            <p:ph type="body" idx="1"/>
          </p:nvPr>
        </p:nvSpPr>
        <p:spPr>
          <a:xfrm>
            <a:off x="381000" y="1143000"/>
            <a:ext cx="8229600" cy="5486400"/>
          </a:xfrm>
        </p:spPr>
        <p:txBody>
          <a:bodyPr/>
          <a:lstStyle/>
          <a:p>
            <a:pPr eaLnBrk="1" hangingPunct="1">
              <a:lnSpc>
                <a:spcPct val="77000"/>
              </a:lnSpc>
              <a:buFontTx/>
              <a:buNone/>
            </a:pPr>
            <a:r>
              <a:rPr lang="zh-CN" altLang="en-US" sz="2800" b="1" dirty="0" smtClean="0">
                <a:ea typeface="黑体" panose="02010609060101010101" pitchFamily="49" charset="-122"/>
              </a:rPr>
              <a:t>由这</a:t>
            </a:r>
            <a:r>
              <a:rPr lang="en-US" altLang="zh-CN" sz="2800" b="1" dirty="0" smtClean="0">
                <a:ea typeface="黑体" panose="02010609060101010101" pitchFamily="49" charset="-122"/>
              </a:rPr>
              <a:t>9</a:t>
            </a:r>
            <a:r>
              <a:rPr lang="zh-CN" altLang="en-US" sz="2800" b="1" dirty="0">
                <a:ea typeface="黑体" panose="02010609060101010101" pitchFamily="49" charset="-122"/>
              </a:rPr>
              <a:t>个定律中的</a:t>
            </a:r>
            <a:r>
              <a:rPr lang="en-US" altLang="zh-CN" sz="2800" b="1" dirty="0">
                <a:ea typeface="黑体" panose="02010609060101010101" pitchFamily="49" charset="-122"/>
              </a:rPr>
              <a:t>8</a:t>
            </a:r>
            <a:r>
              <a:rPr lang="zh-CN" altLang="en-US" sz="2800" b="1" dirty="0">
                <a:ea typeface="黑体" panose="02010609060101010101" pitchFamily="49" charset="-122"/>
              </a:rPr>
              <a:t>个可以得到</a:t>
            </a:r>
            <a:r>
              <a:rPr lang="en-US" altLang="zh-CN" sz="2800" b="1" dirty="0">
                <a:ea typeface="黑体" panose="02010609060101010101" pitchFamily="49" charset="-122"/>
              </a:rPr>
              <a:t>8</a:t>
            </a:r>
            <a:r>
              <a:rPr lang="zh-CN" altLang="en-US" sz="2800" b="1" dirty="0">
                <a:ea typeface="黑体" panose="02010609060101010101" pitchFamily="49" charset="-122"/>
              </a:rPr>
              <a:t>个推理规则：</a:t>
            </a:r>
          </a:p>
          <a:p>
            <a:pPr eaLnBrk="1" hangingPunct="1">
              <a:lnSpc>
                <a:spcPct val="77000"/>
              </a:lnSpc>
              <a:buFontTx/>
              <a:buNone/>
            </a:pPr>
            <a:r>
              <a:rPr lang="zh-CN" altLang="en-US" sz="2800" b="1" dirty="0" smtClean="0">
                <a:ea typeface="黑体" panose="02010609060101010101" pitchFamily="49" charset="-122"/>
              </a:rPr>
              <a:t>④附加</a:t>
            </a:r>
            <a:r>
              <a:rPr lang="zh-CN" altLang="en-US" sz="2800" b="1" dirty="0">
                <a:ea typeface="黑体" panose="02010609060101010101" pitchFamily="49" charset="-122"/>
              </a:rPr>
              <a:t>规则：</a:t>
            </a:r>
            <a:r>
              <a:rPr lang="en-US" altLang="zh-CN" sz="2800" b="1" dirty="0" smtClean="0">
                <a:ea typeface="黑体" panose="02010609060101010101" pitchFamily="49" charset="-122"/>
              </a:rPr>
              <a:t>A╞ (</a:t>
            </a:r>
            <a:r>
              <a:rPr lang="en-US" altLang="zh-CN" sz="2800" b="1" dirty="0">
                <a:ea typeface="黑体" panose="02010609060101010101" pitchFamily="49" charset="-122"/>
              </a:rPr>
              <a:t>A∨B)</a:t>
            </a:r>
          </a:p>
          <a:p>
            <a:pPr eaLnBrk="1" hangingPunct="1">
              <a:lnSpc>
                <a:spcPct val="77000"/>
              </a:lnSpc>
              <a:buFontTx/>
              <a:buNone/>
            </a:pPr>
            <a:r>
              <a:rPr lang="zh-CN" altLang="en-US" sz="2800" b="1" dirty="0" smtClean="0">
                <a:ea typeface="黑体" panose="02010609060101010101" pitchFamily="49" charset="-122"/>
              </a:rPr>
              <a:t>⑤化</a:t>
            </a:r>
            <a:r>
              <a:rPr lang="zh-CN" altLang="en-US" sz="2800" b="1" dirty="0">
                <a:ea typeface="黑体" panose="02010609060101010101" pitchFamily="49" charset="-122"/>
              </a:rPr>
              <a:t>简规则：</a:t>
            </a:r>
            <a:r>
              <a:rPr lang="en-US" altLang="zh-CN" sz="2800" b="1" dirty="0">
                <a:ea typeface="黑体" panose="02010609060101010101" pitchFamily="49" charset="-122"/>
              </a:rPr>
              <a:t>(A∧B</a:t>
            </a:r>
            <a:r>
              <a:rPr lang="en-US" altLang="zh-CN" sz="2800" b="1" dirty="0" smtClean="0">
                <a:ea typeface="黑体" panose="02010609060101010101" pitchFamily="49" charset="-122"/>
              </a:rPr>
              <a:t>)╞ </a:t>
            </a:r>
            <a:r>
              <a:rPr lang="en-US" altLang="zh-CN" sz="2800" b="1" dirty="0">
                <a:ea typeface="黑体" panose="02010609060101010101" pitchFamily="49" charset="-122"/>
              </a:rPr>
              <a:t>A</a:t>
            </a:r>
          </a:p>
          <a:p>
            <a:pPr eaLnBrk="1" hangingPunct="1">
              <a:lnSpc>
                <a:spcPct val="77000"/>
              </a:lnSpc>
              <a:buFontTx/>
              <a:buNone/>
            </a:pPr>
            <a:r>
              <a:rPr lang="zh-CN" altLang="en-US" sz="2800" b="1" dirty="0" smtClean="0">
                <a:ea typeface="黑体" panose="02010609060101010101" pitchFamily="49" charset="-122"/>
              </a:rPr>
              <a:t>⑥假言推理</a:t>
            </a:r>
            <a:r>
              <a:rPr lang="zh-CN" altLang="en-US" sz="2800" b="1" dirty="0">
                <a:ea typeface="黑体" panose="02010609060101010101" pitchFamily="49" charset="-122"/>
              </a:rPr>
              <a:t>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 </a:t>
            </a:r>
            <a:r>
              <a:rPr lang="zh-CN" altLang="en-US" sz="2800" b="1" dirty="0">
                <a:ea typeface="黑体" panose="02010609060101010101" pitchFamily="49" charset="-122"/>
              </a:rPr>
              <a:t>，</a:t>
            </a:r>
            <a:r>
              <a:rPr lang="en-US" altLang="zh-CN" sz="2800" b="1" dirty="0" smtClean="0">
                <a:ea typeface="黑体" panose="02010609060101010101" pitchFamily="49" charset="-122"/>
              </a:rPr>
              <a:t>A╞ </a:t>
            </a:r>
            <a:r>
              <a:rPr lang="en-US" altLang="zh-CN" sz="2800" b="1" dirty="0">
                <a:ea typeface="黑体" panose="02010609060101010101" pitchFamily="49" charset="-122"/>
              </a:rPr>
              <a:t>B</a:t>
            </a:r>
          </a:p>
          <a:p>
            <a:pPr eaLnBrk="1" hangingPunct="1">
              <a:lnSpc>
                <a:spcPct val="77000"/>
              </a:lnSpc>
              <a:buFontTx/>
              <a:buNone/>
            </a:pPr>
            <a:r>
              <a:rPr lang="zh-CN" altLang="en-US" sz="2800" b="1" dirty="0" smtClean="0">
                <a:ea typeface="黑体" panose="02010609060101010101" pitchFamily="49" charset="-122"/>
              </a:rPr>
              <a:t>⑦拒</a:t>
            </a:r>
            <a:r>
              <a:rPr lang="zh-CN" altLang="en-US" sz="2800" b="1" dirty="0">
                <a:ea typeface="黑体" panose="02010609060101010101" pitchFamily="49" charset="-122"/>
              </a:rPr>
              <a:t>取式规则：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a:t>
            </a:r>
            <a:r>
              <a:rPr lang="en-US" altLang="zh-CN" sz="2800" b="1" dirty="0" smtClean="0">
                <a:ea typeface="黑体" panose="02010609060101010101" pitchFamily="49" charset="-122"/>
              </a:rPr>
              <a:t>B╞ </a:t>
            </a:r>
            <a:r>
              <a:rPr lang="en-US" altLang="zh-CN" sz="2800" b="1" dirty="0">
                <a:ea typeface="黑体" panose="02010609060101010101" pitchFamily="49" charset="-122"/>
              </a:rPr>
              <a:t>¬A </a:t>
            </a:r>
          </a:p>
          <a:p>
            <a:pPr eaLnBrk="1" hangingPunct="1">
              <a:lnSpc>
                <a:spcPct val="77000"/>
              </a:lnSpc>
              <a:buFontTx/>
              <a:buNone/>
            </a:pPr>
            <a:r>
              <a:rPr lang="zh-CN" altLang="en-US" sz="2800" b="1" dirty="0" smtClean="0">
                <a:ea typeface="黑体" panose="02010609060101010101" pitchFamily="49" charset="-122"/>
              </a:rPr>
              <a:t>⑧假言</a:t>
            </a:r>
            <a:r>
              <a:rPr lang="zh-CN" altLang="en-US" sz="2800" b="1" dirty="0">
                <a:ea typeface="黑体" panose="02010609060101010101" pitchFamily="49" charset="-122"/>
              </a:rPr>
              <a:t>三段论规则：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(B</a:t>
            </a:r>
            <a:r>
              <a:rPr lang="en-US" altLang="en-US" sz="2800" b="1" dirty="0">
                <a:ea typeface="黑体" panose="02010609060101010101" pitchFamily="49" charset="-122"/>
              </a:rPr>
              <a:t>→</a:t>
            </a:r>
            <a:r>
              <a:rPr lang="en-US" altLang="zh-CN" sz="2800" b="1" dirty="0">
                <a:ea typeface="黑体" panose="02010609060101010101" pitchFamily="49" charset="-122"/>
              </a:rPr>
              <a:t>C</a:t>
            </a:r>
            <a:r>
              <a:rPr lang="en-US" altLang="zh-CN" sz="2800" b="1" dirty="0" smtClean="0">
                <a:ea typeface="黑体" panose="02010609060101010101" pitchFamily="49" charset="-122"/>
              </a:rPr>
              <a:t>)╞ </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C)</a:t>
            </a:r>
          </a:p>
          <a:p>
            <a:pPr eaLnBrk="1" hangingPunct="1">
              <a:lnSpc>
                <a:spcPct val="77000"/>
              </a:lnSpc>
              <a:buFontTx/>
              <a:buNone/>
            </a:pPr>
            <a:r>
              <a:rPr lang="zh-CN" altLang="en-US" sz="2800" b="1" dirty="0" smtClean="0">
                <a:ea typeface="黑体" panose="02010609060101010101" pitchFamily="49" charset="-122"/>
              </a:rPr>
              <a:t>⑨析取</a:t>
            </a:r>
            <a:r>
              <a:rPr lang="zh-CN" altLang="en-US" sz="2800" b="1" dirty="0">
                <a:ea typeface="黑体" panose="02010609060101010101" pitchFamily="49" charset="-122"/>
              </a:rPr>
              <a:t>三段论规则：</a:t>
            </a:r>
            <a:r>
              <a:rPr lang="en-US" altLang="zh-CN" sz="2800" b="1" dirty="0">
                <a:ea typeface="黑体" panose="02010609060101010101" pitchFamily="49" charset="-122"/>
              </a:rPr>
              <a:t>(A</a:t>
            </a:r>
            <a:r>
              <a:rPr lang="en-US" altLang="en-US" sz="2800" b="1" dirty="0">
                <a:ea typeface="黑体" panose="02010609060101010101" pitchFamily="49" charset="-122"/>
              </a:rPr>
              <a:t> ˅ </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a:t>
            </a:r>
            <a:r>
              <a:rPr lang="en-US" altLang="zh-CN" sz="2800" b="1" dirty="0" smtClean="0">
                <a:ea typeface="黑体" panose="02010609060101010101" pitchFamily="49" charset="-122"/>
              </a:rPr>
              <a:t>B╞ </a:t>
            </a:r>
            <a:r>
              <a:rPr lang="en-US" altLang="zh-CN" sz="2800" b="1" dirty="0">
                <a:ea typeface="黑体" panose="02010609060101010101" pitchFamily="49" charset="-122"/>
              </a:rPr>
              <a:t>A </a:t>
            </a:r>
          </a:p>
          <a:p>
            <a:pPr eaLnBrk="1" hangingPunct="1">
              <a:lnSpc>
                <a:spcPct val="77000"/>
              </a:lnSpc>
              <a:buFontTx/>
              <a:buNone/>
            </a:pPr>
            <a:r>
              <a:rPr lang="zh-CN" altLang="en-US" sz="2800" b="1" dirty="0" smtClean="0">
                <a:ea typeface="黑体" panose="02010609060101010101" pitchFamily="49" charset="-122"/>
              </a:rPr>
              <a:t>⑩构造性</a:t>
            </a:r>
            <a:r>
              <a:rPr lang="zh-CN" altLang="en-US" sz="2800" b="1" dirty="0">
                <a:ea typeface="黑体" panose="02010609060101010101" pitchFamily="49" charset="-122"/>
              </a:rPr>
              <a:t>二难规则：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en-US" altLang="en-US" sz="2800" b="1" dirty="0">
                <a:ea typeface="黑体" panose="02010609060101010101" pitchFamily="49" charset="-122"/>
              </a:rPr>
              <a:t>→</a:t>
            </a:r>
            <a:r>
              <a:rPr lang="en-US" altLang="zh-CN" sz="2800" b="1" dirty="0">
                <a:ea typeface="黑体" panose="02010609060101010101" pitchFamily="49" charset="-122"/>
              </a:rPr>
              <a:t>D)</a:t>
            </a:r>
            <a:r>
              <a:rPr lang="zh-CN" altLang="en-US" sz="2800" b="1" dirty="0">
                <a:ea typeface="黑体" panose="02010609060101010101" pitchFamily="49" charset="-122"/>
              </a:rPr>
              <a:t>，</a:t>
            </a:r>
            <a:r>
              <a:rPr lang="en-US" altLang="zh-CN" sz="2800" b="1" dirty="0">
                <a:ea typeface="黑体" panose="02010609060101010101" pitchFamily="49" charset="-122"/>
              </a:rPr>
              <a:t>(A∨C</a:t>
            </a:r>
            <a:r>
              <a:rPr lang="en-US" altLang="zh-CN" sz="2800" b="1" dirty="0" smtClean="0">
                <a:ea typeface="黑体" panose="02010609060101010101" pitchFamily="49" charset="-122"/>
              </a:rPr>
              <a:t>)       ╞ </a:t>
            </a:r>
            <a:r>
              <a:rPr lang="en-US" altLang="zh-CN" sz="2800" b="1" dirty="0">
                <a:ea typeface="黑体" panose="02010609060101010101" pitchFamily="49" charset="-122"/>
              </a:rPr>
              <a:t>(B∨D) </a:t>
            </a:r>
          </a:p>
          <a:p>
            <a:pPr eaLnBrk="1" hangingPunct="1">
              <a:lnSpc>
                <a:spcPct val="77000"/>
              </a:lnSpc>
              <a:buFontTx/>
              <a:buNone/>
            </a:pPr>
            <a:r>
              <a:rPr lang="zh-CN" altLang="en-US" sz="2800" b="1" dirty="0" smtClean="0">
                <a:ea typeface="黑体" panose="02010609060101010101" pitchFamily="49" charset="-122"/>
              </a:rPr>
              <a:t>⑪破坏性</a:t>
            </a:r>
            <a:r>
              <a:rPr lang="zh-CN" altLang="en-US" sz="2800" b="1" dirty="0">
                <a:ea typeface="黑体" panose="02010609060101010101" pitchFamily="49" charset="-122"/>
              </a:rPr>
              <a:t>二难规则：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en-US" altLang="en-US" sz="2800" b="1" dirty="0">
                <a:ea typeface="黑体" panose="02010609060101010101" pitchFamily="49" charset="-122"/>
              </a:rPr>
              <a:t>→</a:t>
            </a:r>
            <a:r>
              <a:rPr lang="en-US" altLang="zh-CN" sz="2800" b="1" dirty="0">
                <a:ea typeface="黑体" panose="02010609060101010101" pitchFamily="49" charset="-122"/>
              </a:rPr>
              <a:t>D)</a:t>
            </a:r>
            <a:r>
              <a:rPr lang="zh-CN" altLang="en-US" sz="2800" b="1" dirty="0">
                <a:ea typeface="黑体" panose="02010609060101010101" pitchFamily="49" charset="-122"/>
              </a:rPr>
              <a:t>，</a:t>
            </a:r>
            <a:r>
              <a:rPr lang="en-US" altLang="zh-CN" sz="2800" b="1" dirty="0">
                <a:ea typeface="黑体" panose="02010609060101010101" pitchFamily="49" charset="-122"/>
              </a:rPr>
              <a:t>(¬B∨¬D)  </a:t>
            </a:r>
            <a:r>
              <a:rPr lang="en-US" altLang="zh-CN" sz="2800" b="1" dirty="0" smtClean="0">
                <a:ea typeface="黑体" panose="02010609060101010101" pitchFamily="49" charset="-122"/>
              </a:rPr>
              <a:t>╞ </a:t>
            </a:r>
            <a:r>
              <a:rPr lang="en-US" altLang="zh-CN" sz="2800" b="1" dirty="0">
                <a:ea typeface="黑体" panose="02010609060101010101" pitchFamily="49" charset="-122"/>
              </a:rPr>
              <a:t>(¬A∨¬C) </a:t>
            </a:r>
          </a:p>
          <a:p>
            <a:pPr eaLnBrk="1" hangingPunct="1">
              <a:lnSpc>
                <a:spcPct val="77000"/>
              </a:lnSpc>
              <a:buFontTx/>
              <a:buNone/>
            </a:pPr>
            <a:r>
              <a:rPr lang="zh-CN" altLang="en-US" sz="2800" b="1" dirty="0" smtClean="0">
                <a:ea typeface="黑体" panose="02010609060101010101" pitchFamily="49" charset="-122"/>
              </a:rPr>
              <a:t>⑫合取</a:t>
            </a:r>
            <a:r>
              <a:rPr lang="zh-CN" altLang="en-US" sz="2800" b="1" dirty="0">
                <a:ea typeface="黑体" panose="02010609060101010101" pitchFamily="49" charset="-122"/>
              </a:rPr>
              <a:t>引入规则：</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smtClean="0">
                <a:ea typeface="黑体" panose="02010609060101010101" pitchFamily="49" charset="-122"/>
              </a:rPr>
              <a:t>B╞ </a:t>
            </a:r>
            <a:r>
              <a:rPr lang="en-US" altLang="zh-CN" sz="2800" b="1" dirty="0">
                <a:ea typeface="黑体" panose="02010609060101010101" pitchFamily="49" charset="-122"/>
              </a:rPr>
              <a:t>(A∧B)</a:t>
            </a:r>
          </a:p>
        </p:txBody>
      </p:sp>
    </p:spTree>
    <p:extLst>
      <p:ext uri="{BB962C8B-B14F-4D97-AF65-F5344CB8AC3E}">
        <p14:creationId xmlns:p14="http://schemas.microsoft.com/office/powerpoint/2010/main" val="2752255040"/>
      </p:ext>
    </p:extLst>
  </p:cSld>
  <p:clrMapOvr>
    <a:masterClrMapping/>
  </p:clrMapOvr>
  <p:transition spd="med" advTm="5486"/>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3731" name="内容占位符 2"/>
          <p:cNvSpPr>
            <a:spLocks noGrp="1"/>
          </p:cNvSpPr>
          <p:nvPr>
            <p:ph idx="1"/>
          </p:nvPr>
        </p:nvSpPr>
        <p:spPr/>
        <p:txBody>
          <a:bodyPr/>
          <a:lstStyle/>
          <a:p>
            <a:pPr>
              <a:buFontTx/>
              <a:buNone/>
            </a:pPr>
            <a:r>
              <a:rPr lang="en-US" altLang="zh-CN" b="1" dirty="0" smtClean="0">
                <a:solidFill>
                  <a:srgbClr val="0000FF"/>
                </a:solidFill>
                <a:ea typeface="黑体" panose="02010609060101010101" pitchFamily="49" charset="-122"/>
                <a:sym typeface="Wingdings" panose="05000000000000000000" pitchFamily="2" charset="2"/>
              </a:rPr>
              <a:t>2.4.1</a:t>
            </a:r>
            <a:r>
              <a:rPr lang="zh-CN" altLang="en-US" b="1" dirty="0" smtClean="0">
                <a:solidFill>
                  <a:srgbClr val="0000FF"/>
                </a:solidFill>
                <a:ea typeface="黑体" panose="02010609060101010101" pitchFamily="49" charset="-122"/>
                <a:sym typeface="Wingdings" panose="05000000000000000000" pitchFamily="2" charset="2"/>
              </a:rPr>
              <a:t>推理规则</a:t>
            </a:r>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第二组：谓词逻辑中由于引入量词而需要引进新的规则：</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全称量词消去规则</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简记为</a:t>
            </a:r>
            <a:r>
              <a:rPr lang="en-US" altLang="zh-CN" b="1" dirty="0" smtClean="0">
                <a:ea typeface="黑体" panose="02010609060101010101" pitchFamily="49" charset="-122"/>
                <a:sym typeface="Wingdings" panose="05000000000000000000" pitchFamily="2" charset="2"/>
              </a:rPr>
              <a:t>US</a:t>
            </a:r>
            <a:r>
              <a:rPr lang="zh-CN" altLang="en-US" b="1" dirty="0" smtClean="0">
                <a:ea typeface="黑体" panose="02010609060101010101" pitchFamily="49" charset="-122"/>
                <a:sym typeface="Wingdings" panose="05000000000000000000" pitchFamily="2" charset="2"/>
              </a:rPr>
              <a:t>规则或</a:t>
            </a:r>
            <a:r>
              <a:rPr lang="en-US" altLang="zh-CN" b="1" dirty="0" smtClean="0">
                <a:ea typeface="黑体" panose="02010609060101010101" pitchFamily="49" charset="-122"/>
                <a:sym typeface="Wingdings" panose="05000000000000000000" pitchFamily="2" charset="2"/>
              </a:rPr>
              <a:t>US)</a:t>
            </a:r>
            <a:r>
              <a:rPr lang="zh-CN" altLang="en-US" b="1" dirty="0" smtClean="0">
                <a:ea typeface="黑体" panose="02010609060101010101" pitchFamily="49" charset="-122"/>
                <a:sym typeface="Wingdings" panose="05000000000000000000" pitchFamily="2" charset="2"/>
              </a:rPr>
              <a:t>或叫全称特指规则，</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a:ea typeface="黑体" panose="02010609060101010101" pitchFamily="49" charset="-122"/>
              <a:sym typeface="Wingdings" panose="05000000000000000000" pitchFamily="2" charset="2"/>
            </a:endParaRPr>
          </a:p>
          <a:p>
            <a:pPr>
              <a:buFontTx/>
              <a:buNone/>
            </a:pPr>
            <a:r>
              <a:rPr lang="zh-CN" altLang="en-US" b="1" dirty="0">
                <a:ea typeface="黑体" panose="02010609060101010101" pitchFamily="49" charset="-122"/>
                <a:sym typeface="Wingdings" panose="05000000000000000000" pitchFamily="2" charset="2"/>
              </a:rPr>
              <a:t>其中</a:t>
            </a:r>
            <a:r>
              <a:rPr lang="en-US" altLang="zh-CN" b="1" dirty="0">
                <a:ea typeface="黑体" panose="02010609060101010101" pitchFamily="49" charset="-122"/>
                <a:sym typeface="Wingdings" panose="05000000000000000000" pitchFamily="2" charset="2"/>
              </a:rPr>
              <a:t>y</a:t>
            </a:r>
            <a:r>
              <a:rPr lang="zh-CN" altLang="en-US" b="1" dirty="0">
                <a:ea typeface="黑体" panose="02010609060101010101" pitchFamily="49" charset="-122"/>
                <a:sym typeface="Wingdings" panose="05000000000000000000" pitchFamily="2" charset="2"/>
              </a:rPr>
              <a:t>为任意的不在</a:t>
            </a:r>
            <a:r>
              <a:rPr lang="en-US" altLang="zh-CN" b="1" dirty="0">
                <a:ea typeface="黑体" panose="02010609060101010101" pitchFamily="49" charset="-122"/>
                <a:sym typeface="Wingdings" panose="05000000000000000000" pitchFamily="2" charset="2"/>
              </a:rPr>
              <a:t>A(x)</a:t>
            </a:r>
            <a:r>
              <a:rPr lang="zh-CN" altLang="en-US" b="1" dirty="0">
                <a:ea typeface="黑体" panose="02010609060101010101" pitchFamily="49" charset="-122"/>
                <a:sym typeface="Wingdings" panose="05000000000000000000" pitchFamily="2" charset="2"/>
              </a:rPr>
              <a:t>中约束出现的个体变量，</a:t>
            </a:r>
            <a:r>
              <a:rPr lang="en-US" altLang="zh-CN" b="1" dirty="0">
                <a:ea typeface="黑体" panose="02010609060101010101" pitchFamily="49" charset="-122"/>
                <a:sym typeface="Wingdings" panose="05000000000000000000" pitchFamily="2" charset="2"/>
              </a:rPr>
              <a:t>c</a:t>
            </a:r>
            <a:r>
              <a:rPr lang="zh-CN" altLang="en-US" b="1" dirty="0">
                <a:ea typeface="黑体" panose="02010609060101010101" pitchFamily="49" charset="-122"/>
                <a:sym typeface="Wingdings" panose="05000000000000000000" pitchFamily="2" charset="2"/>
              </a:rPr>
              <a:t>为任意的个体常量；</a:t>
            </a:r>
            <a:endParaRPr lang="en-US" altLang="zh-CN" b="1" dirty="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53616497"/>
              </p:ext>
            </p:extLst>
          </p:nvPr>
        </p:nvGraphicFramePr>
        <p:xfrm>
          <a:off x="1828800" y="3733800"/>
          <a:ext cx="5900738" cy="533400"/>
        </p:xfrm>
        <a:graphic>
          <a:graphicData uri="http://schemas.openxmlformats.org/presentationml/2006/ole">
            <mc:AlternateContent xmlns:mc="http://schemas.openxmlformats.org/markup-compatibility/2006">
              <mc:Choice xmlns:v="urn:schemas-microsoft-com:vml" Requires="v">
                <p:oleObj spid="_x0000_s112731" name="公式" r:id="rId4" imgW="2247900" imgH="203200" progId="Equation.3">
                  <p:embed/>
                </p:oleObj>
              </mc:Choice>
              <mc:Fallback>
                <p:oleObj name="公式" r:id="rId4" imgW="2247900" imgH="203200" progId="Equation.3">
                  <p:embed/>
                  <p:pic>
                    <p:nvPicPr>
                      <p:cNvPr id="7475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733800"/>
                        <a:ext cx="5900738" cy="5334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50014947"/>
      </p:ext>
    </p:extLst>
  </p:cSld>
  <p:clrMapOvr>
    <a:masterClrMapping/>
  </p:clrMapOvr>
  <p:transition spd="med" advTm="5486"/>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4755" name="内容占位符 2"/>
          <p:cNvSpPr>
            <a:spLocks noGrp="1"/>
          </p:cNvSpPr>
          <p:nvPr>
            <p:ph idx="1"/>
          </p:nvPr>
        </p:nvSpPr>
        <p:spPr>
          <a:xfrm>
            <a:off x="457200" y="1143000"/>
            <a:ext cx="8305800" cy="5486400"/>
          </a:xfrm>
        </p:spPr>
        <p:txBody>
          <a:bodyPr/>
          <a:lstStyle/>
          <a:p>
            <a:r>
              <a:rPr lang="zh-CN" altLang="en-US" b="1" dirty="0" smtClean="0">
                <a:solidFill>
                  <a:srgbClr val="0000FF"/>
                </a:solidFill>
                <a:ea typeface="黑体" panose="02010609060101010101" pitchFamily="49" charset="-122"/>
                <a:sym typeface="Wingdings" panose="05000000000000000000" pitchFamily="2" charset="2"/>
              </a:rPr>
              <a:t>例</a:t>
            </a:r>
            <a:r>
              <a:rPr lang="en-US" altLang="zh-CN" b="1" dirty="0" smtClean="0">
                <a:solidFill>
                  <a:srgbClr val="0000FF"/>
                </a:solidFill>
                <a:ea typeface="黑体" panose="02010609060101010101" pitchFamily="49" charset="-122"/>
                <a:sym typeface="Wingdings" panose="05000000000000000000" pitchFamily="2" charset="2"/>
              </a:rPr>
              <a:t>2-22</a:t>
            </a:r>
            <a:r>
              <a:rPr lang="zh-CN" altLang="en-US" b="1" dirty="0" smtClean="0">
                <a:solidFill>
                  <a:srgbClr val="0000FF"/>
                </a:solidFill>
                <a:ea typeface="黑体" panose="02010609060101010101" pitchFamily="49" charset="-122"/>
                <a:sym typeface="Wingdings" panose="05000000000000000000" pitchFamily="2" charset="2"/>
              </a:rPr>
              <a:t>：考虑个体域为实数集合，公式 </a:t>
            </a:r>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solidFill>
                  <a:srgbClr val="0000FF"/>
                </a:solidFill>
                <a:ea typeface="黑体" panose="02010609060101010101" pitchFamily="49" charset="-122"/>
                <a:sym typeface="Wingdings" panose="05000000000000000000" pitchFamily="2" charset="2"/>
              </a:rPr>
              <a:t>                    </a:t>
            </a:r>
            <a:r>
              <a:rPr lang="en-US" altLang="zh-CN" b="1" dirty="0" smtClean="0">
                <a:solidFill>
                  <a:srgbClr val="0000FF"/>
                </a:solidFill>
                <a:ea typeface="黑体" panose="02010609060101010101" pitchFamily="49" charset="-122"/>
                <a:sym typeface="Wingdings" panose="05000000000000000000" pitchFamily="2" charset="2"/>
              </a:rPr>
              <a:t>,</a:t>
            </a:r>
            <a:r>
              <a:rPr lang="zh-CN" altLang="en-US" b="1" dirty="0" smtClean="0">
                <a:solidFill>
                  <a:srgbClr val="0000FF"/>
                </a:solidFill>
                <a:ea typeface="黑体" panose="02010609060101010101" pitchFamily="49" charset="-122"/>
                <a:sym typeface="Wingdings" panose="05000000000000000000" pitchFamily="2" charset="2"/>
              </a:rPr>
              <a:t>其中</a:t>
            </a:r>
            <a:r>
              <a:rPr lang="en-US" altLang="zh-CN" b="1" dirty="0" smtClean="0">
                <a:solidFill>
                  <a:srgbClr val="0000FF"/>
                </a:solidFill>
                <a:ea typeface="黑体" panose="02010609060101010101" pitchFamily="49" charset="-122"/>
                <a:sym typeface="Wingdings" panose="05000000000000000000" pitchFamily="2" charset="2"/>
              </a:rPr>
              <a:t>F(x, y)</a:t>
            </a:r>
            <a:r>
              <a:rPr lang="zh-CN" altLang="en-US" b="1" dirty="0" smtClean="0">
                <a:solidFill>
                  <a:srgbClr val="0000FF"/>
                </a:solidFill>
                <a:ea typeface="黑体" panose="02010609060101010101" pitchFamily="49" charset="-122"/>
                <a:sym typeface="Wingdings" panose="05000000000000000000" pitchFamily="2" charset="2"/>
              </a:rPr>
              <a:t>：</a:t>
            </a:r>
            <a:r>
              <a:rPr lang="en-US" altLang="zh-CN" b="1" dirty="0" smtClean="0">
                <a:solidFill>
                  <a:srgbClr val="0000FF"/>
                </a:solidFill>
                <a:ea typeface="黑体" panose="02010609060101010101" pitchFamily="49" charset="-122"/>
                <a:sym typeface="Wingdings" panose="05000000000000000000" pitchFamily="2" charset="2"/>
              </a:rPr>
              <a:t>x&gt;y</a:t>
            </a:r>
            <a:r>
              <a:rPr lang="zh-CN" altLang="en-US" b="1" dirty="0" smtClean="0">
                <a:solidFill>
                  <a:srgbClr val="0000FF"/>
                </a:solidFill>
                <a:ea typeface="黑体" panose="02010609060101010101" pitchFamily="49" charset="-122"/>
                <a:sym typeface="Wingdings" panose="05000000000000000000" pitchFamily="2" charset="2"/>
              </a:rPr>
              <a:t>。消量词</a:t>
            </a:r>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存在量词消去规则</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简记为</a:t>
            </a:r>
            <a:r>
              <a:rPr lang="en-US" altLang="zh-CN" b="1" dirty="0" smtClean="0">
                <a:ea typeface="黑体" panose="02010609060101010101" pitchFamily="49" charset="-122"/>
                <a:sym typeface="Wingdings" panose="05000000000000000000" pitchFamily="2" charset="2"/>
              </a:rPr>
              <a:t>ES)</a:t>
            </a:r>
            <a:r>
              <a:rPr lang="zh-CN" altLang="en-US" b="1" dirty="0" smtClean="0">
                <a:ea typeface="黑体" panose="02010609060101010101" pitchFamily="49" charset="-122"/>
                <a:sym typeface="Wingdings" panose="05000000000000000000" pitchFamily="2" charset="2"/>
              </a:rPr>
              <a:t>或叫存在特指规则，</a:t>
            </a:r>
          </a:p>
        </p:txBody>
      </p:sp>
      <p:graphicFrame>
        <p:nvGraphicFramePr>
          <p:cNvPr id="74757" name="Object 4"/>
          <p:cNvGraphicFramePr>
            <a:graphicFrameLocks noChangeAspect="1"/>
          </p:cNvGraphicFramePr>
          <p:nvPr>
            <p:extLst>
              <p:ext uri="{D42A27DB-BD31-4B8C-83A1-F6EECF244321}">
                <p14:modId xmlns:p14="http://schemas.microsoft.com/office/powerpoint/2010/main" val="94811069"/>
              </p:ext>
            </p:extLst>
          </p:nvPr>
        </p:nvGraphicFramePr>
        <p:xfrm>
          <a:off x="7620000" y="1143000"/>
          <a:ext cx="866775" cy="533400"/>
        </p:xfrm>
        <a:graphic>
          <a:graphicData uri="http://schemas.openxmlformats.org/presentationml/2006/ole">
            <mc:AlternateContent xmlns:mc="http://schemas.openxmlformats.org/markup-compatibility/2006">
              <mc:Choice xmlns:v="urn:schemas-microsoft-com:vml" Requires="v">
                <p:oleObj spid="_x0000_s112214" name="公式" r:id="rId3" imgW="330057" imgH="203112" progId="Equation.3">
                  <p:embed/>
                </p:oleObj>
              </mc:Choice>
              <mc:Fallback>
                <p:oleObj name="公式" r:id="rId3" imgW="330057"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143000"/>
                        <a:ext cx="866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Object 5"/>
          <p:cNvGraphicFramePr>
            <a:graphicFrameLocks noChangeAspect="1"/>
          </p:cNvGraphicFramePr>
          <p:nvPr>
            <p:extLst>
              <p:ext uri="{D42A27DB-BD31-4B8C-83A1-F6EECF244321}">
                <p14:modId xmlns:p14="http://schemas.microsoft.com/office/powerpoint/2010/main" val="3423344540"/>
              </p:ext>
            </p:extLst>
          </p:nvPr>
        </p:nvGraphicFramePr>
        <p:xfrm>
          <a:off x="2743200" y="4953000"/>
          <a:ext cx="3492482" cy="649764"/>
        </p:xfrm>
        <a:graphic>
          <a:graphicData uri="http://schemas.openxmlformats.org/presentationml/2006/ole">
            <mc:AlternateContent xmlns:mc="http://schemas.openxmlformats.org/markup-compatibility/2006">
              <mc:Choice xmlns:v="urn:schemas-microsoft-com:vml" Requires="v">
                <p:oleObj spid="_x0000_s112215" name="公式" r:id="rId5" imgW="1091726" imgH="203112" progId="Equation.3">
                  <p:embed/>
                </p:oleObj>
              </mc:Choice>
              <mc:Fallback>
                <p:oleObj name="公式" r:id="rId5" imgW="1091726"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953000"/>
                        <a:ext cx="3492482" cy="649764"/>
                      </a:xfrm>
                      <a:prstGeom prst="rect">
                        <a:avLst/>
                      </a:prstGeom>
                      <a:noFill/>
                      <a:ln>
                        <a:noFill/>
                      </a:ln>
                      <a:effectLst/>
                      <a:extLst/>
                    </p:spPr>
                  </p:pic>
                </p:oleObj>
              </mc:Fallback>
            </mc:AlternateContent>
          </a:graphicData>
        </a:graphic>
      </p:graphicFrame>
      <p:graphicFrame>
        <p:nvGraphicFramePr>
          <p:cNvPr id="74759" name="Object 7"/>
          <p:cNvGraphicFramePr>
            <a:graphicFrameLocks noChangeAspect="1"/>
          </p:cNvGraphicFramePr>
          <p:nvPr>
            <p:extLst>
              <p:ext uri="{D42A27DB-BD31-4B8C-83A1-F6EECF244321}">
                <p14:modId xmlns:p14="http://schemas.microsoft.com/office/powerpoint/2010/main" val="346821588"/>
              </p:ext>
            </p:extLst>
          </p:nvPr>
        </p:nvGraphicFramePr>
        <p:xfrm>
          <a:off x="7362825" y="1760220"/>
          <a:ext cx="1400175" cy="457200"/>
        </p:xfrm>
        <a:graphic>
          <a:graphicData uri="http://schemas.openxmlformats.org/presentationml/2006/ole">
            <mc:AlternateContent xmlns:mc="http://schemas.openxmlformats.org/markup-compatibility/2006">
              <mc:Choice xmlns:v="urn:schemas-microsoft-com:vml" Requires="v">
                <p:oleObj spid="_x0000_s112216" name="公式" r:id="rId7" imgW="622030" imgH="203112" progId="Equation.3">
                  <p:embed/>
                </p:oleObj>
              </mc:Choice>
              <mc:Fallback>
                <p:oleObj name="公式" r:id="rId7" imgW="622030"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2825" y="1760220"/>
                        <a:ext cx="1400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0" name="Object 8"/>
          <p:cNvGraphicFramePr>
            <a:graphicFrameLocks noChangeAspect="1"/>
          </p:cNvGraphicFramePr>
          <p:nvPr>
            <p:extLst>
              <p:ext uri="{D42A27DB-BD31-4B8C-83A1-F6EECF244321}">
                <p14:modId xmlns:p14="http://schemas.microsoft.com/office/powerpoint/2010/main" val="1321618362"/>
              </p:ext>
            </p:extLst>
          </p:nvPr>
        </p:nvGraphicFramePr>
        <p:xfrm>
          <a:off x="533400" y="1790700"/>
          <a:ext cx="1971675" cy="457200"/>
        </p:xfrm>
        <a:graphic>
          <a:graphicData uri="http://schemas.openxmlformats.org/presentationml/2006/ole">
            <mc:AlternateContent xmlns:mc="http://schemas.openxmlformats.org/markup-compatibility/2006">
              <mc:Choice xmlns:v="urn:schemas-microsoft-com:vml" Requires="v">
                <p:oleObj spid="_x0000_s112217" name="公式" r:id="rId9" imgW="876300" imgH="203200" progId="Equation.3">
                  <p:embed/>
                </p:oleObj>
              </mc:Choice>
              <mc:Fallback>
                <p:oleObj name="公式" r:id="rId9" imgW="876300" imgH="203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1790700"/>
                        <a:ext cx="1971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1" name="Object 9"/>
          <p:cNvGraphicFramePr>
            <a:graphicFrameLocks noChangeAspect="1"/>
          </p:cNvGraphicFramePr>
          <p:nvPr>
            <p:extLst>
              <p:ext uri="{D42A27DB-BD31-4B8C-83A1-F6EECF244321}">
                <p14:modId xmlns:p14="http://schemas.microsoft.com/office/powerpoint/2010/main" val="3823915913"/>
              </p:ext>
            </p:extLst>
          </p:nvPr>
        </p:nvGraphicFramePr>
        <p:xfrm>
          <a:off x="2216150" y="2270125"/>
          <a:ext cx="4713288" cy="1687513"/>
        </p:xfrm>
        <a:graphic>
          <a:graphicData uri="http://schemas.openxmlformats.org/presentationml/2006/ole">
            <mc:AlternateContent xmlns:mc="http://schemas.openxmlformats.org/markup-compatibility/2006">
              <mc:Choice xmlns:v="urn:schemas-microsoft-com:vml" Requires="v">
                <p:oleObj spid="_x0000_s112218" name="Equation" r:id="rId11" imgW="1879560" imgH="672840" progId="Equation.DSMT4">
                  <p:embed/>
                </p:oleObj>
              </mc:Choice>
              <mc:Fallback>
                <p:oleObj name="Equation" r:id="rId11" imgW="1879560" imgH="672840" progId="Equation.DSMT4">
                  <p:embed/>
                  <p:pic>
                    <p:nvPicPr>
                      <p:cNvPr id="0" name="Object 9"/>
                      <p:cNvPicPr>
                        <a:picLocks noChangeAspect="1" noChangeArrowheads="1"/>
                      </p:cNvPicPr>
                      <p:nvPr/>
                    </p:nvPicPr>
                    <p:blipFill>
                      <a:blip r:embed="rId12"/>
                      <a:srcRect/>
                      <a:stretch>
                        <a:fillRect/>
                      </a:stretch>
                    </p:blipFill>
                    <p:spPr bwMode="auto">
                      <a:xfrm>
                        <a:off x="2216150" y="2270125"/>
                        <a:ext cx="4713288" cy="168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5779" name="内容占位符 2"/>
          <p:cNvSpPr>
            <a:spLocks noGrp="1"/>
          </p:cNvSpPr>
          <p:nvPr>
            <p:ph idx="1"/>
          </p:nvPr>
        </p:nvSpPr>
        <p:spPr/>
        <p:txBody>
          <a:bodyPr/>
          <a:lstStyle/>
          <a:p>
            <a:pPr>
              <a:buFontTx/>
              <a:buNone/>
            </a:pPr>
            <a:r>
              <a:rPr lang="zh-CN" altLang="en-US" b="1" dirty="0" smtClean="0">
                <a:ea typeface="黑体" panose="02010609060101010101" pitchFamily="49" charset="-122"/>
                <a:sym typeface="Wingdings" panose="05000000000000000000" pitchFamily="2" charset="2"/>
              </a:rPr>
              <a:t>其中，</a:t>
            </a:r>
            <a:r>
              <a:rPr lang="en-US" altLang="zh-CN" b="1" dirty="0" smtClean="0">
                <a:ea typeface="黑体" panose="02010609060101010101" pitchFamily="49" charset="-122"/>
                <a:sym typeface="Wingdings" panose="05000000000000000000" pitchFamily="2" charset="2"/>
              </a:rPr>
              <a:t>c</a:t>
            </a:r>
            <a:r>
              <a:rPr lang="zh-CN" altLang="en-US" b="1" dirty="0" smtClean="0">
                <a:ea typeface="黑体" panose="02010609060101010101" pitchFamily="49" charset="-122"/>
                <a:sym typeface="Wingdings" panose="05000000000000000000" pitchFamily="2" charset="2"/>
              </a:rPr>
              <a:t>是使</a:t>
            </a:r>
            <a:r>
              <a:rPr lang="en-US" altLang="zh-CN" b="1" dirty="0" smtClean="0">
                <a:ea typeface="黑体" panose="02010609060101010101" pitchFamily="49" charset="-122"/>
                <a:sym typeface="Wingdings" panose="05000000000000000000" pitchFamily="2" charset="2"/>
              </a:rPr>
              <a:t>A</a:t>
            </a:r>
            <a:r>
              <a:rPr lang="zh-CN" altLang="en-US" b="1" dirty="0" smtClean="0">
                <a:ea typeface="黑体" panose="02010609060101010101" pitchFamily="49" charset="-122"/>
                <a:sym typeface="Wingdings" panose="05000000000000000000" pitchFamily="2" charset="2"/>
              </a:rPr>
              <a:t>为真的个体域中的某个个体，即一个特定的个体常项，</a:t>
            </a:r>
            <a:r>
              <a:rPr lang="zh-CN" altLang="en-US" b="1" dirty="0" smtClean="0">
                <a:solidFill>
                  <a:srgbClr val="FF0000"/>
                </a:solidFill>
                <a:ea typeface="黑体" panose="02010609060101010101" pitchFamily="49" charset="-122"/>
                <a:sym typeface="Wingdings" panose="05000000000000000000" pitchFamily="2" charset="2"/>
              </a:rPr>
              <a:t>要求</a:t>
            </a:r>
            <a:r>
              <a:rPr lang="zh-CN" altLang="en-US" b="1" dirty="0" smtClean="0">
                <a:ea typeface="黑体" panose="02010609060101010101" pitchFamily="49" charset="-122"/>
                <a:sym typeface="Wingdings" panose="05000000000000000000" pitchFamily="2" charset="2"/>
              </a:rPr>
              <a:t>              中无其它自由出现的个体变项，如有，必须用函数符号来取代。</a:t>
            </a:r>
            <a:endParaRPr lang="en-US" altLang="zh-CN" b="1" dirty="0" smtClean="0">
              <a:ea typeface="黑体" panose="02010609060101010101" pitchFamily="49" charset="-122"/>
              <a:sym typeface="Wingdings" panose="05000000000000000000" pitchFamily="2" charset="2"/>
            </a:endParaRPr>
          </a:p>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2-23</a:t>
            </a:r>
            <a:r>
              <a:rPr lang="zh-CN" altLang="en-US" sz="4000" b="1" dirty="0" smtClean="0">
                <a:solidFill>
                  <a:srgbClr val="0000FF"/>
                </a:solidFill>
                <a:ea typeface="黑体" panose="02010609060101010101" pitchFamily="49" charset="-122"/>
                <a:sym typeface="Wingdings" panose="05000000000000000000" pitchFamily="2" charset="2"/>
              </a:rPr>
              <a:t>：</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75780" name="Object 2"/>
          <p:cNvGraphicFramePr>
            <a:graphicFrameLocks noChangeAspect="1"/>
          </p:cNvGraphicFramePr>
          <p:nvPr>
            <p:extLst>
              <p:ext uri="{D42A27DB-BD31-4B8C-83A1-F6EECF244321}">
                <p14:modId xmlns:p14="http://schemas.microsoft.com/office/powerpoint/2010/main" val="3498410897"/>
              </p:ext>
            </p:extLst>
          </p:nvPr>
        </p:nvGraphicFramePr>
        <p:xfrm>
          <a:off x="6096000" y="1574800"/>
          <a:ext cx="1417638" cy="482600"/>
        </p:xfrm>
        <a:graphic>
          <a:graphicData uri="http://schemas.openxmlformats.org/presentationml/2006/ole">
            <mc:AlternateContent xmlns:mc="http://schemas.openxmlformats.org/markup-compatibility/2006">
              <mc:Choice xmlns:v="urn:schemas-microsoft-com:vml" Requires="v">
                <p:oleObj spid="_x0000_s76690" name="公式" r:id="rId4" imgW="596641" imgH="203112" progId="Equation.3">
                  <p:embed/>
                </p:oleObj>
              </mc:Choice>
              <mc:Fallback>
                <p:oleObj name="公式" r:id="rId4" imgW="596641"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74800"/>
                        <a:ext cx="14176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5"/>
          <p:cNvGraphicFramePr>
            <a:graphicFrameLocks noChangeAspect="1"/>
          </p:cNvGraphicFramePr>
          <p:nvPr>
            <p:extLst>
              <p:ext uri="{D42A27DB-BD31-4B8C-83A1-F6EECF244321}">
                <p14:modId xmlns:p14="http://schemas.microsoft.com/office/powerpoint/2010/main" val="927986366"/>
              </p:ext>
            </p:extLst>
          </p:nvPr>
        </p:nvGraphicFramePr>
        <p:xfrm>
          <a:off x="2401888" y="3048000"/>
          <a:ext cx="5730875" cy="2714625"/>
        </p:xfrm>
        <a:graphic>
          <a:graphicData uri="http://schemas.openxmlformats.org/presentationml/2006/ole">
            <mc:AlternateContent xmlns:mc="http://schemas.openxmlformats.org/markup-compatibility/2006">
              <mc:Choice xmlns:v="urn:schemas-microsoft-com:vml" Requires="v">
                <p:oleObj spid="_x0000_s76691" name="Equation" r:id="rId6" imgW="1930320" imgH="914400" progId="Equation.DSMT4">
                  <p:embed/>
                </p:oleObj>
              </mc:Choice>
              <mc:Fallback>
                <p:oleObj name="Equation" r:id="rId6" imgW="1930320" imgH="914400" progId="Equation.DSMT4">
                  <p:embed/>
                  <p:pic>
                    <p:nvPicPr>
                      <p:cNvPr id="0" name="Object 5"/>
                      <p:cNvPicPr>
                        <a:picLocks noChangeAspect="1" noChangeArrowheads="1"/>
                      </p:cNvPicPr>
                      <p:nvPr/>
                    </p:nvPicPr>
                    <p:blipFill>
                      <a:blip r:embed="rId7"/>
                      <a:srcRect/>
                      <a:stretch>
                        <a:fillRect/>
                      </a:stretch>
                    </p:blipFill>
                    <p:spPr bwMode="auto">
                      <a:xfrm>
                        <a:off x="2401888" y="3048000"/>
                        <a:ext cx="5730875"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6803" name="内容占位符 2"/>
          <p:cNvSpPr>
            <a:spLocks noGrp="1"/>
          </p:cNvSpPr>
          <p:nvPr>
            <p:ph idx="1"/>
          </p:nvPr>
        </p:nvSpPr>
        <p:spPr>
          <a:xfrm>
            <a:off x="457200" y="1143000"/>
            <a:ext cx="8382000" cy="5486400"/>
          </a:xfrm>
        </p:spPr>
        <p:txBody>
          <a:bodyPr/>
          <a:lstStyle/>
          <a:p>
            <a:pPr algn="just">
              <a:buFontTx/>
              <a:buNone/>
            </a:pPr>
            <a:r>
              <a:rPr lang="en-US" altLang="zh-CN" b="1" dirty="0" smtClean="0">
                <a:ea typeface="黑体" panose="02010609060101010101" pitchFamily="49" charset="-122"/>
                <a:sym typeface="Wingdings" panose="05000000000000000000" pitchFamily="2" charset="2"/>
              </a:rPr>
              <a:t>3.</a:t>
            </a:r>
            <a:r>
              <a:rPr lang="zh-CN" altLang="en-US" b="1" dirty="0" smtClean="0">
                <a:ea typeface="黑体" panose="02010609060101010101" pitchFamily="49" charset="-122"/>
                <a:sym typeface="Wingdings" panose="05000000000000000000" pitchFamily="2" charset="2"/>
              </a:rPr>
              <a:t>全称量词引入规则</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记为</a:t>
            </a:r>
            <a:r>
              <a:rPr lang="en-US" altLang="zh-CN" b="1" dirty="0" smtClean="0">
                <a:ea typeface="黑体" panose="02010609060101010101" pitchFamily="49" charset="-122"/>
                <a:sym typeface="Wingdings" panose="05000000000000000000" pitchFamily="2" charset="2"/>
              </a:rPr>
              <a:t>UG)</a:t>
            </a:r>
            <a:r>
              <a:rPr lang="zh-CN" altLang="en-US" b="1" dirty="0" smtClean="0">
                <a:ea typeface="黑体" panose="02010609060101010101" pitchFamily="49" charset="-122"/>
                <a:sym typeface="Wingdings" panose="05000000000000000000" pitchFamily="2" charset="2"/>
              </a:rPr>
              <a:t>也叫全称推广规则，                          其中无论</a:t>
            </a:r>
            <a:r>
              <a:rPr lang="en-US" altLang="zh-CN" b="1" dirty="0" smtClean="0">
                <a:ea typeface="黑体" panose="02010609060101010101" pitchFamily="49" charset="-122"/>
                <a:sym typeface="Wingdings" panose="05000000000000000000" pitchFamily="2" charset="2"/>
              </a:rPr>
              <a:t>A(y)</a:t>
            </a:r>
            <a:r>
              <a:rPr lang="zh-CN" altLang="en-US" b="1" dirty="0" smtClean="0">
                <a:ea typeface="黑体" panose="02010609060101010101" pitchFamily="49" charset="-122"/>
                <a:sym typeface="Wingdings" panose="05000000000000000000" pitchFamily="2" charset="2"/>
              </a:rPr>
              <a:t>中自由出现的个体变量</a:t>
            </a:r>
            <a:r>
              <a:rPr lang="en-US" altLang="zh-CN" b="1" dirty="0" smtClean="0">
                <a:ea typeface="黑体" panose="02010609060101010101" pitchFamily="49" charset="-122"/>
                <a:sym typeface="Wingdings" panose="05000000000000000000" pitchFamily="2" charset="2"/>
              </a:rPr>
              <a:t>y</a:t>
            </a:r>
            <a:r>
              <a:rPr lang="zh-CN" altLang="en-US" b="1" dirty="0" smtClean="0">
                <a:ea typeface="黑体" panose="02010609060101010101" pitchFamily="49" charset="-122"/>
                <a:sym typeface="Wingdings" panose="05000000000000000000" pitchFamily="2" charset="2"/>
              </a:rPr>
              <a:t>取何值，</a:t>
            </a:r>
            <a:r>
              <a:rPr lang="en-US" altLang="zh-CN" b="1" dirty="0" smtClean="0">
                <a:ea typeface="黑体" panose="02010609060101010101" pitchFamily="49" charset="-122"/>
                <a:sym typeface="Wingdings" panose="05000000000000000000" pitchFamily="2" charset="2"/>
              </a:rPr>
              <a:t>A(y)</a:t>
            </a:r>
            <a:r>
              <a:rPr lang="zh-CN" altLang="en-US" b="1" dirty="0" smtClean="0">
                <a:ea typeface="黑体" panose="02010609060101010101" pitchFamily="49" charset="-122"/>
                <a:sym typeface="Wingdings" panose="05000000000000000000" pitchFamily="2" charset="2"/>
              </a:rPr>
              <a:t>应该均为真，</a:t>
            </a:r>
            <a:r>
              <a:rPr lang="en-US" altLang="zh-CN" b="1" dirty="0" smtClean="0">
                <a:ea typeface="黑体" panose="02010609060101010101" pitchFamily="49" charset="-122"/>
                <a:sym typeface="Wingdings" panose="05000000000000000000" pitchFamily="2" charset="2"/>
              </a:rPr>
              <a:t>x</a:t>
            </a:r>
            <a:r>
              <a:rPr lang="zh-CN" altLang="en-US" b="1" dirty="0" smtClean="0">
                <a:ea typeface="黑体" panose="02010609060101010101" pitchFamily="49" charset="-122"/>
                <a:sym typeface="Wingdings" panose="05000000000000000000" pitchFamily="2" charset="2"/>
              </a:rPr>
              <a:t>不能在</a:t>
            </a:r>
            <a:r>
              <a:rPr lang="en-US" altLang="zh-CN" b="1" dirty="0" smtClean="0">
                <a:ea typeface="黑体" panose="02010609060101010101" pitchFamily="49" charset="-122"/>
                <a:sym typeface="Wingdings" panose="05000000000000000000" pitchFamily="2" charset="2"/>
              </a:rPr>
              <a:t>A(y)</a:t>
            </a:r>
            <a:r>
              <a:rPr lang="zh-CN" altLang="en-US" b="1" dirty="0" smtClean="0">
                <a:ea typeface="黑体" panose="02010609060101010101" pitchFamily="49" charset="-122"/>
                <a:sym typeface="Wingdings" panose="05000000000000000000" pitchFamily="2" charset="2"/>
              </a:rPr>
              <a:t>中约束出现。</a:t>
            </a:r>
            <a:endParaRPr lang="en-US" altLang="zh-CN" b="1" dirty="0" smtClean="0">
              <a:ea typeface="黑体" panose="02010609060101010101" pitchFamily="49" charset="-122"/>
              <a:sym typeface="Wingdings" panose="05000000000000000000" pitchFamily="2" charset="2"/>
            </a:endParaRPr>
          </a:p>
          <a:p>
            <a:pPr algn="just"/>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2-24</a:t>
            </a:r>
            <a:r>
              <a:rPr lang="zh-CN" altLang="en-US" sz="4000" b="1" dirty="0" smtClean="0">
                <a:solidFill>
                  <a:srgbClr val="0000FF"/>
                </a:solidFill>
                <a:ea typeface="黑体" panose="02010609060101010101" pitchFamily="49" charset="-122"/>
                <a:sym typeface="Wingdings" panose="05000000000000000000" pitchFamily="2" charset="2"/>
              </a:rPr>
              <a:t>：</a:t>
            </a:r>
            <a:endParaRPr lang="en-US" altLang="zh-CN" sz="4000" b="1" dirty="0" smtClean="0">
              <a:solidFill>
                <a:srgbClr val="0000FF"/>
              </a:solidFill>
              <a:ea typeface="黑体" panose="02010609060101010101" pitchFamily="49" charset="-122"/>
              <a:sym typeface="Wingdings" panose="05000000000000000000" pitchFamily="2" charset="2"/>
            </a:endParaRPr>
          </a:p>
          <a:p>
            <a:pPr algn="just">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76804" name="Object 2"/>
          <p:cNvGraphicFramePr>
            <a:graphicFrameLocks noChangeAspect="1"/>
          </p:cNvGraphicFramePr>
          <p:nvPr>
            <p:extLst>
              <p:ext uri="{D42A27DB-BD31-4B8C-83A1-F6EECF244321}">
                <p14:modId xmlns:p14="http://schemas.microsoft.com/office/powerpoint/2010/main" val="88010747"/>
              </p:ext>
            </p:extLst>
          </p:nvPr>
        </p:nvGraphicFramePr>
        <p:xfrm>
          <a:off x="1600200" y="1574800"/>
          <a:ext cx="2684463" cy="482600"/>
        </p:xfrm>
        <a:graphic>
          <a:graphicData uri="http://schemas.openxmlformats.org/presentationml/2006/ole">
            <mc:AlternateContent xmlns:mc="http://schemas.openxmlformats.org/markup-compatibility/2006">
              <mc:Choice xmlns:v="urn:schemas-microsoft-com:vml" Requires="v">
                <p:oleObj spid="_x0000_s77712" name="公式" r:id="rId3" imgW="1129810" imgH="203112" progId="Equation.3">
                  <p:embed/>
                </p:oleObj>
              </mc:Choice>
              <mc:Fallback>
                <p:oleObj name="公式" r:id="rId3" imgW="1129810"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74800"/>
                        <a:ext cx="26844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3"/>
          <p:cNvGraphicFramePr>
            <a:graphicFrameLocks noChangeAspect="1"/>
          </p:cNvGraphicFramePr>
          <p:nvPr>
            <p:extLst>
              <p:ext uri="{D42A27DB-BD31-4B8C-83A1-F6EECF244321}">
                <p14:modId xmlns:p14="http://schemas.microsoft.com/office/powerpoint/2010/main" val="3855174656"/>
              </p:ext>
            </p:extLst>
          </p:nvPr>
        </p:nvGraphicFramePr>
        <p:xfrm>
          <a:off x="2425700" y="3124200"/>
          <a:ext cx="5786438" cy="2571750"/>
        </p:xfrm>
        <a:graphic>
          <a:graphicData uri="http://schemas.openxmlformats.org/presentationml/2006/ole">
            <mc:AlternateContent xmlns:mc="http://schemas.openxmlformats.org/markup-compatibility/2006">
              <mc:Choice xmlns:v="urn:schemas-microsoft-com:vml" Requires="v">
                <p:oleObj spid="_x0000_s77713" name="Equation" r:id="rId5" imgW="2057400" imgH="914400" progId="Equation.DSMT4">
                  <p:embed/>
                </p:oleObj>
              </mc:Choice>
              <mc:Fallback>
                <p:oleObj name="Equation" r:id="rId5" imgW="2057400" imgH="914400" progId="Equation.DSMT4">
                  <p:embed/>
                  <p:pic>
                    <p:nvPicPr>
                      <p:cNvPr id="0" name="Object 3"/>
                      <p:cNvPicPr>
                        <a:picLocks noChangeAspect="1" noChangeArrowheads="1"/>
                      </p:cNvPicPr>
                      <p:nvPr/>
                    </p:nvPicPr>
                    <p:blipFill>
                      <a:blip r:embed="rId6"/>
                      <a:srcRect/>
                      <a:stretch>
                        <a:fillRect/>
                      </a:stretch>
                    </p:blipFill>
                    <p:spPr bwMode="auto">
                      <a:xfrm>
                        <a:off x="2425700" y="3124200"/>
                        <a:ext cx="57864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7827" name="内容占位符 2"/>
          <p:cNvSpPr>
            <a:spLocks noGrp="1"/>
          </p:cNvSpPr>
          <p:nvPr>
            <p:ph idx="1"/>
          </p:nvPr>
        </p:nvSpPr>
        <p:spPr>
          <a:xfrm>
            <a:off x="228600" y="1143000"/>
            <a:ext cx="8763000" cy="5486400"/>
          </a:xfrm>
        </p:spPr>
        <p:txBody>
          <a:bodyPr/>
          <a:lstStyle/>
          <a:p>
            <a:pPr>
              <a:buFontTx/>
              <a:buNone/>
            </a:pPr>
            <a:r>
              <a:rPr lang="en-US" altLang="zh-CN" b="1" dirty="0" smtClean="0">
                <a:ea typeface="黑体" panose="02010609060101010101" pitchFamily="49" charset="-122"/>
                <a:sym typeface="Wingdings" panose="05000000000000000000" pitchFamily="2" charset="2"/>
              </a:rPr>
              <a:t>4. </a:t>
            </a:r>
            <a:r>
              <a:rPr lang="zh-CN" altLang="en-US" b="1" dirty="0" smtClean="0">
                <a:ea typeface="黑体" panose="02010609060101010101" pitchFamily="49" charset="-122"/>
                <a:sym typeface="Wingdings" panose="05000000000000000000" pitchFamily="2" charset="2"/>
              </a:rPr>
              <a:t>存在量词引入规则</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简记</a:t>
            </a:r>
            <a:r>
              <a:rPr lang="en-US" altLang="zh-CN" b="1" dirty="0" smtClean="0">
                <a:ea typeface="黑体" panose="02010609060101010101" pitchFamily="49" charset="-122"/>
                <a:sym typeface="Wingdings" panose="05000000000000000000" pitchFamily="2" charset="2"/>
              </a:rPr>
              <a:t>EG)</a:t>
            </a:r>
            <a:r>
              <a:rPr lang="zh-CN" altLang="en-US" b="1" dirty="0" smtClean="0">
                <a:ea typeface="黑体" panose="02010609060101010101" pitchFamily="49" charset="-122"/>
                <a:sym typeface="Wingdings" panose="05000000000000000000" pitchFamily="2" charset="2"/>
              </a:rPr>
              <a:t>也叫存在推广规则，                        其中，</a:t>
            </a:r>
            <a:r>
              <a:rPr lang="en-US" altLang="zh-CN" b="1" dirty="0" smtClean="0">
                <a:ea typeface="黑体" panose="02010609060101010101" pitchFamily="49" charset="-122"/>
                <a:sym typeface="Wingdings" panose="05000000000000000000" pitchFamily="2" charset="2"/>
              </a:rPr>
              <a:t>c</a:t>
            </a:r>
            <a:r>
              <a:rPr lang="zh-CN" altLang="en-US" b="1" dirty="0" smtClean="0">
                <a:ea typeface="黑体" panose="02010609060101010101" pitchFamily="49" charset="-122"/>
                <a:sym typeface="Wingdings" panose="05000000000000000000" pitchFamily="2" charset="2"/>
              </a:rPr>
              <a:t>是特定的个体常量，</a:t>
            </a:r>
            <a:r>
              <a:rPr lang="en-US" altLang="zh-CN" b="1" dirty="0" smtClean="0">
                <a:ea typeface="黑体" panose="02010609060101010101" pitchFamily="49" charset="-122"/>
                <a:sym typeface="Wingdings" panose="05000000000000000000" pitchFamily="2" charset="2"/>
              </a:rPr>
              <a:t>x</a:t>
            </a:r>
            <a:r>
              <a:rPr lang="zh-CN" altLang="en-US" b="1" dirty="0" smtClean="0">
                <a:ea typeface="黑体" panose="02010609060101010101" pitchFamily="49" charset="-122"/>
                <a:sym typeface="Wingdings" panose="05000000000000000000" pitchFamily="2" charset="2"/>
              </a:rPr>
              <a:t>不能在</a:t>
            </a:r>
            <a:r>
              <a:rPr lang="en-US" altLang="zh-CN" b="1" dirty="0" smtClean="0">
                <a:ea typeface="黑体" panose="02010609060101010101" pitchFamily="49" charset="-122"/>
                <a:sym typeface="Wingdings" panose="05000000000000000000" pitchFamily="2" charset="2"/>
              </a:rPr>
              <a:t>A(c)</a:t>
            </a:r>
            <a:r>
              <a:rPr lang="zh-CN" altLang="en-US" b="1" dirty="0" smtClean="0">
                <a:ea typeface="黑体" panose="02010609060101010101" pitchFamily="49" charset="-122"/>
                <a:sym typeface="Wingdings" panose="05000000000000000000" pitchFamily="2" charset="2"/>
              </a:rPr>
              <a:t>中出现过。</a:t>
            </a:r>
            <a:endParaRPr lang="en-US" altLang="zh-CN" b="1" dirty="0" smtClean="0">
              <a:ea typeface="黑体" panose="02010609060101010101" pitchFamily="49" charset="-122"/>
              <a:sym typeface="Wingdings" panose="05000000000000000000" pitchFamily="2" charset="2"/>
            </a:endParaRPr>
          </a:p>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2-25</a:t>
            </a:r>
            <a:r>
              <a:rPr lang="zh-CN" altLang="en-US" sz="4000" b="1" dirty="0" smtClean="0">
                <a:solidFill>
                  <a:srgbClr val="0000FF"/>
                </a:solidFill>
                <a:ea typeface="黑体" panose="02010609060101010101" pitchFamily="49" charset="-122"/>
                <a:sym typeface="Wingdings" panose="05000000000000000000" pitchFamily="2" charset="2"/>
              </a:rPr>
              <a:t>：</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sz="12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sz="12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sz="12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sz="12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sz="8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sz="800"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第三组：由推理定律而来的推理规则，</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我们知道，推理规则实际上来源于推理定律，本质上是来源于一些永真蕴含式的，谓词逻辑中的推理定律</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或永真蕴含式</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有三个来源：</a:t>
            </a: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77828" name="Object 2"/>
          <p:cNvGraphicFramePr>
            <a:graphicFrameLocks noChangeAspect="1"/>
          </p:cNvGraphicFramePr>
          <p:nvPr>
            <p:extLst>
              <p:ext uri="{D42A27DB-BD31-4B8C-83A1-F6EECF244321}">
                <p14:modId xmlns:p14="http://schemas.microsoft.com/office/powerpoint/2010/main" val="1888495890"/>
              </p:ext>
            </p:extLst>
          </p:nvPr>
        </p:nvGraphicFramePr>
        <p:xfrm>
          <a:off x="1139825" y="1590260"/>
          <a:ext cx="2593975" cy="482600"/>
        </p:xfrm>
        <a:graphic>
          <a:graphicData uri="http://schemas.openxmlformats.org/presentationml/2006/ole">
            <mc:AlternateContent xmlns:mc="http://schemas.openxmlformats.org/markup-compatibility/2006">
              <mc:Choice xmlns:v="urn:schemas-microsoft-com:vml" Requires="v">
                <p:oleObj spid="_x0000_s78738" name="公式" r:id="rId4" imgW="1091726" imgH="203112" progId="Equation.3">
                  <p:embed/>
                </p:oleObj>
              </mc:Choice>
              <mc:Fallback>
                <p:oleObj name="公式" r:id="rId4" imgW="1091726"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1590260"/>
                        <a:ext cx="25939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9" name="Object 3"/>
          <p:cNvGraphicFramePr>
            <a:graphicFrameLocks noChangeAspect="1"/>
          </p:cNvGraphicFramePr>
          <p:nvPr>
            <p:extLst>
              <p:ext uri="{D42A27DB-BD31-4B8C-83A1-F6EECF244321}">
                <p14:modId xmlns:p14="http://schemas.microsoft.com/office/powerpoint/2010/main" val="3120748817"/>
              </p:ext>
            </p:extLst>
          </p:nvPr>
        </p:nvGraphicFramePr>
        <p:xfrm>
          <a:off x="2257425" y="2667000"/>
          <a:ext cx="5449888" cy="1863725"/>
        </p:xfrm>
        <a:graphic>
          <a:graphicData uri="http://schemas.openxmlformats.org/presentationml/2006/ole">
            <mc:AlternateContent xmlns:mc="http://schemas.openxmlformats.org/markup-compatibility/2006">
              <mc:Choice xmlns:v="urn:schemas-microsoft-com:vml" Requires="v">
                <p:oleObj spid="_x0000_s78739" name="Equation" r:id="rId6" imgW="1968480" imgH="672840" progId="Equation.DSMT4">
                  <p:embed/>
                </p:oleObj>
              </mc:Choice>
              <mc:Fallback>
                <p:oleObj name="Equation" r:id="rId6" imgW="1968480" imgH="672840" progId="Equation.DSMT4">
                  <p:embed/>
                  <p:pic>
                    <p:nvPicPr>
                      <p:cNvPr id="0" name="Object 3"/>
                      <p:cNvPicPr>
                        <a:picLocks noChangeAspect="1" noChangeArrowheads="1"/>
                      </p:cNvPicPr>
                      <p:nvPr/>
                    </p:nvPicPr>
                    <p:blipFill>
                      <a:blip r:embed="rId7"/>
                      <a:srcRect/>
                      <a:stretch>
                        <a:fillRect/>
                      </a:stretch>
                    </p:blipFill>
                    <p:spPr bwMode="auto">
                      <a:xfrm>
                        <a:off x="2257425" y="2667000"/>
                        <a:ext cx="5449888" cy="186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8851" name="内容占位符 2"/>
          <p:cNvSpPr>
            <a:spLocks noGrp="1"/>
          </p:cNvSpPr>
          <p:nvPr>
            <p:ph idx="1"/>
          </p:nvPr>
        </p:nvSpPr>
        <p:spPr/>
        <p:txBody>
          <a:bodyPr/>
          <a:lstStyle/>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命题逻辑中的推理定律的代换实例，例：化简律：</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a:t>
            </a:r>
            <a:r>
              <a:rPr lang="zh-CN" altLang="en-US" b="1" dirty="0">
                <a:ea typeface="黑体" panose="02010609060101010101" pitchFamily="49" charset="-122"/>
                <a:sym typeface="Wingdings" panose="05000000000000000000" pitchFamily="2" charset="2"/>
              </a:rPr>
              <a:t>附加律：</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谓词逻辑中的每个等值式可以生成相应的两个推理定律，例：由全称量词的否定等值式                                     可得：</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或</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谓词逻辑中因为引入量词后的所得永真蕴含式，前面给出的永真蕴含式。</a:t>
            </a:r>
          </a:p>
        </p:txBody>
      </p:sp>
      <p:graphicFrame>
        <p:nvGraphicFramePr>
          <p:cNvPr id="78852" name="Object 2"/>
          <p:cNvGraphicFramePr>
            <a:graphicFrameLocks noChangeAspect="1"/>
          </p:cNvGraphicFramePr>
          <p:nvPr/>
        </p:nvGraphicFramePr>
        <p:xfrm>
          <a:off x="2362200" y="1600200"/>
          <a:ext cx="5127625" cy="482600"/>
        </p:xfrm>
        <a:graphic>
          <a:graphicData uri="http://schemas.openxmlformats.org/presentationml/2006/ole">
            <mc:AlternateContent xmlns:mc="http://schemas.openxmlformats.org/markup-compatibility/2006">
              <mc:Choice xmlns:v="urn:schemas-microsoft-com:vml" Requires="v">
                <p:oleObj spid="_x0000_s115938" name="公式" r:id="rId3" imgW="2159000" imgH="203200" progId="Equation.3">
                  <p:embed/>
                </p:oleObj>
              </mc:Choice>
              <mc:Fallback>
                <p:oleObj name="公式" r:id="rId3" imgW="2159000" imgH="203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00200"/>
                        <a:ext cx="51276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3"/>
          <p:cNvGraphicFramePr>
            <a:graphicFrameLocks noChangeAspect="1"/>
          </p:cNvGraphicFramePr>
          <p:nvPr/>
        </p:nvGraphicFramePr>
        <p:xfrm>
          <a:off x="2438400" y="2209800"/>
          <a:ext cx="4800600" cy="457200"/>
        </p:xfrm>
        <a:graphic>
          <a:graphicData uri="http://schemas.openxmlformats.org/presentationml/2006/ole">
            <mc:AlternateContent xmlns:mc="http://schemas.openxmlformats.org/markup-compatibility/2006">
              <mc:Choice xmlns:v="urn:schemas-microsoft-com:vml" Requires="v">
                <p:oleObj spid="_x0000_s115939" name="公式" r:id="rId5" imgW="2133600" imgH="203200" progId="Equation.3">
                  <p:embed/>
                </p:oleObj>
              </mc:Choice>
              <mc:Fallback>
                <p:oleObj name="公式" r:id="rId5" imgW="21336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209800"/>
                        <a:ext cx="480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4"/>
          <p:cNvGraphicFramePr>
            <a:graphicFrameLocks noChangeAspect="1"/>
          </p:cNvGraphicFramePr>
          <p:nvPr/>
        </p:nvGraphicFramePr>
        <p:xfrm>
          <a:off x="1219200" y="3657600"/>
          <a:ext cx="3657600" cy="457200"/>
        </p:xfrm>
        <a:graphic>
          <a:graphicData uri="http://schemas.openxmlformats.org/presentationml/2006/ole">
            <mc:AlternateContent xmlns:mc="http://schemas.openxmlformats.org/markup-compatibility/2006">
              <mc:Choice xmlns:v="urn:schemas-microsoft-com:vml" Requires="v">
                <p:oleObj spid="_x0000_s115940" name="公式" r:id="rId7" imgW="1625600" imgH="203200" progId="Equation.3">
                  <p:embed/>
                </p:oleObj>
              </mc:Choice>
              <mc:Fallback>
                <p:oleObj name="公式" r:id="rId7" imgW="1625600" imgH="203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657600"/>
                        <a:ext cx="3657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5"/>
          <p:cNvGraphicFramePr>
            <a:graphicFrameLocks noChangeAspect="1"/>
          </p:cNvGraphicFramePr>
          <p:nvPr/>
        </p:nvGraphicFramePr>
        <p:xfrm>
          <a:off x="838200" y="4191000"/>
          <a:ext cx="3629025" cy="457200"/>
        </p:xfrm>
        <a:graphic>
          <a:graphicData uri="http://schemas.openxmlformats.org/presentationml/2006/ole">
            <mc:AlternateContent xmlns:mc="http://schemas.openxmlformats.org/markup-compatibility/2006">
              <mc:Choice xmlns:v="urn:schemas-microsoft-com:vml" Requires="v">
                <p:oleObj spid="_x0000_s115941" name="公式" r:id="rId9" imgW="1612900" imgH="203200" progId="Equation.3">
                  <p:embed/>
                </p:oleObj>
              </mc:Choice>
              <mc:Fallback>
                <p:oleObj name="公式" r:id="rId9" imgW="16129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191000"/>
                        <a:ext cx="3629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6"/>
          <p:cNvGraphicFramePr>
            <a:graphicFrameLocks noChangeAspect="1"/>
          </p:cNvGraphicFramePr>
          <p:nvPr>
            <p:extLst>
              <p:ext uri="{D42A27DB-BD31-4B8C-83A1-F6EECF244321}">
                <p14:modId xmlns:p14="http://schemas.microsoft.com/office/powerpoint/2010/main" val="1574693679"/>
              </p:ext>
            </p:extLst>
          </p:nvPr>
        </p:nvGraphicFramePr>
        <p:xfrm>
          <a:off x="4926012" y="4210878"/>
          <a:ext cx="3629025" cy="457200"/>
        </p:xfrm>
        <a:graphic>
          <a:graphicData uri="http://schemas.openxmlformats.org/presentationml/2006/ole">
            <mc:AlternateContent xmlns:mc="http://schemas.openxmlformats.org/markup-compatibility/2006">
              <mc:Choice xmlns:v="urn:schemas-microsoft-com:vml" Requires="v">
                <p:oleObj spid="_x0000_s115942" name="公式" r:id="rId11" imgW="1612900" imgH="203200" progId="Equation.3">
                  <p:embed/>
                </p:oleObj>
              </mc:Choice>
              <mc:Fallback>
                <p:oleObj name="公式" r:id="rId11" imgW="1612900" imgH="203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6012" y="4210878"/>
                        <a:ext cx="3629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79875" name="内容占位符 2"/>
          <p:cNvSpPr>
            <a:spLocks noGrp="1"/>
          </p:cNvSpPr>
          <p:nvPr>
            <p:ph idx="1"/>
          </p:nvPr>
        </p:nvSpPr>
        <p:spPr/>
        <p:txBody>
          <a:bodyPr/>
          <a:lstStyle/>
          <a:p>
            <a:pPr>
              <a:buFontTx/>
              <a:buNone/>
            </a:pPr>
            <a:r>
              <a:rPr lang="en-US" altLang="zh-CN" b="1" dirty="0" smtClean="0">
                <a:solidFill>
                  <a:srgbClr val="0000FF"/>
                </a:solidFill>
                <a:ea typeface="黑体" panose="02010609060101010101" pitchFamily="49" charset="-122"/>
                <a:sym typeface="Wingdings" panose="05000000000000000000" pitchFamily="2" charset="2"/>
              </a:rPr>
              <a:t>2.4.2</a:t>
            </a:r>
            <a:r>
              <a:rPr lang="zh-CN" altLang="en-US" b="1" dirty="0" smtClean="0">
                <a:solidFill>
                  <a:srgbClr val="0000FF"/>
                </a:solidFill>
                <a:ea typeface="黑体" panose="02010609060101010101" pitchFamily="49" charset="-122"/>
                <a:sym typeface="Wingdings" panose="05000000000000000000" pitchFamily="2" charset="2"/>
              </a:rPr>
              <a:t>推理规则的应用</a:t>
            </a:r>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一般情况下，总是假定在相同的个体域</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即全总个体域</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下进行的。</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推理过程中，可以直接引用：前提引入、结论引入、置换、</a:t>
            </a:r>
            <a:r>
              <a:rPr lang="en-US" altLang="zh-CN" b="1" dirty="0" smtClean="0">
                <a:ea typeface="黑体" panose="02010609060101010101" pitchFamily="49" charset="-122"/>
                <a:sym typeface="Wingdings" panose="05000000000000000000" pitchFamily="2" charset="2"/>
              </a:rPr>
              <a:t>CP</a:t>
            </a:r>
            <a:r>
              <a:rPr lang="zh-CN" altLang="en-US" b="1" dirty="0" smtClean="0">
                <a:ea typeface="黑体" panose="02010609060101010101" pitchFamily="49" charset="-122"/>
                <a:sym typeface="Wingdings" panose="05000000000000000000" pitchFamily="2" charset="2"/>
              </a:rPr>
              <a:t>等规则以及谓词逻辑中的等价式和永真蕴含式导出的规则；</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可以引用</a:t>
            </a:r>
            <a:r>
              <a:rPr lang="en-US" altLang="zh-CN" b="1" dirty="0" smtClean="0">
                <a:ea typeface="黑体" panose="02010609060101010101" pitchFamily="49" charset="-122"/>
                <a:sym typeface="Wingdings" panose="05000000000000000000" pitchFamily="2" charset="2"/>
              </a:rPr>
              <a:t>US</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ES</a:t>
            </a:r>
            <a:r>
              <a:rPr lang="zh-CN" altLang="en-US" b="1" dirty="0" smtClean="0">
                <a:ea typeface="黑体" panose="02010609060101010101" pitchFamily="49" charset="-122"/>
                <a:sym typeface="Wingdings" panose="05000000000000000000" pitchFamily="2" charset="2"/>
              </a:rPr>
              <a:t>规则消去量词，此时量词必须位于整个公式的最前端，且其辖域延伸到公式的末端；</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可以引用</a:t>
            </a:r>
            <a:r>
              <a:rPr lang="en-US" altLang="zh-CN" b="1" dirty="0" smtClean="0">
                <a:ea typeface="黑体" panose="02010609060101010101" pitchFamily="49" charset="-122"/>
                <a:sym typeface="Wingdings" panose="05000000000000000000" pitchFamily="2" charset="2"/>
              </a:rPr>
              <a:t>UG</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EG</a:t>
            </a:r>
            <a:r>
              <a:rPr lang="zh-CN" altLang="en-US" b="1" dirty="0" smtClean="0">
                <a:ea typeface="黑体" panose="02010609060101010101" pitchFamily="49" charset="-122"/>
                <a:sym typeface="Wingdings" panose="05000000000000000000" pitchFamily="2" charset="2"/>
              </a:rPr>
              <a:t>规则加入量词；</a:t>
            </a:r>
            <a:endParaRPr lang="en-US" altLang="zh-CN" b="1" dirty="0" smtClean="0">
              <a:ea typeface="黑体" panose="02010609060101010101" pitchFamily="49" charset="-122"/>
              <a:sym typeface="Wingdings" panose="05000000000000000000" pitchFamily="2" charset="2"/>
            </a:endParaRPr>
          </a:p>
          <a:p>
            <a:endParaRPr lang="zh-CN" altLang="en-US" dirty="0" smtClean="0"/>
          </a:p>
        </p:txBody>
      </p:sp>
    </p:spTree>
  </p:cSld>
  <p:clrMapOvr>
    <a:masterClrMapping/>
  </p:clrMapOvr>
  <p:transition spd="med" advTm="5486"/>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80899" name="内容占位符 2"/>
          <p:cNvSpPr>
            <a:spLocks noGrp="1"/>
          </p:cNvSpPr>
          <p:nvPr>
            <p:ph idx="1"/>
          </p:nvPr>
        </p:nvSpPr>
        <p:spPr/>
        <p:txBody>
          <a:bodyPr/>
          <a:lstStyle/>
          <a:p>
            <a:pPr>
              <a:buFontTx/>
              <a:buNone/>
            </a:pPr>
            <a:r>
              <a:rPr lang="en-US" altLang="zh-CN" b="1" dirty="0" smtClean="0">
                <a:ea typeface="黑体" panose="02010609060101010101" pitchFamily="49" charset="-122"/>
                <a:sym typeface="Wingdings" panose="05000000000000000000" pitchFamily="2" charset="2"/>
              </a:rPr>
              <a:t>(4) </a:t>
            </a:r>
            <a:r>
              <a:rPr lang="zh-CN" altLang="en-US" b="1" dirty="0" smtClean="0">
                <a:ea typeface="黑体" panose="02010609060101010101" pitchFamily="49" charset="-122"/>
                <a:sym typeface="Wingdings" panose="05000000000000000000" pitchFamily="2" charset="2"/>
              </a:rPr>
              <a:t>在推理过程中，如既要使用</a:t>
            </a:r>
            <a:r>
              <a:rPr lang="en-US" altLang="zh-CN" b="1" dirty="0" smtClean="0">
                <a:ea typeface="黑体" panose="02010609060101010101" pitchFamily="49" charset="-122"/>
                <a:sym typeface="Wingdings" panose="05000000000000000000" pitchFamily="2" charset="2"/>
              </a:rPr>
              <a:t>US</a:t>
            </a:r>
            <a:r>
              <a:rPr lang="zh-CN" altLang="en-US" b="1" dirty="0" smtClean="0">
                <a:ea typeface="黑体" panose="02010609060101010101" pitchFamily="49" charset="-122"/>
                <a:sym typeface="Wingdings" panose="05000000000000000000" pitchFamily="2" charset="2"/>
              </a:rPr>
              <a:t>规则，又要使用</a:t>
            </a:r>
            <a:r>
              <a:rPr lang="en-US" altLang="zh-CN" b="1" dirty="0" smtClean="0">
                <a:ea typeface="黑体" panose="02010609060101010101" pitchFamily="49" charset="-122"/>
                <a:sym typeface="Wingdings" panose="05000000000000000000" pitchFamily="2" charset="2"/>
              </a:rPr>
              <a:t>ES</a:t>
            </a:r>
            <a:r>
              <a:rPr lang="zh-CN" altLang="en-US" b="1" dirty="0" smtClean="0">
                <a:ea typeface="黑体" panose="02010609060101010101" pitchFamily="49" charset="-122"/>
                <a:sym typeface="Wingdings" panose="05000000000000000000" pitchFamily="2" charset="2"/>
              </a:rPr>
              <a:t>规则消去量词，而且选用的个体是同一个符号，则必须</a:t>
            </a:r>
            <a:r>
              <a:rPr lang="zh-CN" altLang="en-US" b="1" dirty="0" smtClean="0">
                <a:solidFill>
                  <a:srgbClr val="FF0000"/>
                </a:solidFill>
                <a:ea typeface="黑体" panose="02010609060101010101" pitchFamily="49" charset="-122"/>
                <a:sym typeface="Wingdings" panose="05000000000000000000" pitchFamily="2" charset="2"/>
              </a:rPr>
              <a:t>先</a:t>
            </a:r>
            <a:r>
              <a:rPr lang="zh-CN" altLang="en-US" b="1" dirty="0" smtClean="0">
                <a:ea typeface="黑体" panose="02010609060101010101" pitchFamily="49" charset="-122"/>
                <a:sym typeface="Wingdings" panose="05000000000000000000" pitchFamily="2" charset="2"/>
              </a:rPr>
              <a:t>使用规则</a:t>
            </a:r>
            <a:r>
              <a:rPr lang="en-US" altLang="zh-CN" b="1" dirty="0" smtClean="0">
                <a:ea typeface="黑体" panose="02010609060101010101" pitchFamily="49" charset="-122"/>
                <a:sym typeface="Wingdings" panose="05000000000000000000" pitchFamily="2" charset="2"/>
              </a:rPr>
              <a:t>ES</a:t>
            </a:r>
            <a:r>
              <a:rPr lang="zh-CN" altLang="en-US" b="1" dirty="0" smtClean="0">
                <a:ea typeface="黑体" panose="02010609060101010101" pitchFamily="49" charset="-122"/>
                <a:sym typeface="Wingdings" panose="05000000000000000000" pitchFamily="2" charset="2"/>
              </a:rPr>
              <a:t>，再使用规则</a:t>
            </a:r>
            <a:r>
              <a:rPr lang="en-US" altLang="zh-CN" b="1" dirty="0" smtClean="0">
                <a:ea typeface="黑体" panose="02010609060101010101" pitchFamily="49" charset="-122"/>
                <a:sym typeface="Wingdings" panose="05000000000000000000" pitchFamily="2" charset="2"/>
              </a:rPr>
              <a:t>US</a:t>
            </a:r>
            <a:r>
              <a:rPr lang="zh-CN" altLang="en-US" b="1" dirty="0" smtClean="0">
                <a:ea typeface="黑体" panose="02010609060101010101" pitchFamily="49" charset="-122"/>
                <a:sym typeface="Wingdings" panose="05000000000000000000" pitchFamily="2" charset="2"/>
              </a:rPr>
              <a:t>；</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(5) </a:t>
            </a:r>
            <a:r>
              <a:rPr lang="zh-CN" altLang="en-US" b="1" dirty="0" smtClean="0">
                <a:ea typeface="黑体" panose="02010609060101010101" pitchFamily="49" charset="-122"/>
                <a:sym typeface="Wingdings" panose="05000000000000000000" pitchFamily="2" charset="2"/>
              </a:rPr>
              <a:t>如果一个变量是用规则</a:t>
            </a:r>
            <a:r>
              <a:rPr lang="en-US" altLang="zh-CN" b="1" dirty="0" smtClean="0">
                <a:ea typeface="黑体" panose="02010609060101010101" pitchFamily="49" charset="-122"/>
                <a:sym typeface="Wingdings" panose="05000000000000000000" pitchFamily="2" charset="2"/>
              </a:rPr>
              <a:t>ES</a:t>
            </a:r>
            <a:r>
              <a:rPr lang="zh-CN" altLang="en-US" b="1" dirty="0" smtClean="0">
                <a:ea typeface="黑体" panose="02010609060101010101" pitchFamily="49" charset="-122"/>
                <a:sym typeface="Wingdings" panose="05000000000000000000" pitchFamily="2" charset="2"/>
              </a:rPr>
              <a:t>消去量词，对该变量在添加量词时，则只能使用规则</a:t>
            </a:r>
            <a:r>
              <a:rPr lang="en-US" altLang="zh-CN" b="1" dirty="0" smtClean="0">
                <a:ea typeface="黑体" panose="02010609060101010101" pitchFamily="49" charset="-122"/>
                <a:sym typeface="Wingdings" panose="05000000000000000000" pitchFamily="2" charset="2"/>
              </a:rPr>
              <a:t>EG</a:t>
            </a:r>
            <a:r>
              <a:rPr lang="zh-CN" altLang="en-US" b="1" dirty="0" smtClean="0">
                <a:ea typeface="黑体" panose="02010609060101010101" pitchFamily="49" charset="-122"/>
                <a:sym typeface="Wingdings" panose="05000000000000000000" pitchFamily="2" charset="2"/>
              </a:rPr>
              <a:t>，而不能使用规则</a:t>
            </a:r>
            <a:r>
              <a:rPr lang="en-US" altLang="zh-CN" b="1" dirty="0" smtClean="0">
                <a:ea typeface="黑体" panose="02010609060101010101" pitchFamily="49" charset="-122"/>
                <a:sym typeface="Wingdings" panose="05000000000000000000" pitchFamily="2" charset="2"/>
              </a:rPr>
              <a:t>UG</a:t>
            </a:r>
            <a:r>
              <a:rPr lang="zh-CN" altLang="en-US" b="1" dirty="0" smtClean="0">
                <a:ea typeface="黑体" panose="02010609060101010101" pitchFamily="49" charset="-122"/>
                <a:sym typeface="Wingdings" panose="05000000000000000000" pitchFamily="2" charset="2"/>
              </a:rPr>
              <a:t>，如使用规则</a:t>
            </a:r>
            <a:r>
              <a:rPr lang="en-US" altLang="zh-CN" b="1" dirty="0" smtClean="0">
                <a:ea typeface="黑体" panose="02010609060101010101" pitchFamily="49" charset="-122"/>
                <a:sym typeface="Wingdings" panose="05000000000000000000" pitchFamily="2" charset="2"/>
              </a:rPr>
              <a:t>US</a:t>
            </a:r>
            <a:r>
              <a:rPr lang="zh-CN" altLang="en-US" b="1" dirty="0" smtClean="0">
                <a:ea typeface="黑体" panose="02010609060101010101" pitchFamily="49" charset="-122"/>
                <a:sym typeface="Wingdings" panose="05000000000000000000" pitchFamily="2" charset="2"/>
              </a:rPr>
              <a:t>消去量词，对该变量在添加量词时，则可使用规则</a:t>
            </a:r>
            <a:r>
              <a:rPr lang="en-US" altLang="zh-CN" b="1" dirty="0" smtClean="0">
                <a:ea typeface="黑体" panose="02010609060101010101" pitchFamily="49" charset="-122"/>
                <a:sym typeface="Wingdings" panose="05000000000000000000" pitchFamily="2" charset="2"/>
              </a:rPr>
              <a:t>EG</a:t>
            </a:r>
            <a:r>
              <a:rPr lang="zh-CN" altLang="en-US" b="1" dirty="0" smtClean="0">
                <a:ea typeface="黑体" panose="02010609060101010101" pitchFamily="49" charset="-122"/>
                <a:sym typeface="Wingdings" panose="05000000000000000000" pitchFamily="2" charset="2"/>
              </a:rPr>
              <a:t>和</a:t>
            </a:r>
            <a:r>
              <a:rPr lang="en-US" altLang="zh-CN" b="1" dirty="0" smtClean="0">
                <a:ea typeface="黑体" panose="02010609060101010101" pitchFamily="49" charset="-122"/>
                <a:sym typeface="Wingdings" panose="05000000000000000000" pitchFamily="2" charset="2"/>
              </a:rPr>
              <a:t>UG</a:t>
            </a:r>
            <a:r>
              <a:rPr lang="zh-CN" altLang="en-US" b="1" dirty="0" smtClean="0">
                <a:ea typeface="黑体" panose="02010609060101010101" pitchFamily="49" charset="-122"/>
                <a:sym typeface="Wingdings" panose="05000000000000000000" pitchFamily="2" charset="2"/>
              </a:rPr>
              <a:t>。</a:t>
            </a:r>
          </a:p>
        </p:txBody>
      </p:sp>
    </p:spTree>
  </p:cSld>
  <p:clrMapOvr>
    <a:masterClrMapping/>
  </p:clrMapOvr>
  <p:transition spd="med" advTm="5486"/>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81923" name="内容占位符 2"/>
          <p:cNvSpPr>
            <a:spLocks noGrp="1"/>
          </p:cNvSpPr>
          <p:nvPr>
            <p:ph idx="1"/>
          </p:nvPr>
        </p:nvSpPr>
        <p:spPr/>
        <p:txBody>
          <a:bodyPr/>
          <a:lstStyle/>
          <a:p>
            <a:pPr>
              <a:buFontTx/>
              <a:buNone/>
            </a:pPr>
            <a:r>
              <a:rPr lang="en-US" altLang="zh-CN" b="1" dirty="0" smtClean="0">
                <a:solidFill>
                  <a:srgbClr val="0000FF"/>
                </a:solidFill>
                <a:ea typeface="黑体" panose="02010609060101010101" pitchFamily="49" charset="-122"/>
                <a:sym typeface="Wingdings" panose="05000000000000000000" pitchFamily="2" charset="2"/>
              </a:rPr>
              <a:t>2.4.3</a:t>
            </a:r>
            <a:r>
              <a:rPr lang="zh-CN" altLang="en-US" b="1" dirty="0" smtClean="0">
                <a:solidFill>
                  <a:srgbClr val="0000FF"/>
                </a:solidFill>
                <a:ea typeface="黑体" panose="02010609060101010101" pitchFamily="49" charset="-122"/>
                <a:sym typeface="Wingdings" panose="05000000000000000000" pitchFamily="2" charset="2"/>
              </a:rPr>
              <a:t>举例</a:t>
            </a:r>
            <a:endParaRPr lang="en-US" altLang="zh-CN" b="1" dirty="0" smtClean="0">
              <a:solidFill>
                <a:srgbClr val="0000FF"/>
              </a:solidFill>
              <a:ea typeface="黑体" panose="02010609060101010101" pitchFamily="49" charset="-122"/>
              <a:sym typeface="Wingdings" panose="05000000000000000000" pitchFamily="2" charset="2"/>
            </a:endParaRPr>
          </a:p>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2-26</a:t>
            </a:r>
            <a:r>
              <a:rPr lang="zh-CN" altLang="en-US" sz="4000" b="1" dirty="0" smtClean="0">
                <a:solidFill>
                  <a:srgbClr val="0000FF"/>
                </a:solidFill>
                <a:ea typeface="黑体" panose="02010609060101010101" pitchFamily="49" charset="-122"/>
                <a:sym typeface="Wingdings" panose="05000000000000000000" pitchFamily="2" charset="2"/>
              </a:rPr>
              <a:t>：证明苏格拉底三段论。</a:t>
            </a:r>
            <a:endParaRPr lang="en-US" altLang="zh-CN" sz="4000" b="1" dirty="0" smtClean="0">
              <a:solidFill>
                <a:srgbClr val="0000FF"/>
              </a:solidFill>
              <a:ea typeface="黑体" panose="02010609060101010101" pitchFamily="49" charset="-122"/>
              <a:sym typeface="Wingdings" panose="05000000000000000000" pitchFamily="2" charset="2"/>
            </a:endParaRPr>
          </a:p>
          <a:p>
            <a:r>
              <a:rPr lang="zh-CN" altLang="en-US" sz="4000" b="1" dirty="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2-27</a:t>
            </a:r>
            <a:r>
              <a:rPr lang="zh-CN" altLang="en-US" sz="4000" b="1" dirty="0" smtClean="0">
                <a:solidFill>
                  <a:srgbClr val="0000FF"/>
                </a:solidFill>
                <a:ea typeface="黑体" panose="02010609060101010101" pitchFamily="49" charset="-122"/>
                <a:sym typeface="Wingdings" panose="05000000000000000000" pitchFamily="2" charset="2"/>
              </a:rPr>
              <a:t>：</a:t>
            </a:r>
            <a:r>
              <a:rPr lang="zh-CN" altLang="en-US" sz="4000" b="1" dirty="0">
                <a:solidFill>
                  <a:srgbClr val="0000FF"/>
                </a:solidFill>
                <a:ea typeface="黑体" panose="02010609060101010101" pitchFamily="49" charset="-122"/>
                <a:sym typeface="Wingdings" panose="05000000000000000000" pitchFamily="2" charset="2"/>
              </a:rPr>
              <a:t>给出下面推理的证明：</a:t>
            </a:r>
            <a:endParaRPr lang="en-US" altLang="zh-CN" sz="4000" b="1" dirty="0">
              <a:solidFill>
                <a:srgbClr val="0000FF"/>
              </a:solidFill>
              <a:ea typeface="黑体" panose="02010609060101010101" pitchFamily="49" charset="-122"/>
              <a:sym typeface="Wingdings" panose="05000000000000000000" pitchFamily="2" charset="2"/>
            </a:endParaRPr>
          </a:p>
          <a:p>
            <a:pPr>
              <a:buFontTx/>
              <a:buNone/>
            </a:pPr>
            <a:r>
              <a:rPr lang="zh-CN" altLang="en-US" sz="4000" b="1" dirty="0">
                <a:ea typeface="黑体" panose="02010609060101010101" pitchFamily="49" charset="-122"/>
                <a:sym typeface="Wingdings" panose="05000000000000000000" pitchFamily="2" charset="2"/>
              </a:rPr>
              <a:t>前提：</a:t>
            </a:r>
            <a:endParaRPr lang="en-US" altLang="zh-CN" sz="4000" b="1" dirty="0">
              <a:ea typeface="黑体" panose="02010609060101010101" pitchFamily="49" charset="-122"/>
              <a:sym typeface="Wingdings" panose="05000000000000000000" pitchFamily="2" charset="2"/>
            </a:endParaRPr>
          </a:p>
          <a:p>
            <a:pPr>
              <a:buFontTx/>
              <a:buNone/>
            </a:pPr>
            <a:r>
              <a:rPr lang="zh-CN" altLang="en-US" sz="4000" b="1" dirty="0">
                <a:ea typeface="黑体" panose="02010609060101010101" pitchFamily="49" charset="-122"/>
                <a:sym typeface="Wingdings" panose="05000000000000000000" pitchFamily="2" charset="2"/>
              </a:rPr>
              <a:t>结论</a:t>
            </a:r>
            <a:r>
              <a:rPr lang="zh-CN" altLang="en-US" sz="4000" b="1" dirty="0" smtClean="0">
                <a:ea typeface="黑体" panose="02010609060101010101" pitchFamily="49" charset="-122"/>
                <a:sym typeface="Wingdings" panose="05000000000000000000" pitchFamily="2" charset="2"/>
              </a:rPr>
              <a:t>：</a:t>
            </a:r>
            <a:endParaRPr lang="en-US" altLang="zh-CN" sz="4000" b="1" dirty="0" smtClean="0">
              <a:solidFill>
                <a:srgbClr val="0000FF"/>
              </a:solidFill>
              <a:ea typeface="黑体" panose="02010609060101010101" pitchFamily="49" charset="-122"/>
              <a:sym typeface="Wingdings" panose="05000000000000000000" pitchFamily="2" charset="2"/>
            </a:endParaRPr>
          </a:p>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2-28</a:t>
            </a:r>
            <a:r>
              <a:rPr lang="zh-CN" altLang="en-US" sz="4000" b="1" dirty="0" smtClean="0">
                <a:solidFill>
                  <a:srgbClr val="0000FF"/>
                </a:solidFill>
                <a:ea typeface="黑体" panose="02010609060101010101" pitchFamily="49" charset="-122"/>
                <a:sym typeface="Wingdings" panose="05000000000000000000" pitchFamily="2" charset="2"/>
              </a:rPr>
              <a:t>：证明下述论断的正确性：</a:t>
            </a:r>
            <a:r>
              <a:rPr lang="zh-CN" altLang="en-US" b="1" dirty="0" smtClean="0">
                <a:ea typeface="黑体" panose="02010609060101010101" pitchFamily="49" charset="-122"/>
                <a:sym typeface="Wingdings" panose="05000000000000000000" pitchFamily="2" charset="2"/>
              </a:rPr>
              <a:t>所有的哺乳动物都是脊椎动物；并非所有的哺乳动物都是胎生动物。故有些脊椎动物不是胎生的。</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endParaRPr lang="zh-CN" altLang="en-US" dirty="0" smtClean="0"/>
          </a:p>
        </p:txBody>
      </p:sp>
      <p:graphicFrame>
        <p:nvGraphicFramePr>
          <p:cNvPr id="81924" name="Object 2"/>
          <p:cNvGraphicFramePr>
            <a:graphicFrameLocks noChangeAspect="1"/>
          </p:cNvGraphicFramePr>
          <p:nvPr>
            <p:extLst>
              <p:ext uri="{D42A27DB-BD31-4B8C-83A1-F6EECF244321}">
                <p14:modId xmlns:p14="http://schemas.microsoft.com/office/powerpoint/2010/main" val="1715945457"/>
              </p:ext>
            </p:extLst>
          </p:nvPr>
        </p:nvGraphicFramePr>
        <p:xfrm>
          <a:off x="1905000" y="3276600"/>
          <a:ext cx="4648200" cy="515938"/>
        </p:xfrm>
        <a:graphic>
          <a:graphicData uri="http://schemas.openxmlformats.org/presentationml/2006/ole">
            <mc:AlternateContent xmlns:mc="http://schemas.openxmlformats.org/markup-compatibility/2006">
              <mc:Choice xmlns:v="urn:schemas-microsoft-com:vml" Requires="v">
                <p:oleObj spid="_x0000_s82836" name="公式" r:id="rId4" imgW="1828800" imgH="203200" progId="Equation.3">
                  <p:embed/>
                </p:oleObj>
              </mc:Choice>
              <mc:Fallback>
                <p:oleObj name="公式" r:id="rId4" imgW="18288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276600"/>
                        <a:ext cx="46482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3"/>
          <p:cNvGraphicFramePr>
            <a:graphicFrameLocks noChangeAspect="1"/>
          </p:cNvGraphicFramePr>
          <p:nvPr>
            <p:extLst>
              <p:ext uri="{D42A27DB-BD31-4B8C-83A1-F6EECF244321}">
                <p14:modId xmlns:p14="http://schemas.microsoft.com/office/powerpoint/2010/main" val="142168647"/>
              </p:ext>
            </p:extLst>
          </p:nvPr>
        </p:nvGraphicFramePr>
        <p:xfrm>
          <a:off x="1935480" y="4067175"/>
          <a:ext cx="1566863" cy="533400"/>
        </p:xfrm>
        <a:graphic>
          <a:graphicData uri="http://schemas.openxmlformats.org/presentationml/2006/ole">
            <mc:AlternateContent xmlns:mc="http://schemas.openxmlformats.org/markup-compatibility/2006">
              <mc:Choice xmlns:v="urn:schemas-microsoft-com:vml" Requires="v">
                <p:oleObj spid="_x0000_s82837" name="公式" r:id="rId6" imgW="596641" imgH="203112" progId="Equation.3">
                  <p:embed/>
                </p:oleObj>
              </mc:Choice>
              <mc:Fallback>
                <p:oleObj name="公式" r:id="rId6" imgW="596641"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5480" y="4067175"/>
                        <a:ext cx="15668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11267" name="Rectangle 3"/>
          <p:cNvSpPr>
            <a:spLocks noGrp="1" noChangeArrowheads="1"/>
          </p:cNvSpPr>
          <p:nvPr>
            <p:ph type="body" idx="1"/>
          </p:nvPr>
        </p:nvSpPr>
        <p:spPr/>
        <p:txBody>
          <a:bodyPr/>
          <a:lstStyle/>
          <a:p>
            <a:pPr eaLnBrk="1" hangingPunct="1">
              <a:lnSpc>
                <a:spcPct val="90000"/>
              </a:lnSpc>
            </a:pPr>
            <a:r>
              <a:rPr lang="zh-CN" altLang="en-US" b="1" dirty="0" smtClean="0">
                <a:solidFill>
                  <a:srgbClr val="FF6600"/>
                </a:solidFill>
                <a:ea typeface="黑体" panose="02010609060101010101" pitchFamily="49" charset="-122"/>
              </a:rPr>
              <a:t>定义</a:t>
            </a:r>
            <a:r>
              <a:rPr lang="en-US" altLang="zh-CN" b="1" dirty="0" smtClean="0">
                <a:solidFill>
                  <a:srgbClr val="FF6600"/>
                </a:solidFill>
                <a:ea typeface="黑体" panose="02010609060101010101" pitchFamily="49" charset="-122"/>
              </a:rPr>
              <a:t>2.2</a:t>
            </a:r>
            <a:r>
              <a:rPr lang="zh-CN" altLang="en-US" b="1" dirty="0" smtClean="0">
                <a:solidFill>
                  <a:srgbClr val="FF6600"/>
                </a:solidFill>
                <a:ea typeface="黑体" panose="02010609060101010101" pitchFamily="49" charset="-122"/>
              </a:rPr>
              <a:t>：</a:t>
            </a:r>
            <a:r>
              <a:rPr lang="zh-CN" altLang="en-US" b="1" dirty="0" smtClean="0">
                <a:ea typeface="黑体" panose="02010609060101010101" pitchFamily="49" charset="-122"/>
              </a:rPr>
              <a:t>个体词和谓词根据其具体的抽象分为两种：</a:t>
            </a:r>
          </a:p>
          <a:p>
            <a:pPr eaLnBrk="1" hangingPunct="1">
              <a:lnSpc>
                <a:spcPct val="90000"/>
              </a:lnSpc>
              <a:buFontTx/>
              <a:buNone/>
            </a:pPr>
            <a:r>
              <a:rPr lang="en-US" altLang="zh-CN" b="1" dirty="0" smtClean="0">
                <a:ea typeface="黑体" panose="02010609060101010101" pitchFamily="49" charset="-122"/>
              </a:rPr>
              <a:t>(1) </a:t>
            </a:r>
            <a:r>
              <a:rPr lang="zh-CN" altLang="en-US" b="1" dirty="0" smtClean="0">
                <a:ea typeface="黑体" panose="02010609060101010101" pitchFamily="49" charset="-122"/>
              </a:rPr>
              <a:t>表示</a:t>
            </a:r>
            <a:r>
              <a:rPr lang="zh-CN" altLang="en-US" b="1" dirty="0" smtClean="0">
                <a:solidFill>
                  <a:srgbClr val="FF0000"/>
                </a:solidFill>
                <a:ea typeface="黑体" panose="02010609060101010101" pitchFamily="49" charset="-122"/>
              </a:rPr>
              <a:t>具体或特定</a:t>
            </a:r>
            <a:r>
              <a:rPr lang="zh-CN" altLang="en-US" b="1" dirty="0" smtClean="0">
                <a:ea typeface="黑体" panose="02010609060101010101" pitchFamily="49" charset="-122"/>
              </a:rPr>
              <a:t>的个体词称为</a:t>
            </a:r>
            <a:r>
              <a:rPr lang="zh-CN" altLang="en-US" b="1" dirty="0" smtClean="0">
                <a:solidFill>
                  <a:srgbClr val="FF0000"/>
                </a:solidFill>
                <a:ea typeface="黑体" panose="02010609060101010101" pitchFamily="49" charset="-122"/>
              </a:rPr>
              <a:t>个体常量</a:t>
            </a:r>
            <a:r>
              <a:rPr lang="en-US" altLang="zh-CN" b="1" dirty="0" smtClean="0">
                <a:ea typeface="黑体" panose="02010609060101010101" pitchFamily="49" charset="-122"/>
              </a:rPr>
              <a:t>(Individual Constant)</a:t>
            </a:r>
            <a:r>
              <a:rPr lang="zh-CN" altLang="en-US" b="1" dirty="0" smtClean="0">
                <a:ea typeface="黑体" panose="02010609060101010101" pitchFamily="49" charset="-122"/>
              </a:rPr>
              <a:t>，一般个体词常量用小写字母</a:t>
            </a:r>
            <a:r>
              <a:rPr lang="en-US" altLang="zh-CN" b="1" dirty="0" smtClean="0">
                <a:ea typeface="黑体" panose="02010609060101010101" pitchFamily="49" charset="-122"/>
              </a:rPr>
              <a:t>a, b, c, …</a:t>
            </a:r>
            <a:r>
              <a:rPr lang="zh-CN" altLang="en-US" b="1" dirty="0" smtClean="0">
                <a:ea typeface="黑体" panose="02010609060101010101" pitchFamily="49" charset="-122"/>
              </a:rPr>
              <a:t>表示；表示</a:t>
            </a:r>
            <a:r>
              <a:rPr lang="zh-CN" altLang="en-US" b="1" dirty="0" smtClean="0">
                <a:solidFill>
                  <a:srgbClr val="FF0000"/>
                </a:solidFill>
                <a:ea typeface="黑体" panose="02010609060101010101" pitchFamily="49" charset="-122"/>
              </a:rPr>
              <a:t>抽象或泛指</a:t>
            </a:r>
            <a:r>
              <a:rPr lang="zh-CN" altLang="en-US" b="1" dirty="0" smtClean="0">
                <a:ea typeface="黑体" panose="02010609060101010101" pitchFamily="49" charset="-122"/>
              </a:rPr>
              <a:t>的个体词称为</a:t>
            </a:r>
            <a:r>
              <a:rPr lang="zh-CN" altLang="en-US" b="1" dirty="0" smtClean="0">
                <a:solidFill>
                  <a:srgbClr val="FF0000"/>
                </a:solidFill>
                <a:ea typeface="黑体" panose="02010609060101010101" pitchFamily="49" charset="-122"/>
              </a:rPr>
              <a:t>个体变量</a:t>
            </a:r>
            <a:r>
              <a:rPr lang="en-US" altLang="zh-CN" b="1" dirty="0" smtClean="0">
                <a:ea typeface="黑体" panose="02010609060101010101" pitchFamily="49" charset="-122"/>
              </a:rPr>
              <a:t>(Individual Variable),</a:t>
            </a:r>
            <a:r>
              <a:rPr lang="zh-CN" altLang="en-US" b="1" dirty="0" smtClean="0">
                <a:ea typeface="黑体" panose="02010609060101010101" pitchFamily="49" charset="-122"/>
              </a:rPr>
              <a:t>一般用</a:t>
            </a:r>
            <a:r>
              <a:rPr lang="en-US" altLang="zh-CN" b="1" dirty="0" smtClean="0">
                <a:ea typeface="黑体" panose="02010609060101010101" pitchFamily="49" charset="-122"/>
              </a:rPr>
              <a:t>x, y, …</a:t>
            </a:r>
            <a:r>
              <a:rPr lang="zh-CN" altLang="en-US" b="1" dirty="0" smtClean="0">
                <a:ea typeface="黑体" panose="02010609060101010101" pitchFamily="49" charset="-122"/>
              </a:rPr>
              <a:t>等表示；</a:t>
            </a:r>
          </a:p>
          <a:p>
            <a:pPr eaLnBrk="1" hangingPunct="1">
              <a:lnSpc>
                <a:spcPct val="90000"/>
              </a:lnSpc>
              <a:buFontTx/>
              <a:buNone/>
            </a:pPr>
            <a:r>
              <a:rPr lang="en-US" altLang="zh-CN" b="1" dirty="0" smtClean="0">
                <a:ea typeface="黑体" panose="02010609060101010101" pitchFamily="49" charset="-122"/>
              </a:rPr>
              <a:t>(2) </a:t>
            </a:r>
            <a:r>
              <a:rPr lang="zh-CN" altLang="en-US" b="1" dirty="0" smtClean="0">
                <a:ea typeface="黑体" panose="02010609060101010101" pitchFamily="49" charset="-122"/>
              </a:rPr>
              <a:t>表示</a:t>
            </a:r>
            <a:r>
              <a:rPr lang="zh-CN" altLang="en-US" b="1" dirty="0" smtClean="0">
                <a:solidFill>
                  <a:srgbClr val="FF0000"/>
                </a:solidFill>
                <a:ea typeface="黑体" panose="02010609060101010101" pitchFamily="49" charset="-122"/>
              </a:rPr>
              <a:t>具体</a:t>
            </a:r>
            <a:r>
              <a:rPr lang="zh-CN" altLang="en-US" b="1" dirty="0" smtClean="0">
                <a:ea typeface="黑体" panose="02010609060101010101" pitchFamily="49" charset="-122"/>
              </a:rPr>
              <a:t>性质或关系的谓词称为</a:t>
            </a:r>
            <a:r>
              <a:rPr lang="zh-CN" altLang="en-US" b="1" dirty="0" smtClean="0">
                <a:solidFill>
                  <a:srgbClr val="FF0000"/>
                </a:solidFill>
                <a:ea typeface="黑体" panose="02010609060101010101" pitchFamily="49" charset="-122"/>
              </a:rPr>
              <a:t>谓词常量</a:t>
            </a:r>
            <a:r>
              <a:rPr lang="en-US" altLang="zh-CN" b="1" dirty="0" smtClean="0">
                <a:ea typeface="黑体" panose="02010609060101010101" pitchFamily="49" charset="-122"/>
              </a:rPr>
              <a:t>(Predicate Constant)</a:t>
            </a:r>
            <a:r>
              <a:rPr lang="zh-CN" altLang="en-US" b="1" dirty="0" smtClean="0">
                <a:ea typeface="黑体" panose="02010609060101010101" pitchFamily="49" charset="-122"/>
              </a:rPr>
              <a:t>，表示</a:t>
            </a:r>
            <a:r>
              <a:rPr lang="zh-CN" altLang="en-US" b="1" dirty="0" smtClean="0">
                <a:solidFill>
                  <a:srgbClr val="FF0000"/>
                </a:solidFill>
                <a:ea typeface="黑体" panose="02010609060101010101" pitchFamily="49" charset="-122"/>
              </a:rPr>
              <a:t>抽象或泛指</a:t>
            </a:r>
            <a:r>
              <a:rPr lang="zh-CN" altLang="en-US" b="1" dirty="0" smtClean="0">
                <a:ea typeface="黑体" panose="02010609060101010101" pitchFamily="49" charset="-122"/>
              </a:rPr>
              <a:t>的性质或关系的谓词称为</a:t>
            </a:r>
            <a:r>
              <a:rPr lang="zh-CN" altLang="en-US" b="1" dirty="0" smtClean="0">
                <a:solidFill>
                  <a:srgbClr val="FF0000"/>
                </a:solidFill>
                <a:ea typeface="黑体" panose="02010609060101010101" pitchFamily="49" charset="-122"/>
              </a:rPr>
              <a:t>谓词变量</a:t>
            </a:r>
            <a:r>
              <a:rPr lang="en-US" altLang="zh-CN" b="1" dirty="0" smtClean="0">
                <a:ea typeface="黑体" panose="02010609060101010101" pitchFamily="49" charset="-122"/>
              </a:rPr>
              <a:t>(Predicate Variable)</a:t>
            </a:r>
            <a:r>
              <a:rPr lang="zh-CN" altLang="en-US" b="1" dirty="0" smtClean="0">
                <a:ea typeface="黑体" panose="02010609060101010101" pitchFamily="49" charset="-122"/>
              </a:rPr>
              <a:t>，谓词一般都用大写字母</a:t>
            </a:r>
            <a:r>
              <a:rPr lang="en-US" altLang="zh-CN" b="1" dirty="0" smtClean="0">
                <a:ea typeface="黑体" panose="02010609060101010101" pitchFamily="49" charset="-122"/>
              </a:rPr>
              <a:t>F, G, H, …</a:t>
            </a:r>
            <a:r>
              <a:rPr lang="zh-CN" altLang="en-US" b="1" dirty="0" smtClean="0">
                <a:ea typeface="黑体" panose="02010609060101010101" pitchFamily="49" charset="-122"/>
              </a:rPr>
              <a:t>表示。</a:t>
            </a:r>
          </a:p>
        </p:txBody>
      </p:sp>
    </p:spTree>
  </p:cSld>
  <p:clrMapOvr>
    <a:masterClrMapping/>
  </p:clrMapOvr>
  <p:transition spd="med" advTm="5486"/>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82947" name="内容占位符 2"/>
          <p:cNvSpPr>
            <a:spLocks noGrp="1"/>
          </p:cNvSpPr>
          <p:nvPr>
            <p:ph idx="1"/>
          </p:nvPr>
        </p:nvSpPr>
        <p:spPr/>
        <p:txBody>
          <a:bodyPr/>
          <a:lstStyle/>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2-29</a:t>
            </a:r>
            <a:r>
              <a:rPr lang="zh-CN" altLang="en-US" sz="4000" b="1" dirty="0" smtClean="0">
                <a:solidFill>
                  <a:srgbClr val="0000FF"/>
                </a:solidFill>
                <a:ea typeface="黑体" panose="02010609060101010101" pitchFamily="49" charset="-122"/>
                <a:sym typeface="Wingdings" panose="05000000000000000000" pitchFamily="2" charset="2"/>
              </a:rPr>
              <a:t>：构造下面推理的证明：</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前提：</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结论：</a:t>
            </a:r>
            <a:endParaRPr lang="en-US" altLang="zh-CN" b="1" dirty="0" smtClean="0">
              <a:ea typeface="黑体" panose="02010609060101010101" pitchFamily="49" charset="-122"/>
              <a:sym typeface="Wingdings" panose="05000000000000000000" pitchFamily="2" charset="2"/>
            </a:endParaRPr>
          </a:p>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2-30</a:t>
            </a:r>
            <a:r>
              <a:rPr lang="zh-CN" altLang="en-US" sz="4000" b="1" dirty="0" smtClean="0">
                <a:solidFill>
                  <a:srgbClr val="0000FF"/>
                </a:solidFill>
                <a:ea typeface="黑体" panose="02010609060101010101" pitchFamily="49" charset="-122"/>
                <a:sym typeface="Wingdings" panose="05000000000000000000" pitchFamily="2" charset="2"/>
              </a:rPr>
              <a:t>：证明下面论断的正确性。</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有些学生相信所有的老师，任何一个学生都不相信骗子。所以，教师都不是骗子。</a:t>
            </a:r>
            <a:endParaRPr lang="en-US" altLang="zh-CN" b="1" dirty="0" smtClean="0">
              <a:ea typeface="黑体" panose="02010609060101010101" pitchFamily="49" charset="-122"/>
              <a:sym typeface="Wingdings" panose="05000000000000000000" pitchFamily="2" charset="2"/>
            </a:endParaRPr>
          </a:p>
          <a:p>
            <a:pPr>
              <a:buFontTx/>
              <a:buNone/>
            </a:pP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82948" name="Object 2"/>
          <p:cNvGraphicFramePr>
            <a:graphicFrameLocks noChangeAspect="1"/>
          </p:cNvGraphicFramePr>
          <p:nvPr/>
        </p:nvGraphicFramePr>
        <p:xfrm>
          <a:off x="1676400" y="1828800"/>
          <a:ext cx="5276850" cy="901700"/>
        </p:xfrm>
        <a:graphic>
          <a:graphicData uri="http://schemas.openxmlformats.org/presentationml/2006/ole">
            <mc:AlternateContent xmlns:mc="http://schemas.openxmlformats.org/markup-compatibility/2006">
              <mc:Choice xmlns:v="urn:schemas-microsoft-com:vml" Requires="v">
                <p:oleObj spid="_x0000_s83858" name="公式" r:id="rId3" imgW="2527300" imgH="431800" progId="Equation.3">
                  <p:embed/>
                </p:oleObj>
              </mc:Choice>
              <mc:Fallback>
                <p:oleObj name="公式" r:id="rId3" imgW="25273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28800"/>
                        <a:ext cx="527685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3"/>
          <p:cNvGraphicFramePr>
            <a:graphicFrameLocks noChangeAspect="1"/>
          </p:cNvGraphicFramePr>
          <p:nvPr>
            <p:extLst>
              <p:ext uri="{D42A27DB-BD31-4B8C-83A1-F6EECF244321}">
                <p14:modId xmlns:p14="http://schemas.microsoft.com/office/powerpoint/2010/main" val="2653355996"/>
              </p:ext>
            </p:extLst>
          </p:nvPr>
        </p:nvGraphicFramePr>
        <p:xfrm>
          <a:off x="1600200" y="3048000"/>
          <a:ext cx="3167063" cy="482600"/>
        </p:xfrm>
        <a:graphic>
          <a:graphicData uri="http://schemas.openxmlformats.org/presentationml/2006/ole">
            <mc:AlternateContent xmlns:mc="http://schemas.openxmlformats.org/markup-compatibility/2006">
              <mc:Choice xmlns:v="urn:schemas-microsoft-com:vml" Requires="v">
                <p:oleObj spid="_x0000_s83859" name="Equation" r:id="rId5" imgW="1333500" imgH="203200" progId="Equation.DSMT4">
                  <p:embed/>
                </p:oleObj>
              </mc:Choice>
              <mc:Fallback>
                <p:oleObj name="Equation" r:id="rId5" imgW="1333500" imgH="203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048000"/>
                        <a:ext cx="31670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4400" smtClean="0">
                <a:latin typeface="Arial Black" panose="020B0A04020102020204" pitchFamily="34" charset="0"/>
                <a:ea typeface="黑体" panose="02010609060101010101" pitchFamily="49" charset="-122"/>
              </a:rPr>
              <a:t>2.4 </a:t>
            </a:r>
            <a:r>
              <a:rPr lang="zh-CN" altLang="en-US" sz="4400" smtClean="0">
                <a:latin typeface="Arial Black" panose="020B0A04020102020204" pitchFamily="34" charset="0"/>
                <a:ea typeface="黑体" panose="02010609060101010101" pitchFamily="49" charset="-122"/>
              </a:rPr>
              <a:t>一阶逻辑的推理</a:t>
            </a:r>
            <a:endParaRPr lang="zh-CN" altLang="en-US" sz="4400" smtClean="0"/>
          </a:p>
        </p:txBody>
      </p:sp>
      <p:sp>
        <p:nvSpPr>
          <p:cNvPr id="83971" name="内容占位符 2"/>
          <p:cNvSpPr>
            <a:spLocks noGrp="1"/>
          </p:cNvSpPr>
          <p:nvPr>
            <p:ph idx="1"/>
          </p:nvPr>
        </p:nvSpPr>
        <p:spPr/>
        <p:txBody>
          <a:bodyPr/>
          <a:lstStyle/>
          <a:p>
            <a:pPr>
              <a:buFontTx/>
              <a:buNone/>
            </a:pPr>
            <a:r>
              <a:rPr lang="zh-CN" altLang="en-US" b="1" dirty="0" smtClean="0">
                <a:ea typeface="黑体" panose="02010609060101010101" pitchFamily="49" charset="-122"/>
                <a:sym typeface="Wingdings" panose="05000000000000000000" pitchFamily="2" charset="2"/>
              </a:rPr>
              <a:t>  </a:t>
            </a:r>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2-31</a:t>
            </a:r>
            <a:r>
              <a:rPr lang="zh-CN" altLang="en-US" sz="4000" b="1" dirty="0" smtClean="0">
                <a:solidFill>
                  <a:srgbClr val="0000FF"/>
                </a:solidFill>
                <a:ea typeface="黑体" panose="02010609060101010101" pitchFamily="49" charset="-122"/>
                <a:sym typeface="Wingdings" panose="05000000000000000000" pitchFamily="2" charset="2"/>
              </a:rPr>
              <a:t>：用反证法证明：</a:t>
            </a:r>
          </a:p>
          <a:p>
            <a:pPr>
              <a:buFontTx/>
              <a:buNone/>
            </a:pPr>
            <a:endParaRPr lang="zh-CN" altLang="en-US" sz="4000"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sz="4000" b="1" dirty="0" smtClean="0">
                <a:solidFill>
                  <a:srgbClr val="0000FF"/>
                </a:solidFill>
                <a:ea typeface="黑体" panose="02010609060101010101" pitchFamily="49" charset="-122"/>
                <a:sym typeface="Wingdings" panose="05000000000000000000" pitchFamily="2" charset="2"/>
              </a:rPr>
              <a:t>	例</a:t>
            </a:r>
            <a:r>
              <a:rPr lang="en-US" altLang="zh-CN" sz="4000" b="1" dirty="0" smtClean="0">
                <a:solidFill>
                  <a:srgbClr val="0000FF"/>
                </a:solidFill>
                <a:ea typeface="黑体" panose="02010609060101010101" pitchFamily="49" charset="-122"/>
                <a:sym typeface="Wingdings" panose="05000000000000000000" pitchFamily="2" charset="2"/>
              </a:rPr>
              <a:t>2-32</a:t>
            </a:r>
            <a:r>
              <a:rPr lang="zh-CN" altLang="en-US" sz="4000" b="1" dirty="0" smtClean="0">
                <a:solidFill>
                  <a:srgbClr val="0000FF"/>
                </a:solidFill>
                <a:ea typeface="黑体" panose="02010609060101010101" pitchFamily="49" charset="-122"/>
                <a:sym typeface="Wingdings" panose="05000000000000000000" pitchFamily="2" charset="2"/>
              </a:rPr>
              <a:t>：证明：</a:t>
            </a:r>
          </a:p>
          <a:p>
            <a:pPr>
              <a:buFontTx/>
              <a:buNone/>
            </a:pPr>
            <a:endParaRPr lang="zh-CN" altLang="en-US" sz="4000" b="1" dirty="0" smtClean="0">
              <a:solidFill>
                <a:srgbClr val="0000FF"/>
              </a:solidFill>
              <a:ea typeface="黑体" panose="02010609060101010101" pitchFamily="49" charset="-122"/>
              <a:sym typeface="Wingdings" panose="05000000000000000000" pitchFamily="2" charset="2"/>
            </a:endParaRPr>
          </a:p>
        </p:txBody>
      </p:sp>
      <p:graphicFrame>
        <p:nvGraphicFramePr>
          <p:cNvPr id="83972" name="Object 2"/>
          <p:cNvGraphicFramePr>
            <a:graphicFrameLocks noChangeAspect="1"/>
          </p:cNvGraphicFramePr>
          <p:nvPr/>
        </p:nvGraphicFramePr>
        <p:xfrm>
          <a:off x="1143000" y="1981200"/>
          <a:ext cx="5943600" cy="457200"/>
        </p:xfrm>
        <a:graphic>
          <a:graphicData uri="http://schemas.openxmlformats.org/presentationml/2006/ole">
            <mc:AlternateContent xmlns:mc="http://schemas.openxmlformats.org/markup-compatibility/2006">
              <mc:Choice xmlns:v="urn:schemas-microsoft-com:vml" Requires="v">
                <p:oleObj spid="_x0000_s84880" name="公式" r:id="rId4" imgW="2641600" imgH="203200" progId="Equation.3">
                  <p:embed/>
                </p:oleObj>
              </mc:Choice>
              <mc:Fallback>
                <p:oleObj name="公式" r:id="rId4" imgW="26416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81200"/>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7"/>
          <p:cNvGraphicFramePr>
            <a:graphicFrameLocks noChangeAspect="1"/>
          </p:cNvGraphicFramePr>
          <p:nvPr/>
        </p:nvGraphicFramePr>
        <p:xfrm>
          <a:off x="762000" y="3352800"/>
          <a:ext cx="8126413" cy="1066800"/>
        </p:xfrm>
        <a:graphic>
          <a:graphicData uri="http://schemas.openxmlformats.org/presentationml/2006/ole">
            <mc:AlternateContent xmlns:mc="http://schemas.openxmlformats.org/markup-compatibility/2006">
              <mc:Choice xmlns:v="urn:schemas-microsoft-com:vml" Requires="v">
                <p:oleObj spid="_x0000_s84881" name="公式" r:id="rId6" imgW="3289300" imgH="431800" progId="Equation.3">
                  <p:embed/>
                </p:oleObj>
              </mc:Choice>
              <mc:Fallback>
                <p:oleObj name="公式" r:id="rId6" imgW="3289300" imgH="431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352800"/>
                        <a:ext cx="812641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84995" name="内容占位符 2"/>
          <p:cNvSpPr>
            <a:spLocks noGrp="1"/>
          </p:cNvSpPr>
          <p:nvPr>
            <p:ph idx="1"/>
          </p:nvPr>
        </p:nvSpPr>
        <p:spPr/>
        <p:txBody>
          <a:bodyPr/>
          <a:lstStyle/>
          <a:p>
            <a:pPr>
              <a:buFontTx/>
              <a:buNone/>
            </a:pPr>
            <a:r>
              <a:rPr lang="en-US" altLang="zh-CN" b="1" smtClean="0">
                <a:solidFill>
                  <a:srgbClr val="0000FF"/>
                </a:solidFill>
                <a:ea typeface="黑体" panose="02010609060101010101" pitchFamily="49" charset="-122"/>
                <a:sym typeface="Wingdings" panose="05000000000000000000" pitchFamily="2" charset="2"/>
              </a:rPr>
              <a:t>2.5.1</a:t>
            </a:r>
            <a:r>
              <a:rPr lang="zh-CN" altLang="en-US" b="1" smtClean="0">
                <a:solidFill>
                  <a:srgbClr val="0000FF"/>
                </a:solidFill>
                <a:ea typeface="黑体" panose="02010609060101010101" pitchFamily="49" charset="-122"/>
                <a:sym typeface="Wingdings" panose="05000000000000000000" pitchFamily="2" charset="2"/>
              </a:rPr>
              <a:t>谓词逻辑与数据库语言</a:t>
            </a:r>
            <a:endParaRPr lang="en-US" altLang="zh-CN" b="1" smtClean="0">
              <a:solidFill>
                <a:srgbClr val="0000FF"/>
              </a:solidFill>
              <a:ea typeface="黑体" panose="02010609060101010101" pitchFamily="49" charset="-122"/>
              <a:sym typeface="Wingdings" panose="05000000000000000000" pitchFamily="2" charset="2"/>
            </a:endParaRPr>
          </a:p>
          <a:p>
            <a:pPr>
              <a:buFontTx/>
              <a:buNone/>
            </a:pPr>
            <a:r>
              <a:rPr lang="en-US" altLang="zh-CN" b="1" smtClean="0">
                <a:ea typeface="黑体" panose="02010609060101010101" pitchFamily="49" charset="-122"/>
                <a:sym typeface="Wingdings" panose="05000000000000000000" pitchFamily="2" charset="2"/>
              </a:rPr>
              <a:t>1</a:t>
            </a:r>
            <a:r>
              <a:rPr lang="zh-CN" altLang="en-US" b="1" smtClean="0">
                <a:ea typeface="黑体" panose="02010609060101010101" pitchFamily="49" charset="-122"/>
                <a:sym typeface="Wingdings" panose="05000000000000000000" pitchFamily="2" charset="2"/>
              </a:rPr>
              <a:t>张二维表可表示一个</a:t>
            </a:r>
            <a:r>
              <a:rPr lang="en-US" altLang="zh-CN" b="1" smtClean="0">
                <a:ea typeface="黑体" panose="02010609060101010101" pitchFamily="49" charset="-122"/>
                <a:sym typeface="Wingdings" panose="05000000000000000000" pitchFamily="2" charset="2"/>
              </a:rPr>
              <a:t>n</a:t>
            </a:r>
            <a:r>
              <a:rPr lang="zh-CN" altLang="en-US" b="1" smtClean="0">
                <a:ea typeface="黑体" panose="02010609060101010101" pitchFamily="49" charset="-122"/>
                <a:sym typeface="Wingdings" panose="05000000000000000000" pitchFamily="2" charset="2"/>
              </a:rPr>
              <a:t>元有序组的集合，可以用一个</a:t>
            </a:r>
            <a:r>
              <a:rPr lang="en-US" altLang="zh-CN" b="1" smtClean="0">
                <a:ea typeface="黑体" panose="02010609060101010101" pitchFamily="49" charset="-122"/>
                <a:sym typeface="Wingdings" panose="05000000000000000000" pitchFamily="2" charset="2"/>
              </a:rPr>
              <a:t>n</a:t>
            </a:r>
            <a:r>
              <a:rPr lang="zh-CN" altLang="en-US" b="1" smtClean="0">
                <a:ea typeface="黑体" panose="02010609060101010101" pitchFamily="49" charset="-122"/>
                <a:sym typeface="Wingdings" panose="05000000000000000000" pitchFamily="2" charset="2"/>
              </a:rPr>
              <a:t>元特性谓词来刻划：某元组属于二维表的充要条件是给其对应的谓词为真</a:t>
            </a:r>
            <a:endParaRPr lang="en-US" altLang="zh-CN" b="1" smtClean="0">
              <a:ea typeface="黑体" panose="02010609060101010101" pitchFamily="49" charset="-122"/>
              <a:sym typeface="Wingdings" panose="05000000000000000000" pitchFamily="2" charset="2"/>
            </a:endParaRPr>
          </a:p>
          <a:p>
            <a:pPr>
              <a:buFontTx/>
              <a:buNone/>
            </a:pPr>
            <a:r>
              <a:rPr lang="zh-CN" altLang="en-US" b="1" smtClean="0">
                <a:ea typeface="黑体" panose="02010609060101010101" pitchFamily="49" charset="-122"/>
                <a:sym typeface="Wingdings" panose="05000000000000000000" pitchFamily="2" charset="2"/>
              </a:rPr>
              <a:t>如：             </a:t>
            </a:r>
            <a:r>
              <a:rPr lang="en-US" altLang="zh-CN" b="1" smtClean="0">
                <a:ea typeface="黑体" panose="02010609060101010101" pitchFamily="49" charset="-122"/>
                <a:sym typeface="Wingdings" panose="05000000000000000000" pitchFamily="2" charset="2"/>
              </a:rPr>
              <a:t>F(x, y)=N(x) ∧(x=y)</a:t>
            </a:r>
          </a:p>
          <a:p>
            <a:pPr>
              <a:buFontTx/>
              <a:buNone/>
            </a:pPr>
            <a:r>
              <a:rPr lang="en-US" altLang="zh-CN" b="1" smtClean="0">
                <a:ea typeface="黑体" panose="02010609060101010101" pitchFamily="49" charset="-122"/>
                <a:sym typeface="Wingdings" panose="05000000000000000000" pitchFamily="2" charset="2"/>
              </a:rPr>
              <a:t>                     </a:t>
            </a:r>
            <a:r>
              <a:rPr lang="zh-CN" altLang="en-US" b="1" smtClean="0">
                <a:ea typeface="黑体" panose="02010609060101010101" pitchFamily="49" charset="-122"/>
                <a:sym typeface="Wingdings" panose="05000000000000000000" pitchFamily="2" charset="2"/>
              </a:rPr>
              <a:t>即</a:t>
            </a:r>
            <a:r>
              <a:rPr lang="en-US" altLang="zh-CN" b="1" smtClean="0">
                <a:ea typeface="黑体" panose="02010609060101010101" pitchFamily="49" charset="-122"/>
                <a:sym typeface="Wingdings" panose="05000000000000000000" pitchFamily="2" charset="2"/>
              </a:rPr>
              <a:t>{(x, y)|F(x, y)}</a:t>
            </a:r>
            <a:r>
              <a:rPr lang="zh-CN" altLang="en-US" b="1" smtClean="0">
                <a:ea typeface="黑体" panose="02010609060101010101" pitchFamily="49" charset="-122"/>
                <a:sym typeface="Wingdings" panose="05000000000000000000" pitchFamily="2" charset="2"/>
              </a:rPr>
              <a:t>。</a:t>
            </a:r>
          </a:p>
        </p:txBody>
      </p:sp>
      <p:graphicFrame>
        <p:nvGraphicFramePr>
          <p:cNvPr id="4" name="表格 3"/>
          <p:cNvGraphicFramePr>
            <a:graphicFrameLocks noGrp="1"/>
          </p:cNvGraphicFramePr>
          <p:nvPr/>
        </p:nvGraphicFramePr>
        <p:xfrm>
          <a:off x="1219200" y="3200400"/>
          <a:ext cx="1371600" cy="2365375"/>
        </p:xfrm>
        <a:graphic>
          <a:graphicData uri="http://schemas.openxmlformats.org/drawingml/2006/table">
            <a:tbl>
              <a:tblPr/>
              <a:tblGrid>
                <a:gridCol w="685800">
                  <a:extLst>
                    <a:ext uri="{9D8B030D-6E8A-4147-A177-3AD203B41FA5}">
                      <a16:colId xmlns:a16="http://schemas.microsoft.com/office/drawing/2014/main" val="2642243273"/>
                    </a:ext>
                  </a:extLst>
                </a:gridCol>
                <a:gridCol w="685800">
                  <a:extLst>
                    <a:ext uri="{9D8B030D-6E8A-4147-A177-3AD203B41FA5}">
                      <a16:colId xmlns:a16="http://schemas.microsoft.com/office/drawing/2014/main" val="1902693840"/>
                    </a:ext>
                  </a:extLst>
                </a:gridCol>
              </a:tblGrid>
              <a:tr h="4730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x</a:t>
                      </a:r>
                      <a:endPar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y</a:t>
                      </a:r>
                      <a:endPar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93611073"/>
                  </a:ext>
                </a:extLst>
              </a:tr>
              <a:tr h="4730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820595799"/>
                  </a:ext>
                </a:extLst>
              </a:tr>
              <a:tr h="4730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3202028089"/>
                  </a:ext>
                </a:extLst>
              </a:tr>
              <a:tr h="4730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2549404505"/>
                  </a:ext>
                </a:extLst>
              </a:tr>
              <a:tr h="4730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vert="eaVert"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vert="eaVert"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353116304"/>
                  </a:ext>
                </a:extLst>
              </a:tr>
            </a:tbl>
          </a:graphicData>
        </a:graphic>
      </p:graphicFrame>
    </p:spTree>
  </p:cSld>
  <p:clrMapOvr>
    <a:masterClrMapping/>
  </p:clrMapOvr>
  <p:transition spd="med" advTm="5486"/>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86019" name="内容占位符 2"/>
          <p:cNvSpPr>
            <a:spLocks noGrp="1"/>
          </p:cNvSpPr>
          <p:nvPr>
            <p:ph idx="1"/>
          </p:nvPr>
        </p:nvSpPr>
        <p:spPr/>
        <p:txBody>
          <a:bodyPr/>
          <a:lstStyle/>
          <a:p>
            <a:pPr>
              <a:buFontTx/>
              <a:buNone/>
            </a:pPr>
            <a:r>
              <a:rPr lang="zh-CN" altLang="en-US" b="1" smtClean="0">
                <a:ea typeface="黑体" panose="02010609060101010101" pitchFamily="49" charset="-122"/>
                <a:sym typeface="Wingdings" panose="05000000000000000000" pitchFamily="2" charset="2"/>
              </a:rPr>
              <a:t>对数据库而言，基本操作插入，删除等；</a:t>
            </a:r>
            <a:endParaRPr lang="en-US" altLang="zh-CN" b="1" smtClean="0">
              <a:ea typeface="黑体" panose="02010609060101010101" pitchFamily="49" charset="-122"/>
              <a:sym typeface="Wingdings" panose="05000000000000000000" pitchFamily="2" charset="2"/>
            </a:endParaRPr>
          </a:p>
          <a:p>
            <a:pPr>
              <a:buFontTx/>
              <a:buNone/>
            </a:pPr>
            <a:endParaRPr lang="en-US" altLang="zh-CN" b="1" smtClean="0">
              <a:ea typeface="黑体" panose="02010609060101010101" pitchFamily="49" charset="-122"/>
              <a:sym typeface="Wingdings" panose="05000000000000000000" pitchFamily="2" charset="2"/>
            </a:endParaRPr>
          </a:p>
          <a:p>
            <a:pPr>
              <a:buFontTx/>
              <a:buNone/>
            </a:pPr>
            <a:endParaRPr lang="en-US" altLang="zh-CN" b="1" smtClean="0">
              <a:ea typeface="黑体" panose="02010609060101010101" pitchFamily="49" charset="-122"/>
              <a:sym typeface="Wingdings" panose="05000000000000000000" pitchFamily="2" charset="2"/>
            </a:endParaRPr>
          </a:p>
          <a:p>
            <a:pPr>
              <a:buFontTx/>
              <a:buNone/>
            </a:pPr>
            <a:endParaRPr lang="en-US" altLang="zh-CN" b="1" smtClean="0">
              <a:ea typeface="黑体" panose="02010609060101010101" pitchFamily="49" charset="-122"/>
              <a:sym typeface="Wingdings" panose="05000000000000000000" pitchFamily="2" charset="2"/>
            </a:endParaRPr>
          </a:p>
          <a:p>
            <a:pPr>
              <a:buFontTx/>
              <a:buNone/>
            </a:pPr>
            <a:r>
              <a:rPr lang="zh-CN" altLang="en-US" b="1" smtClean="0">
                <a:ea typeface="黑体" panose="02010609060101010101" pitchFamily="49" charset="-122"/>
                <a:sym typeface="Wingdings" panose="05000000000000000000" pitchFamily="2" charset="2"/>
              </a:rPr>
              <a:t>此外，修改，选择等都可以用谓词公式来表示，因而，可以用谓词逻辑这一工具来研究关系数据库。</a:t>
            </a:r>
            <a:endParaRPr lang="en-US" altLang="zh-CN" b="1" smtClean="0">
              <a:ea typeface="黑体" panose="02010609060101010101" pitchFamily="49" charset="-122"/>
              <a:sym typeface="Wingdings" panose="05000000000000000000" pitchFamily="2" charset="2"/>
            </a:endParaRPr>
          </a:p>
          <a:p>
            <a:pPr>
              <a:buFontTx/>
              <a:buNone/>
            </a:pPr>
            <a:endParaRPr lang="en-US" altLang="zh-CN" b="1" smtClean="0">
              <a:ea typeface="黑体" panose="02010609060101010101" pitchFamily="49" charset="-122"/>
              <a:sym typeface="Wingdings" panose="05000000000000000000" pitchFamily="2" charset="2"/>
            </a:endParaRPr>
          </a:p>
          <a:p>
            <a:pPr>
              <a:buFontTx/>
              <a:buNone/>
            </a:pPr>
            <a:endParaRPr lang="en-US" altLang="zh-CN" b="1" smtClean="0">
              <a:ea typeface="黑体" panose="02010609060101010101" pitchFamily="49" charset="-122"/>
              <a:sym typeface="Wingdings" panose="05000000000000000000" pitchFamily="2" charset="2"/>
            </a:endParaRPr>
          </a:p>
          <a:p>
            <a:pPr>
              <a:buFontTx/>
              <a:buNone/>
            </a:pPr>
            <a:endParaRPr lang="en-US" altLang="zh-CN" b="1" smtClean="0">
              <a:ea typeface="黑体" panose="02010609060101010101" pitchFamily="49" charset="-122"/>
              <a:sym typeface="Wingdings" panose="05000000000000000000" pitchFamily="2" charset="2"/>
            </a:endParaRPr>
          </a:p>
          <a:p>
            <a:pPr>
              <a:buFontTx/>
              <a:buNone/>
            </a:pPr>
            <a:endParaRPr lang="en-US" altLang="zh-CN" b="1" smtClean="0">
              <a:ea typeface="黑体" panose="02010609060101010101" pitchFamily="49" charset="-122"/>
              <a:sym typeface="Wingdings" panose="05000000000000000000" pitchFamily="2" charset="2"/>
            </a:endParaRPr>
          </a:p>
          <a:p>
            <a:pPr>
              <a:buFontTx/>
              <a:buNone/>
            </a:pPr>
            <a:endParaRPr lang="zh-CN" altLang="en-US" b="1" smtClean="0">
              <a:ea typeface="黑体" panose="02010609060101010101" pitchFamily="49" charset="-122"/>
              <a:sym typeface="Wingdings" panose="05000000000000000000" pitchFamily="2" charset="2"/>
            </a:endParaRPr>
          </a:p>
        </p:txBody>
      </p:sp>
      <p:graphicFrame>
        <p:nvGraphicFramePr>
          <p:cNvPr id="4" name="表格 3"/>
          <p:cNvGraphicFramePr>
            <a:graphicFrameLocks noGrp="1"/>
          </p:cNvGraphicFramePr>
          <p:nvPr/>
        </p:nvGraphicFramePr>
        <p:xfrm>
          <a:off x="762000" y="1828800"/>
          <a:ext cx="6934200" cy="1524000"/>
        </p:xfrm>
        <a:graphic>
          <a:graphicData uri="http://schemas.openxmlformats.org/drawingml/2006/table">
            <a:tbl>
              <a:tblPr/>
              <a:tblGrid>
                <a:gridCol w="1300163">
                  <a:extLst>
                    <a:ext uri="{9D8B030D-6E8A-4147-A177-3AD203B41FA5}">
                      <a16:colId xmlns:a16="http://schemas.microsoft.com/office/drawing/2014/main" val="514269543"/>
                    </a:ext>
                  </a:extLst>
                </a:gridCol>
                <a:gridCol w="1300162">
                  <a:extLst>
                    <a:ext uri="{9D8B030D-6E8A-4147-A177-3AD203B41FA5}">
                      <a16:colId xmlns:a16="http://schemas.microsoft.com/office/drawing/2014/main" val="368655902"/>
                    </a:ext>
                  </a:extLst>
                </a:gridCol>
                <a:gridCol w="4333875">
                  <a:extLst>
                    <a:ext uri="{9D8B030D-6E8A-4147-A177-3AD203B41FA5}">
                      <a16:colId xmlns:a16="http://schemas.microsoft.com/office/drawing/2014/main" val="399825779"/>
                    </a:ext>
                  </a:extLst>
                </a:gridCol>
              </a:tblGrid>
              <a:tr h="50800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基本操作</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关系代数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逻辑公式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295321827"/>
                  </a:ext>
                </a:extLst>
              </a:tr>
              <a:tr h="50800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插入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R∨S</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{(x1, …xn)|P(x1, …xn) ∨Q(x1, …xn)}</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476547514"/>
                  </a:ext>
                </a:extLst>
              </a:tr>
              <a:tr h="50800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删除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R-S</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{(x1, …xn)|P(x1, …xn) ∧¬Q(x1, …xn)}</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2203170312"/>
                  </a:ext>
                </a:extLst>
              </a:tr>
            </a:tbl>
          </a:graphicData>
        </a:graphic>
      </p:graphicFrame>
    </p:spTree>
  </p:cSld>
  <p:clrMapOvr>
    <a:masterClrMapping/>
  </p:clrMapOvr>
  <p:transition spd="med" advTm="5486"/>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87043" name="内容占位符 2"/>
          <p:cNvSpPr>
            <a:spLocks noGrp="1"/>
          </p:cNvSpPr>
          <p:nvPr>
            <p:ph idx="1"/>
          </p:nvPr>
        </p:nvSpPr>
        <p:spPr>
          <a:xfrm>
            <a:off x="457200" y="1143000"/>
            <a:ext cx="8382000" cy="5486400"/>
          </a:xfrm>
        </p:spPr>
        <p:txBody>
          <a:bodyPr/>
          <a:lstStyle/>
          <a:p>
            <a:pPr>
              <a:buFontTx/>
              <a:buNone/>
            </a:pPr>
            <a:r>
              <a:rPr lang="en-US" altLang="zh-CN" b="1" dirty="0" smtClean="0">
                <a:solidFill>
                  <a:srgbClr val="0000FF"/>
                </a:solidFill>
                <a:ea typeface="黑体" panose="02010609060101010101" pitchFamily="49" charset="-122"/>
                <a:sym typeface="Wingdings" panose="05000000000000000000" pitchFamily="2" charset="2"/>
              </a:rPr>
              <a:t>2.5.2</a:t>
            </a:r>
            <a:r>
              <a:rPr lang="zh-CN" altLang="en-US" b="1" dirty="0" smtClean="0">
                <a:solidFill>
                  <a:srgbClr val="0000FF"/>
                </a:solidFill>
                <a:ea typeface="黑体" panose="02010609060101010101" pitchFamily="49" charset="-122"/>
                <a:sym typeface="Wingdings" panose="05000000000000000000" pitchFamily="2" charset="2"/>
              </a:rPr>
              <a:t>谓词逻辑与逻辑程序设计语言</a:t>
            </a:r>
            <a:endParaRPr lang="en-US" altLang="zh-CN"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我们知道谓词逻辑是不可判定的，但</a:t>
            </a:r>
            <a:r>
              <a:rPr lang="en-US" altLang="zh-CN" b="1" dirty="0" smtClean="0">
                <a:ea typeface="黑体" panose="02010609060101010101" pitchFamily="49" charset="-122"/>
                <a:sym typeface="Wingdings" panose="05000000000000000000" pitchFamily="2" charset="2"/>
              </a:rPr>
              <a:t>1965</a:t>
            </a:r>
            <a:r>
              <a:rPr lang="zh-CN" altLang="en-US" b="1" dirty="0" smtClean="0">
                <a:ea typeface="黑体" panose="02010609060101010101" pitchFamily="49" charset="-122"/>
                <a:sym typeface="Wingdings" panose="05000000000000000000" pitchFamily="2" charset="2"/>
              </a:rPr>
              <a:t>年美国数理逻辑学家罗宾逊</a:t>
            </a:r>
            <a:r>
              <a:rPr lang="en-US" altLang="zh-CN" b="1" dirty="0" smtClean="0">
                <a:ea typeface="黑体" panose="02010609060101010101" pitchFamily="49" charset="-122"/>
                <a:sym typeface="Wingdings" panose="05000000000000000000" pitchFamily="2" charset="2"/>
              </a:rPr>
              <a:t>Robinson</a:t>
            </a:r>
            <a:r>
              <a:rPr lang="zh-CN" altLang="en-US" b="1" dirty="0" smtClean="0">
                <a:ea typeface="黑体" panose="02010609060101010101" pitchFamily="49" charset="-122"/>
                <a:sym typeface="Wingdings" panose="05000000000000000000" pitchFamily="2" charset="2"/>
              </a:rPr>
              <a:t>，证明了谓词逻辑的“半可判定性”，即在谓词逻辑中存在一种算法，只要公式是永真的，就能用此算法推出，他们使用的算法叫</a:t>
            </a:r>
            <a:r>
              <a:rPr lang="zh-CN" altLang="en-US" b="1" dirty="0" smtClean="0">
                <a:solidFill>
                  <a:srgbClr val="FF0000"/>
                </a:solidFill>
                <a:ea typeface="黑体" panose="02010609060101010101" pitchFamily="49" charset="-122"/>
                <a:sym typeface="Wingdings" panose="05000000000000000000" pitchFamily="2" charset="2"/>
              </a:rPr>
              <a:t>消解原理</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1972</a:t>
            </a:r>
            <a:r>
              <a:rPr lang="zh-CN" altLang="en-US" b="1" dirty="0" smtClean="0">
                <a:ea typeface="黑体" panose="02010609060101010101" pitchFamily="49" charset="-122"/>
                <a:sym typeface="Wingdings" panose="05000000000000000000" pitchFamily="2" charset="2"/>
              </a:rPr>
              <a:t>年法国马赛大学的</a:t>
            </a:r>
            <a:r>
              <a:rPr lang="en-US" altLang="zh-CN" b="1" dirty="0" err="1" smtClean="0">
                <a:ea typeface="黑体" panose="02010609060101010101" pitchFamily="49" charset="-122"/>
                <a:sym typeface="Wingdings" panose="05000000000000000000" pitchFamily="2" charset="2"/>
              </a:rPr>
              <a:t>Colmerauer</a:t>
            </a:r>
            <a:r>
              <a:rPr lang="zh-CN" altLang="en-US" b="1" dirty="0" smtClean="0">
                <a:ea typeface="黑体" panose="02010609060101010101" pitchFamily="49" charset="-122"/>
                <a:sym typeface="Wingdings" panose="05000000000000000000" pitchFamily="2" charset="2"/>
              </a:rPr>
              <a:t>设计了一种逻辑程序设计语言，</a:t>
            </a:r>
            <a:r>
              <a:rPr lang="en-US" altLang="zh-CN" b="1" dirty="0" smtClean="0">
                <a:ea typeface="黑体" panose="02010609060101010101" pitchFamily="49" charset="-122"/>
                <a:sym typeface="Wingdings" panose="05000000000000000000" pitchFamily="2" charset="2"/>
              </a:rPr>
              <a:t>Prolog</a:t>
            </a:r>
            <a:r>
              <a:rPr lang="zh-CN" altLang="en-US" b="1" dirty="0" smtClean="0">
                <a:ea typeface="黑体" panose="02010609060101010101" pitchFamily="49" charset="-122"/>
                <a:sym typeface="Wingdings" panose="05000000000000000000" pitchFamily="2" charset="2"/>
              </a:rPr>
              <a:t>语言，实现了消解法。</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现实世界</a:t>
            </a:r>
            <a:r>
              <a:rPr lang="en-US" altLang="zh-CN" b="1" dirty="0" smtClean="0">
                <a:ea typeface="黑体" panose="02010609060101010101" pitchFamily="49" charset="-122"/>
                <a:sym typeface="Wingdings" panose="05000000000000000000" pitchFamily="2" charset="2"/>
              </a:rPr>
              <a:t>=&gt;</a:t>
            </a:r>
            <a:r>
              <a:rPr lang="zh-CN" altLang="en-US" b="1" dirty="0" smtClean="0">
                <a:ea typeface="黑体" panose="02010609060101010101" pitchFamily="49" charset="-122"/>
                <a:sym typeface="Wingdings" panose="05000000000000000000" pitchFamily="2" charset="2"/>
              </a:rPr>
              <a:t>谓词逻辑表示</a:t>
            </a:r>
            <a:r>
              <a:rPr lang="en-US" altLang="zh-CN" b="1" dirty="0" smtClean="0">
                <a:ea typeface="黑体" panose="02010609060101010101" pitchFamily="49" charset="-122"/>
                <a:sym typeface="Wingdings" panose="05000000000000000000" pitchFamily="2" charset="2"/>
              </a:rPr>
              <a:t>=&gt;Prolog</a:t>
            </a:r>
            <a:r>
              <a:rPr lang="zh-CN" altLang="en-US" b="1" dirty="0" smtClean="0">
                <a:ea typeface="黑体" panose="02010609060101010101" pitchFamily="49" charset="-122"/>
                <a:sym typeface="Wingdings" panose="05000000000000000000" pitchFamily="2" charset="2"/>
              </a:rPr>
              <a:t>程序</a:t>
            </a:r>
            <a:r>
              <a:rPr lang="en-US" altLang="zh-CN" b="1" dirty="0" smtClean="0">
                <a:ea typeface="黑体" panose="02010609060101010101" pitchFamily="49" charset="-122"/>
                <a:sym typeface="Wingdings" panose="05000000000000000000" pitchFamily="2" charset="2"/>
              </a:rPr>
              <a:t>=&gt;</a:t>
            </a:r>
            <a:r>
              <a:rPr lang="zh-CN" altLang="en-US" b="1" dirty="0" smtClean="0">
                <a:ea typeface="黑体" panose="02010609060101010101" pitchFamily="49" charset="-122"/>
                <a:sym typeface="Wingdings" panose="05000000000000000000" pitchFamily="2" charset="2"/>
              </a:rPr>
              <a:t>计算机实现</a:t>
            </a:r>
          </a:p>
        </p:txBody>
      </p:sp>
    </p:spTree>
  </p:cSld>
  <p:clrMapOvr>
    <a:masterClrMapping/>
  </p:clrMapOvr>
  <p:transition spd="med" advTm="5486"/>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88067" name="内容占位符 2"/>
          <p:cNvSpPr>
            <a:spLocks noGrp="1"/>
          </p:cNvSpPr>
          <p:nvPr>
            <p:ph idx="1"/>
          </p:nvPr>
        </p:nvSpPr>
        <p:spPr/>
        <p:txBody>
          <a:bodyPr/>
          <a:lstStyle/>
          <a:p>
            <a:pPr>
              <a:buFontTx/>
              <a:buNone/>
            </a:pPr>
            <a:r>
              <a:rPr lang="en-US" altLang="zh-CN" b="1" dirty="0" smtClean="0">
                <a:ea typeface="黑体" panose="02010609060101010101" pitchFamily="49" charset="-122"/>
                <a:sym typeface="Wingdings" panose="05000000000000000000" pitchFamily="2" charset="2"/>
              </a:rPr>
              <a:t>1.</a:t>
            </a:r>
            <a:r>
              <a:rPr lang="zh-CN" altLang="en-US" b="1" dirty="0" smtClean="0">
                <a:ea typeface="黑体" panose="02010609060101010101" pitchFamily="49" charset="-122"/>
                <a:sym typeface="Wingdings" panose="05000000000000000000" pitchFamily="2" charset="2"/>
              </a:rPr>
              <a:t>子句和子句集</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谓词公式→斯科林范式→子句集→</a:t>
            </a:r>
            <a:r>
              <a:rPr lang="en-US" altLang="zh-CN" b="1" dirty="0" smtClean="0">
                <a:ea typeface="黑体" panose="02010609060101010101" pitchFamily="49" charset="-122"/>
                <a:sym typeface="Wingdings" panose="05000000000000000000" pitchFamily="2" charset="2"/>
              </a:rPr>
              <a:t>Horn</a:t>
            </a:r>
            <a:r>
              <a:rPr lang="zh-CN" altLang="en-US" b="1" dirty="0" smtClean="0">
                <a:ea typeface="黑体" panose="02010609060101010101" pitchFamily="49" charset="-122"/>
                <a:sym typeface="Wingdings" panose="05000000000000000000" pitchFamily="2" charset="2"/>
              </a:rPr>
              <a:t>子句</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谓词公式→斯科林范式，一个命题公式；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斯科林范式：化为合取范式，将每个合取项用蕴含式表示，这种蕴含式称为子句；</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一个公式总可以用一组子句来表示，每个子句具有单一的蕴含形式，公式是永真的，则该子句集中的每一个子句永真。</a:t>
            </a:r>
            <a:endParaRPr lang="en-US" altLang="zh-CN"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89091" name="内容占位符 2"/>
          <p:cNvSpPr>
            <a:spLocks noGrp="1"/>
          </p:cNvSpPr>
          <p:nvPr>
            <p:ph idx="1"/>
          </p:nvPr>
        </p:nvSpPr>
        <p:spPr/>
        <p:txBody>
          <a:bodyPr/>
          <a:lstStyle/>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2-34</a:t>
            </a:r>
            <a:r>
              <a:rPr lang="zh-CN" altLang="en-US" sz="4000" b="1" smtClean="0">
                <a:solidFill>
                  <a:srgbClr val="0000FF"/>
                </a:solidFill>
                <a:ea typeface="黑体" panose="02010609060101010101" pitchFamily="49" charset="-122"/>
                <a:sym typeface="Wingdings" panose="05000000000000000000" pitchFamily="2" charset="2"/>
              </a:rPr>
              <a:t>：求下公式的子句集。</a:t>
            </a:r>
            <a:endParaRPr lang="en-US" altLang="zh-CN" sz="4000" b="1" smtClean="0">
              <a:solidFill>
                <a:srgbClr val="0000FF"/>
              </a:solidFill>
              <a:ea typeface="黑体" panose="02010609060101010101" pitchFamily="49" charset="-122"/>
              <a:sym typeface="Wingdings" panose="05000000000000000000" pitchFamily="2" charset="2"/>
            </a:endParaRPr>
          </a:p>
          <a:p>
            <a:endParaRPr lang="en-US" altLang="zh-CN" sz="4000" b="1" smtClean="0">
              <a:solidFill>
                <a:srgbClr val="0000FF"/>
              </a:solidFill>
              <a:ea typeface="黑体" panose="02010609060101010101" pitchFamily="49" charset="-122"/>
              <a:sym typeface="Wingdings" panose="05000000000000000000" pitchFamily="2" charset="2"/>
            </a:endParaRPr>
          </a:p>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2-35</a:t>
            </a:r>
            <a:r>
              <a:rPr lang="zh-CN" altLang="en-US" sz="4000" b="1" smtClean="0">
                <a:solidFill>
                  <a:srgbClr val="0000FF"/>
                </a:solidFill>
                <a:ea typeface="黑体" panose="02010609060101010101" pitchFamily="49" charset="-122"/>
                <a:sym typeface="Wingdings" panose="05000000000000000000" pitchFamily="2" charset="2"/>
              </a:rPr>
              <a:t>：试将“每个人都犯错误”用子句形式表示。</a:t>
            </a:r>
            <a:endParaRPr lang="en-US" altLang="zh-CN" sz="4000" b="1" smtClean="0">
              <a:solidFill>
                <a:srgbClr val="0000FF"/>
              </a:solidFill>
              <a:ea typeface="黑体" panose="02010609060101010101" pitchFamily="49" charset="-122"/>
              <a:sym typeface="Wingdings" panose="05000000000000000000" pitchFamily="2" charset="2"/>
            </a:endParaRPr>
          </a:p>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2-36</a:t>
            </a:r>
            <a:r>
              <a:rPr lang="zh-CN" altLang="en-US" sz="4000" b="1" smtClean="0">
                <a:solidFill>
                  <a:srgbClr val="0000FF"/>
                </a:solidFill>
                <a:ea typeface="黑体" panose="02010609060101010101" pitchFamily="49" charset="-122"/>
                <a:sym typeface="Wingdings" panose="05000000000000000000" pitchFamily="2" charset="2"/>
              </a:rPr>
              <a:t>：试将祖先关系“父母是祖先，祖先的祖先是祖先”用子句集表示。</a:t>
            </a:r>
          </a:p>
        </p:txBody>
      </p:sp>
      <p:graphicFrame>
        <p:nvGraphicFramePr>
          <p:cNvPr id="89092" name="Object 2"/>
          <p:cNvGraphicFramePr>
            <a:graphicFrameLocks noChangeAspect="1"/>
          </p:cNvGraphicFramePr>
          <p:nvPr>
            <p:extLst>
              <p:ext uri="{D42A27DB-BD31-4B8C-83A1-F6EECF244321}">
                <p14:modId xmlns:p14="http://schemas.microsoft.com/office/powerpoint/2010/main" val="4060787130"/>
              </p:ext>
            </p:extLst>
          </p:nvPr>
        </p:nvGraphicFramePr>
        <p:xfrm>
          <a:off x="990600" y="1905000"/>
          <a:ext cx="6681788" cy="565150"/>
        </p:xfrm>
        <a:graphic>
          <a:graphicData uri="http://schemas.openxmlformats.org/presentationml/2006/ole">
            <mc:AlternateContent xmlns:mc="http://schemas.openxmlformats.org/markup-compatibility/2006">
              <mc:Choice xmlns:v="urn:schemas-microsoft-com:vml" Requires="v">
                <p:oleObj spid="_x0000_s89546" name="公式" r:id="rId3" imgW="2552700" imgH="215900" progId="Equation.3">
                  <p:embed/>
                </p:oleObj>
              </mc:Choice>
              <mc:Fallback>
                <p:oleObj name="公式" r:id="rId3" imgW="25527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668178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0115" name="内容占位符 2"/>
          <p:cNvSpPr>
            <a:spLocks noGrp="1"/>
          </p:cNvSpPr>
          <p:nvPr>
            <p:ph idx="1"/>
          </p:nvPr>
        </p:nvSpPr>
        <p:spPr>
          <a:xfrm>
            <a:off x="457200" y="1143000"/>
            <a:ext cx="8382000" cy="5486400"/>
          </a:xfrm>
        </p:spPr>
        <p:txBody>
          <a:bodyPr/>
          <a:lstStyle/>
          <a:p>
            <a:pPr>
              <a:buFontTx/>
              <a:buNone/>
            </a:pPr>
            <a:r>
              <a:rPr lang="en-US" altLang="zh-CN" b="1" dirty="0" smtClean="0">
                <a:ea typeface="黑体" panose="02010609060101010101" pitchFamily="49" charset="-122"/>
                <a:sym typeface="Wingdings" panose="05000000000000000000" pitchFamily="2" charset="2"/>
              </a:rPr>
              <a:t>2.</a:t>
            </a:r>
            <a:r>
              <a:rPr lang="zh-CN" altLang="en-US" b="1" dirty="0" smtClean="0">
                <a:ea typeface="黑体" panose="02010609060101010101" pitchFamily="49" charset="-122"/>
                <a:sym typeface="Wingdings" panose="05000000000000000000" pitchFamily="2" charset="2"/>
              </a:rPr>
              <a:t>消解原理</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在公理系统中，有公理和定理两部分，公理是已知的永真公式，定理是要求证明的永真公式，公理可用子句集表示，设子句集</a:t>
            </a:r>
            <a:r>
              <a:rPr lang="en-US" altLang="zh-CN" b="1" dirty="0" smtClean="0">
                <a:ea typeface="黑体" panose="02010609060101010101" pitchFamily="49" charset="-122"/>
                <a:sym typeface="Wingdings" panose="05000000000000000000" pitchFamily="2" charset="2"/>
              </a:rPr>
              <a:t>S</a:t>
            </a:r>
            <a:r>
              <a:rPr lang="zh-CN" altLang="en-US" b="1" dirty="0" smtClean="0">
                <a:ea typeface="黑体" panose="02010609060101010101" pitchFamily="49" charset="-122"/>
                <a:sym typeface="Wingdings" panose="05000000000000000000" pitchFamily="2" charset="2"/>
              </a:rPr>
              <a:t>，则</a:t>
            </a:r>
            <a:r>
              <a:rPr lang="en-US" altLang="zh-CN" b="1" dirty="0" smtClean="0">
                <a:ea typeface="黑体" panose="02010609060101010101" pitchFamily="49" charset="-122"/>
                <a:sym typeface="Wingdings" panose="05000000000000000000" pitchFamily="2" charset="2"/>
              </a:rPr>
              <a:t>S={E1, E2, …, </a:t>
            </a:r>
            <a:r>
              <a:rPr lang="en-US" altLang="zh-CN" b="1" dirty="0" err="1" smtClean="0">
                <a:ea typeface="黑体" panose="02010609060101010101" pitchFamily="49" charset="-122"/>
                <a:sym typeface="Wingdings" panose="05000000000000000000" pitchFamily="2" charset="2"/>
              </a:rPr>
              <a:t>En</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，其中</a:t>
            </a:r>
            <a:r>
              <a:rPr lang="en-US" altLang="zh-CN" b="1" dirty="0" err="1" smtClean="0">
                <a:ea typeface="黑体" panose="02010609060101010101" pitchFamily="49" charset="-122"/>
                <a:sym typeface="Wingdings" panose="05000000000000000000" pitchFamily="2" charset="2"/>
              </a:rPr>
              <a:t>Ei</a:t>
            </a:r>
            <a:r>
              <a:rPr lang="en-US" altLang="zh-CN" b="1" dirty="0" smtClean="0">
                <a:ea typeface="黑体" panose="02010609060101010101" pitchFamily="49" charset="-122"/>
                <a:sym typeface="Wingdings" panose="05000000000000000000" pitchFamily="2" charset="2"/>
              </a:rPr>
              <a:t>(</a:t>
            </a:r>
            <a:r>
              <a:rPr lang="en-US" altLang="zh-CN" b="1" dirty="0" err="1" smtClean="0">
                <a:ea typeface="黑体" panose="02010609060101010101" pitchFamily="49" charset="-122"/>
                <a:sym typeface="Wingdings" panose="05000000000000000000" pitchFamily="2" charset="2"/>
              </a:rPr>
              <a:t>i</a:t>
            </a:r>
            <a:r>
              <a:rPr lang="en-US" altLang="zh-CN" b="1" dirty="0" smtClean="0">
                <a:ea typeface="黑体" panose="02010609060101010101" pitchFamily="49" charset="-122"/>
                <a:sym typeface="Wingdings" panose="05000000000000000000" pitchFamily="2" charset="2"/>
              </a:rPr>
              <a:t>=1, …, n)</a:t>
            </a:r>
            <a:r>
              <a:rPr lang="zh-CN" altLang="en-US" b="1" dirty="0" smtClean="0">
                <a:ea typeface="黑体" panose="02010609060101010101" pitchFamily="49" charset="-122"/>
                <a:sym typeface="Wingdings" panose="05000000000000000000" pitchFamily="2" charset="2"/>
              </a:rPr>
              <a:t>表示子句。设定理用</a:t>
            </a:r>
            <a:r>
              <a:rPr lang="en-US" altLang="zh-CN" b="1" dirty="0" smtClean="0">
                <a:ea typeface="黑体" panose="02010609060101010101" pitchFamily="49" charset="-122"/>
                <a:sym typeface="Wingdings" panose="05000000000000000000" pitchFamily="2" charset="2"/>
              </a:rPr>
              <a:t>E</a:t>
            </a:r>
            <a:r>
              <a:rPr lang="zh-CN" altLang="en-US" b="1" dirty="0" smtClean="0">
                <a:ea typeface="黑体" panose="02010609060101010101" pitchFamily="49" charset="-122"/>
                <a:sym typeface="Wingdings" panose="05000000000000000000" pitchFamily="2" charset="2"/>
              </a:rPr>
              <a:t>表示，则</a:t>
            </a:r>
            <a:endParaRPr lang="en-US" altLang="zh-CN"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1139" name="内容占位符 2"/>
          <p:cNvSpPr>
            <a:spLocks noGrp="1"/>
          </p:cNvSpPr>
          <p:nvPr>
            <p:ph idx="1"/>
          </p:nvPr>
        </p:nvSpPr>
        <p:spPr>
          <a:xfrm>
            <a:off x="457200" y="1143000"/>
            <a:ext cx="8305800" cy="5486400"/>
          </a:xfrm>
        </p:spPr>
        <p:txBody>
          <a:bodyPr/>
          <a:lstStyle/>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子句集的相容性。</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一个子句集如存在语义解释，则称它是相容的，否则称为不相容的。如</a:t>
            </a:r>
            <a:r>
              <a:rPr lang="en-US" altLang="zh-CN" b="1" dirty="0" smtClean="0">
                <a:ea typeface="黑体" panose="02010609060101010101" pitchFamily="49" charset="-122"/>
                <a:sym typeface="Wingdings" panose="05000000000000000000" pitchFamily="2" charset="2"/>
              </a:rPr>
              <a:t>{←P</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P←}</a:t>
            </a:r>
            <a:r>
              <a:rPr lang="zh-CN" altLang="en-US" b="1" dirty="0" smtClean="0">
                <a:ea typeface="黑体" panose="02010609060101010101" pitchFamily="49" charset="-122"/>
                <a:sym typeface="Wingdings" panose="05000000000000000000" pitchFamily="2" charset="2"/>
              </a:rPr>
              <a:t>是不相容的子句集，而</a:t>
            </a:r>
            <a:r>
              <a:rPr lang="en-US" altLang="zh-CN" b="1" dirty="0" smtClean="0">
                <a:ea typeface="黑体" panose="02010609060101010101" pitchFamily="49" charset="-122"/>
                <a:sym typeface="Wingdings" panose="05000000000000000000" pitchFamily="2" charset="2"/>
              </a:rPr>
              <a:t>{P ←Q</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Q ←R}</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{x ←</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y ←}</a:t>
            </a:r>
            <a:r>
              <a:rPr lang="zh-CN" altLang="en-US" b="1" dirty="0" smtClean="0">
                <a:ea typeface="黑体" panose="02010609060101010101" pitchFamily="49" charset="-122"/>
                <a:sym typeface="Wingdings" panose="05000000000000000000" pitchFamily="2" charset="2"/>
              </a:rPr>
              <a:t>都是相容的，因为在现实世界中总可以找到一种语义解释使每个子句为永真。</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相容性是一个公理系统的必备条件，一个不相容的公理系统在现实世界中是不存在的。</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由相容子句集</a:t>
            </a:r>
            <a:r>
              <a:rPr lang="en-US" altLang="zh-CN" b="1" dirty="0" smtClean="0">
                <a:ea typeface="黑体" panose="02010609060101010101" pitchFamily="49" charset="-122"/>
                <a:sym typeface="Wingdings" panose="05000000000000000000" pitchFamily="2" charset="2"/>
              </a:rPr>
              <a:t>S</a:t>
            </a:r>
            <a:r>
              <a:rPr lang="zh-CN" altLang="en-US" b="1" dirty="0" smtClean="0">
                <a:ea typeface="黑体" panose="02010609060101010101" pitchFamily="49" charset="-122"/>
                <a:sym typeface="Wingdings" panose="05000000000000000000" pitchFamily="2" charset="2"/>
              </a:rPr>
              <a:t>可推得结论</a:t>
            </a:r>
            <a:r>
              <a:rPr lang="en-US" altLang="zh-CN" b="1" dirty="0" smtClean="0">
                <a:ea typeface="黑体" panose="02010609060101010101" pitchFamily="49" charset="-122"/>
                <a:sym typeface="Wingdings" panose="05000000000000000000" pitchFamily="2" charset="2"/>
              </a:rPr>
              <a:t>E</a:t>
            </a:r>
            <a:r>
              <a:rPr lang="zh-CN" altLang="en-US" b="1" dirty="0" smtClean="0">
                <a:ea typeface="黑体" panose="02010609060101010101" pitchFamily="49" charset="-122"/>
                <a:sym typeface="Wingdings" panose="05000000000000000000" pitchFamily="2" charset="2"/>
              </a:rPr>
              <a:t>，相当于</a:t>
            </a:r>
            <a:r>
              <a:rPr lang="en-US" altLang="zh-CN" b="1" dirty="0" smtClean="0">
                <a:ea typeface="黑体" panose="02010609060101010101" pitchFamily="49" charset="-122"/>
                <a:sym typeface="Wingdings" panose="05000000000000000000" pitchFamily="2" charset="2"/>
              </a:rPr>
              <a:t>S∪{¬E}</a:t>
            </a:r>
            <a:r>
              <a:rPr lang="zh-CN" altLang="en-US" b="1" dirty="0" smtClean="0">
                <a:ea typeface="黑体" panose="02010609060101010101" pitchFamily="49" charset="-122"/>
                <a:sym typeface="Wingdings" panose="05000000000000000000" pitchFamily="2" charset="2"/>
              </a:rPr>
              <a:t>是不相容的。</a:t>
            </a:r>
            <a:endParaRPr lang="en-US" altLang="zh-CN" b="1" dirty="0" smtClean="0">
              <a:ea typeface="黑体" panose="02010609060101010101" pitchFamily="49" charset="-122"/>
              <a:sym typeface="Wingdings" panose="05000000000000000000" pitchFamily="2" charset="2"/>
            </a:endParaRPr>
          </a:p>
          <a:p>
            <a:endParaRPr lang="zh-CN" altLang="en-US" dirty="0" smtClean="0"/>
          </a:p>
        </p:txBody>
      </p:sp>
    </p:spTree>
  </p:cSld>
  <p:clrMapOvr>
    <a:masterClrMapping/>
  </p:clrMapOvr>
  <p:transition spd="med" advTm="5486"/>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2163" name="内容占位符 2"/>
          <p:cNvSpPr>
            <a:spLocks noGrp="1"/>
          </p:cNvSpPr>
          <p:nvPr>
            <p:ph idx="1"/>
          </p:nvPr>
        </p:nvSpPr>
        <p:spPr/>
        <p:txBody>
          <a:bodyPr/>
          <a:lstStyle/>
          <a:p>
            <a:pPr>
              <a:buFontTx/>
              <a:buNone/>
            </a:pPr>
            <a:r>
              <a:rPr lang="zh-CN" altLang="en-US" b="1" dirty="0" smtClean="0">
                <a:ea typeface="黑体" panose="02010609060101010101" pitchFamily="49" charset="-122"/>
                <a:sym typeface="Wingdings" panose="05000000000000000000" pitchFamily="2" charset="2"/>
              </a:rPr>
              <a:t>例如：我们可以由</a:t>
            </a:r>
            <a:r>
              <a:rPr lang="en-US" altLang="zh-CN" b="1" dirty="0" smtClean="0">
                <a:ea typeface="黑体" panose="02010609060101010101" pitchFamily="49" charset="-122"/>
                <a:sym typeface="Wingdings" panose="05000000000000000000" pitchFamily="2" charset="2"/>
              </a:rPr>
              <a:t>{A ←B</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B}</a:t>
            </a:r>
            <a:r>
              <a:rPr lang="zh-CN" altLang="en-US" b="1" dirty="0" smtClean="0">
                <a:ea typeface="黑体" panose="02010609060101010101" pitchFamily="49" charset="-122"/>
                <a:sym typeface="Wingdings" panose="05000000000000000000" pitchFamily="2" charset="2"/>
              </a:rPr>
              <a:t>可得出</a:t>
            </a:r>
            <a:r>
              <a:rPr lang="en-US" altLang="zh-CN" b="1" dirty="0" smtClean="0">
                <a:ea typeface="黑体" panose="02010609060101010101" pitchFamily="49" charset="-122"/>
                <a:sym typeface="Wingdings" panose="05000000000000000000" pitchFamily="2" charset="2"/>
              </a:rPr>
              <a:t>A</a:t>
            </a:r>
            <a:r>
              <a:rPr lang="zh-CN" altLang="en-US" b="1" dirty="0" smtClean="0">
                <a:ea typeface="黑体" panose="02010609060101010101" pitchFamily="49" charset="-122"/>
                <a:sym typeface="Wingdings" panose="05000000000000000000" pitchFamily="2" charset="2"/>
              </a:rPr>
              <a:t>，它相当于</a:t>
            </a:r>
            <a:r>
              <a:rPr lang="en-US" altLang="zh-CN" b="1" dirty="0" smtClean="0">
                <a:ea typeface="黑体" panose="02010609060101010101" pitchFamily="49" charset="-122"/>
                <a:sym typeface="Wingdings" panose="05000000000000000000" pitchFamily="2" charset="2"/>
              </a:rPr>
              <a:t>{A ←B</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B</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a:t>
            </a:r>
            <a:r>
              <a:rPr lang="zh-CN" altLang="en-US" b="1" dirty="0" smtClean="0">
                <a:ea typeface="黑体" panose="02010609060101010101" pitchFamily="49" charset="-122"/>
                <a:sym typeface="Wingdings" panose="05000000000000000000" pitchFamily="2" charset="2"/>
              </a:rPr>
              <a:t>是不相容的。</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也就是说，要证明由</a:t>
            </a:r>
            <a:r>
              <a:rPr lang="en-US" altLang="zh-CN" b="1" dirty="0" smtClean="0">
                <a:ea typeface="黑体" panose="02010609060101010101" pitchFamily="49" charset="-122"/>
                <a:sym typeface="Wingdings" panose="05000000000000000000" pitchFamily="2" charset="2"/>
              </a:rPr>
              <a:t>S</a:t>
            </a:r>
            <a:r>
              <a:rPr lang="zh-CN" altLang="en-US" b="1" dirty="0" smtClean="0">
                <a:ea typeface="黑体" panose="02010609060101010101" pitchFamily="49" charset="-122"/>
                <a:sym typeface="Wingdings" panose="05000000000000000000" pitchFamily="2" charset="2"/>
              </a:rPr>
              <a:t>可推得定理</a:t>
            </a:r>
            <a:r>
              <a:rPr lang="en-US" altLang="zh-CN" b="1" dirty="0" smtClean="0">
                <a:ea typeface="黑体" panose="02010609060101010101" pitchFamily="49" charset="-122"/>
                <a:sym typeface="Wingdings" panose="05000000000000000000" pitchFamily="2" charset="2"/>
              </a:rPr>
              <a:t>E</a:t>
            </a:r>
            <a:r>
              <a:rPr lang="zh-CN" altLang="en-US" b="1" dirty="0" smtClean="0">
                <a:ea typeface="黑体" panose="02010609060101010101" pitchFamily="49" charset="-122"/>
                <a:sym typeface="Wingdings" panose="05000000000000000000" pitchFamily="2" charset="2"/>
              </a:rPr>
              <a:t>，相当于证明</a:t>
            </a:r>
            <a:r>
              <a:rPr lang="en-US" altLang="zh-CN" b="1" dirty="0" smtClean="0">
                <a:ea typeface="黑体" panose="02010609060101010101" pitchFamily="49" charset="-122"/>
                <a:sym typeface="Wingdings" panose="05000000000000000000" pitchFamily="2" charset="2"/>
              </a:rPr>
              <a:t>S∪{¬E}</a:t>
            </a:r>
            <a:r>
              <a:rPr lang="zh-CN" altLang="en-US" b="1" dirty="0" smtClean="0">
                <a:ea typeface="黑体" panose="02010609060101010101" pitchFamily="49" charset="-122"/>
                <a:sym typeface="Wingdings" panose="05000000000000000000" pitchFamily="2" charset="2"/>
              </a:rPr>
              <a:t>是不相容的。</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不相容性的证明方法。</a:t>
            </a:r>
            <a:endParaRPr lang="en-US" altLang="zh-CN" b="1" dirty="0" smtClean="0">
              <a:ea typeface="黑体" panose="02010609060101010101" pitchFamily="49" charset="-122"/>
              <a:sym typeface="Wingdings" panose="05000000000000000000" pitchFamily="2" charset="2"/>
            </a:endParaRPr>
          </a:p>
          <a:p>
            <a:r>
              <a:rPr lang="zh-CN" altLang="en-US" b="1" dirty="0" smtClean="0">
                <a:solidFill>
                  <a:srgbClr val="FF6600"/>
                </a:solidFill>
                <a:ea typeface="黑体" panose="02010609060101010101" pitchFamily="49" charset="-122"/>
                <a:sym typeface="Wingdings" panose="05000000000000000000" pitchFamily="2" charset="2"/>
              </a:rPr>
              <a:t>定理</a:t>
            </a:r>
            <a:r>
              <a:rPr lang="en-US" altLang="zh-CN" b="1" dirty="0" smtClean="0">
                <a:solidFill>
                  <a:srgbClr val="FF6600"/>
                </a:solidFill>
                <a:ea typeface="黑体" panose="02010609060101010101" pitchFamily="49" charset="-122"/>
                <a:sym typeface="Wingdings" panose="05000000000000000000" pitchFamily="2" charset="2"/>
              </a:rPr>
              <a:t>2.4</a:t>
            </a:r>
            <a:r>
              <a:rPr lang="zh-CN" altLang="en-US" b="1" dirty="0" smtClean="0">
                <a:solidFill>
                  <a:srgbClr val="FF6600"/>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设有永真公式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其中</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则必有永真公式：</a:t>
            </a:r>
            <a:endParaRPr lang="en-US" altLang="zh-CN" b="1" dirty="0" smtClean="0">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92164" name="Object 2"/>
          <p:cNvGraphicFramePr>
            <a:graphicFrameLocks noChangeAspect="1"/>
          </p:cNvGraphicFramePr>
          <p:nvPr/>
        </p:nvGraphicFramePr>
        <p:xfrm>
          <a:off x="5029200" y="3733800"/>
          <a:ext cx="3852863" cy="495300"/>
        </p:xfrm>
        <a:graphic>
          <a:graphicData uri="http://schemas.openxmlformats.org/presentationml/2006/ole">
            <mc:AlternateContent xmlns:mc="http://schemas.openxmlformats.org/markup-compatibility/2006">
              <mc:Choice xmlns:v="urn:schemas-microsoft-com:vml" Requires="v">
                <p:oleObj spid="_x0000_s106268" name="公式" r:id="rId3" imgW="1778000" imgH="228600" progId="Equation.3">
                  <p:embed/>
                </p:oleObj>
              </mc:Choice>
              <mc:Fallback>
                <p:oleObj name="公式" r:id="rId3" imgW="17780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733800"/>
                        <a:ext cx="385286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3"/>
          <p:cNvGraphicFramePr>
            <a:graphicFrameLocks noChangeAspect="1"/>
          </p:cNvGraphicFramePr>
          <p:nvPr/>
        </p:nvGraphicFramePr>
        <p:xfrm>
          <a:off x="762000" y="4343400"/>
          <a:ext cx="3632200" cy="495300"/>
        </p:xfrm>
        <a:graphic>
          <a:graphicData uri="http://schemas.openxmlformats.org/presentationml/2006/ole">
            <mc:AlternateContent xmlns:mc="http://schemas.openxmlformats.org/markup-compatibility/2006">
              <mc:Choice xmlns:v="urn:schemas-microsoft-com:vml" Requires="v">
                <p:oleObj spid="_x0000_s106269" name="公式" r:id="rId5" imgW="1676400" imgH="228600" progId="Equation.3">
                  <p:embed/>
                </p:oleObj>
              </mc:Choice>
              <mc:Fallback>
                <p:oleObj name="公式" r:id="rId5" imgW="16764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343400"/>
                        <a:ext cx="3632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6" name="Object 4"/>
          <p:cNvGraphicFramePr>
            <a:graphicFrameLocks noChangeAspect="1"/>
          </p:cNvGraphicFramePr>
          <p:nvPr/>
        </p:nvGraphicFramePr>
        <p:xfrm>
          <a:off x="5334000" y="4343400"/>
          <a:ext cx="2919413" cy="577850"/>
        </p:xfrm>
        <a:graphic>
          <a:graphicData uri="http://schemas.openxmlformats.org/presentationml/2006/ole">
            <mc:AlternateContent xmlns:mc="http://schemas.openxmlformats.org/markup-compatibility/2006">
              <mc:Choice xmlns:v="urn:schemas-microsoft-com:vml" Requires="v">
                <p:oleObj spid="_x0000_s106270" name="公式" r:id="rId7" imgW="1218671" imgH="241195" progId="Equation.3">
                  <p:embed/>
                </p:oleObj>
              </mc:Choice>
              <mc:Fallback>
                <p:oleObj name="公式" r:id="rId7" imgW="1218671" imgH="24119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343400"/>
                        <a:ext cx="29194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7" name="Object 5"/>
          <p:cNvGraphicFramePr>
            <a:graphicFrameLocks noChangeAspect="1"/>
          </p:cNvGraphicFramePr>
          <p:nvPr/>
        </p:nvGraphicFramePr>
        <p:xfrm>
          <a:off x="609600" y="5410200"/>
          <a:ext cx="7167563" cy="1066800"/>
        </p:xfrm>
        <a:graphic>
          <a:graphicData uri="http://schemas.openxmlformats.org/presentationml/2006/ole">
            <mc:AlternateContent xmlns:mc="http://schemas.openxmlformats.org/markup-compatibility/2006">
              <mc:Choice xmlns:v="urn:schemas-microsoft-com:vml" Requires="v">
                <p:oleObj spid="_x0000_s106271" name="公式" r:id="rId9" imgW="3073400" imgH="457200" progId="Equation.3">
                  <p:embed/>
                </p:oleObj>
              </mc:Choice>
              <mc:Fallback>
                <p:oleObj name="公式" r:id="rId9" imgW="307340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5410200"/>
                        <a:ext cx="71675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12291" name="Rectangle 3"/>
          <p:cNvSpPr>
            <a:spLocks noGrp="1" noChangeArrowheads="1"/>
          </p:cNvSpPr>
          <p:nvPr>
            <p:ph type="body" idx="1"/>
          </p:nvPr>
        </p:nvSpPr>
        <p:spPr/>
        <p:txBody>
          <a:bodyPr/>
          <a:lstStyle/>
          <a:p>
            <a:pPr eaLnBrk="1" hangingPunct="1"/>
            <a:r>
              <a:rPr lang="zh-CN" altLang="en-US" sz="4000" b="1" dirty="0" smtClean="0">
                <a:solidFill>
                  <a:srgbClr val="0000FF"/>
                </a:solidFill>
                <a:ea typeface="黑体" panose="02010609060101010101" pitchFamily="49" charset="-122"/>
              </a:rPr>
              <a:t>例</a:t>
            </a:r>
            <a:r>
              <a:rPr lang="en-US" altLang="zh-CN" sz="4000" b="1" dirty="0" smtClean="0">
                <a:solidFill>
                  <a:srgbClr val="0000FF"/>
                </a:solidFill>
                <a:ea typeface="黑体" panose="02010609060101010101" pitchFamily="49" charset="-122"/>
              </a:rPr>
              <a:t>2-1</a:t>
            </a:r>
            <a:r>
              <a:rPr lang="zh-CN" altLang="en-US" sz="4000" b="1" dirty="0" smtClean="0">
                <a:solidFill>
                  <a:srgbClr val="0000FF"/>
                </a:solidFill>
                <a:ea typeface="黑体" panose="02010609060101010101" pitchFamily="49" charset="-122"/>
              </a:rPr>
              <a:t>：指出下列命题的个体词和谓词。</a:t>
            </a:r>
          </a:p>
          <a:p>
            <a:pPr eaLnBrk="1" hangingPunct="1">
              <a:buFontTx/>
              <a:buNone/>
            </a:pPr>
            <a:r>
              <a:rPr lang="en-US" altLang="zh-CN" sz="2800" b="1" dirty="0" smtClean="0">
                <a:ea typeface="黑体" panose="02010609060101010101" pitchFamily="49" charset="-122"/>
              </a:rPr>
              <a:t>(1) </a:t>
            </a:r>
            <a:r>
              <a:rPr lang="zh-CN" altLang="en-US" sz="2800" b="1" dirty="0" smtClean="0">
                <a:ea typeface="黑体" panose="02010609060101010101" pitchFamily="49" charset="-122"/>
              </a:rPr>
              <a:t>合肥是一个省会城市，</a:t>
            </a:r>
          </a:p>
          <a:p>
            <a:pPr eaLnBrk="1" hangingPunct="1">
              <a:buFontTx/>
              <a:buNone/>
            </a:pPr>
            <a:r>
              <a:rPr lang="en-US" altLang="zh-CN" sz="2800" b="1" dirty="0" smtClean="0">
                <a:ea typeface="黑体" panose="02010609060101010101" pitchFamily="49" charset="-122"/>
              </a:rPr>
              <a:t>(2) </a:t>
            </a:r>
            <a:r>
              <a:rPr lang="zh-CN" altLang="en-US" sz="2800" b="1" dirty="0" smtClean="0">
                <a:ea typeface="黑体" panose="02010609060101010101" pitchFamily="49" charset="-122"/>
              </a:rPr>
              <a:t>离散数学是计算机的基础课程，</a:t>
            </a:r>
          </a:p>
          <a:p>
            <a:pPr eaLnBrk="1" hangingPunct="1">
              <a:buFontTx/>
              <a:buNone/>
            </a:pPr>
            <a:r>
              <a:rPr lang="en-US" altLang="zh-CN" sz="2800" b="1" dirty="0" smtClean="0">
                <a:ea typeface="黑体" panose="02010609060101010101" pitchFamily="49" charset="-122"/>
              </a:rPr>
              <a:t>(3) </a:t>
            </a:r>
            <a:r>
              <a:rPr lang="zh-CN" altLang="en-US" sz="2800" b="1" dirty="0" smtClean="0">
                <a:ea typeface="黑体" panose="02010609060101010101" pitchFamily="49" charset="-122"/>
              </a:rPr>
              <a:t>姚明是一名篮球健将，</a:t>
            </a:r>
          </a:p>
          <a:p>
            <a:pPr eaLnBrk="1" hangingPunct="1">
              <a:buFontTx/>
              <a:buNone/>
            </a:pPr>
            <a:r>
              <a:rPr lang="en-US" altLang="zh-CN" sz="2800" b="1" dirty="0" smtClean="0">
                <a:ea typeface="黑体" panose="02010609060101010101" pitchFamily="49" charset="-122"/>
              </a:rPr>
              <a:t>(4) </a:t>
            </a:r>
            <a:r>
              <a:rPr lang="zh-CN" altLang="en-US" sz="2800" b="1" dirty="0" smtClean="0">
                <a:ea typeface="黑体" panose="02010609060101010101" pitchFamily="49" charset="-122"/>
              </a:rPr>
              <a:t>人是聪明的。</a:t>
            </a:r>
          </a:p>
        </p:txBody>
      </p:sp>
    </p:spTree>
  </p:cSld>
  <p:clrMapOvr>
    <a:masterClrMapping/>
  </p:clrMapOvr>
  <p:transition spd="med" advTm="5486"/>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3187" name="内容占位符 2"/>
          <p:cNvSpPr>
            <a:spLocks noGrp="1"/>
          </p:cNvSpPr>
          <p:nvPr>
            <p:ph idx="1"/>
          </p:nvPr>
        </p:nvSpPr>
        <p:spPr/>
        <p:txBody>
          <a:bodyPr/>
          <a:lstStyle/>
          <a:p>
            <a:r>
              <a:rPr lang="zh-CN" altLang="en-US" b="1" dirty="0" smtClean="0">
                <a:solidFill>
                  <a:srgbClr val="FF6600"/>
                </a:solidFill>
                <a:ea typeface="黑体" panose="02010609060101010101" pitchFamily="49" charset="-122"/>
                <a:sym typeface="Wingdings" panose="05000000000000000000" pitchFamily="2" charset="2"/>
              </a:rPr>
              <a:t>推论</a:t>
            </a:r>
            <a:r>
              <a:rPr lang="en-US" altLang="zh-CN" b="1" dirty="0" smtClean="0">
                <a:solidFill>
                  <a:srgbClr val="FF6600"/>
                </a:solidFill>
                <a:ea typeface="黑体" panose="02010609060101010101" pitchFamily="49" charset="-122"/>
                <a:sym typeface="Wingdings" panose="05000000000000000000" pitchFamily="2" charset="2"/>
              </a:rPr>
              <a:t>2.1</a:t>
            </a:r>
            <a:r>
              <a:rPr lang="zh-CN" altLang="en-US" b="1" dirty="0" smtClean="0">
                <a:solidFill>
                  <a:srgbClr val="FF6600"/>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设有永真公式，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其中，                     则必有永真公式，</a:t>
            </a:r>
            <a:endParaRPr lang="en-US" altLang="zh-CN" b="1" dirty="0" smtClean="0">
              <a:ea typeface="黑体" panose="02010609060101010101" pitchFamily="49" charset="-122"/>
              <a:sym typeface="Wingdings" panose="05000000000000000000" pitchFamily="2" charset="2"/>
            </a:endParaRPr>
          </a:p>
          <a:p>
            <a:r>
              <a:rPr lang="zh-CN" altLang="en-US" b="1" dirty="0" smtClean="0">
                <a:solidFill>
                  <a:srgbClr val="FF6600"/>
                </a:solidFill>
                <a:ea typeface="黑体" panose="02010609060101010101" pitchFamily="49" charset="-122"/>
                <a:sym typeface="Wingdings" panose="05000000000000000000" pitchFamily="2" charset="2"/>
              </a:rPr>
              <a:t>推论</a:t>
            </a:r>
            <a:r>
              <a:rPr lang="en-US" altLang="zh-CN" b="1" dirty="0" smtClean="0">
                <a:solidFill>
                  <a:srgbClr val="FF6600"/>
                </a:solidFill>
                <a:ea typeface="黑体" panose="02010609060101010101" pitchFamily="49" charset="-122"/>
                <a:sym typeface="Wingdings" panose="05000000000000000000" pitchFamily="2" charset="2"/>
              </a:rPr>
              <a:t>2.2</a:t>
            </a:r>
            <a:r>
              <a:rPr lang="zh-CN" altLang="en-US" b="1" dirty="0" smtClean="0">
                <a:solidFill>
                  <a:srgbClr val="FF6600"/>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由</a:t>
            </a:r>
            <a:r>
              <a:rPr lang="en-US" altLang="zh-CN" b="1" dirty="0" smtClean="0">
                <a:ea typeface="黑体" panose="02010609060101010101" pitchFamily="49" charset="-122"/>
                <a:sym typeface="Wingdings" panose="05000000000000000000" pitchFamily="2" charset="2"/>
              </a:rPr>
              <a:t>{P←</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←P}</a:t>
            </a:r>
            <a:r>
              <a:rPr lang="zh-CN" altLang="en-US" b="1" dirty="0" smtClean="0">
                <a:ea typeface="黑体" panose="02010609060101010101" pitchFamily="49" charset="-122"/>
                <a:sym typeface="Wingdings" panose="05000000000000000000" pitchFamily="2" charset="2"/>
              </a:rPr>
              <a:t>可得□</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空子句</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a:t>
            </a:r>
            <a:endParaRPr lang="en-US" altLang="zh-CN" b="1" dirty="0" smtClean="0">
              <a:ea typeface="黑体" panose="02010609060101010101" pitchFamily="49" charset="-122"/>
              <a:sym typeface="Wingdings" panose="05000000000000000000" pitchFamily="2" charset="2"/>
            </a:endParaRPr>
          </a:p>
          <a:p>
            <a:r>
              <a:rPr lang="zh-CN" altLang="en-US" b="1" dirty="0" smtClean="0">
                <a:solidFill>
                  <a:srgbClr val="FF0000"/>
                </a:solidFill>
                <a:ea typeface="黑体" panose="02010609060101010101" pitchFamily="49" charset="-122"/>
                <a:sym typeface="Wingdings" panose="05000000000000000000" pitchFamily="2" charset="2"/>
              </a:rPr>
              <a:t>说明：</a:t>
            </a:r>
            <a:endParaRPr lang="en-US" altLang="zh-CN" b="1" dirty="0" smtClean="0">
              <a:solidFill>
                <a:srgbClr val="FF0000"/>
              </a:solidFill>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两个子句其不同的两边如有相同命题可消去，这是消解原理的基本思想，此方法叫反驳法；</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由推论</a:t>
            </a:r>
            <a:r>
              <a:rPr lang="en-US" altLang="zh-CN" b="1" dirty="0" smtClean="0">
                <a:ea typeface="黑体" panose="02010609060101010101" pitchFamily="49" charset="-122"/>
                <a:sym typeface="Wingdings" panose="05000000000000000000" pitchFamily="2" charset="2"/>
              </a:rPr>
              <a:t>2.2</a:t>
            </a:r>
            <a:r>
              <a:rPr lang="zh-CN" altLang="en-US" b="1" dirty="0" smtClean="0">
                <a:ea typeface="黑体" panose="02010609060101010101" pitchFamily="49" charset="-122"/>
                <a:sym typeface="Wingdings" panose="05000000000000000000" pitchFamily="2" charset="2"/>
              </a:rPr>
              <a:t>知，由不相容的子句集可得空子句。</a:t>
            </a:r>
          </a:p>
        </p:txBody>
      </p:sp>
      <p:graphicFrame>
        <p:nvGraphicFramePr>
          <p:cNvPr id="93188" name="Object 4"/>
          <p:cNvGraphicFramePr>
            <a:graphicFrameLocks noChangeAspect="1"/>
          </p:cNvGraphicFramePr>
          <p:nvPr/>
        </p:nvGraphicFramePr>
        <p:xfrm>
          <a:off x="5181600" y="1143000"/>
          <a:ext cx="2743200" cy="574675"/>
        </p:xfrm>
        <a:graphic>
          <a:graphicData uri="http://schemas.openxmlformats.org/presentationml/2006/ole">
            <mc:AlternateContent xmlns:mc="http://schemas.openxmlformats.org/markup-compatibility/2006">
              <mc:Choice xmlns:v="urn:schemas-microsoft-com:vml" Requires="v">
                <p:oleObj spid="_x0000_s107292" name="公式" r:id="rId3" imgW="1091726" imgH="228501" progId="Equation.3">
                  <p:embed/>
                </p:oleObj>
              </mc:Choice>
              <mc:Fallback>
                <p:oleObj name="公式" r:id="rId3" imgW="1091726"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143000"/>
                        <a:ext cx="27432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9" name="Object 5"/>
          <p:cNvGraphicFramePr>
            <a:graphicFrameLocks noChangeAspect="1"/>
          </p:cNvGraphicFramePr>
          <p:nvPr/>
        </p:nvGraphicFramePr>
        <p:xfrm>
          <a:off x="762000" y="1676400"/>
          <a:ext cx="2636838" cy="533400"/>
        </p:xfrm>
        <a:graphic>
          <a:graphicData uri="http://schemas.openxmlformats.org/presentationml/2006/ole">
            <mc:AlternateContent xmlns:mc="http://schemas.openxmlformats.org/markup-compatibility/2006">
              <mc:Choice xmlns:v="urn:schemas-microsoft-com:vml" Requires="v">
                <p:oleObj spid="_x0000_s107293" name="公式" r:id="rId5" imgW="1130300" imgH="228600" progId="Equation.3">
                  <p:embed/>
                </p:oleObj>
              </mc:Choice>
              <mc:Fallback>
                <p:oleObj name="公式" r:id="rId5" imgW="11303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676400"/>
                        <a:ext cx="26368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p:cNvGraphicFramePr>
            <a:graphicFrameLocks noChangeAspect="1"/>
          </p:cNvGraphicFramePr>
          <p:nvPr/>
        </p:nvGraphicFramePr>
        <p:xfrm>
          <a:off x="4495800" y="1752600"/>
          <a:ext cx="2222500" cy="571500"/>
        </p:xfrm>
        <a:graphic>
          <a:graphicData uri="http://schemas.openxmlformats.org/presentationml/2006/ole">
            <mc:AlternateContent xmlns:mc="http://schemas.openxmlformats.org/markup-compatibility/2006">
              <mc:Choice xmlns:v="urn:schemas-microsoft-com:vml" Requires="v">
                <p:oleObj spid="_x0000_s107294" name="公式" r:id="rId7" imgW="889000" imgH="228600" progId="Equation.3">
                  <p:embed/>
                </p:oleObj>
              </mc:Choice>
              <mc:Fallback>
                <p:oleObj name="公式" r:id="rId7" imgW="8890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752600"/>
                        <a:ext cx="2222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7"/>
          <p:cNvGraphicFramePr>
            <a:graphicFrameLocks noChangeAspect="1"/>
          </p:cNvGraphicFramePr>
          <p:nvPr/>
        </p:nvGraphicFramePr>
        <p:xfrm>
          <a:off x="2286000" y="2209800"/>
          <a:ext cx="6300788" cy="495300"/>
        </p:xfrm>
        <a:graphic>
          <a:graphicData uri="http://schemas.openxmlformats.org/presentationml/2006/ole">
            <mc:AlternateContent xmlns:mc="http://schemas.openxmlformats.org/markup-compatibility/2006">
              <mc:Choice xmlns:v="urn:schemas-microsoft-com:vml" Requires="v">
                <p:oleObj spid="_x0000_s107295" name="公式" r:id="rId9" imgW="2908300" imgH="228600" progId="Equation.3">
                  <p:embed/>
                </p:oleObj>
              </mc:Choice>
              <mc:Fallback>
                <p:oleObj name="公式" r:id="rId9" imgW="29083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209800"/>
                        <a:ext cx="63007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4211" name="内容占位符 2"/>
          <p:cNvSpPr>
            <a:spLocks noGrp="1"/>
          </p:cNvSpPr>
          <p:nvPr>
            <p:ph idx="1"/>
          </p:nvPr>
        </p:nvSpPr>
        <p:spPr/>
        <p:txBody>
          <a:bodyPr/>
          <a:lstStyle/>
          <a:p>
            <a:pPr>
              <a:buFontTx/>
              <a:buNone/>
            </a:pPr>
            <a:r>
              <a:rPr lang="zh-CN" altLang="en-US" b="1" dirty="0" smtClean="0">
                <a:ea typeface="黑体" panose="02010609060101010101" pitchFamily="49" charset="-122"/>
                <a:sym typeface="Wingdings" panose="05000000000000000000" pitchFamily="2" charset="2"/>
              </a:rPr>
              <a:t>这样我们可以得到一种证明方法，即由</a:t>
            </a:r>
            <a:r>
              <a:rPr lang="en-US" altLang="zh-CN" b="1" dirty="0" smtClean="0">
                <a:ea typeface="黑体" panose="02010609060101010101" pitchFamily="49" charset="-122"/>
                <a:sym typeface="Wingdings" panose="05000000000000000000" pitchFamily="2" charset="2"/>
              </a:rPr>
              <a:t>S</a:t>
            </a:r>
            <a:r>
              <a:rPr lang="zh-CN" altLang="en-US" b="1" dirty="0" smtClean="0">
                <a:ea typeface="黑体" panose="02010609060101010101" pitchFamily="49" charset="-122"/>
                <a:sym typeface="Wingdings" panose="05000000000000000000" pitchFamily="2" charset="2"/>
              </a:rPr>
              <a:t>为公理系统证明</a:t>
            </a:r>
            <a:r>
              <a:rPr lang="en-US" altLang="zh-CN" b="1" dirty="0" smtClean="0">
                <a:ea typeface="黑体" panose="02010609060101010101" pitchFamily="49" charset="-122"/>
                <a:sym typeface="Wingdings" panose="05000000000000000000" pitchFamily="2" charset="2"/>
              </a:rPr>
              <a:t>E</a:t>
            </a:r>
            <a:r>
              <a:rPr lang="zh-CN" altLang="en-US" b="1" dirty="0" smtClean="0">
                <a:ea typeface="黑体" panose="02010609060101010101" pitchFamily="49" charset="-122"/>
                <a:sym typeface="Wingdings" panose="05000000000000000000" pitchFamily="2" charset="2"/>
              </a:rPr>
              <a:t>为定理的过程可以改为：</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作</a:t>
            </a:r>
            <a:r>
              <a:rPr lang="en-US" altLang="zh-CN" b="1" dirty="0" smtClean="0">
                <a:ea typeface="黑体" panose="02010609060101010101" pitchFamily="49" charset="-122"/>
                <a:sym typeface="Wingdings" panose="05000000000000000000" pitchFamily="2" charset="2"/>
              </a:rPr>
              <a:t>S1=S∪{¬E}={E1, E2, …, </a:t>
            </a:r>
            <a:r>
              <a:rPr lang="en-US" altLang="zh-CN" b="1" dirty="0" err="1" smtClean="0">
                <a:ea typeface="黑体" panose="02010609060101010101" pitchFamily="49" charset="-122"/>
                <a:sym typeface="Wingdings" panose="05000000000000000000" pitchFamily="2" charset="2"/>
              </a:rPr>
              <a:t>En</a:t>
            </a:r>
            <a:r>
              <a:rPr lang="en-US" altLang="zh-CN" b="1" dirty="0" smtClean="0">
                <a:ea typeface="黑体" panose="02010609060101010101" pitchFamily="49" charset="-122"/>
                <a:sym typeface="Wingdings" panose="05000000000000000000" pitchFamily="2" charset="2"/>
              </a:rPr>
              <a:t>, ¬E}</a:t>
            </a:r>
            <a:r>
              <a:rPr lang="zh-CN" altLang="en-US" b="1" dirty="0" smtClean="0">
                <a:ea typeface="黑体" panose="02010609060101010101" pitchFamily="49" charset="-122"/>
                <a:sym typeface="Wingdings" panose="05000000000000000000" pitchFamily="2" charset="2"/>
              </a:rPr>
              <a:t>公理系统；</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从</a:t>
            </a:r>
            <a:r>
              <a:rPr lang="en-US" altLang="zh-CN" b="1" dirty="0" smtClean="0">
                <a:ea typeface="黑体" panose="02010609060101010101" pitchFamily="49" charset="-122"/>
                <a:sym typeface="Wingdings" panose="05000000000000000000" pitchFamily="2" charset="2"/>
              </a:rPr>
              <a:t>¬E</a:t>
            </a:r>
            <a:r>
              <a:rPr lang="zh-CN" altLang="en-US" b="1" dirty="0" smtClean="0">
                <a:ea typeface="黑体" panose="02010609060101010101" pitchFamily="49" charset="-122"/>
                <a:sym typeface="Wingdings" panose="05000000000000000000" pitchFamily="2" charset="2"/>
              </a:rPr>
              <a:t>开始在</a:t>
            </a:r>
            <a:r>
              <a:rPr lang="en-US" altLang="zh-CN" b="1" dirty="0" smtClean="0">
                <a:ea typeface="黑体" panose="02010609060101010101" pitchFamily="49" charset="-122"/>
                <a:sym typeface="Wingdings" panose="05000000000000000000" pitchFamily="2" charset="2"/>
              </a:rPr>
              <a:t>S1</a:t>
            </a:r>
            <a:r>
              <a:rPr lang="zh-CN" altLang="en-US" b="1" dirty="0" smtClean="0">
                <a:ea typeface="黑体" panose="02010609060101010101" pitchFamily="49" charset="-122"/>
                <a:sym typeface="Wingdings" panose="05000000000000000000" pitchFamily="2" charset="2"/>
              </a:rPr>
              <a:t>内不断用反驳法；</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最后如出现空子句则结束。</a:t>
            </a:r>
            <a:endParaRPr lang="en-US" altLang="zh-CN" b="1" dirty="0" smtClean="0">
              <a:ea typeface="黑体" panose="02010609060101010101" pitchFamily="49" charset="-122"/>
              <a:sym typeface="Wingdings" panose="05000000000000000000" pitchFamily="2" charset="2"/>
            </a:endParaRPr>
          </a:p>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2-37</a:t>
            </a:r>
            <a:r>
              <a:rPr lang="zh-CN" altLang="en-US" sz="4000" b="1" dirty="0" smtClean="0">
                <a:solidFill>
                  <a:srgbClr val="0000FF"/>
                </a:solidFill>
                <a:ea typeface="黑体" panose="02010609060101010101" pitchFamily="49" charset="-122"/>
                <a:sym typeface="Wingdings" panose="05000000000000000000" pitchFamily="2" charset="2"/>
              </a:rPr>
              <a:t>：试证由</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sz="4000" b="1" dirty="0" smtClean="0">
                <a:solidFill>
                  <a:srgbClr val="0000FF"/>
                </a:solidFill>
                <a:ea typeface="黑体" panose="02010609060101010101" pitchFamily="49" charset="-122"/>
                <a:sym typeface="Wingdings" panose="05000000000000000000" pitchFamily="2" charset="2"/>
              </a:rPr>
              <a:t>可推出</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endParaRPr lang="zh-CN" altLang="en-US" b="1" dirty="0" smtClean="0">
              <a:ea typeface="黑体" panose="02010609060101010101" pitchFamily="49" charset="-122"/>
              <a:sym typeface="Wingdings" panose="05000000000000000000" pitchFamily="2" charset="2"/>
            </a:endParaRPr>
          </a:p>
        </p:txBody>
      </p:sp>
      <p:graphicFrame>
        <p:nvGraphicFramePr>
          <p:cNvPr id="94212" name="Object 2"/>
          <p:cNvGraphicFramePr>
            <a:graphicFrameLocks noChangeAspect="1"/>
          </p:cNvGraphicFramePr>
          <p:nvPr/>
        </p:nvGraphicFramePr>
        <p:xfrm>
          <a:off x="4267200" y="4419600"/>
          <a:ext cx="4540250" cy="558800"/>
        </p:xfrm>
        <a:graphic>
          <a:graphicData uri="http://schemas.openxmlformats.org/presentationml/2006/ole">
            <mc:AlternateContent xmlns:mc="http://schemas.openxmlformats.org/markup-compatibility/2006">
              <mc:Choice xmlns:v="urn:schemas-microsoft-com:vml" Requires="v">
                <p:oleObj spid="_x0000_s95120" name="公式" r:id="rId3" imgW="1651000" imgH="203200" progId="Equation.3">
                  <p:embed/>
                </p:oleObj>
              </mc:Choice>
              <mc:Fallback>
                <p:oleObj name="公式" r:id="rId3" imgW="1651000" imgH="203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419600"/>
                        <a:ext cx="45402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3"/>
          <p:cNvGraphicFramePr>
            <a:graphicFrameLocks noChangeAspect="1"/>
          </p:cNvGraphicFramePr>
          <p:nvPr/>
        </p:nvGraphicFramePr>
        <p:xfrm>
          <a:off x="2057400" y="5181600"/>
          <a:ext cx="2654300" cy="558800"/>
        </p:xfrm>
        <a:graphic>
          <a:graphicData uri="http://schemas.openxmlformats.org/presentationml/2006/ole">
            <mc:AlternateContent xmlns:mc="http://schemas.openxmlformats.org/markup-compatibility/2006">
              <mc:Choice xmlns:v="urn:schemas-microsoft-com:vml" Requires="v">
                <p:oleObj spid="_x0000_s95121" name="公式" r:id="rId5" imgW="965200" imgH="203200" progId="Equation.3">
                  <p:embed/>
                </p:oleObj>
              </mc:Choice>
              <mc:Fallback>
                <p:oleObj name="公式" r:id="rId5" imgW="9652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181600"/>
                        <a:ext cx="26543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5235" name="内容占位符 2"/>
          <p:cNvSpPr>
            <a:spLocks noGrp="1"/>
          </p:cNvSpPr>
          <p:nvPr>
            <p:ph idx="1"/>
          </p:nvPr>
        </p:nvSpPr>
        <p:spPr>
          <a:xfrm>
            <a:off x="457200" y="1143000"/>
            <a:ext cx="8382000" cy="5486400"/>
          </a:xfrm>
        </p:spPr>
        <p:txBody>
          <a:bodyPr/>
          <a:lstStyle/>
          <a:p>
            <a:r>
              <a:rPr lang="zh-CN" altLang="en-US" sz="4000" b="1" dirty="0" smtClean="0">
                <a:solidFill>
                  <a:srgbClr val="0000FF"/>
                </a:solidFill>
                <a:ea typeface="黑体" panose="02010609060101010101" pitchFamily="49" charset="-122"/>
                <a:sym typeface="Wingdings" panose="05000000000000000000" pitchFamily="2" charset="2"/>
              </a:rPr>
              <a:t>例</a:t>
            </a:r>
            <a:r>
              <a:rPr lang="en-US" altLang="zh-CN" sz="4000" b="1" dirty="0" smtClean="0">
                <a:solidFill>
                  <a:srgbClr val="0000FF"/>
                </a:solidFill>
                <a:ea typeface="黑体" panose="02010609060101010101" pitchFamily="49" charset="-122"/>
                <a:sym typeface="Wingdings" panose="05000000000000000000" pitchFamily="2" charset="2"/>
              </a:rPr>
              <a:t>2-38</a:t>
            </a:r>
            <a:r>
              <a:rPr lang="zh-CN" altLang="en-US" sz="4000" b="1" dirty="0" smtClean="0">
                <a:solidFill>
                  <a:srgbClr val="0000FF"/>
                </a:solidFill>
                <a:ea typeface="黑体" panose="02010609060101010101" pitchFamily="49" charset="-122"/>
                <a:sym typeface="Wingdings" panose="05000000000000000000" pitchFamily="2" charset="2"/>
              </a:rPr>
              <a:t>：试证由</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r>
              <a:rPr lang="zh-CN" altLang="en-US" sz="4000" b="1" dirty="0" smtClean="0">
                <a:solidFill>
                  <a:srgbClr val="0000FF"/>
                </a:solidFill>
                <a:ea typeface="黑体" panose="02010609060101010101" pitchFamily="49" charset="-122"/>
                <a:sym typeface="Wingdings" panose="05000000000000000000" pitchFamily="2" charset="2"/>
              </a:rPr>
              <a:t>可推出</a:t>
            </a:r>
            <a:r>
              <a:rPr lang="en-US" altLang="zh-CN" sz="4000" b="1" dirty="0" smtClean="0">
                <a:solidFill>
                  <a:srgbClr val="0000FF"/>
                </a:solidFill>
                <a:ea typeface="黑体" panose="02010609060101010101" pitchFamily="49" charset="-122"/>
                <a:sym typeface="Wingdings" panose="05000000000000000000" pitchFamily="2" charset="2"/>
              </a:rPr>
              <a:t>P</a:t>
            </a:r>
            <a:r>
              <a:rPr lang="zh-CN" altLang="en-US" sz="4000" b="1" dirty="0" smtClean="0">
                <a:solidFill>
                  <a:srgbClr val="0000FF"/>
                </a:solidFill>
                <a:ea typeface="黑体" panose="02010609060101010101" pitchFamily="49" charset="-122"/>
                <a:sym typeface="Wingdings" panose="05000000000000000000" pitchFamily="2" charset="2"/>
              </a:rPr>
              <a:t>。</a:t>
            </a:r>
            <a:endParaRPr lang="en-US" altLang="zh-CN" sz="4000" b="1" dirty="0" smtClean="0">
              <a:solidFill>
                <a:srgbClr val="0000FF"/>
              </a:solidFill>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代换合一与匹配。</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在消解原理中，关键问题是合一式匹配，即要在两个子句中不同端寻找相同的命题，其它并非容易，两个谓词相同的含义有：</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①</a:t>
            </a:r>
            <a:r>
              <a:rPr lang="zh-CN" altLang="en-US" b="1" dirty="0" smtClean="0">
                <a:ea typeface="黑体" panose="02010609060101010101" pitchFamily="49" charset="-122"/>
                <a:sym typeface="Wingdings" panose="05000000000000000000" pitchFamily="2" charset="2"/>
              </a:rPr>
              <a:t>两个谓词符相同；</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②</a:t>
            </a:r>
            <a:r>
              <a:rPr lang="zh-CN" altLang="en-US" b="1" dirty="0" smtClean="0">
                <a:ea typeface="黑体" panose="02010609060101010101" pitchFamily="49" charset="-122"/>
                <a:sym typeface="Wingdings" panose="05000000000000000000" pitchFamily="2" charset="2"/>
              </a:rPr>
              <a:t>个体变元的数目相同；</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③</a:t>
            </a:r>
            <a:r>
              <a:rPr lang="zh-CN" altLang="en-US" b="1" dirty="0" smtClean="0">
                <a:ea typeface="黑体" panose="02010609060101010101" pitchFamily="49" charset="-122"/>
                <a:sym typeface="Wingdings" panose="05000000000000000000" pitchFamily="2" charset="2"/>
              </a:rPr>
              <a:t>对应个体变元相同，这又可分为三种情形：</a:t>
            </a:r>
            <a:endParaRPr lang="en-US" altLang="zh-CN" b="1" dirty="0" smtClean="0">
              <a:ea typeface="黑体" panose="02010609060101010101" pitchFamily="49" charset="-122"/>
              <a:sym typeface="Wingdings" panose="05000000000000000000" pitchFamily="2" charset="2"/>
            </a:endParaRPr>
          </a:p>
          <a:p>
            <a:endParaRPr lang="zh-CN" altLang="en-US" dirty="0" smtClean="0"/>
          </a:p>
        </p:txBody>
      </p:sp>
      <p:graphicFrame>
        <p:nvGraphicFramePr>
          <p:cNvPr id="95236" name="Object 2"/>
          <p:cNvGraphicFramePr>
            <a:graphicFrameLocks noChangeAspect="1"/>
          </p:cNvGraphicFramePr>
          <p:nvPr/>
        </p:nvGraphicFramePr>
        <p:xfrm>
          <a:off x="4343400" y="1219200"/>
          <a:ext cx="4016375" cy="558800"/>
        </p:xfrm>
        <a:graphic>
          <a:graphicData uri="http://schemas.openxmlformats.org/presentationml/2006/ole">
            <mc:AlternateContent xmlns:mc="http://schemas.openxmlformats.org/markup-compatibility/2006">
              <mc:Choice xmlns:v="urn:schemas-microsoft-com:vml" Requires="v">
                <p:oleObj spid="_x0000_s95690" name="公式" r:id="rId3" imgW="1459866" imgH="203112" progId="Equation.3">
                  <p:embed/>
                </p:oleObj>
              </mc:Choice>
              <mc:Fallback>
                <p:oleObj name="公式" r:id="rId3" imgW="1459866"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19200"/>
                        <a:ext cx="40163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6259" name="内容占位符 2"/>
          <p:cNvSpPr>
            <a:spLocks noGrp="1"/>
          </p:cNvSpPr>
          <p:nvPr>
            <p:ph idx="1"/>
          </p:nvPr>
        </p:nvSpPr>
        <p:spPr/>
        <p:txBody>
          <a:bodyPr/>
          <a:lstStyle/>
          <a:p>
            <a:pPr>
              <a:buFontTx/>
              <a:buNone/>
            </a:pPr>
            <a:r>
              <a:rPr lang="en-US" altLang="zh-CN" b="1" dirty="0" smtClean="0">
                <a:ea typeface="黑体" panose="02010609060101010101" pitchFamily="49" charset="-122"/>
                <a:sym typeface="Wingdings" panose="05000000000000000000" pitchFamily="2" charset="2"/>
              </a:rPr>
              <a:t>   (a) </a:t>
            </a:r>
            <a:r>
              <a:rPr lang="zh-CN" altLang="en-US" b="1" dirty="0" smtClean="0">
                <a:ea typeface="黑体" panose="02010609060101010101" pitchFamily="49" charset="-122"/>
                <a:sym typeface="Wingdings" panose="05000000000000000000" pitchFamily="2" charset="2"/>
              </a:rPr>
              <a:t>两者均为变量，此时需要对作代换使之相同；</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(b) </a:t>
            </a:r>
            <a:r>
              <a:rPr lang="zh-CN" altLang="en-US" b="1" dirty="0" smtClean="0">
                <a:ea typeface="黑体" panose="02010609060101010101" pitchFamily="49" charset="-122"/>
                <a:sym typeface="Wingdings" panose="05000000000000000000" pitchFamily="2" charset="2"/>
              </a:rPr>
              <a:t>一个为变量，另一个为常量，此时必须对变量作代换使之与常量一致；</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(c) </a:t>
            </a:r>
            <a:r>
              <a:rPr lang="zh-CN" altLang="en-US" b="1" dirty="0" smtClean="0">
                <a:ea typeface="黑体" panose="02010609060101010101" pitchFamily="49" charset="-122"/>
                <a:sym typeface="Wingdings" panose="05000000000000000000" pitchFamily="2" charset="2"/>
              </a:rPr>
              <a:t>两者均为常量，此时两常量应相等。</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代换：对一组变元</a:t>
            </a:r>
            <a:r>
              <a:rPr lang="en-US" altLang="zh-CN" b="1" dirty="0" smtClean="0">
                <a:ea typeface="黑体" panose="02010609060101010101" pitchFamily="49" charset="-122"/>
                <a:sym typeface="Wingdings" panose="05000000000000000000" pitchFamily="2" charset="2"/>
              </a:rPr>
              <a:t>x1, x2, …, </a:t>
            </a:r>
            <a:r>
              <a:rPr lang="en-US" altLang="zh-CN" b="1" dirty="0" err="1" smtClean="0">
                <a:ea typeface="黑体" panose="02010609060101010101" pitchFamily="49" charset="-122"/>
                <a:sym typeface="Wingdings" panose="05000000000000000000" pitchFamily="2" charset="2"/>
              </a:rPr>
              <a:t>xn</a:t>
            </a: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它可分别用</a:t>
            </a:r>
            <a:r>
              <a:rPr lang="en-US" altLang="zh-CN" b="1" dirty="0" smtClean="0">
                <a:ea typeface="黑体" panose="02010609060101010101" pitchFamily="49" charset="-122"/>
                <a:sym typeface="Wingdings" panose="05000000000000000000" pitchFamily="2" charset="2"/>
              </a:rPr>
              <a:t>t1</a:t>
            </a:r>
            <a:r>
              <a:rPr lang="zh-CN" altLang="en-US" b="1" dirty="0" smtClean="0">
                <a:ea typeface="黑体" panose="02010609060101010101" pitchFamily="49" charset="-122"/>
                <a:sym typeface="Wingdings" panose="05000000000000000000" pitchFamily="2" charset="2"/>
              </a:rPr>
              <a:t>替换</a:t>
            </a:r>
            <a:r>
              <a:rPr lang="en-US" altLang="zh-CN" b="1" dirty="0" smtClean="0">
                <a:ea typeface="黑体" panose="02010609060101010101" pitchFamily="49" charset="-122"/>
                <a:sym typeface="Wingdings" panose="05000000000000000000" pitchFamily="2" charset="2"/>
              </a:rPr>
              <a:t>x1</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t2</a:t>
            </a:r>
            <a:r>
              <a:rPr lang="zh-CN" altLang="en-US" b="1" dirty="0" smtClean="0">
                <a:ea typeface="黑体" panose="02010609060101010101" pitchFamily="49" charset="-122"/>
                <a:sym typeface="Wingdings" panose="05000000000000000000" pitchFamily="2" charset="2"/>
              </a:rPr>
              <a:t>替换</a:t>
            </a:r>
            <a:r>
              <a:rPr lang="en-US" altLang="zh-CN" b="1" dirty="0" smtClean="0">
                <a:ea typeface="黑体" panose="02010609060101010101" pitchFamily="49" charset="-122"/>
                <a:sym typeface="Wingdings" panose="05000000000000000000" pitchFamily="2" charset="2"/>
              </a:rPr>
              <a:t>x2</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 ， </a:t>
            </a:r>
            <a:r>
              <a:rPr lang="en-US" altLang="zh-CN" b="1" dirty="0" err="1" smtClean="0">
                <a:ea typeface="黑体" panose="02010609060101010101" pitchFamily="49" charset="-122"/>
                <a:sym typeface="Wingdings" panose="05000000000000000000" pitchFamily="2" charset="2"/>
              </a:rPr>
              <a:t>tn</a:t>
            </a:r>
            <a:r>
              <a:rPr lang="zh-CN" altLang="en-US" b="1" dirty="0" smtClean="0">
                <a:ea typeface="黑体" panose="02010609060101010101" pitchFamily="49" charset="-122"/>
                <a:sym typeface="Wingdings" panose="05000000000000000000" pitchFamily="2" charset="2"/>
              </a:rPr>
              <a:t>替换</a:t>
            </a:r>
            <a:r>
              <a:rPr lang="en-US" altLang="zh-CN" b="1" dirty="0" err="1" smtClean="0">
                <a:ea typeface="黑体" panose="02010609060101010101" pitchFamily="49" charset="-122"/>
                <a:sym typeface="Wingdings" panose="05000000000000000000" pitchFamily="2" charset="2"/>
              </a:rPr>
              <a:t>xn</a:t>
            </a:r>
            <a:r>
              <a:rPr lang="zh-CN" altLang="en-US" b="1" dirty="0" smtClean="0">
                <a:ea typeface="黑体" panose="02010609060101010101" pitchFamily="49" charset="-122"/>
                <a:sym typeface="Wingdings" panose="05000000000000000000" pitchFamily="2" charset="2"/>
              </a:rPr>
              <a:t>，从而得到另一组变元</a:t>
            </a:r>
            <a:r>
              <a:rPr lang="en-US" altLang="zh-CN" b="1" dirty="0" smtClean="0">
                <a:ea typeface="黑体" panose="02010609060101010101" pitchFamily="49" charset="-122"/>
                <a:sym typeface="Wingdings" panose="05000000000000000000" pitchFamily="2" charset="2"/>
              </a:rPr>
              <a:t>t1, t2, …, </a:t>
            </a:r>
            <a:r>
              <a:rPr lang="en-US" altLang="zh-CN" b="1" dirty="0" err="1" smtClean="0">
                <a:ea typeface="黑体" panose="02010609060101010101" pitchFamily="49" charset="-122"/>
                <a:sym typeface="Wingdings" panose="05000000000000000000" pitchFamily="2" charset="2"/>
              </a:rPr>
              <a:t>tn</a:t>
            </a: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这种替换过程叫代换，它可写成：</a:t>
            </a:r>
          </a:p>
        </p:txBody>
      </p:sp>
      <p:graphicFrame>
        <p:nvGraphicFramePr>
          <p:cNvPr id="96260" name="Object 2"/>
          <p:cNvGraphicFramePr>
            <a:graphicFrameLocks noChangeAspect="1"/>
          </p:cNvGraphicFramePr>
          <p:nvPr>
            <p:extLst>
              <p:ext uri="{D42A27DB-BD31-4B8C-83A1-F6EECF244321}">
                <p14:modId xmlns:p14="http://schemas.microsoft.com/office/powerpoint/2010/main" val="702683485"/>
              </p:ext>
            </p:extLst>
          </p:nvPr>
        </p:nvGraphicFramePr>
        <p:xfrm>
          <a:off x="2571750" y="5562600"/>
          <a:ext cx="4000500" cy="533400"/>
        </p:xfrm>
        <a:graphic>
          <a:graphicData uri="http://schemas.openxmlformats.org/presentationml/2006/ole">
            <mc:AlternateContent xmlns:mc="http://schemas.openxmlformats.org/markup-compatibility/2006">
              <mc:Choice xmlns:v="urn:schemas-microsoft-com:vml" Requires="v">
                <p:oleObj spid="_x0000_s96714" name="公式" r:id="rId3" imgW="1714500" imgH="228600" progId="Equation.3">
                  <p:embed/>
                </p:oleObj>
              </mc:Choice>
              <mc:Fallback>
                <p:oleObj name="公式" r:id="rId3" imgW="1714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5562600"/>
                        <a:ext cx="4000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7283" name="内容占位符 2"/>
          <p:cNvSpPr>
            <a:spLocks noGrp="1"/>
          </p:cNvSpPr>
          <p:nvPr>
            <p:ph idx="1"/>
          </p:nvPr>
        </p:nvSpPr>
        <p:spPr/>
        <p:txBody>
          <a:bodyPr/>
          <a:lstStyle/>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2-39</a:t>
            </a:r>
            <a:r>
              <a:rPr lang="zh-CN" altLang="en-US" sz="4000" b="1" smtClean="0">
                <a:solidFill>
                  <a:srgbClr val="0000FF"/>
                </a:solidFill>
                <a:ea typeface="黑体" panose="02010609060101010101" pitchFamily="49" charset="-122"/>
                <a:sym typeface="Wingdings" panose="05000000000000000000" pitchFamily="2" charset="2"/>
              </a:rPr>
              <a:t>：设有公式</a:t>
            </a:r>
            <a:r>
              <a:rPr lang="en-US" altLang="zh-CN" sz="4000" b="1" smtClean="0">
                <a:solidFill>
                  <a:srgbClr val="0000FF"/>
                </a:solidFill>
                <a:ea typeface="黑体" panose="02010609060101010101" pitchFamily="49" charset="-122"/>
                <a:sym typeface="Wingdings" panose="05000000000000000000" pitchFamily="2" charset="2"/>
              </a:rPr>
              <a:t>E=F(x</a:t>
            </a:r>
            <a:r>
              <a:rPr lang="zh-CN" altLang="en-US" sz="4000" b="1" smtClean="0">
                <a:solidFill>
                  <a:srgbClr val="0000FF"/>
                </a:solidFill>
                <a:ea typeface="黑体" panose="02010609060101010101" pitchFamily="49" charset="-122"/>
                <a:sym typeface="Wingdings" panose="05000000000000000000" pitchFamily="2" charset="2"/>
              </a:rPr>
              <a:t>，</a:t>
            </a:r>
            <a:r>
              <a:rPr lang="en-US" altLang="zh-CN" sz="4000" b="1" smtClean="0">
                <a:solidFill>
                  <a:srgbClr val="0000FF"/>
                </a:solidFill>
                <a:ea typeface="黑体" panose="02010609060101010101" pitchFamily="49" charset="-122"/>
                <a:sym typeface="Wingdings" panose="05000000000000000000" pitchFamily="2" charset="2"/>
              </a:rPr>
              <a:t>y)</a:t>
            </a:r>
            <a:r>
              <a:rPr lang="zh-CN" altLang="en-US" sz="4000" b="1" smtClean="0">
                <a:solidFill>
                  <a:srgbClr val="0000FF"/>
                </a:solidFill>
                <a:ea typeface="黑体" panose="02010609060101010101" pitchFamily="49" charset="-122"/>
                <a:sym typeface="Wingdings" panose="05000000000000000000" pitchFamily="2" charset="2"/>
              </a:rPr>
              <a:t>，代换</a:t>
            </a:r>
            <a:r>
              <a:rPr lang="en-US" altLang="zh-CN" sz="4000" b="1" smtClean="0">
                <a:solidFill>
                  <a:srgbClr val="0000FF"/>
                </a:solidFill>
                <a:ea typeface="黑体" panose="02010609060101010101" pitchFamily="49" charset="-122"/>
                <a:sym typeface="Wingdings" panose="05000000000000000000" pitchFamily="2" charset="2"/>
              </a:rPr>
              <a:t>Q={a\x</a:t>
            </a:r>
            <a:r>
              <a:rPr lang="zh-CN" altLang="en-US" sz="4000" b="1" smtClean="0">
                <a:solidFill>
                  <a:srgbClr val="0000FF"/>
                </a:solidFill>
                <a:ea typeface="黑体" panose="02010609060101010101" pitchFamily="49" charset="-122"/>
                <a:sym typeface="Wingdings" panose="05000000000000000000" pitchFamily="2" charset="2"/>
              </a:rPr>
              <a:t>，</a:t>
            </a:r>
            <a:r>
              <a:rPr lang="en-US" altLang="zh-CN" sz="4000" b="1" smtClean="0">
                <a:solidFill>
                  <a:srgbClr val="0000FF"/>
                </a:solidFill>
                <a:ea typeface="黑体" panose="02010609060101010101" pitchFamily="49" charset="-122"/>
                <a:sym typeface="Wingdings" panose="05000000000000000000" pitchFamily="2" charset="2"/>
              </a:rPr>
              <a:t>b\y}</a:t>
            </a:r>
            <a:r>
              <a:rPr lang="zh-CN" altLang="en-US" sz="4000" b="1" smtClean="0">
                <a:solidFill>
                  <a:srgbClr val="0000FF"/>
                </a:solidFill>
                <a:ea typeface="黑体" panose="02010609060101010101" pitchFamily="49" charset="-122"/>
                <a:sym typeface="Wingdings" panose="05000000000000000000" pitchFamily="2" charset="2"/>
              </a:rPr>
              <a:t>，则</a:t>
            </a:r>
            <a:r>
              <a:rPr lang="en-US" altLang="zh-CN" sz="4000" b="1" smtClean="0">
                <a:solidFill>
                  <a:srgbClr val="0000FF"/>
                </a:solidFill>
                <a:ea typeface="黑体" panose="02010609060101010101" pitchFamily="49" charset="-122"/>
                <a:sym typeface="Wingdings" panose="05000000000000000000" pitchFamily="2" charset="2"/>
              </a:rPr>
              <a:t>EQ=F(a</a:t>
            </a:r>
            <a:r>
              <a:rPr lang="zh-CN" altLang="en-US" sz="4000" b="1" smtClean="0">
                <a:solidFill>
                  <a:srgbClr val="0000FF"/>
                </a:solidFill>
                <a:ea typeface="黑体" panose="02010609060101010101" pitchFamily="49" charset="-122"/>
                <a:sym typeface="Wingdings" panose="05000000000000000000" pitchFamily="2" charset="2"/>
              </a:rPr>
              <a:t>，</a:t>
            </a:r>
            <a:r>
              <a:rPr lang="en-US" altLang="zh-CN" sz="4000" b="1" smtClean="0">
                <a:solidFill>
                  <a:srgbClr val="0000FF"/>
                </a:solidFill>
                <a:ea typeface="黑体" panose="02010609060101010101" pitchFamily="49" charset="-122"/>
                <a:sym typeface="Wingdings" panose="05000000000000000000" pitchFamily="2" charset="2"/>
              </a:rPr>
              <a:t>b)</a:t>
            </a:r>
            <a:r>
              <a:rPr lang="zh-CN" altLang="en-US" sz="4000" b="1" smtClean="0">
                <a:solidFill>
                  <a:srgbClr val="0000FF"/>
                </a:solidFill>
                <a:ea typeface="黑体" panose="02010609060101010101" pitchFamily="49" charset="-122"/>
                <a:sym typeface="Wingdings" panose="05000000000000000000" pitchFamily="2" charset="2"/>
              </a:rPr>
              <a:t>。</a:t>
            </a:r>
            <a:endParaRPr lang="en-US" altLang="zh-CN" sz="4000" b="1" smtClean="0">
              <a:solidFill>
                <a:srgbClr val="0000FF"/>
              </a:solidFill>
              <a:ea typeface="黑体" panose="02010609060101010101" pitchFamily="49" charset="-122"/>
              <a:sym typeface="Wingdings" panose="05000000000000000000" pitchFamily="2" charset="2"/>
            </a:endParaRPr>
          </a:p>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2-40</a:t>
            </a:r>
            <a:r>
              <a:rPr lang="zh-CN" altLang="en-US" sz="4000" b="1" smtClean="0">
                <a:solidFill>
                  <a:srgbClr val="0000FF"/>
                </a:solidFill>
                <a:ea typeface="黑体" panose="02010609060101010101" pitchFamily="49" charset="-122"/>
                <a:sym typeface="Wingdings" panose="05000000000000000000" pitchFamily="2" charset="2"/>
              </a:rPr>
              <a:t>：设公式                 ，代换</a:t>
            </a:r>
            <a:endParaRPr lang="en-US" altLang="zh-CN" sz="4000" b="1" smtClean="0">
              <a:solidFill>
                <a:srgbClr val="0000FF"/>
              </a:solidFill>
              <a:ea typeface="黑体" panose="02010609060101010101" pitchFamily="49" charset="-122"/>
              <a:sym typeface="Wingdings" panose="05000000000000000000" pitchFamily="2" charset="2"/>
            </a:endParaRPr>
          </a:p>
          <a:p>
            <a:pPr>
              <a:buFontTx/>
              <a:buNone/>
            </a:pPr>
            <a:r>
              <a:rPr lang="en-US" altLang="zh-CN" sz="4000" b="1" smtClean="0">
                <a:solidFill>
                  <a:srgbClr val="0000FF"/>
                </a:solidFill>
                <a:ea typeface="黑体" panose="02010609060101010101" pitchFamily="49" charset="-122"/>
                <a:sym typeface="Wingdings" panose="05000000000000000000" pitchFamily="2" charset="2"/>
              </a:rPr>
              <a:t>                                                     </a:t>
            </a:r>
            <a:r>
              <a:rPr lang="zh-CN" altLang="en-US" sz="4000" b="1" smtClean="0">
                <a:solidFill>
                  <a:srgbClr val="0000FF"/>
                </a:solidFill>
                <a:ea typeface="黑体" panose="02010609060101010101" pitchFamily="49" charset="-122"/>
                <a:sym typeface="Wingdings" panose="05000000000000000000" pitchFamily="2" charset="2"/>
              </a:rPr>
              <a:t>则有</a:t>
            </a:r>
            <a:endParaRPr lang="en-US" altLang="zh-CN" sz="4000" b="1" smtClean="0">
              <a:solidFill>
                <a:srgbClr val="0000FF"/>
              </a:solidFill>
              <a:ea typeface="黑体" panose="02010609060101010101" pitchFamily="49" charset="-122"/>
              <a:sym typeface="Wingdings" panose="05000000000000000000" pitchFamily="2" charset="2"/>
            </a:endParaRPr>
          </a:p>
          <a:p>
            <a:pPr>
              <a:buFontTx/>
              <a:buNone/>
            </a:pPr>
            <a:endParaRPr lang="en-US" altLang="zh-CN" sz="4000" b="1" smtClean="0">
              <a:solidFill>
                <a:srgbClr val="0000FF"/>
              </a:solidFill>
              <a:ea typeface="黑体" panose="02010609060101010101" pitchFamily="49" charset="-122"/>
              <a:sym typeface="Wingdings" panose="05000000000000000000" pitchFamily="2" charset="2"/>
            </a:endParaRPr>
          </a:p>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2-41</a:t>
            </a:r>
            <a:r>
              <a:rPr lang="zh-CN" altLang="en-US" sz="4000" b="1" smtClean="0">
                <a:solidFill>
                  <a:srgbClr val="0000FF"/>
                </a:solidFill>
                <a:ea typeface="黑体" panose="02010609060101010101" pitchFamily="49" charset="-122"/>
                <a:sym typeface="Wingdings" panose="05000000000000000000" pitchFamily="2" charset="2"/>
              </a:rPr>
              <a:t>：试用反驳法消解子句集</a:t>
            </a:r>
            <a:endParaRPr lang="en-US" altLang="zh-CN" sz="4000" b="1" smtClean="0">
              <a:solidFill>
                <a:srgbClr val="0000FF"/>
              </a:solidFill>
              <a:ea typeface="黑体" panose="02010609060101010101" pitchFamily="49" charset="-122"/>
              <a:sym typeface="Wingdings" panose="05000000000000000000" pitchFamily="2" charset="2"/>
            </a:endParaRPr>
          </a:p>
          <a:p>
            <a:pPr>
              <a:buFontTx/>
              <a:buNone/>
            </a:pPr>
            <a:r>
              <a:rPr lang="en-US" altLang="zh-CN" sz="4000" b="1" smtClean="0">
                <a:solidFill>
                  <a:srgbClr val="0000FF"/>
                </a:solidFill>
                <a:ea typeface="黑体" panose="02010609060101010101" pitchFamily="49" charset="-122"/>
                <a:sym typeface="Wingdings" panose="05000000000000000000" pitchFamily="2" charset="2"/>
              </a:rPr>
              <a:t>                       </a:t>
            </a:r>
            <a:endParaRPr lang="zh-CN" altLang="en-US" sz="4000" b="1" smtClean="0">
              <a:solidFill>
                <a:srgbClr val="0000FF"/>
              </a:solidFill>
              <a:ea typeface="黑体" panose="02010609060101010101" pitchFamily="49" charset="-122"/>
              <a:sym typeface="Wingdings" panose="05000000000000000000" pitchFamily="2" charset="2"/>
            </a:endParaRPr>
          </a:p>
        </p:txBody>
      </p:sp>
      <p:graphicFrame>
        <p:nvGraphicFramePr>
          <p:cNvPr id="97284" name="Object 2"/>
          <p:cNvGraphicFramePr>
            <a:graphicFrameLocks noChangeAspect="1"/>
          </p:cNvGraphicFramePr>
          <p:nvPr/>
        </p:nvGraphicFramePr>
        <p:xfrm>
          <a:off x="4343400" y="2514600"/>
          <a:ext cx="2070100" cy="533400"/>
        </p:xfrm>
        <a:graphic>
          <a:graphicData uri="http://schemas.openxmlformats.org/presentationml/2006/ole">
            <mc:AlternateContent xmlns:mc="http://schemas.openxmlformats.org/markup-compatibility/2006">
              <mc:Choice xmlns:v="urn:schemas-microsoft-com:vml" Requires="v">
                <p:oleObj spid="_x0000_s108316" name="公式" r:id="rId3" imgW="837836" imgH="215806" progId="Equation.3">
                  <p:embed/>
                </p:oleObj>
              </mc:Choice>
              <mc:Fallback>
                <p:oleObj name="公式" r:id="rId3" imgW="837836" imgH="21580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2070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3"/>
          <p:cNvGraphicFramePr>
            <a:graphicFrameLocks noChangeAspect="1"/>
          </p:cNvGraphicFramePr>
          <p:nvPr/>
        </p:nvGraphicFramePr>
        <p:xfrm>
          <a:off x="876300" y="3124200"/>
          <a:ext cx="6261100" cy="641350"/>
        </p:xfrm>
        <a:graphic>
          <a:graphicData uri="http://schemas.openxmlformats.org/presentationml/2006/ole">
            <mc:AlternateContent xmlns:mc="http://schemas.openxmlformats.org/markup-compatibility/2006">
              <mc:Choice xmlns:v="urn:schemas-microsoft-com:vml" Requires="v">
                <p:oleObj spid="_x0000_s108317" name="公式" r:id="rId5" imgW="2108200" imgH="215900" progId="Equation.3">
                  <p:embed/>
                </p:oleObj>
              </mc:Choice>
              <mc:Fallback>
                <p:oleObj name="公式" r:id="rId5" imgW="2108200" imgH="215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 y="3124200"/>
                        <a:ext cx="62611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6" name="Object 4"/>
          <p:cNvGraphicFramePr>
            <a:graphicFrameLocks noChangeAspect="1"/>
          </p:cNvGraphicFramePr>
          <p:nvPr/>
        </p:nvGraphicFramePr>
        <p:xfrm>
          <a:off x="914400" y="3886200"/>
          <a:ext cx="4330700" cy="533400"/>
        </p:xfrm>
        <a:graphic>
          <a:graphicData uri="http://schemas.openxmlformats.org/presentationml/2006/ole">
            <mc:AlternateContent xmlns:mc="http://schemas.openxmlformats.org/markup-compatibility/2006">
              <mc:Choice xmlns:v="urn:schemas-microsoft-com:vml" Requires="v">
                <p:oleObj spid="_x0000_s108318" name="公式" r:id="rId7" imgW="1752600" imgH="215900" progId="Equation.3">
                  <p:embed/>
                </p:oleObj>
              </mc:Choice>
              <mc:Fallback>
                <p:oleObj name="公式" r:id="rId7" imgW="1752600" imgH="215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886200"/>
                        <a:ext cx="43307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5"/>
          <p:cNvGraphicFramePr>
            <a:graphicFrameLocks noChangeAspect="1"/>
          </p:cNvGraphicFramePr>
          <p:nvPr/>
        </p:nvGraphicFramePr>
        <p:xfrm>
          <a:off x="838200" y="5334000"/>
          <a:ext cx="6134100" cy="609600"/>
        </p:xfrm>
        <a:graphic>
          <a:graphicData uri="http://schemas.openxmlformats.org/presentationml/2006/ole">
            <mc:AlternateContent xmlns:mc="http://schemas.openxmlformats.org/markup-compatibility/2006">
              <mc:Choice xmlns:v="urn:schemas-microsoft-com:vml" Requires="v">
                <p:oleObj spid="_x0000_s108319" name="公式" r:id="rId9" imgW="2044700" imgH="203200" progId="Equation.3">
                  <p:embed/>
                </p:oleObj>
              </mc:Choice>
              <mc:Fallback>
                <p:oleObj name="公式" r:id="rId9" imgW="20447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334000"/>
                        <a:ext cx="6134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8307" name="内容占位符 2"/>
          <p:cNvSpPr>
            <a:spLocks noGrp="1"/>
          </p:cNvSpPr>
          <p:nvPr>
            <p:ph idx="1"/>
          </p:nvPr>
        </p:nvSpPr>
        <p:spPr>
          <a:xfrm>
            <a:off x="457200" y="1143000"/>
            <a:ext cx="8305800" cy="5486400"/>
          </a:xfrm>
        </p:spPr>
        <p:txBody>
          <a:bodyPr/>
          <a:lstStyle/>
          <a:p>
            <a:pPr>
              <a:buFontTx/>
              <a:buNone/>
            </a:pPr>
            <a:r>
              <a:rPr lang="zh-CN" altLang="en-US" b="1" dirty="0" smtClean="0">
                <a:ea typeface="黑体" panose="02010609060101010101" pitchFamily="49" charset="-122"/>
                <a:sym typeface="Wingdings" panose="05000000000000000000" pitchFamily="2" charset="2"/>
              </a:rPr>
              <a:t>合一：使两个公式相同的代换，称为合一，即对</a:t>
            </a:r>
            <a:r>
              <a:rPr lang="en-US" altLang="zh-CN" b="1" dirty="0" smtClean="0">
                <a:ea typeface="黑体" panose="02010609060101010101" pitchFamily="49" charset="-122"/>
                <a:sym typeface="Wingdings" panose="05000000000000000000" pitchFamily="2" charset="2"/>
              </a:rPr>
              <a:t>{E1</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E2</a:t>
            </a:r>
            <a:r>
              <a:rPr lang="zh-CN" altLang="en-US" b="1" dirty="0" smtClean="0">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a:t>
            </a:r>
            <a:r>
              <a:rPr lang="en-US" altLang="zh-CN" b="1" dirty="0" err="1" smtClean="0">
                <a:ea typeface="黑体" panose="02010609060101010101" pitchFamily="49" charset="-122"/>
                <a:sym typeface="Wingdings" panose="05000000000000000000" pitchFamily="2" charset="2"/>
              </a:rPr>
              <a:t>En</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，如果存在一种代换</a:t>
            </a:r>
            <a:r>
              <a:rPr lang="el-GR" altLang="zh-CN" b="1" dirty="0" smtClean="0">
                <a:ea typeface="黑体" panose="02010609060101010101" pitchFamily="49" charset="-122"/>
                <a:sym typeface="Wingdings" panose="05000000000000000000" pitchFamily="2" charset="2"/>
              </a:rPr>
              <a:t>λ</a:t>
            </a:r>
            <a:r>
              <a:rPr lang="zh-CN" altLang="en-US" b="1" dirty="0" smtClean="0">
                <a:ea typeface="黑体" panose="02010609060101010101" pitchFamily="49" charset="-122"/>
                <a:sym typeface="Wingdings" panose="05000000000000000000" pitchFamily="2" charset="2"/>
              </a:rPr>
              <a:t>，使得</a:t>
            </a:r>
            <a:r>
              <a:rPr lang="en-US" altLang="zh-CN" b="1" dirty="0" smtClean="0">
                <a:ea typeface="黑体" panose="02010609060101010101" pitchFamily="49" charset="-122"/>
                <a:sym typeface="Wingdings" panose="05000000000000000000" pitchFamily="2" charset="2"/>
              </a:rPr>
              <a:t>E1</a:t>
            </a:r>
            <a:r>
              <a:rPr lang="el-GR" altLang="zh-CN" b="1" dirty="0" smtClean="0">
                <a:ea typeface="黑体" panose="02010609060101010101" pitchFamily="49" charset="-122"/>
                <a:sym typeface="Wingdings" panose="05000000000000000000" pitchFamily="2" charset="2"/>
              </a:rPr>
              <a:t> λ</a:t>
            </a:r>
            <a:r>
              <a:rPr lang="en-US" altLang="zh-CN" b="1" dirty="0" smtClean="0">
                <a:ea typeface="黑体" panose="02010609060101010101" pitchFamily="49" charset="-122"/>
                <a:sym typeface="Wingdings" panose="05000000000000000000" pitchFamily="2" charset="2"/>
              </a:rPr>
              <a:t>= …=</a:t>
            </a:r>
            <a:r>
              <a:rPr lang="en-US" altLang="zh-CN" b="1" dirty="0" err="1" smtClean="0">
                <a:ea typeface="黑体" panose="02010609060101010101" pitchFamily="49" charset="-122"/>
                <a:sym typeface="Wingdings" panose="05000000000000000000" pitchFamily="2" charset="2"/>
              </a:rPr>
              <a:t>En</a:t>
            </a:r>
            <a:r>
              <a:rPr lang="el-GR" altLang="zh-CN" b="1" dirty="0" smtClean="0">
                <a:ea typeface="黑体" panose="02010609060101010101" pitchFamily="49" charset="-122"/>
                <a:sym typeface="Wingdings" panose="05000000000000000000" pitchFamily="2" charset="2"/>
              </a:rPr>
              <a:t> λ</a:t>
            </a:r>
            <a:r>
              <a:rPr lang="zh-CN" altLang="en-US" b="1" dirty="0" smtClean="0">
                <a:ea typeface="黑体" panose="02010609060101010101" pitchFamily="49" charset="-122"/>
                <a:sym typeface="Wingdings" panose="05000000000000000000" pitchFamily="2" charset="2"/>
              </a:rPr>
              <a:t>，则称此代换为合一。</a:t>
            </a:r>
            <a:endParaRPr lang="en-US" altLang="zh-CN" b="1" dirty="0" smtClean="0">
              <a:ea typeface="黑体" panose="02010609060101010101" pitchFamily="49" charset="-122"/>
              <a:sym typeface="Wingdings" panose="05000000000000000000" pitchFamily="2" charset="2"/>
            </a:endParaRPr>
          </a:p>
          <a:p>
            <a:pPr>
              <a:buFontTx/>
              <a:buNone/>
            </a:pPr>
            <a:r>
              <a:rPr lang="zh-CN" altLang="en-US" b="1" dirty="0" smtClean="0">
                <a:ea typeface="黑体" panose="02010609060101010101" pitchFamily="49" charset="-122"/>
                <a:sym typeface="Wingdings" panose="05000000000000000000" pitchFamily="2" charset="2"/>
              </a:rPr>
              <a:t>匹配：合一不是唯一的，它可以有多个，其中最一般性的合一称为匹配，即对</a:t>
            </a:r>
            <a:r>
              <a:rPr lang="en-US" altLang="zh-CN" b="1" dirty="0" smtClean="0">
                <a:ea typeface="黑体" panose="02010609060101010101" pitchFamily="49" charset="-122"/>
                <a:sym typeface="Wingdings" panose="05000000000000000000" pitchFamily="2" charset="2"/>
              </a:rPr>
              <a:t>{E1, E2, …, </a:t>
            </a:r>
            <a:r>
              <a:rPr lang="en-US" altLang="zh-CN" b="1" dirty="0" err="1" smtClean="0">
                <a:ea typeface="黑体" panose="02010609060101010101" pitchFamily="49" charset="-122"/>
                <a:sym typeface="Wingdings" panose="05000000000000000000" pitchFamily="2" charset="2"/>
              </a:rPr>
              <a:t>En</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，如果存在一个合一</a:t>
            </a:r>
            <a:r>
              <a:rPr lang="el-GR" altLang="zh-CN" b="1" dirty="0" smtClean="0">
                <a:ea typeface="黑体" panose="02010609060101010101" pitchFamily="49" charset="-122"/>
                <a:sym typeface="Wingdings" panose="05000000000000000000" pitchFamily="2" charset="2"/>
              </a:rPr>
              <a:t>σ</a:t>
            </a:r>
            <a:r>
              <a:rPr lang="zh-CN" altLang="en-US" b="1" dirty="0" smtClean="0">
                <a:ea typeface="黑体" panose="02010609060101010101" pitchFamily="49" charset="-122"/>
                <a:sym typeface="Wingdings" panose="05000000000000000000" pitchFamily="2" charset="2"/>
              </a:rPr>
              <a:t>，使得对其他任一一个合一</a:t>
            </a:r>
            <a:r>
              <a:rPr lang="en-US" altLang="zh-CN" b="1" dirty="0" smtClean="0">
                <a:ea typeface="黑体" panose="02010609060101010101" pitchFamily="49" charset="-122"/>
                <a:sym typeface="Wingdings" panose="05000000000000000000" pitchFamily="2" charset="2"/>
              </a:rPr>
              <a:t>Qi</a:t>
            </a:r>
            <a:r>
              <a:rPr lang="zh-CN" altLang="en-US" b="1" dirty="0" smtClean="0">
                <a:ea typeface="黑体" panose="02010609060101010101" pitchFamily="49" charset="-122"/>
                <a:sym typeface="Wingdings" panose="05000000000000000000" pitchFamily="2" charset="2"/>
              </a:rPr>
              <a:t>，均存在代换</a:t>
            </a:r>
            <a:r>
              <a:rPr lang="el-GR" altLang="zh-CN" b="1" dirty="0" smtClean="0">
                <a:ea typeface="黑体" panose="02010609060101010101" pitchFamily="49" charset="-122"/>
                <a:sym typeface="Wingdings" panose="05000000000000000000" pitchFamily="2" charset="2"/>
              </a:rPr>
              <a:t>λ</a:t>
            </a:r>
            <a:r>
              <a:rPr lang="en-US" altLang="zh-CN" b="1" dirty="0" err="1" smtClean="0">
                <a:ea typeface="黑体" panose="02010609060101010101" pitchFamily="49" charset="-122"/>
                <a:sym typeface="Wingdings" panose="05000000000000000000" pitchFamily="2" charset="2"/>
              </a:rPr>
              <a:t>i</a:t>
            </a:r>
            <a:r>
              <a:rPr lang="zh-CN" altLang="en-US" b="1" dirty="0" smtClean="0">
                <a:ea typeface="黑体" panose="02010609060101010101" pitchFamily="49" charset="-122"/>
                <a:sym typeface="Wingdings" panose="05000000000000000000" pitchFamily="2" charset="2"/>
              </a:rPr>
              <a:t>，满足</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则称</a:t>
            </a:r>
            <a:r>
              <a:rPr lang="el-GR" altLang="zh-CN" b="1" dirty="0" smtClean="0">
                <a:ea typeface="黑体" panose="02010609060101010101" pitchFamily="49" charset="-122"/>
                <a:sym typeface="Wingdings" panose="05000000000000000000" pitchFamily="2" charset="2"/>
              </a:rPr>
              <a:t>σ</a:t>
            </a:r>
            <a:r>
              <a:rPr lang="zh-CN" altLang="en-US" b="1" dirty="0" smtClean="0">
                <a:ea typeface="黑体" panose="02010609060101010101" pitchFamily="49" charset="-122"/>
                <a:sym typeface="Wingdings" panose="05000000000000000000" pitchFamily="2" charset="2"/>
              </a:rPr>
              <a:t>为</a:t>
            </a:r>
            <a:r>
              <a:rPr lang="en-US" altLang="zh-CN" b="1" dirty="0" smtClean="0">
                <a:ea typeface="黑体" panose="02010609060101010101" pitchFamily="49" charset="-122"/>
                <a:sym typeface="Wingdings" panose="05000000000000000000" pitchFamily="2" charset="2"/>
              </a:rPr>
              <a:t>{E1, E2, …, </a:t>
            </a:r>
            <a:r>
              <a:rPr lang="en-US" altLang="zh-CN" b="1" dirty="0" err="1" smtClean="0">
                <a:ea typeface="黑体" panose="02010609060101010101" pitchFamily="49" charset="-122"/>
                <a:sym typeface="Wingdings" panose="05000000000000000000" pitchFamily="2" charset="2"/>
              </a:rPr>
              <a:t>En</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的匹配。</a:t>
            </a:r>
            <a:endParaRPr lang="en-US" altLang="zh-CN" b="1" dirty="0" smtClean="0">
              <a:ea typeface="黑体" panose="02010609060101010101" pitchFamily="49" charset="-122"/>
              <a:sym typeface="Wingdings" panose="05000000000000000000" pitchFamily="2" charset="2"/>
            </a:endParaRPr>
          </a:p>
        </p:txBody>
      </p:sp>
      <p:graphicFrame>
        <p:nvGraphicFramePr>
          <p:cNvPr id="98308" name="Object 2"/>
          <p:cNvGraphicFramePr>
            <a:graphicFrameLocks noChangeAspect="1"/>
          </p:cNvGraphicFramePr>
          <p:nvPr/>
        </p:nvGraphicFramePr>
        <p:xfrm>
          <a:off x="7620000" y="3886200"/>
          <a:ext cx="1320800" cy="457200"/>
        </p:xfrm>
        <a:graphic>
          <a:graphicData uri="http://schemas.openxmlformats.org/presentationml/2006/ole">
            <mc:AlternateContent xmlns:mc="http://schemas.openxmlformats.org/markup-compatibility/2006">
              <mc:Choice xmlns:v="urn:schemas-microsoft-com:vml" Requires="v">
                <p:oleObj spid="_x0000_s98762" name="公式" r:id="rId3" imgW="660400" imgH="228600" progId="Equation.3">
                  <p:embed/>
                </p:oleObj>
              </mc:Choice>
              <mc:Fallback>
                <p:oleObj name="公式" r:id="rId3" imgW="6604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886200"/>
                        <a:ext cx="1320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99331" name="内容占位符 2"/>
          <p:cNvSpPr>
            <a:spLocks noGrp="1"/>
          </p:cNvSpPr>
          <p:nvPr>
            <p:ph idx="1"/>
          </p:nvPr>
        </p:nvSpPr>
        <p:spPr>
          <a:xfrm>
            <a:off x="304800" y="1143000"/>
            <a:ext cx="8534400" cy="5486400"/>
          </a:xfrm>
        </p:spPr>
        <p:txBody>
          <a:bodyPr/>
          <a:lstStyle/>
          <a:p>
            <a:pPr>
              <a:buFontTx/>
              <a:buNone/>
            </a:pPr>
            <a:r>
              <a:rPr lang="zh-CN" altLang="en-US" b="1" smtClean="0">
                <a:ea typeface="黑体" panose="02010609060101010101" pitchFamily="49" charset="-122"/>
                <a:sym typeface="Wingdings" panose="05000000000000000000" pitchFamily="2" charset="2"/>
              </a:rPr>
              <a:t>为了消解，我们引入了代换，使得若干个公式相同的代换称为合一，最一般的合一为匹配，在消解过程中，我们使用合一与匹配。</a:t>
            </a:r>
            <a:endParaRPr lang="en-US" altLang="zh-CN" b="1" smtClean="0">
              <a:ea typeface="黑体" panose="02010609060101010101" pitchFamily="49" charset="-122"/>
              <a:sym typeface="Wingdings" panose="05000000000000000000" pitchFamily="2" charset="2"/>
            </a:endParaRPr>
          </a:p>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2-42</a:t>
            </a:r>
            <a:r>
              <a:rPr lang="zh-CN" altLang="en-US" sz="4000" b="1" smtClean="0">
                <a:solidFill>
                  <a:srgbClr val="0000FF"/>
                </a:solidFill>
                <a:ea typeface="黑体" panose="02010609060101010101" pitchFamily="49" charset="-122"/>
                <a:sym typeface="Wingdings" panose="05000000000000000000" pitchFamily="2" charset="2"/>
              </a:rPr>
              <a:t>：设有一种关于父母和祖父母的客观事实，要求某些祖孙关系。</a:t>
            </a:r>
            <a:endParaRPr lang="en-US" altLang="zh-CN" sz="4000" b="1" smtClean="0">
              <a:solidFill>
                <a:srgbClr val="0000FF"/>
              </a:solidFill>
              <a:ea typeface="黑体" panose="02010609060101010101" pitchFamily="49" charset="-122"/>
              <a:sym typeface="Wingdings" panose="05000000000000000000" pitchFamily="2" charset="2"/>
            </a:endParaRPr>
          </a:p>
          <a:p>
            <a:pPr>
              <a:buFontTx/>
              <a:buNone/>
            </a:pPr>
            <a:r>
              <a:rPr lang="en-US" altLang="zh-CN" b="1" smtClean="0">
                <a:ea typeface="黑体" panose="02010609060101010101" pitchFamily="49" charset="-122"/>
                <a:sym typeface="Wingdings" panose="05000000000000000000" pitchFamily="2" charset="2"/>
              </a:rPr>
              <a:t>Father(John, Ares) ←       Father(Ares, Bob) ←</a:t>
            </a:r>
          </a:p>
          <a:p>
            <a:pPr>
              <a:buFontTx/>
              <a:buNone/>
            </a:pPr>
            <a:r>
              <a:rPr lang="en-US" altLang="zh-CN" b="1" smtClean="0">
                <a:ea typeface="黑体" panose="02010609060101010101" pitchFamily="49" charset="-122"/>
                <a:sym typeface="Wingdings" panose="05000000000000000000" pitchFamily="2" charset="2"/>
              </a:rPr>
              <a:t>Mother(Mary, Ares) ←     Mather(Ann, Bob) ←</a:t>
            </a:r>
            <a:endParaRPr lang="zh-CN" altLang="en-US" b="1" smtClean="0">
              <a:ea typeface="黑体" panose="02010609060101010101" pitchFamily="49" charset="-122"/>
              <a:sym typeface="Wingdings" panose="05000000000000000000" pitchFamily="2" charset="2"/>
            </a:endParaRPr>
          </a:p>
          <a:p>
            <a:pPr>
              <a:buFontTx/>
              <a:buNone/>
            </a:pPr>
            <a:r>
              <a:rPr lang="en-US" altLang="zh-CN" b="1" smtClean="0">
                <a:ea typeface="黑体" panose="02010609060101010101" pitchFamily="49" charset="-122"/>
                <a:sym typeface="Wingdings" panose="05000000000000000000" pitchFamily="2" charset="2"/>
              </a:rPr>
              <a:t>Parent(x, y) ←Father(x, y)</a:t>
            </a:r>
          </a:p>
          <a:p>
            <a:pPr>
              <a:buFontTx/>
              <a:buNone/>
            </a:pPr>
            <a:r>
              <a:rPr lang="en-US" altLang="zh-CN" b="1" smtClean="0">
                <a:ea typeface="黑体" panose="02010609060101010101" pitchFamily="49" charset="-122"/>
                <a:sym typeface="Wingdings" panose="05000000000000000000" pitchFamily="2" charset="2"/>
              </a:rPr>
              <a:t>Parent(x, y) ←Mather(x, y)</a:t>
            </a:r>
          </a:p>
          <a:p>
            <a:pPr>
              <a:buFontTx/>
              <a:buNone/>
            </a:pPr>
            <a:r>
              <a:rPr lang="en-US" altLang="zh-CN" b="1" smtClean="0">
                <a:ea typeface="黑体" panose="02010609060101010101" pitchFamily="49" charset="-122"/>
                <a:sym typeface="Wingdings" panose="05000000000000000000" pitchFamily="2" charset="2"/>
              </a:rPr>
              <a:t>Grandparent(x, y) ←Parent(x, z), Parent(z, y)</a:t>
            </a:r>
          </a:p>
          <a:p>
            <a:pPr>
              <a:buFontTx/>
              <a:buNone/>
            </a:pPr>
            <a:endParaRPr lang="en-US" altLang="zh-CN" b="1" smtClean="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600" smtClean="0">
                <a:latin typeface="Arial Black" panose="020B0A04020102020204" pitchFamily="34" charset="0"/>
                <a:ea typeface="黑体" panose="02010609060101010101" pitchFamily="49" charset="-122"/>
              </a:rPr>
              <a:t>2.5 </a:t>
            </a:r>
            <a:r>
              <a:rPr lang="zh-CN" altLang="en-US" sz="3600" smtClean="0">
                <a:latin typeface="Arial Black" panose="020B0A04020102020204" pitchFamily="34" charset="0"/>
                <a:ea typeface="黑体" panose="02010609060101010101" pitchFamily="49" charset="-122"/>
              </a:rPr>
              <a:t>谓词逻辑在计算机科学中的应用</a:t>
            </a:r>
            <a:endParaRPr lang="zh-CN" altLang="en-US" sz="3600" smtClean="0"/>
          </a:p>
        </p:txBody>
      </p:sp>
      <p:sp>
        <p:nvSpPr>
          <p:cNvPr id="100355" name="内容占位符 2"/>
          <p:cNvSpPr>
            <a:spLocks noGrp="1"/>
          </p:cNvSpPr>
          <p:nvPr>
            <p:ph idx="1"/>
          </p:nvPr>
        </p:nvSpPr>
        <p:spPr/>
        <p:txBody>
          <a:bodyPr/>
          <a:lstStyle/>
          <a:p>
            <a:pPr>
              <a:buFontTx/>
              <a:buNone/>
            </a:pPr>
            <a:r>
              <a:rPr lang="zh-CN" altLang="en-US" b="1" smtClean="0">
                <a:ea typeface="黑体" panose="02010609060101010101" pitchFamily="49" charset="-122"/>
                <a:sym typeface="Wingdings" panose="05000000000000000000" pitchFamily="2" charset="2"/>
              </a:rPr>
              <a:t>求证：</a:t>
            </a:r>
            <a:r>
              <a:rPr lang="en-US" altLang="zh-CN" b="1" smtClean="0">
                <a:ea typeface="黑体" panose="02010609060101010101" pitchFamily="49" charset="-122"/>
                <a:sym typeface="Wingdings" panose="05000000000000000000" pitchFamily="2" charset="2"/>
              </a:rPr>
              <a:t>Grandparent(John, bob) ←</a:t>
            </a:r>
          </a:p>
          <a:p>
            <a:r>
              <a:rPr lang="zh-CN" altLang="en-US" sz="4000" b="1" smtClean="0">
                <a:solidFill>
                  <a:srgbClr val="0000FF"/>
                </a:solidFill>
                <a:ea typeface="黑体" panose="02010609060101010101" pitchFamily="49" charset="-122"/>
                <a:sym typeface="Wingdings" panose="05000000000000000000" pitchFamily="2" charset="2"/>
              </a:rPr>
              <a:t>例</a:t>
            </a:r>
            <a:r>
              <a:rPr lang="en-US" altLang="zh-CN" sz="4000" b="1" smtClean="0">
                <a:solidFill>
                  <a:srgbClr val="0000FF"/>
                </a:solidFill>
                <a:ea typeface="黑体" panose="02010609060101010101" pitchFamily="49" charset="-122"/>
                <a:sym typeface="Wingdings" panose="05000000000000000000" pitchFamily="2" charset="2"/>
              </a:rPr>
              <a:t>2-43</a:t>
            </a:r>
            <a:r>
              <a:rPr lang="zh-CN" altLang="en-US" sz="4000" b="1" smtClean="0">
                <a:solidFill>
                  <a:srgbClr val="0000FF"/>
                </a:solidFill>
                <a:ea typeface="黑体" panose="02010609060101010101" pitchFamily="49" charset="-122"/>
                <a:sym typeface="Wingdings" panose="05000000000000000000" pitchFamily="2" charset="2"/>
              </a:rPr>
              <a:t>：试证明下列的智力测试题目</a:t>
            </a:r>
            <a:r>
              <a:rPr lang="en-US" altLang="zh-CN" sz="4000" b="1" smtClean="0">
                <a:solidFill>
                  <a:srgbClr val="0000FF"/>
                </a:solidFill>
                <a:ea typeface="黑体" panose="02010609060101010101" pitchFamily="49" charset="-122"/>
                <a:sym typeface="Wingdings" panose="05000000000000000000" pitchFamily="2" charset="2"/>
              </a:rPr>
              <a:t>(</a:t>
            </a:r>
            <a:r>
              <a:rPr lang="zh-CN" altLang="en-US" sz="4000" b="1" smtClean="0">
                <a:solidFill>
                  <a:srgbClr val="0000FF"/>
                </a:solidFill>
                <a:ea typeface="黑体" panose="02010609060101010101" pitchFamily="49" charset="-122"/>
                <a:sym typeface="Wingdings" panose="05000000000000000000" pitchFamily="2" charset="2"/>
              </a:rPr>
              <a:t>水容器问题</a:t>
            </a:r>
            <a:r>
              <a:rPr lang="en-US" altLang="zh-CN" sz="4000" b="1" smtClean="0">
                <a:solidFill>
                  <a:srgbClr val="0000FF"/>
                </a:solidFill>
                <a:ea typeface="黑体" panose="02010609060101010101" pitchFamily="49" charset="-122"/>
                <a:sym typeface="Wingdings" panose="05000000000000000000" pitchFamily="2" charset="2"/>
              </a:rPr>
              <a:t>)</a:t>
            </a:r>
            <a:r>
              <a:rPr lang="zh-CN" altLang="en-US" sz="4000" b="1" smtClean="0">
                <a:solidFill>
                  <a:srgbClr val="0000FF"/>
                </a:solidFill>
                <a:ea typeface="黑体" panose="02010609060101010101" pitchFamily="49" charset="-122"/>
                <a:sym typeface="Wingdings" panose="05000000000000000000" pitchFamily="2" charset="2"/>
              </a:rPr>
              <a:t>。设有两个分别盛</a:t>
            </a:r>
            <a:r>
              <a:rPr lang="en-US" altLang="zh-CN" sz="4000" b="1" smtClean="0">
                <a:solidFill>
                  <a:srgbClr val="0000FF"/>
                </a:solidFill>
                <a:ea typeface="黑体" panose="02010609060101010101" pitchFamily="49" charset="-122"/>
                <a:sym typeface="Wingdings" panose="05000000000000000000" pitchFamily="2" charset="2"/>
              </a:rPr>
              <a:t>7</a:t>
            </a:r>
            <a:r>
              <a:rPr lang="zh-CN" altLang="en-US" sz="4000" b="1" smtClean="0">
                <a:solidFill>
                  <a:srgbClr val="0000FF"/>
                </a:solidFill>
                <a:ea typeface="黑体" panose="02010609060101010101" pitchFamily="49" charset="-122"/>
                <a:sym typeface="Wingdings" panose="05000000000000000000" pitchFamily="2" charset="2"/>
              </a:rPr>
              <a:t>升与</a:t>
            </a:r>
            <a:r>
              <a:rPr lang="en-US" altLang="zh-CN" sz="4000" b="1" smtClean="0">
                <a:solidFill>
                  <a:srgbClr val="0000FF"/>
                </a:solidFill>
                <a:ea typeface="黑体" panose="02010609060101010101" pitchFamily="49" charset="-122"/>
                <a:sym typeface="Wingdings" panose="05000000000000000000" pitchFamily="2" charset="2"/>
              </a:rPr>
              <a:t>5</a:t>
            </a:r>
            <a:r>
              <a:rPr lang="zh-CN" altLang="en-US" sz="4000" b="1" smtClean="0">
                <a:solidFill>
                  <a:srgbClr val="0000FF"/>
                </a:solidFill>
                <a:ea typeface="黑体" panose="02010609060101010101" pitchFamily="49" charset="-122"/>
                <a:sym typeface="Wingdings" panose="05000000000000000000" pitchFamily="2" charset="2"/>
              </a:rPr>
              <a:t>升的水容器，开始时两个容器均空，允许对容器做三种操作：①容器倒满水，②将容器中的水倒光，③从一个容器倒水至另一个容器，使一个容器倒光而另一个容器倒满。最后要求能使大容器中有</a:t>
            </a:r>
            <a:r>
              <a:rPr lang="en-US" altLang="zh-CN" sz="4000" b="1" smtClean="0">
                <a:solidFill>
                  <a:srgbClr val="0000FF"/>
                </a:solidFill>
                <a:ea typeface="黑体" panose="02010609060101010101" pitchFamily="49" charset="-122"/>
                <a:sym typeface="Wingdings" panose="05000000000000000000" pitchFamily="2" charset="2"/>
              </a:rPr>
              <a:t>4</a:t>
            </a:r>
            <a:r>
              <a:rPr lang="zh-CN" altLang="en-US" sz="4000" b="1" smtClean="0">
                <a:solidFill>
                  <a:srgbClr val="0000FF"/>
                </a:solidFill>
                <a:ea typeface="黑体" panose="02010609060101010101" pitchFamily="49" charset="-122"/>
                <a:sym typeface="Wingdings" panose="05000000000000000000" pitchFamily="2" charset="2"/>
              </a:rPr>
              <a:t>升水，并求其操作过程。</a:t>
            </a:r>
            <a:endParaRPr lang="en-US" altLang="zh-CN" sz="4000" b="1" smtClean="0">
              <a:solidFill>
                <a:srgbClr val="0000FF"/>
              </a:solidFill>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sz="4400" smtClean="0">
                <a:latin typeface="Arial Black" panose="020B0A04020102020204" pitchFamily="34" charset="0"/>
                <a:ea typeface="黑体" panose="02010609060101010101" pitchFamily="49" charset="-122"/>
              </a:rPr>
              <a:t>数理逻辑</a:t>
            </a:r>
            <a:endParaRPr lang="zh-CN" altLang="en-US" sz="4400" smtClean="0"/>
          </a:p>
        </p:txBody>
      </p:sp>
      <p:sp>
        <p:nvSpPr>
          <p:cNvPr id="101379" name="内容占位符 2"/>
          <p:cNvSpPr>
            <a:spLocks noGrp="1"/>
          </p:cNvSpPr>
          <p:nvPr>
            <p:ph idx="1"/>
          </p:nvPr>
        </p:nvSpPr>
        <p:spPr>
          <a:xfrm>
            <a:off x="228600" y="1066800"/>
            <a:ext cx="8686800" cy="5486400"/>
          </a:xfrm>
        </p:spPr>
        <p:txBody>
          <a:bodyPr/>
          <a:lstStyle/>
          <a:p>
            <a:r>
              <a:rPr lang="zh-CN" altLang="en-US" sz="4000" b="1" smtClean="0">
                <a:solidFill>
                  <a:srgbClr val="0000FF"/>
                </a:solidFill>
                <a:ea typeface="黑体" panose="02010609060101010101" pitchFamily="49" charset="-122"/>
                <a:sym typeface="Wingdings" panose="05000000000000000000" pitchFamily="2" charset="2"/>
              </a:rPr>
              <a:t>例：有一逻辑学家误入某部落，被拘于牢狱，酋长有意放行，他对逻辑学家说：“今有两门，一为自由，一为死亡，你可以任意开启一门。为协助你脱逃，今加派两名战士负责解答你所问的任何问题。唯可虑者，此两战士一名天性诚实，一名说谎成性，今后生死由你自己选择。”逻辑学家沉思片刻，即向一战士发问，然后从容离开，该逻辑学家应该如何发问？</a:t>
            </a:r>
          </a:p>
        </p:txBody>
      </p:sp>
    </p:spTree>
  </p:cSld>
  <p:clrMapOvr>
    <a:masterClrMapping/>
  </p:clrMapOvr>
  <p:transition spd="med" advTm="5486"/>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sz="4400" dirty="0" smtClean="0">
                <a:latin typeface="Arial Black" pitchFamily="34" charset="0"/>
                <a:ea typeface="黑体" pitchFamily="2" charset="-122"/>
              </a:rPr>
              <a:t>数理逻辑</a:t>
            </a:r>
          </a:p>
        </p:txBody>
      </p:sp>
      <p:sp>
        <p:nvSpPr>
          <p:cNvPr id="102403" name="内容占位符 2"/>
          <p:cNvSpPr>
            <a:spLocks noGrp="1"/>
          </p:cNvSpPr>
          <p:nvPr>
            <p:ph idx="1"/>
          </p:nvPr>
        </p:nvSpPr>
        <p:spPr/>
        <p:txBody>
          <a:bodyPr/>
          <a:lstStyle/>
          <a:p>
            <a:r>
              <a:rPr lang="zh-CN" altLang="en-US" b="1" dirty="0" smtClean="0">
                <a:ea typeface="黑体" panose="02010609060101010101" pitchFamily="49" charset="-122"/>
                <a:sym typeface="Wingdings" panose="05000000000000000000" pitchFamily="2" charset="2"/>
              </a:rPr>
              <a:t>命题逻辑：</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命题的表示：命题，联结词，命题公式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命题的判定：真值表，等值演算，范式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3. </a:t>
            </a:r>
            <a:r>
              <a:rPr lang="zh-CN" altLang="en-US" b="1" dirty="0" smtClean="0">
                <a:ea typeface="黑体" panose="02010609060101010101" pitchFamily="49" charset="-122"/>
                <a:sym typeface="Wingdings" panose="05000000000000000000" pitchFamily="2" charset="2"/>
              </a:rPr>
              <a:t>命题的推理</a:t>
            </a:r>
            <a:endParaRPr lang="en-US" altLang="zh-CN" b="1" dirty="0" smtClean="0">
              <a:ea typeface="黑体" panose="02010609060101010101" pitchFamily="49" charset="-122"/>
              <a:sym typeface="Wingdings" panose="05000000000000000000" pitchFamily="2" charset="2"/>
            </a:endParaRPr>
          </a:p>
          <a:p>
            <a:r>
              <a:rPr lang="zh-CN" altLang="en-US" b="1" dirty="0" smtClean="0">
                <a:ea typeface="黑体" panose="02010609060101010101" pitchFamily="49" charset="-122"/>
                <a:sym typeface="Wingdings" panose="05000000000000000000" pitchFamily="2" charset="2"/>
              </a:rPr>
              <a:t>谓词逻辑：</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1. </a:t>
            </a:r>
            <a:r>
              <a:rPr lang="zh-CN" altLang="en-US" b="1" dirty="0" smtClean="0">
                <a:ea typeface="黑体" panose="02010609060101010101" pitchFamily="49" charset="-122"/>
                <a:sym typeface="Wingdings" panose="05000000000000000000" pitchFamily="2" charset="2"/>
              </a:rPr>
              <a:t>谓词的表示：谓词，量词，谓词公式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dirty="0" smtClean="0">
                <a:ea typeface="黑体" panose="02010609060101010101" pitchFamily="49" charset="-122"/>
                <a:sym typeface="Wingdings" panose="05000000000000000000" pitchFamily="2" charset="2"/>
              </a:rPr>
              <a:t>2. </a:t>
            </a:r>
            <a:r>
              <a:rPr lang="zh-CN" altLang="en-US" b="1" dirty="0" smtClean="0">
                <a:ea typeface="黑体" panose="02010609060101010101" pitchFamily="49" charset="-122"/>
                <a:sym typeface="Wingdings" panose="05000000000000000000" pitchFamily="2" charset="2"/>
              </a:rPr>
              <a:t>谓词的判定：解释，等值演算，前束范式与</a:t>
            </a:r>
            <a:r>
              <a:rPr lang="en-US" altLang="zh-CN" b="1" dirty="0" err="1" smtClean="0">
                <a:ea typeface="黑体" panose="02010609060101010101" pitchFamily="49" charset="-122"/>
                <a:sym typeface="Wingdings" panose="05000000000000000000" pitchFamily="2" charset="2"/>
              </a:rPr>
              <a:t>Skolem</a:t>
            </a:r>
            <a:r>
              <a:rPr lang="zh-CN" altLang="en-US" b="1" dirty="0" smtClean="0">
                <a:ea typeface="黑体" panose="02010609060101010101" pitchFamily="49" charset="-122"/>
                <a:sym typeface="Wingdings" panose="05000000000000000000" pitchFamily="2" charset="2"/>
              </a:rPr>
              <a:t>范式</a:t>
            </a:r>
            <a:endParaRPr lang="en-US" altLang="zh-CN" b="1" dirty="0" smtClean="0">
              <a:ea typeface="黑体" panose="02010609060101010101" pitchFamily="49" charset="-122"/>
              <a:sym typeface="Wingdings" panose="05000000000000000000" pitchFamily="2" charset="2"/>
            </a:endParaRPr>
          </a:p>
          <a:p>
            <a:pPr>
              <a:buFontTx/>
              <a:buNone/>
            </a:pPr>
            <a:r>
              <a:rPr lang="en-US" altLang="zh-CN" b="1" smtClean="0">
                <a:ea typeface="黑体" panose="02010609060101010101" pitchFamily="49" charset="-122"/>
                <a:sym typeface="Wingdings" panose="05000000000000000000" pitchFamily="2" charset="2"/>
              </a:rPr>
              <a:t>3. </a:t>
            </a:r>
            <a:r>
              <a:rPr lang="zh-CN" altLang="en-US" b="1" smtClean="0">
                <a:ea typeface="黑体" panose="02010609060101010101" pitchFamily="49" charset="-122"/>
                <a:sym typeface="Wingdings" panose="05000000000000000000" pitchFamily="2" charset="2"/>
              </a:rPr>
              <a:t>谓词</a:t>
            </a:r>
            <a:r>
              <a:rPr lang="zh-CN" altLang="en-US" b="1" dirty="0" smtClean="0">
                <a:ea typeface="黑体" panose="02010609060101010101" pitchFamily="49" charset="-122"/>
                <a:sym typeface="Wingdings" panose="05000000000000000000" pitchFamily="2" charset="2"/>
              </a:rPr>
              <a:t>的推理</a:t>
            </a:r>
          </a:p>
        </p:txBody>
      </p:sp>
    </p:spTree>
  </p:cSld>
  <p:clrMapOvr>
    <a:masterClrMapping/>
  </p:clrMapOvr>
  <p:transition spd="med" advTm="548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algn="l" eaLnBrk="1" hangingPunct="1">
              <a:defRPr/>
            </a:pPr>
            <a:r>
              <a:rPr lang="en-US" altLang="zh-CN" sz="4400" smtClean="0">
                <a:latin typeface="Arial Black" pitchFamily="34" charset="0"/>
                <a:ea typeface="黑体" pitchFamily="2" charset="-122"/>
              </a:rPr>
              <a:t>2.1 </a:t>
            </a:r>
            <a:r>
              <a:rPr lang="zh-CN" altLang="en-US" sz="4400" smtClean="0">
                <a:latin typeface="Arial Black" pitchFamily="34" charset="0"/>
                <a:ea typeface="黑体" pitchFamily="2" charset="-122"/>
              </a:rPr>
              <a:t>谓词逻辑的基本概念与表示</a:t>
            </a:r>
          </a:p>
        </p:txBody>
      </p:sp>
      <p:sp>
        <p:nvSpPr>
          <p:cNvPr id="14339" name="Rectangle 3"/>
          <p:cNvSpPr>
            <a:spLocks noGrp="1" noChangeArrowheads="1"/>
          </p:cNvSpPr>
          <p:nvPr>
            <p:ph type="body" sz="half" idx="1"/>
          </p:nvPr>
        </p:nvSpPr>
        <p:spPr>
          <a:xfrm>
            <a:off x="152400" y="1143000"/>
            <a:ext cx="8763000" cy="4648200"/>
          </a:xfrm>
        </p:spPr>
        <p:txBody>
          <a:bodyPr/>
          <a:lstStyle/>
          <a:p>
            <a:pPr eaLnBrk="1" hangingPunct="1"/>
            <a:r>
              <a:rPr lang="zh-CN" altLang="en-US" b="1" dirty="0" smtClean="0">
                <a:solidFill>
                  <a:srgbClr val="FF6600"/>
                </a:solidFill>
                <a:ea typeface="黑体" panose="02010609060101010101" pitchFamily="49" charset="-122"/>
              </a:rPr>
              <a:t>定义</a:t>
            </a:r>
            <a:r>
              <a:rPr lang="en-US" altLang="zh-CN" b="1" dirty="0" smtClean="0">
                <a:solidFill>
                  <a:srgbClr val="FF6600"/>
                </a:solidFill>
                <a:ea typeface="黑体" panose="02010609060101010101" pitchFamily="49" charset="-122"/>
              </a:rPr>
              <a:t>2.3</a:t>
            </a:r>
            <a:r>
              <a:rPr lang="zh-CN" altLang="en-US" b="1" dirty="0" smtClean="0">
                <a:solidFill>
                  <a:srgbClr val="FF6600"/>
                </a:solidFill>
                <a:ea typeface="黑体" panose="02010609060101010101" pitchFamily="49" charset="-122"/>
                <a:sym typeface="Wingdings" panose="05000000000000000000" pitchFamily="2" charset="2"/>
              </a:rPr>
              <a:t>：</a:t>
            </a:r>
            <a:r>
              <a:rPr lang="en-US" altLang="zh-CN" b="1" dirty="0" smtClean="0">
                <a:ea typeface="黑体" panose="02010609060101010101" pitchFamily="49" charset="-122"/>
                <a:sym typeface="Wingdings" panose="05000000000000000000" pitchFamily="2" charset="2"/>
              </a:rPr>
              <a:t>(1)</a:t>
            </a:r>
            <a:r>
              <a:rPr lang="zh-CN" altLang="en-US" b="1" dirty="0" smtClean="0">
                <a:ea typeface="黑体" panose="02010609060101010101" pitchFamily="49" charset="-122"/>
                <a:sym typeface="Wingdings" panose="05000000000000000000" pitchFamily="2" charset="2"/>
              </a:rPr>
              <a:t>个体词的取值范围称为</a:t>
            </a:r>
            <a:r>
              <a:rPr lang="zh-CN" altLang="en-US" b="1" dirty="0" smtClean="0">
                <a:solidFill>
                  <a:srgbClr val="FF0000"/>
                </a:solidFill>
                <a:ea typeface="黑体" panose="02010609060101010101" pitchFamily="49" charset="-122"/>
                <a:sym typeface="Wingdings" panose="05000000000000000000" pitchFamily="2" charset="2"/>
              </a:rPr>
              <a:t>个体域 </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或论域</a:t>
            </a:r>
            <a:r>
              <a:rPr lang="en-US" altLang="zh-CN" b="1" dirty="0" smtClean="0">
                <a:ea typeface="黑体" panose="02010609060101010101" pitchFamily="49" charset="-122"/>
                <a:sym typeface="Wingdings" panose="05000000000000000000" pitchFamily="2" charset="2"/>
              </a:rPr>
              <a:t>) (Individual Field)</a:t>
            </a:r>
            <a:r>
              <a:rPr lang="zh-CN" altLang="en-US" b="1" dirty="0" smtClean="0">
                <a:ea typeface="黑体" panose="02010609060101010101" pitchFamily="49" charset="-122"/>
                <a:sym typeface="Wingdings" panose="05000000000000000000" pitchFamily="2" charset="2"/>
              </a:rPr>
              <a:t>，常用</a:t>
            </a:r>
            <a:r>
              <a:rPr lang="en-US" altLang="zh-CN" b="1" dirty="0" smtClean="0">
                <a:ea typeface="黑体" panose="02010609060101010101" pitchFamily="49" charset="-122"/>
                <a:sym typeface="Wingdings" panose="05000000000000000000" pitchFamily="2" charset="2"/>
              </a:rPr>
              <a:t>D</a:t>
            </a:r>
            <a:r>
              <a:rPr lang="zh-CN" altLang="en-US" b="1" dirty="0" smtClean="0">
                <a:ea typeface="黑体" panose="02010609060101010101" pitchFamily="49" charset="-122"/>
                <a:sym typeface="Wingdings" panose="05000000000000000000" pitchFamily="2" charset="2"/>
              </a:rPr>
              <a:t>表示；</a:t>
            </a:r>
            <a:r>
              <a:rPr lang="en-US" altLang="zh-CN" b="1" dirty="0" smtClean="0">
                <a:ea typeface="黑体" panose="02010609060101010101" pitchFamily="49" charset="-122"/>
                <a:sym typeface="Wingdings" panose="05000000000000000000" pitchFamily="2" charset="2"/>
              </a:rPr>
              <a:t>(2)</a:t>
            </a:r>
            <a:r>
              <a:rPr lang="zh-CN" altLang="en-US" b="1" dirty="0" smtClean="0">
                <a:ea typeface="黑体" panose="02010609060101010101" pitchFamily="49" charset="-122"/>
                <a:sym typeface="Wingdings" panose="05000000000000000000" pitchFamily="2" charset="2"/>
              </a:rPr>
              <a:t>宇宙间所有个体域聚集在一起构成的个体域称为</a:t>
            </a:r>
            <a:r>
              <a:rPr lang="zh-CN" altLang="en-US" b="1" dirty="0" smtClean="0">
                <a:solidFill>
                  <a:srgbClr val="FF0000"/>
                </a:solidFill>
                <a:ea typeface="黑体" panose="02010609060101010101" pitchFamily="49" charset="-122"/>
                <a:sym typeface="Wingdings" panose="05000000000000000000" pitchFamily="2" charset="2"/>
              </a:rPr>
              <a:t>全总个体域 </a:t>
            </a:r>
            <a:r>
              <a:rPr lang="en-US" altLang="zh-CN" b="1" dirty="0" smtClean="0">
                <a:ea typeface="黑体" panose="02010609060101010101" pitchFamily="49" charset="-122"/>
                <a:sym typeface="Wingdings" panose="05000000000000000000" pitchFamily="2" charset="2"/>
              </a:rPr>
              <a:t>(Universal Individual Field)</a:t>
            </a:r>
            <a:r>
              <a:rPr lang="zh-CN" altLang="en-US" b="1" dirty="0" smtClean="0">
                <a:ea typeface="黑体" panose="02010609060101010101" pitchFamily="49" charset="-122"/>
                <a:sym typeface="Wingdings" panose="05000000000000000000" pitchFamily="2" charset="2"/>
              </a:rPr>
              <a:t>。</a:t>
            </a:r>
          </a:p>
          <a:p>
            <a:pPr eaLnBrk="1" hangingPunct="1"/>
            <a:r>
              <a:rPr lang="zh-CN" altLang="en-US" b="1" dirty="0" smtClean="0">
                <a:solidFill>
                  <a:srgbClr val="FF6600"/>
                </a:solidFill>
                <a:ea typeface="黑体" panose="02010609060101010101" pitchFamily="49" charset="-122"/>
                <a:sym typeface="Wingdings" panose="05000000000000000000" pitchFamily="2" charset="2"/>
              </a:rPr>
              <a:t>定义</a:t>
            </a:r>
            <a:r>
              <a:rPr lang="en-US" altLang="zh-CN" b="1" dirty="0" smtClean="0">
                <a:solidFill>
                  <a:srgbClr val="FF6600"/>
                </a:solidFill>
                <a:ea typeface="黑体" panose="02010609060101010101" pitchFamily="49" charset="-122"/>
                <a:sym typeface="Wingdings" panose="05000000000000000000" pitchFamily="2" charset="2"/>
              </a:rPr>
              <a:t>2.4</a:t>
            </a:r>
            <a:r>
              <a:rPr lang="zh-CN" altLang="en-US" b="1" dirty="0" smtClean="0">
                <a:solidFill>
                  <a:srgbClr val="FF6600"/>
                </a:solidFill>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设</a:t>
            </a:r>
            <a:r>
              <a:rPr lang="en-US" altLang="zh-CN" b="1" dirty="0" smtClean="0">
                <a:ea typeface="黑体" panose="02010609060101010101" pitchFamily="49" charset="-122"/>
                <a:sym typeface="Wingdings" panose="05000000000000000000" pitchFamily="2" charset="2"/>
              </a:rPr>
              <a:t>D</a:t>
            </a:r>
            <a:r>
              <a:rPr lang="zh-CN" altLang="en-US" b="1" dirty="0" smtClean="0">
                <a:ea typeface="黑体" panose="02010609060101010101" pitchFamily="49" charset="-122"/>
                <a:sym typeface="Wingdings" panose="05000000000000000000" pitchFamily="2" charset="2"/>
              </a:rPr>
              <a:t>为非空的个体域，定义在      </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表示</a:t>
            </a:r>
            <a:r>
              <a:rPr lang="en-US" altLang="zh-CN" b="1" dirty="0" smtClean="0">
                <a:ea typeface="黑体" panose="02010609060101010101" pitchFamily="49" charset="-122"/>
                <a:sym typeface="Wingdings" panose="05000000000000000000" pitchFamily="2" charset="2"/>
              </a:rPr>
              <a:t>n</a:t>
            </a:r>
            <a:r>
              <a:rPr lang="zh-CN" altLang="en-US" b="1" dirty="0" smtClean="0">
                <a:ea typeface="黑体" panose="02010609060101010101" pitchFamily="49" charset="-122"/>
                <a:sym typeface="Wingdings" panose="05000000000000000000" pitchFamily="2" charset="2"/>
              </a:rPr>
              <a:t>个个体都在个体域</a:t>
            </a:r>
            <a:r>
              <a:rPr lang="en-US" altLang="zh-CN" b="1" dirty="0" smtClean="0">
                <a:ea typeface="黑体" panose="02010609060101010101" pitchFamily="49" charset="-122"/>
                <a:sym typeface="Wingdings" panose="05000000000000000000" pitchFamily="2" charset="2"/>
              </a:rPr>
              <a:t>D</a:t>
            </a:r>
            <a:r>
              <a:rPr lang="zh-CN" altLang="en-US" b="1" dirty="0" smtClean="0">
                <a:ea typeface="黑体" panose="02010609060101010101" pitchFamily="49" charset="-122"/>
                <a:sym typeface="Wingdings" panose="05000000000000000000" pitchFamily="2" charset="2"/>
              </a:rPr>
              <a:t>上取值</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上取值于</a:t>
            </a:r>
            <a:r>
              <a:rPr lang="en-US" altLang="zh-CN" b="1" dirty="0" smtClean="0">
                <a:ea typeface="黑体" panose="02010609060101010101" pitchFamily="49" charset="-122"/>
                <a:sym typeface="Wingdings" panose="05000000000000000000" pitchFamily="2" charset="2"/>
              </a:rPr>
              <a:t>{0, 1}</a:t>
            </a:r>
            <a:r>
              <a:rPr lang="zh-CN" altLang="en-US" b="1" dirty="0" smtClean="0">
                <a:ea typeface="黑体" panose="02010609060101010101" pitchFamily="49" charset="-122"/>
                <a:sym typeface="Wingdings" panose="05000000000000000000" pitchFamily="2" charset="2"/>
              </a:rPr>
              <a:t>上的</a:t>
            </a:r>
            <a:r>
              <a:rPr lang="en-US" altLang="zh-CN" b="1" dirty="0" smtClean="0">
                <a:ea typeface="黑体" panose="02010609060101010101" pitchFamily="49" charset="-122"/>
                <a:sym typeface="Wingdings" panose="05000000000000000000" pitchFamily="2" charset="2"/>
              </a:rPr>
              <a:t>n</a:t>
            </a:r>
            <a:r>
              <a:rPr lang="zh-CN" altLang="en-US" b="1" dirty="0" smtClean="0">
                <a:ea typeface="黑体" panose="02010609060101010101" pitchFamily="49" charset="-122"/>
                <a:sym typeface="Wingdings" panose="05000000000000000000" pitchFamily="2" charset="2"/>
              </a:rPr>
              <a:t>元函数，称为</a:t>
            </a:r>
            <a:r>
              <a:rPr lang="en-US" altLang="zh-CN" b="1" dirty="0" smtClean="0">
                <a:solidFill>
                  <a:srgbClr val="FF0000"/>
                </a:solidFill>
                <a:ea typeface="黑体" panose="02010609060101010101" pitchFamily="49" charset="-122"/>
                <a:sym typeface="Wingdings" panose="05000000000000000000" pitchFamily="2" charset="2"/>
              </a:rPr>
              <a:t>n</a:t>
            </a:r>
            <a:r>
              <a:rPr lang="zh-CN" altLang="en-US" b="1" dirty="0" smtClean="0">
                <a:solidFill>
                  <a:srgbClr val="FF0000"/>
                </a:solidFill>
                <a:ea typeface="黑体" panose="02010609060101010101" pitchFamily="49" charset="-122"/>
                <a:sym typeface="Wingdings" panose="05000000000000000000" pitchFamily="2" charset="2"/>
              </a:rPr>
              <a:t>元命题函数</a:t>
            </a:r>
            <a:r>
              <a:rPr lang="zh-CN" altLang="en-US" b="1" dirty="0" smtClean="0">
                <a:ea typeface="黑体" panose="02010609060101010101" pitchFamily="49" charset="-122"/>
                <a:sym typeface="Wingdings" panose="05000000000000000000" pitchFamily="2" charset="2"/>
              </a:rPr>
              <a:t>或</a:t>
            </a:r>
            <a:r>
              <a:rPr lang="en-US" altLang="zh-CN" b="1" dirty="0" smtClean="0">
                <a:solidFill>
                  <a:srgbClr val="FF0000"/>
                </a:solidFill>
                <a:ea typeface="黑体" panose="02010609060101010101" pitchFamily="49" charset="-122"/>
                <a:sym typeface="Wingdings" panose="05000000000000000000" pitchFamily="2" charset="2"/>
              </a:rPr>
              <a:t>n</a:t>
            </a:r>
            <a:r>
              <a:rPr lang="zh-CN" altLang="en-US" b="1" dirty="0" smtClean="0">
                <a:solidFill>
                  <a:srgbClr val="FF0000"/>
                </a:solidFill>
                <a:ea typeface="黑体" panose="02010609060101010101" pitchFamily="49" charset="-122"/>
                <a:sym typeface="Wingdings" panose="05000000000000000000" pitchFamily="2" charset="2"/>
              </a:rPr>
              <a:t>元谓词</a:t>
            </a:r>
            <a:r>
              <a:rPr lang="en-US" altLang="zh-CN" b="1" dirty="0" smtClean="0">
                <a:ea typeface="黑体" panose="02010609060101010101" pitchFamily="49" charset="-122"/>
                <a:sym typeface="Wingdings" panose="05000000000000000000" pitchFamily="2" charset="2"/>
              </a:rPr>
              <a:t>(Propositional Function)</a:t>
            </a:r>
            <a:r>
              <a:rPr lang="zh-CN" altLang="en-US" b="1" dirty="0" smtClean="0">
                <a:ea typeface="黑体" panose="02010609060101010101" pitchFamily="49" charset="-122"/>
                <a:sym typeface="Wingdings" panose="05000000000000000000" pitchFamily="2" charset="2"/>
              </a:rPr>
              <a:t>，记为</a:t>
            </a:r>
            <a:r>
              <a:rPr lang="en-US" altLang="zh-CN" b="1" dirty="0" smtClean="0">
                <a:ea typeface="黑体" panose="02010609060101010101" pitchFamily="49" charset="-122"/>
                <a:sym typeface="Wingdings" panose="05000000000000000000" pitchFamily="2" charset="2"/>
              </a:rPr>
              <a:t>P(x1, x2,  </a:t>
            </a:r>
            <a:r>
              <a:rPr lang="en-US" altLang="zh-CN" sz="2800" b="1" dirty="0" smtClean="0">
                <a:latin typeface="Arial" panose="020B0604020202020204" pitchFamily="34" charset="0"/>
                <a:sym typeface="Wingdings" panose="05000000000000000000" pitchFamily="2" charset="2"/>
              </a:rPr>
              <a:t>…</a:t>
            </a:r>
            <a:r>
              <a:rPr lang="en-US" altLang="zh-CN" sz="2800" b="1" dirty="0" smtClean="0">
                <a:sym typeface="Wingdings" panose="05000000000000000000" pitchFamily="2" charset="2"/>
              </a:rPr>
              <a:t>, </a:t>
            </a:r>
            <a:r>
              <a:rPr lang="en-US" altLang="zh-CN" sz="2800" b="1" dirty="0" err="1" smtClean="0">
                <a:sym typeface="Wingdings" panose="05000000000000000000" pitchFamily="2" charset="2"/>
              </a:rPr>
              <a:t>xn</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，此时</a:t>
            </a:r>
            <a:r>
              <a:rPr lang="zh-CN" altLang="en-US" b="1" dirty="0" smtClean="0">
                <a:solidFill>
                  <a:srgbClr val="FF0000"/>
                </a:solidFill>
                <a:ea typeface="黑体" panose="02010609060101010101" pitchFamily="49" charset="-122"/>
                <a:sym typeface="Wingdings" panose="05000000000000000000" pitchFamily="2" charset="2"/>
              </a:rPr>
              <a:t>个体变量</a:t>
            </a:r>
            <a:r>
              <a:rPr lang="en-US" altLang="zh-CN" b="1" dirty="0" smtClean="0">
                <a:ea typeface="黑体" panose="02010609060101010101" pitchFamily="49" charset="-122"/>
                <a:sym typeface="Wingdings" panose="05000000000000000000" pitchFamily="2" charset="2"/>
              </a:rPr>
              <a:t>x1, x2,  …, </a:t>
            </a:r>
            <a:r>
              <a:rPr lang="en-US" altLang="zh-CN" b="1" dirty="0" err="1" smtClean="0">
                <a:ea typeface="黑体" panose="02010609060101010101" pitchFamily="49" charset="-122"/>
                <a:sym typeface="Wingdings" panose="05000000000000000000" pitchFamily="2" charset="2"/>
              </a:rPr>
              <a:t>xn</a:t>
            </a:r>
            <a:r>
              <a:rPr lang="zh-CN" altLang="en-US" b="1" dirty="0" smtClean="0">
                <a:ea typeface="黑体" panose="02010609060101010101" pitchFamily="49" charset="-122"/>
                <a:sym typeface="Wingdings" panose="05000000000000000000" pitchFamily="2" charset="2"/>
              </a:rPr>
              <a:t>的定义域都为</a:t>
            </a:r>
            <a:r>
              <a:rPr lang="en-US" altLang="zh-CN" b="1" dirty="0" smtClean="0">
                <a:ea typeface="黑体" panose="02010609060101010101" pitchFamily="49" charset="-122"/>
                <a:sym typeface="Wingdings" panose="05000000000000000000" pitchFamily="2" charset="2"/>
              </a:rPr>
              <a:t>D</a:t>
            </a:r>
            <a:r>
              <a:rPr lang="zh-CN" altLang="en-US" b="1" dirty="0" smtClean="0">
                <a:ea typeface="黑体" panose="02010609060101010101" pitchFamily="49" charset="-122"/>
                <a:sym typeface="Wingdings" panose="05000000000000000000" pitchFamily="2" charset="2"/>
              </a:rPr>
              <a:t>， </a:t>
            </a:r>
            <a:r>
              <a:rPr lang="en-US" altLang="zh-CN" b="1" dirty="0" smtClean="0">
                <a:ea typeface="黑体" panose="02010609060101010101" pitchFamily="49" charset="-122"/>
                <a:sym typeface="Wingdings" panose="05000000000000000000" pitchFamily="2" charset="2"/>
              </a:rPr>
              <a:t>P(x1, x2,  …, </a:t>
            </a:r>
            <a:r>
              <a:rPr lang="en-US" altLang="zh-CN" b="1" dirty="0" err="1" smtClean="0">
                <a:ea typeface="黑体" panose="02010609060101010101" pitchFamily="49" charset="-122"/>
                <a:sym typeface="Wingdings" panose="05000000000000000000" pitchFamily="2" charset="2"/>
              </a:rPr>
              <a:t>xn</a:t>
            </a:r>
            <a:r>
              <a:rPr lang="en-US" altLang="zh-CN" b="1" dirty="0" smtClean="0">
                <a:ea typeface="黑体" panose="02010609060101010101" pitchFamily="49" charset="-122"/>
                <a:sym typeface="Wingdings" panose="05000000000000000000" pitchFamily="2" charset="2"/>
              </a:rPr>
              <a:t>)</a:t>
            </a:r>
            <a:r>
              <a:rPr lang="zh-CN" altLang="en-US" b="1" dirty="0" smtClean="0">
                <a:ea typeface="黑体" panose="02010609060101010101" pitchFamily="49" charset="-122"/>
                <a:sym typeface="Wingdings" panose="05000000000000000000" pitchFamily="2" charset="2"/>
              </a:rPr>
              <a:t>的值域为</a:t>
            </a:r>
            <a:r>
              <a:rPr lang="en-US" altLang="zh-CN" b="1" dirty="0" smtClean="0">
                <a:ea typeface="黑体" panose="02010609060101010101" pitchFamily="49" charset="-122"/>
                <a:sym typeface="Wingdings" panose="05000000000000000000" pitchFamily="2" charset="2"/>
              </a:rPr>
              <a:t>{0, 1}</a:t>
            </a:r>
            <a:r>
              <a:rPr lang="zh-CN" altLang="en-US" b="1" dirty="0" smtClean="0">
                <a:ea typeface="黑体" panose="02010609060101010101" pitchFamily="49" charset="-122"/>
                <a:sym typeface="Wingdings" panose="05000000000000000000" pitchFamily="2" charset="2"/>
              </a:rPr>
              <a:t>。</a:t>
            </a:r>
          </a:p>
        </p:txBody>
      </p:sp>
      <p:graphicFrame>
        <p:nvGraphicFramePr>
          <p:cNvPr id="14340" name="Object 4"/>
          <p:cNvGraphicFramePr>
            <a:graphicFrameLocks noGrp="1" noChangeAspect="1"/>
          </p:cNvGraphicFramePr>
          <p:nvPr>
            <p:ph sz="half" idx="2"/>
            <p:extLst>
              <p:ext uri="{D42A27DB-BD31-4B8C-83A1-F6EECF244321}">
                <p14:modId xmlns:p14="http://schemas.microsoft.com/office/powerpoint/2010/main" val="3998400284"/>
              </p:ext>
            </p:extLst>
          </p:nvPr>
        </p:nvGraphicFramePr>
        <p:xfrm>
          <a:off x="7467600" y="2971800"/>
          <a:ext cx="533400" cy="469900"/>
        </p:xfrm>
        <a:graphic>
          <a:graphicData uri="http://schemas.openxmlformats.org/presentationml/2006/ole">
            <mc:AlternateContent xmlns:mc="http://schemas.openxmlformats.org/markup-compatibility/2006">
              <mc:Choice xmlns:v="urn:schemas-microsoft-com:vml" Requires="v">
                <p:oleObj spid="_x0000_s14794" name="公式" r:id="rId3" imgW="215713" imgH="190335" progId="Equation.3">
                  <p:embed/>
                </p:oleObj>
              </mc:Choice>
              <mc:Fallback>
                <p:oleObj name="公式" r:id="rId3" imgW="215713"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2971800"/>
                        <a:ext cx="533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默认设计模板">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Comic Sans MS" pitchFamily="66" charset="0"/>
            <a:ea typeface="黑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Comic Sans MS" pitchFamily="66" charset="0"/>
            <a:ea typeface="黑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
  <TotalTime>16897</TotalTime>
  <Words>8594</Words>
  <Application>Microsoft Office PowerPoint</Application>
  <PresentationFormat>全屏显示(4:3)</PresentationFormat>
  <Paragraphs>641</Paragraphs>
  <Slides>89</Slides>
  <Notes>46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102" baseType="lpstr">
      <vt:lpstr>黑体</vt:lpstr>
      <vt:lpstr>SimSun</vt:lpstr>
      <vt:lpstr>SimSun</vt:lpstr>
      <vt:lpstr>Arial</vt:lpstr>
      <vt:lpstr>Arial Black</vt:lpstr>
      <vt:lpstr>Comic Sans MS</vt:lpstr>
      <vt:lpstr>Garamond</vt:lpstr>
      <vt:lpstr>Symbol</vt:lpstr>
      <vt:lpstr>Times New Roman</vt:lpstr>
      <vt:lpstr>Wingdings</vt:lpstr>
      <vt:lpstr>默认设计模板</vt:lpstr>
      <vt:lpstr>公式</vt:lpstr>
      <vt:lpstr>Equation</vt:lpstr>
      <vt:lpstr>第二章 谓词逻辑</vt:lpstr>
      <vt:lpstr>第二章 谓词逻辑</vt:lpstr>
      <vt:lpstr>第二章 谓词逻辑</vt:lpstr>
      <vt:lpstr>2.1 谓词逻辑的基本概念与表示</vt:lpstr>
      <vt:lpstr>2.1 谓词逻辑的基本概念与表示</vt:lpstr>
      <vt:lpstr>PowerPoint 演示文稿</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2.1 谓词逻辑的基本概念与表示</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2.2 谓词的合式公式及解释</vt:lpstr>
      <vt:lpstr>1.2 公式的解释与真值表(命题逻辑)</vt:lpstr>
      <vt:lpstr>1.2 公式的解释与真值表(命题逻辑)</vt:lpstr>
      <vt:lpstr>2.2 谓词的合式公式及解释</vt:lpstr>
      <vt:lpstr>2.2 谓词的合式公式及解释</vt:lpstr>
      <vt:lpstr>2.2 谓词的合式公式及解释</vt:lpstr>
      <vt:lpstr>2.2 谓词的合式公式及解释</vt:lpstr>
      <vt:lpstr>2.2 谓词的合式公式及解释</vt:lpstr>
      <vt:lpstr>2.3 范式</vt:lpstr>
      <vt:lpstr>2.3 范式</vt:lpstr>
      <vt:lpstr>2.3 范式</vt:lpstr>
      <vt:lpstr>2.3 范式</vt:lpstr>
      <vt:lpstr>2.3 范式</vt:lpstr>
      <vt:lpstr>2.4 一阶逻辑的推理</vt:lpstr>
      <vt:lpstr>2.4 一阶逻辑的推理</vt:lpstr>
      <vt:lpstr>1.5：命题逻辑的推理理论(命题逻辑)</vt:lpstr>
      <vt:lpstr>1.5：命题逻辑的推理理论(命题逻辑)</vt:lpstr>
      <vt:lpstr>2.4 一阶逻辑的推理</vt:lpstr>
      <vt:lpstr>2.4 一阶逻辑的推理</vt:lpstr>
      <vt:lpstr>2.4 一阶逻辑的推理</vt:lpstr>
      <vt:lpstr>2.4 一阶逻辑的推理</vt:lpstr>
      <vt:lpstr>2.4 一阶逻辑的推理</vt:lpstr>
      <vt:lpstr>2.4 一阶逻辑的推理</vt:lpstr>
      <vt:lpstr>2.4 一阶逻辑的推理</vt:lpstr>
      <vt:lpstr>2.4 一阶逻辑的推理</vt:lpstr>
      <vt:lpstr>2.4 一阶逻辑的推理</vt:lpstr>
      <vt:lpstr>2.4 一阶逻辑的推理</vt:lpstr>
      <vt:lpstr>2.4 一阶逻辑的推理</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2.5 谓词逻辑在计算机科学中的应用</vt:lpstr>
      <vt:lpstr>数理逻辑</vt:lpstr>
      <vt:lpstr>数理逻辑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dc:creator>
  <cp:lastModifiedBy>ANT</cp:lastModifiedBy>
  <cp:revision>881</cp:revision>
  <cp:lastPrinted>2020-09-12T09:11:55Z</cp:lastPrinted>
  <dcterms:created xsi:type="dcterms:W3CDTF">1601-01-01T00:00:00Z</dcterms:created>
  <dcterms:modified xsi:type="dcterms:W3CDTF">2020-10-27T12:23:12Z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