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332" r:id="rId2"/>
    <p:sldId id="292" r:id="rId3"/>
    <p:sldId id="323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8000"/>
    <a:srgbClr val="66FF33"/>
    <a:srgbClr val="00FF00"/>
    <a:srgbClr val="FFFF00"/>
    <a:srgbClr val="FF6600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61493" autoAdjust="0"/>
  </p:normalViewPr>
  <p:slideViewPr>
    <p:cSldViewPr>
      <p:cViewPr varScale="1">
        <p:scale>
          <a:sx n="78" d="100"/>
          <a:sy n="78" d="100"/>
        </p:scale>
        <p:origin x="286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296CCB-7CFF-43DB-9340-94EB6F68C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588E6B-2DD3-49E6-902E-0BB2C3CAD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0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46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57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832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68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6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422168-0C43-4A2E-B316-2C906BE2D01B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08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60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BFC5E5-6013-4F6F-BBA2-A2D0770C40DE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5D83BD-CD1A-4726-808D-71CFD6219BA1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43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588E6B-2DD3-49E6-902E-0BB2C3CADB0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78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7D2A115B-C998-404F-A9C4-E54BCDF7B84D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/73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30559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530498"/>
      </p:ext>
    </p:extLst>
  </p:cSld>
  <p:clrMapOvr>
    <a:masterClrMapping/>
  </p:clrMapOvr>
  <p:transition spd="med" advTm="548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62754"/>
      </p:ext>
    </p:extLst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96580"/>
      </p:ext>
    </p:extLst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81734"/>
      </p:ext>
    </p:extLst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89608354"/>
      </p:ext>
    </p:extLst>
  </p:cSld>
  <p:clrMapOvr>
    <a:masterClrMapping/>
  </p:clrMapOvr>
  <p:transition spd="med" advTm="5486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68691"/>
      </p:ext>
    </p:extLst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35255"/>
      </p:ext>
    </p:extLst>
  </p:cSld>
  <p:clrMapOvr>
    <a:masterClrMapping/>
  </p:clrMapOvr>
  <p:transition spd="med" advTm="548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1458812"/>
      </p:ext>
    </p:extLst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11695"/>
      </p:ext>
    </p:extLst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12064"/>
      </p:ext>
    </p:extLst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51208"/>
      </p:ext>
    </p:extLst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168099"/>
      </p:ext>
    </p:extLst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4330946"/>
      </p:ext>
    </p:extLst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4340510"/>
      </p:ext>
    </p:extLst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4400" y="6629400"/>
            <a:ext cx="646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8E756356-BFB3-4459-9264-CE1965664501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/28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2" name="Rectangle 14"/>
          <p:cNvSpPr>
            <a:spLocks noChangeArrowheads="1"/>
          </p:cNvSpPr>
          <p:nvPr userDrawn="1"/>
        </p:nvSpPr>
        <p:spPr bwMode="auto">
          <a:xfrm>
            <a:off x="0" y="9223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ransition spd="med" advTm="5486"/>
  <p:timing>
    <p:tnLst>
      <p:par>
        <p:cTn id="1" dur="indefinite" restart="never" nodeType="tmRoot"/>
      </p:par>
    </p:tnLst>
  </p:timing>
  <p:txStyles>
    <p:titleStyle>
      <a:lvl1pPr algn="ctr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panose="02010600030101010101" pitchFamily="2" charset="-122"/>
          <a:cs typeface="+mj-cs"/>
        </a:defRPr>
      </a:lvl1pPr>
      <a:lvl2pPr algn="ctr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2pPr>
      <a:lvl3pPr algn="ctr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3pPr>
      <a:lvl4pPr algn="ctr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4pPr>
      <a:lvl5pPr algn="ctr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5pPr>
      <a:lvl6pPr marL="4572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2286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715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857250" indent="-17145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1788" indent="-228600" algn="l" defTabSz="103028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4pPr>
      <a:lvl5pPr marL="2058988" indent="-228600" algn="l" defTabSz="1030288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5pPr>
      <a:lvl6pPr marL="25161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3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5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77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latin typeface="Arial Black" pitchFamily="34" charset="0"/>
                <a:ea typeface="黑体" pitchFamily="2" charset="-122"/>
              </a:rPr>
              <a:t>第二部分 集合论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410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1" dirty="0" smtClean="0">
                <a:ea typeface="黑体" panose="02010609060101010101" pitchFamily="49" charset="-122"/>
              </a:rPr>
              <a:t>集合论是研究集合一般性质的数学分支，创始人是康托尔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(G. Cantor 1845-1918)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。现代数学中，每个对象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数，函数等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本质上都是集合，即可以用某种集合来示义，数学的各个分支本质上都是在研究某一种对象集合的性质，集合论的特点是研究对象的广泛性，是计算机科学的基础理论表达工具。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b="1" kern="1200" dirty="0" smtClean="0">
                <a:ea typeface="黑体" pitchFamily="2" charset="-122"/>
              </a:rPr>
              <a:t>这时或者         ，或者</a:t>
            </a:r>
            <a:r>
              <a:rPr lang="en-US" altLang="zh-CN" b="1" kern="1200" dirty="0" smtClean="0">
                <a:ea typeface="黑体" pitchFamily="2" charset="-122"/>
              </a:rPr>
              <a:t>B=A</a:t>
            </a:r>
            <a:r>
              <a:rPr lang="zh-CN" altLang="en-US" b="1" kern="1200" dirty="0" smtClean="0">
                <a:ea typeface="黑体" pitchFamily="2" charset="-122"/>
              </a:rPr>
              <a:t>，符号化表示为：</a:t>
            </a:r>
            <a:endParaRPr lang="en-US" altLang="zh-CN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b="1" kern="1200" dirty="0" smtClean="0">
                <a:ea typeface="黑体" pitchFamily="2" charset="-122"/>
              </a:rPr>
              <a:t>例：                           ，但          ，</a:t>
            </a:r>
            <a:r>
              <a:rPr lang="en-US" altLang="zh-CN" b="1" kern="1200" dirty="0" smtClean="0">
                <a:ea typeface="黑体" pitchFamily="2" charset="-122"/>
              </a:rPr>
              <a:t>{0,1}</a:t>
            </a:r>
            <a:r>
              <a:rPr lang="zh-CN" altLang="en-US" b="1" kern="1200" dirty="0" smtClean="0">
                <a:ea typeface="黑体" pitchFamily="2" charset="-122"/>
              </a:rPr>
              <a:t>，</a:t>
            </a:r>
            <a:r>
              <a:rPr lang="en-US" altLang="zh-CN" b="1" kern="1200" dirty="0" smtClean="0">
                <a:ea typeface="黑体" pitchFamily="2" charset="-122"/>
              </a:rPr>
              <a:t>{2,3}</a:t>
            </a:r>
            <a:r>
              <a:rPr lang="zh-CN" altLang="en-US" b="1" kern="1200" dirty="0" smtClean="0">
                <a:ea typeface="黑体" pitchFamily="2" charset="-122"/>
              </a:rPr>
              <a:t>是</a:t>
            </a:r>
            <a:r>
              <a:rPr lang="en-US" altLang="zh-CN" b="1" kern="1200" dirty="0" smtClean="0">
                <a:ea typeface="黑体" pitchFamily="2" charset="-122"/>
              </a:rPr>
              <a:t>{0,1,2,3}</a:t>
            </a:r>
            <a:r>
              <a:rPr lang="zh-CN" altLang="en-US" b="1" kern="1200" dirty="0" smtClean="0">
                <a:ea typeface="黑体" pitchFamily="2" charset="-122"/>
              </a:rPr>
              <a:t>的真子集，但</a:t>
            </a:r>
            <a:r>
              <a:rPr lang="en-US" altLang="zh-CN" b="1" kern="1200" dirty="0" smtClean="0">
                <a:ea typeface="黑体" pitchFamily="2" charset="-122"/>
              </a:rPr>
              <a:t>{1,4}</a:t>
            </a:r>
            <a:r>
              <a:rPr lang="zh-CN" altLang="en-US" b="1" kern="1200" dirty="0" smtClean="0">
                <a:ea typeface="黑体" pitchFamily="2" charset="-122"/>
              </a:rPr>
              <a:t>不是。</a:t>
            </a:r>
            <a:endParaRPr lang="en-US" altLang="zh-CN" b="1" kern="1200" dirty="0" smtClean="0">
              <a:ea typeface="黑体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b="1" kern="1200" dirty="0" smtClean="0">
                <a:solidFill>
                  <a:srgbClr val="FF6600"/>
                </a:solidFill>
                <a:ea typeface="黑体" pitchFamily="2" charset="-122"/>
              </a:rPr>
              <a:t>定义</a:t>
            </a:r>
            <a:r>
              <a:rPr lang="en-US" altLang="zh-CN" b="1" kern="1200" dirty="0" smtClean="0">
                <a:solidFill>
                  <a:srgbClr val="FF6600"/>
                </a:solidFill>
                <a:ea typeface="黑体" pitchFamily="2" charset="-122"/>
              </a:rPr>
              <a:t>3.5</a:t>
            </a:r>
            <a:r>
              <a:rPr lang="zh-CN" altLang="en-US" b="1" kern="1200" dirty="0" smtClean="0">
                <a:solidFill>
                  <a:srgbClr val="FF6600"/>
                </a:solidFill>
                <a:ea typeface="黑体" pitchFamily="2" charset="-122"/>
              </a:rPr>
              <a:t>：</a:t>
            </a:r>
            <a:r>
              <a:rPr lang="zh-CN" altLang="en-US" b="1" kern="1200" dirty="0" smtClean="0">
                <a:ea typeface="黑体" pitchFamily="2" charset="-122"/>
              </a:rPr>
              <a:t>不含任何元素的集合叫做空集</a:t>
            </a:r>
            <a:r>
              <a:rPr lang="en-US" altLang="zh-CN" b="1" kern="1200" dirty="0" smtClean="0">
                <a:ea typeface="黑体" pitchFamily="2" charset="-122"/>
              </a:rPr>
              <a:t>(Empty Set)</a:t>
            </a:r>
            <a:r>
              <a:rPr lang="zh-CN" altLang="en-US" b="1" kern="1200" dirty="0" smtClean="0">
                <a:ea typeface="黑体" pitchFamily="2" charset="-122"/>
              </a:rPr>
              <a:t>，记作</a:t>
            </a:r>
            <a:r>
              <a:rPr lang="zh-CN" altLang="en-US" b="1" dirty="0">
                <a:latin typeface="Bahnschrift" panose="020B0502040204020203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 </a:t>
            </a:r>
            <a:r>
              <a:rPr lang="zh-CN" altLang="en-US" b="1" kern="1200" dirty="0" smtClean="0">
                <a:ea typeface="黑体" pitchFamily="2" charset="-122"/>
              </a:rPr>
              <a:t>。空集符号化表示为：</a:t>
            </a:r>
            <a:endParaRPr lang="en-US" altLang="zh-CN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b="1" dirty="0">
                <a:latin typeface="Bahnschrift" panose="020B0502040204020203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 </a:t>
            </a:r>
            <a:r>
              <a:rPr lang="en-US" altLang="zh-CN" b="1" kern="1200" dirty="0" smtClean="0">
                <a:ea typeface="黑体" pitchFamily="2" charset="-122"/>
              </a:rPr>
              <a:t>={x |x ≠x}</a:t>
            </a:r>
            <a:r>
              <a:rPr lang="zh-CN" altLang="en-US" b="1" kern="1200" dirty="0" smtClean="0">
                <a:ea typeface="黑体" pitchFamily="2" charset="-122"/>
              </a:rPr>
              <a:t>。</a:t>
            </a:r>
            <a:endParaRPr lang="en-US" altLang="zh-CN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b="1" kern="1200" dirty="0" smtClean="0">
                <a:ea typeface="黑体" pitchFamily="2" charset="-122"/>
              </a:rPr>
              <a:t>例：设                                ，是方程           的实数解集，而该方程无实数解，所以</a:t>
            </a:r>
            <a:r>
              <a:rPr lang="en-US" altLang="zh-CN" b="1" kern="1200" dirty="0" smtClean="0">
                <a:ea typeface="黑体" pitchFamily="2" charset="-122"/>
              </a:rPr>
              <a:t>A=</a:t>
            </a:r>
            <a:r>
              <a:rPr lang="zh-CN" altLang="en-US" b="1" kern="1200" dirty="0" smtClean="0">
                <a:ea typeface="黑体" pitchFamily="2" charset="-122"/>
              </a:rPr>
              <a:t> </a:t>
            </a:r>
            <a:r>
              <a:rPr lang="zh-CN" altLang="en-US" b="1" dirty="0">
                <a:latin typeface="Bahnschrift" panose="020B0502040204020203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 </a:t>
            </a:r>
            <a:r>
              <a:rPr lang="zh-CN" altLang="en-US" b="1" kern="1200" dirty="0" smtClean="0">
                <a:ea typeface="黑体" pitchFamily="2" charset="-122"/>
              </a:rPr>
              <a:t>。</a:t>
            </a:r>
            <a:endParaRPr lang="en-US" altLang="zh-CN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 kern="1200" dirty="0" smtClean="0">
              <a:ea typeface="黑体" pitchFamily="2" charset="-122"/>
            </a:endParaRP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1143000" y="2362200"/>
          <a:ext cx="294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" name="公式" r:id="rId3" imgW="1307532" imgH="203112" progId="Equation.3">
                  <p:embed/>
                </p:oleObj>
              </mc:Choice>
              <mc:Fallback>
                <p:oleObj name="公式" r:id="rId3" imgW="130753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2943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4953000" y="2362200"/>
          <a:ext cx="1039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" name="公式" r:id="rId5" imgW="469696" imgH="177723" progId="Equation.3">
                  <p:embed/>
                </p:oleObj>
              </mc:Choice>
              <mc:Fallback>
                <p:oleObj name="公式" r:id="rId5" imgW="469696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1039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2209800" y="1219200"/>
          <a:ext cx="9064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" name="公式" r:id="rId7" imgW="431613" imgH="190417" progId="Equation.3">
                  <p:embed/>
                </p:oleObj>
              </mc:Choice>
              <mc:Fallback>
                <p:oleObj name="公式" r:id="rId7" imgW="431613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9064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91" name="直接连接符 8"/>
          <p:cNvCxnSpPr>
            <a:cxnSpLocks noChangeShapeType="1"/>
          </p:cNvCxnSpPr>
          <p:nvPr/>
        </p:nvCxnSpPr>
        <p:spPr bwMode="auto">
          <a:xfrm rot="5400000">
            <a:off x="2476500" y="1333500"/>
            <a:ext cx="381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392" name="Object 6"/>
          <p:cNvGraphicFramePr>
            <a:graphicFrameLocks noChangeAspect="1"/>
          </p:cNvGraphicFramePr>
          <p:nvPr/>
        </p:nvGraphicFramePr>
        <p:xfrm>
          <a:off x="533400" y="1752600"/>
          <a:ext cx="3841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" name="公式" r:id="rId9" imgW="1536700" imgH="190500" progId="Equation.3">
                  <p:embed/>
                </p:oleObj>
              </mc:Choice>
              <mc:Fallback>
                <p:oleObj name="公式" r:id="rId9" imgW="15367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3841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"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8"/>
          <p:cNvGraphicFramePr>
            <a:graphicFrameLocks noChangeAspect="1"/>
          </p:cNvGraphicFramePr>
          <p:nvPr/>
        </p:nvGraphicFramePr>
        <p:xfrm>
          <a:off x="1752600" y="4953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" name="公式" r:id="rId13" imgW="1638300" imgH="228600" progId="Equation.3">
                  <p:embed/>
                </p:oleObj>
              </mc:Choice>
              <mc:Fallback>
                <p:oleObj name="公式" r:id="rId13" imgW="1638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9"/>
          <p:cNvGraphicFramePr>
            <a:graphicFrameLocks noChangeAspect="1"/>
          </p:cNvGraphicFramePr>
          <p:nvPr/>
        </p:nvGraphicFramePr>
        <p:xfrm>
          <a:off x="6629400" y="49530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1" name="公式" r:id="rId15" imgW="596641" imgH="203112" progId="Equation.3">
                  <p:embed/>
                </p:oleObj>
              </mc:Choice>
              <mc:Fallback>
                <p:oleObj name="公式" r:id="rId15" imgW="59664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9530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  <a:endParaRPr lang="zh-CN" altLang="en-US" sz="440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定理</a:t>
            </a:r>
            <a:r>
              <a:rPr lang="en-US" altLang="zh-CN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3.1</a:t>
            </a:r>
            <a:r>
              <a:rPr lang="zh-CN" altLang="en-US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lang="zh-CN" altLang="en-US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：空集是</a:t>
            </a:r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一切</a:t>
            </a:r>
            <a:r>
              <a:rPr lang="zh-CN" altLang="en-US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集合的子集，</a:t>
            </a:r>
            <a:r>
              <a:rPr lang="en-US" altLang="zh-CN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(2)</a:t>
            </a:r>
            <a:r>
              <a:rPr lang="zh-CN" altLang="en-US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：空集是</a:t>
            </a:r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唯一</a:t>
            </a:r>
            <a:r>
              <a:rPr lang="zh-CN" altLang="en-US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的。</a:t>
            </a:r>
            <a:endParaRPr lang="en-US" altLang="zh-CN" b="1" dirty="0" smtClean="0"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6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3-2</a:t>
            </a:r>
            <a:r>
              <a:rPr lang="zh-CN" altLang="en-US" sz="36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：确定下列命题的真值：</a:t>
            </a:r>
            <a:endParaRPr lang="en-US" altLang="zh-CN" sz="3600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742950" lvl="1" indent="-285750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3200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lang="zh-CN" altLang="en-US" sz="3200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200" b="1" dirty="0" smtClean="0">
                <a:latin typeface="Bahnschrift" panose="020B0502040204020203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zh-CN" altLang="en-US" sz="32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3200" b="1" dirty="0" smtClean="0">
                <a:ea typeface="黑体" panose="02010609060101010101" pitchFamily="49" charset="-122"/>
              </a:rPr>
              <a:t>，</a:t>
            </a:r>
          </a:p>
          <a:p>
            <a:pPr marL="742950" lvl="1" indent="-285750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3200" b="1" dirty="0" smtClean="0">
                <a:ea typeface="黑体" panose="02010609060101010101" pitchFamily="49" charset="-122"/>
              </a:rPr>
              <a:t>(2)</a:t>
            </a:r>
            <a:r>
              <a:rPr lang="zh-CN" altLang="en-US" sz="3200" b="1" dirty="0" smtClean="0"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zh-CN" altLang="en-US" sz="32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3200" b="1" dirty="0" smtClean="0">
                <a:ea typeface="黑体" panose="02010609060101010101" pitchFamily="49" charset="-122"/>
              </a:rPr>
              <a:t> ，</a:t>
            </a:r>
          </a:p>
          <a:p>
            <a:pPr marL="742950" lvl="1" indent="-285750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3200" b="1" dirty="0" smtClean="0">
                <a:ea typeface="黑体" panose="02010609060101010101" pitchFamily="49" charset="-122"/>
              </a:rPr>
              <a:t>(3)</a:t>
            </a:r>
            <a:r>
              <a:rPr lang="zh-CN" altLang="en-US" sz="3200" b="1" dirty="0" smtClean="0"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{</a:t>
            </a:r>
            <a:r>
              <a:rPr lang="zh-CN" altLang="en-US" sz="32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3200" b="1" dirty="0" smtClean="0">
                <a:ea typeface="黑体" panose="02010609060101010101" pitchFamily="49" charset="-122"/>
              </a:rPr>
              <a:t>}</a:t>
            </a:r>
            <a:r>
              <a:rPr lang="zh-CN" altLang="en-US" sz="3200" b="1" dirty="0" smtClean="0">
                <a:ea typeface="黑体" panose="02010609060101010101" pitchFamily="49" charset="-122"/>
              </a:rPr>
              <a:t>，</a:t>
            </a:r>
          </a:p>
          <a:p>
            <a:pPr marL="742950" lvl="1" indent="-285750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3200" b="1" dirty="0" smtClean="0">
                <a:ea typeface="黑体" panose="02010609060101010101" pitchFamily="49" charset="-122"/>
              </a:rPr>
              <a:t>(4)</a:t>
            </a:r>
            <a:r>
              <a:rPr lang="zh-CN" altLang="en-US" sz="3200" b="1" dirty="0" smtClean="0"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200" b="1" dirty="0" smtClean="0">
                <a:ea typeface="黑体" panose="02010609060101010101" pitchFamily="49" charset="-122"/>
              </a:rPr>
              <a:t>{</a:t>
            </a:r>
            <a:r>
              <a:rPr lang="en-US" altLang="zh-CN" sz="32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}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endParaRPr lang="en-US" altLang="zh-CN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  <a:endParaRPr lang="zh-CN" altLang="en-US" sz="44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</a:rPr>
              <a:t>定义</a:t>
            </a:r>
            <a:r>
              <a:rPr lang="en-US" altLang="zh-CN" sz="2800" b="1" kern="1200" dirty="0" smtClean="0">
                <a:solidFill>
                  <a:srgbClr val="FF6600"/>
                </a:solidFill>
                <a:ea typeface="黑体" pitchFamily="2" charset="-122"/>
              </a:rPr>
              <a:t>3.6</a:t>
            </a: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</a:rPr>
              <a:t>：</a:t>
            </a:r>
            <a:r>
              <a:rPr lang="zh-CN" altLang="en-US" sz="2800" b="1" kern="1200" dirty="0" smtClean="0">
                <a:ea typeface="黑体" pitchFamily="2" charset="-122"/>
              </a:rPr>
              <a:t>在一个具体问题中，如果涉及的集合都是某个集合的子集，则称这个集合为全集</a:t>
            </a:r>
            <a:r>
              <a:rPr lang="en-US" altLang="zh-CN" sz="2800" b="1" kern="1200" dirty="0" smtClean="0">
                <a:ea typeface="黑体" pitchFamily="2" charset="-122"/>
              </a:rPr>
              <a:t>(Universal Ser)</a:t>
            </a:r>
            <a:r>
              <a:rPr lang="zh-CN" altLang="en-US" sz="2800" b="1" kern="1200" dirty="0" smtClean="0">
                <a:ea typeface="黑体" pitchFamily="2" charset="-122"/>
              </a:rPr>
              <a:t>，用</a:t>
            </a:r>
            <a:r>
              <a:rPr lang="en-US" altLang="zh-CN" sz="2800" b="1" kern="1200" dirty="0" smtClean="0">
                <a:ea typeface="黑体" pitchFamily="2" charset="-122"/>
              </a:rPr>
              <a:t>U</a:t>
            </a:r>
            <a:r>
              <a:rPr lang="zh-CN" altLang="en-US" sz="2800" b="1" kern="1200" dirty="0" smtClean="0">
                <a:ea typeface="黑体" pitchFamily="2" charset="-122"/>
              </a:rPr>
              <a:t>或</a:t>
            </a:r>
            <a:r>
              <a:rPr lang="en-US" altLang="zh-CN" sz="2800" b="1" kern="1200" dirty="0" smtClean="0">
                <a:ea typeface="黑体" pitchFamily="2" charset="-122"/>
              </a:rPr>
              <a:t>E</a:t>
            </a:r>
            <a:r>
              <a:rPr lang="zh-CN" altLang="en-US" sz="2800" b="1" kern="1200" dirty="0" smtClean="0">
                <a:ea typeface="黑体" pitchFamily="2" charset="-122"/>
              </a:rPr>
              <a:t>表示。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全集是</a:t>
            </a:r>
            <a:r>
              <a:rPr lang="zh-CN" altLang="en-US" sz="2800" b="1" kern="1200" dirty="0" smtClean="0">
                <a:solidFill>
                  <a:srgbClr val="FF0000"/>
                </a:solidFill>
                <a:ea typeface="黑体" pitchFamily="2" charset="-122"/>
              </a:rPr>
              <a:t>唯一</a:t>
            </a:r>
            <a:r>
              <a:rPr lang="zh-CN" altLang="en-US" sz="2800" b="1" kern="1200" dirty="0" smtClean="0">
                <a:ea typeface="黑体" pitchFamily="2" charset="-122"/>
              </a:rPr>
              <a:t>的，它包含了该问题所涉及的所有元素。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例：</a:t>
            </a:r>
            <a:r>
              <a:rPr lang="en-US" altLang="zh-CN" sz="2800" b="1" kern="1200" dirty="0" smtClean="0">
                <a:ea typeface="黑体" pitchFamily="2" charset="-122"/>
              </a:rPr>
              <a:t>(1)</a:t>
            </a:r>
            <a:r>
              <a:rPr lang="zh-CN" altLang="en-US" sz="2800" b="1" kern="1200" dirty="0" smtClean="0">
                <a:ea typeface="黑体" pitchFamily="2" charset="-122"/>
              </a:rPr>
              <a:t>在平面几何中，全集是由平面上全体点组成；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 (2)</a:t>
            </a:r>
            <a:r>
              <a:rPr lang="zh-CN" altLang="en-US" sz="2800" b="1" kern="1200" dirty="0" smtClean="0">
                <a:ea typeface="黑体" pitchFamily="2" charset="-122"/>
              </a:rPr>
              <a:t>在人口研究中，全集是由世界上的所有人组成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</a:rPr>
              <a:t>定义</a:t>
            </a:r>
            <a:r>
              <a:rPr lang="en-US" altLang="zh-CN" sz="2800" b="1" kern="1200" dirty="0" smtClean="0">
                <a:solidFill>
                  <a:srgbClr val="FF6600"/>
                </a:solidFill>
                <a:ea typeface="黑体" pitchFamily="2" charset="-122"/>
              </a:rPr>
              <a:t>3.7</a:t>
            </a: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</a:rPr>
              <a:t>：</a:t>
            </a:r>
            <a:r>
              <a:rPr lang="zh-CN" altLang="en-US" sz="2800" b="1" kern="1200" dirty="0" smtClean="0">
                <a:ea typeface="黑体" pitchFamily="2" charset="-122"/>
              </a:rPr>
              <a:t>集合中的所有元素的个数称为集合的基数</a:t>
            </a:r>
            <a:r>
              <a:rPr lang="en-US" altLang="zh-CN" sz="2800" b="1" kern="1200" dirty="0" smtClean="0">
                <a:ea typeface="黑体" pitchFamily="2" charset="-122"/>
              </a:rPr>
              <a:t>(Base Number)</a:t>
            </a:r>
            <a:r>
              <a:rPr lang="zh-CN" altLang="en-US" sz="2800" b="1" kern="1200" dirty="0" smtClean="0">
                <a:ea typeface="黑体" pitchFamily="2" charset="-122"/>
              </a:rPr>
              <a:t>，记为</a:t>
            </a:r>
            <a:r>
              <a:rPr lang="en-US" altLang="zh-CN" sz="2800" b="1" kern="1200" dirty="0" smtClean="0">
                <a:ea typeface="黑体" pitchFamily="2" charset="-122"/>
              </a:rPr>
              <a:t>|A|</a:t>
            </a:r>
            <a:r>
              <a:rPr lang="zh-CN" altLang="en-US" sz="2800" b="1" kern="1200" dirty="0" smtClean="0">
                <a:ea typeface="黑体" pitchFamily="2" charset="-122"/>
              </a:rPr>
              <a:t>；如果一个集合的基数是有限的，则称集合为有限集</a:t>
            </a:r>
            <a:r>
              <a:rPr lang="en-US" altLang="zh-CN" sz="2800" b="1" kern="1200" dirty="0" smtClean="0">
                <a:ea typeface="黑体" pitchFamily="2" charset="-122"/>
              </a:rPr>
              <a:t>(Finite Set)</a:t>
            </a:r>
            <a:r>
              <a:rPr lang="zh-CN" altLang="en-US" sz="2800" b="1" kern="1200" dirty="0" smtClean="0">
                <a:ea typeface="黑体" pitchFamily="2" charset="-122"/>
              </a:rPr>
              <a:t>，如果一个集合的基数是无限的，则称集合为无限集</a:t>
            </a:r>
            <a:r>
              <a:rPr lang="en-US" altLang="zh-CN" sz="2800" b="1" kern="1200" dirty="0" smtClean="0">
                <a:ea typeface="黑体" pitchFamily="2" charset="-122"/>
              </a:rPr>
              <a:t>(Infinite Set)</a:t>
            </a:r>
            <a:r>
              <a:rPr lang="zh-CN" altLang="en-US" sz="2800" b="1" kern="1200" dirty="0" smtClean="0"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3-3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：求集合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的基数：</a:t>
            </a:r>
            <a:endParaRPr lang="en-US" altLang="zh-CN" sz="2800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A=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B={1,2,3}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C={1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{2,3}}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D={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      解：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|A|=0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|B|=3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|C|=2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|D|=1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3.8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含有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个元素的集合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称为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元集，它的含有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m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(m ≤n)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元素的子集称作它的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m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元子集。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3-4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：设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A={1,2,3}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，求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的全部子集：</a:t>
            </a:r>
            <a:endParaRPr lang="en-US" altLang="zh-CN" sz="2800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解：将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的全部子集按从小到大进行分类：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元子集：即空集，有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0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个：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元子集：即单元素，有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1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{2}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元子集：有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2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{1,2}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{2,3}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元子集：有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3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{1,2,3}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∴集合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A={1,2,3}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的全部子集共有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一般来说，对于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，它的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m(0≤m≤n)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元子集有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个，所以它的不同子集总数为：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3.9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为集合，把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的全体子集构成的集合叫做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的幂集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(Power Set)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，记作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P(A)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或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，符号化为：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P(A)={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x|x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36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A}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例：设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A={1,2,3}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P(A)={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{2}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{1,2}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{2,3}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{1,2,3}}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|P(A)|=2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n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609600" y="1676400"/>
          <a:ext cx="4687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2" name="公式" r:id="rId3" imgW="2120900" imgH="241300" progId="Equation.3">
                  <p:embed/>
                </p:oleObj>
              </mc:Choice>
              <mc:Fallback>
                <p:oleObj name="公式" r:id="rId3" imgW="21209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4687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8305800" y="2286000"/>
          <a:ext cx="463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3" name="公式" r:id="rId5" imgW="215713" imgH="241091" progId="Equation.3">
                  <p:embed/>
                </p:oleObj>
              </mc:Choice>
              <mc:Fallback>
                <p:oleObj name="公式" r:id="rId5" imgW="215713" imgH="2410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286000"/>
                        <a:ext cx="463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1219200" y="3352800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name="公式" r:id="rId7" imgW="1930400" imgH="241300" progId="Equation.3">
                  <p:embed/>
                </p:oleObj>
              </mc:Choice>
              <mc:Fallback>
                <p:oleObj name="公式" r:id="rId7" imgW="1930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426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3-5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：求下列幂集：</a:t>
            </a:r>
            <a:endParaRPr lang="en-US" altLang="zh-CN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(1)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</a:t>
            </a:r>
            <a:r>
              <a:rPr lang="zh-CN" altLang="en-US" sz="2800" b="1" dirty="0" smtClean="0">
                <a:latin typeface="Bahnschrift" panose="020B0502040204020203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(2)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P({</a:t>
            </a:r>
            <a:r>
              <a:rPr lang="zh-CN" altLang="en-US" sz="2800" b="1" dirty="0" smtClean="0">
                <a:latin typeface="Bahnschrift" panose="020B0502040204020203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})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(3)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P({</a:t>
            </a:r>
            <a:r>
              <a:rPr lang="zh-CN" altLang="en-US" sz="2800" b="1" dirty="0" smtClean="0">
                <a:latin typeface="Bahnschrift" panose="020B0502040204020203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,{</a:t>
            </a:r>
            <a:r>
              <a:rPr lang="zh-CN" altLang="en-US" sz="2800" b="1" dirty="0" smtClean="0">
                <a:latin typeface="Bahnschrift" panose="020B0502040204020203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}})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(4)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P({1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{2,3}})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3.2 </a:t>
            </a:r>
            <a:r>
              <a:rPr lang="zh-CN" altLang="en-US" sz="4400" smtClean="0">
                <a:latin typeface="Arial Black" panose="020B0A04020102020204" pitchFamily="34" charset="0"/>
              </a:rPr>
              <a:t>集合的运算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为了更好的研究集合的性质，我们定义了集合的几个基本运算。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3.10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smtClean="0">
                <a:ea typeface="黑体" panose="02010609060101010101" pitchFamily="49" charset="-122"/>
              </a:rPr>
              <a:t>设</a:t>
            </a:r>
            <a:r>
              <a:rPr lang="en-US" altLang="zh-CN" sz="2800" b="1" smtClean="0">
                <a:ea typeface="黑体" panose="02010609060101010101" pitchFamily="49" charset="-122"/>
              </a:rPr>
              <a:t>A</a:t>
            </a:r>
            <a:r>
              <a:rPr lang="zh-CN" altLang="en-US" sz="2800" b="1" smtClean="0">
                <a:ea typeface="黑体" panose="02010609060101010101" pitchFamily="49" charset="-122"/>
              </a:rPr>
              <a:t>，</a:t>
            </a:r>
            <a:r>
              <a:rPr lang="en-US" altLang="zh-CN" sz="2800" b="1" smtClean="0">
                <a:ea typeface="黑体" panose="02010609060101010101" pitchFamily="49" charset="-122"/>
              </a:rPr>
              <a:t>B</a:t>
            </a:r>
            <a:r>
              <a:rPr lang="zh-CN" altLang="en-US" sz="2800" b="1" smtClean="0">
                <a:ea typeface="黑体" panose="02010609060101010101" pitchFamily="49" charset="-122"/>
              </a:rPr>
              <a:t>是两个集合，则</a:t>
            </a:r>
            <a:r>
              <a:rPr lang="en-US" altLang="zh-CN" sz="2800" b="1" smtClean="0">
                <a:ea typeface="黑体" panose="02010609060101010101" pitchFamily="49" charset="-122"/>
              </a:rPr>
              <a:t>A</a:t>
            </a:r>
            <a:r>
              <a:rPr lang="zh-CN" altLang="en-US" sz="2800" b="1" smtClean="0">
                <a:ea typeface="黑体" panose="02010609060101010101" pitchFamily="49" charset="-122"/>
              </a:rPr>
              <a:t>与</a:t>
            </a:r>
            <a:r>
              <a:rPr lang="en-US" altLang="zh-CN" sz="2800" b="1" smtClean="0">
                <a:ea typeface="黑体" panose="02010609060101010101" pitchFamily="49" charset="-122"/>
              </a:rPr>
              <a:t>B</a:t>
            </a:r>
            <a:r>
              <a:rPr lang="zh-CN" altLang="en-US" sz="2800" b="1" smtClean="0">
                <a:ea typeface="黑体" panose="02010609060101010101" pitchFamily="49" charset="-122"/>
              </a:rPr>
              <a:t>的并集</a:t>
            </a:r>
            <a:r>
              <a:rPr lang="en-US" altLang="zh-CN" sz="2800" b="1" smtClean="0">
                <a:ea typeface="黑体" panose="02010609060101010101" pitchFamily="49" charset="-122"/>
              </a:rPr>
              <a:t>(Union)</a:t>
            </a:r>
            <a:r>
              <a:rPr lang="zh-CN" altLang="en-US" sz="2800" b="1" smtClean="0">
                <a:ea typeface="黑体" panose="02010609060101010101" pitchFamily="49" charset="-122"/>
              </a:rPr>
              <a:t>定义为：                                ，“∪”称为并运算</a:t>
            </a:r>
            <a:r>
              <a:rPr lang="en-US" altLang="zh-CN" sz="2800" b="1" smtClean="0">
                <a:ea typeface="黑体" panose="02010609060101010101" pitchFamily="49" charset="-122"/>
              </a:rPr>
              <a:t>(Union Operation)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例：</a:t>
            </a:r>
            <a:r>
              <a:rPr lang="en-US" altLang="zh-CN" sz="2800" b="1" smtClean="0">
                <a:ea typeface="黑体" panose="02010609060101010101" pitchFamily="49" charset="-122"/>
              </a:rPr>
              <a:t>{1,2,3,4}</a:t>
            </a:r>
            <a:r>
              <a:rPr lang="zh-CN" altLang="en-US" sz="2800" b="1" smtClean="0"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{3,4,5}={1,2,3,4,5}</a:t>
            </a:r>
            <a:r>
              <a:rPr lang="zh-CN" altLang="en-US" sz="2800" b="1" smtClean="0">
                <a:ea typeface="黑体" panose="02010609060101010101" pitchFamily="49" charset="-122"/>
              </a:rPr>
              <a:t>，</a:t>
            </a:r>
            <a:r>
              <a:rPr lang="en-US" altLang="zh-CN" sz="2800" b="1" smtClean="0">
                <a:ea typeface="黑体" panose="02010609060101010101" pitchFamily="49" charset="-122"/>
              </a:rPr>
              <a:t>Q</a:t>
            </a:r>
            <a:r>
              <a:rPr lang="zh-CN" altLang="en-US" sz="2800" b="1" smtClean="0"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N=Q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3.11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smtClean="0">
                <a:ea typeface="黑体" panose="02010609060101010101" pitchFamily="49" charset="-122"/>
              </a:rPr>
              <a:t>设</a:t>
            </a:r>
            <a:r>
              <a:rPr lang="en-US" altLang="zh-CN" sz="2800" b="1" smtClean="0">
                <a:ea typeface="黑体" panose="02010609060101010101" pitchFamily="49" charset="-122"/>
              </a:rPr>
              <a:t>A</a:t>
            </a:r>
            <a:r>
              <a:rPr lang="zh-CN" altLang="en-US" sz="2800" b="1" smtClean="0">
                <a:ea typeface="黑体" panose="02010609060101010101" pitchFamily="49" charset="-122"/>
              </a:rPr>
              <a:t>，</a:t>
            </a:r>
            <a:r>
              <a:rPr lang="en-US" altLang="zh-CN" sz="2800" b="1" smtClean="0">
                <a:ea typeface="黑体" panose="02010609060101010101" pitchFamily="49" charset="-122"/>
              </a:rPr>
              <a:t>B</a:t>
            </a:r>
            <a:r>
              <a:rPr lang="zh-CN" altLang="en-US" sz="2800" b="1" smtClean="0">
                <a:ea typeface="黑体" panose="02010609060101010101" pitchFamily="49" charset="-122"/>
              </a:rPr>
              <a:t>是两个集合，则</a:t>
            </a:r>
            <a:r>
              <a:rPr lang="en-US" altLang="zh-CN" sz="2800" b="1" smtClean="0">
                <a:ea typeface="黑体" panose="02010609060101010101" pitchFamily="49" charset="-122"/>
              </a:rPr>
              <a:t>A</a:t>
            </a:r>
            <a:r>
              <a:rPr lang="zh-CN" altLang="en-US" sz="2800" b="1" smtClean="0">
                <a:ea typeface="黑体" panose="02010609060101010101" pitchFamily="49" charset="-122"/>
              </a:rPr>
              <a:t>与</a:t>
            </a:r>
            <a:r>
              <a:rPr lang="en-US" altLang="zh-CN" sz="2800" b="1" smtClean="0">
                <a:ea typeface="黑体" panose="02010609060101010101" pitchFamily="49" charset="-122"/>
              </a:rPr>
              <a:t>B</a:t>
            </a:r>
            <a:r>
              <a:rPr lang="zh-CN" altLang="en-US" sz="2800" b="1" smtClean="0">
                <a:ea typeface="黑体" panose="02010609060101010101" pitchFamily="49" charset="-122"/>
              </a:rPr>
              <a:t>的交集</a:t>
            </a:r>
            <a:r>
              <a:rPr lang="en-US" altLang="zh-CN" sz="2800" b="1" smtClean="0">
                <a:ea typeface="黑体" panose="02010609060101010101" pitchFamily="49" charset="-122"/>
              </a:rPr>
              <a:t>(Intersection)</a:t>
            </a:r>
            <a:r>
              <a:rPr lang="zh-CN" altLang="en-US" sz="2800" b="1" smtClean="0">
                <a:ea typeface="黑体" panose="02010609060101010101" pitchFamily="49" charset="-122"/>
              </a:rPr>
              <a:t>定义为：                                  ，“∩”称为交运算</a:t>
            </a:r>
            <a:r>
              <a:rPr lang="en-US" altLang="zh-CN" sz="2800" b="1" smtClean="0">
                <a:ea typeface="黑体" panose="02010609060101010101" pitchFamily="49" charset="-122"/>
              </a:rPr>
              <a:t>(Intersection Operation)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例：</a:t>
            </a:r>
            <a:r>
              <a:rPr lang="en-US" altLang="zh-CN" sz="2800" b="1" smtClean="0">
                <a:ea typeface="黑体" panose="02010609060101010101" pitchFamily="49" charset="-122"/>
              </a:rPr>
              <a:t>{1,2,3,4} ∩{3,4,5}={3,4}</a:t>
            </a:r>
            <a:r>
              <a:rPr lang="zh-CN" altLang="en-US" sz="2800" b="1" smtClean="0">
                <a:ea typeface="黑体" panose="02010609060101010101" pitchFamily="49" charset="-122"/>
              </a:rPr>
              <a:t>，</a:t>
            </a:r>
            <a:r>
              <a:rPr lang="en-US" altLang="zh-CN" sz="2800" b="1" smtClean="0">
                <a:ea typeface="黑体" panose="02010609060101010101" pitchFamily="49" charset="-122"/>
              </a:rPr>
              <a:t>{a, b} ∩ </a:t>
            </a:r>
            <a:r>
              <a:rPr lang="zh-CN" altLang="en-US" sz="2800" b="1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smtClean="0"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= </a:t>
            </a:r>
            <a:r>
              <a:rPr lang="zh-CN" altLang="en-US" sz="2800" b="1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smtClean="0">
                <a:ea typeface="黑体" panose="02010609060101010101" pitchFamily="49" charset="-122"/>
              </a:rPr>
              <a:t> ，</a:t>
            </a:r>
            <a:r>
              <a:rPr lang="en-US" altLang="zh-CN" sz="2800" b="1" smtClean="0">
                <a:ea typeface="黑体" panose="02010609060101010101" pitchFamily="49" charset="-122"/>
              </a:rPr>
              <a:t> Q∩N=N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3200400" y="2514600"/>
          <a:ext cx="3024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公式" r:id="rId4" imgW="1612900" imgH="203200" progId="Equation.3">
                  <p:embed/>
                </p:oleObj>
              </mc:Choice>
              <mc:Fallback>
                <p:oleObj name="公式" r:id="rId4" imgW="1612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024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4038600" y="4267200"/>
          <a:ext cx="322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公式" r:id="rId6" imgW="1612900" imgH="203200" progId="Equation.3">
                  <p:embed/>
                </p:oleObj>
              </mc:Choice>
              <mc:Fallback>
                <p:oleObj name="公式" r:id="rId6" imgW="1612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267200"/>
                        <a:ext cx="322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3.2 </a:t>
            </a:r>
            <a:r>
              <a:rPr lang="zh-CN" altLang="en-US" sz="4400" smtClean="0">
                <a:latin typeface="Arial Black" panose="020B0A04020102020204" pitchFamily="34" charset="0"/>
              </a:rPr>
              <a:t>集合的运算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可以将以上定义推广到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zh-CN" altLang="en-US" sz="2800" b="1" smtClean="0">
                <a:ea typeface="黑体" panose="02010609060101010101" pitchFamily="49" charset="-122"/>
              </a:rPr>
              <a:t>个甚至无穷个集合的并集或交集：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例：</a:t>
            </a:r>
            <a:r>
              <a:rPr lang="en-US" altLang="zh-CN" sz="2800" b="1" smtClean="0">
                <a:ea typeface="黑体" panose="02010609060101010101" pitchFamily="49" charset="-122"/>
              </a:rPr>
              <a:t>{1,2}∪{2,3}∪{0,1}={0,1,2,3}</a:t>
            </a:r>
            <a:r>
              <a:rPr lang="zh-CN" altLang="en-US" sz="2800" b="1" smtClean="0">
                <a:ea typeface="黑体" panose="02010609060101010101" pitchFamily="49" charset="-122"/>
              </a:rPr>
              <a:t>；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    {1,2} ∩{2,3} ∩{0,1}=</a:t>
            </a:r>
            <a:r>
              <a:rPr lang="zh-CN" altLang="en-US" sz="2800" b="1" smtClean="0">
                <a:ea typeface="黑体" panose="02010609060101010101" pitchFamily="49" charset="-122"/>
              </a:rPr>
              <a:t> </a:t>
            </a:r>
            <a:r>
              <a:rPr lang="zh-CN" altLang="en-US" sz="2800" b="1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smtClean="0">
                <a:ea typeface="黑体" panose="02010609060101010101" pitchFamily="49" charset="-122"/>
              </a:rPr>
              <a:t> 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800" b="1" smtClean="0">
              <a:ea typeface="黑体" panose="02010609060101010101" pitchFamily="49" charset="-122"/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533400" y="1828800"/>
          <a:ext cx="63865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公式" r:id="rId4" imgW="3606800" imgH="1549400" progId="Equation.3">
                  <p:embed/>
                </p:oleObj>
              </mc:Choice>
              <mc:Fallback>
                <p:oleObj name="公式" r:id="rId4" imgW="3606800" imgH="154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638651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3.2 </a:t>
            </a:r>
            <a:r>
              <a:rPr lang="zh-CN" altLang="en-US" sz="4400" smtClean="0">
                <a:latin typeface="Arial Black" panose="020B0A04020102020204" pitchFamily="34" charset="0"/>
              </a:rPr>
              <a:t>集合的运算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3.12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是两个集合，则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的差集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(Subtraction)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定义为：                                        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-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”称为差运算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(Subtraction Operation)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A-B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也可叫做相对补集。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{1,2,3,4}-{3,4,5,6}={1,2}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{1,2}- 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={1,2}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 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-{1,2}=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{1,2}-{1,2}= 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3.13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为全集，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的子集，则集合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的补集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(Complement)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定义为：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也可记为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~A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-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”，“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~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”称为补运算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(Complement Operation)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U={1,2,3,4}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A={1,2}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~A={3,4}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4038600" y="1600200"/>
          <a:ext cx="3800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公式" r:id="rId4" imgW="1600200" imgH="203040" progId="Equation.3">
                  <p:embed/>
                </p:oleObj>
              </mc:Choice>
              <mc:Fallback>
                <p:oleObj name="公式" r:id="rId4" imgW="16002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38004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4876800" y="4191000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" name="公式" r:id="rId6" imgW="1905000" imgH="228600" progId="Equation.3">
                  <p:embed/>
                </p:oleObj>
              </mc:Choice>
              <mc:Fallback>
                <p:oleObj name="公式" r:id="rId6" imgW="1905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91000"/>
                        <a:ext cx="381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3.2 </a:t>
            </a:r>
            <a:r>
              <a:rPr lang="zh-CN" altLang="en-US" sz="4400" smtClean="0">
                <a:latin typeface="Arial Black" panose="020B0A04020102020204" pitchFamily="34" charset="0"/>
              </a:rPr>
              <a:t>集合的运算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3.14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是两个集合，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的对称差集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(Symmetric Differences)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定义为：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”称为对称差运算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(Symmetric Differences Operation)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{1,2,3,4} 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{3,4,5,6}={1,2,5,6}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 {a, b, c}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={a, b, c}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定理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3.2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集合恒等式：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AutoNum type="arabicPeriod"/>
            </a:pPr>
            <a:r>
              <a:rPr lang="zh-CN" altLang="en-US" sz="2800" b="1" dirty="0" smtClean="0">
                <a:ea typeface="黑体" panose="02010609060101010101" pitchFamily="49" charset="-122"/>
              </a:rPr>
              <a:t> 幂等律：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∪A=A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∩A=A;</a:t>
            </a:r>
          </a:p>
          <a:p>
            <a:pPr>
              <a:buFontTx/>
              <a:buAutoNum type="arabicPeriod"/>
            </a:pPr>
            <a:r>
              <a:rPr lang="zh-CN" altLang="en-US" sz="2800" b="1" dirty="0" smtClean="0">
                <a:ea typeface="黑体" panose="02010609060101010101" pitchFamily="49" charset="-122"/>
              </a:rPr>
              <a:t> 结合律</a:t>
            </a:r>
            <a:r>
              <a:rPr lang="zh-CN" altLang="en-US" sz="2800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(A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∪B)∪C=A∪(B∪C)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  <a:sym typeface="Wingdings" panose="05000000000000000000" pitchFamily="2" charset="2"/>
              </a:rPr>
              <a:t>(A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∩ B) ∩ C=A ∩(B ∩ C)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AutoNum type="arabicPeriod"/>
            </a:pPr>
            <a:r>
              <a:rPr lang="zh-CN" altLang="en-US" sz="2800" b="1" dirty="0" smtClean="0">
                <a:ea typeface="黑体" panose="02010609060101010101" pitchFamily="49" charset="-122"/>
              </a:rPr>
              <a:t> 交换律：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∪B=B ∪A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∩B=B ∩A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5638800" y="1600200"/>
          <a:ext cx="320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公式" r:id="rId3" imgW="1600200" imgH="203040" progId="Equation.3">
                  <p:embed/>
                </p:oleObj>
              </mc:Choice>
              <mc:Fallback>
                <p:oleObj name="公式" r:id="rId3" imgW="16002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00200"/>
                        <a:ext cx="320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latin typeface="Arial Black" pitchFamily="34" charset="0"/>
                <a:ea typeface="黑体" pitchFamily="2" charset="-122"/>
              </a:rPr>
              <a:t>第三章 集合代数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3.1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集合的基本概念</a:t>
            </a:r>
            <a:endParaRPr lang="en-US" altLang="zh-CN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1. 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集合的定义</a:t>
            </a:r>
            <a:endParaRPr lang="en-US" altLang="zh-CN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集合是现代数学中最重要的基本概念之一。我们知道，在任何一个数学理论中，不可能对其中的每个概念都严格定义，这样的概念一般为数学理论中的原始概念，而称其余的概念为它的派生概念。如欧几里得几何学中，“点”和“线”是原始概念，而“三角形”和“圆”则为派生概念。今天我们介绍的“集合”也是一个不能严格定义的原始概念。但是为了理解上的方便，我们仍然给一个不严格的定义。</a:t>
            </a:r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	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3.2 </a:t>
            </a:r>
            <a:r>
              <a:rPr lang="zh-CN" altLang="en-US" sz="4400" smtClean="0">
                <a:latin typeface="Arial Black" panose="020B0A04020102020204" pitchFamily="34" charset="0"/>
              </a:rPr>
              <a:t>集合的运算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分配律：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A∪(B∩C)=(A ∪B) ∩(A ∪C)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∩(B ∪C)=(A ∩B)∪(A ∩C)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同一律：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∪ 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=A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∩U=A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零律：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∪U=U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 ∩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=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排中律：             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矛盾律：          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吸收律：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A∪(A ∩B)=A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A∩ (A ∪B)=A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德摩根律：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~(A∪B)=~A ∩~B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~(A ∩B)=~A∪~B</a:t>
            </a:r>
          </a:p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双重否定律：        ；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marL="514350" indent="-514350">
              <a:buFontTx/>
              <a:buAutoNum type="arabicPeriod" startAt="4"/>
            </a:pPr>
            <a:r>
              <a:rPr lang="zh-CN" altLang="en-US" sz="2800" b="1" dirty="0" smtClean="0">
                <a:ea typeface="黑体" panose="02010609060101010101" pitchFamily="49" charset="-122"/>
              </a:rPr>
              <a:t>补交转换律：                  。</a:t>
            </a: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2362200" y="3048000"/>
          <a:ext cx="13112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" name="公式" r:id="rId4" imgW="685502" imgH="215806" progId="Equation.3">
                  <p:embed/>
                </p:oleObj>
              </mc:Choice>
              <mc:Fallback>
                <p:oleObj name="公式" r:id="rId4" imgW="685502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13112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2362200" y="35814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9" name="公式" r:id="rId6" imgW="532937" imgH="215713" progId="Equation.3">
                  <p:embed/>
                </p:oleObj>
              </mc:Choice>
              <mc:Fallback>
                <p:oleObj name="公式" r:id="rId6" imgW="532937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3048000" y="5105400"/>
          <a:ext cx="88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0" name="公式" r:id="rId8" imgW="418918" imgH="215806" progId="Equation.3">
                  <p:embed/>
                </p:oleObj>
              </mc:Choice>
              <mc:Fallback>
                <p:oleObj name="公式" r:id="rId8" imgW="418918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0"/>
                        <a:ext cx="887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3048000" y="5638800"/>
          <a:ext cx="17240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公式" r:id="rId10" imgW="901309" imgH="215806" progId="Equation.3">
                  <p:embed/>
                </p:oleObj>
              </mc:Choice>
              <mc:Fallback>
                <p:oleObj name="公式" r:id="rId10" imgW="90130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38800"/>
                        <a:ext cx="17240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3.2 </a:t>
            </a:r>
            <a:r>
              <a:rPr lang="zh-CN" altLang="en-US" sz="4400" smtClean="0">
                <a:latin typeface="Arial Black" panose="020B0A04020102020204" pitchFamily="34" charset="0"/>
              </a:rPr>
              <a:t>集合的运算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3-6</a:t>
            </a: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：证：</a:t>
            </a:r>
            <a:endParaRPr lang="en-US" altLang="zh-CN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(3) A</a:t>
            </a:r>
            <a:r>
              <a:rPr lang="zh-CN" altLang="en-US" sz="2800" b="1" kern="1200" dirty="0" smtClean="0">
                <a:ea typeface="黑体" pitchFamily="2" charset="-122"/>
              </a:rPr>
              <a:t>，</a:t>
            </a:r>
            <a:r>
              <a:rPr lang="en-US" altLang="zh-CN" sz="2800" b="1" kern="1200" dirty="0" smtClean="0">
                <a:ea typeface="黑体" pitchFamily="2" charset="-122"/>
              </a:rPr>
              <a:t>B</a:t>
            </a:r>
            <a:r>
              <a:rPr lang="zh-CN" altLang="en-US" sz="2800" b="1" kern="1200" dirty="0" smtClean="0">
                <a:ea typeface="黑体" pitchFamily="2" charset="-122"/>
              </a:rPr>
              <a:t>为集合，已知</a:t>
            </a:r>
            <a:r>
              <a:rPr lang="en-US" altLang="zh-CN" sz="2800" b="1" kern="1200" dirty="0" smtClean="0">
                <a:ea typeface="黑体" pitchFamily="2" charset="-122"/>
              </a:rPr>
              <a:t>A-B=B-A</a:t>
            </a:r>
            <a:r>
              <a:rPr lang="zh-CN" altLang="en-US" sz="2800" b="1" kern="1200" dirty="0" smtClean="0">
                <a:ea typeface="黑体" pitchFamily="2" charset="-122"/>
              </a:rPr>
              <a:t>，证明：</a:t>
            </a:r>
            <a:r>
              <a:rPr lang="en-US" altLang="zh-CN" sz="2800" b="1" kern="1200" dirty="0" smtClean="0">
                <a:ea typeface="黑体" pitchFamily="2" charset="-122"/>
              </a:rPr>
              <a:t>A=B</a:t>
            </a:r>
            <a:r>
              <a:rPr lang="zh-CN" altLang="en-US" sz="2800" b="1" kern="1200" dirty="0" smtClean="0">
                <a:ea typeface="黑体" pitchFamily="2" charset="-122"/>
              </a:rPr>
              <a:t>。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证：</a:t>
            </a:r>
            <a:r>
              <a:rPr lang="en-US" altLang="zh-CN" sz="2800" b="1" kern="1200" dirty="0" smtClean="0">
                <a:ea typeface="黑体" pitchFamily="2" charset="-122"/>
              </a:rPr>
              <a:t>(1)</a:t>
            </a:r>
          </a:p>
          <a:p>
            <a:pPr>
              <a:buFontTx/>
              <a:buNone/>
              <a:defRPr/>
            </a:pPr>
            <a:endParaRPr lang="zh-CN" altLang="en-US" b="1" dirty="0" smtClean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76452"/>
              </p:ext>
            </p:extLst>
          </p:nvPr>
        </p:nvGraphicFramePr>
        <p:xfrm>
          <a:off x="520700" y="1676400"/>
          <a:ext cx="4597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676400"/>
                        <a:ext cx="45974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1870"/>
              </p:ext>
            </p:extLst>
          </p:nvPr>
        </p:nvGraphicFramePr>
        <p:xfrm>
          <a:off x="1828800" y="3276600"/>
          <a:ext cx="61896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Equation" r:id="rId5" imgW="2844800" imgH="1155700" progId="Equation.DSMT4">
                  <p:embed/>
                </p:oleObj>
              </mc:Choice>
              <mc:Fallback>
                <p:oleObj name="Equation" r:id="rId5" imgW="2844800" imgH="1155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618966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3.2 </a:t>
            </a:r>
            <a:r>
              <a:rPr lang="zh-CN" altLang="en-US" sz="4400" smtClean="0">
                <a:latin typeface="Arial Black" panose="020B0A04020102020204" pitchFamily="34" charset="0"/>
              </a:rPr>
              <a:t>集合的运算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(2)</a:t>
            </a:r>
          </a:p>
          <a:p>
            <a:pPr>
              <a:buFontTx/>
              <a:buNone/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(3)</a:t>
            </a:r>
          </a:p>
          <a:p>
            <a:pPr>
              <a:buFontTx/>
              <a:buNone/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</a:t>
            </a:r>
            <a:r>
              <a:rPr lang="zh-CN" altLang="en-US" sz="2800" b="1" kern="1200" dirty="0" smtClean="0">
                <a:ea typeface="黑体" pitchFamily="2" charset="-122"/>
              </a:rPr>
              <a:t>同理：</a:t>
            </a:r>
            <a:r>
              <a:rPr lang="en-US" altLang="zh-CN" sz="2800" b="1" kern="1200" dirty="0" smtClean="0">
                <a:ea typeface="黑体" pitchFamily="2" charset="-122"/>
              </a:rPr>
              <a:t>A    B</a:t>
            </a:r>
            <a:r>
              <a:rPr lang="zh-CN" altLang="en-US" sz="2800" b="1" kern="1200" dirty="0" smtClean="0">
                <a:ea typeface="黑体" pitchFamily="2" charset="-122"/>
              </a:rPr>
              <a:t>，∴</a:t>
            </a:r>
            <a:r>
              <a:rPr lang="en-US" altLang="zh-CN" sz="2800" b="1" kern="1200" dirty="0" smtClean="0">
                <a:ea typeface="黑体" pitchFamily="2" charset="-122"/>
              </a:rPr>
              <a:t>A=B</a:t>
            </a:r>
            <a:r>
              <a:rPr lang="zh-CN" altLang="en-US" sz="2800" b="1" kern="1200" dirty="0" smtClean="0">
                <a:ea typeface="黑体" pitchFamily="2" charset="-122"/>
              </a:rPr>
              <a:t>。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zh-CN" altLang="en-US" sz="2800" b="1" kern="1200" dirty="0" smtClean="0">
              <a:ea typeface="黑体" pitchFamily="2" charset="-122"/>
            </a:endParaRP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66539"/>
              </p:ext>
            </p:extLst>
          </p:nvPr>
        </p:nvGraphicFramePr>
        <p:xfrm>
          <a:off x="1373188" y="1143000"/>
          <a:ext cx="36099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8" name="Equation" r:id="rId4" imgW="1981200" imgH="1422400" progId="Equation.DSMT4">
                  <p:embed/>
                </p:oleObj>
              </mc:Choice>
              <mc:Fallback>
                <p:oleObj name="Equation" r:id="rId4" imgW="1981200" imgH="142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143000"/>
                        <a:ext cx="36099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47083"/>
              </p:ext>
            </p:extLst>
          </p:nvPr>
        </p:nvGraphicFramePr>
        <p:xfrm>
          <a:off x="1114425" y="3733800"/>
          <a:ext cx="3817938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9" name="Equation" r:id="rId6" imgW="2082800" imgH="698500" progId="Equation.DSMT4">
                  <p:embed/>
                </p:oleObj>
              </mc:Choice>
              <mc:Fallback>
                <p:oleObj name="Equation" r:id="rId6" imgW="20828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733800"/>
                        <a:ext cx="3817938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2849"/>
              </p:ext>
            </p:extLst>
          </p:nvPr>
        </p:nvGraphicFramePr>
        <p:xfrm>
          <a:off x="2514600" y="5105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0" name="Equation" r:id="rId8" imgW="152268" imgH="152268" progId="Equation.DSMT4">
                  <p:embed/>
                </p:oleObj>
              </mc:Choice>
              <mc:Fallback>
                <p:oleObj name="Equation" r:id="rId8" imgW="152268" imgH="1522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3.3 </a:t>
            </a:r>
            <a:r>
              <a:rPr lang="zh-CN" altLang="en-US" sz="4400" smtClean="0">
                <a:latin typeface="Arial Black" panose="020B0A04020102020204" pitchFamily="34" charset="0"/>
              </a:rPr>
              <a:t>有限集合的计数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鸽笼原理</a:t>
            </a:r>
            <a:r>
              <a:rPr lang="en-US" altLang="zh-CN" b="1" dirty="0" smtClean="0"/>
              <a:t>(Pigeonhole Principle)</a:t>
            </a:r>
          </a:p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定理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3.3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若有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n+1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个鸽子住进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个鸽笼，则至少有一个鸽笼至少住进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只鸽子。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证明：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用反证法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假设每个鸽笼至多只住进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只鸽子，则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个鸽笼至多住进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只鸽子，这与有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n+1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只鸽子矛盾。∴命题成立。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3-7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：求证：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n+1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个正整数                      ，则总可以找到一对数         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(1≤i&lt;j≤n+1)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使得它们的差能被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整除。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证明：                                 取被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整除的余数，若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个余数互不相同，则必有一个为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，不妨设为 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则             能被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整除。否则，由鸽笼原理，必有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6096000" y="3886200"/>
          <a:ext cx="195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8" name="公式" r:id="rId3" imgW="838200" imgH="228600" progId="Equation.3">
                  <p:embed/>
                </p:oleObj>
              </mc:Choice>
              <mc:Fallback>
                <p:oleObj name="公式" r:id="rId3" imgW="838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86200"/>
                        <a:ext cx="195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266159"/>
              </p:ext>
            </p:extLst>
          </p:nvPr>
        </p:nvGraphicFramePr>
        <p:xfrm>
          <a:off x="3695700" y="4270829"/>
          <a:ext cx="990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9" name="公式" r:id="rId5" imgW="431613" imgH="241195" progId="Equation.3">
                  <p:embed/>
                </p:oleObj>
              </mc:Choice>
              <mc:Fallback>
                <p:oleObj name="公式" r:id="rId5" imgW="431613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270829"/>
                        <a:ext cx="990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48301"/>
              </p:ext>
            </p:extLst>
          </p:nvPr>
        </p:nvGraphicFramePr>
        <p:xfrm>
          <a:off x="1447800" y="5130800"/>
          <a:ext cx="3081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0" name="公式" r:id="rId7" imgW="1320800" imgH="228600" progId="Equation.3">
                  <p:embed/>
                </p:oleObj>
              </mc:Choice>
              <mc:Fallback>
                <p:oleObj name="公式" r:id="rId7" imgW="1320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30800"/>
                        <a:ext cx="3081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7391400" y="5486400"/>
          <a:ext cx="1219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1" name="公式" r:id="rId9" imgW="444307" imgH="241195" progId="Equation.3">
                  <p:embed/>
                </p:oleObj>
              </mc:Choice>
              <mc:Fallback>
                <p:oleObj name="公式" r:id="rId9" imgW="44430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486400"/>
                        <a:ext cx="1219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838200" y="5943600"/>
          <a:ext cx="12049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2" name="公式" r:id="rId11" imgW="444307" imgH="241195" progId="Equation.3">
                  <p:embed/>
                </p:oleObj>
              </mc:Choice>
              <mc:Fallback>
                <p:oleObj name="公式" r:id="rId11" imgW="444307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43600"/>
                        <a:ext cx="12049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3.3 </a:t>
            </a:r>
            <a:r>
              <a:rPr lang="zh-CN" altLang="en-US" sz="4400" smtClean="0">
                <a:latin typeface="Arial Black" panose="020B0A04020102020204" pitchFamily="34" charset="0"/>
              </a:rPr>
              <a:t>有限集合的计数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余数相同，不妨设为                       ，则            能被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整除。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定理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3.4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鸽笼原理的推广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若有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只鸽子住进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m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个鸽笼，则至少有一个鸽笼至少住进            只鸽子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容斥原理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包含排斥原理</a:t>
            </a:r>
            <a:r>
              <a:rPr lang="en-US" altLang="zh-CN" b="1" dirty="0" smtClean="0"/>
              <a:t>)</a:t>
            </a:r>
          </a:p>
          <a:p>
            <a:pPr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所谓容斥，是指我们计算某类物的数目时，要排斥那些不应包含在这个计数中的数目，但同时要包含那些被错误地排斥了的数目，以此补偿，这种原理称为容斥原理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(The Principle of Inclusion-exclusion)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，又称为包含排斥原理。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定理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3.5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是任意有限集合，则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|A∪B|=|A|+|B|-|A∩B|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3733800" y="1143000"/>
          <a:ext cx="2078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6" name="公式" r:id="rId4" imgW="939392" imgH="241195" progId="Equation.3">
                  <p:embed/>
                </p:oleObj>
              </mc:Choice>
              <mc:Fallback>
                <p:oleObj name="公式" r:id="rId4" imgW="939392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143000"/>
                        <a:ext cx="2078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6477000" y="1066800"/>
          <a:ext cx="106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7" name="公式" r:id="rId6" imgW="431613" imgH="241195" progId="Equation.3">
                  <p:embed/>
                </p:oleObj>
              </mc:Choice>
              <mc:Fallback>
                <p:oleObj name="公式" r:id="rId6" imgW="431613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066800"/>
                        <a:ext cx="1066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6172200" y="2438400"/>
          <a:ext cx="990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8" name="公式" r:id="rId8" imgW="609336" imgH="431613" progId="Equation.3">
                  <p:embed/>
                </p:oleObj>
              </mc:Choice>
              <mc:Fallback>
                <p:oleObj name="公式" r:id="rId8" imgW="60933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438400"/>
                        <a:ext cx="9906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3.3 </a:t>
            </a:r>
            <a:r>
              <a:rPr lang="zh-CN" altLang="en-US" sz="4400" smtClean="0">
                <a:latin typeface="Arial Black" panose="020B0A04020102020204" pitchFamily="34" charset="0"/>
              </a:rPr>
              <a:t>有限集合的计数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证：当</a:t>
            </a:r>
            <a:r>
              <a:rPr lang="en-US" altLang="zh-CN" sz="2800" b="1" kern="1200" dirty="0" smtClean="0">
                <a:ea typeface="黑体" pitchFamily="2" charset="-122"/>
              </a:rPr>
              <a:t>A∩B</a:t>
            </a:r>
            <a:r>
              <a:rPr lang="zh-CN" altLang="en-US" sz="2800" b="1" kern="1200" dirty="0" smtClean="0">
                <a:ea typeface="黑体" pitchFamily="2" charset="-122"/>
              </a:rPr>
              <a:t>为空时，</a:t>
            </a:r>
            <a:r>
              <a:rPr lang="en-US" altLang="zh-CN" sz="2800" b="1" kern="1200" dirty="0" smtClean="0">
                <a:ea typeface="黑体" pitchFamily="2" charset="-122"/>
              </a:rPr>
              <a:t> |A∪B|=|A|+|B|</a:t>
            </a:r>
            <a:r>
              <a:rPr lang="zh-CN" altLang="en-US" sz="2800" b="1" kern="1200" dirty="0" smtClean="0">
                <a:ea typeface="黑体" pitchFamily="2" charset="-122"/>
              </a:rPr>
              <a:t>；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 </a:t>
            </a:r>
            <a:r>
              <a:rPr lang="zh-CN" altLang="en-US" sz="2800" b="1" kern="1200" dirty="0" smtClean="0">
                <a:ea typeface="黑体" pitchFamily="2" charset="-122"/>
              </a:rPr>
              <a:t>当</a:t>
            </a:r>
            <a:r>
              <a:rPr lang="en-US" altLang="zh-CN" sz="2800" b="1" kern="1200" dirty="0" smtClean="0">
                <a:ea typeface="黑体" pitchFamily="2" charset="-122"/>
              </a:rPr>
              <a:t>A∩B</a:t>
            </a:r>
            <a:r>
              <a:rPr lang="zh-CN" altLang="en-US" sz="2800" b="1" kern="1200" dirty="0" smtClean="0">
                <a:ea typeface="黑体" pitchFamily="2" charset="-122"/>
              </a:rPr>
              <a:t>不空时，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 </a:t>
            </a:r>
            <a:r>
              <a:rPr lang="zh-CN" altLang="en-US" sz="2800" b="1" kern="1200" dirty="0" smtClean="0">
                <a:ea typeface="黑体" pitchFamily="2" charset="-122"/>
              </a:rPr>
              <a:t>而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  </a:t>
            </a:r>
            <a:r>
              <a:rPr lang="zh-CN" altLang="en-US" sz="2800" b="1" kern="1200" dirty="0" smtClean="0">
                <a:ea typeface="黑体" pitchFamily="2" charset="-122"/>
              </a:rPr>
              <a:t>所以：</a:t>
            </a:r>
            <a:r>
              <a:rPr lang="en-US" altLang="zh-CN" sz="2800" b="1" kern="1200" dirty="0" smtClean="0">
                <a:ea typeface="黑体" pitchFamily="2" charset="-122"/>
              </a:rPr>
              <a:t> |A∪B|=|A|+|B|-|A∩B|</a:t>
            </a:r>
            <a:r>
              <a:rPr lang="zh-CN" altLang="en-US" sz="2800" b="1" kern="1200" dirty="0" smtClean="0">
                <a:ea typeface="黑体" pitchFamily="2" charset="-122"/>
              </a:rPr>
              <a:t>。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推论</a:t>
            </a:r>
            <a:r>
              <a:rPr lang="en-US" altLang="zh-CN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3.1</a:t>
            </a: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：</a:t>
            </a:r>
            <a:r>
              <a:rPr lang="zh-CN" altLang="en-US" sz="2800" b="1" kern="1200" dirty="0" smtClean="0">
                <a:ea typeface="黑体" pitchFamily="2" charset="-122"/>
              </a:rPr>
              <a:t>设</a:t>
            </a:r>
            <a:r>
              <a:rPr lang="en-US" altLang="zh-CN" sz="2800" b="1" kern="1200" dirty="0" smtClean="0">
                <a:ea typeface="黑体" pitchFamily="2" charset="-122"/>
              </a:rPr>
              <a:t>U</a:t>
            </a:r>
            <a:r>
              <a:rPr lang="zh-CN" altLang="en-US" sz="2800" b="1" kern="1200" dirty="0" smtClean="0">
                <a:ea typeface="黑体" pitchFamily="2" charset="-122"/>
              </a:rPr>
              <a:t>为全集，</a:t>
            </a:r>
            <a:r>
              <a:rPr lang="en-US" altLang="zh-CN" sz="2800" b="1" kern="1200" dirty="0" smtClean="0">
                <a:ea typeface="黑体" pitchFamily="2" charset="-122"/>
              </a:rPr>
              <a:t>A</a:t>
            </a:r>
            <a:r>
              <a:rPr lang="zh-CN" altLang="en-US" sz="2800" b="1" kern="1200" dirty="0" smtClean="0">
                <a:ea typeface="黑体" pitchFamily="2" charset="-122"/>
              </a:rPr>
              <a:t>和</a:t>
            </a:r>
            <a:r>
              <a:rPr lang="en-US" altLang="zh-CN" sz="2800" b="1" kern="1200" dirty="0" smtClean="0">
                <a:ea typeface="黑体" pitchFamily="2" charset="-122"/>
              </a:rPr>
              <a:t>B</a:t>
            </a:r>
            <a:r>
              <a:rPr lang="zh-CN" altLang="en-US" sz="2800" b="1" kern="1200" dirty="0" smtClean="0">
                <a:ea typeface="黑体" pitchFamily="2" charset="-122"/>
              </a:rPr>
              <a:t>是任意有限集合，则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证：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推广到</a:t>
            </a:r>
            <a:r>
              <a:rPr lang="en-US" altLang="zh-CN" sz="2800" b="1" kern="1200" dirty="0" smtClean="0">
                <a:ea typeface="黑体" pitchFamily="2" charset="-122"/>
              </a:rPr>
              <a:t>n</a:t>
            </a:r>
            <a:r>
              <a:rPr lang="zh-CN" altLang="en-US" sz="2800" b="1" kern="1200" dirty="0" smtClean="0">
                <a:ea typeface="黑体" pitchFamily="2" charset="-122"/>
              </a:rPr>
              <a:t>个有限集合的情况：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3581400" y="1676400"/>
          <a:ext cx="52149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2" name="公式" r:id="rId3" imgW="2844800" imgH="228600" progId="Equation.3">
                  <p:embed/>
                </p:oleObj>
              </mc:Choice>
              <mc:Fallback>
                <p:oleObj name="公式" r:id="rId3" imgW="2844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52149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59576"/>
              </p:ext>
            </p:extLst>
          </p:nvPr>
        </p:nvGraphicFramePr>
        <p:xfrm>
          <a:off x="1676400" y="2133600"/>
          <a:ext cx="495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3" name="Equation" r:id="rId5" imgW="2286000" imgH="228600" progId="Equation.DSMT4">
                  <p:embed/>
                </p:oleObj>
              </mc:Choice>
              <mc:Fallback>
                <p:oleObj name="Equation" r:id="rId5" imgW="2286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495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838200" y="3733800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4" name="公式" r:id="rId7" imgW="2209800" imgH="228600" progId="Equation.3">
                  <p:embed/>
                </p:oleObj>
              </mc:Choice>
              <mc:Fallback>
                <p:oleObj name="公式" r:id="rId7" imgW="2209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441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1143000" y="4267200"/>
          <a:ext cx="6659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5" name="公式" r:id="rId9" imgW="3073400" imgH="457200" progId="Equation.3">
                  <p:embed/>
                </p:oleObj>
              </mc:Choice>
              <mc:Fallback>
                <p:oleObj name="公式" r:id="rId9" imgW="3073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66595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3.3 </a:t>
            </a:r>
            <a:r>
              <a:rPr lang="zh-CN" altLang="en-US" sz="4400" smtClean="0">
                <a:latin typeface="Arial Black" panose="020B0A04020102020204" pitchFamily="34" charset="0"/>
              </a:rPr>
              <a:t>有限集合的计数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定理</a:t>
            </a:r>
            <a:r>
              <a:rPr lang="en-US" altLang="zh-CN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3.6</a:t>
            </a: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：</a:t>
            </a:r>
            <a:r>
              <a:rPr lang="zh-CN" altLang="en-US" sz="2800" b="1" kern="1200" dirty="0" smtClean="0">
                <a:ea typeface="黑体" pitchFamily="2" charset="-122"/>
              </a:rPr>
              <a:t>设                  是任意有限集合，则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defRPr/>
            </a:pPr>
            <a:endParaRPr lang="en-US" altLang="zh-CN" sz="2800" b="1" kern="1200" dirty="0" smtClean="0">
              <a:ea typeface="黑体" pitchFamily="2" charset="-122"/>
            </a:endParaRPr>
          </a:p>
          <a:p>
            <a:pPr>
              <a:defRPr/>
            </a:pP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推论</a:t>
            </a:r>
            <a:r>
              <a:rPr lang="en-US" altLang="zh-CN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3.2</a:t>
            </a:r>
            <a:r>
              <a:rPr lang="zh-CN" altLang="en-US" sz="2800" b="1" kern="1200" dirty="0" smtClean="0">
                <a:solidFill>
                  <a:srgbClr val="FF6600"/>
                </a:solidFill>
                <a:ea typeface="黑体" pitchFamily="2" charset="-122"/>
                <a:sym typeface="Wingdings" pitchFamily="2" charset="2"/>
              </a:rPr>
              <a:t>：</a:t>
            </a:r>
            <a:r>
              <a:rPr lang="zh-CN" altLang="en-US" sz="2800" b="1" kern="1200" dirty="0" smtClean="0">
                <a:ea typeface="黑体" pitchFamily="2" charset="-122"/>
                <a:sym typeface="Wingdings" pitchFamily="2" charset="2"/>
              </a:rPr>
              <a:t>设</a:t>
            </a:r>
            <a:r>
              <a:rPr lang="en-US" altLang="zh-CN" sz="2800" b="1" kern="1200" dirty="0" smtClean="0">
                <a:ea typeface="黑体" pitchFamily="2" charset="-122"/>
                <a:sym typeface="Wingdings" pitchFamily="2" charset="2"/>
              </a:rPr>
              <a:t>U</a:t>
            </a:r>
            <a:r>
              <a:rPr lang="zh-CN" altLang="en-US" sz="2800" b="1" kern="1200" dirty="0" smtClean="0">
                <a:ea typeface="黑体" pitchFamily="2" charset="-122"/>
                <a:sym typeface="Wingdings" pitchFamily="2" charset="2"/>
              </a:rPr>
              <a:t>为全集，                 则</a:t>
            </a:r>
            <a:endParaRPr lang="en-US" altLang="zh-CN" sz="2800" b="1" kern="1200" dirty="0" smtClean="0">
              <a:ea typeface="黑体" pitchFamily="2" charset="-122"/>
              <a:sym typeface="Wingdings" pitchFamily="2" charset="2"/>
            </a:endParaRPr>
          </a:p>
          <a:p>
            <a:pPr>
              <a:defRPr/>
            </a:pPr>
            <a:endParaRPr lang="en-US" altLang="zh-CN" sz="2800" b="1" kern="1200" dirty="0" smtClean="0">
              <a:ea typeface="黑体" pitchFamily="2" charset="-122"/>
              <a:sym typeface="Wingdings" pitchFamily="2" charset="2"/>
            </a:endParaRPr>
          </a:p>
          <a:p>
            <a:pPr>
              <a:defRPr/>
            </a:pPr>
            <a:endParaRPr lang="en-US" altLang="zh-CN" sz="2800" b="1" kern="1200" dirty="0" smtClean="0">
              <a:ea typeface="黑体" pitchFamily="2" charset="-122"/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  <a:sym typeface="Wingdings" pitchFamily="2" charset="2"/>
              </a:rPr>
              <a:t>证明：用数学归纳法。</a:t>
            </a: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2667000" y="1143000"/>
          <a:ext cx="1624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6" name="公式" r:id="rId3" imgW="749300" imgH="228600" progId="Equation.3">
                  <p:embed/>
                </p:oleObj>
              </mc:Choice>
              <mc:Fallback>
                <p:oleObj name="公式" r:id="rId3" imgW="749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16240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533400" y="1676400"/>
          <a:ext cx="8420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7" name="公式" r:id="rId5" imgW="4622800" imgH="711200" progId="Equation.3">
                  <p:embed/>
                </p:oleObj>
              </mc:Choice>
              <mc:Fallback>
                <p:oleObj name="公式" r:id="rId5" imgW="46228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4201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4191000" y="3200400"/>
          <a:ext cx="1624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8" name="公式" r:id="rId7" imgW="749300" imgH="228600" progId="Equation.3">
                  <p:embed/>
                </p:oleObj>
              </mc:Choice>
              <mc:Fallback>
                <p:oleObj name="公式" r:id="rId7" imgW="749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00400"/>
                        <a:ext cx="16240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5"/>
          <p:cNvGraphicFramePr>
            <a:graphicFrameLocks noChangeAspect="1"/>
          </p:cNvGraphicFramePr>
          <p:nvPr/>
        </p:nvGraphicFramePr>
        <p:xfrm>
          <a:off x="228600" y="3581400"/>
          <a:ext cx="881538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公式" r:id="rId9" imgW="5016500" imgH="711200" progId="Equation.3">
                  <p:embed/>
                </p:oleObj>
              </mc:Choice>
              <mc:Fallback>
                <p:oleObj name="公式" r:id="rId9" imgW="50165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1400"/>
                        <a:ext cx="8815388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3.3 </a:t>
            </a:r>
            <a:r>
              <a:rPr lang="zh-CN" altLang="en-US" sz="4400" smtClean="0">
                <a:latin typeface="Arial Black" panose="020B0A04020102020204" pitchFamily="34" charset="0"/>
              </a:rPr>
              <a:t>有限集合的计数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3-8</a:t>
            </a: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：</a:t>
            </a:r>
            <a:r>
              <a:rPr lang="zh-CN" altLang="en-US" sz="2800" b="1" kern="1200" dirty="0" smtClean="0">
                <a:ea typeface="黑体" pitchFamily="2" charset="-122"/>
              </a:rPr>
              <a:t>某软件公司的程序员都熟悉</a:t>
            </a:r>
            <a:r>
              <a:rPr lang="en-US" altLang="zh-CN" sz="2800" b="1" kern="1200" dirty="0" smtClean="0">
                <a:ea typeface="黑体" pitchFamily="2" charset="-122"/>
              </a:rPr>
              <a:t>Java</a:t>
            </a:r>
            <a:r>
              <a:rPr lang="zh-CN" altLang="en-US" sz="2800" b="1" kern="1200" dirty="0" smtClean="0">
                <a:ea typeface="黑体" pitchFamily="2" charset="-122"/>
              </a:rPr>
              <a:t>或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，其中熟悉</a:t>
            </a:r>
            <a:r>
              <a:rPr lang="en-US" altLang="zh-CN" sz="2800" b="1" kern="1200" dirty="0" smtClean="0">
                <a:ea typeface="黑体" pitchFamily="2" charset="-122"/>
              </a:rPr>
              <a:t>Java</a:t>
            </a:r>
            <a:r>
              <a:rPr lang="zh-CN" altLang="en-US" sz="2800" b="1" kern="1200" dirty="0" smtClean="0">
                <a:ea typeface="黑体" pitchFamily="2" charset="-122"/>
              </a:rPr>
              <a:t>的共</a:t>
            </a:r>
            <a:r>
              <a:rPr lang="en-US" altLang="zh-CN" sz="2800" b="1" kern="1200" dirty="0" smtClean="0">
                <a:ea typeface="黑体" pitchFamily="2" charset="-122"/>
              </a:rPr>
              <a:t>47</a:t>
            </a:r>
            <a:r>
              <a:rPr lang="zh-CN" altLang="en-US" sz="2800" b="1" kern="1200" dirty="0" smtClean="0">
                <a:ea typeface="黑体" pitchFamily="2" charset="-122"/>
              </a:rPr>
              <a:t>人，熟悉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的共</a:t>
            </a:r>
            <a:r>
              <a:rPr lang="en-US" altLang="zh-CN" sz="2800" b="1" kern="1200" dirty="0" smtClean="0">
                <a:ea typeface="黑体" pitchFamily="2" charset="-122"/>
              </a:rPr>
              <a:t>35</a:t>
            </a:r>
            <a:r>
              <a:rPr lang="zh-CN" altLang="en-US" sz="2800" b="1" kern="1200" dirty="0" smtClean="0">
                <a:ea typeface="黑体" pitchFamily="2" charset="-122"/>
              </a:rPr>
              <a:t>人，两者都熟悉的共</a:t>
            </a:r>
            <a:r>
              <a:rPr lang="en-US" altLang="zh-CN" sz="2800" b="1" kern="1200" dirty="0" smtClean="0">
                <a:ea typeface="黑体" pitchFamily="2" charset="-122"/>
              </a:rPr>
              <a:t>23</a:t>
            </a:r>
            <a:r>
              <a:rPr lang="zh-CN" altLang="en-US" sz="2800" b="1" kern="1200" dirty="0" smtClean="0">
                <a:ea typeface="黑体" pitchFamily="2" charset="-122"/>
              </a:rPr>
              <a:t>人，问该软件公司共有多少程序员？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解：设</a:t>
            </a:r>
            <a:r>
              <a:rPr lang="en-US" altLang="zh-CN" sz="2800" b="1" kern="1200" dirty="0" smtClean="0">
                <a:ea typeface="黑体" pitchFamily="2" charset="-122"/>
              </a:rPr>
              <a:t>A</a:t>
            </a:r>
            <a:r>
              <a:rPr lang="zh-CN" altLang="en-US" sz="2800" b="1" kern="1200" dirty="0" smtClean="0">
                <a:ea typeface="黑体" pitchFamily="2" charset="-122"/>
              </a:rPr>
              <a:t>，</a:t>
            </a:r>
            <a:r>
              <a:rPr lang="en-US" altLang="zh-CN" sz="2800" b="1" kern="1200" dirty="0" smtClean="0">
                <a:ea typeface="黑体" pitchFamily="2" charset="-122"/>
              </a:rPr>
              <a:t>B</a:t>
            </a:r>
            <a:r>
              <a:rPr lang="zh-CN" altLang="en-US" sz="2800" b="1" kern="1200" dirty="0" smtClean="0">
                <a:ea typeface="黑体" pitchFamily="2" charset="-122"/>
              </a:rPr>
              <a:t>分别表示为熟悉</a:t>
            </a:r>
            <a:r>
              <a:rPr lang="en-US" altLang="zh-CN" sz="2800" b="1" kern="1200" dirty="0" smtClean="0">
                <a:ea typeface="黑体" pitchFamily="2" charset="-122"/>
              </a:rPr>
              <a:t>Java</a:t>
            </a:r>
            <a:r>
              <a:rPr lang="zh-CN" altLang="en-US" sz="2800" b="1" kern="1200" dirty="0" smtClean="0">
                <a:ea typeface="黑体" pitchFamily="2" charset="-122"/>
              </a:rPr>
              <a:t>和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的程序员，则该公式的程序员集合为</a:t>
            </a:r>
            <a:r>
              <a:rPr lang="en-US" altLang="zh-CN" sz="2800" b="1" kern="1200" dirty="0" smtClean="0">
                <a:ea typeface="黑体" pitchFamily="2" charset="-122"/>
              </a:rPr>
              <a:t>A∪B</a:t>
            </a:r>
            <a:r>
              <a:rPr lang="zh-CN" altLang="en-US" sz="2800" b="1" kern="1200" dirty="0" smtClean="0">
                <a:ea typeface="黑体" pitchFamily="2" charset="-122"/>
              </a:rPr>
              <a:t>由容斥原理得：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| A∪B|=|A|+|B|-|A ∩ B|=47+35-23=59.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3-9</a:t>
            </a: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：</a:t>
            </a:r>
            <a:r>
              <a:rPr lang="zh-CN" altLang="en-US" sz="2800" b="1" kern="1200" dirty="0" smtClean="0">
                <a:ea typeface="黑体" pitchFamily="2" charset="-122"/>
              </a:rPr>
              <a:t>计算中心要安排</a:t>
            </a:r>
            <a:r>
              <a:rPr lang="en-US" altLang="zh-CN" sz="2800" b="1" kern="1200" dirty="0" smtClean="0">
                <a:ea typeface="黑体" pitchFamily="2" charset="-122"/>
              </a:rPr>
              <a:t>Pascal</a:t>
            </a:r>
            <a:r>
              <a:rPr lang="zh-CN" altLang="en-US" sz="2800" b="1" kern="1200" dirty="0" smtClean="0">
                <a:ea typeface="黑体" pitchFamily="2" charset="-122"/>
              </a:rPr>
              <a:t>，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，</a:t>
            </a:r>
            <a:r>
              <a:rPr lang="en-US" altLang="zh-CN" sz="2800" b="1" kern="1200" dirty="0" smtClean="0">
                <a:ea typeface="黑体" pitchFamily="2" charset="-122"/>
              </a:rPr>
              <a:t>C</a:t>
            </a:r>
            <a:r>
              <a:rPr lang="zh-CN" altLang="en-US" sz="2800" b="1" kern="1200" dirty="0" smtClean="0">
                <a:ea typeface="黑体" pitchFamily="2" charset="-122"/>
              </a:rPr>
              <a:t>三门课程的上机，三门课程的学生分别有</a:t>
            </a:r>
            <a:r>
              <a:rPr lang="en-US" altLang="zh-CN" sz="2800" b="1" kern="1200" dirty="0" smtClean="0">
                <a:ea typeface="黑体" pitchFamily="2" charset="-122"/>
              </a:rPr>
              <a:t>110</a:t>
            </a:r>
            <a:r>
              <a:rPr lang="zh-CN" altLang="en-US" sz="2800" b="1" kern="1200" dirty="0" smtClean="0">
                <a:ea typeface="黑体" pitchFamily="2" charset="-122"/>
              </a:rPr>
              <a:t>人，</a:t>
            </a:r>
            <a:r>
              <a:rPr lang="en-US" altLang="zh-CN" sz="2800" b="1" kern="1200" dirty="0" smtClean="0">
                <a:ea typeface="黑体" pitchFamily="2" charset="-122"/>
              </a:rPr>
              <a:t>98</a:t>
            </a:r>
            <a:r>
              <a:rPr lang="zh-CN" altLang="en-US" sz="2800" b="1" kern="1200" dirty="0" smtClean="0">
                <a:ea typeface="黑体" pitchFamily="2" charset="-122"/>
              </a:rPr>
              <a:t>人，</a:t>
            </a:r>
            <a:r>
              <a:rPr lang="en-US" altLang="zh-CN" sz="2800" b="1" kern="1200" dirty="0" smtClean="0">
                <a:ea typeface="黑体" pitchFamily="2" charset="-122"/>
              </a:rPr>
              <a:t>75</a:t>
            </a:r>
            <a:r>
              <a:rPr lang="zh-CN" altLang="en-US" sz="2800" b="1" kern="1200" dirty="0" smtClean="0">
                <a:ea typeface="黑体" pitchFamily="2" charset="-122"/>
              </a:rPr>
              <a:t>人，同时学</a:t>
            </a:r>
            <a:r>
              <a:rPr lang="en-US" altLang="zh-CN" sz="2800" b="1" kern="1200" dirty="0" smtClean="0">
                <a:ea typeface="黑体" pitchFamily="2" charset="-122"/>
              </a:rPr>
              <a:t>Pascal</a:t>
            </a:r>
            <a:r>
              <a:rPr lang="zh-CN" altLang="en-US" sz="2800" b="1" kern="1200" dirty="0" smtClean="0">
                <a:ea typeface="黑体" pitchFamily="2" charset="-122"/>
              </a:rPr>
              <a:t>和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的有</a:t>
            </a:r>
            <a:r>
              <a:rPr lang="en-US" altLang="zh-CN" sz="2800" b="1" kern="1200" dirty="0" smtClean="0">
                <a:ea typeface="黑体" pitchFamily="2" charset="-122"/>
              </a:rPr>
              <a:t>35</a:t>
            </a:r>
            <a:r>
              <a:rPr lang="zh-CN" altLang="en-US" sz="2800" b="1" kern="1200" dirty="0" smtClean="0">
                <a:ea typeface="黑体" pitchFamily="2" charset="-122"/>
              </a:rPr>
              <a:t>人，同时学</a:t>
            </a:r>
            <a:r>
              <a:rPr lang="en-US" altLang="zh-CN" sz="2800" b="1" kern="1200" dirty="0" smtClean="0">
                <a:ea typeface="黑体" pitchFamily="2" charset="-122"/>
              </a:rPr>
              <a:t>Pascal</a:t>
            </a:r>
            <a:r>
              <a:rPr lang="zh-CN" altLang="en-US" sz="2800" b="1" kern="1200" dirty="0" smtClean="0">
                <a:ea typeface="黑体" pitchFamily="2" charset="-122"/>
              </a:rPr>
              <a:t>和</a:t>
            </a:r>
            <a:r>
              <a:rPr lang="en-US" altLang="zh-CN" sz="2800" b="1" kern="1200" dirty="0" smtClean="0">
                <a:ea typeface="黑体" pitchFamily="2" charset="-122"/>
              </a:rPr>
              <a:t>C</a:t>
            </a:r>
            <a:r>
              <a:rPr lang="zh-CN" altLang="en-US" sz="2800" b="1" kern="1200" dirty="0" smtClean="0">
                <a:ea typeface="黑体" pitchFamily="2" charset="-122"/>
              </a:rPr>
              <a:t>的有</a:t>
            </a:r>
            <a:r>
              <a:rPr lang="en-US" altLang="zh-CN" sz="2800" b="1" kern="1200" dirty="0" smtClean="0">
                <a:ea typeface="黑体" pitchFamily="2" charset="-122"/>
              </a:rPr>
              <a:t>50</a:t>
            </a:r>
            <a:r>
              <a:rPr lang="zh-CN" altLang="en-US" sz="2800" b="1" kern="1200" dirty="0" smtClean="0">
                <a:ea typeface="黑体" pitchFamily="2" charset="-122"/>
              </a:rPr>
              <a:t>人</a:t>
            </a:r>
            <a:r>
              <a:rPr lang="zh-CN" altLang="en-US" sz="2800" b="1" kern="1200" dirty="0">
                <a:ea typeface="黑体" pitchFamily="2" charset="-122"/>
              </a:rPr>
              <a:t>，同时学</a:t>
            </a:r>
            <a:r>
              <a:rPr lang="en-US" altLang="zh-CN" sz="2800" b="1" kern="1200" dirty="0">
                <a:ea typeface="黑体" pitchFamily="2" charset="-122"/>
              </a:rPr>
              <a:t>VB</a:t>
            </a:r>
            <a:r>
              <a:rPr lang="zh-CN" altLang="en-US" sz="2800" b="1" kern="1200" dirty="0">
                <a:ea typeface="黑体" pitchFamily="2" charset="-122"/>
              </a:rPr>
              <a:t>和</a:t>
            </a:r>
            <a:r>
              <a:rPr lang="en-US" altLang="zh-CN" sz="2800" b="1" kern="1200" dirty="0">
                <a:ea typeface="黑体" pitchFamily="2" charset="-122"/>
              </a:rPr>
              <a:t>C</a:t>
            </a:r>
            <a:r>
              <a:rPr lang="zh-CN" altLang="en-US" sz="2800" b="1" kern="1200" dirty="0">
                <a:ea typeface="黑体" pitchFamily="2" charset="-122"/>
              </a:rPr>
              <a:t>的有</a:t>
            </a:r>
            <a:r>
              <a:rPr lang="en-US" altLang="zh-CN" sz="2800" b="1" kern="1200" dirty="0">
                <a:ea typeface="黑体" pitchFamily="2" charset="-122"/>
              </a:rPr>
              <a:t>19</a:t>
            </a:r>
            <a:r>
              <a:rPr lang="zh-CN" altLang="en-US" sz="2800" b="1" kern="1200" dirty="0" smtClean="0">
                <a:ea typeface="黑体" pitchFamily="2" charset="-122"/>
              </a:rPr>
              <a:t>人</a:t>
            </a:r>
            <a:r>
              <a:rPr lang="zh-CN" altLang="en-US" sz="2800" b="1" kern="1200" dirty="0">
                <a:ea typeface="黑体" pitchFamily="2" charset="-122"/>
              </a:rPr>
              <a:t>，</a:t>
            </a:r>
            <a:r>
              <a:rPr lang="zh-CN" altLang="en-US" sz="2800" b="1" kern="1200" dirty="0" smtClean="0">
                <a:ea typeface="黑体" pitchFamily="2" charset="-122"/>
              </a:rPr>
              <a:t>三门都学的有</a:t>
            </a:r>
            <a:r>
              <a:rPr lang="en-US" altLang="zh-CN" sz="2800" b="1" kern="1200" dirty="0" smtClean="0">
                <a:ea typeface="黑体" pitchFamily="2" charset="-122"/>
              </a:rPr>
              <a:t>6</a:t>
            </a:r>
            <a:r>
              <a:rPr lang="zh-CN" altLang="en-US" sz="2800" b="1" kern="1200" dirty="0" smtClean="0">
                <a:ea typeface="黑体" pitchFamily="2" charset="-122"/>
              </a:rPr>
              <a:t>人，求一共有多少学生？</a:t>
            </a:r>
            <a:endParaRPr lang="en-US" altLang="zh-CN" sz="2800" b="1" kern="1200" dirty="0" smtClean="0">
              <a:ea typeface="黑体" pitchFamily="2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3.3 </a:t>
            </a:r>
            <a:r>
              <a:rPr lang="zh-CN" altLang="en-US" sz="4400" smtClean="0">
                <a:latin typeface="Arial Black" panose="020B0A04020102020204" pitchFamily="34" charset="0"/>
              </a:rPr>
              <a:t>有限集合的计数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解：设</a:t>
            </a:r>
            <a:r>
              <a:rPr lang="en-US" altLang="zh-CN" sz="2800" b="1" kern="1200" dirty="0" smtClean="0">
                <a:ea typeface="黑体" pitchFamily="2" charset="-122"/>
              </a:rPr>
              <a:t>x</a:t>
            </a:r>
            <a:r>
              <a:rPr lang="zh-CN" altLang="en-US" sz="2800" b="1" kern="1200" dirty="0" smtClean="0">
                <a:ea typeface="黑体" pitchFamily="2" charset="-122"/>
              </a:rPr>
              <a:t>是同时学</a:t>
            </a:r>
            <a:r>
              <a:rPr lang="en-US" altLang="zh-CN" sz="2800" b="1" kern="1200" dirty="0" smtClean="0">
                <a:ea typeface="黑体" pitchFamily="2" charset="-122"/>
              </a:rPr>
              <a:t>Pascal</a:t>
            </a:r>
            <a:r>
              <a:rPr lang="zh-CN" altLang="en-US" sz="2800" b="1" kern="1200" dirty="0" smtClean="0">
                <a:ea typeface="黑体" pitchFamily="2" charset="-122"/>
              </a:rPr>
              <a:t>和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，但没有学</a:t>
            </a:r>
            <a:r>
              <a:rPr lang="en-US" altLang="zh-CN" sz="2800" b="1" kern="1200" dirty="0" smtClean="0">
                <a:ea typeface="黑体" pitchFamily="2" charset="-122"/>
              </a:rPr>
              <a:t>C</a:t>
            </a:r>
            <a:r>
              <a:rPr lang="zh-CN" altLang="en-US" sz="2800" b="1" kern="1200" dirty="0" smtClean="0">
                <a:ea typeface="黑体" pitchFamily="2" charset="-122"/>
              </a:rPr>
              <a:t>的学生数</a:t>
            </a:r>
            <a:r>
              <a:rPr lang="en-US" altLang="zh-CN" sz="2800" b="1" kern="1200" dirty="0" smtClean="0">
                <a:ea typeface="黑体" pitchFamily="2" charset="-122"/>
              </a:rPr>
              <a:t>, y</a:t>
            </a:r>
            <a:r>
              <a:rPr lang="zh-CN" altLang="en-US" sz="2800" b="1" kern="1200" dirty="0" smtClean="0">
                <a:ea typeface="黑体" pitchFamily="2" charset="-122"/>
              </a:rPr>
              <a:t>是同时学</a:t>
            </a:r>
            <a:r>
              <a:rPr lang="en-US" altLang="zh-CN" sz="2800" b="1" kern="1200" dirty="0" smtClean="0">
                <a:ea typeface="黑体" pitchFamily="2" charset="-122"/>
              </a:rPr>
              <a:t>Pascal</a:t>
            </a:r>
            <a:r>
              <a:rPr lang="zh-CN" altLang="en-US" sz="2800" b="1" kern="1200" dirty="0" smtClean="0">
                <a:ea typeface="黑体" pitchFamily="2" charset="-122"/>
              </a:rPr>
              <a:t>和</a:t>
            </a:r>
            <a:r>
              <a:rPr lang="en-US" altLang="zh-CN" sz="2800" b="1" kern="1200" dirty="0" smtClean="0">
                <a:ea typeface="黑体" pitchFamily="2" charset="-122"/>
              </a:rPr>
              <a:t>C</a:t>
            </a:r>
            <a:r>
              <a:rPr lang="zh-CN" altLang="en-US" sz="2800" b="1" kern="1200" dirty="0" smtClean="0">
                <a:ea typeface="黑体" pitchFamily="2" charset="-122"/>
              </a:rPr>
              <a:t>，但没有学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的学生数，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z</a:t>
            </a:r>
            <a:r>
              <a:rPr lang="zh-CN" altLang="en-US" sz="2800" b="1" kern="1200" dirty="0" smtClean="0">
                <a:ea typeface="黑体" pitchFamily="2" charset="-122"/>
              </a:rPr>
              <a:t>是同时学</a:t>
            </a:r>
            <a:r>
              <a:rPr lang="en-US" altLang="zh-CN" sz="2800" b="1" kern="1200" dirty="0" smtClean="0">
                <a:ea typeface="黑体" pitchFamily="2" charset="-122"/>
              </a:rPr>
              <a:t>C</a:t>
            </a:r>
            <a:r>
              <a:rPr lang="zh-CN" altLang="en-US" sz="2800" b="1" kern="1200" dirty="0" smtClean="0">
                <a:ea typeface="黑体" pitchFamily="2" charset="-122"/>
              </a:rPr>
              <a:t>和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，但没有学</a:t>
            </a:r>
            <a:r>
              <a:rPr lang="en-US" altLang="zh-CN" sz="2800" b="1" kern="1200" dirty="0" smtClean="0">
                <a:ea typeface="黑体" pitchFamily="2" charset="-122"/>
              </a:rPr>
              <a:t>Pascal</a:t>
            </a:r>
            <a:r>
              <a:rPr lang="zh-CN" altLang="en-US" sz="2800" b="1" kern="1200" dirty="0" smtClean="0">
                <a:ea typeface="黑体" pitchFamily="2" charset="-122"/>
              </a:rPr>
              <a:t>的学生数，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P</a:t>
            </a:r>
            <a:r>
              <a:rPr lang="zh-CN" altLang="en-US" sz="2800" b="1" kern="1200" dirty="0" smtClean="0">
                <a:ea typeface="黑体" pitchFamily="2" charset="-122"/>
              </a:rPr>
              <a:t>是仅学</a:t>
            </a:r>
            <a:r>
              <a:rPr lang="en-US" altLang="zh-CN" sz="2800" b="1" kern="1200" dirty="0" smtClean="0">
                <a:ea typeface="黑体" pitchFamily="2" charset="-122"/>
              </a:rPr>
              <a:t>Pascal</a:t>
            </a:r>
            <a:r>
              <a:rPr lang="zh-CN" altLang="en-US" sz="2800" b="1" kern="1200" dirty="0" smtClean="0">
                <a:ea typeface="黑体" pitchFamily="2" charset="-122"/>
              </a:rPr>
              <a:t>的学生，</a:t>
            </a:r>
            <a:r>
              <a:rPr lang="en-US" altLang="zh-CN" sz="2800" b="1" kern="1200" dirty="0" smtClean="0">
                <a:ea typeface="黑体" pitchFamily="2" charset="-122"/>
              </a:rPr>
              <a:t>B</a:t>
            </a:r>
            <a:r>
              <a:rPr lang="zh-CN" altLang="en-US" sz="2800" b="1" kern="1200" dirty="0" smtClean="0">
                <a:ea typeface="黑体" pitchFamily="2" charset="-122"/>
              </a:rPr>
              <a:t>是仅学</a:t>
            </a:r>
            <a:r>
              <a:rPr lang="en-US" altLang="zh-CN" sz="2800" b="1" kern="1200" dirty="0" smtClean="0">
                <a:ea typeface="黑体" pitchFamily="2" charset="-122"/>
              </a:rPr>
              <a:t>VB</a:t>
            </a:r>
            <a:r>
              <a:rPr lang="zh-CN" altLang="en-US" sz="2800" b="1" kern="1200" dirty="0" smtClean="0">
                <a:ea typeface="黑体" pitchFamily="2" charset="-122"/>
              </a:rPr>
              <a:t>的学生，</a:t>
            </a:r>
            <a:r>
              <a:rPr lang="en-US" altLang="zh-CN" sz="2800" b="1" kern="1200" dirty="0" smtClean="0">
                <a:ea typeface="黑体" pitchFamily="2" charset="-122"/>
              </a:rPr>
              <a:t>C</a:t>
            </a:r>
            <a:r>
              <a:rPr lang="zh-CN" altLang="en-US" sz="2800" b="1" kern="1200" dirty="0" smtClean="0">
                <a:ea typeface="黑体" pitchFamily="2" charset="-122"/>
              </a:rPr>
              <a:t>是仅学</a:t>
            </a:r>
            <a:r>
              <a:rPr lang="en-US" altLang="zh-CN" sz="2800" b="1" kern="1200" dirty="0" smtClean="0">
                <a:ea typeface="黑体" pitchFamily="2" charset="-122"/>
              </a:rPr>
              <a:t>C</a:t>
            </a:r>
            <a:r>
              <a:rPr lang="zh-CN" altLang="en-US" sz="2800" b="1" kern="1200" dirty="0" smtClean="0">
                <a:ea typeface="黑体" pitchFamily="2" charset="-122"/>
              </a:rPr>
              <a:t>的学生；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</a:t>
            </a:r>
            <a:r>
              <a:rPr lang="zh-CN" altLang="en-US" sz="2800" b="1" kern="1200" dirty="0" smtClean="0">
                <a:ea typeface="黑体" pitchFamily="2" charset="-122"/>
              </a:rPr>
              <a:t>则：</a:t>
            </a:r>
            <a:r>
              <a:rPr lang="en-US" altLang="zh-CN" sz="2800" b="1" kern="1200" dirty="0" smtClean="0">
                <a:ea typeface="黑体" pitchFamily="2" charset="-122"/>
              </a:rPr>
              <a:t>x+6=35=&gt;x=29, y+6=50=&gt;y=44, z+6=19=&gt;z=13,</a:t>
            </a: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    x+y+6=110-P=&gt;P=31, x+z+6=98-B=&gt;B=50,</a:t>
            </a: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    y+z+6=75-C=&gt;C=12,</a:t>
            </a: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    </a:t>
            </a:r>
            <a:r>
              <a:rPr lang="zh-CN" altLang="en-US" sz="2800" b="1" kern="1200" dirty="0" smtClean="0">
                <a:ea typeface="黑体" pitchFamily="2" charset="-122"/>
              </a:rPr>
              <a:t>总计</a:t>
            </a:r>
            <a:r>
              <a:rPr lang="en-US" altLang="zh-CN" sz="2800" b="1" kern="1200" dirty="0" smtClean="0">
                <a:ea typeface="黑体" pitchFamily="2" charset="-122"/>
              </a:rPr>
              <a:t>=31+29+50+44+6+13+12=185</a:t>
            </a:r>
            <a:r>
              <a:rPr lang="zh-CN" altLang="en-US" sz="2800" b="1" kern="1200" dirty="0" smtClean="0">
                <a:ea typeface="黑体" pitchFamily="2" charset="-122"/>
              </a:rPr>
              <a:t>；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z="2800" b="1" kern="1200" dirty="0" smtClean="0">
                <a:ea typeface="黑体" pitchFamily="2" charset="-122"/>
              </a:rPr>
              <a:t>解二：用容斥原理：</a:t>
            </a:r>
            <a:endParaRPr lang="en-US" altLang="zh-CN" sz="2800" b="1" kern="1200" dirty="0" smtClean="0">
              <a:ea typeface="黑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kern="1200" dirty="0" smtClean="0">
                <a:ea typeface="黑体" pitchFamily="2" charset="-122"/>
              </a:rPr>
              <a:t>             </a:t>
            </a:r>
            <a:r>
              <a:rPr lang="zh-CN" altLang="en-US" sz="2800" b="1" kern="1200" dirty="0" smtClean="0">
                <a:ea typeface="黑体" pitchFamily="2" charset="-122"/>
              </a:rPr>
              <a:t>总计</a:t>
            </a:r>
            <a:r>
              <a:rPr lang="en-US" altLang="zh-CN" sz="2800" b="1" kern="1200" dirty="0" smtClean="0">
                <a:ea typeface="黑体" pitchFamily="2" charset="-122"/>
              </a:rPr>
              <a:t>=110+98+75-35-50-19+6=185</a:t>
            </a:r>
            <a:endParaRPr lang="zh-CN" altLang="en-US" sz="2800" b="1" kern="1200" dirty="0" smtClean="0">
              <a:ea typeface="黑体" pitchFamily="2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/>
          </p:cNvSpPr>
          <p:nvPr/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1030288" eaLnBrk="1" hangingPunct="1">
              <a:lnSpc>
                <a:spcPct val="93000"/>
              </a:lnSpc>
              <a:spcBef>
                <a:spcPct val="25000"/>
              </a:spcBef>
              <a:defRPr/>
            </a:pP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黑体" pitchFamily="2" charset="-122"/>
              </a:rPr>
              <a:t>3.1 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黑体" pitchFamily="2" charset="-122"/>
              </a:rPr>
              <a:t>集合的基本概念</a:t>
            </a:r>
          </a:p>
        </p:txBody>
      </p:sp>
      <p:sp>
        <p:nvSpPr>
          <p:cNvPr id="8195" name="内容占位符 2"/>
          <p:cNvSpPr>
            <a:spLocks/>
          </p:cNvSpPr>
          <p:nvPr/>
        </p:nvSpPr>
        <p:spPr bwMode="auto">
          <a:xfrm>
            <a:off x="457200" y="1143000"/>
            <a:ext cx="8305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defTabSz="1030288"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30288">
              <a:lnSpc>
                <a:spcPct val="87000"/>
              </a:lnSpc>
              <a:spcBef>
                <a:spcPct val="34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30288"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30288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defTabSz="10302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defTabSz="10302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defTabSz="10302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defTabSz="10302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defTabSz="10302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1" dirty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b="1" dirty="0">
                <a:solidFill>
                  <a:srgbClr val="FF6600"/>
                </a:solidFill>
                <a:ea typeface="黑体" panose="02010609060101010101" pitchFamily="49" charset="-122"/>
              </a:rPr>
              <a:t>3.1</a:t>
            </a:r>
            <a:r>
              <a:rPr lang="zh-CN" altLang="en-US" b="1" dirty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ea typeface="黑体" panose="02010609060101010101" pitchFamily="49" charset="-122"/>
              </a:rPr>
              <a:t>任何被称为“成员”或“元素”的对象的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聚集</a:t>
            </a:r>
            <a:r>
              <a:rPr lang="zh-CN" altLang="en-US" b="1" dirty="0">
                <a:ea typeface="黑体" panose="02010609060101010101" pitchFamily="49" charset="-122"/>
              </a:rPr>
              <a:t>称为集合</a:t>
            </a:r>
            <a:r>
              <a:rPr lang="en-US" altLang="zh-CN" b="1" dirty="0">
                <a:ea typeface="黑体" panose="02010609060101010101" pitchFamily="49" charset="-122"/>
              </a:rPr>
              <a:t>(Set)</a:t>
            </a:r>
            <a:r>
              <a:rPr lang="zh-CN" altLang="en-US" b="1" dirty="0">
                <a:ea typeface="黑体" panose="02010609060101010101" pitchFamily="49" charset="-122"/>
              </a:rPr>
              <a:t>。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例如：自然数的全体</a:t>
            </a:r>
            <a:r>
              <a:rPr lang="en-US" altLang="zh-CN" b="1" dirty="0">
                <a:ea typeface="黑体" panose="02010609060101010101" pitchFamily="49" charset="-122"/>
              </a:rPr>
              <a:t>N</a:t>
            </a:r>
            <a:r>
              <a:rPr lang="zh-CN" altLang="en-US" b="1" dirty="0">
                <a:ea typeface="黑体" panose="02010609060101010101" pitchFamily="49" charset="-122"/>
              </a:rPr>
              <a:t>，有理数的全体</a:t>
            </a:r>
            <a:r>
              <a:rPr lang="en-US" altLang="zh-CN" b="1" dirty="0">
                <a:ea typeface="黑体" panose="02010609060101010101" pitchFamily="49" charset="-122"/>
              </a:rPr>
              <a:t>Q</a:t>
            </a:r>
            <a:r>
              <a:rPr lang="zh-CN" altLang="en-US" b="1" dirty="0">
                <a:ea typeface="黑体" panose="02010609060101010101" pitchFamily="49" charset="-122"/>
              </a:rPr>
              <a:t>，实数的全体</a:t>
            </a:r>
            <a:r>
              <a:rPr lang="en-US" altLang="zh-CN" b="1" dirty="0">
                <a:ea typeface="黑体" panose="02010609060101010101" pitchFamily="49" charset="-122"/>
              </a:rPr>
              <a:t>R</a:t>
            </a:r>
            <a:r>
              <a:rPr lang="zh-CN" altLang="en-US" b="1" dirty="0">
                <a:ea typeface="黑体" panose="02010609060101010101" pitchFamily="49" charset="-122"/>
              </a:rPr>
              <a:t>，复数的全体</a:t>
            </a:r>
            <a:r>
              <a:rPr lang="en-US" altLang="zh-CN" b="1" dirty="0">
                <a:ea typeface="黑体" panose="02010609060101010101" pitchFamily="49" charset="-122"/>
              </a:rPr>
              <a:t>C</a:t>
            </a:r>
            <a:r>
              <a:rPr lang="zh-CN" altLang="en-US" b="1" dirty="0">
                <a:ea typeface="黑体" panose="02010609060101010101" pitchFamily="49" charset="-122"/>
              </a:rPr>
              <a:t>，整数的全体</a:t>
            </a:r>
            <a:r>
              <a:rPr lang="en-US" altLang="zh-CN" b="1" dirty="0">
                <a:ea typeface="黑体" panose="02010609060101010101" pitchFamily="49" charset="-122"/>
              </a:rPr>
              <a:t>Z</a:t>
            </a:r>
            <a:r>
              <a:rPr lang="zh-CN" altLang="en-US" b="1" dirty="0">
                <a:ea typeface="黑体" panose="02010609060101010101" pitchFamily="49" charset="-122"/>
              </a:rPr>
              <a:t>，都是集合。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通常情况下，用带</a:t>
            </a:r>
            <a:r>
              <a:rPr lang="en-US" altLang="zh-CN" b="1" dirty="0">
                <a:ea typeface="黑体" panose="02010609060101010101" pitchFamily="49" charset="-122"/>
              </a:rPr>
              <a:t>(</a:t>
            </a:r>
            <a:r>
              <a:rPr lang="zh-CN" altLang="en-US" b="1" dirty="0">
                <a:ea typeface="黑体" panose="02010609060101010101" pitchFamily="49" charset="-122"/>
              </a:rPr>
              <a:t>或不带</a:t>
            </a:r>
            <a:r>
              <a:rPr lang="en-US" altLang="zh-CN" b="1" dirty="0">
                <a:ea typeface="黑体" panose="02010609060101010101" pitchFamily="49" charset="-122"/>
              </a:rPr>
              <a:t>)</a:t>
            </a:r>
            <a:r>
              <a:rPr lang="zh-CN" altLang="en-US" b="1" dirty="0">
                <a:ea typeface="黑体" panose="02010609060101010101" pitchFamily="49" charset="-122"/>
              </a:rPr>
              <a:t>下标的大写英文字母表示集合，而用带</a:t>
            </a:r>
            <a:r>
              <a:rPr lang="en-US" altLang="zh-CN" b="1" dirty="0">
                <a:ea typeface="黑体" panose="02010609060101010101" pitchFamily="49" charset="-122"/>
              </a:rPr>
              <a:t>(</a:t>
            </a:r>
            <a:r>
              <a:rPr lang="zh-CN" altLang="en-US" b="1" dirty="0">
                <a:ea typeface="黑体" panose="02010609060101010101" pitchFamily="49" charset="-122"/>
              </a:rPr>
              <a:t>或不带</a:t>
            </a:r>
            <a:r>
              <a:rPr lang="en-US" altLang="zh-CN" b="1" dirty="0">
                <a:ea typeface="黑体" panose="02010609060101010101" pitchFamily="49" charset="-122"/>
              </a:rPr>
              <a:t>)</a:t>
            </a:r>
            <a:r>
              <a:rPr lang="zh-CN" altLang="en-US" b="1" dirty="0">
                <a:ea typeface="黑体" panose="02010609060101010101" pitchFamily="49" charset="-122"/>
              </a:rPr>
              <a:t>下标的小写英文字母表示集合的元素或成员。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  <a:endParaRPr lang="zh-CN" altLang="en-US" sz="44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2.</a:t>
            </a: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集合的表示</a:t>
            </a:r>
            <a:endParaRPr lang="en-US" altLang="zh-CN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kern="1200" dirty="0" smtClean="0">
                <a:ea typeface="黑体" pitchFamily="2" charset="-122"/>
              </a:rPr>
              <a:t>集合是由它所包含的元素</a:t>
            </a:r>
            <a:r>
              <a:rPr lang="zh-CN" altLang="en-US" b="1" kern="1200" dirty="0" smtClean="0">
                <a:solidFill>
                  <a:srgbClr val="FF0000"/>
                </a:solidFill>
                <a:ea typeface="黑体" pitchFamily="2" charset="-122"/>
              </a:rPr>
              <a:t>完全</a:t>
            </a:r>
            <a:r>
              <a:rPr lang="zh-CN" altLang="en-US" b="1" kern="1200" dirty="0" smtClean="0">
                <a:ea typeface="黑体" pitchFamily="2" charset="-122"/>
              </a:rPr>
              <a:t>确定的，有多种方法来表示一个集合。</a:t>
            </a:r>
            <a:endParaRPr lang="en-US" altLang="zh-CN" b="1" kern="1200" dirty="0" smtClean="0">
              <a:ea typeface="黑体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kern="1200" dirty="0" smtClean="0">
                <a:ea typeface="黑体" pitchFamily="2" charset="-122"/>
              </a:rPr>
              <a:t>(1) </a:t>
            </a:r>
            <a:r>
              <a:rPr lang="zh-CN" altLang="en-US" b="1" kern="1200" dirty="0" smtClean="0">
                <a:ea typeface="黑体" pitchFamily="2" charset="-122"/>
              </a:rPr>
              <a:t>枚举法：当一个集合仅有</a:t>
            </a:r>
            <a:r>
              <a:rPr lang="zh-CN" altLang="en-US" b="1" kern="1200" dirty="0" smtClean="0">
                <a:solidFill>
                  <a:srgbClr val="FF0000"/>
                </a:solidFill>
                <a:ea typeface="黑体" pitchFamily="2" charset="-122"/>
              </a:rPr>
              <a:t>有限</a:t>
            </a:r>
            <a:r>
              <a:rPr lang="zh-CN" altLang="en-US" b="1" kern="1200" dirty="0" smtClean="0">
                <a:ea typeface="黑体" pitchFamily="2" charset="-122"/>
              </a:rPr>
              <a:t>个元素或元素之间有</a:t>
            </a:r>
            <a:r>
              <a:rPr lang="zh-CN" altLang="en-US" b="1" kern="1200" dirty="0" smtClean="0">
                <a:solidFill>
                  <a:srgbClr val="FF0000"/>
                </a:solidFill>
                <a:ea typeface="黑体" pitchFamily="2" charset="-122"/>
              </a:rPr>
              <a:t>明显的关系</a:t>
            </a:r>
            <a:r>
              <a:rPr lang="zh-CN" altLang="en-US" b="1" kern="1200" dirty="0" smtClean="0">
                <a:ea typeface="黑体" pitchFamily="2" charset="-122"/>
              </a:rPr>
              <a:t>时，采用列出集合中全部元素或部分元素的方法，叫枚举法。</a:t>
            </a:r>
            <a:endParaRPr lang="en-US" altLang="zh-CN" b="1" kern="1200" dirty="0" smtClean="0">
              <a:ea typeface="黑体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kern="1200" dirty="0" smtClean="0">
                <a:ea typeface="黑体" pitchFamily="2" charset="-122"/>
              </a:rPr>
              <a:t>例：</a:t>
            </a:r>
            <a:r>
              <a:rPr lang="en-US" altLang="zh-CN" b="1" kern="1200" dirty="0" smtClean="0">
                <a:ea typeface="黑体" pitchFamily="2" charset="-122"/>
              </a:rPr>
              <a:t>A={1,2,3,4}</a:t>
            </a:r>
            <a:r>
              <a:rPr lang="zh-CN" altLang="en-US" b="1" kern="1200" dirty="0" smtClean="0">
                <a:ea typeface="黑体" pitchFamily="2" charset="-122"/>
              </a:rPr>
              <a:t>，</a:t>
            </a:r>
            <a:r>
              <a:rPr lang="en-US" altLang="zh-CN" b="1" kern="1200" dirty="0" smtClean="0">
                <a:ea typeface="黑体" pitchFamily="2" charset="-122"/>
              </a:rPr>
              <a:t>B={a, b, c, …x, y, z}</a:t>
            </a:r>
            <a:r>
              <a:rPr lang="zh-CN" altLang="en-US" b="1" kern="1200" dirty="0" smtClean="0">
                <a:ea typeface="黑体" pitchFamily="2" charset="-122"/>
              </a:rPr>
              <a:t>，</a:t>
            </a:r>
            <a:r>
              <a:rPr lang="en-US" altLang="zh-CN" b="1" kern="1200" dirty="0" smtClean="0">
                <a:ea typeface="黑体" pitchFamily="2" charset="-122"/>
              </a:rPr>
              <a:t>N ={0,1,2,3, …}</a:t>
            </a:r>
            <a:r>
              <a:rPr lang="zh-CN" altLang="en-US" b="1" kern="1200" dirty="0" smtClean="0">
                <a:ea typeface="黑体" pitchFamily="2" charset="-122"/>
              </a:rPr>
              <a:t>。</a:t>
            </a:r>
            <a:endParaRPr lang="en-US" altLang="zh-CN" b="1" kern="1200" dirty="0" smtClean="0">
              <a:ea typeface="黑体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kern="1200" dirty="0" smtClean="0">
                <a:ea typeface="黑体" pitchFamily="2" charset="-122"/>
              </a:rPr>
              <a:t>这种方法实际上是一种</a:t>
            </a:r>
            <a:r>
              <a:rPr lang="zh-CN" altLang="en-US" b="1" kern="1200" dirty="0" smtClean="0">
                <a:solidFill>
                  <a:srgbClr val="FF0000"/>
                </a:solidFill>
                <a:ea typeface="黑体" pitchFamily="2" charset="-122"/>
              </a:rPr>
              <a:t>显式</a:t>
            </a:r>
            <a:r>
              <a:rPr lang="zh-CN" altLang="en-US" b="1" kern="1200" dirty="0" smtClean="0">
                <a:ea typeface="黑体" pitchFamily="2" charset="-122"/>
              </a:rPr>
              <a:t>表示法，优点是具有透明性，缺点是当集合中元素比较多时会占据大量内存。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  <a:endParaRPr lang="zh-CN" altLang="en-US" sz="440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(2) </a:t>
            </a:r>
            <a:r>
              <a:rPr lang="zh-CN" altLang="en-US" b="1" dirty="0" smtClean="0">
                <a:ea typeface="黑体" panose="02010609060101010101" pitchFamily="49" charset="-122"/>
              </a:rPr>
              <a:t>描述法：一般用</a:t>
            </a:r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谓词</a:t>
            </a:r>
            <a:r>
              <a:rPr lang="zh-CN" altLang="en-US" b="1" dirty="0" smtClean="0">
                <a:ea typeface="黑体" panose="02010609060101010101" pitchFamily="49" charset="-122"/>
              </a:rPr>
              <a:t>来概括集合中元素的特性，由谓词</a:t>
            </a:r>
            <a:r>
              <a:rPr lang="en-US" altLang="zh-CN" b="1" dirty="0" smtClean="0">
                <a:ea typeface="黑体" panose="02010609060101010101" pitchFamily="49" charset="-122"/>
              </a:rPr>
              <a:t>P(x)</a:t>
            </a:r>
            <a:r>
              <a:rPr lang="zh-CN" altLang="en-US" b="1" dirty="0" smtClean="0">
                <a:ea typeface="黑体" panose="02010609060101010101" pitchFamily="49" charset="-122"/>
              </a:rPr>
              <a:t>所定义的集合常记为：</a:t>
            </a:r>
            <a:r>
              <a:rPr lang="en-US" altLang="zh-CN" b="1" dirty="0" smtClean="0">
                <a:ea typeface="黑体" panose="02010609060101010101" pitchFamily="49" charset="-122"/>
              </a:rPr>
              <a:t>A={x |P(x)}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例：</a:t>
            </a:r>
            <a:r>
              <a:rPr lang="en-US" altLang="zh-CN" b="1" dirty="0" smtClean="0">
                <a:ea typeface="黑体" panose="02010609060101010101" pitchFamily="49" charset="-122"/>
              </a:rPr>
              <a:t>B={x | x ∈R ∧x</a:t>
            </a:r>
            <a:r>
              <a:rPr lang="en-US" altLang="zh-CN" b="1" baseline="30000" dirty="0" smtClean="0"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ea typeface="黑体" panose="02010609060101010101" pitchFamily="49" charset="-122"/>
              </a:rPr>
              <a:t>-1=0}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谓词表示法是一种</a:t>
            </a:r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隐式</a:t>
            </a:r>
            <a:r>
              <a:rPr lang="zh-CN" altLang="en-US" b="1" dirty="0" smtClean="0">
                <a:ea typeface="黑体" panose="02010609060101010101" pitchFamily="49" charset="-122"/>
              </a:rPr>
              <a:t>表示法，所表示的集合元素可以是很少的或无穷多个，从计算机的角度来看，是种“动态”的表示法，不用占据大量内存。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(3) </a:t>
            </a:r>
            <a:r>
              <a:rPr lang="zh-CN" altLang="en-US" b="1" dirty="0" smtClean="0">
                <a:ea typeface="黑体" panose="02010609060101010101" pitchFamily="49" charset="-122"/>
              </a:rPr>
              <a:t>文氏图法</a:t>
            </a:r>
            <a:r>
              <a:rPr lang="en-US" altLang="zh-CN" b="1" dirty="0" smtClean="0">
                <a:ea typeface="黑体" panose="02010609060101010101" pitchFamily="49" charset="-122"/>
              </a:rPr>
              <a:t>(Venn)</a:t>
            </a:r>
            <a:r>
              <a:rPr lang="zh-CN" altLang="en-US" b="1" dirty="0" smtClean="0">
                <a:ea typeface="黑体" panose="02010609060101010101" pitchFamily="49" charset="-122"/>
              </a:rPr>
              <a:t>：文氏图解法是一种利用平面上的点的集合作成的对集合的图解，一般用平面上的圆形或方形表示一个集合。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  <a:endParaRPr lang="zh-CN" altLang="en-US" sz="440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3. 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集合与元素的关系</a:t>
            </a:r>
            <a:endParaRPr lang="en-US" altLang="zh-CN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元素和集合之间的关系是“隶属关系”，即“属于”或“不属于”，“属于”记作∈，不属于记作</a:t>
            </a:r>
            <a:r>
              <a:rPr lang="zh-CN" altLang="en-US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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3-1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： </a:t>
            </a:r>
            <a:r>
              <a:rPr lang="en-US" altLang="zh-CN" b="1" dirty="0" smtClean="0">
                <a:ea typeface="黑体" panose="02010609060101010101" pitchFamily="49" charset="-122"/>
              </a:rPr>
              <a:t>A={a, {b, c}, {{d}}}</a:t>
            </a:r>
            <a:r>
              <a:rPr lang="zh-CN" altLang="en-US" b="1" dirty="0" smtClean="0"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ea typeface="黑体" panose="02010609060101010101" pitchFamily="49" charset="-122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</a:rPr>
              <a:t> ∈</a:t>
            </a:r>
            <a:r>
              <a:rPr lang="en-US" altLang="zh-CN" b="1" dirty="0" smtClean="0">
                <a:ea typeface="黑体" panose="02010609060101010101" pitchFamily="49" charset="-122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ea typeface="黑体" panose="02010609060101010101" pitchFamily="49" charset="-122"/>
              </a:rPr>
              <a:t> {b, c}</a:t>
            </a:r>
            <a:r>
              <a:rPr lang="zh-CN" altLang="en-US" b="1" dirty="0" smtClean="0">
                <a:ea typeface="黑体" panose="02010609060101010101" pitchFamily="49" charset="-122"/>
              </a:rPr>
              <a:t> ∈</a:t>
            </a:r>
            <a:r>
              <a:rPr lang="en-US" altLang="zh-CN" b="1" dirty="0" smtClean="0">
                <a:ea typeface="黑体" panose="02010609060101010101" pitchFamily="49" charset="-122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ea typeface="黑体" panose="02010609060101010101" pitchFamily="49" charset="-122"/>
              </a:rPr>
              <a:t>b </a:t>
            </a:r>
            <a:r>
              <a:rPr lang="zh-CN" altLang="en-US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</a:t>
            </a:r>
            <a:r>
              <a:rPr lang="en-US" altLang="zh-CN" b="1" dirty="0" smtClean="0">
                <a:ea typeface="黑体" panose="02010609060101010101" pitchFamily="49" charset="-122"/>
              </a:rPr>
              <a:t> A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endParaRPr lang="en-US" altLang="zh-CN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  <a:endParaRPr lang="zh-CN" altLang="en-US" sz="440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在离散数学中，我们仅讨论界限清楚无二义性的元素与集合的隶属关系，即元素</a:t>
            </a:r>
            <a:r>
              <a:rPr lang="en-US" altLang="zh-CN" b="1" dirty="0" smtClean="0">
                <a:ea typeface="黑体" panose="02010609060101010101" pitchFamily="49" charset="-122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</a:rPr>
              <a:t>要么属于集合</a:t>
            </a:r>
            <a:r>
              <a:rPr lang="en-US" altLang="zh-CN" b="1" dirty="0" smtClean="0">
                <a:ea typeface="黑体" panose="02010609060101010101" pitchFamily="49" charset="-122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</a:rPr>
              <a:t>，要么不属于集合</a:t>
            </a:r>
            <a:r>
              <a:rPr lang="en-US" altLang="zh-CN" b="1" dirty="0" smtClean="0">
                <a:ea typeface="黑体" panose="02010609060101010101" pitchFamily="49" charset="-122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两者必居其一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4. 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集合的特性</a:t>
            </a:r>
            <a:endParaRPr lang="en-US" altLang="zh-CN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(1) </a:t>
            </a:r>
            <a:r>
              <a:rPr lang="zh-CN" altLang="en-US" b="1" dirty="0" smtClean="0">
                <a:ea typeface="黑体" panose="02010609060101010101" pitchFamily="49" charset="-122"/>
              </a:rPr>
              <a:t>确定性：即</a:t>
            </a:r>
            <a:r>
              <a:rPr lang="en-US" altLang="zh-CN" b="1" dirty="0" err="1" smtClean="0">
                <a:ea typeface="黑体" panose="02010609060101010101" pitchFamily="49" charset="-122"/>
              </a:rPr>
              <a:t>a∈A</a:t>
            </a:r>
            <a:r>
              <a:rPr lang="zh-CN" altLang="en-US" b="1" dirty="0" smtClean="0">
                <a:ea typeface="黑体" panose="02010609060101010101" pitchFamily="49" charset="-122"/>
              </a:rPr>
              <a:t>或</a:t>
            </a:r>
            <a:r>
              <a:rPr lang="en-US" altLang="zh-CN" b="1" dirty="0" smtClean="0">
                <a:ea typeface="黑体" panose="02010609060101010101" pitchFamily="49" charset="-122"/>
              </a:rPr>
              <a:t>a </a:t>
            </a:r>
            <a:r>
              <a:rPr lang="zh-CN" altLang="en-US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</a:t>
            </a:r>
            <a:r>
              <a:rPr lang="en-US" altLang="zh-CN" b="1" dirty="0" smtClean="0">
                <a:ea typeface="黑体" panose="02010609060101010101" pitchFamily="49" charset="-122"/>
              </a:rPr>
              <a:t> A</a:t>
            </a:r>
            <a:r>
              <a:rPr lang="zh-CN" altLang="en-US" b="1" dirty="0" smtClean="0">
                <a:ea typeface="黑体" panose="02010609060101010101" pitchFamily="49" charset="-122"/>
              </a:rPr>
              <a:t>，两者必居其一且仅居其一；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(2) </a:t>
            </a:r>
            <a:r>
              <a:rPr lang="zh-CN" altLang="en-US" b="1" dirty="0" smtClean="0">
                <a:ea typeface="黑体" panose="02010609060101010101" pitchFamily="49" charset="-122"/>
              </a:rPr>
              <a:t>互异性：集合中相同的元素被视为同一元素，即：</a:t>
            </a:r>
            <a:r>
              <a:rPr lang="en-US" altLang="zh-CN" b="1" dirty="0" smtClean="0">
                <a:ea typeface="黑体" panose="02010609060101010101" pitchFamily="49" charset="-122"/>
              </a:rPr>
              <a:t>{1, 1, 2, 2}</a:t>
            </a:r>
            <a:r>
              <a:rPr lang="zh-CN" altLang="en-US" b="1" dirty="0" smtClean="0">
                <a:ea typeface="黑体" panose="02010609060101010101" pitchFamily="49" charset="-122"/>
              </a:rPr>
              <a:t>与</a:t>
            </a:r>
            <a:r>
              <a:rPr lang="en-US" altLang="zh-CN" b="1" dirty="0" smtClean="0">
                <a:ea typeface="黑体" panose="02010609060101010101" pitchFamily="49" charset="-122"/>
              </a:rPr>
              <a:t>{1, 2}</a:t>
            </a:r>
            <a:r>
              <a:rPr lang="zh-CN" altLang="en-US" b="1" dirty="0" smtClean="0">
                <a:ea typeface="黑体" panose="02010609060101010101" pitchFamily="49" charset="-122"/>
              </a:rPr>
              <a:t>相同；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(3) </a:t>
            </a:r>
            <a:r>
              <a:rPr lang="zh-CN" altLang="en-US" b="1" dirty="0" smtClean="0">
                <a:ea typeface="黑体" panose="02010609060101010101" pitchFamily="49" charset="-122"/>
              </a:rPr>
              <a:t>无序性：集合中的元素顺序并不重要，如</a:t>
            </a:r>
            <a:r>
              <a:rPr lang="en-US" altLang="zh-CN" b="1" dirty="0" smtClean="0">
                <a:ea typeface="黑体" panose="02010609060101010101" pitchFamily="49" charset="-122"/>
              </a:rPr>
              <a:t>{1, 2, 3, 4}</a:t>
            </a:r>
            <a:r>
              <a:rPr lang="zh-CN" altLang="en-US" b="1" dirty="0" smtClean="0">
                <a:ea typeface="黑体" panose="02010609060101010101" pitchFamily="49" charset="-122"/>
              </a:rPr>
              <a:t>与</a:t>
            </a:r>
            <a:r>
              <a:rPr lang="en-US" altLang="zh-CN" b="1" dirty="0" smtClean="0">
                <a:ea typeface="黑体" panose="02010609060101010101" pitchFamily="49" charset="-122"/>
              </a:rPr>
              <a:t>{2, 3, 4, 1}</a:t>
            </a:r>
            <a:r>
              <a:rPr lang="zh-CN" altLang="en-US" b="1" dirty="0" smtClean="0">
                <a:ea typeface="黑体" panose="02010609060101010101" pitchFamily="49" charset="-122"/>
              </a:rPr>
              <a:t>相同。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  <a:endParaRPr lang="zh-CN" altLang="en-US" sz="440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5. 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集合之间的关系</a:t>
            </a:r>
            <a:endParaRPr lang="en-US" altLang="zh-CN" sz="2800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3.2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是两个集合，如果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中的每个元素都是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中的元素，则称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的子集合，简称子集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(Subset)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，这时也称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被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包含，或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包含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，记作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，或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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，称“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”或“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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”为包含关系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(Inclusion Relation)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。如果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不被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包含，则记作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 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Z 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Q 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R 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C,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Z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;</a:t>
            </a:r>
          </a:p>
          <a:p>
            <a:pPr algn="just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A={1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B={1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C={2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D={2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B,C,D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A; C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D; D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C; 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C,D; C,D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B; A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B,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C,D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对任意的集合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，都有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4400" smtClean="0">
                <a:latin typeface="Arial Black" panose="020B0A04020102020204" pitchFamily="34" charset="0"/>
              </a:rPr>
              <a:t>3.1 </a:t>
            </a:r>
            <a:r>
              <a:rPr lang="zh-CN" altLang="en-US" sz="4400" smtClean="0">
                <a:latin typeface="Arial Black" panose="020B0A04020102020204" pitchFamily="34" charset="0"/>
              </a:rPr>
              <a:t>集合的基本概念</a:t>
            </a:r>
            <a:endParaRPr lang="zh-CN" altLang="en-US" sz="440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3.3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为集合，如果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且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A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则称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相等，记作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A=B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，如果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不相等，则记作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A≠B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相等的符号化表示为：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A=B 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A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例：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A={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x|x∈N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，且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x≤4}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B={0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4}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A=B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3.4</a:t>
            </a:r>
            <a:r>
              <a:rPr lang="zh-CN" altLang="en-US" sz="2800" b="1" dirty="0" smtClean="0">
                <a:solidFill>
                  <a:srgbClr val="FF66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为集合，如果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且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B≠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则称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的真子集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(Proper Subset)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，记作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，称“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”为真包含关系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(Properly Inclusion Relation)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，如果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不是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的真子集，则记作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endParaRPr lang="zh-CN" altLang="en-US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</Template>
  <TotalTime>10649</TotalTime>
  <Words>3193</Words>
  <Application>Microsoft Office PowerPoint</Application>
  <PresentationFormat>全屏显示(4:3)</PresentationFormat>
  <Paragraphs>210</Paragraphs>
  <Slides>28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黑体</vt:lpstr>
      <vt:lpstr>宋体</vt:lpstr>
      <vt:lpstr>Arial</vt:lpstr>
      <vt:lpstr>Arial Black</vt:lpstr>
      <vt:lpstr>Bahnschrift</vt:lpstr>
      <vt:lpstr>Comic Sans MS</vt:lpstr>
      <vt:lpstr>Garamond</vt:lpstr>
      <vt:lpstr>Symbol</vt:lpstr>
      <vt:lpstr>Times New Roman</vt:lpstr>
      <vt:lpstr>Wingdings</vt:lpstr>
      <vt:lpstr>默认设计模板</vt:lpstr>
      <vt:lpstr>公式</vt:lpstr>
      <vt:lpstr>Equation</vt:lpstr>
      <vt:lpstr>第二部分 集合论</vt:lpstr>
      <vt:lpstr>第三章 集合代数</vt:lpstr>
      <vt:lpstr>PowerPoint 演示文稿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3.1 集合的基本概念</vt:lpstr>
      <vt:lpstr>3.2 集合的运算</vt:lpstr>
      <vt:lpstr>3.2 集合的运算</vt:lpstr>
      <vt:lpstr>3.2 集合的运算</vt:lpstr>
      <vt:lpstr>3.2 集合的运算</vt:lpstr>
      <vt:lpstr>3.2 集合的运算</vt:lpstr>
      <vt:lpstr>3.2 集合的运算</vt:lpstr>
      <vt:lpstr>3.2 集合的运算</vt:lpstr>
      <vt:lpstr>3.3 有限集合的计数</vt:lpstr>
      <vt:lpstr>3.3 有限集合的计数</vt:lpstr>
      <vt:lpstr>3.3 有限集合的计数</vt:lpstr>
      <vt:lpstr>3.3 有限集合的计数</vt:lpstr>
      <vt:lpstr>3.3 有限集合的计数</vt:lpstr>
      <vt:lpstr>3.3 有限集合的计数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453</cp:revision>
  <cp:lastPrinted>2020-09-12T09:12:22Z</cp:lastPrinted>
  <dcterms:created xsi:type="dcterms:W3CDTF">1601-01-01T00:00:00Z</dcterms:created>
  <dcterms:modified xsi:type="dcterms:W3CDTF">2020-11-18T00:26:22Z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