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9"/>
  </p:notesMasterIdLst>
  <p:handoutMasterIdLst>
    <p:handoutMasterId r:id="rId60"/>
  </p:handoutMasterIdLst>
  <p:sldIdLst>
    <p:sldId id="292" r:id="rId2"/>
    <p:sldId id="393" r:id="rId3"/>
    <p:sldId id="395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23" r:id="rId32"/>
    <p:sldId id="424" r:id="rId33"/>
    <p:sldId id="425" r:id="rId34"/>
    <p:sldId id="426" r:id="rId35"/>
    <p:sldId id="427" r:id="rId36"/>
    <p:sldId id="428" r:id="rId37"/>
    <p:sldId id="429" r:id="rId38"/>
    <p:sldId id="430" r:id="rId39"/>
    <p:sldId id="431" r:id="rId40"/>
    <p:sldId id="432" r:id="rId41"/>
    <p:sldId id="433" r:id="rId42"/>
    <p:sldId id="434" r:id="rId43"/>
    <p:sldId id="435" r:id="rId44"/>
    <p:sldId id="436" r:id="rId45"/>
    <p:sldId id="437" r:id="rId46"/>
    <p:sldId id="438" r:id="rId47"/>
    <p:sldId id="439" r:id="rId48"/>
    <p:sldId id="440" r:id="rId49"/>
    <p:sldId id="441" r:id="rId50"/>
    <p:sldId id="442" r:id="rId51"/>
    <p:sldId id="443" r:id="rId52"/>
    <p:sldId id="444" r:id="rId53"/>
    <p:sldId id="445" r:id="rId54"/>
    <p:sldId id="446" r:id="rId55"/>
    <p:sldId id="447" r:id="rId56"/>
    <p:sldId id="450" r:id="rId57"/>
    <p:sldId id="449" r:id="rId58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CC0000"/>
    <a:srgbClr val="FF9900"/>
    <a:srgbClr val="008000"/>
    <a:srgbClr val="66FF33"/>
    <a:srgbClr val="00FF00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71331" autoAdjust="0"/>
  </p:normalViewPr>
  <p:slideViewPr>
    <p:cSldViewPr>
      <p:cViewPr varScale="1">
        <p:scale>
          <a:sx n="90" d="100"/>
          <a:sy n="90" d="100"/>
        </p:scale>
        <p:origin x="2506" y="62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220" y="-9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2.wmf"/><Relationship Id="rId1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9" Type="http://schemas.openxmlformats.org/officeDocument/2006/relationships/image" Target="../media/image8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image" Target="../media/image90.wmf"/><Relationship Id="rId7" Type="http://schemas.openxmlformats.org/officeDocument/2006/relationships/image" Target="../media/image94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10" Type="http://schemas.openxmlformats.org/officeDocument/2006/relationships/image" Target="../media/image97.wmf"/><Relationship Id="rId4" Type="http://schemas.openxmlformats.org/officeDocument/2006/relationships/image" Target="../media/image91.wmf"/><Relationship Id="rId9" Type="http://schemas.openxmlformats.org/officeDocument/2006/relationships/image" Target="../media/image96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image" Target="../media/image110.wmf"/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12" Type="http://schemas.openxmlformats.org/officeDocument/2006/relationships/image" Target="../media/image109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11" Type="http://schemas.openxmlformats.org/officeDocument/2006/relationships/image" Target="../media/image108.wmf"/><Relationship Id="rId5" Type="http://schemas.openxmlformats.org/officeDocument/2006/relationships/image" Target="../media/image102.wmf"/><Relationship Id="rId15" Type="http://schemas.openxmlformats.org/officeDocument/2006/relationships/image" Target="../media/image89.wmf"/><Relationship Id="rId10" Type="http://schemas.openxmlformats.org/officeDocument/2006/relationships/image" Target="../media/image107.wmf"/><Relationship Id="rId4" Type="http://schemas.openxmlformats.org/officeDocument/2006/relationships/image" Target="../media/image101.wmf"/><Relationship Id="rId9" Type="http://schemas.openxmlformats.org/officeDocument/2006/relationships/image" Target="../media/image106.wmf"/><Relationship Id="rId14" Type="http://schemas.openxmlformats.org/officeDocument/2006/relationships/image" Target="../media/image9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4" Type="http://schemas.openxmlformats.org/officeDocument/2006/relationships/image" Target="../media/image11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2.e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4" Type="http://schemas.openxmlformats.org/officeDocument/2006/relationships/image" Target="../media/image146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0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7" Type="http://schemas.openxmlformats.org/officeDocument/2006/relationships/image" Target="../media/image157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image" Target="../media/image163.wmf"/><Relationship Id="rId7" Type="http://schemas.openxmlformats.org/officeDocument/2006/relationships/image" Target="../media/image167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10" Type="http://schemas.openxmlformats.org/officeDocument/2006/relationships/image" Target="../media/image170.wmf"/><Relationship Id="rId4" Type="http://schemas.openxmlformats.org/officeDocument/2006/relationships/image" Target="../media/image164.wmf"/><Relationship Id="rId9" Type="http://schemas.openxmlformats.org/officeDocument/2006/relationships/image" Target="../media/image169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1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5" Type="http://schemas.openxmlformats.org/officeDocument/2006/relationships/image" Target="../media/image176.wmf"/><Relationship Id="rId4" Type="http://schemas.openxmlformats.org/officeDocument/2006/relationships/image" Target="../media/image175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6" Type="http://schemas.openxmlformats.org/officeDocument/2006/relationships/image" Target="../media/image182.wmf"/><Relationship Id="rId5" Type="http://schemas.openxmlformats.org/officeDocument/2006/relationships/image" Target="../media/image181.wmf"/><Relationship Id="rId4" Type="http://schemas.openxmlformats.org/officeDocument/2006/relationships/image" Target="../media/image18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3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12" Type="http://schemas.openxmlformats.org/officeDocument/2006/relationships/image" Target="../media/image22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21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6" Type="http://schemas.openxmlformats.org/officeDocument/2006/relationships/image" Target="../media/image188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4" Type="http://schemas.openxmlformats.org/officeDocument/2006/relationships/image" Target="../media/image192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3" Type="http://schemas.openxmlformats.org/officeDocument/2006/relationships/image" Target="../media/image195.wmf"/><Relationship Id="rId7" Type="http://schemas.openxmlformats.org/officeDocument/2006/relationships/image" Target="../media/image199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6" Type="http://schemas.openxmlformats.org/officeDocument/2006/relationships/image" Target="../media/image198.wmf"/><Relationship Id="rId5" Type="http://schemas.openxmlformats.org/officeDocument/2006/relationships/image" Target="../media/image197.wmf"/><Relationship Id="rId4" Type="http://schemas.openxmlformats.org/officeDocument/2006/relationships/image" Target="../media/image196.wmf"/><Relationship Id="rId9" Type="http://schemas.openxmlformats.org/officeDocument/2006/relationships/image" Target="../media/image201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wmf"/><Relationship Id="rId7" Type="http://schemas.openxmlformats.org/officeDocument/2006/relationships/image" Target="../media/image208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Relationship Id="rId6" Type="http://schemas.openxmlformats.org/officeDocument/2006/relationships/image" Target="../media/image207.wmf"/><Relationship Id="rId5" Type="http://schemas.openxmlformats.org/officeDocument/2006/relationships/image" Target="../media/image206.wmf"/><Relationship Id="rId4" Type="http://schemas.openxmlformats.org/officeDocument/2006/relationships/image" Target="../media/image205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wmf"/><Relationship Id="rId7" Type="http://schemas.openxmlformats.org/officeDocument/2006/relationships/image" Target="../media/image215.wmf"/><Relationship Id="rId2" Type="http://schemas.openxmlformats.org/officeDocument/2006/relationships/image" Target="../media/image210.wmf"/><Relationship Id="rId1" Type="http://schemas.openxmlformats.org/officeDocument/2006/relationships/image" Target="../media/image209.wmf"/><Relationship Id="rId6" Type="http://schemas.openxmlformats.org/officeDocument/2006/relationships/image" Target="../media/image214.wmf"/><Relationship Id="rId5" Type="http://schemas.openxmlformats.org/officeDocument/2006/relationships/image" Target="../media/image213.wmf"/><Relationship Id="rId4" Type="http://schemas.openxmlformats.org/officeDocument/2006/relationships/image" Target="../media/image212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wmf"/><Relationship Id="rId2" Type="http://schemas.openxmlformats.org/officeDocument/2006/relationships/image" Target="../media/image217.wmf"/><Relationship Id="rId1" Type="http://schemas.openxmlformats.org/officeDocument/2006/relationships/image" Target="../media/image216.wmf"/><Relationship Id="rId4" Type="http://schemas.openxmlformats.org/officeDocument/2006/relationships/image" Target="../media/image219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wmf"/><Relationship Id="rId1" Type="http://schemas.openxmlformats.org/officeDocument/2006/relationships/image" Target="../media/image220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wmf"/><Relationship Id="rId2" Type="http://schemas.openxmlformats.org/officeDocument/2006/relationships/image" Target="../media/image223.wmf"/><Relationship Id="rId1" Type="http://schemas.openxmlformats.org/officeDocument/2006/relationships/image" Target="../media/image222.wmf"/><Relationship Id="rId4" Type="http://schemas.openxmlformats.org/officeDocument/2006/relationships/image" Target="../media/image225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6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emf"/><Relationship Id="rId4" Type="http://schemas.openxmlformats.org/officeDocument/2006/relationships/image" Target="../media/image27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7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9.wmf"/><Relationship Id="rId1" Type="http://schemas.openxmlformats.org/officeDocument/2006/relationships/image" Target="../media/image228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wmf"/><Relationship Id="rId1" Type="http://schemas.openxmlformats.org/officeDocument/2006/relationships/image" Target="../media/image230.w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emf"/><Relationship Id="rId13" Type="http://schemas.openxmlformats.org/officeDocument/2006/relationships/image" Target="../media/image244.emf"/><Relationship Id="rId3" Type="http://schemas.openxmlformats.org/officeDocument/2006/relationships/image" Target="../media/image234.wmf"/><Relationship Id="rId7" Type="http://schemas.openxmlformats.org/officeDocument/2006/relationships/image" Target="../media/image238.wmf"/><Relationship Id="rId12" Type="http://schemas.openxmlformats.org/officeDocument/2006/relationships/image" Target="../media/image243.emf"/><Relationship Id="rId2" Type="http://schemas.openxmlformats.org/officeDocument/2006/relationships/image" Target="../media/image233.wmf"/><Relationship Id="rId16" Type="http://schemas.openxmlformats.org/officeDocument/2006/relationships/image" Target="../media/image247.emf"/><Relationship Id="rId1" Type="http://schemas.openxmlformats.org/officeDocument/2006/relationships/image" Target="../media/image232.wmf"/><Relationship Id="rId6" Type="http://schemas.openxmlformats.org/officeDocument/2006/relationships/image" Target="../media/image237.wmf"/><Relationship Id="rId11" Type="http://schemas.openxmlformats.org/officeDocument/2006/relationships/image" Target="../media/image242.emf"/><Relationship Id="rId5" Type="http://schemas.openxmlformats.org/officeDocument/2006/relationships/image" Target="../media/image236.wmf"/><Relationship Id="rId15" Type="http://schemas.openxmlformats.org/officeDocument/2006/relationships/image" Target="../media/image246.emf"/><Relationship Id="rId10" Type="http://schemas.openxmlformats.org/officeDocument/2006/relationships/image" Target="../media/image241.emf"/><Relationship Id="rId4" Type="http://schemas.openxmlformats.org/officeDocument/2006/relationships/image" Target="../media/image235.wmf"/><Relationship Id="rId9" Type="http://schemas.openxmlformats.org/officeDocument/2006/relationships/image" Target="../media/image240.emf"/><Relationship Id="rId14" Type="http://schemas.openxmlformats.org/officeDocument/2006/relationships/image" Target="../media/image245.e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9.wmf"/><Relationship Id="rId1" Type="http://schemas.openxmlformats.org/officeDocument/2006/relationships/image" Target="../media/image248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0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EF23DD5-633A-43C1-891E-DF18B315B0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7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7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7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27CBAE7-E076-452B-93DF-61A6986BE2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3" Type="http://schemas.openxmlformats.org/officeDocument/2006/relationships/slide" Target="../slides/slide21.xml"/><Relationship Id="rId7" Type="http://schemas.openxmlformats.org/officeDocument/2006/relationships/oleObject" Target="../embeddings/oleObject127.bin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26.bin"/><Relationship Id="rId5" Type="http://schemas.openxmlformats.org/officeDocument/2006/relationships/image" Target="../media/image118.wmf"/><Relationship Id="rId4" Type="http://schemas.openxmlformats.org/officeDocument/2006/relationships/oleObject" Target="../embeddings/oleObject125.bin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7CBAE7-E076-452B-93DF-61A6986BE290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347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7CBAE7-E076-452B-93DF-61A6986BE290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235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7CBAE7-E076-452B-93DF-61A6986BE290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1783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7CBAE7-E076-452B-93DF-61A6986BE290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0687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7CBAE7-E076-452B-93DF-61A6986BE290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310197"/>
              </p:ext>
            </p:extLst>
          </p:nvPr>
        </p:nvGraphicFramePr>
        <p:xfrm>
          <a:off x="3328988" y="4899025"/>
          <a:ext cx="1397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38" name="Equation" r:id="rId4" imgW="139680" imgH="126720" progId="Equation.DSMT4">
                  <p:embed/>
                </p:oleObj>
              </mc:Choice>
              <mc:Fallback>
                <p:oleObj name="Equation" r:id="rId4" imgW="13968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28988" y="4899025"/>
                        <a:ext cx="139700" cy="12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100999"/>
              </p:ext>
            </p:extLst>
          </p:nvPr>
        </p:nvGraphicFramePr>
        <p:xfrm>
          <a:off x="3328988" y="4899025"/>
          <a:ext cx="1397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39" name="Equation" r:id="rId6" imgW="139680" imgH="126720" progId="Equation.DSMT4">
                  <p:embed/>
                </p:oleObj>
              </mc:Choice>
              <mc:Fallback>
                <p:oleObj name="Equation" r:id="rId6" imgW="13968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28988" y="4899025"/>
                        <a:ext cx="139700" cy="12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837593"/>
              </p:ext>
            </p:extLst>
          </p:nvPr>
        </p:nvGraphicFramePr>
        <p:xfrm>
          <a:off x="3328988" y="4899025"/>
          <a:ext cx="1397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24" name="Equation" r:id="rId7" imgW="139680" imgH="126720" progId="Equation.DSMT4">
                  <p:embed/>
                </p:oleObj>
              </mc:Choice>
              <mc:Fallback>
                <p:oleObj name="Equation" r:id="rId7" imgW="13968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28988" y="4899025"/>
                        <a:ext cx="139700" cy="12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461446"/>
              </p:ext>
            </p:extLst>
          </p:nvPr>
        </p:nvGraphicFramePr>
        <p:xfrm>
          <a:off x="3328988" y="4899025"/>
          <a:ext cx="1397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25" name="Equation" r:id="rId8" imgW="139680" imgH="126720" progId="Equation.DSMT4">
                  <p:embed/>
                </p:oleObj>
              </mc:Choice>
              <mc:Fallback>
                <p:oleObj name="Equation" r:id="rId8" imgW="13968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28988" y="4899025"/>
                        <a:ext cx="139700" cy="12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7056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7CBAE7-E076-452B-93DF-61A6986BE290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5182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7CBAE7-E076-452B-93DF-61A6986BE290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3642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7CBAE7-E076-452B-93DF-61A6986BE290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786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7CBAE7-E076-452B-93DF-61A6986BE290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8315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7CBAE7-E076-452B-93DF-61A6986BE290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49051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7CBAE7-E076-452B-93DF-61A6986BE290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0743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7CBAE7-E076-452B-93DF-61A6986BE290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8484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7CBAE7-E076-452B-93DF-61A6986BE290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193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7CBAE7-E076-452B-93DF-61A6986BE290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09184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7CBAE7-E076-452B-93DF-61A6986BE290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3619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7CBAE7-E076-452B-93DF-61A6986BE290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92295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7CBAE7-E076-452B-93DF-61A6986BE290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21251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7CBAE7-E076-452B-93DF-61A6986BE290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1621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7CBAE7-E076-452B-93DF-61A6986BE290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14179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7CBAE7-E076-452B-93DF-61A6986BE290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71684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7CBAE7-E076-452B-93DF-61A6986BE290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27093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7CBAE7-E076-452B-93DF-61A6986BE290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3964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7CBAE7-E076-452B-93DF-61A6986BE290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79707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7CBAE7-E076-452B-93DF-61A6986BE290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20146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7CBAE7-E076-452B-93DF-61A6986BE290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52516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7CBAE7-E076-452B-93DF-61A6986BE290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2373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7CBAE7-E076-452B-93DF-61A6986BE290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4275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7CBAE7-E076-452B-93DF-61A6986BE290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228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7CBAE7-E076-452B-93DF-61A6986BE290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2335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7CBAE7-E076-452B-93DF-61A6986BE290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7574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7CBAE7-E076-452B-93DF-61A6986BE290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1052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7CBAE7-E076-452B-93DF-61A6986BE290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392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12788" y="6257925"/>
            <a:ext cx="1885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113088" y="6257925"/>
            <a:ext cx="291623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788" y="6257925"/>
            <a:ext cx="1885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113088" y="6257925"/>
            <a:ext cx="291623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529638" y="6629400"/>
            <a:ext cx="6905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fld id="{8E8B894C-6832-442D-AE5F-4F3CA4E68C92}" type="slidenum">
              <a:rPr lang="en-US" altLang="zh-CN" sz="1400" b="1" smtClean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pPr algn="ctr">
                <a:lnSpc>
                  <a:spcPct val="85000"/>
                </a:lnSpc>
                <a:spcBef>
                  <a:spcPct val="50000"/>
                </a:spcBef>
                <a:defRPr/>
              </a:pPr>
              <a:t>‹#›</a:t>
            </a:fld>
            <a:r>
              <a:rPr lang="en-US" altLang="zh-CN" sz="1400" b="1" smtClean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/73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 userDrawn="1"/>
        </p:nvSpPr>
        <p:spPr bwMode="auto">
          <a:xfrm>
            <a:off x="0" y="3055938"/>
            <a:ext cx="9144000" cy="144462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chemeClr val="bg1"/>
              </a:gs>
            </a:gsLst>
            <a:path path="rect">
              <a:fillToRect t="100000" r="10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10855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524000"/>
            <a:ext cx="9144000" cy="1470025"/>
          </a:xfrm>
        </p:spPr>
        <p:txBody>
          <a:bodyPr/>
          <a:lstStyle>
            <a:lvl1pPr>
              <a:defRPr>
                <a:solidFill>
                  <a:srgbClr val="0000E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855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981200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accent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449192367"/>
      </p:ext>
    </p:extLst>
  </p:cSld>
  <p:clrMapOvr>
    <a:masterClrMapping/>
  </p:clrMapOvr>
  <p:transition spd="med" advTm="5486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97304"/>
      </p:ext>
    </p:extLst>
  </p:cSld>
  <p:clrMapOvr>
    <a:masterClrMapping/>
  </p:clrMapOvr>
  <p:transition spd="med" advTm="5486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3479"/>
      </p:ext>
    </p:extLst>
  </p:cSld>
  <p:clrMapOvr>
    <a:masterClrMapping/>
  </p:clrMapOvr>
  <p:transition spd="med" advTm="5486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050538"/>
      </p:ext>
    </p:extLst>
  </p:cSld>
  <p:clrMapOvr>
    <a:masterClrMapping/>
  </p:clrMapOvr>
  <p:transition spd="med" advTm="5486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4038600" cy="2667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667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498556"/>
      </p:ext>
    </p:extLst>
  </p:cSld>
  <p:clrMapOvr>
    <a:masterClrMapping/>
  </p:clrMapOvr>
  <p:transition spd="med" advTm="5486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1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601441"/>
      </p:ext>
    </p:extLst>
  </p:cSld>
  <p:clrMapOvr>
    <a:masterClrMapping/>
  </p:clrMapOvr>
  <p:transition spd="med" advTm="5486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6247774"/>
      </p:ext>
    </p:extLst>
  </p:cSld>
  <p:clrMapOvr>
    <a:masterClrMapping/>
  </p:clrMapOvr>
  <p:transition spd="med" advTm="5486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904176"/>
      </p:ext>
    </p:extLst>
  </p:cSld>
  <p:clrMapOvr>
    <a:masterClrMapping/>
  </p:clrMapOvr>
  <p:transition spd="med" advTm="5486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327547"/>
      </p:ext>
    </p:extLst>
  </p:cSld>
  <p:clrMapOvr>
    <a:masterClrMapping/>
  </p:clrMapOvr>
  <p:transition spd="med" advTm="5486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55862"/>
      </p:ext>
    </p:extLst>
  </p:cSld>
  <p:clrMapOvr>
    <a:masterClrMapping/>
  </p:clrMapOvr>
  <p:transition spd="med" advTm="5486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6613044"/>
      </p:ext>
    </p:extLst>
  </p:cSld>
  <p:clrMapOvr>
    <a:masterClrMapping/>
  </p:clrMapOvr>
  <p:transition spd="med" advTm="5486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97589676"/>
      </p:ext>
    </p:extLst>
  </p:cSld>
  <p:clrMapOvr>
    <a:masterClrMapping/>
  </p:clrMapOvr>
  <p:transition spd="med" advTm="5486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48165338"/>
      </p:ext>
    </p:extLst>
  </p:cSld>
  <p:clrMapOvr>
    <a:masterClrMapping/>
  </p:clrMapOvr>
  <p:transition spd="med" advTm="5486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712788" y="6257925"/>
            <a:ext cx="1885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3113088" y="6257925"/>
            <a:ext cx="291623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712788" y="6257925"/>
            <a:ext cx="1885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3113088" y="6257925"/>
            <a:ext cx="291623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8534400" y="6629400"/>
            <a:ext cx="6461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fld id="{AB0D2E01-FA10-4402-8581-8D7A31755E42}" type="slidenum">
              <a:rPr lang="en-US" altLang="zh-CN" sz="1400" b="1" smtClean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pPr algn="ctr">
                <a:lnSpc>
                  <a:spcPct val="85000"/>
                </a:lnSpc>
                <a:spcBef>
                  <a:spcPct val="50000"/>
                </a:spcBef>
                <a:defRPr/>
              </a:pPr>
              <a:t>‹#›</a:t>
            </a:fld>
            <a:r>
              <a:rPr lang="en-US" altLang="zh-CN" sz="1400" b="1" smtClean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/57</a:t>
            </a:r>
          </a:p>
        </p:txBody>
      </p:sp>
      <p:sp>
        <p:nvSpPr>
          <p:cNvPr id="99335" name="Rectangle 7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99342" name="Rectangle 14"/>
          <p:cNvSpPr>
            <a:spLocks noChangeArrowheads="1"/>
          </p:cNvSpPr>
          <p:nvPr userDrawn="1"/>
        </p:nvSpPr>
        <p:spPr bwMode="auto">
          <a:xfrm>
            <a:off x="0" y="922338"/>
            <a:ext cx="9144000" cy="144462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chemeClr val="bg1"/>
              </a:gs>
            </a:gsLst>
            <a:path path="rect">
              <a:fillToRect t="100000" r="10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99345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</p:sldLayoutIdLst>
  <p:transition spd="med" advTm="5486"/>
  <p:timing>
    <p:tnLst>
      <p:par>
        <p:cTn id="1" dur="indefinite" restart="never" nodeType="tmRoot"/>
      </p:par>
    </p:tnLst>
  </p:timing>
  <p:txStyles>
    <p:titleStyle>
      <a:lvl1pPr algn="l" defTabSz="1030288" rtl="0" eaLnBrk="0" fontAlgn="base" hangingPunct="0">
        <a:lnSpc>
          <a:spcPct val="93000"/>
        </a:lnSpc>
        <a:spcBef>
          <a:spcPct val="25000"/>
        </a:spcBef>
        <a:spcAft>
          <a:spcPct val="0"/>
        </a:spcAft>
        <a:defRPr sz="4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宋体" panose="02010600030101010101" pitchFamily="2" charset="-122"/>
          <a:cs typeface="+mj-cs"/>
        </a:defRPr>
      </a:lvl1pPr>
      <a:lvl2pPr algn="l" defTabSz="1030288" rtl="0" eaLnBrk="0" fontAlgn="base" hangingPunct="0">
        <a:lnSpc>
          <a:spcPct val="93000"/>
        </a:lnSpc>
        <a:spcBef>
          <a:spcPct val="25000"/>
        </a:spcBef>
        <a:spcAft>
          <a:spcPct val="0"/>
        </a:spcAft>
        <a:defRPr sz="4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anose="02010600030101010101" pitchFamily="2" charset="-122"/>
        </a:defRPr>
      </a:lvl2pPr>
      <a:lvl3pPr algn="l" defTabSz="1030288" rtl="0" eaLnBrk="0" fontAlgn="base" hangingPunct="0">
        <a:lnSpc>
          <a:spcPct val="93000"/>
        </a:lnSpc>
        <a:spcBef>
          <a:spcPct val="25000"/>
        </a:spcBef>
        <a:spcAft>
          <a:spcPct val="0"/>
        </a:spcAft>
        <a:defRPr sz="4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anose="02010600030101010101" pitchFamily="2" charset="-122"/>
        </a:defRPr>
      </a:lvl3pPr>
      <a:lvl4pPr algn="l" defTabSz="1030288" rtl="0" eaLnBrk="0" fontAlgn="base" hangingPunct="0">
        <a:lnSpc>
          <a:spcPct val="93000"/>
        </a:lnSpc>
        <a:spcBef>
          <a:spcPct val="25000"/>
        </a:spcBef>
        <a:spcAft>
          <a:spcPct val="0"/>
        </a:spcAft>
        <a:defRPr sz="4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anose="02010600030101010101" pitchFamily="2" charset="-122"/>
        </a:defRPr>
      </a:lvl4pPr>
      <a:lvl5pPr algn="l" defTabSz="1030288" rtl="0" eaLnBrk="0" fontAlgn="base" hangingPunct="0">
        <a:lnSpc>
          <a:spcPct val="93000"/>
        </a:lnSpc>
        <a:spcBef>
          <a:spcPct val="25000"/>
        </a:spcBef>
        <a:spcAft>
          <a:spcPct val="0"/>
        </a:spcAft>
        <a:defRPr sz="4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anose="02010600030101010101" pitchFamily="2" charset="-122"/>
        </a:defRPr>
      </a:lvl5pPr>
      <a:lvl6pPr marL="457200" algn="ctr" defTabSz="1030288" rtl="0" fontAlgn="base">
        <a:lnSpc>
          <a:spcPct val="93000"/>
        </a:lnSpc>
        <a:spcBef>
          <a:spcPct val="25000"/>
        </a:spcBef>
        <a:spcAft>
          <a:spcPct val="0"/>
        </a:spcAft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6pPr>
      <a:lvl7pPr marL="914400" algn="ctr" defTabSz="1030288" rtl="0" fontAlgn="base">
        <a:lnSpc>
          <a:spcPct val="93000"/>
        </a:lnSpc>
        <a:spcBef>
          <a:spcPct val="25000"/>
        </a:spcBef>
        <a:spcAft>
          <a:spcPct val="0"/>
        </a:spcAft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7pPr>
      <a:lvl8pPr marL="1371600" algn="ctr" defTabSz="1030288" rtl="0" fontAlgn="base">
        <a:lnSpc>
          <a:spcPct val="93000"/>
        </a:lnSpc>
        <a:spcBef>
          <a:spcPct val="25000"/>
        </a:spcBef>
        <a:spcAft>
          <a:spcPct val="0"/>
        </a:spcAft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8pPr>
      <a:lvl9pPr marL="1828800" algn="ctr" defTabSz="1030288" rtl="0" fontAlgn="base">
        <a:lnSpc>
          <a:spcPct val="93000"/>
        </a:lnSpc>
        <a:spcBef>
          <a:spcPct val="25000"/>
        </a:spcBef>
        <a:spcAft>
          <a:spcPct val="0"/>
        </a:spcAft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9pPr>
    </p:titleStyle>
    <p:bodyStyle>
      <a:lvl1pPr marL="228600" indent="-228600" algn="l" defTabSz="1030288" rtl="0" eaLnBrk="0" fontAlgn="base" hangingPunct="0">
        <a:lnSpc>
          <a:spcPct val="87000"/>
        </a:lnSpc>
        <a:spcBef>
          <a:spcPct val="34000"/>
        </a:spcBef>
        <a:spcAft>
          <a:spcPct val="0"/>
        </a:spcAft>
        <a:buClr>
          <a:srgbClr val="A50021"/>
        </a:buClr>
        <a:buSzPct val="114000"/>
        <a:buChar char="•"/>
        <a:defRPr sz="2800" b="1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571500" indent="-228600" algn="l" defTabSz="1030288" rtl="0" eaLnBrk="0" fontAlgn="base" hangingPunct="0">
        <a:lnSpc>
          <a:spcPct val="87000"/>
        </a:lnSpc>
        <a:spcBef>
          <a:spcPct val="34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857250" indent="-171450" algn="l" defTabSz="1030288" rtl="0" eaLnBrk="0" fontAlgn="base" hangingPunct="0">
        <a:lnSpc>
          <a:spcPct val="87000"/>
        </a:lnSpc>
        <a:spcBef>
          <a:spcPct val="34000"/>
        </a:spcBef>
        <a:spcAft>
          <a:spcPct val="0"/>
        </a:spcAft>
        <a:buClr>
          <a:srgbClr val="A50021"/>
        </a:buClr>
        <a:buSzPct val="114000"/>
        <a:buChar char="•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1788" indent="-228600" algn="l" defTabSz="1030288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Garamond" pitchFamily="18" charset="0"/>
          <a:ea typeface="宋体" panose="02010600030101010101" pitchFamily="2" charset="-122"/>
        </a:defRPr>
      </a:lvl4pPr>
      <a:lvl5pPr marL="2058988" indent="-228600" algn="l" defTabSz="1030288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Garamond" pitchFamily="18" charset="0"/>
          <a:ea typeface="宋体" panose="02010600030101010101" pitchFamily="2" charset="-122"/>
        </a:defRPr>
      </a:lvl5pPr>
      <a:lvl6pPr marL="2516188" indent="-228600" algn="l" defTabSz="1030288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Garamond" pitchFamily="18" charset="0"/>
          <a:ea typeface="+mn-ea"/>
        </a:defRPr>
      </a:lvl6pPr>
      <a:lvl7pPr marL="2973388" indent="-228600" algn="l" defTabSz="1030288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Garamond" pitchFamily="18" charset="0"/>
          <a:ea typeface="+mn-ea"/>
        </a:defRPr>
      </a:lvl7pPr>
      <a:lvl8pPr marL="3430588" indent="-228600" algn="l" defTabSz="1030288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Garamond" pitchFamily="18" charset="0"/>
          <a:ea typeface="+mn-ea"/>
        </a:defRPr>
      </a:lvl8pPr>
      <a:lvl9pPr marL="3887788" indent="-228600" algn="l" defTabSz="1030288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Garamond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0.wmf"/><Relationship Id="rId9" Type="http://schemas.openxmlformats.org/officeDocument/2006/relationships/image" Target="../media/image5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5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59.wmf"/><Relationship Id="rId18" Type="http://schemas.openxmlformats.org/officeDocument/2006/relationships/oleObject" Target="../embeddings/oleObject64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3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5" Type="http://schemas.openxmlformats.org/officeDocument/2006/relationships/image" Target="../media/image60.wmf"/><Relationship Id="rId10" Type="http://schemas.openxmlformats.org/officeDocument/2006/relationships/oleObject" Target="../embeddings/oleObject60.bin"/><Relationship Id="rId19" Type="http://schemas.openxmlformats.org/officeDocument/2006/relationships/image" Target="../media/image62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57.wmf"/><Relationship Id="rId14" Type="http://schemas.openxmlformats.org/officeDocument/2006/relationships/oleObject" Target="../embeddings/oleObject6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6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68.wmf"/><Relationship Id="rId17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3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image" Target="../media/image69.wmf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9.bin"/><Relationship Id="rId14" Type="http://schemas.openxmlformats.org/officeDocument/2006/relationships/oleObject" Target="../embeddings/oleObject7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71.wmf"/><Relationship Id="rId4" Type="http://schemas.openxmlformats.org/officeDocument/2006/relationships/oleObject" Target="../embeddings/oleObject74.bin"/><Relationship Id="rId9" Type="http://schemas.openxmlformats.org/officeDocument/2006/relationships/image" Target="../media/image7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image" Target="../media/image78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5.wmf"/><Relationship Id="rId12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77.wmf"/><Relationship Id="rId5" Type="http://schemas.openxmlformats.org/officeDocument/2006/relationships/image" Target="../media/image74.wmf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7.bin"/><Relationship Id="rId9" Type="http://schemas.openxmlformats.org/officeDocument/2006/relationships/image" Target="../media/image76.wmf"/><Relationship Id="rId14" Type="http://schemas.openxmlformats.org/officeDocument/2006/relationships/oleObject" Target="../embeddings/oleObject8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image" Target="../media/image83.wmf"/><Relationship Id="rId18" Type="http://schemas.openxmlformats.org/officeDocument/2006/relationships/oleObject" Target="../embeddings/oleObject90.bin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87.wmf"/><Relationship Id="rId7" Type="http://schemas.openxmlformats.org/officeDocument/2006/relationships/image" Target="../media/image80.wmf"/><Relationship Id="rId12" Type="http://schemas.openxmlformats.org/officeDocument/2006/relationships/oleObject" Target="../embeddings/oleObject87.bin"/><Relationship Id="rId17" Type="http://schemas.openxmlformats.org/officeDocument/2006/relationships/image" Target="../media/image8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9.bin"/><Relationship Id="rId20" Type="http://schemas.openxmlformats.org/officeDocument/2006/relationships/oleObject" Target="../embeddings/oleObject91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82.wmf"/><Relationship Id="rId5" Type="http://schemas.openxmlformats.org/officeDocument/2006/relationships/image" Target="../media/image79.wmf"/><Relationship Id="rId15" Type="http://schemas.openxmlformats.org/officeDocument/2006/relationships/image" Target="../media/image84.wmf"/><Relationship Id="rId10" Type="http://schemas.openxmlformats.org/officeDocument/2006/relationships/oleObject" Target="../embeddings/oleObject86.bin"/><Relationship Id="rId19" Type="http://schemas.openxmlformats.org/officeDocument/2006/relationships/image" Target="../media/image86.wmf"/><Relationship Id="rId4" Type="http://schemas.openxmlformats.org/officeDocument/2006/relationships/oleObject" Target="../embeddings/oleObject83.bin"/><Relationship Id="rId9" Type="http://schemas.openxmlformats.org/officeDocument/2006/relationships/image" Target="../media/image81.wmf"/><Relationship Id="rId14" Type="http://schemas.openxmlformats.org/officeDocument/2006/relationships/oleObject" Target="../embeddings/oleObject8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92.wmf"/><Relationship Id="rId18" Type="http://schemas.openxmlformats.org/officeDocument/2006/relationships/oleObject" Target="../embeddings/oleObject99.bin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96.wmf"/><Relationship Id="rId7" Type="http://schemas.openxmlformats.org/officeDocument/2006/relationships/image" Target="../media/image89.wmf"/><Relationship Id="rId12" Type="http://schemas.openxmlformats.org/officeDocument/2006/relationships/oleObject" Target="../embeddings/oleObject96.bin"/><Relationship Id="rId17" Type="http://schemas.openxmlformats.org/officeDocument/2006/relationships/image" Target="../media/image9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8.bin"/><Relationship Id="rId20" Type="http://schemas.openxmlformats.org/officeDocument/2006/relationships/oleObject" Target="../embeddings/oleObject100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91.wmf"/><Relationship Id="rId5" Type="http://schemas.openxmlformats.org/officeDocument/2006/relationships/image" Target="../media/image88.wmf"/><Relationship Id="rId15" Type="http://schemas.openxmlformats.org/officeDocument/2006/relationships/image" Target="../media/image93.wmf"/><Relationship Id="rId23" Type="http://schemas.openxmlformats.org/officeDocument/2006/relationships/image" Target="../media/image97.wmf"/><Relationship Id="rId10" Type="http://schemas.openxmlformats.org/officeDocument/2006/relationships/oleObject" Target="../embeddings/oleObject95.bin"/><Relationship Id="rId19" Type="http://schemas.openxmlformats.org/officeDocument/2006/relationships/image" Target="../media/image95.wmf"/><Relationship Id="rId4" Type="http://schemas.openxmlformats.org/officeDocument/2006/relationships/oleObject" Target="../embeddings/oleObject92.bin"/><Relationship Id="rId9" Type="http://schemas.openxmlformats.org/officeDocument/2006/relationships/image" Target="../media/image90.wmf"/><Relationship Id="rId14" Type="http://schemas.openxmlformats.org/officeDocument/2006/relationships/oleObject" Target="../embeddings/oleObject97.bin"/><Relationship Id="rId22" Type="http://schemas.openxmlformats.org/officeDocument/2006/relationships/oleObject" Target="../embeddings/oleObject101.bin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2.wmf"/><Relationship Id="rId18" Type="http://schemas.openxmlformats.org/officeDocument/2006/relationships/oleObject" Target="../embeddings/oleObject109.bin"/><Relationship Id="rId26" Type="http://schemas.openxmlformats.org/officeDocument/2006/relationships/oleObject" Target="../embeddings/oleObject113.bin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106.wmf"/><Relationship Id="rId34" Type="http://schemas.openxmlformats.org/officeDocument/2006/relationships/image" Target="../media/image89.wmf"/><Relationship Id="rId7" Type="http://schemas.openxmlformats.org/officeDocument/2006/relationships/image" Target="../media/image99.wmf"/><Relationship Id="rId12" Type="http://schemas.openxmlformats.org/officeDocument/2006/relationships/oleObject" Target="../embeddings/oleObject106.bin"/><Relationship Id="rId17" Type="http://schemas.openxmlformats.org/officeDocument/2006/relationships/image" Target="../media/image104.wmf"/><Relationship Id="rId25" Type="http://schemas.openxmlformats.org/officeDocument/2006/relationships/image" Target="../media/image108.wmf"/><Relationship Id="rId33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8.bin"/><Relationship Id="rId20" Type="http://schemas.openxmlformats.org/officeDocument/2006/relationships/oleObject" Target="../embeddings/oleObject110.bin"/><Relationship Id="rId29" Type="http://schemas.openxmlformats.org/officeDocument/2006/relationships/oleObject" Target="../embeddings/oleObject115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101.wmf"/><Relationship Id="rId24" Type="http://schemas.openxmlformats.org/officeDocument/2006/relationships/oleObject" Target="../embeddings/oleObject112.bin"/><Relationship Id="rId32" Type="http://schemas.openxmlformats.org/officeDocument/2006/relationships/image" Target="../media/image91.wmf"/><Relationship Id="rId5" Type="http://schemas.openxmlformats.org/officeDocument/2006/relationships/image" Target="../media/image98.wmf"/><Relationship Id="rId15" Type="http://schemas.openxmlformats.org/officeDocument/2006/relationships/image" Target="../media/image103.wmf"/><Relationship Id="rId23" Type="http://schemas.openxmlformats.org/officeDocument/2006/relationships/image" Target="../media/image107.wmf"/><Relationship Id="rId28" Type="http://schemas.openxmlformats.org/officeDocument/2006/relationships/oleObject" Target="../embeddings/oleObject114.bin"/><Relationship Id="rId10" Type="http://schemas.openxmlformats.org/officeDocument/2006/relationships/oleObject" Target="../embeddings/oleObject105.bin"/><Relationship Id="rId19" Type="http://schemas.openxmlformats.org/officeDocument/2006/relationships/image" Target="../media/image105.wmf"/><Relationship Id="rId31" Type="http://schemas.openxmlformats.org/officeDocument/2006/relationships/oleObject" Target="../embeddings/oleObject116.bin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100.wmf"/><Relationship Id="rId14" Type="http://schemas.openxmlformats.org/officeDocument/2006/relationships/oleObject" Target="../embeddings/oleObject107.bin"/><Relationship Id="rId22" Type="http://schemas.openxmlformats.org/officeDocument/2006/relationships/oleObject" Target="../embeddings/oleObject111.bin"/><Relationship Id="rId27" Type="http://schemas.openxmlformats.org/officeDocument/2006/relationships/image" Target="../media/image109.wmf"/><Relationship Id="rId30" Type="http://schemas.openxmlformats.org/officeDocument/2006/relationships/image" Target="../media/image110.wmf"/><Relationship Id="rId8" Type="http://schemas.openxmlformats.org/officeDocument/2006/relationships/oleObject" Target="../embeddings/oleObject10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19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2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23.bin"/><Relationship Id="rId5" Type="http://schemas.openxmlformats.org/officeDocument/2006/relationships/image" Target="../media/image115.wmf"/><Relationship Id="rId4" Type="http://schemas.openxmlformats.org/officeDocument/2006/relationships/oleObject" Target="../embeddings/oleObject122.bin"/><Relationship Id="rId9" Type="http://schemas.openxmlformats.org/officeDocument/2006/relationships/image" Target="../media/image11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13" Type="http://schemas.openxmlformats.org/officeDocument/2006/relationships/image" Target="../media/image123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20.wmf"/><Relationship Id="rId12" Type="http://schemas.openxmlformats.org/officeDocument/2006/relationships/oleObject" Target="../embeddings/oleObject1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30.bin"/><Relationship Id="rId11" Type="http://schemas.openxmlformats.org/officeDocument/2006/relationships/image" Target="../media/image122.wmf"/><Relationship Id="rId5" Type="http://schemas.openxmlformats.org/officeDocument/2006/relationships/image" Target="../media/image119.wmf"/><Relationship Id="rId10" Type="http://schemas.openxmlformats.org/officeDocument/2006/relationships/oleObject" Target="../embeddings/oleObject132.bin"/><Relationship Id="rId4" Type="http://schemas.openxmlformats.org/officeDocument/2006/relationships/oleObject" Target="../embeddings/oleObject129.bin"/><Relationship Id="rId9" Type="http://schemas.openxmlformats.org/officeDocument/2006/relationships/image" Target="../media/image12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35.bin"/><Relationship Id="rId5" Type="http://schemas.openxmlformats.org/officeDocument/2006/relationships/image" Target="../media/image124.wmf"/><Relationship Id="rId4" Type="http://schemas.openxmlformats.org/officeDocument/2006/relationships/oleObject" Target="../embeddings/oleObject134.bin"/><Relationship Id="rId9" Type="http://schemas.openxmlformats.org/officeDocument/2006/relationships/image" Target="../media/image12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12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39.bin"/><Relationship Id="rId5" Type="http://schemas.openxmlformats.org/officeDocument/2006/relationships/image" Target="../media/image128.wmf"/><Relationship Id="rId4" Type="http://schemas.openxmlformats.org/officeDocument/2006/relationships/oleObject" Target="../embeddings/oleObject138.bin"/><Relationship Id="rId9" Type="http://schemas.openxmlformats.org/officeDocument/2006/relationships/image" Target="../media/image13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3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133.wmf"/><Relationship Id="rId4" Type="http://schemas.openxmlformats.org/officeDocument/2006/relationships/oleObject" Target="../embeddings/oleObject143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3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13" Type="http://schemas.openxmlformats.org/officeDocument/2006/relationships/image" Target="../media/image141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38.wmf"/><Relationship Id="rId12" Type="http://schemas.openxmlformats.org/officeDocument/2006/relationships/oleObject" Target="../embeddings/oleObject1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48.bin"/><Relationship Id="rId11" Type="http://schemas.openxmlformats.org/officeDocument/2006/relationships/image" Target="../media/image140.wmf"/><Relationship Id="rId5" Type="http://schemas.openxmlformats.org/officeDocument/2006/relationships/image" Target="../media/image137.wmf"/><Relationship Id="rId15" Type="http://schemas.openxmlformats.org/officeDocument/2006/relationships/image" Target="../media/image142.emf"/><Relationship Id="rId10" Type="http://schemas.openxmlformats.org/officeDocument/2006/relationships/oleObject" Target="../embeddings/oleObject150.bin"/><Relationship Id="rId4" Type="http://schemas.openxmlformats.org/officeDocument/2006/relationships/oleObject" Target="../embeddings/oleObject147.bin"/><Relationship Id="rId9" Type="http://schemas.openxmlformats.org/officeDocument/2006/relationships/image" Target="../media/image139.wmf"/><Relationship Id="rId14" Type="http://schemas.openxmlformats.org/officeDocument/2006/relationships/oleObject" Target="../embeddings/oleObject15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54.bin"/><Relationship Id="rId10" Type="http://schemas.openxmlformats.org/officeDocument/2006/relationships/image" Target="../media/image146.wmf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56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58.bin"/><Relationship Id="rId5" Type="http://schemas.openxmlformats.org/officeDocument/2006/relationships/image" Target="../media/image147.wmf"/><Relationship Id="rId4" Type="http://schemas.openxmlformats.org/officeDocument/2006/relationships/oleObject" Target="../embeddings/oleObject157.bin"/><Relationship Id="rId9" Type="http://schemas.openxmlformats.org/officeDocument/2006/relationships/image" Target="../media/image149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150.wmf"/><Relationship Id="rId4" Type="http://schemas.openxmlformats.org/officeDocument/2006/relationships/oleObject" Target="../embeddings/oleObject160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13" Type="http://schemas.openxmlformats.org/officeDocument/2006/relationships/image" Target="../media/image155.wmf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52.wmf"/><Relationship Id="rId12" Type="http://schemas.openxmlformats.org/officeDocument/2006/relationships/oleObject" Target="../embeddings/oleObject165.bin"/><Relationship Id="rId17" Type="http://schemas.openxmlformats.org/officeDocument/2006/relationships/image" Target="../media/image15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7.bin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62.bin"/><Relationship Id="rId11" Type="http://schemas.openxmlformats.org/officeDocument/2006/relationships/image" Target="../media/image154.wmf"/><Relationship Id="rId5" Type="http://schemas.openxmlformats.org/officeDocument/2006/relationships/image" Target="../media/image151.wmf"/><Relationship Id="rId15" Type="http://schemas.openxmlformats.org/officeDocument/2006/relationships/image" Target="../media/image156.wmf"/><Relationship Id="rId10" Type="http://schemas.openxmlformats.org/officeDocument/2006/relationships/oleObject" Target="../embeddings/oleObject164.bin"/><Relationship Id="rId4" Type="http://schemas.openxmlformats.org/officeDocument/2006/relationships/oleObject" Target="../embeddings/oleObject161.bin"/><Relationship Id="rId9" Type="http://schemas.openxmlformats.org/officeDocument/2006/relationships/image" Target="../media/image153.wmf"/><Relationship Id="rId14" Type="http://schemas.openxmlformats.org/officeDocument/2006/relationships/oleObject" Target="../embeddings/oleObject166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0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69.bin"/><Relationship Id="rId5" Type="http://schemas.openxmlformats.org/officeDocument/2006/relationships/image" Target="../media/image158.wmf"/><Relationship Id="rId4" Type="http://schemas.openxmlformats.org/officeDocument/2006/relationships/oleObject" Target="../embeddings/oleObject168.bin"/><Relationship Id="rId9" Type="http://schemas.openxmlformats.org/officeDocument/2006/relationships/image" Target="../media/image160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13" Type="http://schemas.openxmlformats.org/officeDocument/2006/relationships/image" Target="../media/image165.wmf"/><Relationship Id="rId18" Type="http://schemas.openxmlformats.org/officeDocument/2006/relationships/oleObject" Target="../embeddings/oleObject178.bin"/><Relationship Id="rId3" Type="http://schemas.openxmlformats.org/officeDocument/2006/relationships/notesSlide" Target="../notesSlides/notesSlide23.xml"/><Relationship Id="rId21" Type="http://schemas.openxmlformats.org/officeDocument/2006/relationships/image" Target="../media/image169.wmf"/><Relationship Id="rId7" Type="http://schemas.openxmlformats.org/officeDocument/2006/relationships/image" Target="../media/image162.wmf"/><Relationship Id="rId12" Type="http://schemas.openxmlformats.org/officeDocument/2006/relationships/oleObject" Target="../embeddings/oleObject175.bin"/><Relationship Id="rId17" Type="http://schemas.openxmlformats.org/officeDocument/2006/relationships/image" Target="../media/image16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7.bin"/><Relationship Id="rId20" Type="http://schemas.openxmlformats.org/officeDocument/2006/relationships/oleObject" Target="../embeddings/oleObject179.bin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72.bin"/><Relationship Id="rId11" Type="http://schemas.openxmlformats.org/officeDocument/2006/relationships/image" Target="../media/image164.wmf"/><Relationship Id="rId5" Type="http://schemas.openxmlformats.org/officeDocument/2006/relationships/image" Target="../media/image161.wmf"/><Relationship Id="rId15" Type="http://schemas.openxmlformats.org/officeDocument/2006/relationships/image" Target="../media/image166.wmf"/><Relationship Id="rId23" Type="http://schemas.openxmlformats.org/officeDocument/2006/relationships/image" Target="../media/image170.wmf"/><Relationship Id="rId10" Type="http://schemas.openxmlformats.org/officeDocument/2006/relationships/oleObject" Target="../embeddings/oleObject174.bin"/><Relationship Id="rId19" Type="http://schemas.openxmlformats.org/officeDocument/2006/relationships/image" Target="../media/image168.wmf"/><Relationship Id="rId4" Type="http://schemas.openxmlformats.org/officeDocument/2006/relationships/oleObject" Target="../embeddings/oleObject171.bin"/><Relationship Id="rId9" Type="http://schemas.openxmlformats.org/officeDocument/2006/relationships/image" Target="../media/image163.wmf"/><Relationship Id="rId14" Type="http://schemas.openxmlformats.org/officeDocument/2006/relationships/oleObject" Target="../embeddings/oleObject176.bin"/><Relationship Id="rId22" Type="http://schemas.openxmlformats.org/officeDocument/2006/relationships/oleObject" Target="../embeddings/oleObject180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171.wmf"/><Relationship Id="rId4" Type="http://schemas.openxmlformats.org/officeDocument/2006/relationships/oleObject" Target="../embeddings/oleObject181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4.bin"/><Relationship Id="rId13" Type="http://schemas.openxmlformats.org/officeDocument/2006/relationships/oleObject" Target="../embeddings/oleObject187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73.wmf"/><Relationship Id="rId12" Type="http://schemas.openxmlformats.org/officeDocument/2006/relationships/image" Target="../media/image17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83.bin"/><Relationship Id="rId11" Type="http://schemas.openxmlformats.org/officeDocument/2006/relationships/oleObject" Target="../embeddings/oleObject186.bin"/><Relationship Id="rId5" Type="http://schemas.openxmlformats.org/officeDocument/2006/relationships/image" Target="../media/image172.wmf"/><Relationship Id="rId10" Type="http://schemas.openxmlformats.org/officeDocument/2006/relationships/oleObject" Target="../embeddings/oleObject185.bin"/><Relationship Id="rId4" Type="http://schemas.openxmlformats.org/officeDocument/2006/relationships/oleObject" Target="../embeddings/oleObject182.bin"/><Relationship Id="rId9" Type="http://schemas.openxmlformats.org/officeDocument/2006/relationships/image" Target="../media/image174.wmf"/><Relationship Id="rId14" Type="http://schemas.openxmlformats.org/officeDocument/2006/relationships/image" Target="../media/image176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0.bin"/><Relationship Id="rId13" Type="http://schemas.openxmlformats.org/officeDocument/2006/relationships/image" Target="../media/image181.wmf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78.wmf"/><Relationship Id="rId12" Type="http://schemas.openxmlformats.org/officeDocument/2006/relationships/oleObject" Target="../embeddings/oleObject1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89.bin"/><Relationship Id="rId11" Type="http://schemas.openxmlformats.org/officeDocument/2006/relationships/image" Target="../media/image180.wmf"/><Relationship Id="rId5" Type="http://schemas.openxmlformats.org/officeDocument/2006/relationships/image" Target="../media/image177.wmf"/><Relationship Id="rId15" Type="http://schemas.openxmlformats.org/officeDocument/2006/relationships/image" Target="../media/image182.wmf"/><Relationship Id="rId10" Type="http://schemas.openxmlformats.org/officeDocument/2006/relationships/oleObject" Target="../embeddings/oleObject191.bin"/><Relationship Id="rId4" Type="http://schemas.openxmlformats.org/officeDocument/2006/relationships/oleObject" Target="../embeddings/oleObject188.bin"/><Relationship Id="rId9" Type="http://schemas.openxmlformats.org/officeDocument/2006/relationships/image" Target="../media/image179.wmf"/><Relationship Id="rId14" Type="http://schemas.openxmlformats.org/officeDocument/2006/relationships/oleObject" Target="../embeddings/oleObject19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8.wmf"/><Relationship Id="rId26" Type="http://schemas.openxmlformats.org/officeDocument/2006/relationships/image" Target="../media/image22.w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8.bin"/><Relationship Id="rId25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28" Type="http://schemas.openxmlformats.org/officeDocument/2006/relationships/image" Target="../media/image23.wmf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Relationship Id="rId27" Type="http://schemas.openxmlformats.org/officeDocument/2006/relationships/oleObject" Target="../embeddings/oleObject23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6.bin"/><Relationship Id="rId13" Type="http://schemas.openxmlformats.org/officeDocument/2006/relationships/image" Target="../media/image187.wmf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84.wmf"/><Relationship Id="rId12" Type="http://schemas.openxmlformats.org/officeDocument/2006/relationships/oleObject" Target="../embeddings/oleObject1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95.bin"/><Relationship Id="rId11" Type="http://schemas.openxmlformats.org/officeDocument/2006/relationships/image" Target="../media/image186.wmf"/><Relationship Id="rId5" Type="http://schemas.openxmlformats.org/officeDocument/2006/relationships/image" Target="../media/image183.wmf"/><Relationship Id="rId15" Type="http://schemas.openxmlformats.org/officeDocument/2006/relationships/image" Target="../media/image188.wmf"/><Relationship Id="rId10" Type="http://schemas.openxmlformats.org/officeDocument/2006/relationships/oleObject" Target="../embeddings/oleObject197.bin"/><Relationship Id="rId4" Type="http://schemas.openxmlformats.org/officeDocument/2006/relationships/oleObject" Target="../embeddings/oleObject194.bin"/><Relationship Id="rId9" Type="http://schemas.openxmlformats.org/officeDocument/2006/relationships/image" Target="../media/image185.wmf"/><Relationship Id="rId14" Type="http://schemas.openxmlformats.org/officeDocument/2006/relationships/oleObject" Target="../embeddings/oleObject199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3" Type="http://schemas.openxmlformats.org/officeDocument/2006/relationships/oleObject" Target="../embeddings/oleObject200.bin"/><Relationship Id="rId7" Type="http://schemas.openxmlformats.org/officeDocument/2006/relationships/oleObject" Target="../embeddings/oleObject2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90.wmf"/><Relationship Id="rId5" Type="http://schemas.openxmlformats.org/officeDocument/2006/relationships/oleObject" Target="../embeddings/oleObject201.bin"/><Relationship Id="rId10" Type="http://schemas.openxmlformats.org/officeDocument/2006/relationships/image" Target="../media/image192.wmf"/><Relationship Id="rId4" Type="http://schemas.openxmlformats.org/officeDocument/2006/relationships/image" Target="../media/image189.wmf"/><Relationship Id="rId9" Type="http://schemas.openxmlformats.org/officeDocument/2006/relationships/oleObject" Target="../embeddings/oleObject203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6.bin"/><Relationship Id="rId13" Type="http://schemas.openxmlformats.org/officeDocument/2006/relationships/image" Target="../media/image197.wmf"/><Relationship Id="rId18" Type="http://schemas.openxmlformats.org/officeDocument/2006/relationships/oleObject" Target="../embeddings/oleObject211.bin"/><Relationship Id="rId3" Type="http://schemas.openxmlformats.org/officeDocument/2006/relationships/notesSlide" Target="../notesSlides/notesSlide28.xml"/><Relationship Id="rId21" Type="http://schemas.openxmlformats.org/officeDocument/2006/relationships/image" Target="../media/image201.wmf"/><Relationship Id="rId7" Type="http://schemas.openxmlformats.org/officeDocument/2006/relationships/image" Target="../media/image194.wmf"/><Relationship Id="rId12" Type="http://schemas.openxmlformats.org/officeDocument/2006/relationships/oleObject" Target="../embeddings/oleObject208.bin"/><Relationship Id="rId17" Type="http://schemas.openxmlformats.org/officeDocument/2006/relationships/image" Target="../media/image19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0.bin"/><Relationship Id="rId20" Type="http://schemas.openxmlformats.org/officeDocument/2006/relationships/oleObject" Target="../embeddings/oleObject212.bin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205.bin"/><Relationship Id="rId11" Type="http://schemas.openxmlformats.org/officeDocument/2006/relationships/image" Target="../media/image196.wmf"/><Relationship Id="rId5" Type="http://schemas.openxmlformats.org/officeDocument/2006/relationships/image" Target="../media/image193.wmf"/><Relationship Id="rId15" Type="http://schemas.openxmlformats.org/officeDocument/2006/relationships/image" Target="../media/image198.wmf"/><Relationship Id="rId10" Type="http://schemas.openxmlformats.org/officeDocument/2006/relationships/oleObject" Target="../embeddings/oleObject207.bin"/><Relationship Id="rId19" Type="http://schemas.openxmlformats.org/officeDocument/2006/relationships/image" Target="../media/image200.wmf"/><Relationship Id="rId4" Type="http://schemas.openxmlformats.org/officeDocument/2006/relationships/oleObject" Target="../embeddings/oleObject204.bin"/><Relationship Id="rId9" Type="http://schemas.openxmlformats.org/officeDocument/2006/relationships/image" Target="../media/image195.wmf"/><Relationship Id="rId14" Type="http://schemas.openxmlformats.org/officeDocument/2006/relationships/oleObject" Target="../embeddings/oleObject209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13" Type="http://schemas.openxmlformats.org/officeDocument/2006/relationships/oleObject" Target="../embeddings/oleObject218.bin"/><Relationship Id="rId3" Type="http://schemas.openxmlformats.org/officeDocument/2006/relationships/oleObject" Target="../embeddings/oleObject213.bin"/><Relationship Id="rId7" Type="http://schemas.openxmlformats.org/officeDocument/2006/relationships/oleObject" Target="../embeddings/oleObject215.bin"/><Relationship Id="rId12" Type="http://schemas.openxmlformats.org/officeDocument/2006/relationships/image" Target="../media/image20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8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03.wmf"/><Relationship Id="rId11" Type="http://schemas.openxmlformats.org/officeDocument/2006/relationships/oleObject" Target="../embeddings/oleObject217.bin"/><Relationship Id="rId5" Type="http://schemas.openxmlformats.org/officeDocument/2006/relationships/oleObject" Target="../embeddings/oleObject214.bin"/><Relationship Id="rId15" Type="http://schemas.openxmlformats.org/officeDocument/2006/relationships/oleObject" Target="../embeddings/oleObject219.bin"/><Relationship Id="rId10" Type="http://schemas.openxmlformats.org/officeDocument/2006/relationships/image" Target="../media/image205.wmf"/><Relationship Id="rId4" Type="http://schemas.openxmlformats.org/officeDocument/2006/relationships/image" Target="../media/image202.wmf"/><Relationship Id="rId9" Type="http://schemas.openxmlformats.org/officeDocument/2006/relationships/oleObject" Target="../embeddings/oleObject216.bin"/><Relationship Id="rId14" Type="http://schemas.openxmlformats.org/officeDocument/2006/relationships/image" Target="../media/image207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13" Type="http://schemas.openxmlformats.org/officeDocument/2006/relationships/oleObject" Target="../embeddings/oleObject225.bin"/><Relationship Id="rId3" Type="http://schemas.openxmlformats.org/officeDocument/2006/relationships/oleObject" Target="../embeddings/oleObject220.bin"/><Relationship Id="rId7" Type="http://schemas.openxmlformats.org/officeDocument/2006/relationships/oleObject" Target="../embeddings/oleObject222.bin"/><Relationship Id="rId12" Type="http://schemas.openxmlformats.org/officeDocument/2006/relationships/image" Target="../media/image21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5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10.wmf"/><Relationship Id="rId11" Type="http://schemas.openxmlformats.org/officeDocument/2006/relationships/oleObject" Target="../embeddings/oleObject224.bin"/><Relationship Id="rId5" Type="http://schemas.openxmlformats.org/officeDocument/2006/relationships/oleObject" Target="../embeddings/oleObject221.bin"/><Relationship Id="rId15" Type="http://schemas.openxmlformats.org/officeDocument/2006/relationships/oleObject" Target="../embeddings/oleObject226.bin"/><Relationship Id="rId10" Type="http://schemas.openxmlformats.org/officeDocument/2006/relationships/image" Target="../media/image212.wmf"/><Relationship Id="rId4" Type="http://schemas.openxmlformats.org/officeDocument/2006/relationships/image" Target="../media/image209.wmf"/><Relationship Id="rId9" Type="http://schemas.openxmlformats.org/officeDocument/2006/relationships/oleObject" Target="../embeddings/oleObject223.bin"/><Relationship Id="rId14" Type="http://schemas.openxmlformats.org/officeDocument/2006/relationships/image" Target="../media/image214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3" Type="http://schemas.openxmlformats.org/officeDocument/2006/relationships/oleObject" Target="../embeddings/oleObject227.bin"/><Relationship Id="rId7" Type="http://schemas.openxmlformats.org/officeDocument/2006/relationships/oleObject" Target="../embeddings/oleObject2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17.wmf"/><Relationship Id="rId5" Type="http://schemas.openxmlformats.org/officeDocument/2006/relationships/oleObject" Target="../embeddings/oleObject228.bin"/><Relationship Id="rId10" Type="http://schemas.openxmlformats.org/officeDocument/2006/relationships/image" Target="../media/image219.wmf"/><Relationship Id="rId4" Type="http://schemas.openxmlformats.org/officeDocument/2006/relationships/image" Target="../media/image216.wmf"/><Relationship Id="rId9" Type="http://schemas.openxmlformats.org/officeDocument/2006/relationships/oleObject" Target="../embeddings/oleObject230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2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232.bin"/><Relationship Id="rId5" Type="http://schemas.openxmlformats.org/officeDocument/2006/relationships/image" Target="../media/image220.wmf"/><Relationship Id="rId4" Type="http://schemas.openxmlformats.org/officeDocument/2006/relationships/oleObject" Target="../embeddings/oleObject231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5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234.bin"/><Relationship Id="rId11" Type="http://schemas.openxmlformats.org/officeDocument/2006/relationships/image" Target="../media/image225.wmf"/><Relationship Id="rId5" Type="http://schemas.openxmlformats.org/officeDocument/2006/relationships/image" Target="../media/image222.wmf"/><Relationship Id="rId10" Type="http://schemas.openxmlformats.org/officeDocument/2006/relationships/oleObject" Target="../embeddings/oleObject236.bin"/><Relationship Id="rId4" Type="http://schemas.openxmlformats.org/officeDocument/2006/relationships/oleObject" Target="../embeddings/oleObject233.bin"/><Relationship Id="rId9" Type="http://schemas.openxmlformats.org/officeDocument/2006/relationships/image" Target="../media/image224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5" Type="http://schemas.openxmlformats.org/officeDocument/2006/relationships/oleObject" Target="../embeddings/oleObject238.bin"/><Relationship Id="rId4" Type="http://schemas.openxmlformats.org/officeDocument/2006/relationships/image" Target="../media/image226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240.bin"/><Relationship Id="rId5" Type="http://schemas.openxmlformats.org/officeDocument/2006/relationships/image" Target="../media/image226.wmf"/><Relationship Id="rId4" Type="http://schemas.openxmlformats.org/officeDocument/2006/relationships/oleObject" Target="../embeddings/oleObject23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7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227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29.wmf"/><Relationship Id="rId5" Type="http://schemas.openxmlformats.org/officeDocument/2006/relationships/oleObject" Target="../embeddings/oleObject243.bin"/><Relationship Id="rId4" Type="http://schemas.openxmlformats.org/officeDocument/2006/relationships/image" Target="../media/image228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31.wmf"/><Relationship Id="rId5" Type="http://schemas.openxmlformats.org/officeDocument/2006/relationships/oleObject" Target="../embeddings/oleObject245.bin"/><Relationship Id="rId4" Type="http://schemas.openxmlformats.org/officeDocument/2006/relationships/image" Target="../media/image230.wmf"/></Relationships>
</file>

<file path=ppt/slides/_rels/slide5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1.bin"/><Relationship Id="rId18" Type="http://schemas.openxmlformats.org/officeDocument/2006/relationships/image" Target="../media/image239.emf"/><Relationship Id="rId26" Type="http://schemas.openxmlformats.org/officeDocument/2006/relationships/image" Target="../media/image243.emf"/><Relationship Id="rId3" Type="http://schemas.openxmlformats.org/officeDocument/2006/relationships/oleObject" Target="../embeddings/oleObject246.bin"/><Relationship Id="rId21" Type="http://schemas.openxmlformats.org/officeDocument/2006/relationships/oleObject" Target="../embeddings/oleObject255.bin"/><Relationship Id="rId34" Type="http://schemas.openxmlformats.org/officeDocument/2006/relationships/image" Target="../media/image247.emf"/><Relationship Id="rId7" Type="http://schemas.openxmlformats.org/officeDocument/2006/relationships/oleObject" Target="../embeddings/oleObject248.bin"/><Relationship Id="rId12" Type="http://schemas.openxmlformats.org/officeDocument/2006/relationships/image" Target="../media/image236.wmf"/><Relationship Id="rId17" Type="http://schemas.openxmlformats.org/officeDocument/2006/relationships/oleObject" Target="../embeddings/oleObject253.bin"/><Relationship Id="rId25" Type="http://schemas.openxmlformats.org/officeDocument/2006/relationships/oleObject" Target="../embeddings/oleObject257.bin"/><Relationship Id="rId33" Type="http://schemas.openxmlformats.org/officeDocument/2006/relationships/oleObject" Target="../embeddings/oleObject26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8.wmf"/><Relationship Id="rId20" Type="http://schemas.openxmlformats.org/officeDocument/2006/relationships/image" Target="../media/image240.emf"/><Relationship Id="rId29" Type="http://schemas.openxmlformats.org/officeDocument/2006/relationships/oleObject" Target="../embeddings/oleObject259.bin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33.wmf"/><Relationship Id="rId11" Type="http://schemas.openxmlformats.org/officeDocument/2006/relationships/oleObject" Target="../embeddings/oleObject250.bin"/><Relationship Id="rId24" Type="http://schemas.openxmlformats.org/officeDocument/2006/relationships/image" Target="../media/image242.emf"/><Relationship Id="rId32" Type="http://schemas.openxmlformats.org/officeDocument/2006/relationships/image" Target="../media/image246.emf"/><Relationship Id="rId5" Type="http://schemas.openxmlformats.org/officeDocument/2006/relationships/oleObject" Target="../embeddings/oleObject247.bin"/><Relationship Id="rId15" Type="http://schemas.openxmlformats.org/officeDocument/2006/relationships/oleObject" Target="../embeddings/oleObject252.bin"/><Relationship Id="rId23" Type="http://schemas.openxmlformats.org/officeDocument/2006/relationships/oleObject" Target="../embeddings/oleObject256.bin"/><Relationship Id="rId28" Type="http://schemas.openxmlformats.org/officeDocument/2006/relationships/image" Target="../media/image244.emf"/><Relationship Id="rId10" Type="http://schemas.openxmlformats.org/officeDocument/2006/relationships/image" Target="../media/image235.wmf"/><Relationship Id="rId19" Type="http://schemas.openxmlformats.org/officeDocument/2006/relationships/oleObject" Target="../embeddings/oleObject254.bin"/><Relationship Id="rId31" Type="http://schemas.openxmlformats.org/officeDocument/2006/relationships/oleObject" Target="../embeddings/oleObject260.bin"/><Relationship Id="rId4" Type="http://schemas.openxmlformats.org/officeDocument/2006/relationships/image" Target="../media/image232.wmf"/><Relationship Id="rId9" Type="http://schemas.openxmlformats.org/officeDocument/2006/relationships/oleObject" Target="../embeddings/oleObject249.bin"/><Relationship Id="rId14" Type="http://schemas.openxmlformats.org/officeDocument/2006/relationships/image" Target="../media/image237.wmf"/><Relationship Id="rId22" Type="http://schemas.openxmlformats.org/officeDocument/2006/relationships/image" Target="../media/image241.emf"/><Relationship Id="rId27" Type="http://schemas.openxmlformats.org/officeDocument/2006/relationships/oleObject" Target="../embeddings/oleObject258.bin"/><Relationship Id="rId30" Type="http://schemas.openxmlformats.org/officeDocument/2006/relationships/image" Target="../media/image245.emf"/><Relationship Id="rId8" Type="http://schemas.openxmlformats.org/officeDocument/2006/relationships/image" Target="../media/image234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2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263.bin"/><Relationship Id="rId5" Type="http://schemas.openxmlformats.org/officeDocument/2006/relationships/image" Target="../media/image248.wmf"/><Relationship Id="rId4" Type="http://schemas.openxmlformats.org/officeDocument/2006/relationships/oleObject" Target="../embeddings/oleObject262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250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25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3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42.wmf"/><Relationship Id="rId18" Type="http://schemas.openxmlformats.org/officeDocument/2006/relationships/oleObject" Target="../embeddings/oleObject45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4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5" Type="http://schemas.openxmlformats.org/officeDocument/2006/relationships/image" Target="../media/image43.wmf"/><Relationship Id="rId10" Type="http://schemas.openxmlformats.org/officeDocument/2006/relationships/oleObject" Target="../embeddings/oleObject41.bin"/><Relationship Id="rId19" Type="http://schemas.openxmlformats.org/officeDocument/2006/relationships/image" Target="../media/image45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4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4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第四章 二元关系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zh-CN" sz="3600" dirty="0" smtClean="0">
                <a:solidFill>
                  <a:srgbClr val="FF0000"/>
                </a:solidFill>
              </a:rPr>
              <a:t>4.1 </a:t>
            </a:r>
            <a:r>
              <a:rPr lang="zh-CN" altLang="en-US" sz="3600" dirty="0" smtClean="0">
                <a:solidFill>
                  <a:srgbClr val="FF0000"/>
                </a:solidFill>
              </a:rPr>
              <a:t>二元关系及其表示法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4.1.1 </a:t>
            </a:r>
            <a:r>
              <a:rPr lang="zh-CN" altLang="en-US" dirty="0" smtClean="0">
                <a:solidFill>
                  <a:srgbClr val="FF0000"/>
                </a:solidFill>
              </a:rPr>
              <a:t>序偶与笛卡尔积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4.1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kern="1200" dirty="0" smtClean="0"/>
              <a:t>由两个元素</a:t>
            </a:r>
            <a:r>
              <a:rPr lang="en-US" altLang="zh-CN" kern="1200" dirty="0" smtClean="0"/>
              <a:t>x</a:t>
            </a:r>
            <a:r>
              <a:rPr lang="zh-CN" altLang="en-US" kern="1200" dirty="0" smtClean="0"/>
              <a:t>和</a:t>
            </a:r>
            <a:r>
              <a:rPr lang="en-US" altLang="zh-CN" kern="1200" dirty="0" smtClean="0"/>
              <a:t>y</a:t>
            </a:r>
            <a:r>
              <a:rPr lang="zh-CN" altLang="en-US" kern="1200" dirty="0" smtClean="0"/>
              <a:t>按一定的次序组成的二元组称为</a:t>
            </a:r>
            <a:r>
              <a:rPr lang="zh-CN" altLang="en-US" kern="1200" dirty="0" smtClean="0">
                <a:solidFill>
                  <a:srgbClr val="FF0000"/>
                </a:solidFill>
              </a:rPr>
              <a:t>有序对</a:t>
            </a:r>
            <a:r>
              <a:rPr lang="zh-CN" altLang="en-US" kern="1200" dirty="0" smtClean="0"/>
              <a:t>或</a:t>
            </a:r>
            <a:r>
              <a:rPr lang="zh-CN" altLang="en-US" kern="1200" dirty="0" smtClean="0">
                <a:solidFill>
                  <a:srgbClr val="FF0000"/>
                </a:solidFill>
              </a:rPr>
              <a:t>序偶</a:t>
            </a:r>
            <a:r>
              <a:rPr lang="en-US" altLang="zh-CN" kern="1200" dirty="0" smtClean="0"/>
              <a:t>(Ordered)</a:t>
            </a:r>
            <a:r>
              <a:rPr lang="zh-CN" altLang="en-US" kern="1200" dirty="0" smtClean="0"/>
              <a:t>，记作</a:t>
            </a:r>
            <a:r>
              <a:rPr lang="en-US" altLang="zh-CN" kern="1200" dirty="0" smtClean="0"/>
              <a:t>&lt;</a:t>
            </a:r>
            <a:r>
              <a:rPr lang="en-US" altLang="zh-CN" kern="1200" dirty="0" err="1" smtClean="0"/>
              <a:t>x,y</a:t>
            </a:r>
            <a:r>
              <a:rPr lang="en-US" altLang="zh-CN" kern="1200" dirty="0" smtClean="0"/>
              <a:t>&gt;</a:t>
            </a:r>
            <a:r>
              <a:rPr lang="zh-CN" altLang="en-US" kern="1200" dirty="0" smtClean="0"/>
              <a:t>，其中</a:t>
            </a:r>
            <a:r>
              <a:rPr lang="en-US" altLang="zh-CN" kern="1200" dirty="0" smtClean="0"/>
              <a:t>x</a:t>
            </a:r>
            <a:r>
              <a:rPr lang="zh-CN" altLang="en-US" kern="1200" dirty="0" smtClean="0"/>
              <a:t>是它的第一元素，</a:t>
            </a:r>
            <a:r>
              <a:rPr lang="en-US" altLang="zh-CN" kern="1200" dirty="0" smtClean="0"/>
              <a:t>y</a:t>
            </a:r>
            <a:r>
              <a:rPr lang="zh-CN" altLang="en-US" kern="1200" dirty="0" smtClean="0"/>
              <a:t>是它的第二元素。</a:t>
            </a:r>
            <a:endParaRPr lang="en-US" altLang="zh-CN" kern="1200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C00000"/>
                </a:solidFill>
              </a:rPr>
              <a:t>性质</a:t>
            </a:r>
            <a:r>
              <a:rPr lang="en-US" altLang="zh-CN" kern="1200" dirty="0" smtClean="0">
                <a:solidFill>
                  <a:srgbClr val="C00000"/>
                </a:solidFill>
              </a:rPr>
              <a:t>4.1</a:t>
            </a:r>
            <a:r>
              <a:rPr lang="zh-CN" altLang="en-US" kern="1200" dirty="0" smtClean="0">
                <a:solidFill>
                  <a:srgbClr val="C00000"/>
                </a:solidFill>
                <a:sym typeface="Wingdings" pitchFamily="2" charset="2"/>
              </a:rPr>
              <a:t>：</a:t>
            </a:r>
            <a:r>
              <a:rPr lang="en-US" altLang="zh-CN" kern="1200" dirty="0" smtClean="0">
                <a:sym typeface="Wingdings" pitchFamily="2" charset="2"/>
              </a:rPr>
              <a:t>(1)</a:t>
            </a:r>
            <a:r>
              <a:rPr lang="zh-CN" altLang="en-US" kern="1200" dirty="0" smtClean="0">
                <a:sym typeface="Wingdings" pitchFamily="2" charset="2"/>
              </a:rPr>
              <a:t> </a:t>
            </a:r>
            <a:r>
              <a:rPr lang="en-US" altLang="zh-CN" kern="1200" dirty="0" smtClean="0"/>
              <a:t> &lt;</a:t>
            </a:r>
            <a:r>
              <a:rPr lang="en-US" altLang="zh-CN" kern="1200" dirty="0" err="1" smtClean="0"/>
              <a:t>x,y</a:t>
            </a:r>
            <a:r>
              <a:rPr lang="en-US" altLang="zh-CN" kern="1200" dirty="0" smtClean="0"/>
              <a:t>&gt;= &lt;</a:t>
            </a:r>
            <a:r>
              <a:rPr lang="en-US" altLang="zh-CN" kern="1200" dirty="0" err="1" smtClean="0"/>
              <a:t>y,x</a:t>
            </a:r>
            <a:r>
              <a:rPr lang="en-US" altLang="zh-CN" kern="1200" dirty="0" smtClean="0"/>
              <a:t>&gt;</a:t>
            </a:r>
            <a:r>
              <a:rPr lang="zh-CN" altLang="en-US" kern="1200" dirty="0" smtClean="0"/>
              <a:t>当且仅当</a:t>
            </a:r>
            <a:r>
              <a:rPr lang="en-US" altLang="zh-CN" kern="1200" dirty="0" smtClean="0"/>
              <a:t>x=y</a:t>
            </a:r>
            <a:r>
              <a:rPr lang="zh-CN" altLang="en-US" kern="1200" dirty="0" smtClean="0"/>
              <a:t>；</a:t>
            </a:r>
            <a:endParaRPr lang="en-US" altLang="zh-CN" kern="1200" dirty="0" smtClean="0"/>
          </a:p>
          <a:p>
            <a:pPr eaLnBrk="1" hangingPunct="1">
              <a:buFontTx/>
              <a:buNone/>
              <a:defRPr/>
            </a:pPr>
            <a:r>
              <a:rPr lang="en-US" altLang="zh-CN" kern="1200" dirty="0" smtClean="0"/>
              <a:t>(2)</a:t>
            </a:r>
            <a:r>
              <a:rPr lang="zh-CN" altLang="en-US" kern="1200" dirty="0" smtClean="0"/>
              <a:t> </a:t>
            </a:r>
            <a:r>
              <a:rPr lang="en-US" altLang="zh-CN" kern="1200" dirty="0" smtClean="0"/>
              <a:t> &lt;</a:t>
            </a:r>
            <a:r>
              <a:rPr lang="en-US" altLang="zh-CN" kern="1200" dirty="0" err="1" smtClean="0"/>
              <a:t>x,y</a:t>
            </a:r>
            <a:r>
              <a:rPr lang="en-US" altLang="zh-CN" kern="1200" dirty="0" smtClean="0"/>
              <a:t>&gt;=&lt;</a:t>
            </a:r>
            <a:r>
              <a:rPr lang="en-US" altLang="zh-CN" kern="1200" dirty="0" err="1" smtClean="0"/>
              <a:t>u,v</a:t>
            </a:r>
            <a:r>
              <a:rPr lang="en-US" altLang="zh-CN" kern="1200" dirty="0" smtClean="0"/>
              <a:t>&gt;</a:t>
            </a:r>
            <a:r>
              <a:rPr lang="zh-CN" altLang="en-US" kern="1200" dirty="0" smtClean="0"/>
              <a:t>当且仅当</a:t>
            </a:r>
            <a:r>
              <a:rPr lang="en-US" altLang="zh-CN" kern="1200" dirty="0" smtClean="0"/>
              <a:t>x=u, y=v</a:t>
            </a:r>
            <a:r>
              <a:rPr lang="zh-CN" altLang="en-US" kern="1200" dirty="0" smtClean="0"/>
              <a:t>；</a:t>
            </a:r>
            <a:endParaRPr lang="en-US" altLang="zh-CN" kern="1200" dirty="0" smtClean="0"/>
          </a:p>
          <a:p>
            <a:pPr eaLnBrk="1" hangingPunct="1">
              <a:buFontTx/>
              <a:buNone/>
              <a:defRPr/>
            </a:pPr>
            <a:r>
              <a:rPr lang="zh-CN" altLang="en-US" kern="1200" dirty="0" smtClean="0"/>
              <a:t>例如：平面上的坐标</a:t>
            </a:r>
            <a:r>
              <a:rPr lang="en-US" altLang="zh-CN" kern="1200" dirty="0" smtClean="0"/>
              <a:t>&lt;</a:t>
            </a:r>
            <a:r>
              <a:rPr lang="en-US" altLang="zh-CN" kern="1200" dirty="0" err="1" smtClean="0"/>
              <a:t>x,y</a:t>
            </a:r>
            <a:r>
              <a:rPr lang="en-US" altLang="zh-CN" kern="1200" dirty="0" smtClean="0"/>
              <a:t>&gt;</a:t>
            </a:r>
            <a:r>
              <a:rPr lang="zh-CN" altLang="en-US" kern="1200" dirty="0" smtClean="0"/>
              <a:t>，</a:t>
            </a:r>
            <a:r>
              <a:rPr lang="en-US" altLang="zh-CN" kern="1200" dirty="0" err="1" smtClean="0"/>
              <a:t>x,y</a:t>
            </a:r>
            <a:r>
              <a:rPr lang="en-US" altLang="zh-CN" kern="1200" dirty="0" smtClean="0"/>
              <a:t>  R</a:t>
            </a:r>
            <a:r>
              <a:rPr lang="zh-CN" altLang="en-US" kern="1200" dirty="0" smtClean="0"/>
              <a:t>； </a:t>
            </a:r>
            <a:r>
              <a:rPr lang="en-US" altLang="zh-CN" kern="1200" dirty="0" smtClean="0"/>
              <a:t>&lt;</a:t>
            </a:r>
            <a:r>
              <a:rPr lang="zh-CN" altLang="en-US" kern="1200" dirty="0" smtClean="0"/>
              <a:t>操作码，地址码</a:t>
            </a:r>
            <a:r>
              <a:rPr lang="en-US" altLang="zh-CN" kern="1200" dirty="0" smtClean="0"/>
              <a:t>&gt;</a:t>
            </a:r>
            <a:r>
              <a:rPr lang="zh-CN" altLang="en-US" kern="1200" dirty="0" smtClean="0"/>
              <a:t>等都是序偶。</a:t>
            </a:r>
          </a:p>
        </p:txBody>
      </p:sp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0" y="1131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534271"/>
              </p:ext>
            </p:extLst>
          </p:nvPr>
        </p:nvGraphicFramePr>
        <p:xfrm>
          <a:off x="5562600" y="46482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0" name="公式" r:id="rId4" imgW="126725" imgH="126725" progId="Equation.3">
                  <p:embed/>
                </p:oleObj>
              </mc:Choice>
              <mc:Fallback>
                <p:oleObj name="公式" r:id="rId4" imgW="126725" imgH="12672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6482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4.2 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关系的运算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486400"/>
          </a:xfrm>
        </p:spPr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关系的交，并，补，差运算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4.10</a:t>
            </a:r>
            <a:r>
              <a:rPr lang="zh-CN" altLang="en-US" dirty="0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的二元关系，其并，交，补，差运算定义如下：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en-US" altLang="zh-CN" sz="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4-3</a:t>
            </a:r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A={1,2,3,4}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，若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R={&lt;x, y&gt;|(x-y)/2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是整数，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x, y  A}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S={&lt;x, y&gt;|(x-y)/3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是正整数，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x, y  A}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，求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R∪S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R∩S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S-R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~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  S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R={&lt;1,1&gt;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&lt;1,3&gt;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&lt;2,2&gt;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&lt;2,4&gt;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&lt;3,1&gt;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&lt;3,3&gt;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&lt;4,2&gt;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&lt;4,4&gt;}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434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002570"/>
              </p:ext>
            </p:extLst>
          </p:nvPr>
        </p:nvGraphicFramePr>
        <p:xfrm>
          <a:off x="2686050" y="2514600"/>
          <a:ext cx="362902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48" name="Equation" r:id="rId3" imgW="1892160" imgH="914400" progId="Equation.DSMT4">
                  <p:embed/>
                </p:oleObj>
              </mc:Choice>
              <mc:Fallback>
                <p:oleObj name="Equation" r:id="rId3" imgW="1892160" imgH="914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2514600"/>
                        <a:ext cx="3629025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658824"/>
              </p:ext>
            </p:extLst>
          </p:nvPr>
        </p:nvGraphicFramePr>
        <p:xfrm>
          <a:off x="2539206" y="474345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49" name="公式" r:id="rId5" imgW="126725" imgH="126725" progId="Equation.3">
                  <p:embed/>
                </p:oleObj>
              </mc:Choice>
              <mc:Fallback>
                <p:oleObj name="公式" r:id="rId5" imgW="126725" imgH="12672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9206" y="474345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701971"/>
              </p:ext>
            </p:extLst>
          </p:nvPr>
        </p:nvGraphicFramePr>
        <p:xfrm>
          <a:off x="1447800" y="511175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50" name="公式" r:id="rId7" imgW="126725" imgH="126725" progId="Equation.3">
                  <p:embed/>
                </p:oleObj>
              </mc:Choice>
              <mc:Fallback>
                <p:oleObj name="公式" r:id="rId7" imgW="126725" imgH="12672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11175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121108"/>
              </p:ext>
            </p:extLst>
          </p:nvPr>
        </p:nvGraphicFramePr>
        <p:xfrm>
          <a:off x="6884987" y="5091430"/>
          <a:ext cx="3540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51" name="公式" r:id="rId8" imgW="164814" imgH="177492" progId="Equation.3">
                  <p:embed/>
                </p:oleObj>
              </mc:Choice>
              <mc:Fallback>
                <p:oleObj name="公式" r:id="rId8" imgW="164814" imgH="17749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4987" y="5091430"/>
                        <a:ext cx="3540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4.2 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关系的运算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6106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S={&lt;4,1&gt;}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∴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R∪S={&lt;1,1&gt;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&lt;1,3&gt;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&lt;2,2&gt;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&lt;2,4&gt;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&lt;3,1&gt;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&lt;3,3&gt;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&lt;4,2&gt;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&lt;4,4&gt;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&lt;4,1&gt;}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R∩S=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S-R=S={&lt;4,1&gt;}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~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R= A×A-R={&lt;1,2&gt;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&lt;1,4&gt;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&lt;2,1&gt;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&lt;2,3&gt;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&lt;3,2&gt;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&lt;3,4&gt;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&lt;4,1&gt;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&lt;4,3&gt;}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   S=(R∪S)-(R∩S)= R∪S.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关系的补运算是对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全关系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而言的；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关系的并，交，差，补的矩阵可用如下方法求取：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536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745526"/>
              </p:ext>
            </p:extLst>
          </p:nvPr>
        </p:nvGraphicFramePr>
        <p:xfrm>
          <a:off x="1447800" y="2514600"/>
          <a:ext cx="425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97" name="Equation" r:id="rId4" imgW="164880" imgH="177480" progId="Equation.DSMT4">
                  <p:embed/>
                </p:oleObj>
              </mc:Choice>
              <mc:Fallback>
                <p:oleObj name="Equation" r:id="rId4" imgW="164880" imgH="177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14600"/>
                        <a:ext cx="4254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001420"/>
              </p:ext>
            </p:extLst>
          </p:nvPr>
        </p:nvGraphicFramePr>
        <p:xfrm>
          <a:off x="838200" y="4008120"/>
          <a:ext cx="3540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98" name="公式" r:id="rId6" imgW="164814" imgH="177492" progId="Equation.3">
                  <p:embed/>
                </p:oleObj>
              </mc:Choice>
              <mc:Fallback>
                <p:oleObj name="公式" r:id="rId6" imgW="164814" imgH="17749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008120"/>
                        <a:ext cx="3540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4"/>
          <p:cNvGraphicFramePr>
            <a:graphicFrameLocks noChangeAspect="1"/>
          </p:cNvGraphicFramePr>
          <p:nvPr/>
        </p:nvGraphicFramePr>
        <p:xfrm>
          <a:off x="750888" y="5486400"/>
          <a:ext cx="47180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99" name="公式" r:id="rId8" imgW="2298700" imgH="482600" progId="Equation.3">
                  <p:embed/>
                </p:oleObj>
              </mc:Choice>
              <mc:Fallback>
                <p:oleObj name="公式" r:id="rId8" imgW="22987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5486400"/>
                        <a:ext cx="47180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4.2 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关系的运算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486400"/>
          </a:xfrm>
        </p:spPr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关系的逆运算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由于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序偶的集合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，除了集合的一般运算外，还有一些特有的运算。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4.11</a:t>
            </a:r>
            <a:r>
              <a:rPr lang="zh-CN" altLang="en-US" dirty="0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的关系，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的逆关系或逆是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的关系，记为   ，定义为：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显然对任意          ，有          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为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的关系矩阵，则       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pPr>
              <a:buFontTx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例：             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A={a, b, c, d}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B={1,2,3}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R={&lt;a, 1&gt;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&lt;c, 2&gt;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&lt;b, 2&gt;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&lt;d, 3&gt;}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  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={&lt;1, a&gt;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&lt;2, c&gt;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&lt;2, b&gt;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&lt;3, d&gt;}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graphicFrame>
        <p:nvGraphicFramePr>
          <p:cNvPr id="1638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739042"/>
              </p:ext>
            </p:extLst>
          </p:nvPr>
        </p:nvGraphicFramePr>
        <p:xfrm>
          <a:off x="2983684" y="2953308"/>
          <a:ext cx="50641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24" name="公式" r:id="rId4" imgW="241195" imgH="190417" progId="Equation.3">
                  <p:embed/>
                </p:oleObj>
              </mc:Choice>
              <mc:Fallback>
                <p:oleObj name="公式" r:id="rId4" imgW="241195" imgH="19041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3684" y="2953308"/>
                        <a:ext cx="506413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154338"/>
              </p:ext>
            </p:extLst>
          </p:nvPr>
        </p:nvGraphicFramePr>
        <p:xfrm>
          <a:off x="5105400" y="2933700"/>
          <a:ext cx="2540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25" name="公式" r:id="rId6" imgW="1270000" imgH="228600" progId="Equation.3">
                  <p:embed/>
                </p:oleObj>
              </mc:Choice>
              <mc:Fallback>
                <p:oleObj name="公式" r:id="rId6" imgW="12700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933700"/>
                        <a:ext cx="2540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4"/>
          <p:cNvGraphicFramePr>
            <a:graphicFrameLocks noChangeAspect="1"/>
          </p:cNvGraphicFramePr>
          <p:nvPr/>
        </p:nvGraphicFramePr>
        <p:xfrm>
          <a:off x="2667000" y="3429000"/>
          <a:ext cx="1714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26" name="公式" r:id="rId8" imgW="761669" imgH="203112" progId="Equation.3">
                  <p:embed/>
                </p:oleObj>
              </mc:Choice>
              <mc:Fallback>
                <p:oleObj name="公式" r:id="rId8" imgW="761669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1714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634583"/>
              </p:ext>
            </p:extLst>
          </p:nvPr>
        </p:nvGraphicFramePr>
        <p:xfrm>
          <a:off x="5257800" y="3429000"/>
          <a:ext cx="1752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27" name="Equation" r:id="rId10" imgW="876300" imgH="228600" progId="Equation.DSMT4">
                  <p:embed/>
                </p:oleObj>
              </mc:Choice>
              <mc:Fallback>
                <p:oleObj name="Equation" r:id="rId10" imgW="8763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429000"/>
                        <a:ext cx="1752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169933"/>
              </p:ext>
            </p:extLst>
          </p:nvPr>
        </p:nvGraphicFramePr>
        <p:xfrm>
          <a:off x="900113" y="4000500"/>
          <a:ext cx="4476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28" name="公式" r:id="rId12" imgW="253780" imgH="215713" progId="Equation.3">
                  <p:embed/>
                </p:oleObj>
              </mc:Choice>
              <mc:Fallback>
                <p:oleObj name="公式" r:id="rId12" imgW="253780" imgH="2157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00500"/>
                        <a:ext cx="4476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086861"/>
              </p:ext>
            </p:extLst>
          </p:nvPr>
        </p:nvGraphicFramePr>
        <p:xfrm>
          <a:off x="4584700" y="3962400"/>
          <a:ext cx="13223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29" name="Equation" r:id="rId14" imgW="698400" imgH="241200" progId="Equation.DSMT4">
                  <p:embed/>
                </p:oleObj>
              </mc:Choice>
              <mc:Fallback>
                <p:oleObj name="Equation" r:id="rId14" imgW="69840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3962400"/>
                        <a:ext cx="13223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561454"/>
              </p:ext>
            </p:extLst>
          </p:nvPr>
        </p:nvGraphicFramePr>
        <p:xfrm>
          <a:off x="996950" y="4419600"/>
          <a:ext cx="26114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30" name="Equation" r:id="rId16" imgW="1180800" imgH="241200" progId="Equation.DSMT4">
                  <p:embed/>
                </p:oleObj>
              </mc:Choice>
              <mc:Fallback>
                <p:oleObj name="Equation" r:id="rId16" imgW="118080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4419600"/>
                        <a:ext cx="26114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564887"/>
              </p:ext>
            </p:extLst>
          </p:nvPr>
        </p:nvGraphicFramePr>
        <p:xfrm>
          <a:off x="3788376" y="5257800"/>
          <a:ext cx="60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31" name="公式" r:id="rId18" imgW="253890" imgH="190417" progId="Equation.3">
                  <p:embed/>
                </p:oleObj>
              </mc:Choice>
              <mc:Fallback>
                <p:oleObj name="公式" r:id="rId18" imgW="253890" imgH="19041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8376" y="5257800"/>
                        <a:ext cx="609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4.2 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关系的运算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4.1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kern="1200" dirty="0" smtClean="0"/>
              <a:t>设</a:t>
            </a:r>
            <a:r>
              <a:rPr lang="en-US" altLang="zh-CN" kern="1200" dirty="0" smtClean="0"/>
              <a:t>R</a:t>
            </a:r>
            <a:r>
              <a:rPr lang="zh-CN" altLang="en-US" kern="1200" dirty="0" smtClean="0"/>
              <a:t>和</a:t>
            </a:r>
            <a:r>
              <a:rPr lang="en-US" altLang="zh-CN" kern="1200" dirty="0" smtClean="0"/>
              <a:t>S</a:t>
            </a:r>
            <a:r>
              <a:rPr lang="zh-CN" altLang="en-US" kern="1200" dirty="0" smtClean="0"/>
              <a:t>都是</a:t>
            </a:r>
            <a:r>
              <a:rPr lang="en-US" altLang="zh-CN" kern="1200" dirty="0" smtClean="0"/>
              <a:t>A</a:t>
            </a:r>
            <a:r>
              <a:rPr lang="zh-CN" altLang="en-US" kern="1200" dirty="0" smtClean="0"/>
              <a:t>到</a:t>
            </a:r>
            <a:r>
              <a:rPr lang="en-US" altLang="zh-CN" kern="1200" dirty="0" smtClean="0"/>
              <a:t>B</a:t>
            </a:r>
            <a:r>
              <a:rPr lang="zh-CN" altLang="en-US" kern="1200" dirty="0" smtClean="0"/>
              <a:t>上的二元关系，那么</a:t>
            </a:r>
          </a:p>
        </p:txBody>
      </p:sp>
      <p:graphicFrame>
        <p:nvGraphicFramePr>
          <p:cNvPr id="174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841722"/>
              </p:ext>
            </p:extLst>
          </p:nvPr>
        </p:nvGraphicFramePr>
        <p:xfrm>
          <a:off x="381000" y="1676400"/>
          <a:ext cx="8609013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68" name="Equation" r:id="rId3" imgW="4267080" imgH="1498320" progId="Equation.DSMT4">
                  <p:embed/>
                </p:oleObj>
              </mc:Choice>
              <mc:Fallback>
                <p:oleObj name="Equation" r:id="rId3" imgW="4267080" imgH="14983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76400"/>
                        <a:ext cx="8609013" cy="302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4.2 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关系的运算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kern="1200" dirty="0" smtClean="0"/>
              <a:t>3.</a:t>
            </a:r>
            <a:r>
              <a:rPr lang="zh-CN" altLang="en-US" kern="1200" dirty="0" smtClean="0"/>
              <a:t>关系的复合运算</a:t>
            </a:r>
            <a:endParaRPr lang="en-US" altLang="zh-CN" kern="1200" dirty="0" smtClean="0"/>
          </a:p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4.12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kern="1200" dirty="0" smtClean="0"/>
              <a:t>设</a:t>
            </a:r>
            <a:r>
              <a:rPr lang="en-US" altLang="zh-CN" kern="1200" dirty="0" smtClean="0"/>
              <a:t>R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S</a:t>
            </a:r>
            <a:r>
              <a:rPr lang="zh-CN" altLang="en-US" kern="1200" dirty="0" smtClean="0"/>
              <a:t>为二元关系，则</a:t>
            </a:r>
            <a:r>
              <a:rPr lang="en-US" altLang="zh-CN" kern="1200" dirty="0" smtClean="0"/>
              <a:t>R</a:t>
            </a:r>
            <a:r>
              <a:rPr lang="zh-CN" altLang="en-US" kern="1200" dirty="0" smtClean="0"/>
              <a:t>与</a:t>
            </a:r>
            <a:r>
              <a:rPr lang="en-US" altLang="zh-CN" kern="1200" dirty="0" smtClean="0"/>
              <a:t>S</a:t>
            </a:r>
            <a:r>
              <a:rPr lang="zh-CN" altLang="en-US" kern="1200" dirty="0" smtClean="0"/>
              <a:t>的复合关系    定义为：                       ，其中“  ”为复合运算，    也记为  。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zh-CN" altLang="en-US" kern="1200" dirty="0" smtClean="0"/>
              <a:t>例：设</a:t>
            </a:r>
            <a:r>
              <a:rPr lang="en-US" altLang="zh-CN" kern="1200" dirty="0" smtClean="0"/>
              <a:t>R</a:t>
            </a:r>
            <a:r>
              <a:rPr lang="zh-CN" altLang="en-US" kern="1200" dirty="0" smtClean="0"/>
              <a:t>表示父子关系，则     表示祖孙关系。</a:t>
            </a:r>
            <a:endParaRPr lang="en-US" altLang="zh-CN" kern="1200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0000FF"/>
                </a:solidFill>
              </a:rPr>
              <a:t>例</a:t>
            </a:r>
            <a:r>
              <a:rPr lang="en-US" altLang="zh-CN" kern="1200" dirty="0" smtClean="0">
                <a:solidFill>
                  <a:srgbClr val="0000FF"/>
                </a:solidFill>
              </a:rPr>
              <a:t>4-4</a:t>
            </a:r>
            <a:r>
              <a:rPr lang="zh-CN" altLang="en-US" kern="1200" dirty="0" smtClean="0">
                <a:solidFill>
                  <a:srgbClr val="0000FF"/>
                </a:solidFill>
              </a:rPr>
              <a:t>：</a:t>
            </a:r>
            <a:r>
              <a:rPr lang="zh-CN" altLang="en-US" kern="1200" dirty="0" smtClean="0"/>
              <a:t>设集合</a:t>
            </a:r>
            <a:r>
              <a:rPr lang="en-US" altLang="zh-CN" kern="1200" dirty="0" smtClean="0"/>
              <a:t>A={0,1,2,3,4}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R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S</a:t>
            </a:r>
            <a:r>
              <a:rPr lang="zh-CN" altLang="en-US" kern="1200" dirty="0" smtClean="0"/>
              <a:t>均为</a:t>
            </a:r>
            <a:r>
              <a:rPr lang="en-US" altLang="zh-CN" kern="1200" dirty="0" smtClean="0"/>
              <a:t>A</a:t>
            </a:r>
            <a:r>
              <a:rPr lang="zh-CN" altLang="en-US" kern="1200" dirty="0" smtClean="0"/>
              <a:t>上的二元关系，且</a:t>
            </a:r>
            <a:r>
              <a:rPr lang="en-US" altLang="zh-CN" kern="1200" dirty="0" smtClean="0"/>
              <a:t>R={&lt;x, y&gt;|</a:t>
            </a:r>
            <a:r>
              <a:rPr lang="en-US" altLang="zh-CN" kern="1200" dirty="0" err="1" smtClean="0"/>
              <a:t>x+y</a:t>
            </a:r>
            <a:r>
              <a:rPr lang="en-US" altLang="zh-CN" kern="1200" dirty="0" smtClean="0"/>
              <a:t>=4}={&lt;0,4&gt;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&lt;4,0&gt;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&lt;1,3&gt;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&lt;3,1&gt;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&lt;2,2&gt;}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S= ={&lt;x, y&gt;|y-x=1}={&lt;0,1&gt;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&lt;1,2&gt;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&lt;2,3&gt;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&lt;3,4&gt;}</a:t>
            </a:r>
            <a:r>
              <a:rPr lang="zh-CN" altLang="en-US" kern="1200" dirty="0" smtClean="0"/>
              <a:t>；求</a:t>
            </a:r>
            <a:endParaRPr lang="en-US" altLang="zh-CN" kern="1200" dirty="0" smtClean="0"/>
          </a:p>
          <a:p>
            <a:pPr>
              <a:buFont typeface="Arial" pitchFamily="34" charset="0"/>
              <a:buChar char="•"/>
              <a:defRPr/>
            </a:pPr>
            <a:endParaRPr lang="en-US" altLang="zh-CN" kern="1200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zh-CN" altLang="en-US" kern="1200" dirty="0" smtClean="0"/>
              <a:t>一般地，</a:t>
            </a:r>
          </a:p>
        </p:txBody>
      </p:sp>
      <p:graphicFrame>
        <p:nvGraphicFramePr>
          <p:cNvPr id="18436" name="Object 2"/>
          <p:cNvGraphicFramePr>
            <a:graphicFrameLocks noChangeAspect="1"/>
          </p:cNvGraphicFramePr>
          <p:nvPr/>
        </p:nvGraphicFramePr>
        <p:xfrm>
          <a:off x="1143000" y="2057400"/>
          <a:ext cx="7350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64" name="公式" r:id="rId3" imgW="342603" imgH="177646" progId="Equation.3">
                  <p:embed/>
                </p:oleObj>
              </mc:Choice>
              <mc:Fallback>
                <p:oleObj name="公式" r:id="rId3" imgW="342603" imgH="17764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057400"/>
                        <a:ext cx="7350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3"/>
          <p:cNvGraphicFramePr>
            <a:graphicFrameLocks noChangeAspect="1"/>
          </p:cNvGraphicFramePr>
          <p:nvPr/>
        </p:nvGraphicFramePr>
        <p:xfrm>
          <a:off x="3200400" y="2057400"/>
          <a:ext cx="4314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65" name="公式" r:id="rId5" imgW="1916868" imgH="203112" progId="Equation.3">
                  <p:embed/>
                </p:oleObj>
              </mc:Choice>
              <mc:Fallback>
                <p:oleObj name="公式" r:id="rId5" imgW="1916868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057400"/>
                        <a:ext cx="43148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344030"/>
              </p:ext>
            </p:extLst>
          </p:nvPr>
        </p:nvGraphicFramePr>
        <p:xfrm>
          <a:off x="1122484" y="2525469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66" name="公式" r:id="rId7" imgW="101512" imgH="101512" progId="Equation.3">
                  <p:embed/>
                </p:oleObj>
              </mc:Choice>
              <mc:Fallback>
                <p:oleObj name="公式" r:id="rId7" imgW="101512" imgH="1015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484" y="2525469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662745"/>
              </p:ext>
            </p:extLst>
          </p:nvPr>
        </p:nvGraphicFramePr>
        <p:xfrm>
          <a:off x="3944816" y="2438400"/>
          <a:ext cx="7620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67" name="公式" r:id="rId9" imgW="355292" imgH="164957" progId="Equation.3">
                  <p:embed/>
                </p:oleObj>
              </mc:Choice>
              <mc:Fallback>
                <p:oleObj name="公式" r:id="rId9" imgW="355292" imgH="16495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816" y="2438400"/>
                        <a:ext cx="7620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894786"/>
              </p:ext>
            </p:extLst>
          </p:nvPr>
        </p:nvGraphicFramePr>
        <p:xfrm>
          <a:off x="5758960" y="2370992"/>
          <a:ext cx="457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68" name="公式" r:id="rId11" imgW="203112" imgH="190417" progId="Equation.3">
                  <p:embed/>
                </p:oleObj>
              </mc:Choice>
              <mc:Fallback>
                <p:oleObj name="公式" r:id="rId11" imgW="203112" imgH="19041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8960" y="2370992"/>
                        <a:ext cx="4572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7"/>
          <p:cNvGraphicFramePr>
            <a:graphicFrameLocks noChangeAspect="1"/>
          </p:cNvGraphicFramePr>
          <p:nvPr/>
        </p:nvGraphicFramePr>
        <p:xfrm>
          <a:off x="4724400" y="2895600"/>
          <a:ext cx="457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69" name="公式" r:id="rId13" imgW="203112" imgH="190417" progId="Equation.3">
                  <p:embed/>
                </p:oleObj>
              </mc:Choice>
              <mc:Fallback>
                <p:oleObj name="公式" r:id="rId13" imgW="203112" imgH="19041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895600"/>
                        <a:ext cx="4572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8"/>
          <p:cNvGraphicFramePr>
            <a:graphicFrameLocks noChangeAspect="1"/>
          </p:cNvGraphicFramePr>
          <p:nvPr/>
        </p:nvGraphicFramePr>
        <p:xfrm>
          <a:off x="685800" y="5105400"/>
          <a:ext cx="6143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70" name="公式" r:id="rId14" imgW="2730500" imgH="203200" progId="Equation.3">
                  <p:embed/>
                </p:oleObj>
              </mc:Choice>
              <mc:Fallback>
                <p:oleObj name="公式" r:id="rId14" imgW="27305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105400"/>
                        <a:ext cx="61436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9"/>
          <p:cNvGraphicFramePr>
            <a:graphicFrameLocks noChangeAspect="1"/>
          </p:cNvGraphicFramePr>
          <p:nvPr/>
        </p:nvGraphicFramePr>
        <p:xfrm>
          <a:off x="2133600" y="5638800"/>
          <a:ext cx="205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71" name="公式" r:id="rId16" imgW="799753" imgH="177723" progId="Equation.3">
                  <p:embed/>
                </p:oleObj>
              </mc:Choice>
              <mc:Fallback>
                <p:oleObj name="公式" r:id="rId16" imgW="799753" imgH="17772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638800"/>
                        <a:ext cx="2057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4.2 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关系的运算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4.2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kern="1200" dirty="0" smtClean="0"/>
              <a:t>设</a:t>
            </a:r>
            <a:r>
              <a:rPr lang="en-US" altLang="zh-CN" kern="1200" dirty="0" smtClean="0"/>
              <a:t>F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G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H</a:t>
            </a:r>
            <a:r>
              <a:rPr lang="zh-CN" altLang="en-US" kern="1200" dirty="0" smtClean="0"/>
              <a:t>为任意二元关系，则</a:t>
            </a:r>
            <a:endParaRPr lang="en-US" altLang="zh-CN" kern="1200" dirty="0"/>
          </a:p>
          <a:p>
            <a:pPr marL="0" indent="0">
              <a:buNone/>
              <a:defRPr/>
            </a:pPr>
            <a:endParaRPr lang="en-US" altLang="zh-CN" kern="1200" dirty="0" smtClean="0"/>
          </a:p>
          <a:p>
            <a:pPr>
              <a:defRPr/>
            </a:pPr>
            <a:endParaRPr lang="en-US" altLang="zh-CN" kern="1200" dirty="0" smtClean="0"/>
          </a:p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4.3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kern="1200" dirty="0" smtClean="0"/>
              <a:t>设</a:t>
            </a:r>
            <a:r>
              <a:rPr lang="en-US" altLang="zh-CN" kern="1200" dirty="0" smtClean="0"/>
              <a:t>R</a:t>
            </a:r>
            <a:r>
              <a:rPr lang="zh-CN" altLang="en-US" kern="1200" dirty="0" smtClean="0"/>
              <a:t>为</a:t>
            </a:r>
            <a:r>
              <a:rPr lang="en-US" altLang="zh-CN" kern="1200" dirty="0" smtClean="0"/>
              <a:t>A</a:t>
            </a:r>
            <a:r>
              <a:rPr lang="zh-CN" altLang="en-US" kern="1200" dirty="0" smtClean="0"/>
              <a:t>上的关系，则</a:t>
            </a:r>
            <a:endParaRPr lang="en-US" altLang="zh-CN" kern="1200" dirty="0" smtClean="0"/>
          </a:p>
          <a:p>
            <a:pPr marL="0" indent="0">
              <a:buNone/>
              <a:defRPr/>
            </a:pPr>
            <a:endParaRPr lang="en-US" altLang="zh-CN" kern="1200" dirty="0" smtClean="0"/>
          </a:p>
          <a:p>
            <a:pPr>
              <a:defRPr/>
            </a:pPr>
            <a:endParaRPr lang="en-US" altLang="zh-CN" kern="1200" dirty="0" smtClean="0"/>
          </a:p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4.4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kern="1200" dirty="0" smtClean="0"/>
              <a:t>设</a:t>
            </a:r>
            <a:r>
              <a:rPr lang="en-US" altLang="zh-CN" kern="1200" dirty="0" smtClean="0"/>
              <a:t>F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G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H</a:t>
            </a:r>
            <a:r>
              <a:rPr lang="zh-CN" altLang="en-US" kern="1200" dirty="0" smtClean="0"/>
              <a:t>为任意二元关系，则</a:t>
            </a:r>
            <a:endParaRPr lang="en-US" altLang="zh-CN" kern="1200" dirty="0" smtClean="0"/>
          </a:p>
          <a:p>
            <a:pPr>
              <a:defRPr/>
            </a:pPr>
            <a:endParaRPr lang="en-US" altLang="zh-CN" kern="1200" dirty="0" smtClean="0"/>
          </a:p>
        </p:txBody>
      </p:sp>
      <p:graphicFrame>
        <p:nvGraphicFramePr>
          <p:cNvPr id="1946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168544"/>
              </p:ext>
            </p:extLst>
          </p:nvPr>
        </p:nvGraphicFramePr>
        <p:xfrm>
          <a:off x="2378075" y="1710690"/>
          <a:ext cx="3556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59" name="Equation" r:id="rId4" imgW="1777680" imgH="457200" progId="Equation.DSMT4">
                  <p:embed/>
                </p:oleObj>
              </mc:Choice>
              <mc:Fallback>
                <p:oleObj name="Equation" r:id="rId4" imgW="177768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1710690"/>
                        <a:ext cx="3556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870196"/>
              </p:ext>
            </p:extLst>
          </p:nvPr>
        </p:nvGraphicFramePr>
        <p:xfrm>
          <a:off x="2378075" y="3182620"/>
          <a:ext cx="2878137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60" name="Equation" r:id="rId6" imgW="1358640" imgH="457200" progId="Equation.DSMT4">
                  <p:embed/>
                </p:oleObj>
              </mc:Choice>
              <mc:Fallback>
                <p:oleObj name="Equation" r:id="rId6" imgW="135864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3182620"/>
                        <a:ext cx="2878137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069479"/>
              </p:ext>
            </p:extLst>
          </p:nvPr>
        </p:nvGraphicFramePr>
        <p:xfrm>
          <a:off x="2365375" y="4648200"/>
          <a:ext cx="435292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61" name="Equation" r:id="rId8" imgW="2031840" imgH="888840" progId="Equation.DSMT4">
                  <p:embed/>
                </p:oleObj>
              </mc:Choice>
              <mc:Fallback>
                <p:oleObj name="Equation" r:id="rId8" imgW="2031840" imgH="8888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75" y="4648200"/>
                        <a:ext cx="4352925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4.2 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关系的运算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kern="1200" dirty="0" smtClean="0"/>
              <a:t>4.</a:t>
            </a:r>
            <a:r>
              <a:rPr lang="zh-CN" altLang="en-US" kern="1200" dirty="0" smtClean="0"/>
              <a:t>关系的幂运算</a:t>
            </a:r>
            <a:endParaRPr lang="en-US" altLang="zh-CN" kern="1200" dirty="0" smtClean="0"/>
          </a:p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4.13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kern="1200" dirty="0" smtClean="0"/>
              <a:t>设</a:t>
            </a:r>
            <a:r>
              <a:rPr lang="en-US" altLang="zh-CN" kern="1200" dirty="0" smtClean="0"/>
              <a:t>R</a:t>
            </a:r>
            <a:r>
              <a:rPr lang="zh-CN" altLang="en-US" kern="1200" dirty="0" smtClean="0"/>
              <a:t>是集合</a:t>
            </a:r>
            <a:r>
              <a:rPr lang="en-US" altLang="zh-CN" kern="1200" dirty="0" smtClean="0"/>
              <a:t>A</a:t>
            </a:r>
            <a:r>
              <a:rPr lang="zh-CN" altLang="en-US" kern="1200" dirty="0" smtClean="0"/>
              <a:t>上的二元关系，则</a:t>
            </a:r>
            <a:r>
              <a:rPr lang="en-US" altLang="zh-CN" kern="1200" dirty="0" smtClean="0"/>
              <a:t>R</a:t>
            </a:r>
            <a:r>
              <a:rPr lang="zh-CN" altLang="en-US" kern="1200" dirty="0" smtClean="0"/>
              <a:t>的</a:t>
            </a:r>
            <a:r>
              <a:rPr lang="en-US" altLang="zh-CN" kern="1200" dirty="0" smtClean="0"/>
              <a:t>n</a:t>
            </a:r>
            <a:r>
              <a:rPr lang="zh-CN" altLang="en-US" kern="1200" dirty="0" smtClean="0"/>
              <a:t>次幂  定义为：</a:t>
            </a:r>
            <a:endParaRPr lang="en-US" altLang="zh-CN" kern="1200" dirty="0" smtClean="0"/>
          </a:p>
          <a:p>
            <a:pPr>
              <a:defRPr/>
            </a:pPr>
            <a:r>
              <a:rPr lang="zh-CN" altLang="en-US" kern="1200" dirty="0" smtClean="0">
                <a:solidFill>
                  <a:srgbClr val="0000FF"/>
                </a:solidFill>
              </a:rPr>
              <a:t>例</a:t>
            </a:r>
            <a:r>
              <a:rPr lang="en-US" altLang="zh-CN" kern="1200" dirty="0" smtClean="0">
                <a:solidFill>
                  <a:srgbClr val="0000FF"/>
                </a:solidFill>
              </a:rPr>
              <a:t>4-5</a:t>
            </a:r>
            <a:r>
              <a:rPr lang="zh-CN" altLang="en-US" kern="1200" dirty="0" smtClean="0">
                <a:solidFill>
                  <a:srgbClr val="0000FF"/>
                </a:solidFill>
              </a:rPr>
              <a:t>：</a:t>
            </a:r>
            <a:r>
              <a:rPr lang="zh-CN" altLang="en-US" kern="1200" dirty="0" smtClean="0"/>
              <a:t>设</a:t>
            </a:r>
            <a:r>
              <a:rPr lang="en-US" altLang="zh-CN" kern="1200" dirty="0" smtClean="0"/>
              <a:t>A={0,1,2,3,4}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R={&lt;0,0&gt;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&lt;0,1&gt;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&lt;1,3&gt;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&lt;2,4&gt;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&lt;3,1&gt;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&lt;4,4&gt;}</a:t>
            </a:r>
            <a:r>
              <a:rPr lang="zh-CN" altLang="en-US" kern="1200" dirty="0" smtClean="0"/>
              <a:t>。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zh-CN" altLang="en-US" kern="1200" dirty="0" smtClean="0"/>
              <a:t>则  </a:t>
            </a:r>
            <a:r>
              <a:rPr lang="en-US" altLang="zh-CN" kern="1200" dirty="0" smtClean="0"/>
              <a:t>={&lt;0,0&gt;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&lt;0,1&gt;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&lt;0,3&gt;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&lt;1,1&gt;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&lt;2,4&gt;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&lt;3,3&gt;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&lt;4,4&gt;}</a:t>
            </a:r>
            <a:r>
              <a:rPr lang="zh-CN" altLang="en-US" kern="1200" dirty="0" smtClean="0"/>
              <a:t>；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en-US" altLang="zh-CN" kern="1200" dirty="0" smtClean="0"/>
              <a:t>    ={&lt;0,0&gt;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&lt;0,1&gt;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&lt;0,3&gt;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&lt;1,3&gt;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&lt;2,4&gt;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&lt;3,1&gt;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&lt;4,4&gt;}</a:t>
            </a:r>
            <a:r>
              <a:rPr lang="zh-CN" altLang="en-US" kern="1200" dirty="0" smtClean="0"/>
              <a:t>；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en-US" altLang="zh-CN" kern="1200" dirty="0" smtClean="0"/>
              <a:t>    ={&lt;0,0&gt;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&lt;0,1&gt;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&lt;0,3&gt;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&lt;1,1&gt;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&lt;2,4&gt;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&lt;3,3&gt;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&lt;4,4&gt;}=</a:t>
            </a:r>
            <a:endParaRPr lang="zh-CN" altLang="en-US" kern="1200" dirty="0" smtClean="0"/>
          </a:p>
        </p:txBody>
      </p:sp>
      <p:graphicFrame>
        <p:nvGraphicFramePr>
          <p:cNvPr id="2048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165068"/>
              </p:ext>
            </p:extLst>
          </p:nvPr>
        </p:nvGraphicFramePr>
        <p:xfrm>
          <a:off x="1117600" y="2044700"/>
          <a:ext cx="406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62" name="公式" r:id="rId4" imgW="203112" imgH="190417" progId="Equation.3">
                  <p:embed/>
                </p:oleObj>
              </mc:Choice>
              <mc:Fallback>
                <p:oleObj name="公式" r:id="rId4" imgW="203112" imgH="19041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2044700"/>
                        <a:ext cx="406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669264"/>
              </p:ext>
            </p:extLst>
          </p:nvPr>
        </p:nvGraphicFramePr>
        <p:xfrm>
          <a:off x="2781300" y="2044700"/>
          <a:ext cx="5791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63" name="Equation" r:id="rId6" imgW="2895480" imgH="241200" progId="Equation.DSMT4">
                  <p:embed/>
                </p:oleObj>
              </mc:Choice>
              <mc:Fallback>
                <p:oleObj name="Equation" r:id="rId6" imgW="289548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2044700"/>
                        <a:ext cx="5791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4"/>
          <p:cNvGraphicFramePr>
            <a:graphicFrameLocks noChangeAspect="1"/>
          </p:cNvGraphicFramePr>
          <p:nvPr/>
        </p:nvGraphicFramePr>
        <p:xfrm>
          <a:off x="914400" y="3429000"/>
          <a:ext cx="406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64" name="公式" r:id="rId8" imgW="203112" imgH="190417" progId="Equation.3">
                  <p:embed/>
                </p:oleObj>
              </mc:Choice>
              <mc:Fallback>
                <p:oleObj name="公式" r:id="rId8" imgW="203112" imgH="19041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29000"/>
                        <a:ext cx="406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24420"/>
              </p:ext>
            </p:extLst>
          </p:nvPr>
        </p:nvGraphicFramePr>
        <p:xfrm>
          <a:off x="797718" y="4236308"/>
          <a:ext cx="4873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65" name="公式" r:id="rId10" imgW="203112" imgH="190417" progId="Equation.3">
                  <p:embed/>
                </p:oleObj>
              </mc:Choice>
              <mc:Fallback>
                <p:oleObj name="公式" r:id="rId10" imgW="203112" imgH="19041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718" y="4236308"/>
                        <a:ext cx="4873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045944"/>
              </p:ext>
            </p:extLst>
          </p:nvPr>
        </p:nvGraphicFramePr>
        <p:xfrm>
          <a:off x="838200" y="5181600"/>
          <a:ext cx="406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66" name="公式" r:id="rId12" imgW="203112" imgH="190417" progId="Equation.3">
                  <p:embed/>
                </p:oleObj>
              </mc:Choice>
              <mc:Fallback>
                <p:oleObj name="公式" r:id="rId12" imgW="203112" imgH="19041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181600"/>
                        <a:ext cx="406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296832"/>
              </p:ext>
            </p:extLst>
          </p:nvPr>
        </p:nvGraphicFramePr>
        <p:xfrm>
          <a:off x="3276600" y="5562600"/>
          <a:ext cx="4873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67" name="公式" r:id="rId14" imgW="203112" imgH="190417" progId="Equation.3">
                  <p:embed/>
                </p:oleObj>
              </mc:Choice>
              <mc:Fallback>
                <p:oleObj name="公式" r:id="rId14" imgW="203112" imgH="19041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562600"/>
                        <a:ext cx="4873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4.2 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关系的运算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486400"/>
          </a:xfrm>
        </p:spPr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4.5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kern="1200" dirty="0" smtClean="0"/>
              <a:t>设</a:t>
            </a:r>
            <a:r>
              <a:rPr lang="en-US" altLang="zh-CN" kern="1200" dirty="0" smtClean="0"/>
              <a:t>R</a:t>
            </a:r>
            <a:r>
              <a:rPr lang="zh-CN" altLang="en-US" kern="1200" dirty="0" smtClean="0"/>
              <a:t>为</a:t>
            </a:r>
            <a:r>
              <a:rPr lang="en-US" altLang="zh-CN" kern="1200" dirty="0" smtClean="0"/>
              <a:t>A</a:t>
            </a:r>
            <a:r>
              <a:rPr lang="zh-CN" altLang="en-US" kern="1200" dirty="0" smtClean="0"/>
              <a:t>上的二元关系，</a:t>
            </a:r>
            <a:r>
              <a:rPr lang="en-US" altLang="zh-CN" kern="1200" dirty="0" smtClean="0"/>
              <a:t>m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n</a:t>
            </a:r>
            <a:r>
              <a:rPr lang="zh-CN" altLang="en-US" kern="1200" dirty="0" smtClean="0"/>
              <a:t>为自然数， 则</a:t>
            </a:r>
            <a:endParaRPr lang="en-US" altLang="zh-CN" kern="1200" dirty="0" smtClean="0"/>
          </a:p>
          <a:p>
            <a:pPr>
              <a:defRPr/>
            </a:pP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zh-CN" altLang="en-US" kern="1200" dirty="0" smtClean="0"/>
              <a:t>证</a:t>
            </a:r>
            <a:r>
              <a:rPr lang="en-US" altLang="zh-CN" kern="1200" dirty="0" smtClean="0"/>
              <a:t>(4)</a:t>
            </a:r>
            <a:r>
              <a:rPr lang="zh-CN" altLang="en-US" kern="1200" dirty="0" smtClean="0"/>
              <a:t>：若</a:t>
            </a:r>
            <a:r>
              <a:rPr lang="en-US" altLang="zh-CN" kern="1200" dirty="0" smtClean="0"/>
              <a:t>n=0</a:t>
            </a:r>
            <a:r>
              <a:rPr lang="zh-CN" altLang="en-US" kern="1200" dirty="0" smtClean="0"/>
              <a:t>时，则有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en-US" altLang="zh-CN" kern="1200" dirty="0" smtClean="0"/>
              <a:t>    </a:t>
            </a:r>
            <a:r>
              <a:rPr lang="zh-CN" altLang="en-US" kern="1200" dirty="0" smtClean="0"/>
              <a:t>假设</a:t>
            </a:r>
            <a:r>
              <a:rPr lang="en-US" altLang="zh-CN" kern="1200" dirty="0" smtClean="0"/>
              <a:t>n=k</a:t>
            </a:r>
            <a:r>
              <a:rPr lang="zh-CN" altLang="en-US" kern="1200" dirty="0" smtClean="0"/>
              <a:t>时，有</a:t>
            </a:r>
            <a:r>
              <a:rPr lang="en-US" altLang="zh-CN" kern="1200" dirty="0" smtClean="0"/>
              <a:t>            </a:t>
            </a:r>
            <a:r>
              <a:rPr lang="zh-CN" altLang="en-US" kern="1200" dirty="0" smtClean="0"/>
              <a:t>，则</a:t>
            </a:r>
            <a:r>
              <a:rPr lang="en-US" altLang="zh-CN" kern="1200" dirty="0" smtClean="0"/>
              <a:t>n=k+1</a:t>
            </a:r>
            <a:r>
              <a:rPr lang="zh-CN" altLang="en-US" kern="1200" dirty="0" smtClean="0"/>
              <a:t>时，有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en-US" altLang="zh-CN" kern="1200" dirty="0" smtClean="0"/>
              <a:t>    ∴</a:t>
            </a:r>
            <a:r>
              <a:rPr lang="zh-CN" altLang="en-US" kern="1200" dirty="0" smtClean="0"/>
              <a:t>命题成立。</a:t>
            </a:r>
            <a:endParaRPr lang="en-US" altLang="zh-CN" kern="1200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4.6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kern="1200" dirty="0" smtClean="0"/>
              <a:t>设集合</a:t>
            </a:r>
            <a:r>
              <a:rPr lang="en-US" altLang="zh-CN" kern="1200" dirty="0" smtClean="0"/>
              <a:t>A</a:t>
            </a:r>
            <a:r>
              <a:rPr lang="zh-CN" altLang="en-US" kern="1200" dirty="0" smtClean="0"/>
              <a:t>的基数为</a:t>
            </a:r>
            <a:r>
              <a:rPr lang="en-US" altLang="zh-CN" kern="1200" dirty="0" smtClean="0"/>
              <a:t>n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R</a:t>
            </a:r>
            <a:r>
              <a:rPr lang="zh-CN" altLang="en-US" kern="1200" dirty="0" smtClean="0"/>
              <a:t>是</a:t>
            </a:r>
            <a:r>
              <a:rPr lang="en-US" altLang="zh-CN" kern="1200" dirty="0" smtClean="0"/>
              <a:t>A</a:t>
            </a:r>
            <a:r>
              <a:rPr lang="zh-CN" altLang="en-US" kern="1200" dirty="0" smtClean="0"/>
              <a:t>上的二元关系，那么存在自然数</a:t>
            </a:r>
            <a:r>
              <a:rPr lang="en-US" altLang="zh-CN" kern="1200" dirty="0" err="1" smtClean="0"/>
              <a:t>i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j</a:t>
            </a:r>
            <a:r>
              <a:rPr lang="zh-CN" altLang="en-US" kern="1200" dirty="0" smtClean="0"/>
              <a:t>使得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zh-CN" altLang="en-US" kern="1200" dirty="0" smtClean="0">
                <a:solidFill>
                  <a:srgbClr val="FF0000"/>
                </a:solidFill>
              </a:rPr>
              <a:t>证明</a:t>
            </a:r>
            <a:r>
              <a:rPr lang="zh-CN" altLang="en-US" kern="1200" dirty="0" smtClean="0"/>
              <a:t>：我们知道，当</a:t>
            </a:r>
            <a:r>
              <a:rPr lang="en-US" altLang="zh-CN" kern="1200" dirty="0" smtClean="0"/>
              <a:t>|A|=n</a:t>
            </a:r>
            <a:r>
              <a:rPr lang="zh-CN" altLang="en-US" kern="1200" dirty="0" smtClean="0"/>
              <a:t>时，</a:t>
            </a:r>
            <a:r>
              <a:rPr lang="en-US" altLang="zh-CN" kern="1200" dirty="0" smtClean="0"/>
              <a:t>A</a:t>
            </a:r>
            <a:r>
              <a:rPr lang="zh-CN" altLang="en-US" kern="1200" dirty="0" smtClean="0"/>
              <a:t>上的二元关系共计 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en-US" altLang="zh-CN" kern="1200" dirty="0" smtClean="0"/>
              <a:t>  </a:t>
            </a:r>
            <a:r>
              <a:rPr lang="zh-CN" altLang="en-US" kern="1200" dirty="0" smtClean="0"/>
              <a:t>个，令</a:t>
            </a:r>
            <a:r>
              <a:rPr lang="en-US" altLang="zh-CN" kern="1200" dirty="0" smtClean="0"/>
              <a:t>k=   </a:t>
            </a:r>
            <a:r>
              <a:rPr lang="zh-CN" altLang="en-US" kern="1200" dirty="0" smtClean="0"/>
              <a:t>，因此在             这</a:t>
            </a:r>
            <a:r>
              <a:rPr lang="en-US" altLang="zh-CN" kern="1200" dirty="0" smtClean="0"/>
              <a:t>k+1</a:t>
            </a:r>
            <a:r>
              <a:rPr lang="zh-CN" altLang="en-US" kern="1200" dirty="0" smtClean="0"/>
              <a:t>个关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endParaRPr lang="en-US" altLang="zh-CN" kern="1200" dirty="0" smtClean="0"/>
          </a:p>
          <a:p>
            <a:pPr>
              <a:buFontTx/>
              <a:buNone/>
              <a:defRPr/>
            </a:pPr>
            <a:endParaRPr lang="zh-CN" altLang="en-US" kern="1200" dirty="0" smtClean="0"/>
          </a:p>
        </p:txBody>
      </p:sp>
      <p:graphicFrame>
        <p:nvGraphicFramePr>
          <p:cNvPr id="2150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055476"/>
              </p:ext>
            </p:extLst>
          </p:nvPr>
        </p:nvGraphicFramePr>
        <p:xfrm>
          <a:off x="1536700" y="1524000"/>
          <a:ext cx="469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8" name="Equation" r:id="rId4" imgW="2349360" imgH="228600" progId="Equation.DSMT4">
                  <p:embed/>
                </p:oleObj>
              </mc:Choice>
              <mc:Fallback>
                <p:oleObj name="Equation" r:id="rId4" imgW="234936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1524000"/>
                        <a:ext cx="4699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991853"/>
              </p:ext>
            </p:extLst>
          </p:nvPr>
        </p:nvGraphicFramePr>
        <p:xfrm>
          <a:off x="582613" y="1981200"/>
          <a:ext cx="721836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9" name="Equation" r:id="rId6" imgW="3517560" imgH="228600" progId="Equation.DSMT4">
                  <p:embed/>
                </p:oleObj>
              </mc:Choice>
              <mc:Fallback>
                <p:oleObj name="Equation" r:id="rId6" imgW="351756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1981200"/>
                        <a:ext cx="7218362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958344"/>
              </p:ext>
            </p:extLst>
          </p:nvPr>
        </p:nvGraphicFramePr>
        <p:xfrm>
          <a:off x="4114800" y="2514600"/>
          <a:ext cx="391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90" name="Equation" r:id="rId8" imgW="1955800" imgH="228600" progId="Equation.DSMT4">
                  <p:embed/>
                </p:oleObj>
              </mc:Choice>
              <mc:Fallback>
                <p:oleObj name="Equation" r:id="rId8" imgW="19558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514600"/>
                        <a:ext cx="3911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195418"/>
              </p:ext>
            </p:extLst>
          </p:nvPr>
        </p:nvGraphicFramePr>
        <p:xfrm>
          <a:off x="3657600" y="3048000"/>
          <a:ext cx="190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91" name="Equation" r:id="rId10" imgW="952087" imgH="228501" progId="Equation.DSMT4">
                  <p:embed/>
                </p:oleObj>
              </mc:Choice>
              <mc:Fallback>
                <p:oleObj name="Equation" r:id="rId10" imgW="952087" imgH="22850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048000"/>
                        <a:ext cx="1905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6"/>
          <p:cNvGraphicFramePr>
            <a:graphicFrameLocks noChangeAspect="1"/>
          </p:cNvGraphicFramePr>
          <p:nvPr/>
        </p:nvGraphicFramePr>
        <p:xfrm>
          <a:off x="914400" y="3581400"/>
          <a:ext cx="739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92" name="公式" r:id="rId12" imgW="3695700" imgH="228600" progId="Equation.3">
                  <p:embed/>
                </p:oleObj>
              </mc:Choice>
              <mc:Fallback>
                <p:oleObj name="公式" r:id="rId12" imgW="36957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81400"/>
                        <a:ext cx="7391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992195"/>
              </p:ext>
            </p:extLst>
          </p:nvPr>
        </p:nvGraphicFramePr>
        <p:xfrm>
          <a:off x="4876800" y="4953000"/>
          <a:ext cx="30670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93" name="公式" r:id="rId14" imgW="1459866" imgH="253890" progId="Equation.3">
                  <p:embed/>
                </p:oleObj>
              </mc:Choice>
              <mc:Fallback>
                <p:oleObj name="公式" r:id="rId14" imgW="1459866" imgH="25389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953000"/>
                        <a:ext cx="30670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8"/>
          <p:cNvGraphicFramePr>
            <a:graphicFrameLocks noChangeAspect="1"/>
          </p:cNvGraphicFramePr>
          <p:nvPr/>
        </p:nvGraphicFramePr>
        <p:xfrm>
          <a:off x="533400" y="5943600"/>
          <a:ext cx="4841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94" name="公式" r:id="rId16" imgW="228501" imgH="215806" progId="Equation.3">
                  <p:embed/>
                </p:oleObj>
              </mc:Choice>
              <mc:Fallback>
                <p:oleObj name="公式" r:id="rId16" imgW="228501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943600"/>
                        <a:ext cx="4841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9"/>
          <p:cNvGraphicFramePr>
            <a:graphicFrameLocks noChangeAspect="1"/>
          </p:cNvGraphicFramePr>
          <p:nvPr/>
        </p:nvGraphicFramePr>
        <p:xfrm>
          <a:off x="2438400" y="5943600"/>
          <a:ext cx="4841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95" name="公式" r:id="rId18" imgW="228501" imgH="215806" progId="Equation.3">
                  <p:embed/>
                </p:oleObj>
              </mc:Choice>
              <mc:Fallback>
                <p:oleObj name="公式" r:id="rId18" imgW="228501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943600"/>
                        <a:ext cx="4841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792514"/>
              </p:ext>
            </p:extLst>
          </p:nvPr>
        </p:nvGraphicFramePr>
        <p:xfrm>
          <a:off x="4432300" y="6019800"/>
          <a:ext cx="210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96" name="Equation" r:id="rId20" imgW="1054080" imgH="228600" progId="Equation.DSMT4">
                  <p:embed/>
                </p:oleObj>
              </mc:Choice>
              <mc:Fallback>
                <p:oleObj name="Equation" r:id="rId20" imgW="105408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6019800"/>
                        <a:ext cx="2108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4.2 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关系的运算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4864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kern="1200" dirty="0" smtClean="0"/>
              <a:t>系中，至少有两个是相同的</a:t>
            </a:r>
            <a:r>
              <a:rPr lang="en-US" altLang="zh-CN" kern="1200" dirty="0" smtClean="0"/>
              <a:t>(</a:t>
            </a:r>
            <a:r>
              <a:rPr lang="zh-CN" altLang="en-US" kern="1200" dirty="0" smtClean="0"/>
              <a:t>鸽巢原理</a:t>
            </a:r>
            <a:r>
              <a:rPr lang="en-US" altLang="zh-CN" kern="1200" dirty="0" smtClean="0"/>
              <a:t>)</a:t>
            </a:r>
            <a:r>
              <a:rPr lang="zh-CN" altLang="en-US" kern="1200" dirty="0" smtClean="0"/>
              <a:t>，即有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endParaRPr lang="en-US" altLang="zh-CN" kern="1200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4.7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kern="1200" dirty="0" smtClean="0"/>
              <a:t>设</a:t>
            </a:r>
            <a:r>
              <a:rPr lang="en-US" altLang="zh-CN" kern="1200" dirty="0" smtClean="0"/>
              <a:t>A</a:t>
            </a:r>
            <a:r>
              <a:rPr lang="zh-CN" altLang="en-US" kern="1200" dirty="0" smtClean="0"/>
              <a:t>是有限集合，且</a:t>
            </a:r>
            <a:r>
              <a:rPr lang="en-US" altLang="zh-CN" kern="1200" dirty="0" smtClean="0"/>
              <a:t>|A|=n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R</a:t>
            </a:r>
            <a:r>
              <a:rPr lang="zh-CN" altLang="en-US" kern="1200" dirty="0" smtClean="0"/>
              <a:t>是</a:t>
            </a:r>
            <a:r>
              <a:rPr lang="en-US" altLang="zh-CN" kern="1200" dirty="0" smtClean="0"/>
              <a:t>A</a:t>
            </a:r>
            <a:r>
              <a:rPr lang="zh-CN" altLang="en-US" kern="1200" dirty="0" smtClean="0"/>
              <a:t>上的二元关系，则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zh-CN" altLang="en-US" kern="1200" dirty="0" smtClean="0">
                <a:solidFill>
                  <a:srgbClr val="FF0000"/>
                </a:solidFill>
              </a:rPr>
              <a:t>证明</a:t>
            </a:r>
            <a:r>
              <a:rPr lang="zh-CN" altLang="en-US" kern="1200" dirty="0" smtClean="0"/>
              <a:t>：显然         ，下面证：        。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zh-CN" altLang="en-US" kern="1200" dirty="0" smtClean="0"/>
              <a:t>而               ，为此，只要证明对任意的</a:t>
            </a:r>
            <a:r>
              <a:rPr lang="en-US" altLang="zh-CN" kern="1200" dirty="0" smtClean="0"/>
              <a:t>k&gt;n</a:t>
            </a:r>
          </a:p>
          <a:p>
            <a:pPr>
              <a:buFontTx/>
              <a:buNone/>
              <a:defRPr/>
            </a:pPr>
            <a:r>
              <a:rPr lang="zh-CN" altLang="en-US" kern="1200" dirty="0" smtClean="0"/>
              <a:t>有       即可。对任意的         ，则由“ ”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zh-CN" altLang="en-US" kern="1200" dirty="0" smtClean="0"/>
              <a:t>的定义知：存在             ，使得：</a:t>
            </a:r>
          </a:p>
        </p:txBody>
      </p:sp>
      <p:graphicFrame>
        <p:nvGraphicFramePr>
          <p:cNvPr id="22532" name="Object 2"/>
          <p:cNvGraphicFramePr>
            <a:graphicFrameLocks noChangeAspect="1"/>
          </p:cNvGraphicFramePr>
          <p:nvPr/>
        </p:nvGraphicFramePr>
        <p:xfrm>
          <a:off x="609600" y="1524000"/>
          <a:ext cx="39211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90" name="公式" r:id="rId4" imgW="1866090" imgH="253890" progId="Equation.3">
                  <p:embed/>
                </p:oleObj>
              </mc:Choice>
              <mc:Fallback>
                <p:oleObj name="公式" r:id="rId4" imgW="1866090" imgH="25389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524000"/>
                        <a:ext cx="39211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034265"/>
              </p:ext>
            </p:extLst>
          </p:nvPr>
        </p:nvGraphicFramePr>
        <p:xfrm>
          <a:off x="2363787" y="2500363"/>
          <a:ext cx="1498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91" name="公式" r:id="rId6" imgW="748975" imgH="380835" progId="Equation.3">
                  <p:embed/>
                </p:oleObj>
              </mc:Choice>
              <mc:Fallback>
                <p:oleObj name="公式" r:id="rId6" imgW="748975" imgH="38083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7" y="2500363"/>
                        <a:ext cx="1498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598100"/>
              </p:ext>
            </p:extLst>
          </p:nvPr>
        </p:nvGraphicFramePr>
        <p:xfrm>
          <a:off x="2363787" y="3313026"/>
          <a:ext cx="15478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92" name="公式" r:id="rId8" imgW="774364" imgH="380835" progId="Equation.3">
                  <p:embed/>
                </p:oleObj>
              </mc:Choice>
              <mc:Fallback>
                <p:oleObj name="公式" r:id="rId8" imgW="774364" imgH="38083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7" y="3313026"/>
                        <a:ext cx="15478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576304"/>
              </p:ext>
            </p:extLst>
          </p:nvPr>
        </p:nvGraphicFramePr>
        <p:xfrm>
          <a:off x="5638800" y="3381479"/>
          <a:ext cx="1549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93" name="公式" r:id="rId10" imgW="774364" imgH="380835" progId="Equation.3">
                  <p:embed/>
                </p:oleObj>
              </mc:Choice>
              <mc:Fallback>
                <p:oleObj name="公式" r:id="rId10" imgW="774364" imgH="38083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381479"/>
                        <a:ext cx="1549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583428"/>
              </p:ext>
            </p:extLst>
          </p:nvPr>
        </p:nvGraphicFramePr>
        <p:xfrm>
          <a:off x="958307" y="3925974"/>
          <a:ext cx="2590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94" name="公式" r:id="rId12" imgW="1295400" imgH="381000" progId="Equation.3">
                  <p:embed/>
                </p:oleObj>
              </mc:Choice>
              <mc:Fallback>
                <p:oleObj name="公式" r:id="rId12" imgW="1295400" imgH="38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307" y="3925974"/>
                        <a:ext cx="2590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199131"/>
              </p:ext>
            </p:extLst>
          </p:nvPr>
        </p:nvGraphicFramePr>
        <p:xfrm>
          <a:off x="919162" y="4581769"/>
          <a:ext cx="11890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95" name="公式" r:id="rId14" imgW="660113" imgH="380835" progId="Equation.3">
                  <p:embed/>
                </p:oleObj>
              </mc:Choice>
              <mc:Fallback>
                <p:oleObj name="公式" r:id="rId14" imgW="660113" imgH="38083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2" y="4581769"/>
                        <a:ext cx="118903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779011"/>
              </p:ext>
            </p:extLst>
          </p:nvPr>
        </p:nvGraphicFramePr>
        <p:xfrm>
          <a:off x="4757340" y="46482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96" name="公式" r:id="rId16" imgW="774364" imgH="228501" progId="Equation.3">
                  <p:embed/>
                </p:oleObj>
              </mc:Choice>
              <mc:Fallback>
                <p:oleObj name="公式" r:id="rId16" imgW="774364" imgH="22850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7340" y="46482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356420"/>
              </p:ext>
            </p:extLst>
          </p:nvPr>
        </p:nvGraphicFramePr>
        <p:xfrm>
          <a:off x="7696200" y="4798646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97" name="公式" r:id="rId18" imgW="101512" imgH="101512" progId="Equation.3">
                  <p:embed/>
                </p:oleObj>
              </mc:Choice>
              <mc:Fallback>
                <p:oleObj name="公式" r:id="rId18" imgW="101512" imgH="1015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798646"/>
                        <a:ext cx="2032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347468"/>
              </p:ext>
            </p:extLst>
          </p:nvPr>
        </p:nvGraphicFramePr>
        <p:xfrm>
          <a:off x="3113087" y="5130937"/>
          <a:ext cx="218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98" name="公式" r:id="rId20" imgW="1091726" imgH="228501" progId="Equation.3">
                  <p:embed/>
                </p:oleObj>
              </mc:Choice>
              <mc:Fallback>
                <p:oleObj name="公式" r:id="rId20" imgW="1091726" imgH="22850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087" y="5130937"/>
                        <a:ext cx="2184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2"/>
          <p:cNvGraphicFramePr>
            <a:graphicFrameLocks noChangeAspect="1"/>
          </p:cNvGraphicFramePr>
          <p:nvPr/>
        </p:nvGraphicFramePr>
        <p:xfrm>
          <a:off x="533400" y="5638800"/>
          <a:ext cx="772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99" name="公式" r:id="rId22" imgW="3860800" imgH="228600" progId="Equation.3">
                  <p:embed/>
                </p:oleObj>
              </mc:Choice>
              <mc:Fallback>
                <p:oleObj name="公式" r:id="rId22" imgW="38608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638800"/>
                        <a:ext cx="7721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8352765" y="4095681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</p:txBody>
      </p:sp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4.2 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关系的运算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zh-CN" altLang="en-US" kern="1200" dirty="0" smtClean="0"/>
              <a:t>由于</a:t>
            </a:r>
            <a:r>
              <a:rPr lang="en-US" altLang="zh-CN" kern="1200" dirty="0" smtClean="0"/>
              <a:t>|A|=n</a:t>
            </a:r>
            <a:r>
              <a:rPr lang="zh-CN" altLang="en-US" kern="1200" dirty="0" smtClean="0"/>
              <a:t>，所以由鸽巢原理；</a:t>
            </a:r>
            <a:r>
              <a:rPr lang="en-US" altLang="zh-CN" kern="1200" dirty="0" smtClean="0"/>
              <a:t>k+1</a:t>
            </a:r>
            <a:r>
              <a:rPr lang="zh-CN" altLang="en-US" kern="1200" dirty="0" smtClean="0"/>
              <a:t>个元素               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zh-CN" altLang="en-US" kern="1200" dirty="0" smtClean="0"/>
              <a:t>中至少有两个元素相同，不妨设为         ，则可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zh-CN" altLang="en-US" kern="1200" dirty="0" smtClean="0"/>
              <a:t>在                                中删去 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en-US" altLang="zh-CN" kern="1200" dirty="0" smtClean="0"/>
              <a:t>                                  </a:t>
            </a:r>
            <a:r>
              <a:rPr lang="zh-CN" altLang="en-US" kern="1200" dirty="0" smtClean="0"/>
              <a:t>后仍有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zh-CN" altLang="en-US" kern="1200" dirty="0" smtClean="0"/>
              <a:t>由关系的复合运算得：                 ，其中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en-US" altLang="zh-CN" kern="1200" dirty="0" smtClean="0"/>
              <a:t>           </a:t>
            </a:r>
            <a:r>
              <a:rPr lang="zh-CN" altLang="en-US" kern="1200" dirty="0" smtClean="0"/>
              <a:t>，此时：若     ，则          ；若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en-US" altLang="zh-CN" kern="1200" dirty="0" smtClean="0"/>
              <a:t>     </a:t>
            </a:r>
            <a:r>
              <a:rPr lang="zh-CN" altLang="en-US" kern="1200" dirty="0" smtClean="0"/>
              <a:t>，则重复上述做法，最终总能找到      ，使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zh-CN" altLang="en-US" kern="1200" dirty="0" smtClean="0"/>
              <a:t>得                   ，即有          ，由此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zh-CN" altLang="en-US" kern="1200" dirty="0" smtClean="0"/>
              <a:t>有</a:t>
            </a:r>
            <a:r>
              <a:rPr lang="en-US" altLang="zh-CN" kern="1200" dirty="0" smtClean="0"/>
              <a:t>        </a:t>
            </a:r>
            <a:r>
              <a:rPr lang="zh-CN" altLang="en-US" kern="1200" dirty="0" smtClean="0"/>
              <a:t>，由</a:t>
            </a:r>
            <a:r>
              <a:rPr lang="en-US" altLang="zh-CN" kern="1200" dirty="0" smtClean="0"/>
              <a:t>k</a:t>
            </a:r>
            <a:r>
              <a:rPr lang="zh-CN" altLang="en-US" kern="1200" dirty="0" smtClean="0"/>
              <a:t>的任意性          ，∴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en-US" altLang="zh-CN" kern="1200" dirty="0" smtClean="0"/>
              <a:t>             </a:t>
            </a:r>
          </a:p>
          <a:p>
            <a:pPr>
              <a:buFontTx/>
              <a:buNone/>
              <a:defRPr/>
            </a:pPr>
            <a:endParaRPr lang="zh-CN" altLang="en-US" kern="1200" dirty="0" smtClean="0"/>
          </a:p>
        </p:txBody>
      </p:sp>
      <p:graphicFrame>
        <p:nvGraphicFramePr>
          <p:cNvPr id="23556" name="Object 2"/>
          <p:cNvGraphicFramePr>
            <a:graphicFrameLocks noChangeAspect="1"/>
          </p:cNvGraphicFramePr>
          <p:nvPr/>
        </p:nvGraphicFramePr>
        <p:xfrm>
          <a:off x="7010400" y="1066800"/>
          <a:ext cx="13319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68" name="公式" r:id="rId4" imgW="571252" imgH="228501" progId="Equation.3">
                  <p:embed/>
                </p:oleObj>
              </mc:Choice>
              <mc:Fallback>
                <p:oleObj name="公式" r:id="rId4" imgW="571252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066800"/>
                        <a:ext cx="13319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3"/>
          <p:cNvGraphicFramePr>
            <a:graphicFrameLocks noChangeAspect="1"/>
          </p:cNvGraphicFramePr>
          <p:nvPr/>
        </p:nvGraphicFramePr>
        <p:xfrm>
          <a:off x="5867400" y="16764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69" name="公式" r:id="rId6" imgW="838200" imgH="241300" progId="Equation.3">
                  <p:embed/>
                </p:oleObj>
              </mc:Choice>
              <mc:Fallback>
                <p:oleObj name="公式" r:id="rId6" imgW="8382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6764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4"/>
          <p:cNvGraphicFramePr>
            <a:graphicFrameLocks noChangeAspect="1"/>
          </p:cNvGraphicFramePr>
          <p:nvPr/>
        </p:nvGraphicFramePr>
        <p:xfrm>
          <a:off x="914400" y="2133600"/>
          <a:ext cx="5613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70" name="公式" r:id="rId8" imgW="2806700" imgH="228600" progId="Equation.3">
                  <p:embed/>
                </p:oleObj>
              </mc:Choice>
              <mc:Fallback>
                <p:oleObj name="公式" r:id="rId8" imgW="28067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33600"/>
                        <a:ext cx="5613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5"/>
          <p:cNvGraphicFramePr>
            <a:graphicFrameLocks noChangeAspect="1"/>
          </p:cNvGraphicFramePr>
          <p:nvPr/>
        </p:nvGraphicFramePr>
        <p:xfrm>
          <a:off x="457200" y="2667000"/>
          <a:ext cx="6070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71" name="公式" r:id="rId10" imgW="3035300" imgH="241300" progId="Equation.3">
                  <p:embed/>
                </p:oleObj>
              </mc:Choice>
              <mc:Fallback>
                <p:oleObj name="公式" r:id="rId10" imgW="30353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67000"/>
                        <a:ext cx="6070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6"/>
          <p:cNvGraphicFramePr>
            <a:graphicFrameLocks noChangeAspect="1"/>
          </p:cNvGraphicFramePr>
          <p:nvPr/>
        </p:nvGraphicFramePr>
        <p:xfrm>
          <a:off x="457200" y="3124200"/>
          <a:ext cx="8686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72" name="公式" r:id="rId12" imgW="4648200" imgH="241300" progId="Equation.3">
                  <p:embed/>
                </p:oleObj>
              </mc:Choice>
              <mc:Fallback>
                <p:oleObj name="公式" r:id="rId12" imgW="46482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124200"/>
                        <a:ext cx="86868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7"/>
          <p:cNvGraphicFramePr>
            <a:graphicFrameLocks noChangeAspect="1"/>
          </p:cNvGraphicFramePr>
          <p:nvPr/>
        </p:nvGraphicFramePr>
        <p:xfrm>
          <a:off x="3962400" y="3581400"/>
          <a:ext cx="33385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73" name="公式" r:id="rId14" imgW="1459866" imgH="266584" progId="Equation.3">
                  <p:embed/>
                </p:oleObj>
              </mc:Choice>
              <mc:Fallback>
                <p:oleObj name="公式" r:id="rId14" imgW="1459866" imgH="26658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581400"/>
                        <a:ext cx="33385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8"/>
          <p:cNvGraphicFramePr>
            <a:graphicFrameLocks noChangeAspect="1"/>
          </p:cNvGraphicFramePr>
          <p:nvPr/>
        </p:nvGraphicFramePr>
        <p:xfrm>
          <a:off x="533400" y="4191000"/>
          <a:ext cx="2000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74" name="公式" r:id="rId16" imgW="888614" imgH="203112" progId="Equation.3">
                  <p:embed/>
                </p:oleObj>
              </mc:Choice>
              <mc:Fallback>
                <p:oleObj name="公式" r:id="rId16" imgW="888614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191000"/>
                        <a:ext cx="20002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9"/>
          <p:cNvGraphicFramePr>
            <a:graphicFrameLocks noChangeAspect="1"/>
          </p:cNvGraphicFramePr>
          <p:nvPr/>
        </p:nvGraphicFramePr>
        <p:xfrm>
          <a:off x="4267200" y="4267200"/>
          <a:ext cx="9144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75" name="公式" r:id="rId18" imgW="393359" imgH="177646" progId="Equation.3">
                  <p:embed/>
                </p:oleObj>
              </mc:Choice>
              <mc:Fallback>
                <p:oleObj name="公式" r:id="rId18" imgW="393359" imgH="17764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267200"/>
                        <a:ext cx="9144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0"/>
          <p:cNvGraphicFramePr>
            <a:graphicFrameLocks noChangeAspect="1"/>
          </p:cNvGraphicFramePr>
          <p:nvPr/>
        </p:nvGraphicFramePr>
        <p:xfrm>
          <a:off x="5867400" y="4038600"/>
          <a:ext cx="1778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76" name="公式" r:id="rId20" imgW="888614" imgH="380835" progId="Equation.3">
                  <p:embed/>
                </p:oleObj>
              </mc:Choice>
              <mc:Fallback>
                <p:oleObj name="公式" r:id="rId20" imgW="888614" imgH="38083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038600"/>
                        <a:ext cx="1778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1"/>
          <p:cNvGraphicFramePr>
            <a:graphicFrameLocks noChangeAspect="1"/>
          </p:cNvGraphicFramePr>
          <p:nvPr/>
        </p:nvGraphicFramePr>
        <p:xfrm>
          <a:off x="533400" y="4724400"/>
          <a:ext cx="9144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77" name="公式" r:id="rId22" imgW="393359" imgH="177646" progId="Equation.3">
                  <p:embed/>
                </p:oleObj>
              </mc:Choice>
              <mc:Fallback>
                <p:oleObj name="公式" r:id="rId22" imgW="393359" imgH="17764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724400"/>
                        <a:ext cx="9144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12"/>
          <p:cNvGraphicFramePr>
            <a:graphicFrameLocks noChangeAspect="1"/>
          </p:cNvGraphicFramePr>
          <p:nvPr/>
        </p:nvGraphicFramePr>
        <p:xfrm>
          <a:off x="6781800" y="4724400"/>
          <a:ext cx="1044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78" name="公式" r:id="rId24" imgW="405872" imgH="177569" progId="Equation.3">
                  <p:embed/>
                </p:oleObj>
              </mc:Choice>
              <mc:Fallback>
                <p:oleObj name="公式" r:id="rId24" imgW="405872" imgH="17756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724400"/>
                        <a:ext cx="10445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7" name="Object 13"/>
          <p:cNvGraphicFramePr>
            <a:graphicFrameLocks noChangeAspect="1"/>
          </p:cNvGraphicFramePr>
          <p:nvPr/>
        </p:nvGraphicFramePr>
        <p:xfrm>
          <a:off x="928688" y="5210175"/>
          <a:ext cx="333851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79" name="公式" r:id="rId26" imgW="1459866" imgH="241195" progId="Equation.3">
                  <p:embed/>
                </p:oleObj>
              </mc:Choice>
              <mc:Fallback>
                <p:oleObj name="公式" r:id="rId26" imgW="1459866" imgH="24119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5210175"/>
                        <a:ext cx="333851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8" name="Object 14"/>
          <p:cNvGraphicFramePr>
            <a:graphicFrameLocks noChangeAspect="1"/>
          </p:cNvGraphicFramePr>
          <p:nvPr/>
        </p:nvGraphicFramePr>
        <p:xfrm>
          <a:off x="5410200" y="5105400"/>
          <a:ext cx="1778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80" name="公式" r:id="rId28" imgW="888614" imgH="380835" progId="Equation.3">
                  <p:embed/>
                </p:oleObj>
              </mc:Choice>
              <mc:Fallback>
                <p:oleObj name="公式" r:id="rId28" imgW="888614" imgH="38083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105400"/>
                        <a:ext cx="1778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9" name="Object 15"/>
          <p:cNvGraphicFramePr>
            <a:graphicFrameLocks noChangeAspect="1"/>
          </p:cNvGraphicFramePr>
          <p:nvPr/>
        </p:nvGraphicFramePr>
        <p:xfrm>
          <a:off x="990600" y="5562600"/>
          <a:ext cx="1320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81" name="公式" r:id="rId29" imgW="660113" imgH="380835" progId="Equation.3">
                  <p:embed/>
                </p:oleObj>
              </mc:Choice>
              <mc:Fallback>
                <p:oleObj name="公式" r:id="rId29" imgW="660113" imgH="38083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562600"/>
                        <a:ext cx="1320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0" name="Object 16"/>
          <p:cNvGraphicFramePr>
            <a:graphicFrameLocks noChangeAspect="1"/>
          </p:cNvGraphicFramePr>
          <p:nvPr/>
        </p:nvGraphicFramePr>
        <p:xfrm>
          <a:off x="5029200" y="5638800"/>
          <a:ext cx="1549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82" name="公式" r:id="rId31" imgW="774364" imgH="380835" progId="Equation.3">
                  <p:embed/>
                </p:oleObj>
              </mc:Choice>
              <mc:Fallback>
                <p:oleObj name="公式" r:id="rId31" imgW="774364" imgH="38083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638800"/>
                        <a:ext cx="1549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1" name="Object 17"/>
          <p:cNvGraphicFramePr>
            <a:graphicFrameLocks noChangeAspect="1"/>
          </p:cNvGraphicFramePr>
          <p:nvPr/>
        </p:nvGraphicFramePr>
        <p:xfrm>
          <a:off x="7239000" y="5638800"/>
          <a:ext cx="1498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83" name="公式" r:id="rId33" imgW="748975" imgH="380835" progId="Equation.3">
                  <p:embed/>
                </p:oleObj>
              </mc:Choice>
              <mc:Fallback>
                <p:oleObj name="公式" r:id="rId33" imgW="748975" imgH="38083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638800"/>
                        <a:ext cx="1498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4.1 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二元关系及其表示法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7000"/>
              </a:lnSpc>
            </a:pPr>
            <a:r>
              <a:rPr lang="zh-CN" altLang="en-US" dirty="0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</a:t>
            </a:r>
            <a:r>
              <a:rPr lang="zh-CN" altLang="en-US" dirty="0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是两个集合，称集合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77000"/>
              </a:lnSpc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为集合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的笛卡尔积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(Descartes Product)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77000"/>
              </a:lnSpc>
              <a:buFontTx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例：设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A={1,2}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B={a, b}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 ×B={&lt;1,a&gt;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&lt;1,b&gt;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&lt;2,a&gt;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&lt;2,b&gt;}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 ×A={&lt;a, 1&gt;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&lt;a, 2&gt;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&lt;b, 1&gt;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&lt;b, 2&gt;}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770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lang="en-US" altLang="zh-CN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(1)|A×B|=|A|×|B|(A, 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为有限集合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(2)                 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77000"/>
              </a:lnSpc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(3)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不适合交换律，即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A×B ≠B×A(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除非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B=   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A=B)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77000"/>
              </a:lnSpc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(4)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不适合结合律，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(A×B)×C ≠A×(B×C)(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除非                   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77000"/>
              </a:lnSpc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(5)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对∪和∩运算满足分配律，</a:t>
            </a: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353007"/>
              </p:ext>
            </p:extLst>
          </p:nvPr>
        </p:nvGraphicFramePr>
        <p:xfrm>
          <a:off x="1600200" y="1563914"/>
          <a:ext cx="3886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52" name="公式" r:id="rId3" imgW="1943100" imgH="203200" progId="Equation.3">
                  <p:embed/>
                </p:oleObj>
              </mc:Choice>
              <mc:Fallback>
                <p:oleObj name="公式" r:id="rId3" imgW="19431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563914"/>
                        <a:ext cx="3886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697445"/>
              </p:ext>
            </p:extLst>
          </p:nvPr>
        </p:nvGraphicFramePr>
        <p:xfrm>
          <a:off x="1322388" y="3867411"/>
          <a:ext cx="37226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53" name="Equation" r:id="rId5" imgW="1447560" imgH="177480" progId="Equation.DSMT4">
                  <p:embed/>
                </p:oleObj>
              </mc:Choice>
              <mc:Fallback>
                <p:oleObj name="Equation" r:id="rId5" imgW="1447560" imgH="177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3867411"/>
                        <a:ext cx="37226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278917"/>
              </p:ext>
            </p:extLst>
          </p:nvPr>
        </p:nvGraphicFramePr>
        <p:xfrm>
          <a:off x="1095375" y="5467611"/>
          <a:ext cx="36766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54" name="Equation" r:id="rId7" imgW="1473120" imgH="177480" progId="Equation.DSMT4">
                  <p:embed/>
                </p:oleObj>
              </mc:Choice>
              <mc:Fallback>
                <p:oleObj name="Equation" r:id="rId7" imgW="1473120" imgH="177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5467611"/>
                        <a:ext cx="36766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681164"/>
              </p:ext>
            </p:extLst>
          </p:nvPr>
        </p:nvGraphicFramePr>
        <p:xfrm>
          <a:off x="8077200" y="4324611"/>
          <a:ext cx="425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55" name="Equation" r:id="rId9" imgW="164880" imgH="177480" progId="Equation.DSMT4">
                  <p:embed/>
                </p:oleObj>
              </mc:Choice>
              <mc:Fallback>
                <p:oleObj name="Equation" r:id="rId9" imgW="16488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4324611"/>
                        <a:ext cx="4254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4.2 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关系的运算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5486400"/>
          </a:xfrm>
        </p:spPr>
        <p:txBody>
          <a:bodyPr/>
          <a:lstStyle/>
          <a:p>
            <a:pPr>
              <a:defRPr/>
            </a:pPr>
            <a:r>
              <a:rPr lang="en-US" altLang="zh-CN" kern="1200" dirty="0" smtClean="0"/>
              <a:t>5</a:t>
            </a:r>
            <a:r>
              <a:rPr lang="zh-CN" altLang="en-US" kern="1200" dirty="0" smtClean="0"/>
              <a:t>：集合在关系下的像</a:t>
            </a:r>
            <a:endParaRPr lang="en-US" altLang="zh-CN" kern="1200" dirty="0" smtClean="0"/>
          </a:p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4.14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kern="1200" dirty="0" smtClean="0"/>
              <a:t>设</a:t>
            </a:r>
            <a:r>
              <a:rPr lang="en-US" altLang="zh-CN" kern="1200" dirty="0" smtClean="0"/>
              <a:t>R</a:t>
            </a:r>
            <a:r>
              <a:rPr lang="zh-CN" altLang="en-US" kern="1200" dirty="0" smtClean="0"/>
              <a:t>为二元关系，</a:t>
            </a:r>
            <a:r>
              <a:rPr lang="en-US" altLang="zh-CN" kern="1200" dirty="0" smtClean="0"/>
              <a:t>A</a:t>
            </a:r>
            <a:r>
              <a:rPr lang="zh-CN" altLang="en-US" kern="1200" dirty="0" smtClean="0"/>
              <a:t>是集合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en-US" altLang="zh-CN" kern="1200" dirty="0" smtClean="0"/>
              <a:t>(1)</a:t>
            </a:r>
            <a:r>
              <a:rPr lang="zh-CN" altLang="en-US" kern="1200" dirty="0" smtClean="0"/>
              <a:t> </a:t>
            </a:r>
            <a:r>
              <a:rPr lang="en-US" altLang="zh-CN" kern="1200" dirty="0" smtClean="0"/>
              <a:t>R</a:t>
            </a:r>
            <a:r>
              <a:rPr lang="zh-CN" altLang="en-US" kern="1200" dirty="0" smtClean="0"/>
              <a:t>在</a:t>
            </a:r>
            <a:r>
              <a:rPr lang="en-US" altLang="zh-CN" kern="1200" dirty="0" smtClean="0"/>
              <a:t>A</a:t>
            </a:r>
            <a:r>
              <a:rPr lang="zh-CN" altLang="en-US" kern="1200" dirty="0" smtClean="0"/>
              <a:t>上的限制     定义为：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zh-CN" altLang="en-US" kern="1200" dirty="0" smtClean="0"/>
              <a:t>  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en-US" altLang="zh-CN" kern="1200" dirty="0" smtClean="0"/>
              <a:t>(2)</a:t>
            </a:r>
            <a:r>
              <a:rPr lang="zh-CN" altLang="en-US" kern="1200" dirty="0" smtClean="0"/>
              <a:t> </a:t>
            </a:r>
            <a:r>
              <a:rPr lang="en-US" altLang="zh-CN" kern="1200" dirty="0" smtClean="0"/>
              <a:t>A</a:t>
            </a:r>
            <a:r>
              <a:rPr lang="zh-CN" altLang="en-US" kern="1200" dirty="0" smtClean="0"/>
              <a:t>在</a:t>
            </a:r>
            <a:r>
              <a:rPr lang="en-US" altLang="zh-CN" kern="1200" dirty="0" smtClean="0"/>
              <a:t>R</a:t>
            </a:r>
            <a:r>
              <a:rPr lang="zh-CN" altLang="en-US" kern="1200" dirty="0" smtClean="0"/>
              <a:t>下的像</a:t>
            </a:r>
            <a:r>
              <a:rPr lang="en-US" altLang="zh-CN" kern="1200" dirty="0" smtClean="0"/>
              <a:t>R[A]</a:t>
            </a:r>
            <a:r>
              <a:rPr lang="zh-CN" altLang="en-US" kern="1200" dirty="0" smtClean="0"/>
              <a:t>定义为</a:t>
            </a:r>
            <a:r>
              <a:rPr lang="en-US" altLang="zh-CN" kern="1200" dirty="0" smtClean="0"/>
              <a:t>R[A]=ran(     )</a:t>
            </a:r>
            <a:r>
              <a:rPr lang="zh-CN" altLang="en-US" kern="1200" dirty="0" smtClean="0"/>
              <a:t>。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zh-CN" altLang="en-US" kern="1200" dirty="0" smtClean="0"/>
              <a:t>例：</a:t>
            </a:r>
            <a:r>
              <a:rPr lang="en-US" altLang="zh-CN" kern="1200" dirty="0" smtClean="0"/>
              <a:t>R={&lt;a, b&gt;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&lt;a,{a}&gt;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&lt;{a},{a,{a}}&gt;}</a:t>
            </a:r>
            <a:r>
              <a:rPr lang="zh-CN" altLang="en-US" kern="1200" dirty="0" smtClean="0"/>
              <a:t>，则：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endParaRPr lang="en-US" altLang="zh-CN" kern="1200" dirty="0" smtClean="0"/>
          </a:p>
        </p:txBody>
      </p:sp>
      <p:graphicFrame>
        <p:nvGraphicFramePr>
          <p:cNvPr id="2458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624674"/>
              </p:ext>
            </p:extLst>
          </p:nvPr>
        </p:nvGraphicFramePr>
        <p:xfrm>
          <a:off x="990600" y="2667000"/>
          <a:ext cx="40576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22" name="Equation" r:id="rId3" imgW="1803400" imgH="203200" progId="Equation.DSMT4">
                  <p:embed/>
                </p:oleObj>
              </mc:Choice>
              <mc:Fallback>
                <p:oleObj name="Equation" r:id="rId3" imgW="1803400" imgH="20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67000"/>
                        <a:ext cx="40576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834695"/>
              </p:ext>
            </p:extLst>
          </p:nvPr>
        </p:nvGraphicFramePr>
        <p:xfrm>
          <a:off x="3429000" y="2193925"/>
          <a:ext cx="762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23" name="公式" r:id="rId5" imgW="330057" imgH="165028" progId="Equation.3">
                  <p:embed/>
                </p:oleObj>
              </mc:Choice>
              <mc:Fallback>
                <p:oleObj name="公式" r:id="rId5" imgW="330057" imgH="16502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193925"/>
                        <a:ext cx="762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685907"/>
              </p:ext>
            </p:extLst>
          </p:nvPr>
        </p:nvGraphicFramePr>
        <p:xfrm>
          <a:off x="6400800" y="3200400"/>
          <a:ext cx="762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24" name="公式" r:id="rId7" imgW="330057" imgH="165028" progId="Equation.3">
                  <p:embed/>
                </p:oleObj>
              </mc:Choice>
              <mc:Fallback>
                <p:oleObj name="公式" r:id="rId7" imgW="330057" imgH="16502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200400"/>
                        <a:ext cx="762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390788"/>
              </p:ext>
            </p:extLst>
          </p:nvPr>
        </p:nvGraphicFramePr>
        <p:xfrm>
          <a:off x="1202531" y="4105275"/>
          <a:ext cx="6738938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25" name="Equation" r:id="rId9" imgW="3504960" imgH="1358640" progId="Equation.DSMT4">
                  <p:embed/>
                </p:oleObj>
              </mc:Choice>
              <mc:Fallback>
                <p:oleObj name="Equation" r:id="rId9" imgW="3504960" imgH="1358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2531" y="4105275"/>
                        <a:ext cx="6738938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4.2 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关系的运算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486400"/>
          </a:xfrm>
        </p:spPr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4.8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kern="1200" dirty="0" smtClean="0"/>
              <a:t>设</a:t>
            </a:r>
            <a:r>
              <a:rPr lang="en-US" altLang="zh-CN" kern="1200" dirty="0" smtClean="0"/>
              <a:t>F</a:t>
            </a:r>
            <a:r>
              <a:rPr lang="zh-CN" altLang="en-US" kern="1200" dirty="0" smtClean="0"/>
              <a:t>为关系，</a:t>
            </a:r>
            <a:r>
              <a:rPr lang="en-US" altLang="zh-CN" kern="1200" dirty="0" smtClean="0"/>
              <a:t>A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B</a:t>
            </a:r>
            <a:r>
              <a:rPr lang="zh-CN" altLang="en-US" kern="1200" dirty="0" smtClean="0"/>
              <a:t>为集合，则</a:t>
            </a:r>
            <a:endParaRPr lang="en-US" altLang="zh-CN" kern="1200" dirty="0" smtClean="0"/>
          </a:p>
          <a:p>
            <a:pPr>
              <a:defRPr/>
            </a:pPr>
            <a:endParaRPr lang="en-US" altLang="zh-CN" kern="1200" dirty="0" smtClean="0"/>
          </a:p>
          <a:p>
            <a:pPr>
              <a:defRPr/>
            </a:pPr>
            <a:endParaRPr lang="en-US" altLang="zh-CN" kern="1200" dirty="0" smtClean="0"/>
          </a:p>
          <a:p>
            <a:pPr>
              <a:defRPr/>
            </a:pPr>
            <a:r>
              <a:rPr lang="zh-CN" altLang="en-US" kern="1200" dirty="0" smtClean="0">
                <a:solidFill>
                  <a:srgbClr val="0000FF"/>
                </a:solidFill>
              </a:rPr>
              <a:t>例</a:t>
            </a:r>
            <a:r>
              <a:rPr lang="en-US" altLang="zh-CN" kern="1200" dirty="0" smtClean="0">
                <a:solidFill>
                  <a:srgbClr val="0000FF"/>
                </a:solidFill>
              </a:rPr>
              <a:t>4-6</a:t>
            </a:r>
            <a:r>
              <a:rPr lang="zh-CN" altLang="en-US" kern="1200" dirty="0" smtClean="0">
                <a:solidFill>
                  <a:srgbClr val="0000FF"/>
                </a:solidFill>
              </a:rPr>
              <a:t>：</a:t>
            </a:r>
            <a:r>
              <a:rPr lang="zh-CN" altLang="en-US" kern="1200" dirty="0" smtClean="0"/>
              <a:t>设                                                 </a:t>
            </a:r>
            <a:r>
              <a:rPr lang="en-US" altLang="zh-CN" kern="1200" dirty="0" smtClean="0"/>
              <a:t>A={0,1,2}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B={0,-1,-2}</a:t>
            </a:r>
            <a:r>
              <a:rPr lang="zh-CN" altLang="en-US" kern="1200" dirty="0" smtClean="0"/>
              <a:t>。</a:t>
            </a:r>
            <a:r>
              <a:rPr lang="en-US" altLang="zh-CN" kern="1200" dirty="0" smtClean="0"/>
              <a:t>(1)</a:t>
            </a:r>
            <a:r>
              <a:rPr lang="zh-CN" altLang="en-US" kern="1200" dirty="0" smtClean="0"/>
              <a:t>求</a:t>
            </a:r>
            <a:r>
              <a:rPr lang="en-US" altLang="zh-CN" kern="1200" dirty="0" smtClean="0"/>
              <a:t>R[A∩B]</a:t>
            </a:r>
            <a:r>
              <a:rPr lang="zh-CN" altLang="en-US" kern="1200" dirty="0" smtClean="0"/>
              <a:t>和</a:t>
            </a:r>
            <a:r>
              <a:rPr lang="en-US" altLang="zh-CN" kern="1200" dirty="0" smtClean="0"/>
              <a:t>R[A]∩R[B]</a:t>
            </a:r>
            <a:r>
              <a:rPr lang="zh-CN" altLang="en-US" kern="1200" dirty="0" smtClean="0"/>
              <a:t>；</a:t>
            </a:r>
            <a:r>
              <a:rPr lang="en-US" altLang="zh-CN" kern="1200" dirty="0" smtClean="0"/>
              <a:t>(2)</a:t>
            </a:r>
            <a:r>
              <a:rPr lang="zh-CN" altLang="en-US" kern="1200" dirty="0" smtClean="0"/>
              <a:t>求</a:t>
            </a:r>
            <a:r>
              <a:rPr lang="en-US" altLang="zh-CN" kern="1200" dirty="0" smtClean="0"/>
              <a:t>R[A]-R[B]</a:t>
            </a:r>
            <a:r>
              <a:rPr lang="zh-CN" altLang="en-US" kern="1200" dirty="0" smtClean="0"/>
              <a:t>和</a:t>
            </a:r>
            <a:r>
              <a:rPr lang="en-US" altLang="zh-CN" kern="1200" dirty="0" smtClean="0"/>
              <a:t>R[A-B]</a:t>
            </a:r>
            <a:r>
              <a:rPr lang="zh-CN" altLang="en-US" kern="1200" dirty="0" smtClean="0"/>
              <a:t>。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zh-CN" altLang="en-US" kern="1200" dirty="0" smtClean="0"/>
              <a:t>解</a:t>
            </a:r>
            <a:r>
              <a:rPr lang="en-US" altLang="zh-CN" kern="1200" dirty="0" smtClean="0"/>
              <a:t>(1) R[A∩B]=R[{0}]={0}</a:t>
            </a:r>
            <a:r>
              <a:rPr lang="zh-CN" altLang="en-US" kern="1200" dirty="0" smtClean="0"/>
              <a:t>；</a:t>
            </a:r>
            <a:r>
              <a:rPr lang="en-US" altLang="zh-CN" kern="1200" dirty="0" smtClean="0"/>
              <a:t> </a:t>
            </a:r>
          </a:p>
          <a:p>
            <a:pPr>
              <a:buFontTx/>
              <a:buNone/>
              <a:defRPr/>
            </a:pPr>
            <a:r>
              <a:rPr lang="en-US" altLang="zh-CN" kern="1200" dirty="0"/>
              <a:t> </a:t>
            </a:r>
            <a:r>
              <a:rPr lang="en-US" altLang="zh-CN" kern="1200" dirty="0" smtClean="0"/>
              <a:t>     R[A]∩R[B] ={0,1,2}∩{0,1,2} ={0,1,2}</a:t>
            </a:r>
            <a:r>
              <a:rPr lang="zh-CN" altLang="en-US" kern="1200" dirty="0" smtClean="0"/>
              <a:t>；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en-US" altLang="zh-CN" kern="1200" dirty="0" smtClean="0"/>
              <a:t>  (2) R[A]-R[B] ={0,1,2}-{0,1,2}=   </a:t>
            </a:r>
            <a:r>
              <a:rPr lang="zh-CN" altLang="en-US" kern="1200" dirty="0" smtClean="0"/>
              <a:t>；</a:t>
            </a:r>
            <a:r>
              <a:rPr lang="en-US" altLang="zh-CN" kern="1200" dirty="0" smtClean="0"/>
              <a:t> </a:t>
            </a:r>
          </a:p>
          <a:p>
            <a:pPr>
              <a:buFontTx/>
              <a:buNone/>
              <a:defRPr/>
            </a:pPr>
            <a:r>
              <a:rPr lang="en-US" altLang="zh-CN" kern="1200" dirty="0" smtClean="0"/>
              <a:t>      R[A-B]=R[{1,2}]={1,2}</a:t>
            </a:r>
            <a:endParaRPr lang="zh-CN" altLang="en-US" kern="1200" dirty="0" smtClean="0"/>
          </a:p>
        </p:txBody>
      </p:sp>
      <p:graphicFrame>
        <p:nvGraphicFramePr>
          <p:cNvPr id="2560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403258"/>
              </p:ext>
            </p:extLst>
          </p:nvPr>
        </p:nvGraphicFramePr>
        <p:xfrm>
          <a:off x="579437" y="1640980"/>
          <a:ext cx="79851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8" name="Equation" r:id="rId4" imgW="3771720" imgH="431640" progId="Equation.DSMT4">
                  <p:embed/>
                </p:oleObj>
              </mc:Choice>
              <mc:Fallback>
                <p:oleObj name="Equation" r:id="rId4" imgW="377172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7" y="1640980"/>
                        <a:ext cx="79851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429196"/>
              </p:ext>
            </p:extLst>
          </p:nvPr>
        </p:nvGraphicFramePr>
        <p:xfrm>
          <a:off x="2424112" y="2692698"/>
          <a:ext cx="4371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9" name="公式" r:id="rId6" imgW="1943100" imgH="203200" progId="Equation.3">
                  <p:embed/>
                </p:oleObj>
              </mc:Choice>
              <mc:Fallback>
                <p:oleObj name="公式" r:id="rId6" imgW="19431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2" y="2692698"/>
                        <a:ext cx="43719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658841"/>
              </p:ext>
            </p:extLst>
          </p:nvPr>
        </p:nvGraphicFramePr>
        <p:xfrm>
          <a:off x="6498907" y="4953000"/>
          <a:ext cx="495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0" name="Equation" r:id="rId8" imgW="164880" imgH="177480" progId="Equation.DSMT4">
                  <p:embed/>
                </p:oleObj>
              </mc:Choice>
              <mc:Fallback>
                <p:oleObj name="Equation" r:id="rId8" imgW="164880" imgH="177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8907" y="4953000"/>
                        <a:ext cx="495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6746557" y="26926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</p:txBody>
      </p:sp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4.3 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关系的性质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486400"/>
          </a:xfrm>
        </p:spPr>
        <p:txBody>
          <a:bodyPr/>
          <a:lstStyle/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zh-CN" altLang="en-US" dirty="0" smtClean="0"/>
              <a:t>我们在研究关系的性质时，可以假定关系是某一</a:t>
            </a:r>
            <a:r>
              <a:rPr lang="zh-CN" altLang="en-US" dirty="0" smtClean="0">
                <a:solidFill>
                  <a:srgbClr val="FF0000"/>
                </a:solidFill>
              </a:rPr>
              <a:t>非空</a:t>
            </a:r>
            <a:r>
              <a:rPr lang="zh-CN" altLang="en-US" dirty="0" smtClean="0"/>
              <a:t>集合上的二元关系，这一假设不失一般性。因此任一</a:t>
            </a:r>
            <a:r>
              <a:rPr lang="en-US" altLang="zh-CN" dirty="0" smtClean="0"/>
              <a:t>A</a:t>
            </a:r>
            <a:r>
              <a:rPr lang="zh-CN" altLang="en-US" dirty="0" smtClean="0"/>
              <a:t>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上的关系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，即         ，</a:t>
            </a:r>
            <a:endParaRPr lang="en-US" altLang="zh-CN" dirty="0" smtClean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zh-CN" altLang="en-US" dirty="0" smtClean="0"/>
              <a:t>而</a:t>
            </a:r>
            <a:r>
              <a:rPr lang="en-US" altLang="zh-CN" dirty="0" smtClean="0"/>
              <a:t>                 </a:t>
            </a:r>
            <a:r>
              <a:rPr lang="zh-CN" altLang="en-US" dirty="0" smtClean="0"/>
              <a:t>，所以关系</a:t>
            </a:r>
            <a:r>
              <a:rPr lang="en-US" altLang="zh-CN" dirty="0" smtClean="0"/>
              <a:t>R</a:t>
            </a:r>
            <a:r>
              <a:rPr lang="zh-CN" altLang="en-US" dirty="0" smtClean="0"/>
              <a:t>总可以看成是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∪</a:t>
            </a:r>
            <a:r>
              <a:rPr lang="en-US" altLang="zh-CN" dirty="0" smtClean="0"/>
              <a:t>B</a:t>
            </a:r>
            <a:r>
              <a:rPr lang="zh-CN" altLang="en-US" dirty="0" smtClean="0"/>
              <a:t> 上的关系，它与原关系</a:t>
            </a:r>
            <a:r>
              <a:rPr lang="en-US" altLang="zh-CN" dirty="0" smtClean="0"/>
              <a:t>R</a:t>
            </a:r>
            <a:r>
              <a:rPr lang="zh-CN" altLang="en-US" dirty="0" smtClean="0"/>
              <a:t>具有完全相同的序偶，对它的讨论代替对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的讨论无损于问题的本质。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US" altLang="zh-CN" kern="1200" dirty="0" smtClean="0"/>
              <a:t>1.</a:t>
            </a:r>
            <a:r>
              <a:rPr lang="zh-CN" altLang="en-US" kern="1200" dirty="0" smtClean="0"/>
              <a:t>关系的性质</a:t>
            </a:r>
            <a:endParaRPr lang="en-US" altLang="zh-CN" kern="1200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4.15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kern="1200" dirty="0" smtClean="0"/>
              <a:t>设</a:t>
            </a:r>
            <a:r>
              <a:rPr lang="en-US" altLang="zh-CN" kern="1200" dirty="0" smtClean="0"/>
              <a:t>R</a:t>
            </a:r>
            <a:r>
              <a:rPr lang="zh-CN" altLang="en-US" kern="1200" dirty="0" smtClean="0"/>
              <a:t>是</a:t>
            </a:r>
            <a:r>
              <a:rPr lang="en-US" altLang="zh-CN" kern="1200" dirty="0" smtClean="0"/>
              <a:t>A</a:t>
            </a:r>
            <a:r>
              <a:rPr lang="zh-CN" altLang="en-US" kern="1200" dirty="0" smtClean="0"/>
              <a:t>上的二元关系，即       ，则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en-US" altLang="zh-CN" kern="1200" dirty="0" smtClean="0"/>
              <a:t>(1)</a:t>
            </a:r>
            <a:r>
              <a:rPr lang="zh-CN" altLang="en-US" kern="1200" dirty="0" smtClean="0"/>
              <a:t>若                   ，则称</a:t>
            </a:r>
            <a:r>
              <a:rPr lang="en-US" altLang="zh-CN" kern="1200" dirty="0" smtClean="0"/>
              <a:t>R</a:t>
            </a:r>
            <a:r>
              <a:rPr lang="zh-CN" altLang="en-US" kern="1200" dirty="0" smtClean="0"/>
              <a:t>是</a:t>
            </a:r>
            <a:r>
              <a:rPr lang="zh-CN" altLang="en-US" kern="1200" dirty="0" smtClean="0">
                <a:solidFill>
                  <a:srgbClr val="FF0000"/>
                </a:solidFill>
              </a:rPr>
              <a:t>自反</a:t>
            </a:r>
            <a:r>
              <a:rPr lang="zh-CN" altLang="en-US" kern="1200" dirty="0" smtClean="0"/>
              <a:t>的</a:t>
            </a:r>
            <a:r>
              <a:rPr lang="en-US" altLang="zh-CN" kern="1200" dirty="0" smtClean="0"/>
              <a:t>(Reflexive)</a:t>
            </a:r>
            <a:r>
              <a:rPr lang="zh-CN" altLang="en-US" kern="1200" dirty="0" smtClean="0"/>
              <a:t>；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en-US" altLang="zh-CN" kern="1200" dirty="0" smtClean="0"/>
              <a:t>(2)</a:t>
            </a:r>
            <a:r>
              <a:rPr lang="zh-CN" altLang="en-US" kern="1200" dirty="0" smtClean="0"/>
              <a:t>若                   ，则称</a:t>
            </a:r>
            <a:r>
              <a:rPr lang="en-US" altLang="zh-CN" kern="1200" dirty="0" smtClean="0"/>
              <a:t>R</a:t>
            </a:r>
            <a:r>
              <a:rPr lang="zh-CN" altLang="en-US" kern="1200" dirty="0" smtClean="0"/>
              <a:t>是</a:t>
            </a:r>
            <a:r>
              <a:rPr lang="zh-CN" altLang="en-US" kern="1200" dirty="0" smtClean="0">
                <a:solidFill>
                  <a:srgbClr val="FF0000"/>
                </a:solidFill>
              </a:rPr>
              <a:t>反自反</a:t>
            </a:r>
            <a:r>
              <a:rPr lang="zh-CN" altLang="en-US" kern="1200" dirty="0" smtClean="0"/>
              <a:t>的</a:t>
            </a:r>
            <a:r>
              <a:rPr lang="en-US" altLang="zh-CN" kern="1200" dirty="0" smtClean="0"/>
              <a:t>(</a:t>
            </a:r>
            <a:r>
              <a:rPr lang="en-US" altLang="zh-CN" kern="1200" dirty="0" err="1" smtClean="0"/>
              <a:t>Irreflexive</a:t>
            </a:r>
            <a:r>
              <a:rPr lang="en-US" altLang="zh-CN" kern="1200" dirty="0" smtClean="0"/>
              <a:t>)</a:t>
            </a:r>
            <a:r>
              <a:rPr lang="zh-CN" altLang="en-US" kern="1200" dirty="0" smtClean="0"/>
              <a:t>；</a:t>
            </a:r>
          </a:p>
        </p:txBody>
      </p:sp>
      <p:graphicFrame>
        <p:nvGraphicFramePr>
          <p:cNvPr id="2662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075240"/>
              </p:ext>
            </p:extLst>
          </p:nvPr>
        </p:nvGraphicFramePr>
        <p:xfrm>
          <a:off x="3642518" y="1897380"/>
          <a:ext cx="15541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29" name="公式" r:id="rId4" imgW="647700" imgH="190500" progId="Equation.3">
                  <p:embed/>
                </p:oleObj>
              </mc:Choice>
              <mc:Fallback>
                <p:oleObj name="公式" r:id="rId4" imgW="647700" imgH="190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2518" y="1897380"/>
                        <a:ext cx="15541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719694"/>
              </p:ext>
            </p:extLst>
          </p:nvPr>
        </p:nvGraphicFramePr>
        <p:xfrm>
          <a:off x="962025" y="2354580"/>
          <a:ext cx="2952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30" name="公式" r:id="rId6" imgW="1574800" imgH="203200" progId="Equation.3">
                  <p:embed/>
                </p:oleObj>
              </mc:Choice>
              <mc:Fallback>
                <p:oleObj name="公式" r:id="rId6" imgW="15748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2354580"/>
                        <a:ext cx="29527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774672"/>
              </p:ext>
            </p:extLst>
          </p:nvPr>
        </p:nvGraphicFramePr>
        <p:xfrm>
          <a:off x="6477000" y="4114800"/>
          <a:ext cx="1295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31" name="公式" r:id="rId8" imgW="647700" imgH="190500" progId="Equation.3">
                  <p:embed/>
                </p:oleObj>
              </mc:Choice>
              <mc:Fallback>
                <p:oleObj name="公式" r:id="rId8" imgW="647700" imgH="190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114800"/>
                        <a:ext cx="1295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865738"/>
              </p:ext>
            </p:extLst>
          </p:nvPr>
        </p:nvGraphicFramePr>
        <p:xfrm>
          <a:off x="1447800" y="4572000"/>
          <a:ext cx="3400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32" name="公式" r:id="rId10" imgW="1511300" imgH="203200" progId="Equation.3">
                  <p:embed/>
                </p:oleObj>
              </mc:Choice>
              <mc:Fallback>
                <p:oleObj name="公式" r:id="rId10" imgW="15113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572000"/>
                        <a:ext cx="34004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769501"/>
              </p:ext>
            </p:extLst>
          </p:nvPr>
        </p:nvGraphicFramePr>
        <p:xfrm>
          <a:off x="1447799" y="5486400"/>
          <a:ext cx="3400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33" name="公式" r:id="rId12" imgW="1511300" imgH="203200" progId="Equation.3">
                  <p:embed/>
                </p:oleObj>
              </mc:Choice>
              <mc:Fallback>
                <p:oleObj name="公式" r:id="rId12" imgW="15113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799" y="5486400"/>
                        <a:ext cx="34004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latin typeface="Arial Black" panose="020B0A04020102020204" pitchFamily="34" charset="0"/>
                <a:ea typeface="黑体" panose="02010609060101010101" pitchFamily="49" charset="-122"/>
              </a:rPr>
              <a:t>4.3 </a:t>
            </a:r>
            <a:r>
              <a:rPr lang="zh-CN" altLang="en-US" smtClean="0">
                <a:latin typeface="Arial Black" panose="020B0A04020102020204" pitchFamily="34" charset="0"/>
                <a:ea typeface="黑体" panose="02010609060101010101" pitchFamily="49" charset="-122"/>
              </a:rPr>
              <a:t>关系的性质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CN" dirty="0" smtClean="0"/>
              <a:t>(3)</a:t>
            </a:r>
            <a:r>
              <a:rPr lang="zh-CN" altLang="en-US" dirty="0" smtClean="0"/>
              <a:t>若                       ，则称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0000"/>
                </a:solidFill>
              </a:rPr>
              <a:t>对称</a:t>
            </a:r>
            <a:r>
              <a:rPr lang="zh-CN" altLang="en-US" dirty="0" smtClean="0"/>
              <a:t>的</a:t>
            </a:r>
            <a:r>
              <a:rPr lang="en-US" altLang="zh-CN" dirty="0" smtClean="0"/>
              <a:t>(Symmetric)</a:t>
            </a:r>
          </a:p>
          <a:p>
            <a:pPr>
              <a:buFontTx/>
              <a:buNone/>
              <a:defRPr/>
            </a:pPr>
            <a:r>
              <a:rPr lang="en-US" altLang="zh-CN" dirty="0" smtClean="0"/>
              <a:t>(4)</a:t>
            </a:r>
            <a:r>
              <a:rPr lang="zh-CN" altLang="en-US" dirty="0" smtClean="0"/>
              <a:t>若                             ，则称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0000"/>
                </a:solidFill>
              </a:rPr>
              <a:t>反对称</a:t>
            </a:r>
            <a:r>
              <a:rPr lang="zh-CN" altLang="en-US" dirty="0" smtClean="0"/>
              <a:t>的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Antisymmetric</a:t>
            </a:r>
            <a:r>
              <a:rPr lang="en-US" altLang="zh-CN" dirty="0" smtClean="0"/>
              <a:t>)</a:t>
            </a:r>
          </a:p>
          <a:p>
            <a:pPr>
              <a:buFontTx/>
              <a:buNone/>
              <a:defRPr/>
            </a:pPr>
            <a:r>
              <a:rPr lang="en-US" altLang="zh-CN" dirty="0" smtClean="0"/>
              <a:t>(5)</a:t>
            </a:r>
            <a:r>
              <a:rPr lang="zh-CN" altLang="en-US" dirty="0" smtClean="0"/>
              <a:t>若                               ，则称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0000"/>
                </a:solidFill>
              </a:rPr>
              <a:t>传递</a:t>
            </a:r>
            <a:r>
              <a:rPr lang="zh-CN" altLang="en-US" dirty="0" smtClean="0"/>
              <a:t>的</a:t>
            </a:r>
            <a:r>
              <a:rPr lang="en-US" altLang="zh-CN" dirty="0" smtClean="0"/>
              <a:t>(Transitive)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0000FF"/>
                </a:solidFill>
              </a:rPr>
              <a:t>例</a:t>
            </a:r>
            <a:r>
              <a:rPr lang="en-US" altLang="zh-CN" kern="1200" dirty="0" smtClean="0">
                <a:solidFill>
                  <a:srgbClr val="0000FF"/>
                </a:solidFill>
              </a:rPr>
              <a:t>4-7</a:t>
            </a:r>
            <a:r>
              <a:rPr lang="zh-CN" altLang="en-US" kern="1200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A={a, b, c, d}</a:t>
            </a:r>
          </a:p>
          <a:p>
            <a:pPr>
              <a:buFontTx/>
              <a:buNone/>
              <a:defRPr/>
            </a:pPr>
            <a:r>
              <a:rPr lang="en-US" altLang="zh-CN" dirty="0" smtClean="0"/>
              <a:t>(1) R={&lt;a, a&gt;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&lt;a, d&gt;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&lt;b, b&gt;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&lt;b, d&gt;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&lt;c, c&gt;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&lt;d, d&gt;}</a:t>
            </a:r>
            <a:r>
              <a:rPr lang="zh-CN" altLang="en-US" dirty="0" smtClean="0"/>
              <a:t>是自反的；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S={&lt;a, b&gt;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&lt;a, d&gt;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&lt;b, c&gt;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&lt;b, d&gt;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&lt;c, a&gt;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&lt;d, c&gt;}</a:t>
            </a:r>
            <a:r>
              <a:rPr lang="zh-CN" altLang="en-US" dirty="0" smtClean="0"/>
              <a:t>是反自反的；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T={&lt;a, a&gt;,&lt;a, b&gt;,&lt;a, c&gt;,&lt;b, d&gt;,&lt;c, a&gt;,&lt;c, c&gt;,&lt;d, c&gt;}</a:t>
            </a:r>
            <a:r>
              <a:rPr lang="zh-CN" altLang="en-US" dirty="0" smtClean="0"/>
              <a:t>既不是自反的也不是反自反的；</a:t>
            </a:r>
            <a:endParaRPr lang="zh-CN" altLang="en-US" dirty="0"/>
          </a:p>
        </p:txBody>
      </p:sp>
      <p:graphicFrame>
        <p:nvGraphicFramePr>
          <p:cNvPr id="27652" name="Object 2"/>
          <p:cNvGraphicFramePr>
            <a:graphicFrameLocks noChangeAspect="1"/>
          </p:cNvGraphicFramePr>
          <p:nvPr/>
        </p:nvGraphicFramePr>
        <p:xfrm>
          <a:off x="1524000" y="1066800"/>
          <a:ext cx="4086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83" name="公式" r:id="rId4" imgW="1816100" imgH="203200" progId="Equation.3">
                  <p:embed/>
                </p:oleObj>
              </mc:Choice>
              <mc:Fallback>
                <p:oleObj name="公式" r:id="rId4" imgW="18161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066800"/>
                        <a:ext cx="40862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823714"/>
              </p:ext>
            </p:extLst>
          </p:nvPr>
        </p:nvGraphicFramePr>
        <p:xfrm>
          <a:off x="1524000" y="1905000"/>
          <a:ext cx="51149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84" name="Equation" r:id="rId6" imgW="2273300" imgH="203200" progId="Equation.DSMT4">
                  <p:embed/>
                </p:oleObj>
              </mc:Choice>
              <mc:Fallback>
                <p:oleObj name="Equation" r:id="rId6" imgW="2273300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05000"/>
                        <a:ext cx="51149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900861"/>
              </p:ext>
            </p:extLst>
          </p:nvPr>
        </p:nvGraphicFramePr>
        <p:xfrm>
          <a:off x="1447800" y="2819400"/>
          <a:ext cx="5600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85" name="Equation" r:id="rId8" imgW="2489200" imgH="203200" progId="Equation.DSMT4">
                  <p:embed/>
                </p:oleObj>
              </mc:Choice>
              <mc:Fallback>
                <p:oleObj name="Equation" r:id="rId8" imgW="2489200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819400"/>
                        <a:ext cx="5600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latin typeface="Arial Black" panose="020B0A04020102020204" pitchFamily="34" charset="0"/>
                <a:ea typeface="黑体" panose="02010609060101010101" pitchFamily="49" charset="-122"/>
              </a:rPr>
              <a:t>4.3 </a:t>
            </a:r>
            <a:r>
              <a:rPr lang="zh-CN" altLang="en-US" smtClean="0">
                <a:latin typeface="Arial Black" panose="020B0A04020102020204" pitchFamily="34" charset="0"/>
                <a:ea typeface="黑体" panose="02010609060101010101" pitchFamily="49" charset="-122"/>
              </a:rPr>
              <a:t>关系的性质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在关系图上：关系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0000"/>
                </a:solidFill>
              </a:rPr>
              <a:t>自反</a:t>
            </a:r>
            <a:r>
              <a:rPr lang="zh-CN" altLang="en-US" dirty="0" smtClean="0"/>
              <a:t>的，当且仅当其关系图中的每个节点都有</a:t>
            </a:r>
            <a:r>
              <a:rPr lang="zh-CN" altLang="en-US" dirty="0" smtClean="0">
                <a:solidFill>
                  <a:srgbClr val="FF0000"/>
                </a:solidFill>
              </a:rPr>
              <a:t>环</a:t>
            </a:r>
            <a:r>
              <a:rPr lang="zh-CN" altLang="en-US" dirty="0" smtClean="0"/>
              <a:t>，关系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0000"/>
                </a:solidFill>
              </a:rPr>
              <a:t>反自反</a:t>
            </a:r>
            <a:r>
              <a:rPr lang="zh-CN" altLang="en-US" dirty="0" smtClean="0"/>
              <a:t>的，当且仅当其关系图中的每个节点上都</a:t>
            </a:r>
            <a:r>
              <a:rPr lang="zh-CN" altLang="en-US" dirty="0" smtClean="0">
                <a:solidFill>
                  <a:srgbClr val="FF0000"/>
                </a:solidFill>
              </a:rPr>
              <a:t>无环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在关系矩阵上：关系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是自反的，当且仅当其关系矩阵的</a:t>
            </a:r>
            <a:r>
              <a:rPr lang="zh-CN" altLang="en-US" dirty="0" smtClean="0">
                <a:solidFill>
                  <a:srgbClr val="FF0000"/>
                </a:solidFill>
              </a:rPr>
              <a:t>主对角线</a:t>
            </a:r>
            <a:r>
              <a:rPr lang="zh-CN" altLang="en-US" dirty="0" smtClean="0"/>
              <a:t>上</a:t>
            </a:r>
            <a:r>
              <a:rPr lang="zh-CN" altLang="en-US" dirty="0" smtClean="0">
                <a:solidFill>
                  <a:srgbClr val="FF0000"/>
                </a:solidFill>
              </a:rPr>
              <a:t>全为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/>
              <a:t>，关系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是反自反的，当且仅当其关系矩阵的</a:t>
            </a:r>
            <a:r>
              <a:rPr lang="zh-CN" altLang="en-US" dirty="0" smtClean="0">
                <a:solidFill>
                  <a:srgbClr val="FF0000"/>
                </a:solidFill>
              </a:rPr>
              <a:t>主对角线</a:t>
            </a:r>
            <a:r>
              <a:rPr lang="zh-CN" altLang="en-US" dirty="0" smtClean="0"/>
              <a:t>上</a:t>
            </a:r>
            <a:r>
              <a:rPr lang="zh-CN" altLang="en-US" dirty="0" smtClean="0">
                <a:solidFill>
                  <a:srgbClr val="FF0000"/>
                </a:solidFill>
              </a:rPr>
              <a:t>全为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defRPr/>
            </a:pPr>
            <a:r>
              <a:rPr lang="zh-CN" altLang="en-US" kern="1200" dirty="0" smtClean="0">
                <a:solidFill>
                  <a:srgbClr val="0000FF"/>
                </a:solidFill>
              </a:rPr>
              <a:t>例</a:t>
            </a:r>
            <a:r>
              <a:rPr lang="en-US" altLang="zh-CN" kern="1200" dirty="0" smtClean="0">
                <a:solidFill>
                  <a:srgbClr val="0000FF"/>
                </a:solidFill>
              </a:rPr>
              <a:t>4-8</a:t>
            </a:r>
            <a:r>
              <a:rPr lang="zh-CN" altLang="en-US" kern="1200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A={a, b, c}</a:t>
            </a:r>
          </a:p>
          <a:p>
            <a:pPr>
              <a:buFontTx/>
              <a:buNone/>
              <a:defRPr/>
            </a:pPr>
            <a:endParaRPr lang="zh-CN" altLang="en-US" dirty="0"/>
          </a:p>
        </p:txBody>
      </p:sp>
      <p:graphicFrame>
        <p:nvGraphicFramePr>
          <p:cNvPr id="2867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659783"/>
              </p:ext>
            </p:extLst>
          </p:nvPr>
        </p:nvGraphicFramePr>
        <p:xfrm>
          <a:off x="423863" y="4168775"/>
          <a:ext cx="8540750" cy="172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32" name="Equation" r:id="rId3" imgW="4787640" imgH="965160" progId="Equation.DSMT4">
                  <p:embed/>
                </p:oleObj>
              </mc:Choice>
              <mc:Fallback>
                <p:oleObj name="Equation" r:id="rId3" imgW="4787640" imgH="9651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4168775"/>
                        <a:ext cx="8540750" cy="172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latin typeface="Arial Black" panose="020B0A04020102020204" pitchFamily="34" charset="0"/>
                <a:ea typeface="黑体" panose="02010609060101010101" pitchFamily="49" charset="-122"/>
              </a:rPr>
              <a:t>4.3 </a:t>
            </a:r>
            <a:r>
              <a:rPr lang="zh-CN" altLang="en-US" smtClean="0">
                <a:latin typeface="Arial Black" panose="020B0A04020102020204" pitchFamily="34" charset="0"/>
                <a:ea typeface="黑体" panose="02010609060101010101" pitchFamily="49" charset="-122"/>
              </a:rPr>
              <a:t>关系的性质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关系图上：关系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0000"/>
                </a:solidFill>
              </a:rPr>
              <a:t>对称</a:t>
            </a:r>
            <a:r>
              <a:rPr lang="zh-CN" altLang="en-US" dirty="0" smtClean="0"/>
              <a:t>的当且仅当其关系图中，任何</a:t>
            </a:r>
            <a:r>
              <a:rPr lang="zh-CN" altLang="en-US" dirty="0" smtClean="0">
                <a:solidFill>
                  <a:srgbClr val="FF0000"/>
                </a:solidFill>
              </a:rPr>
              <a:t>一对节点</a:t>
            </a:r>
            <a:r>
              <a:rPr lang="zh-CN" altLang="en-US" dirty="0" smtClean="0"/>
              <a:t>之间，要么有方向相反的</a:t>
            </a:r>
            <a:r>
              <a:rPr lang="zh-CN" altLang="en-US" dirty="0" smtClean="0">
                <a:solidFill>
                  <a:srgbClr val="FF0000"/>
                </a:solidFill>
              </a:rPr>
              <a:t>两条边</a:t>
            </a:r>
            <a:r>
              <a:rPr lang="zh-CN" altLang="en-US" dirty="0" smtClean="0"/>
              <a:t>，要么</a:t>
            </a:r>
            <a:r>
              <a:rPr lang="zh-CN" altLang="en-US" dirty="0" smtClean="0">
                <a:solidFill>
                  <a:srgbClr val="FF0000"/>
                </a:solidFill>
              </a:rPr>
              <a:t>无任何边</a:t>
            </a:r>
            <a:r>
              <a:rPr lang="zh-CN" altLang="en-US" dirty="0" smtClean="0"/>
              <a:t>；关系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0000"/>
                </a:solidFill>
              </a:rPr>
              <a:t>反对称</a:t>
            </a:r>
            <a:r>
              <a:rPr lang="zh-CN" altLang="en-US" dirty="0" smtClean="0"/>
              <a:t>的当且仅当其关系图中，任何一对节点之间，</a:t>
            </a:r>
            <a:r>
              <a:rPr lang="zh-CN" altLang="en-US" dirty="0" smtClean="0">
                <a:solidFill>
                  <a:srgbClr val="FF0000"/>
                </a:solidFill>
              </a:rPr>
              <a:t>至多有一条有向边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关系矩阵上：关系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0000"/>
                </a:solidFill>
              </a:rPr>
              <a:t>对称</a:t>
            </a:r>
            <a:r>
              <a:rPr lang="zh-CN" altLang="en-US" dirty="0" smtClean="0"/>
              <a:t>的当且仅当其关系矩阵是</a:t>
            </a:r>
            <a:r>
              <a:rPr lang="zh-CN" altLang="en-US" dirty="0" smtClean="0">
                <a:solidFill>
                  <a:srgbClr val="FF0000"/>
                </a:solidFill>
              </a:rPr>
              <a:t>对称矩阵</a:t>
            </a:r>
            <a:r>
              <a:rPr lang="zh-CN" altLang="en-US" dirty="0" smtClean="0"/>
              <a:t>；关系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0000"/>
                </a:solidFill>
              </a:rPr>
              <a:t>反对称</a:t>
            </a:r>
            <a:r>
              <a:rPr lang="zh-CN" altLang="en-US" dirty="0"/>
              <a:t>的，对</a:t>
            </a:r>
            <a:r>
              <a:rPr lang="zh-CN" altLang="en-US" dirty="0" smtClean="0"/>
              <a:t>任意</a:t>
            </a:r>
            <a:endParaRPr lang="en-US" altLang="zh-CN" dirty="0" smtClean="0"/>
          </a:p>
          <a:p>
            <a:pPr marL="0" indent="0">
              <a:buNone/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kern="1200" dirty="0" smtClean="0">
                <a:solidFill>
                  <a:srgbClr val="0000FF"/>
                </a:solidFill>
              </a:rPr>
              <a:t>例</a:t>
            </a:r>
            <a:r>
              <a:rPr lang="en-US" altLang="zh-CN" kern="1200" dirty="0" smtClean="0">
                <a:solidFill>
                  <a:srgbClr val="0000FF"/>
                </a:solidFill>
              </a:rPr>
              <a:t>4-9</a:t>
            </a:r>
            <a:r>
              <a:rPr lang="zh-CN" altLang="en-US" kern="1200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A={a, b, c, d}</a:t>
            </a:r>
            <a:endParaRPr lang="zh-CN" altLang="en-US" dirty="0"/>
          </a:p>
        </p:txBody>
      </p:sp>
      <p:graphicFrame>
        <p:nvGraphicFramePr>
          <p:cNvPr id="2970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813380"/>
              </p:ext>
            </p:extLst>
          </p:nvPr>
        </p:nvGraphicFramePr>
        <p:xfrm>
          <a:off x="800100" y="4572000"/>
          <a:ext cx="6977063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8" name="Equation" r:id="rId4" imgW="3441600" imgH="939600" progId="Equation.DSMT4">
                  <p:embed/>
                </p:oleObj>
              </mc:Choice>
              <mc:Fallback>
                <p:oleObj name="Equation" r:id="rId4" imgW="3441600" imgH="939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4572000"/>
                        <a:ext cx="6977063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821811"/>
              </p:ext>
            </p:extLst>
          </p:nvPr>
        </p:nvGraphicFramePr>
        <p:xfrm>
          <a:off x="7091363" y="3176992"/>
          <a:ext cx="1371600" cy="407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9" name="Equation" r:id="rId6" imgW="685800" imgH="203040" progId="Equation.DSMT4">
                  <p:embed/>
                </p:oleObj>
              </mc:Choice>
              <mc:Fallback>
                <p:oleObj name="Equation" r:id="rId6" imgW="685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91363" y="3176992"/>
                        <a:ext cx="1371600" cy="407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996134"/>
              </p:ext>
            </p:extLst>
          </p:nvPr>
        </p:nvGraphicFramePr>
        <p:xfrm>
          <a:off x="773112" y="3581399"/>
          <a:ext cx="3646488" cy="481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0" name="Equation" r:id="rId8" imgW="1828800" imgH="241200" progId="Equation.DSMT4">
                  <p:embed/>
                </p:oleObj>
              </mc:Choice>
              <mc:Fallback>
                <p:oleObj name="Equation" r:id="rId8" imgW="1828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73112" y="3581399"/>
                        <a:ext cx="3646488" cy="481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latin typeface="Arial Black" panose="020B0A04020102020204" pitchFamily="34" charset="0"/>
                <a:ea typeface="黑体" panose="02010609060101010101" pitchFamily="49" charset="-122"/>
              </a:rPr>
              <a:t>4.3 </a:t>
            </a:r>
            <a:r>
              <a:rPr lang="zh-CN" altLang="en-US" smtClean="0">
                <a:latin typeface="Arial Black" panose="020B0A04020102020204" pitchFamily="34" charset="0"/>
                <a:ea typeface="黑体" panose="02010609060101010101" pitchFamily="49" charset="-122"/>
              </a:rPr>
              <a:t>关系的性质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4864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关系图上：关系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是传递的当且仅当其关系图中，任何三个节点</a:t>
            </a:r>
            <a:r>
              <a:rPr lang="en-US" altLang="zh-CN" dirty="0" smtClean="0"/>
              <a:t>x, y, z(</a:t>
            </a:r>
            <a:r>
              <a:rPr lang="zh-CN" altLang="en-US" dirty="0" smtClean="0"/>
              <a:t>可相同</a:t>
            </a:r>
            <a:r>
              <a:rPr lang="en-US" altLang="zh-CN" dirty="0" smtClean="0"/>
              <a:t>)</a:t>
            </a:r>
            <a:r>
              <a:rPr lang="zh-CN" altLang="en-US" dirty="0" smtClean="0"/>
              <a:t>之间，若从</a:t>
            </a:r>
            <a:r>
              <a:rPr lang="en-US" altLang="zh-CN" dirty="0" smtClean="0"/>
              <a:t>x</a:t>
            </a:r>
            <a:r>
              <a:rPr lang="zh-CN" altLang="en-US" dirty="0" smtClean="0"/>
              <a:t>到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到</a:t>
            </a:r>
            <a:r>
              <a:rPr lang="en-US" altLang="zh-CN" dirty="0" smtClean="0"/>
              <a:t>z</a:t>
            </a:r>
            <a:r>
              <a:rPr lang="zh-CN" altLang="en-US" dirty="0" smtClean="0"/>
              <a:t>均有一条边，则从</a:t>
            </a:r>
            <a:r>
              <a:rPr lang="en-US" altLang="zh-CN" dirty="0" smtClean="0"/>
              <a:t>x</a:t>
            </a:r>
            <a:r>
              <a:rPr lang="zh-CN" altLang="en-US" dirty="0" smtClean="0"/>
              <a:t>到</a:t>
            </a:r>
            <a:r>
              <a:rPr lang="en-US" altLang="zh-CN" dirty="0" smtClean="0"/>
              <a:t>z</a:t>
            </a:r>
            <a:r>
              <a:rPr lang="zh-CN" altLang="en-US" dirty="0" smtClean="0"/>
              <a:t>一定有一条边存在；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关系矩阵上：关系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是传递当且仅当其关系矩阵中，对任意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2.</a:t>
            </a:r>
            <a:r>
              <a:rPr lang="zh-CN" altLang="en-US" dirty="0" smtClean="0"/>
              <a:t>利用集合运算来判断关系的性质</a:t>
            </a:r>
            <a:endParaRPr lang="en-US" altLang="zh-CN" dirty="0" smtClean="0"/>
          </a:p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4.9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是集合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上的二元关系，则</a:t>
            </a:r>
            <a:endParaRPr lang="en-US" altLang="zh-CN" dirty="0" smtClean="0"/>
          </a:p>
          <a:p>
            <a:pPr>
              <a:buFontTx/>
              <a:buNone/>
              <a:defRPr/>
            </a:pPr>
            <a:endParaRPr lang="zh-CN" altLang="en-US" dirty="0"/>
          </a:p>
        </p:txBody>
      </p:sp>
      <p:graphicFrame>
        <p:nvGraphicFramePr>
          <p:cNvPr id="307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542439"/>
              </p:ext>
            </p:extLst>
          </p:nvPr>
        </p:nvGraphicFramePr>
        <p:xfrm>
          <a:off x="1886712" y="2788920"/>
          <a:ext cx="5562600" cy="520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0" name="Equation" r:id="rId3" imgW="2577960" imgH="241200" progId="Equation.DSMT4">
                  <p:embed/>
                </p:oleObj>
              </mc:Choice>
              <mc:Fallback>
                <p:oleObj name="Equation" r:id="rId3" imgW="2577960" imgH="241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6712" y="2788920"/>
                        <a:ext cx="5562600" cy="5204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502430"/>
              </p:ext>
            </p:extLst>
          </p:nvPr>
        </p:nvGraphicFramePr>
        <p:xfrm>
          <a:off x="738188" y="4267200"/>
          <a:ext cx="413385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1" name="Equation" r:id="rId5" imgW="2158920" imgH="1193760" progId="Equation.DSMT4">
                  <p:embed/>
                </p:oleObj>
              </mc:Choice>
              <mc:Fallback>
                <p:oleObj name="Equation" r:id="rId5" imgW="2158920" imgH="11937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4267200"/>
                        <a:ext cx="413385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latin typeface="Arial Black" panose="020B0A04020102020204" pitchFamily="34" charset="0"/>
                <a:ea typeface="黑体" panose="02010609060101010101" pitchFamily="49" charset="-122"/>
              </a:rPr>
              <a:t>4.3 </a:t>
            </a:r>
            <a:r>
              <a:rPr lang="zh-CN" altLang="en-US" smtClean="0">
                <a:latin typeface="Arial Black" panose="020B0A04020102020204" pitchFamily="34" charset="0"/>
                <a:ea typeface="黑体" panose="02010609060101010101" pitchFamily="49" charset="-122"/>
              </a:rPr>
              <a:t>关系的性质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3.</a:t>
            </a:r>
            <a:r>
              <a:rPr lang="zh-CN" altLang="en-US" dirty="0" smtClean="0"/>
              <a:t>关系性质的保守性</a:t>
            </a:r>
            <a:endParaRPr lang="en-US" altLang="zh-CN" dirty="0" smtClean="0"/>
          </a:p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4.10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上的二元关系，则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kern="1200" dirty="0" smtClean="0">
                <a:solidFill>
                  <a:srgbClr val="0000FF"/>
                </a:solidFill>
              </a:rPr>
              <a:t>例</a:t>
            </a:r>
            <a:r>
              <a:rPr lang="en-US" altLang="zh-CN" kern="1200" dirty="0" smtClean="0">
                <a:solidFill>
                  <a:srgbClr val="0000FF"/>
                </a:solidFill>
              </a:rPr>
              <a:t>4-10</a:t>
            </a:r>
            <a:r>
              <a:rPr lang="zh-CN" altLang="en-US" kern="1200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R={&lt;a, b&gt;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&lt;b, c&gt;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&lt;a, c&gt;}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S={&lt;b, a&gt;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&lt;c, b&gt;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&lt;c, a&gt;}</a:t>
            </a:r>
            <a:r>
              <a:rPr lang="zh-CN" altLang="en-US" dirty="0" smtClean="0"/>
              <a:t>是定义在</a:t>
            </a:r>
            <a:r>
              <a:rPr lang="en-US" altLang="zh-CN" dirty="0" smtClean="0"/>
              <a:t>A={a, b, c}</a:t>
            </a:r>
            <a:r>
              <a:rPr lang="zh-CN" altLang="en-US" dirty="0" smtClean="0"/>
              <a:t>上的两个二元关系。</a:t>
            </a:r>
            <a:endParaRPr lang="zh-CN" altLang="en-US" dirty="0"/>
          </a:p>
        </p:txBody>
      </p:sp>
      <p:graphicFrame>
        <p:nvGraphicFramePr>
          <p:cNvPr id="3174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091146"/>
              </p:ext>
            </p:extLst>
          </p:nvPr>
        </p:nvGraphicFramePr>
        <p:xfrm>
          <a:off x="700088" y="2209800"/>
          <a:ext cx="5954712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4" name="Equation" r:id="rId4" imgW="3073320" imgH="1218960" progId="Equation.DSMT4">
                  <p:embed/>
                </p:oleObj>
              </mc:Choice>
              <mc:Fallback>
                <p:oleObj name="Equation" r:id="rId4" imgW="3073320" imgH="1218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2209800"/>
                        <a:ext cx="5954712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latin typeface="Arial Black" panose="020B0A04020102020204" pitchFamily="34" charset="0"/>
                <a:ea typeface="黑体" panose="02010609060101010101" pitchFamily="49" charset="-122"/>
              </a:rPr>
              <a:t>4.3 </a:t>
            </a:r>
            <a:r>
              <a:rPr lang="zh-CN" altLang="en-US" smtClean="0">
                <a:latin typeface="Arial Black" panose="020B0A04020102020204" pitchFamily="34" charset="0"/>
                <a:ea typeface="黑体" panose="02010609060101010101" pitchFamily="49" charset="-122"/>
              </a:rPr>
              <a:t>关系的性质</a:t>
            </a:r>
            <a:endParaRPr lang="zh-CN" altLang="en-US" smtClean="0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153400" cy="54864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显然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是反自反的，反对称的，传递的，则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也是反自反的，反对称的，传递的；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也具备上述的一切性质；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(3)R∪S={&lt;a, b&gt;,&lt;b, c&gt;,&lt;a, c&gt;, &lt;b, a&gt;,&lt;c, b&gt;,&lt;c, a&gt;}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仅是对称的和反自反的；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则是传递的和对称的。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277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028775"/>
              </p:ext>
            </p:extLst>
          </p:nvPr>
        </p:nvGraphicFramePr>
        <p:xfrm>
          <a:off x="533400" y="1676400"/>
          <a:ext cx="264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52" name="Equation" r:id="rId3" imgW="1320480" imgH="228600" progId="Equation.DSMT4">
                  <p:embed/>
                </p:oleObj>
              </mc:Choice>
              <mc:Fallback>
                <p:oleObj name="Equation" r:id="rId3" imgW="132048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76400"/>
                        <a:ext cx="2641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860170"/>
              </p:ext>
            </p:extLst>
          </p:nvPr>
        </p:nvGraphicFramePr>
        <p:xfrm>
          <a:off x="519113" y="2590800"/>
          <a:ext cx="19145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53" name="Equation" r:id="rId5" imgW="850680" imgH="203040" progId="Equation.DSMT4">
                  <p:embed/>
                </p:oleObj>
              </mc:Choice>
              <mc:Fallback>
                <p:oleObj name="Equation" r:id="rId5" imgW="85068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2590800"/>
                        <a:ext cx="19145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4"/>
          <p:cNvGraphicFramePr>
            <a:graphicFrameLocks noChangeAspect="1"/>
          </p:cNvGraphicFramePr>
          <p:nvPr/>
        </p:nvGraphicFramePr>
        <p:xfrm>
          <a:off x="533400" y="3962400"/>
          <a:ext cx="6172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54" name="公式" r:id="rId7" imgW="2743200" imgH="203200" progId="Equation.3">
                  <p:embed/>
                </p:oleObj>
              </mc:Choice>
              <mc:Fallback>
                <p:oleObj name="公式" r:id="rId7" imgW="27432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962400"/>
                        <a:ext cx="6172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4.4 </a:t>
            </a:r>
            <a:r>
              <a:rPr lang="zh-CN" altLang="en-US" smtClean="0"/>
              <a:t>关系的闭包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zh-CN" altLang="en-US" dirty="0" smtClean="0"/>
              <a:t>关系的限制与扩充：对于任何一个具备某种性质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如自反、对称、传递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的关系来说，在理论研究与应用上都十分重要，但遗憾的是，许多我们要研究的关系并不具有我们所希望的良好性质。因此，我们往往要在给定的关系中</a:t>
            </a:r>
            <a:r>
              <a:rPr lang="zh-CN" altLang="en-US" dirty="0" smtClean="0">
                <a:solidFill>
                  <a:srgbClr val="FF0000"/>
                </a:solidFill>
              </a:rPr>
              <a:t>删去</a:t>
            </a:r>
            <a:r>
              <a:rPr lang="zh-CN" altLang="en-US" dirty="0" smtClean="0"/>
              <a:t>一些或</a:t>
            </a:r>
            <a:r>
              <a:rPr lang="zh-CN" altLang="en-US" dirty="0" smtClean="0">
                <a:solidFill>
                  <a:srgbClr val="FF0000"/>
                </a:solidFill>
              </a:rPr>
              <a:t>添加</a:t>
            </a:r>
            <a:r>
              <a:rPr lang="zh-CN" altLang="en-US" dirty="0" smtClean="0"/>
              <a:t>一些元素，以改变原有关系的性质，即所谓的关系的</a:t>
            </a:r>
            <a:r>
              <a:rPr lang="zh-CN" altLang="en-US" dirty="0" smtClean="0">
                <a:solidFill>
                  <a:srgbClr val="FF0000"/>
                </a:solidFill>
              </a:rPr>
              <a:t>限制</a:t>
            </a:r>
            <a:r>
              <a:rPr lang="zh-CN" altLang="en-US" dirty="0" smtClean="0"/>
              <a:t>与</a:t>
            </a:r>
            <a:r>
              <a:rPr lang="zh-CN" altLang="en-US" dirty="0" smtClean="0">
                <a:solidFill>
                  <a:srgbClr val="FF0000"/>
                </a:solidFill>
              </a:rPr>
              <a:t>扩充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关系的</a:t>
            </a:r>
            <a:r>
              <a:rPr lang="zh-CN" altLang="en-US" dirty="0" smtClean="0">
                <a:solidFill>
                  <a:srgbClr val="FF0000"/>
                </a:solidFill>
              </a:rPr>
              <a:t>闭包</a:t>
            </a:r>
            <a:r>
              <a:rPr lang="zh-CN" altLang="en-US" dirty="0" smtClean="0"/>
              <a:t>则是关系的</a:t>
            </a:r>
            <a:r>
              <a:rPr lang="zh-CN" altLang="en-US" dirty="0" smtClean="0">
                <a:solidFill>
                  <a:srgbClr val="FF0000"/>
                </a:solidFill>
              </a:rPr>
              <a:t>扩充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4.16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是定义在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上的二元关系，若存在满足</a:t>
            </a:r>
            <a:r>
              <a:rPr lang="zh-CN" altLang="en-US" dirty="0" smtClean="0">
                <a:sym typeface="Wingdings" pitchFamily="2" charset="2"/>
              </a:rPr>
              <a:t>：</a:t>
            </a:r>
            <a:r>
              <a:rPr lang="en-US" altLang="zh-CN" dirty="0" smtClean="0">
                <a:sym typeface="Wingdings" pitchFamily="2" charset="2"/>
              </a:rPr>
              <a:t>(1)  </a:t>
            </a:r>
            <a:r>
              <a:rPr lang="zh-CN" altLang="en-US" dirty="0" smtClean="0">
                <a:sym typeface="Wingdings" pitchFamily="2" charset="2"/>
              </a:rPr>
              <a:t>是自反的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zh-CN" altLang="en-US" dirty="0" smtClean="0">
                <a:sym typeface="Wingdings" pitchFamily="2" charset="2"/>
              </a:rPr>
              <a:t>对称的或传递的</a:t>
            </a:r>
            <a:r>
              <a:rPr lang="en-US" altLang="zh-CN" dirty="0" smtClean="0">
                <a:sym typeface="Wingdings" pitchFamily="2" charset="2"/>
              </a:rPr>
              <a:t>)</a:t>
            </a:r>
            <a:r>
              <a:rPr lang="zh-CN" altLang="en-US" dirty="0" smtClean="0">
                <a:sym typeface="Wingdings" pitchFamily="2" charset="2"/>
              </a:rPr>
              <a:t>；</a:t>
            </a:r>
            <a:r>
              <a:rPr lang="en-US" altLang="zh-CN" dirty="0" smtClean="0">
                <a:sym typeface="Wingdings" pitchFamily="2" charset="2"/>
              </a:rPr>
              <a:t>(2)</a:t>
            </a:r>
          </a:p>
          <a:p>
            <a:pPr>
              <a:buFontTx/>
              <a:buNone/>
              <a:defRPr/>
            </a:pPr>
            <a:r>
              <a:rPr lang="en-US" altLang="zh-CN" dirty="0" smtClean="0">
                <a:sym typeface="Wingdings" pitchFamily="2" charset="2"/>
              </a:rPr>
              <a:t>        </a:t>
            </a:r>
            <a:r>
              <a:rPr lang="zh-CN" altLang="en-US" dirty="0" smtClean="0">
                <a:sym typeface="Wingdings" pitchFamily="2" charset="2"/>
              </a:rPr>
              <a:t>；</a:t>
            </a:r>
            <a:r>
              <a:rPr lang="en-US" altLang="zh-CN" dirty="0" smtClean="0">
                <a:sym typeface="Wingdings" pitchFamily="2" charset="2"/>
              </a:rPr>
              <a:t>(3)</a:t>
            </a:r>
            <a:r>
              <a:rPr lang="zh-CN" altLang="en-US" dirty="0" smtClean="0">
                <a:sym typeface="Wingdings" pitchFamily="2" charset="2"/>
              </a:rPr>
              <a:t>对</a:t>
            </a:r>
            <a:r>
              <a:rPr lang="en-US" altLang="zh-CN" dirty="0" smtClean="0">
                <a:sym typeface="Wingdings" pitchFamily="2" charset="2"/>
              </a:rPr>
              <a:t>R</a:t>
            </a:r>
            <a:r>
              <a:rPr lang="zh-CN" altLang="en-US" dirty="0" smtClean="0">
                <a:sym typeface="Wingdings" pitchFamily="2" charset="2"/>
              </a:rPr>
              <a:t>的任何扩充   是自反的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zh-CN" altLang="en-US" dirty="0" smtClean="0">
                <a:sym typeface="Wingdings" pitchFamily="2" charset="2"/>
              </a:rPr>
              <a:t>对称的或传递的</a:t>
            </a:r>
            <a:r>
              <a:rPr lang="en-US" altLang="zh-CN" dirty="0" smtClean="0">
                <a:sym typeface="Wingdings" pitchFamily="2" charset="2"/>
              </a:rPr>
              <a:t>)</a:t>
            </a:r>
            <a:r>
              <a:rPr lang="zh-CN" altLang="en-US" dirty="0" smtClean="0">
                <a:sym typeface="Wingdings" pitchFamily="2" charset="2"/>
              </a:rPr>
              <a:t>，且       。一般将</a:t>
            </a:r>
            <a:r>
              <a:rPr lang="en-US" altLang="zh-CN" dirty="0" smtClean="0">
                <a:sym typeface="Wingdings" pitchFamily="2" charset="2"/>
              </a:rPr>
              <a:t>R</a:t>
            </a:r>
            <a:r>
              <a:rPr lang="zh-CN" altLang="en-US" dirty="0" smtClean="0">
                <a:sym typeface="Wingdings" pitchFamily="2" charset="2"/>
              </a:rPr>
              <a:t>的自反、对称、传递闭包   记作</a:t>
            </a:r>
            <a:r>
              <a:rPr lang="en-US" altLang="zh-CN" dirty="0" smtClean="0">
                <a:sym typeface="Wingdings" pitchFamily="2" charset="2"/>
              </a:rPr>
              <a:t>r(R)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s(R)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t(R)</a:t>
            </a:r>
            <a:r>
              <a:rPr lang="zh-CN" altLang="en-US" dirty="0" smtClean="0">
                <a:sym typeface="Wingdings" pitchFamily="2" charset="2"/>
              </a:rPr>
              <a:t>。</a:t>
            </a:r>
            <a:endParaRPr lang="zh-CN" altLang="en-US" dirty="0"/>
          </a:p>
        </p:txBody>
      </p:sp>
      <p:graphicFrame>
        <p:nvGraphicFramePr>
          <p:cNvPr id="33796" name="Object 2"/>
          <p:cNvGraphicFramePr>
            <a:graphicFrameLocks noChangeAspect="1"/>
          </p:cNvGraphicFramePr>
          <p:nvPr/>
        </p:nvGraphicFramePr>
        <p:xfrm>
          <a:off x="8305800" y="4419600"/>
          <a:ext cx="4095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55" name="公式" r:id="rId4" imgW="177492" imgH="164814" progId="Equation.3">
                  <p:embed/>
                </p:oleObj>
              </mc:Choice>
              <mc:Fallback>
                <p:oleObj name="公式" r:id="rId4" imgW="177492" imgH="164814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4419600"/>
                        <a:ext cx="4095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3"/>
          <p:cNvGraphicFramePr>
            <a:graphicFrameLocks noChangeAspect="1"/>
          </p:cNvGraphicFramePr>
          <p:nvPr/>
        </p:nvGraphicFramePr>
        <p:xfrm>
          <a:off x="2362200" y="4800600"/>
          <a:ext cx="4095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56" name="公式" r:id="rId6" imgW="177492" imgH="164814" progId="Equation.3">
                  <p:embed/>
                </p:oleObj>
              </mc:Choice>
              <mc:Fallback>
                <p:oleObj name="公式" r:id="rId6" imgW="177492" imgH="16481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800600"/>
                        <a:ext cx="4095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347402"/>
              </p:ext>
            </p:extLst>
          </p:nvPr>
        </p:nvGraphicFramePr>
        <p:xfrm>
          <a:off x="914400" y="5206139"/>
          <a:ext cx="10969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57" name="公式" r:id="rId8" imgW="457200" imgH="190500" progId="Equation.3">
                  <p:embed/>
                </p:oleObj>
              </mc:Choice>
              <mc:Fallback>
                <p:oleObj name="公式" r:id="rId8" imgW="457200" imgH="190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206139"/>
                        <a:ext cx="10969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137770"/>
              </p:ext>
            </p:extLst>
          </p:nvPr>
        </p:nvGraphicFramePr>
        <p:xfrm>
          <a:off x="5229225" y="5334000"/>
          <a:ext cx="4683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58" name="Equation" r:id="rId10" imgW="203040" imgH="164880" progId="Equation.DSMT4">
                  <p:embed/>
                </p:oleObj>
              </mc:Choice>
              <mc:Fallback>
                <p:oleObj name="Equation" r:id="rId10" imgW="203040" imgH="1648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9225" y="5334000"/>
                        <a:ext cx="4683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414437"/>
              </p:ext>
            </p:extLst>
          </p:nvPr>
        </p:nvGraphicFramePr>
        <p:xfrm>
          <a:off x="3124200" y="5663339"/>
          <a:ext cx="1217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59" name="公式" r:id="rId12" imgW="508000" imgH="190500" progId="Equation.3">
                  <p:embed/>
                </p:oleObj>
              </mc:Choice>
              <mc:Fallback>
                <p:oleObj name="公式" r:id="rId12" imgW="508000" imgH="190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663339"/>
                        <a:ext cx="12176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8204"/>
              </p:ext>
            </p:extLst>
          </p:nvPr>
        </p:nvGraphicFramePr>
        <p:xfrm>
          <a:off x="2265521" y="6034331"/>
          <a:ext cx="45053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60" name="Equation" r:id="rId14" imgW="410071" imgH="381254" progId="Equation.DSMT4">
                  <p:embed/>
                </p:oleObj>
              </mc:Choice>
              <mc:Fallback>
                <p:oleObj name="Equation" r:id="rId14" imgW="410071" imgH="38125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265521" y="6034331"/>
                        <a:ext cx="45053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4.1 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二元关系及其表示法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kern="1200" dirty="0" smtClean="0"/>
              <a:t>证明：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endParaRPr lang="en-US" altLang="zh-CN" kern="1200" dirty="0" smtClean="0"/>
          </a:p>
          <a:p>
            <a:pPr>
              <a:buFontTx/>
              <a:buNone/>
              <a:defRPr/>
            </a:pPr>
            <a:endParaRPr lang="en-US" altLang="zh-CN" kern="1200" dirty="0" smtClean="0"/>
          </a:p>
          <a:p>
            <a:pPr>
              <a:buFontTx/>
              <a:buNone/>
              <a:defRPr/>
            </a:pPr>
            <a:endParaRPr lang="en-US" altLang="zh-CN" kern="1200" dirty="0" smtClean="0"/>
          </a:p>
          <a:p>
            <a:pPr>
              <a:buFontTx/>
              <a:buNone/>
              <a:defRPr/>
            </a:pPr>
            <a:endParaRPr lang="en-US" altLang="zh-CN" kern="1200" dirty="0" smtClean="0"/>
          </a:p>
          <a:p>
            <a:pPr>
              <a:spcBef>
                <a:spcPts val="2400"/>
              </a:spcBef>
              <a:buFontTx/>
              <a:buNone/>
              <a:defRPr/>
            </a:pPr>
            <a:r>
              <a:rPr lang="en-US" altLang="zh-CN" kern="1200" dirty="0" smtClean="0"/>
              <a:t>(6)                           </a:t>
            </a:r>
            <a:r>
              <a:rPr lang="zh-CN" altLang="en-US" kern="1200" dirty="0" smtClean="0"/>
              <a:t>，且当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en-US" altLang="zh-CN" kern="1200" dirty="0" smtClean="0"/>
              <a:t> </a:t>
            </a:r>
            <a:r>
              <a:rPr lang="zh-CN" altLang="en-US" kern="1200" dirty="0" smtClean="0"/>
              <a:t>或              时，逆命题成立。</a:t>
            </a:r>
            <a:r>
              <a:rPr lang="en-US" altLang="zh-CN" kern="1200" dirty="0" smtClean="0"/>
              <a:t> </a:t>
            </a:r>
            <a:endParaRPr lang="zh-CN" altLang="en-US" kern="1200" dirty="0" smtClean="0"/>
          </a:p>
        </p:txBody>
      </p:sp>
      <p:graphicFrame>
        <p:nvGraphicFramePr>
          <p:cNvPr id="7172" name="Object 2"/>
          <p:cNvGraphicFramePr>
            <a:graphicFrameLocks noChangeAspect="1"/>
          </p:cNvGraphicFramePr>
          <p:nvPr/>
        </p:nvGraphicFramePr>
        <p:xfrm>
          <a:off x="533400" y="1295400"/>
          <a:ext cx="81534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43" name="公式" r:id="rId3" imgW="3810000" imgH="431800" progId="Equation.3">
                  <p:embed/>
                </p:oleObj>
              </mc:Choice>
              <mc:Fallback>
                <p:oleObj name="公式" r:id="rId3" imgW="38100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95400"/>
                        <a:ext cx="81534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687599"/>
              </p:ext>
            </p:extLst>
          </p:nvPr>
        </p:nvGraphicFramePr>
        <p:xfrm>
          <a:off x="1600200" y="2286000"/>
          <a:ext cx="4570413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44" name="Equation" r:id="rId5" imgW="2374900" imgH="1346200" progId="Equation.DSMT4">
                  <p:embed/>
                </p:oleObj>
              </mc:Choice>
              <mc:Fallback>
                <p:oleObj name="Equation" r:id="rId5" imgW="2374900" imgH="1346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86000"/>
                        <a:ext cx="4570413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142279"/>
              </p:ext>
            </p:extLst>
          </p:nvPr>
        </p:nvGraphicFramePr>
        <p:xfrm>
          <a:off x="1079326" y="4940474"/>
          <a:ext cx="48466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45" name="公式" r:id="rId7" imgW="2019300" imgH="190500" progId="Equation.3">
                  <p:embed/>
                </p:oleObj>
              </mc:Choice>
              <mc:Fallback>
                <p:oleObj name="公式" r:id="rId7" imgW="2019300" imgH="190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326" y="4940474"/>
                        <a:ext cx="48466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776017"/>
              </p:ext>
            </p:extLst>
          </p:nvPr>
        </p:nvGraphicFramePr>
        <p:xfrm>
          <a:off x="6930851" y="4940474"/>
          <a:ext cx="17637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46" name="Equation" r:id="rId9" imgW="685800" imgH="177480" progId="Equation.DSMT4">
                  <p:embed/>
                </p:oleObj>
              </mc:Choice>
              <mc:Fallback>
                <p:oleObj name="Equation" r:id="rId9" imgW="685800" imgH="177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0851" y="4940474"/>
                        <a:ext cx="17637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506231"/>
              </p:ext>
            </p:extLst>
          </p:nvPr>
        </p:nvGraphicFramePr>
        <p:xfrm>
          <a:off x="1107901" y="5397674"/>
          <a:ext cx="24812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47" name="Equation" r:id="rId11" imgW="965160" imgH="177480" progId="Equation.DSMT4">
                  <p:embed/>
                </p:oleObj>
              </mc:Choice>
              <mc:Fallback>
                <p:oleObj name="Equation" r:id="rId11" imgW="96516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7901" y="5397674"/>
                        <a:ext cx="24812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4.4 </a:t>
            </a:r>
            <a:r>
              <a:rPr lang="zh-CN" altLang="en-US" smtClean="0"/>
              <a:t>关系的闭包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dirty="0" smtClean="0"/>
              <a:t>例：定义在</a:t>
            </a:r>
            <a:r>
              <a:rPr lang="en-US" altLang="zh-CN" dirty="0" smtClean="0"/>
              <a:t>N</a:t>
            </a:r>
            <a:r>
              <a:rPr lang="zh-CN" altLang="en-US" dirty="0" smtClean="0"/>
              <a:t>上的“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”关系的自反闭包</a:t>
            </a:r>
            <a:r>
              <a:rPr lang="en-US" altLang="zh-CN" dirty="0" smtClean="0"/>
              <a:t>r(R)</a:t>
            </a:r>
            <a:r>
              <a:rPr lang="zh-CN" altLang="en-US" dirty="0" smtClean="0"/>
              <a:t>为“≤”，对称闭包</a:t>
            </a:r>
            <a:r>
              <a:rPr lang="en-US" altLang="zh-CN" dirty="0" smtClean="0"/>
              <a:t>s(R)</a:t>
            </a:r>
            <a:r>
              <a:rPr lang="zh-CN" altLang="en-US" dirty="0" smtClean="0"/>
              <a:t>为“≠”，传递闭包</a:t>
            </a:r>
            <a:r>
              <a:rPr lang="en-US" altLang="zh-CN" dirty="0" smtClean="0"/>
              <a:t>t(R)</a:t>
            </a:r>
            <a:r>
              <a:rPr lang="zh-CN" altLang="en-US" dirty="0" smtClean="0"/>
              <a:t>为“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”；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定义在</a:t>
            </a:r>
            <a:r>
              <a:rPr lang="en-US" altLang="zh-CN" dirty="0" smtClean="0"/>
              <a:t>N</a:t>
            </a:r>
            <a:r>
              <a:rPr lang="zh-CN" altLang="en-US" dirty="0" smtClean="0"/>
              <a:t>上的“</a:t>
            </a:r>
            <a:r>
              <a:rPr lang="en-US" altLang="zh-CN" dirty="0" smtClean="0"/>
              <a:t>=</a:t>
            </a:r>
            <a:r>
              <a:rPr lang="zh-CN" altLang="en-US" dirty="0" smtClean="0"/>
              <a:t>”关系的自反闭包</a:t>
            </a:r>
            <a:r>
              <a:rPr lang="en-US" altLang="zh-CN" dirty="0" smtClean="0"/>
              <a:t>r(R)</a:t>
            </a:r>
            <a:r>
              <a:rPr lang="zh-CN" altLang="en-US" dirty="0" smtClean="0"/>
              <a:t>为“</a:t>
            </a:r>
            <a:r>
              <a:rPr lang="en-US" altLang="zh-CN" dirty="0" smtClean="0"/>
              <a:t>=</a:t>
            </a:r>
            <a:r>
              <a:rPr lang="zh-CN" altLang="en-US" dirty="0" smtClean="0"/>
              <a:t>”，对称闭包</a:t>
            </a:r>
            <a:r>
              <a:rPr lang="en-US" altLang="zh-CN" dirty="0" smtClean="0"/>
              <a:t>s(R)</a:t>
            </a:r>
            <a:r>
              <a:rPr lang="zh-CN" altLang="en-US" dirty="0" smtClean="0"/>
              <a:t>为“</a:t>
            </a:r>
            <a:r>
              <a:rPr lang="en-US" altLang="zh-CN" dirty="0" smtClean="0"/>
              <a:t>=</a:t>
            </a:r>
            <a:r>
              <a:rPr lang="zh-CN" altLang="en-US" dirty="0" smtClean="0"/>
              <a:t>”，传递闭包</a:t>
            </a:r>
            <a:r>
              <a:rPr lang="en-US" altLang="zh-CN" dirty="0" smtClean="0"/>
              <a:t>t(R)</a:t>
            </a:r>
            <a:r>
              <a:rPr lang="zh-CN" altLang="en-US" dirty="0" smtClean="0"/>
              <a:t>为“</a:t>
            </a:r>
            <a:r>
              <a:rPr lang="en-US" altLang="zh-CN" dirty="0" smtClean="0"/>
              <a:t>=</a:t>
            </a:r>
            <a:r>
              <a:rPr lang="zh-CN" altLang="en-US" dirty="0" smtClean="0"/>
              <a:t>”。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0000FF"/>
                </a:solidFill>
              </a:rPr>
              <a:t>例</a:t>
            </a:r>
            <a:r>
              <a:rPr lang="en-US" altLang="zh-CN" kern="1200" dirty="0" smtClean="0">
                <a:solidFill>
                  <a:srgbClr val="0000FF"/>
                </a:solidFill>
              </a:rPr>
              <a:t>4-11</a:t>
            </a:r>
            <a:r>
              <a:rPr lang="zh-CN" altLang="en-US" kern="1200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设集合</a:t>
            </a:r>
            <a:r>
              <a:rPr lang="en-US" altLang="zh-CN" dirty="0" smtClean="0"/>
              <a:t>A={a, b, c}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R={&lt;a, b&gt;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&lt;b, b&gt;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&lt;b, c&gt;}</a:t>
            </a:r>
            <a:r>
              <a:rPr lang="zh-CN" altLang="en-US" dirty="0" smtClean="0"/>
              <a:t>是定义在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上的二元关系，求</a:t>
            </a:r>
            <a:r>
              <a:rPr lang="en-US" altLang="zh-CN" dirty="0" smtClean="0"/>
              <a:t>r(R)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s(R)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t(R)</a:t>
            </a:r>
            <a:r>
              <a:rPr lang="zh-CN" altLang="en-US" dirty="0" smtClean="0"/>
              <a:t>并画出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r(R)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s(R)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t(R)</a:t>
            </a:r>
            <a:r>
              <a:rPr lang="zh-CN" altLang="en-US" dirty="0" smtClean="0"/>
              <a:t>的关系图，关系矩阵。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解：</a:t>
            </a:r>
            <a:r>
              <a:rPr lang="en-US" altLang="zh-CN" dirty="0" smtClean="0"/>
              <a:t> r(R)={&lt;a, b&gt;,&lt;b, b&gt;,&lt;b, c&gt;,&lt;a, a&gt;,&lt;c, c&gt;};</a:t>
            </a:r>
          </a:p>
          <a:p>
            <a:pPr>
              <a:buFontTx/>
              <a:buNone/>
              <a:defRPr/>
            </a:pPr>
            <a:r>
              <a:rPr lang="en-US" altLang="zh-CN" dirty="0" smtClean="0"/>
              <a:t>s(R)={&lt;a, b&gt;,&lt;b, b&gt;,&lt;b, c&gt;,&lt;b, a&gt;,&lt;c, b&gt;};</a:t>
            </a:r>
          </a:p>
          <a:p>
            <a:pPr>
              <a:buFontTx/>
              <a:buNone/>
              <a:defRPr/>
            </a:pPr>
            <a:r>
              <a:rPr lang="en-US" altLang="zh-CN" dirty="0" smtClean="0"/>
              <a:t>t(R)={&lt;a, b&gt;,&lt;b, b&gt;,&lt;b, c&gt;,&lt;a, c&gt;};</a:t>
            </a:r>
            <a:endParaRPr lang="zh-CN" altLang="en-US" dirty="0"/>
          </a:p>
        </p:txBody>
      </p:sp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4.4 </a:t>
            </a:r>
            <a:r>
              <a:rPr lang="zh-CN" altLang="en-US" smtClean="0"/>
              <a:t>关系的闭包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利用关系图，关系矩阵求闭包的方法：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(1)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求一个关系的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自反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闭包，即将图中所有的无环节点加上环，矩阵中的对角线上的值全定义为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(2)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求一个关系的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对称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闭包，则在图中，任何一对节点之间，若仅存在一条边，则加一条反方向的边；矩阵中则为：若        ，则令          ，即               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(3)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求一个关系的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传递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闭包，则在图中，对任意节点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，若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有一条边，同时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也有一条边，则从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必增加一条边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无边时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，在矩阵中，若                      。</a:t>
            </a:r>
          </a:p>
        </p:txBody>
      </p:sp>
      <p:graphicFrame>
        <p:nvGraphicFramePr>
          <p:cNvPr id="3584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164857"/>
              </p:ext>
            </p:extLst>
          </p:nvPr>
        </p:nvGraphicFramePr>
        <p:xfrm>
          <a:off x="4038600" y="3317513"/>
          <a:ext cx="1419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48" name="公式" r:id="rId3" imgW="748975" imgH="241195" progId="Equation.3">
                  <p:embed/>
                </p:oleObj>
              </mc:Choice>
              <mc:Fallback>
                <p:oleObj name="公式" r:id="rId3" imgW="748975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317513"/>
                        <a:ext cx="14192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3"/>
          <p:cNvGraphicFramePr>
            <a:graphicFrameLocks noChangeAspect="1"/>
          </p:cNvGraphicFramePr>
          <p:nvPr/>
        </p:nvGraphicFramePr>
        <p:xfrm>
          <a:off x="6477000" y="3352800"/>
          <a:ext cx="182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49" name="公式" r:id="rId5" imgW="965200" imgH="241300" progId="Equation.3">
                  <p:embed/>
                </p:oleObj>
              </mc:Choice>
              <mc:Fallback>
                <p:oleObj name="公式" r:id="rId5" imgW="9652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352800"/>
                        <a:ext cx="1828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4"/>
          <p:cNvGraphicFramePr>
            <a:graphicFrameLocks noChangeAspect="1"/>
          </p:cNvGraphicFramePr>
          <p:nvPr/>
        </p:nvGraphicFramePr>
        <p:xfrm>
          <a:off x="1524000" y="3657600"/>
          <a:ext cx="2638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50" name="公式" r:id="rId7" imgW="1193800" imgH="241300" progId="Equation.3">
                  <p:embed/>
                </p:oleObj>
              </mc:Choice>
              <mc:Fallback>
                <p:oleObj name="公式" r:id="rId7" imgW="11938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657600"/>
                        <a:ext cx="2638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5"/>
          <p:cNvGraphicFramePr>
            <a:graphicFrameLocks noChangeAspect="1"/>
          </p:cNvGraphicFramePr>
          <p:nvPr/>
        </p:nvGraphicFramePr>
        <p:xfrm>
          <a:off x="2590800" y="5334000"/>
          <a:ext cx="38862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51" name="公式" r:id="rId9" imgW="2019300" imgH="241300" progId="Equation.3">
                  <p:embed/>
                </p:oleObj>
              </mc:Choice>
              <mc:Fallback>
                <p:oleObj name="公式" r:id="rId9" imgW="20193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334000"/>
                        <a:ext cx="38862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4.4 </a:t>
            </a:r>
            <a:r>
              <a:rPr lang="zh-CN" altLang="en-US" smtClean="0"/>
              <a:t>关系的闭包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0"/>
              </a:spcAft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4.11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上的二元关系，则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4.12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是集合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上的关系，则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 marL="0" indent="0">
              <a:spcAft>
                <a:spcPts val="2400"/>
              </a:spcAft>
              <a:buNone/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4.13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是集合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上的关系，则</a:t>
            </a:r>
            <a:endParaRPr lang="en-US" altLang="zh-CN" dirty="0" smtClean="0"/>
          </a:p>
          <a:p>
            <a:pPr>
              <a:buFontTx/>
              <a:buNone/>
              <a:defRPr/>
            </a:pPr>
            <a:endParaRPr lang="zh-CN" altLang="en-US" dirty="0"/>
          </a:p>
        </p:txBody>
      </p:sp>
      <p:graphicFrame>
        <p:nvGraphicFramePr>
          <p:cNvPr id="3686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211592"/>
              </p:ext>
            </p:extLst>
          </p:nvPr>
        </p:nvGraphicFramePr>
        <p:xfrm>
          <a:off x="1255713" y="1482725"/>
          <a:ext cx="4803775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07" name="Equation" r:id="rId4" imgW="2501640" imgH="876240" progId="Equation.DSMT4">
                  <p:embed/>
                </p:oleObj>
              </mc:Choice>
              <mc:Fallback>
                <p:oleObj name="Equation" r:id="rId4" imgW="2501640" imgH="8762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1482725"/>
                        <a:ext cx="4803775" cy="168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294772"/>
              </p:ext>
            </p:extLst>
          </p:nvPr>
        </p:nvGraphicFramePr>
        <p:xfrm>
          <a:off x="1353161" y="3506543"/>
          <a:ext cx="36591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08" name="Equation" r:id="rId6" imgW="1765080" imgH="698400" progId="Equation.DSMT4">
                  <p:embed/>
                </p:oleObj>
              </mc:Choice>
              <mc:Fallback>
                <p:oleObj name="Equation" r:id="rId6" imgW="1765080" imgH="698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3161" y="3506543"/>
                        <a:ext cx="3659187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325055"/>
              </p:ext>
            </p:extLst>
          </p:nvPr>
        </p:nvGraphicFramePr>
        <p:xfrm>
          <a:off x="1303338" y="5373688"/>
          <a:ext cx="3840162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09" name="Equation" r:id="rId8" imgW="1854000" imgH="698400" progId="Equation.DSMT4">
                  <p:embed/>
                </p:oleObj>
              </mc:Choice>
              <mc:Fallback>
                <p:oleObj name="Equation" r:id="rId8" imgW="1854000" imgH="698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338" y="5373688"/>
                        <a:ext cx="3840162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4.4 </a:t>
            </a:r>
            <a:r>
              <a:rPr lang="zh-CN" altLang="en-US" smtClean="0"/>
              <a:t>关系的闭包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486400"/>
          </a:xfrm>
        </p:spPr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4.17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en-US" altLang="zh-CN" dirty="0" smtClean="0"/>
              <a:t>(1)</a:t>
            </a:r>
            <a:r>
              <a:rPr lang="zh-CN" altLang="en-US" dirty="0" smtClean="0"/>
              <a:t>集合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上的关系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的自反对称闭包定义为</a:t>
            </a:r>
            <a:r>
              <a:rPr lang="en-US" altLang="zh-CN" dirty="0" err="1" smtClean="0"/>
              <a:t>rs</a:t>
            </a:r>
            <a:r>
              <a:rPr lang="en-US" altLang="zh-CN" dirty="0" smtClean="0"/>
              <a:t>(R)=r(s(R)); (2)</a:t>
            </a:r>
            <a:r>
              <a:rPr lang="zh-CN" altLang="en-US" dirty="0" smtClean="0"/>
              <a:t>集合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上的关系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的自反传递闭包定义为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(R)=r(t(R)); (3)</a:t>
            </a:r>
            <a:r>
              <a:rPr lang="zh-CN" altLang="en-US" dirty="0" smtClean="0"/>
              <a:t>集合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上的关系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的对称传递闭包定义为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(R)=s(t(R));</a:t>
            </a:r>
            <a:r>
              <a:rPr lang="zh-CN" altLang="en-US" dirty="0" smtClean="0"/>
              <a:t>类似的，可有</a:t>
            </a:r>
            <a:r>
              <a:rPr lang="en-US" altLang="zh-CN" dirty="0" err="1" smtClean="0"/>
              <a:t>sr</a:t>
            </a:r>
            <a:r>
              <a:rPr lang="en-US" altLang="zh-CN" dirty="0" smtClean="0"/>
              <a:t>(R)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(R)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ts</a:t>
            </a:r>
            <a:r>
              <a:rPr lang="en-US" altLang="zh-CN" dirty="0" smtClean="0"/>
              <a:t>(R)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4.14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是集合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上的关系，则</a:t>
            </a:r>
            <a:endParaRPr lang="zh-CN" altLang="en-US" dirty="0"/>
          </a:p>
        </p:txBody>
      </p:sp>
      <p:graphicFrame>
        <p:nvGraphicFramePr>
          <p:cNvPr id="3789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296191"/>
              </p:ext>
            </p:extLst>
          </p:nvPr>
        </p:nvGraphicFramePr>
        <p:xfrm>
          <a:off x="2819400" y="3657600"/>
          <a:ext cx="248602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47" name="Equation" r:id="rId4" imgW="1104840" imgH="660240" progId="Equation.DSMT4">
                  <p:embed/>
                </p:oleObj>
              </mc:Choice>
              <mc:Fallback>
                <p:oleObj name="Equation" r:id="rId4" imgW="1104840" imgH="6602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2486025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4.5 </a:t>
            </a:r>
            <a:r>
              <a:rPr lang="zh-CN" altLang="en-US" smtClean="0"/>
              <a:t>等价关系与划分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185863"/>
            <a:ext cx="8915400" cy="54864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4.5.1</a:t>
            </a:r>
            <a:r>
              <a:rPr lang="zh-CN" altLang="en-US" dirty="0" smtClean="0"/>
              <a:t>：集合和划分</a:t>
            </a:r>
            <a:endParaRPr lang="en-US" altLang="zh-CN" dirty="0" smtClean="0"/>
          </a:p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4.18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是一个非空集合，          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的任意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个非空子集，如果          满足：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  </a:t>
            </a:r>
            <a:r>
              <a:rPr lang="zh-CN" altLang="en-US" dirty="0" smtClean="0"/>
              <a:t>则称集合                为集合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的一个划分</a:t>
            </a:r>
            <a:r>
              <a:rPr lang="en-US" altLang="zh-CN" dirty="0" smtClean="0"/>
              <a:t>(Partition)</a:t>
            </a:r>
            <a:r>
              <a:rPr lang="zh-CN" altLang="en-US" dirty="0" smtClean="0"/>
              <a:t>，而          叫做这个划分的块或类。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例如：</a:t>
            </a:r>
            <a:r>
              <a:rPr lang="en-US" altLang="zh-CN" dirty="0" smtClean="0"/>
              <a:t>(1)      </a:t>
            </a:r>
            <a:r>
              <a:rPr lang="zh-CN" altLang="en-US" dirty="0" smtClean="0"/>
              <a:t>构成集合</a:t>
            </a:r>
            <a:r>
              <a:rPr lang="en-US" altLang="zh-CN" dirty="0" smtClean="0"/>
              <a:t>U</a:t>
            </a:r>
            <a:r>
              <a:rPr lang="zh-CN" altLang="en-US" dirty="0" smtClean="0"/>
              <a:t>的一个划分；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(2)                       </a:t>
            </a:r>
            <a:r>
              <a:rPr lang="zh-CN" altLang="en-US" dirty="0" smtClean="0"/>
              <a:t>构成了</a:t>
            </a:r>
            <a:r>
              <a:rPr lang="en-US" altLang="zh-CN" dirty="0" smtClean="0"/>
              <a:t>U</a:t>
            </a:r>
            <a:r>
              <a:rPr lang="zh-CN" altLang="en-US" dirty="0" smtClean="0"/>
              <a:t>上的一个划分。</a:t>
            </a:r>
            <a:endParaRPr lang="zh-CN" altLang="en-US" dirty="0"/>
          </a:p>
        </p:txBody>
      </p:sp>
      <p:graphicFrame>
        <p:nvGraphicFramePr>
          <p:cNvPr id="389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036134"/>
              </p:ext>
            </p:extLst>
          </p:nvPr>
        </p:nvGraphicFramePr>
        <p:xfrm>
          <a:off x="5657850" y="1679331"/>
          <a:ext cx="1866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80" name="公式" r:id="rId4" imgW="800100" imgH="228600" progId="Equation.3">
                  <p:embed/>
                </p:oleObj>
              </mc:Choice>
              <mc:Fallback>
                <p:oleObj name="公式" r:id="rId4" imgW="8001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850" y="1679331"/>
                        <a:ext cx="1866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353362"/>
              </p:ext>
            </p:extLst>
          </p:nvPr>
        </p:nvGraphicFramePr>
        <p:xfrm>
          <a:off x="3988777" y="2057400"/>
          <a:ext cx="1866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81" name="公式" r:id="rId6" imgW="800100" imgH="228600" progId="Equation.3">
                  <p:embed/>
                </p:oleObj>
              </mc:Choice>
              <mc:Fallback>
                <p:oleObj name="公式" r:id="rId6" imgW="8001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8777" y="2057400"/>
                        <a:ext cx="1866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995128"/>
              </p:ext>
            </p:extLst>
          </p:nvPr>
        </p:nvGraphicFramePr>
        <p:xfrm>
          <a:off x="850900" y="2425700"/>
          <a:ext cx="5842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82" name="Equation" r:id="rId8" imgW="2920680" imgH="380880" progId="Equation.DSMT4">
                  <p:embed/>
                </p:oleObj>
              </mc:Choice>
              <mc:Fallback>
                <p:oleObj name="Equation" r:id="rId8" imgW="2920680" imgH="380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2425700"/>
                        <a:ext cx="5842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04070"/>
              </p:ext>
            </p:extLst>
          </p:nvPr>
        </p:nvGraphicFramePr>
        <p:xfrm>
          <a:off x="2209800" y="3124200"/>
          <a:ext cx="281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83" name="公式" r:id="rId10" imgW="1409700" imgH="228600" progId="Equation.3">
                  <p:embed/>
                </p:oleObj>
              </mc:Choice>
              <mc:Fallback>
                <p:oleObj name="公式" r:id="rId10" imgW="1409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124200"/>
                        <a:ext cx="281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683503"/>
              </p:ext>
            </p:extLst>
          </p:nvPr>
        </p:nvGraphicFramePr>
        <p:xfrm>
          <a:off x="3352800" y="3462337"/>
          <a:ext cx="17526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84" name="公式" r:id="rId12" imgW="800100" imgH="228600" progId="Equation.3">
                  <p:embed/>
                </p:oleObj>
              </mc:Choice>
              <mc:Fallback>
                <p:oleObj name="公式" r:id="rId12" imgW="8001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462337"/>
                        <a:ext cx="17526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736636"/>
              </p:ext>
            </p:extLst>
          </p:nvPr>
        </p:nvGraphicFramePr>
        <p:xfrm>
          <a:off x="2057400" y="3971192"/>
          <a:ext cx="10080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85" name="公式" r:id="rId14" imgW="431613" imgH="228501" progId="Equation.3">
                  <p:embed/>
                </p:oleObj>
              </mc:Choice>
              <mc:Fallback>
                <p:oleObj name="公式" r:id="rId14" imgW="431613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971192"/>
                        <a:ext cx="10080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398115"/>
              </p:ext>
            </p:extLst>
          </p:nvPr>
        </p:nvGraphicFramePr>
        <p:xfrm>
          <a:off x="884115" y="4504531"/>
          <a:ext cx="419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86" name="公式" r:id="rId16" imgW="2095500" imgH="228600" progId="Equation.3">
                  <p:embed/>
                </p:oleObj>
              </mc:Choice>
              <mc:Fallback>
                <p:oleObj name="公式" r:id="rId16" imgW="20955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115" y="4504531"/>
                        <a:ext cx="419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4.5 </a:t>
            </a:r>
            <a:r>
              <a:rPr lang="zh-CN" altLang="en-US" smtClean="0"/>
              <a:t>等价关系与划分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4.5.2</a:t>
            </a:r>
            <a:r>
              <a:rPr lang="zh-CN" altLang="en-US" dirty="0" smtClean="0"/>
              <a:t>：等价关系</a:t>
            </a:r>
            <a:endParaRPr lang="en-US" altLang="zh-CN" dirty="0" smtClean="0"/>
          </a:p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4.19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R</a:t>
            </a:r>
            <a:r>
              <a:rPr lang="zh-CN" altLang="en-US" dirty="0" smtClean="0"/>
              <a:t>为非空集合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上的关系，如果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0000"/>
                </a:solidFill>
              </a:rPr>
              <a:t>自反</a:t>
            </a:r>
            <a:r>
              <a:rPr lang="zh-CN" altLang="en-US" dirty="0" smtClean="0"/>
              <a:t>的，</a:t>
            </a:r>
            <a:r>
              <a:rPr lang="zh-CN" altLang="en-US" dirty="0" smtClean="0">
                <a:solidFill>
                  <a:srgbClr val="FF0000"/>
                </a:solidFill>
              </a:rPr>
              <a:t>对称</a:t>
            </a:r>
            <a:r>
              <a:rPr lang="zh-CN" altLang="en-US" dirty="0" smtClean="0"/>
              <a:t>的，</a:t>
            </a:r>
            <a:r>
              <a:rPr lang="zh-CN" altLang="en-US" dirty="0" smtClean="0">
                <a:solidFill>
                  <a:srgbClr val="FF0000"/>
                </a:solidFill>
              </a:rPr>
              <a:t>传递</a:t>
            </a:r>
            <a:r>
              <a:rPr lang="zh-CN" altLang="en-US" dirty="0" smtClean="0"/>
              <a:t>的，则称</a:t>
            </a:r>
            <a:r>
              <a:rPr lang="en-US" altLang="zh-CN" dirty="0" smtClean="0"/>
              <a:t>R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</a:t>
            </a:r>
            <a:r>
              <a:rPr lang="zh-CN" altLang="en-US" dirty="0" smtClean="0">
                <a:solidFill>
                  <a:srgbClr val="FF0000"/>
                </a:solidFill>
              </a:rPr>
              <a:t>等价关系</a:t>
            </a:r>
            <a:r>
              <a:rPr lang="en-US" altLang="zh-CN" dirty="0" smtClean="0"/>
              <a:t>(Equivalent Relation)</a:t>
            </a:r>
            <a:r>
              <a:rPr lang="zh-CN" altLang="en-US" dirty="0" smtClean="0"/>
              <a:t>。若         ，称</a:t>
            </a:r>
            <a:r>
              <a:rPr lang="en-US" altLang="zh-CN" dirty="0" smtClean="0"/>
              <a:t>x</a:t>
            </a:r>
            <a:r>
              <a:rPr lang="zh-CN" altLang="en-US" dirty="0" smtClean="0"/>
              <a:t>等价于</a:t>
            </a:r>
            <a:r>
              <a:rPr lang="en-US" altLang="zh-CN" dirty="0" smtClean="0"/>
              <a:t>y,</a:t>
            </a:r>
            <a:r>
              <a:rPr lang="zh-CN" altLang="en-US" dirty="0" smtClean="0"/>
              <a:t>记作</a:t>
            </a:r>
            <a:r>
              <a:rPr lang="en-US" altLang="zh-CN" dirty="0" err="1" smtClean="0"/>
              <a:t>x</a:t>
            </a:r>
            <a:r>
              <a:rPr lang="en-US" altLang="zh-CN" dirty="0" err="1" smtClean="0">
                <a:latin typeface="+mn-lt"/>
              </a:rPr>
              <a:t>~</a:t>
            </a:r>
            <a:r>
              <a:rPr lang="en-US" altLang="zh-CN" dirty="0" err="1" smtClean="0"/>
              <a:t>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例：</a:t>
            </a:r>
            <a:r>
              <a:rPr lang="en-US" altLang="zh-CN" dirty="0" smtClean="0"/>
              <a:t>(1)</a:t>
            </a:r>
            <a:r>
              <a:rPr lang="zh-CN" altLang="en-US" dirty="0" smtClean="0"/>
              <a:t>一群人，同姓，同年龄，同性别都是等价关系，朋友，同学关系不是等价关系：不传递；</a:t>
            </a:r>
            <a:endParaRPr lang="en-US" altLang="zh-CN" dirty="0" smtClean="0"/>
          </a:p>
          <a:p>
            <a:pPr marL="514350" indent="-514350">
              <a:buFontTx/>
              <a:buNone/>
              <a:defRPr/>
            </a:pPr>
            <a:r>
              <a:rPr lang="en-US" altLang="zh-CN" dirty="0" smtClean="0"/>
              <a:t>(2)</a:t>
            </a:r>
            <a:r>
              <a:rPr lang="zh-CN" altLang="en-US" dirty="0" smtClean="0"/>
              <a:t>       都是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上的等价关系；</a:t>
            </a:r>
            <a:endParaRPr lang="en-US" altLang="zh-CN" dirty="0" smtClean="0"/>
          </a:p>
          <a:p>
            <a:pPr marL="514350" indent="-514350">
              <a:buFontTx/>
              <a:buNone/>
              <a:defRPr/>
            </a:pPr>
            <a:r>
              <a:rPr lang="en-US" altLang="zh-CN" dirty="0" smtClean="0"/>
              <a:t>(3)</a:t>
            </a:r>
            <a:r>
              <a:rPr lang="zh-CN" altLang="en-US" dirty="0" smtClean="0"/>
              <a:t>三角形“相似”，“全等”都是等价关系；</a:t>
            </a:r>
            <a:endParaRPr lang="en-US" altLang="zh-CN" dirty="0" smtClean="0"/>
          </a:p>
          <a:p>
            <a:pPr marL="514350" indent="-514350">
              <a:buFontTx/>
              <a:buNone/>
              <a:defRPr/>
            </a:pPr>
            <a:r>
              <a:rPr lang="en-US" altLang="zh-CN" dirty="0" smtClean="0"/>
              <a:t>(4)</a:t>
            </a:r>
            <a:r>
              <a:rPr lang="zh-CN" altLang="en-US" dirty="0" smtClean="0"/>
              <a:t>幂集上定义的  关系，整数集上定义的≤不是等价关系，不对称。</a:t>
            </a:r>
            <a:endParaRPr lang="en-US" altLang="zh-CN" dirty="0" smtClean="0"/>
          </a:p>
          <a:p>
            <a:pPr marL="514350" indent="-514350">
              <a:buFontTx/>
              <a:buNone/>
              <a:defRPr/>
            </a:pPr>
            <a:endParaRPr lang="en-US" altLang="zh-CN" dirty="0" smtClean="0"/>
          </a:p>
          <a:p>
            <a:pPr marL="514350" indent="-514350">
              <a:buFontTx/>
              <a:buAutoNum type="arabicParenBoth" startAt="2"/>
              <a:defRPr/>
            </a:pPr>
            <a:endParaRPr lang="en-US" altLang="zh-CN" dirty="0" smtClean="0"/>
          </a:p>
          <a:p>
            <a:pPr>
              <a:buFontTx/>
              <a:buNone/>
              <a:defRPr/>
            </a:pPr>
            <a:endParaRPr lang="zh-CN" altLang="en-US" dirty="0"/>
          </a:p>
        </p:txBody>
      </p:sp>
      <p:graphicFrame>
        <p:nvGraphicFramePr>
          <p:cNvPr id="39940" name="Object 2"/>
          <p:cNvGraphicFramePr>
            <a:graphicFrameLocks noChangeAspect="1"/>
          </p:cNvGraphicFramePr>
          <p:nvPr/>
        </p:nvGraphicFramePr>
        <p:xfrm>
          <a:off x="5257800" y="2438400"/>
          <a:ext cx="165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69" name="公式" r:id="rId4" imgW="736600" imgH="203200" progId="Equation.3">
                  <p:embed/>
                </p:oleObj>
              </mc:Choice>
              <mc:Fallback>
                <p:oleObj name="公式" r:id="rId4" imgW="7366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438400"/>
                        <a:ext cx="16573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4"/>
          <p:cNvGraphicFramePr>
            <a:graphicFrameLocks noChangeAspect="1"/>
          </p:cNvGraphicFramePr>
          <p:nvPr/>
        </p:nvGraphicFramePr>
        <p:xfrm>
          <a:off x="1066800" y="4191000"/>
          <a:ext cx="12096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70" name="公式" r:id="rId6" imgW="571252" imgH="215806" progId="Equation.3">
                  <p:embed/>
                </p:oleObj>
              </mc:Choice>
              <mc:Fallback>
                <p:oleObj name="公式" r:id="rId6" imgW="571252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91000"/>
                        <a:ext cx="12096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5"/>
          <p:cNvGraphicFramePr>
            <a:graphicFrameLocks noChangeAspect="1"/>
          </p:cNvGraphicFramePr>
          <p:nvPr/>
        </p:nvGraphicFramePr>
        <p:xfrm>
          <a:off x="3276600" y="52578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71" name="公式" r:id="rId8" imgW="152268" imgH="152268" progId="Equation.3">
                  <p:embed/>
                </p:oleObj>
              </mc:Choice>
              <mc:Fallback>
                <p:oleObj name="公式" r:id="rId8" imgW="152268" imgH="15226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2578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4.5 </a:t>
            </a:r>
            <a:r>
              <a:rPr lang="zh-CN" altLang="en-US" smtClean="0"/>
              <a:t>等价关系与划分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0000FF"/>
                </a:solidFill>
              </a:rPr>
              <a:t>例</a:t>
            </a:r>
            <a:r>
              <a:rPr lang="en-US" altLang="zh-CN" kern="1200" dirty="0" smtClean="0">
                <a:solidFill>
                  <a:srgbClr val="0000FF"/>
                </a:solidFill>
              </a:rPr>
              <a:t>4-12</a:t>
            </a:r>
            <a:r>
              <a:rPr lang="zh-CN" altLang="en-US" kern="1200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m</a:t>
            </a:r>
            <a:r>
              <a:rPr lang="zh-CN" altLang="en-US" dirty="0" smtClean="0"/>
              <a:t>为正整数，整数集合上的关系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 证明关系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是等价关系。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 </a:t>
            </a:r>
            <a:r>
              <a:rPr lang="zh-CN" altLang="en-US" dirty="0" smtClean="0"/>
              <a:t>证：</a:t>
            </a:r>
            <a:r>
              <a:rPr lang="en-US" altLang="zh-CN" dirty="0" smtClean="0"/>
              <a:t>(1)</a:t>
            </a:r>
            <a:r>
              <a:rPr lang="zh-CN" altLang="en-US" dirty="0" smtClean="0"/>
              <a:t>对任意    ，有                      </a:t>
            </a:r>
            <a:r>
              <a:rPr lang="en-US" altLang="zh-CN" dirty="0" smtClean="0"/>
              <a:t>R</a:t>
            </a:r>
            <a:r>
              <a:rPr lang="zh-CN" altLang="en-US" dirty="0" smtClean="0"/>
              <a:t>自反；   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(2)</a:t>
            </a:r>
            <a:r>
              <a:rPr lang="zh-CN" altLang="en-US" dirty="0" smtClean="0"/>
              <a:t>对任意      ，若                     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                     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R</a:t>
            </a:r>
            <a:r>
              <a:rPr lang="zh-CN" altLang="en-US" dirty="0" smtClean="0"/>
              <a:t>对称；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(3)</a:t>
            </a:r>
            <a:r>
              <a:rPr lang="zh-CN" altLang="en-US" dirty="0" smtClean="0"/>
              <a:t>对任意        ，若                  ，即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                                    </a:t>
            </a:r>
            <a:r>
              <a:rPr lang="zh-CN" altLang="en-US" dirty="0" smtClean="0"/>
              <a:t>，而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                                    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</a:t>
            </a:r>
            <a:r>
              <a:rPr lang="zh-CN" altLang="en-US" dirty="0" smtClean="0"/>
              <a:t>传递∴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</a:t>
            </a:r>
            <a:r>
              <a:rPr lang="en-US" altLang="zh-CN" dirty="0" smtClean="0"/>
              <a:t>Z</a:t>
            </a:r>
            <a:r>
              <a:rPr lang="zh-CN" altLang="en-US" dirty="0" smtClean="0"/>
              <a:t>上的等价关系。        </a:t>
            </a:r>
            <a:endParaRPr lang="zh-CN" altLang="en-US" dirty="0"/>
          </a:p>
        </p:txBody>
      </p:sp>
      <p:graphicFrame>
        <p:nvGraphicFramePr>
          <p:cNvPr id="40964" name="Object 2"/>
          <p:cNvGraphicFramePr>
            <a:graphicFrameLocks noChangeAspect="1"/>
          </p:cNvGraphicFramePr>
          <p:nvPr/>
        </p:nvGraphicFramePr>
        <p:xfrm>
          <a:off x="762000" y="1676400"/>
          <a:ext cx="53435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76" name="公式" r:id="rId4" imgW="2374900" imgH="203200" progId="Equation.3">
                  <p:embed/>
                </p:oleObj>
              </mc:Choice>
              <mc:Fallback>
                <p:oleObj name="公式" r:id="rId4" imgW="23749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76400"/>
                        <a:ext cx="53435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3"/>
          <p:cNvGraphicFramePr>
            <a:graphicFrameLocks noChangeAspect="1"/>
          </p:cNvGraphicFramePr>
          <p:nvPr/>
        </p:nvGraphicFramePr>
        <p:xfrm>
          <a:off x="3048000" y="2743200"/>
          <a:ext cx="8159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77" name="公式" r:id="rId6" imgW="380670" imgH="177646" progId="Equation.3">
                  <p:embed/>
                </p:oleObj>
              </mc:Choice>
              <mc:Fallback>
                <p:oleObj name="公式" r:id="rId6" imgW="380670" imgH="17764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743200"/>
                        <a:ext cx="8159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4"/>
          <p:cNvGraphicFramePr>
            <a:graphicFrameLocks noChangeAspect="1"/>
          </p:cNvGraphicFramePr>
          <p:nvPr/>
        </p:nvGraphicFramePr>
        <p:xfrm>
          <a:off x="4495800" y="2743200"/>
          <a:ext cx="38004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78" name="公式" r:id="rId8" imgW="1688367" imgH="203112" progId="Equation.3">
                  <p:embed/>
                </p:oleObj>
              </mc:Choice>
              <mc:Fallback>
                <p:oleObj name="公式" r:id="rId8" imgW="1688367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743200"/>
                        <a:ext cx="38004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5"/>
          <p:cNvGraphicFramePr>
            <a:graphicFrameLocks noChangeAspect="1"/>
          </p:cNvGraphicFramePr>
          <p:nvPr/>
        </p:nvGraphicFramePr>
        <p:xfrm>
          <a:off x="2133600" y="3581400"/>
          <a:ext cx="1171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79" name="公式" r:id="rId10" imgW="520474" imgH="203112" progId="Equation.3">
                  <p:embed/>
                </p:oleObj>
              </mc:Choice>
              <mc:Fallback>
                <p:oleObj name="公式" r:id="rId10" imgW="520474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81400"/>
                        <a:ext cx="11715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6"/>
          <p:cNvGraphicFramePr>
            <a:graphicFrameLocks noChangeAspect="1"/>
          </p:cNvGraphicFramePr>
          <p:nvPr/>
        </p:nvGraphicFramePr>
        <p:xfrm>
          <a:off x="3962400" y="3581400"/>
          <a:ext cx="36845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80" name="公式" r:id="rId12" imgW="1739900" imgH="215900" progId="Equation.3">
                  <p:embed/>
                </p:oleObj>
              </mc:Choice>
              <mc:Fallback>
                <p:oleObj name="公式" r:id="rId12" imgW="17399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581400"/>
                        <a:ext cx="36845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7"/>
          <p:cNvGraphicFramePr>
            <a:graphicFrameLocks noChangeAspect="1"/>
          </p:cNvGraphicFramePr>
          <p:nvPr/>
        </p:nvGraphicFramePr>
        <p:xfrm>
          <a:off x="685800" y="4114800"/>
          <a:ext cx="3629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81" name="公式" r:id="rId14" imgW="1612900" imgH="203200" progId="Equation.3">
                  <p:embed/>
                </p:oleObj>
              </mc:Choice>
              <mc:Fallback>
                <p:oleObj name="公式" r:id="rId14" imgW="16129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14800"/>
                        <a:ext cx="36290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8"/>
          <p:cNvGraphicFramePr>
            <a:graphicFrameLocks noChangeAspect="1"/>
          </p:cNvGraphicFramePr>
          <p:nvPr/>
        </p:nvGraphicFramePr>
        <p:xfrm>
          <a:off x="2133600" y="4648200"/>
          <a:ext cx="1457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82" name="公式" r:id="rId16" imgW="647419" imgH="203112" progId="Equation.3">
                  <p:embed/>
                </p:oleObj>
              </mc:Choice>
              <mc:Fallback>
                <p:oleObj name="公式" r:id="rId16" imgW="647419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648200"/>
                        <a:ext cx="14573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Object 9"/>
          <p:cNvGraphicFramePr>
            <a:graphicFrameLocks noChangeAspect="1"/>
          </p:cNvGraphicFramePr>
          <p:nvPr/>
        </p:nvGraphicFramePr>
        <p:xfrm>
          <a:off x="4267200" y="4648200"/>
          <a:ext cx="3314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83" name="公式" r:id="rId18" imgW="1473200" imgH="203200" progId="Equation.3">
                  <p:embed/>
                </p:oleObj>
              </mc:Choice>
              <mc:Fallback>
                <p:oleObj name="公式" r:id="rId18" imgW="14732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648200"/>
                        <a:ext cx="3314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Object 10"/>
          <p:cNvGraphicFramePr>
            <a:graphicFrameLocks noChangeAspect="1"/>
          </p:cNvGraphicFramePr>
          <p:nvPr/>
        </p:nvGraphicFramePr>
        <p:xfrm>
          <a:off x="685800" y="5181600"/>
          <a:ext cx="640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84" name="公式" r:id="rId20" imgW="2844800" imgH="203200" progId="Equation.3">
                  <p:embed/>
                </p:oleObj>
              </mc:Choice>
              <mc:Fallback>
                <p:oleObj name="公式" r:id="rId20" imgW="28448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181600"/>
                        <a:ext cx="6400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3" name="Object 11"/>
          <p:cNvGraphicFramePr>
            <a:graphicFrameLocks noChangeAspect="1"/>
          </p:cNvGraphicFramePr>
          <p:nvPr/>
        </p:nvGraphicFramePr>
        <p:xfrm>
          <a:off x="685800" y="5638800"/>
          <a:ext cx="6515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85" name="公式" r:id="rId22" imgW="2895600" imgH="203200" progId="Equation.3">
                  <p:embed/>
                </p:oleObj>
              </mc:Choice>
              <mc:Fallback>
                <p:oleObj name="公式" r:id="rId22" imgW="2895600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638800"/>
                        <a:ext cx="6515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4.5 </a:t>
            </a:r>
            <a:r>
              <a:rPr lang="zh-CN" altLang="en-US" smtClean="0"/>
              <a:t>等价关系与划分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考察关系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和集合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分成了如下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个子集：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这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个子集特点是：同一个子集中的元素之间都有关系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，不同子集的元素之间无关系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，每两个子集无公共元素，而所有子集的并正好为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，构成了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的一个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划分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graphicFrame>
        <p:nvGraphicFramePr>
          <p:cNvPr id="4198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616992"/>
              </p:ext>
            </p:extLst>
          </p:nvPr>
        </p:nvGraphicFramePr>
        <p:xfrm>
          <a:off x="685800" y="1600200"/>
          <a:ext cx="7197725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4" name="Equation" r:id="rId4" imgW="3911400" imgH="1117440" progId="Equation.DSMT4">
                  <p:embed/>
                </p:oleObj>
              </mc:Choice>
              <mc:Fallback>
                <p:oleObj name="Equation" r:id="rId4" imgW="3911400" imgH="11174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00200"/>
                        <a:ext cx="7197725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4.5 </a:t>
            </a:r>
            <a:r>
              <a:rPr lang="zh-CN" altLang="en-US" smtClean="0"/>
              <a:t>等价关系与划分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4.5.3</a:t>
            </a:r>
            <a:r>
              <a:rPr lang="zh-CN" altLang="en-US" dirty="0" smtClean="0"/>
              <a:t>：等价类与商集</a:t>
            </a:r>
            <a:endParaRPr lang="en-US" altLang="zh-CN" dirty="0" smtClean="0"/>
          </a:p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4.20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是非空集合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上的等价关系，对任意    ，称集合                 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关于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等价类</a:t>
            </a:r>
            <a:r>
              <a:rPr lang="en-US" altLang="zh-CN" dirty="0" smtClean="0"/>
              <a:t>(Equivalence Class)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x</a:t>
            </a:r>
            <a:r>
              <a:rPr lang="zh-CN" altLang="en-US" dirty="0" smtClean="0"/>
              <a:t>称为   的生成元，由于   中的任何两个元素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均相互等价，一般记作</a:t>
            </a:r>
            <a:r>
              <a:rPr lang="en-US" altLang="zh-CN" dirty="0" err="1" smtClean="0"/>
              <a:t>a</a:t>
            </a:r>
            <a:r>
              <a:rPr lang="en-US" altLang="zh-CN" dirty="0" err="1" smtClean="0">
                <a:latin typeface="+mn-lt"/>
              </a:rPr>
              <a:t>~</a:t>
            </a:r>
            <a:r>
              <a:rPr lang="en-US" altLang="zh-CN" dirty="0" err="1" smtClean="0"/>
              <a:t>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defRPr/>
            </a:pPr>
            <a:r>
              <a:rPr lang="zh-CN" altLang="en-US" kern="1200" dirty="0" smtClean="0">
                <a:solidFill>
                  <a:srgbClr val="0000FF"/>
                </a:solidFill>
              </a:rPr>
              <a:t>例</a:t>
            </a:r>
            <a:r>
              <a:rPr lang="en-US" altLang="zh-CN" kern="1200" dirty="0" smtClean="0">
                <a:solidFill>
                  <a:srgbClr val="0000FF"/>
                </a:solidFill>
              </a:rPr>
              <a:t>4-13</a:t>
            </a:r>
            <a:r>
              <a:rPr lang="zh-CN" altLang="en-US" kern="1200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A={1,2,3,4,5,8}</a:t>
            </a:r>
            <a:r>
              <a:rPr lang="zh-CN" altLang="en-US" dirty="0" smtClean="0"/>
              <a:t>，考虑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上的以</a:t>
            </a:r>
            <a:r>
              <a:rPr lang="en-US" altLang="zh-CN" dirty="0" smtClean="0"/>
              <a:t>3</a:t>
            </a:r>
            <a:r>
              <a:rPr lang="zh-CN" altLang="en-US" dirty="0" smtClean="0"/>
              <a:t>为模的同余关系，求其等价类。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解：从例</a:t>
            </a:r>
            <a:r>
              <a:rPr lang="en-US" altLang="zh-CN" dirty="0" smtClean="0"/>
              <a:t>4-12</a:t>
            </a:r>
            <a:r>
              <a:rPr lang="zh-CN" altLang="en-US" dirty="0" smtClean="0"/>
              <a:t>知，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是一个等价关系，则</a:t>
            </a:r>
            <a:endParaRPr lang="zh-CN" altLang="en-US" dirty="0"/>
          </a:p>
        </p:txBody>
      </p:sp>
      <p:graphicFrame>
        <p:nvGraphicFramePr>
          <p:cNvPr id="43012" name="Object 2"/>
          <p:cNvGraphicFramePr>
            <a:graphicFrameLocks noChangeAspect="1"/>
          </p:cNvGraphicFramePr>
          <p:nvPr/>
        </p:nvGraphicFramePr>
        <p:xfrm>
          <a:off x="1143000" y="2057400"/>
          <a:ext cx="7889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26" name="公式" r:id="rId4" imgW="368140" imgH="177723" progId="Equation.3">
                  <p:embed/>
                </p:oleObj>
              </mc:Choice>
              <mc:Fallback>
                <p:oleObj name="公式" r:id="rId4" imgW="368140" imgH="17772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057400"/>
                        <a:ext cx="7889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3"/>
          <p:cNvGraphicFramePr>
            <a:graphicFrameLocks noChangeAspect="1"/>
          </p:cNvGraphicFramePr>
          <p:nvPr/>
        </p:nvGraphicFramePr>
        <p:xfrm>
          <a:off x="3276600" y="2057400"/>
          <a:ext cx="30654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27" name="公式" r:id="rId6" imgW="1447172" imgH="215806" progId="Equation.3">
                  <p:embed/>
                </p:oleObj>
              </mc:Choice>
              <mc:Fallback>
                <p:oleObj name="公式" r:id="rId6" imgW="1447172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057400"/>
                        <a:ext cx="30654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4"/>
          <p:cNvGraphicFramePr>
            <a:graphicFrameLocks noChangeAspect="1"/>
          </p:cNvGraphicFramePr>
          <p:nvPr/>
        </p:nvGraphicFramePr>
        <p:xfrm>
          <a:off x="6858000" y="2438400"/>
          <a:ext cx="5334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28" name="公式" r:id="rId8" imgW="279279" imgH="215806" progId="Equation.3">
                  <p:embed/>
                </p:oleObj>
              </mc:Choice>
              <mc:Fallback>
                <p:oleObj name="公式" r:id="rId8" imgW="279279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438400"/>
                        <a:ext cx="5334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5"/>
          <p:cNvGraphicFramePr>
            <a:graphicFrameLocks noChangeAspect="1"/>
          </p:cNvGraphicFramePr>
          <p:nvPr/>
        </p:nvGraphicFramePr>
        <p:xfrm>
          <a:off x="2209800" y="2819400"/>
          <a:ext cx="5334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29" name="公式" r:id="rId10" imgW="279279" imgH="215806" progId="Equation.3">
                  <p:embed/>
                </p:oleObj>
              </mc:Choice>
              <mc:Fallback>
                <p:oleObj name="公式" r:id="rId10" imgW="279279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819400"/>
                        <a:ext cx="5334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6"/>
          <p:cNvGraphicFramePr>
            <a:graphicFrameLocks noChangeAspect="1"/>
          </p:cNvGraphicFramePr>
          <p:nvPr/>
        </p:nvGraphicFramePr>
        <p:xfrm>
          <a:off x="6858000" y="4572000"/>
          <a:ext cx="1905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30" name="公式" r:id="rId11" imgW="1079032" imgH="215806" progId="Equation.3">
                  <p:embed/>
                </p:oleObj>
              </mc:Choice>
              <mc:Fallback>
                <p:oleObj name="公式" r:id="rId11" imgW="1079032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572000"/>
                        <a:ext cx="1905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7"/>
          <p:cNvGraphicFramePr>
            <a:graphicFrameLocks noChangeAspect="1"/>
          </p:cNvGraphicFramePr>
          <p:nvPr/>
        </p:nvGraphicFramePr>
        <p:xfrm>
          <a:off x="762000" y="5105400"/>
          <a:ext cx="47609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31" name="公式" r:id="rId13" imgW="2247900" imgH="215900" progId="Equation.3">
                  <p:embed/>
                </p:oleObj>
              </mc:Choice>
              <mc:Fallback>
                <p:oleObj name="公式" r:id="rId13" imgW="22479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105400"/>
                        <a:ext cx="47609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4.5 </a:t>
            </a:r>
            <a:r>
              <a:rPr lang="zh-CN" altLang="en-US" smtClean="0"/>
              <a:t>等价关系与划分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4.15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R</a:t>
            </a:r>
            <a:r>
              <a:rPr lang="zh-CN" altLang="en-US" dirty="0" smtClean="0"/>
              <a:t>为非空集合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上的等价关系，则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证：</a:t>
            </a:r>
            <a:r>
              <a:rPr lang="en-US" altLang="zh-CN" dirty="0" smtClean="0"/>
              <a:t>(1)    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是等价关系，则</a:t>
            </a:r>
            <a:r>
              <a:rPr lang="en-US" altLang="zh-CN" dirty="0" smtClean="0"/>
              <a:t>R</a:t>
            </a:r>
            <a:r>
              <a:rPr lang="zh-CN" altLang="en-US" dirty="0" smtClean="0"/>
              <a:t>自反，因此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即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(2)</a:t>
            </a:r>
          </a:p>
          <a:p>
            <a:pPr>
              <a:buFontTx/>
              <a:buNone/>
              <a:defRPr/>
            </a:pPr>
            <a:endParaRPr lang="zh-CN" altLang="en-US" dirty="0"/>
          </a:p>
        </p:txBody>
      </p:sp>
      <p:graphicFrame>
        <p:nvGraphicFramePr>
          <p:cNvPr id="4403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393362"/>
              </p:ext>
            </p:extLst>
          </p:nvPr>
        </p:nvGraphicFramePr>
        <p:xfrm>
          <a:off x="825500" y="1600200"/>
          <a:ext cx="4722813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40" name="Equation" r:id="rId4" imgW="2273040" imgH="990360" progId="Equation.DSMT4">
                  <p:embed/>
                </p:oleObj>
              </mc:Choice>
              <mc:Fallback>
                <p:oleObj name="Equation" r:id="rId4" imgW="2273040" imgH="9903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600200"/>
                        <a:ext cx="4722813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3"/>
          <p:cNvGraphicFramePr>
            <a:graphicFrameLocks noChangeAspect="1"/>
          </p:cNvGraphicFramePr>
          <p:nvPr/>
        </p:nvGraphicFramePr>
        <p:xfrm>
          <a:off x="1752600" y="3733800"/>
          <a:ext cx="10064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41" name="公式" r:id="rId6" imgW="469696" imgH="177723" progId="Equation.3">
                  <p:embed/>
                </p:oleObj>
              </mc:Choice>
              <mc:Fallback>
                <p:oleObj name="公式" r:id="rId6" imgW="469696" imgH="17772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733800"/>
                        <a:ext cx="10064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4"/>
          <p:cNvGraphicFramePr>
            <a:graphicFrameLocks noChangeAspect="1"/>
          </p:cNvGraphicFramePr>
          <p:nvPr/>
        </p:nvGraphicFramePr>
        <p:xfrm>
          <a:off x="7696200" y="3810000"/>
          <a:ext cx="13573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42" name="公式" r:id="rId8" imgW="723586" imgH="203112" progId="Equation.3">
                  <p:embed/>
                </p:oleObj>
              </mc:Choice>
              <mc:Fallback>
                <p:oleObj name="公式" r:id="rId8" imgW="723586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3810000"/>
                        <a:ext cx="13573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5"/>
          <p:cNvGraphicFramePr>
            <a:graphicFrameLocks noChangeAspect="1"/>
          </p:cNvGraphicFramePr>
          <p:nvPr/>
        </p:nvGraphicFramePr>
        <p:xfrm>
          <a:off x="914400" y="4267200"/>
          <a:ext cx="2527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43" name="公式" r:id="rId10" imgW="1193800" imgH="215900" progId="Equation.3">
                  <p:embed/>
                </p:oleObj>
              </mc:Choice>
              <mc:Fallback>
                <p:oleObj name="公式" r:id="rId10" imgW="11938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67200"/>
                        <a:ext cx="2527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352051"/>
              </p:ext>
            </p:extLst>
          </p:nvPr>
        </p:nvGraphicFramePr>
        <p:xfrm>
          <a:off x="1057275" y="4772025"/>
          <a:ext cx="54864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44" name="Equation" r:id="rId12" imgW="2438280" imgH="228600" progId="Equation.DSMT4">
                  <p:embed/>
                </p:oleObj>
              </mc:Choice>
              <mc:Fallback>
                <p:oleObj name="Equation" r:id="rId12" imgW="24382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4772025"/>
                        <a:ext cx="54864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571185"/>
              </p:ext>
            </p:extLst>
          </p:nvPr>
        </p:nvGraphicFramePr>
        <p:xfrm>
          <a:off x="609600" y="5334000"/>
          <a:ext cx="75438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45" name="Equation" r:id="rId14" imgW="3263900" imgH="431800" progId="Equation.DSMT4">
                  <p:embed/>
                </p:oleObj>
              </mc:Choice>
              <mc:Fallback>
                <p:oleObj name="Equation" r:id="rId14" imgW="32639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34000"/>
                        <a:ext cx="7543800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4.1 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二元关系及其表示法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4.3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kern="1200" dirty="0" smtClean="0"/>
              <a:t>一个有序</a:t>
            </a:r>
            <a:r>
              <a:rPr lang="en-US" altLang="zh-CN" kern="1200" dirty="0" smtClean="0"/>
              <a:t>n(n≥2)</a:t>
            </a:r>
            <a:r>
              <a:rPr lang="zh-CN" altLang="en-US" kern="1200" dirty="0" smtClean="0"/>
              <a:t>元组是一个有序对，它的第一个元素为有序的</a:t>
            </a:r>
            <a:r>
              <a:rPr lang="en-US" altLang="zh-CN" kern="1200" dirty="0" smtClean="0"/>
              <a:t>n-1</a:t>
            </a:r>
            <a:r>
              <a:rPr lang="zh-CN" altLang="en-US" kern="1200" dirty="0" smtClean="0"/>
              <a:t>元组                            ，第二个元素为  ，记为                                  即：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en-US" altLang="zh-CN" kern="1200" dirty="0" smtClean="0"/>
              <a:t>                           </a:t>
            </a:r>
            <a:r>
              <a:rPr lang="zh-CN" altLang="en-US" kern="1200" dirty="0" smtClean="0"/>
              <a:t>；</a:t>
            </a:r>
            <a:r>
              <a:rPr lang="en-US" altLang="zh-CN" kern="1200" dirty="0" smtClean="0"/>
              <a:t>                  </a:t>
            </a:r>
            <a:r>
              <a:rPr lang="zh-CN" altLang="en-US" kern="1200" dirty="0" smtClean="0"/>
              <a:t>当且仅当</a:t>
            </a:r>
            <a:endParaRPr lang="en-US" altLang="zh-CN" sz="800" kern="1200" dirty="0" smtClean="0"/>
          </a:p>
          <a:p>
            <a:pPr>
              <a:buFontTx/>
              <a:buNone/>
              <a:defRPr/>
            </a:pPr>
            <a:r>
              <a:rPr lang="en-US" altLang="zh-CN" kern="1200" dirty="0" smtClean="0"/>
              <a:t>n</a:t>
            </a:r>
            <a:r>
              <a:rPr lang="zh-CN" altLang="en-US" kern="1200" dirty="0" smtClean="0"/>
              <a:t>维空间中的点</a:t>
            </a:r>
            <a:r>
              <a:rPr lang="en-US" altLang="zh-CN" kern="1200" dirty="0" smtClean="0"/>
              <a:t>M</a:t>
            </a:r>
            <a:r>
              <a:rPr lang="zh-CN" altLang="en-US" kern="1200" dirty="0" smtClean="0"/>
              <a:t>的坐标           为有序的</a:t>
            </a:r>
            <a:r>
              <a:rPr lang="en-US" altLang="zh-CN" kern="1200" dirty="0" smtClean="0"/>
              <a:t>n</a:t>
            </a:r>
            <a:r>
              <a:rPr lang="zh-CN" altLang="en-US" kern="1200" dirty="0" smtClean="0"/>
              <a:t>元组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en-US" altLang="zh-CN" kern="1200" dirty="0" smtClean="0"/>
              <a:t>                          </a:t>
            </a:r>
            <a:r>
              <a:rPr lang="zh-CN" altLang="en-US" kern="1200" dirty="0" smtClean="0"/>
              <a:t>。</a:t>
            </a:r>
            <a:endParaRPr lang="en-US" altLang="zh-CN" kern="1200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4.4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kern="1200" dirty="0" smtClean="0"/>
              <a:t>设         为</a:t>
            </a:r>
            <a:r>
              <a:rPr lang="en-US" altLang="zh-CN" kern="1200" dirty="0" smtClean="0"/>
              <a:t>n</a:t>
            </a:r>
            <a:r>
              <a:rPr lang="zh-CN" altLang="en-US" kern="1200" dirty="0" smtClean="0"/>
              <a:t>个集合</a:t>
            </a:r>
            <a:r>
              <a:rPr lang="en-US" altLang="zh-CN" kern="1200" dirty="0" smtClean="0"/>
              <a:t>(n≥2)</a:t>
            </a:r>
            <a:r>
              <a:rPr lang="zh-CN" altLang="en-US" kern="1200" dirty="0" smtClean="0"/>
              <a:t>， 称集合</a:t>
            </a:r>
            <a:r>
              <a:rPr lang="en-US" altLang="zh-CN" kern="1200" dirty="0" smtClean="0"/>
              <a:t>                                                                        </a:t>
            </a:r>
            <a:r>
              <a:rPr lang="zh-CN" altLang="en-US" kern="1200" dirty="0" smtClean="0"/>
              <a:t>为</a:t>
            </a:r>
            <a:r>
              <a:rPr lang="en-US" altLang="zh-CN" kern="1200" dirty="0" smtClean="0"/>
              <a:t>n</a:t>
            </a:r>
            <a:r>
              <a:rPr lang="zh-CN" altLang="en-US" kern="1200" dirty="0" smtClean="0"/>
              <a:t>维卡氏积或</a:t>
            </a:r>
            <a:r>
              <a:rPr lang="en-US" altLang="zh-CN" kern="1200" dirty="0" smtClean="0">
                <a:solidFill>
                  <a:srgbClr val="FF0000"/>
                </a:solidFill>
              </a:rPr>
              <a:t>n</a:t>
            </a:r>
            <a:r>
              <a:rPr lang="zh-CN" altLang="en-US" kern="1200" dirty="0" smtClean="0">
                <a:solidFill>
                  <a:srgbClr val="FF0000"/>
                </a:solidFill>
              </a:rPr>
              <a:t>阶</a:t>
            </a:r>
            <a:r>
              <a:rPr lang="zh-CN" altLang="en-US" kern="1200" dirty="0" smtClean="0"/>
              <a:t>笛卡尔积，记作          ，     当           </a:t>
            </a:r>
            <a:r>
              <a:rPr lang="en-US" altLang="zh-CN" kern="1200" dirty="0" smtClean="0"/>
              <a:t> </a:t>
            </a:r>
            <a:r>
              <a:rPr lang="zh-CN" altLang="en-US" kern="1200" dirty="0" smtClean="0"/>
              <a:t>时简记为  。</a:t>
            </a:r>
            <a:endParaRPr lang="en-US" altLang="zh-CN" kern="1200" dirty="0" smtClean="0"/>
          </a:p>
        </p:txBody>
      </p:sp>
      <p:graphicFrame>
        <p:nvGraphicFramePr>
          <p:cNvPr id="8196" name="Object 2"/>
          <p:cNvGraphicFramePr>
            <a:graphicFrameLocks noChangeAspect="1"/>
          </p:cNvGraphicFramePr>
          <p:nvPr/>
        </p:nvGraphicFramePr>
        <p:xfrm>
          <a:off x="5943600" y="1447800"/>
          <a:ext cx="24384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063" name="公式" r:id="rId3" imgW="1079500" imgH="228600" progId="Equation.3">
                  <p:embed/>
                </p:oleObj>
              </mc:Choice>
              <mc:Fallback>
                <p:oleObj name="公式" r:id="rId3" imgW="10795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447800"/>
                        <a:ext cx="24384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3"/>
          <p:cNvGraphicFramePr>
            <a:graphicFrameLocks noChangeAspect="1"/>
          </p:cNvGraphicFramePr>
          <p:nvPr/>
        </p:nvGraphicFramePr>
        <p:xfrm>
          <a:off x="3276600" y="1828800"/>
          <a:ext cx="3937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064" name="公式" r:id="rId5" imgW="177646" imgH="228402" progId="Equation.3">
                  <p:embed/>
                </p:oleObj>
              </mc:Choice>
              <mc:Fallback>
                <p:oleObj name="公式" r:id="rId5" imgW="177646" imgH="22840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828800"/>
                        <a:ext cx="3937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4"/>
          <p:cNvGraphicFramePr>
            <a:graphicFrameLocks noChangeAspect="1"/>
          </p:cNvGraphicFramePr>
          <p:nvPr/>
        </p:nvGraphicFramePr>
        <p:xfrm>
          <a:off x="4724400" y="1828800"/>
          <a:ext cx="29940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065" name="公式" r:id="rId7" imgW="1282700" imgH="228600" progId="Equation.3">
                  <p:embed/>
                </p:oleObj>
              </mc:Choice>
              <mc:Fallback>
                <p:oleObj name="公式" r:id="rId7" imgW="12827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828800"/>
                        <a:ext cx="29940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5"/>
          <p:cNvGraphicFramePr>
            <a:graphicFrameLocks noChangeAspect="1"/>
          </p:cNvGraphicFramePr>
          <p:nvPr/>
        </p:nvGraphicFramePr>
        <p:xfrm>
          <a:off x="1447800" y="2286000"/>
          <a:ext cx="58689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066" name="公式" r:id="rId9" imgW="2514600" imgH="228600" progId="Equation.3">
                  <p:embed/>
                </p:oleObj>
              </mc:Choice>
              <mc:Fallback>
                <p:oleObj name="公式" r:id="rId9" imgW="25146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86000"/>
                        <a:ext cx="58689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6"/>
          <p:cNvGraphicFramePr>
            <a:graphicFrameLocks noChangeAspect="1"/>
          </p:cNvGraphicFramePr>
          <p:nvPr/>
        </p:nvGraphicFramePr>
        <p:xfrm>
          <a:off x="685800" y="2743200"/>
          <a:ext cx="46529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067" name="公式" r:id="rId11" imgW="1993900" imgH="228600" progId="Equation.3">
                  <p:embed/>
                </p:oleObj>
              </mc:Choice>
              <mc:Fallback>
                <p:oleObj name="公式" r:id="rId11" imgW="19939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743200"/>
                        <a:ext cx="46529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7"/>
          <p:cNvGraphicFramePr>
            <a:graphicFrameLocks noChangeAspect="1"/>
          </p:cNvGraphicFramePr>
          <p:nvPr/>
        </p:nvGraphicFramePr>
        <p:xfrm>
          <a:off x="2286000" y="3200400"/>
          <a:ext cx="2387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068" name="公式" r:id="rId13" imgW="1193800" imgH="228600" progId="Equation.3">
                  <p:embed/>
                </p:oleObj>
              </mc:Choice>
              <mc:Fallback>
                <p:oleObj name="公式" r:id="rId13" imgW="11938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00400"/>
                        <a:ext cx="2387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8"/>
          <p:cNvGraphicFramePr>
            <a:graphicFrameLocks noChangeAspect="1"/>
          </p:cNvGraphicFramePr>
          <p:nvPr/>
        </p:nvGraphicFramePr>
        <p:xfrm>
          <a:off x="4114800" y="3657600"/>
          <a:ext cx="20145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069" name="公式" r:id="rId15" imgW="863225" imgH="228501" progId="Equation.3">
                  <p:embed/>
                </p:oleObj>
              </mc:Choice>
              <mc:Fallback>
                <p:oleObj name="公式" r:id="rId15" imgW="863225" imgH="22850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657600"/>
                        <a:ext cx="20145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9"/>
          <p:cNvGraphicFramePr>
            <a:graphicFrameLocks noChangeAspect="1"/>
          </p:cNvGraphicFramePr>
          <p:nvPr/>
        </p:nvGraphicFramePr>
        <p:xfrm>
          <a:off x="609600" y="4114800"/>
          <a:ext cx="2311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070" name="公式" r:id="rId17" imgW="990600" imgH="228600" progId="Equation.3">
                  <p:embed/>
                </p:oleObj>
              </mc:Choice>
              <mc:Fallback>
                <p:oleObj name="公式" r:id="rId17" imgW="9906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114800"/>
                        <a:ext cx="2311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10"/>
          <p:cNvGraphicFramePr>
            <a:graphicFrameLocks noChangeAspect="1"/>
          </p:cNvGraphicFramePr>
          <p:nvPr/>
        </p:nvGraphicFramePr>
        <p:xfrm>
          <a:off x="2743200" y="4724400"/>
          <a:ext cx="16002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071" name="公式" r:id="rId19" imgW="812447" imgH="228501" progId="Equation.3">
                  <p:embed/>
                </p:oleObj>
              </mc:Choice>
              <mc:Fallback>
                <p:oleObj name="公式" r:id="rId19" imgW="812447" imgH="22850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724400"/>
                        <a:ext cx="16002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11"/>
          <p:cNvGraphicFramePr>
            <a:graphicFrameLocks noChangeAspect="1"/>
          </p:cNvGraphicFramePr>
          <p:nvPr/>
        </p:nvGraphicFramePr>
        <p:xfrm>
          <a:off x="1143000" y="5029200"/>
          <a:ext cx="69929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072" name="公式" r:id="rId21" imgW="2997200" imgH="228600" progId="Equation.3">
                  <p:embed/>
                </p:oleObj>
              </mc:Choice>
              <mc:Fallback>
                <p:oleObj name="公式" r:id="rId21" imgW="29972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029200"/>
                        <a:ext cx="69929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Object 12"/>
          <p:cNvGraphicFramePr>
            <a:graphicFrameLocks noChangeAspect="1"/>
          </p:cNvGraphicFramePr>
          <p:nvPr/>
        </p:nvGraphicFramePr>
        <p:xfrm>
          <a:off x="6096000" y="5486400"/>
          <a:ext cx="1903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073" name="公式" r:id="rId23" imgW="952087" imgH="228501" progId="Equation.3">
                  <p:embed/>
                </p:oleObj>
              </mc:Choice>
              <mc:Fallback>
                <p:oleObj name="公式" r:id="rId23" imgW="952087" imgH="22850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486400"/>
                        <a:ext cx="19034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13"/>
          <p:cNvGraphicFramePr>
            <a:graphicFrameLocks noChangeAspect="1"/>
          </p:cNvGraphicFramePr>
          <p:nvPr/>
        </p:nvGraphicFramePr>
        <p:xfrm>
          <a:off x="1143000" y="5791200"/>
          <a:ext cx="2106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074" name="公式" r:id="rId25" imgW="1054100" imgH="228600" progId="Equation.3">
                  <p:embed/>
                </p:oleObj>
              </mc:Choice>
              <mc:Fallback>
                <p:oleObj name="公式" r:id="rId25" imgW="10541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791200"/>
                        <a:ext cx="21066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8" name="Object 14"/>
          <p:cNvGraphicFramePr>
            <a:graphicFrameLocks noChangeAspect="1"/>
          </p:cNvGraphicFramePr>
          <p:nvPr/>
        </p:nvGraphicFramePr>
        <p:xfrm>
          <a:off x="4648200" y="5791200"/>
          <a:ext cx="4270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075" name="公式" r:id="rId27" imgW="203112" imgH="190417" progId="Equation.3">
                  <p:embed/>
                </p:oleObj>
              </mc:Choice>
              <mc:Fallback>
                <p:oleObj name="公式" r:id="rId27" imgW="203112" imgH="19041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791200"/>
                        <a:ext cx="427038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4.5 </a:t>
            </a:r>
            <a:r>
              <a:rPr lang="zh-CN" altLang="en-US" smtClean="0"/>
              <a:t>等价关系与划分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zh-CN" altLang="en-US" dirty="0" smtClean="0"/>
              <a:t>同理：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(3)</a:t>
            </a:r>
            <a:r>
              <a:rPr lang="zh-CN" altLang="en-US" dirty="0" smtClean="0"/>
              <a:t>若            ，则存在             ，即：</a:t>
            </a:r>
            <a:endParaRPr lang="en-US" altLang="zh-CN" dirty="0" smtClean="0"/>
          </a:p>
          <a:p>
            <a:pPr>
              <a:buFontTx/>
              <a:buNone/>
              <a:defRPr/>
            </a:pPr>
            <a:endParaRPr lang="en-US" altLang="zh-CN" dirty="0" smtClean="0"/>
          </a:p>
          <a:p>
            <a:pPr>
              <a:buFontTx/>
              <a:buNone/>
              <a:defRPr/>
            </a:pPr>
            <a:endParaRPr lang="en-US" altLang="zh-CN" dirty="0" smtClean="0"/>
          </a:p>
          <a:p>
            <a:pPr>
              <a:buFontTx/>
              <a:buNone/>
              <a:defRPr/>
            </a:pPr>
            <a:endParaRPr lang="en-US" altLang="zh-CN" dirty="0" smtClean="0"/>
          </a:p>
          <a:p>
            <a:pPr>
              <a:buFontTx/>
              <a:buNone/>
              <a:defRPr/>
            </a:pPr>
            <a:endParaRPr lang="en-US" altLang="zh-CN" dirty="0" smtClean="0"/>
          </a:p>
          <a:p>
            <a:pPr>
              <a:buFontTx/>
              <a:buNone/>
              <a:defRPr/>
            </a:pPr>
            <a:endParaRPr lang="en-US" altLang="zh-CN" sz="800" dirty="0" smtClean="0"/>
          </a:p>
          <a:p>
            <a:pPr>
              <a:buFontTx/>
              <a:buNone/>
              <a:defRPr/>
            </a:pPr>
            <a:endParaRPr lang="en-US" altLang="zh-CN" sz="800" dirty="0" smtClean="0"/>
          </a:p>
          <a:p>
            <a:pPr>
              <a:buFontTx/>
              <a:buNone/>
              <a:defRPr/>
            </a:pPr>
            <a:endParaRPr lang="en-US" altLang="zh-CN" sz="800" dirty="0" smtClean="0"/>
          </a:p>
          <a:p>
            <a:pPr>
              <a:buFontTx/>
              <a:buNone/>
              <a:defRPr/>
            </a:pPr>
            <a:endParaRPr lang="en-US" altLang="zh-CN" sz="800" dirty="0" smtClean="0"/>
          </a:p>
          <a:p>
            <a:pPr>
              <a:buFontTx/>
              <a:buNone/>
              <a:defRPr/>
            </a:pPr>
            <a:endParaRPr lang="en-US" altLang="zh-CN" sz="800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4.21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是集合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上的等价关系，由</a:t>
            </a:r>
            <a:r>
              <a:rPr lang="en-US" altLang="zh-CN" dirty="0" smtClean="0"/>
              <a:t>R</a:t>
            </a:r>
            <a:r>
              <a:rPr lang="zh-CN" altLang="en-US" dirty="0" smtClean="0"/>
              <a:t>确定的</a:t>
            </a:r>
            <a:r>
              <a:rPr lang="zh-CN" altLang="en-US" dirty="0" smtClean="0">
                <a:solidFill>
                  <a:srgbClr val="FF0000"/>
                </a:solidFill>
              </a:rPr>
              <a:t>一切等价类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集合</a:t>
            </a:r>
            <a:r>
              <a:rPr lang="zh-CN" altLang="en-US" dirty="0" smtClean="0"/>
              <a:t>，称为集合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上关于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商集</a:t>
            </a:r>
            <a:r>
              <a:rPr lang="en-US" altLang="zh-CN" dirty="0" smtClean="0"/>
              <a:t>(Quotient Set)</a:t>
            </a:r>
            <a:r>
              <a:rPr lang="zh-CN" altLang="en-US" dirty="0" smtClean="0"/>
              <a:t>，记为</a:t>
            </a:r>
            <a:r>
              <a:rPr lang="en-US" altLang="zh-CN" dirty="0" smtClean="0"/>
              <a:t>A/R</a:t>
            </a:r>
            <a:r>
              <a:rPr lang="zh-CN" altLang="en-US" dirty="0" smtClean="0"/>
              <a:t>，即</a:t>
            </a:r>
            <a:endParaRPr lang="en-US" altLang="zh-CN" dirty="0" smtClean="0"/>
          </a:p>
          <a:p>
            <a:pPr>
              <a:buFontTx/>
              <a:buNone/>
              <a:defRPr/>
            </a:pPr>
            <a:endParaRPr lang="en-US" altLang="zh-CN" dirty="0" smtClean="0"/>
          </a:p>
          <a:p>
            <a:pPr>
              <a:buFontTx/>
              <a:buNone/>
              <a:defRPr/>
            </a:pPr>
            <a:endParaRPr lang="zh-CN" altLang="en-US" dirty="0"/>
          </a:p>
        </p:txBody>
      </p:sp>
      <p:graphicFrame>
        <p:nvGraphicFramePr>
          <p:cNvPr id="45060" name="Object 2"/>
          <p:cNvGraphicFramePr>
            <a:graphicFrameLocks noChangeAspect="1"/>
          </p:cNvGraphicFramePr>
          <p:nvPr/>
        </p:nvGraphicFramePr>
        <p:xfrm>
          <a:off x="1447800" y="1143000"/>
          <a:ext cx="325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764" name="公式" r:id="rId4" imgW="1536033" imgH="215806" progId="Equation.3">
                  <p:embed/>
                </p:oleObj>
              </mc:Choice>
              <mc:Fallback>
                <p:oleObj name="公式" r:id="rId4" imgW="1536033" imgH="21580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143000"/>
                        <a:ext cx="32543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3"/>
          <p:cNvGraphicFramePr>
            <a:graphicFrameLocks noChangeAspect="1"/>
          </p:cNvGraphicFramePr>
          <p:nvPr/>
        </p:nvGraphicFramePr>
        <p:xfrm>
          <a:off x="1524000" y="1676400"/>
          <a:ext cx="2044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765" name="公式" r:id="rId6" imgW="964781" imgH="215806" progId="Equation.3">
                  <p:embed/>
                </p:oleObj>
              </mc:Choice>
              <mc:Fallback>
                <p:oleObj name="公式" r:id="rId6" imgW="964781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044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4"/>
          <p:cNvGraphicFramePr>
            <a:graphicFrameLocks noChangeAspect="1"/>
          </p:cNvGraphicFramePr>
          <p:nvPr/>
        </p:nvGraphicFramePr>
        <p:xfrm>
          <a:off x="5029200" y="1676400"/>
          <a:ext cx="2368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766" name="公式" r:id="rId8" imgW="1117115" imgH="215806" progId="Equation.3">
                  <p:embed/>
                </p:oleObj>
              </mc:Choice>
              <mc:Fallback>
                <p:oleObj name="公式" r:id="rId8" imgW="1117115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676400"/>
                        <a:ext cx="23685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5"/>
          <p:cNvGraphicFramePr>
            <a:graphicFrameLocks noChangeAspect="1"/>
          </p:cNvGraphicFramePr>
          <p:nvPr/>
        </p:nvGraphicFramePr>
        <p:xfrm>
          <a:off x="533400" y="2133600"/>
          <a:ext cx="7593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767" name="公式" r:id="rId10" imgW="3073400" imgH="215900" progId="Equation.3">
                  <p:embed/>
                </p:oleObj>
              </mc:Choice>
              <mc:Fallback>
                <p:oleObj name="公式" r:id="rId10" imgW="30734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133600"/>
                        <a:ext cx="75930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6"/>
          <p:cNvGraphicFramePr>
            <a:graphicFrameLocks noChangeAspect="1"/>
          </p:cNvGraphicFramePr>
          <p:nvPr/>
        </p:nvGraphicFramePr>
        <p:xfrm>
          <a:off x="609600" y="2667000"/>
          <a:ext cx="54530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768" name="公式" r:id="rId12" imgW="2755900" imgH="1193800" progId="Equation.3">
                  <p:embed/>
                </p:oleObj>
              </mc:Choice>
              <mc:Fallback>
                <p:oleObj name="公式" r:id="rId12" imgW="2755900" imgH="119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667000"/>
                        <a:ext cx="5453063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839162"/>
              </p:ext>
            </p:extLst>
          </p:nvPr>
        </p:nvGraphicFramePr>
        <p:xfrm>
          <a:off x="5562600" y="5761705"/>
          <a:ext cx="2716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769" name="公式" r:id="rId14" imgW="1282700" imgH="215900" progId="Equation.3">
                  <p:embed/>
                </p:oleObj>
              </mc:Choice>
              <mc:Fallback>
                <p:oleObj name="公式" r:id="rId14" imgW="12827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761705"/>
                        <a:ext cx="27162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4.5 </a:t>
            </a:r>
            <a:r>
              <a:rPr lang="zh-CN" altLang="en-US" smtClean="0"/>
              <a:t>等价关系与划分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4.16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是非空集合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上的等价关系，则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上的关于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商集</a:t>
            </a:r>
            <a:r>
              <a:rPr lang="en-US" altLang="zh-CN" dirty="0" smtClean="0"/>
              <a:t>A/R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的一个</a:t>
            </a:r>
            <a:r>
              <a:rPr lang="zh-CN" altLang="en-US" dirty="0" smtClean="0">
                <a:solidFill>
                  <a:srgbClr val="FF0000"/>
                </a:solidFill>
              </a:rPr>
              <a:t>划分</a:t>
            </a:r>
            <a:r>
              <a:rPr lang="zh-CN" altLang="en-US" dirty="0" smtClean="0"/>
              <a:t>，称之为由</a:t>
            </a:r>
            <a:r>
              <a:rPr lang="en-US" altLang="zh-CN" dirty="0" smtClean="0"/>
              <a:t>R</a:t>
            </a:r>
            <a:r>
              <a:rPr lang="zh-CN" altLang="en-US" dirty="0" smtClean="0"/>
              <a:t>导出的</a:t>
            </a:r>
            <a:r>
              <a:rPr lang="zh-CN" altLang="en-US" dirty="0" smtClean="0">
                <a:solidFill>
                  <a:srgbClr val="FF0000"/>
                </a:solidFill>
              </a:rPr>
              <a:t>等价划分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证：由定理</a:t>
            </a:r>
            <a:r>
              <a:rPr lang="en-US" altLang="zh-CN" dirty="0" smtClean="0"/>
              <a:t>4.15</a:t>
            </a:r>
            <a:r>
              <a:rPr lang="zh-CN" altLang="en-US" dirty="0" smtClean="0"/>
              <a:t>知，命题成立。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4.17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设∏</a:t>
            </a:r>
            <a:r>
              <a:rPr lang="en-US" altLang="zh-CN" dirty="0" smtClean="0"/>
              <a:t>(A)</a:t>
            </a:r>
            <a:r>
              <a:rPr lang="zh-CN" altLang="en-US" dirty="0" smtClean="0"/>
              <a:t>是非空集合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的一个划分，则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上的关系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上的等价关系，称之为由∏</a:t>
            </a:r>
            <a:r>
              <a:rPr lang="en-US" altLang="zh-CN" dirty="0" smtClean="0"/>
              <a:t>(A)</a:t>
            </a:r>
            <a:r>
              <a:rPr lang="zh-CN" altLang="en-US" dirty="0" smtClean="0"/>
              <a:t>所导出的等价关系。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证明：</a:t>
            </a:r>
            <a:r>
              <a:rPr lang="en-US" altLang="zh-CN" dirty="0" smtClean="0"/>
              <a:t>(1)          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的一个划分，         使得    ，即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</a:t>
            </a:r>
            <a:r>
              <a:rPr lang="zh-CN" altLang="en-US" dirty="0" smtClean="0"/>
              <a:t>同属于∏</a:t>
            </a:r>
            <a:r>
              <a:rPr lang="en-US" altLang="zh-CN" dirty="0" smtClean="0"/>
              <a:t>(A)</a:t>
            </a:r>
            <a:r>
              <a:rPr lang="zh-CN" altLang="en-US" dirty="0" smtClean="0"/>
              <a:t>的一个划分块， ∴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是自反的；</a:t>
            </a:r>
            <a:endParaRPr lang="zh-CN" altLang="en-US" dirty="0"/>
          </a:p>
        </p:txBody>
      </p:sp>
      <p:graphicFrame>
        <p:nvGraphicFramePr>
          <p:cNvPr id="46084" name="Object 2"/>
          <p:cNvGraphicFramePr>
            <a:graphicFrameLocks noChangeAspect="1"/>
          </p:cNvGraphicFramePr>
          <p:nvPr/>
        </p:nvGraphicFramePr>
        <p:xfrm>
          <a:off x="2286000" y="3352800"/>
          <a:ext cx="6073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72" name="公式" r:id="rId3" imgW="3441700" imgH="215900" progId="Equation.3">
                  <p:embed/>
                </p:oleObj>
              </mc:Choice>
              <mc:Fallback>
                <p:oleObj name="公式" r:id="rId3" imgW="3441700" imgH="21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352800"/>
                        <a:ext cx="60737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3"/>
          <p:cNvGraphicFramePr>
            <a:graphicFrameLocks noChangeAspect="1"/>
          </p:cNvGraphicFramePr>
          <p:nvPr/>
        </p:nvGraphicFramePr>
        <p:xfrm>
          <a:off x="2133600" y="4724400"/>
          <a:ext cx="19145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73" name="公式" r:id="rId5" imgW="850531" imgH="203112" progId="Equation.3">
                  <p:embed/>
                </p:oleObj>
              </mc:Choice>
              <mc:Fallback>
                <p:oleObj name="公式" r:id="rId5" imgW="850531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724400"/>
                        <a:ext cx="19145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4"/>
          <p:cNvGraphicFramePr>
            <a:graphicFrameLocks noChangeAspect="1"/>
          </p:cNvGraphicFramePr>
          <p:nvPr/>
        </p:nvGraphicFramePr>
        <p:xfrm>
          <a:off x="6705600" y="4724400"/>
          <a:ext cx="170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74" name="公式" r:id="rId7" imgW="850900" imgH="228600" progId="Equation.3">
                  <p:embed/>
                </p:oleObj>
              </mc:Choice>
              <mc:Fallback>
                <p:oleObj name="公式" r:id="rId7" imgW="8509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724400"/>
                        <a:ext cx="170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5"/>
          <p:cNvGraphicFramePr>
            <a:graphicFrameLocks noChangeAspect="1"/>
          </p:cNvGraphicFramePr>
          <p:nvPr/>
        </p:nvGraphicFramePr>
        <p:xfrm>
          <a:off x="1524000" y="5105400"/>
          <a:ext cx="6858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75" name="公式" r:id="rId9" imgW="393529" imgH="228501" progId="Equation.3">
                  <p:embed/>
                </p:oleObj>
              </mc:Choice>
              <mc:Fallback>
                <p:oleObj name="公式" r:id="rId9" imgW="393529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105400"/>
                        <a:ext cx="6858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4.5 </a:t>
            </a:r>
            <a:r>
              <a:rPr lang="zh-CN" altLang="en-US" smtClean="0"/>
              <a:t>等价关系与划分</a:t>
            </a:r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(2)              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同属于∏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(A)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的一个划分块，即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同属于一个划分块，        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是对称的；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(3)                        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同属于∏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(A)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的一个划分块  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同属于∏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(A)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的一个划分块  ，        ，而由于不同划分块的交集为空，      ，即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属于同一划分块， ∴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是传递的；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∴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为等价关系。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若设                ，则</a:t>
            </a:r>
          </a:p>
        </p:txBody>
      </p:sp>
      <p:graphicFrame>
        <p:nvGraphicFramePr>
          <p:cNvPr id="47108" name="Object 2"/>
          <p:cNvGraphicFramePr>
            <a:graphicFrameLocks noChangeAspect="1"/>
          </p:cNvGraphicFramePr>
          <p:nvPr/>
        </p:nvGraphicFramePr>
        <p:xfrm>
          <a:off x="1066800" y="1143000"/>
          <a:ext cx="325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2" name="公式" r:id="rId4" imgW="1536033" imgH="215806" progId="Equation.3">
                  <p:embed/>
                </p:oleObj>
              </mc:Choice>
              <mc:Fallback>
                <p:oleObj name="公式" r:id="rId4" imgW="1536033" imgH="21580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143000"/>
                        <a:ext cx="32543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159195"/>
              </p:ext>
            </p:extLst>
          </p:nvPr>
        </p:nvGraphicFramePr>
        <p:xfrm>
          <a:off x="6705600" y="1524000"/>
          <a:ext cx="1885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3" name="公式" r:id="rId6" imgW="837836" imgH="203112" progId="Equation.3">
                  <p:embed/>
                </p:oleObj>
              </mc:Choice>
              <mc:Fallback>
                <p:oleObj name="公式" r:id="rId6" imgW="837836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524000"/>
                        <a:ext cx="18859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4"/>
          <p:cNvGraphicFramePr>
            <a:graphicFrameLocks noChangeAspect="1"/>
          </p:cNvGraphicFramePr>
          <p:nvPr/>
        </p:nvGraphicFramePr>
        <p:xfrm>
          <a:off x="1066800" y="2438400"/>
          <a:ext cx="50831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4" name="公式" r:id="rId8" imgW="2400300" imgH="215900" progId="Equation.3">
                  <p:embed/>
                </p:oleObj>
              </mc:Choice>
              <mc:Fallback>
                <p:oleObj name="公式" r:id="rId8" imgW="24003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438400"/>
                        <a:ext cx="50831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5"/>
          <p:cNvGraphicFramePr>
            <a:graphicFrameLocks noChangeAspect="1"/>
          </p:cNvGraphicFramePr>
          <p:nvPr/>
        </p:nvGraphicFramePr>
        <p:xfrm>
          <a:off x="4130675" y="2774950"/>
          <a:ext cx="3571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5" name="公式" r:id="rId10" imgW="165028" imgH="228501" progId="Equation.3">
                  <p:embed/>
                </p:oleObj>
              </mc:Choice>
              <mc:Fallback>
                <p:oleObj name="公式" r:id="rId10" imgW="165028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0675" y="2774950"/>
                        <a:ext cx="35718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7"/>
          <p:cNvGraphicFramePr>
            <a:graphicFrameLocks noChangeAspect="1"/>
          </p:cNvGraphicFramePr>
          <p:nvPr/>
        </p:nvGraphicFramePr>
        <p:xfrm>
          <a:off x="2185988" y="3124200"/>
          <a:ext cx="4127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6" name="公式" r:id="rId12" imgW="190417" imgH="241195" progId="Equation.3">
                  <p:embed/>
                </p:oleObj>
              </mc:Choice>
              <mc:Fallback>
                <p:oleObj name="公式" r:id="rId12" imgW="190417" imgH="24119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3124200"/>
                        <a:ext cx="4127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179396"/>
              </p:ext>
            </p:extLst>
          </p:nvPr>
        </p:nvGraphicFramePr>
        <p:xfrm>
          <a:off x="2747779" y="3138488"/>
          <a:ext cx="16002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7" name="公式" r:id="rId14" imgW="825500" imgH="241300" progId="Equation.3">
                  <p:embed/>
                </p:oleObj>
              </mc:Choice>
              <mc:Fallback>
                <p:oleObj name="公式" r:id="rId14" imgW="8255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779" y="3138488"/>
                        <a:ext cx="16002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256925"/>
              </p:ext>
            </p:extLst>
          </p:nvPr>
        </p:nvGraphicFramePr>
        <p:xfrm>
          <a:off x="2115343" y="3562350"/>
          <a:ext cx="115728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8" name="公式" r:id="rId16" imgW="596900" imgH="241300" progId="Equation.3">
                  <p:embed/>
                </p:oleObj>
              </mc:Choice>
              <mc:Fallback>
                <p:oleObj name="公式" r:id="rId16" imgW="5969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5343" y="3562350"/>
                        <a:ext cx="1157287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5" name="Object 10"/>
          <p:cNvGraphicFramePr>
            <a:graphicFrameLocks noChangeAspect="1"/>
          </p:cNvGraphicFramePr>
          <p:nvPr/>
        </p:nvGraphicFramePr>
        <p:xfrm>
          <a:off x="1600200" y="4953000"/>
          <a:ext cx="284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9" name="公式" r:id="rId18" imgW="1422400" imgH="228600" progId="Equation.3">
                  <p:embed/>
                </p:oleObj>
              </mc:Choice>
              <mc:Fallback>
                <p:oleObj name="公式" r:id="rId18" imgW="14224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953000"/>
                        <a:ext cx="2844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6" name="Object 11"/>
          <p:cNvGraphicFramePr>
            <a:graphicFrameLocks noChangeAspect="1"/>
          </p:cNvGraphicFramePr>
          <p:nvPr/>
        </p:nvGraphicFramePr>
        <p:xfrm>
          <a:off x="914400" y="5410200"/>
          <a:ext cx="59436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0" name="公式" r:id="rId20" imgW="2959100" imgH="381000" progId="Equation.3">
                  <p:embed/>
                </p:oleObj>
              </mc:Choice>
              <mc:Fallback>
                <p:oleObj name="公式" r:id="rId20" imgW="2959100" imgH="381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410200"/>
                        <a:ext cx="59436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8488204" y="153867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</a:rPr>
              <a:t>，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4.5 </a:t>
            </a:r>
            <a:r>
              <a:rPr lang="zh-CN" altLang="en-US" smtClean="0"/>
              <a:t>等价关系与划分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  <a:defRPr/>
            </a:pPr>
            <a:r>
              <a:rPr lang="zh-CN" altLang="en-US" dirty="0" smtClean="0"/>
              <a:t>有定理</a:t>
            </a:r>
            <a:r>
              <a:rPr lang="en-US" altLang="zh-CN" dirty="0" smtClean="0"/>
              <a:t>4.16,4.17</a:t>
            </a:r>
            <a:r>
              <a:rPr lang="zh-CN" altLang="en-US" dirty="0" smtClean="0"/>
              <a:t>知，集合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上的等价关系与集合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的划分是一一对应的，因此可以说：</a:t>
            </a:r>
            <a:r>
              <a:rPr lang="zh-CN" altLang="en-US" dirty="0" smtClean="0">
                <a:solidFill>
                  <a:srgbClr val="FF0000"/>
                </a:solidFill>
              </a:rPr>
              <a:t>划分</a:t>
            </a:r>
            <a:r>
              <a:rPr lang="zh-CN" altLang="en-US" dirty="0" smtClean="0"/>
              <a:t>与</a:t>
            </a:r>
            <a:r>
              <a:rPr lang="zh-CN" altLang="en-US" dirty="0" smtClean="0">
                <a:solidFill>
                  <a:srgbClr val="FF0000"/>
                </a:solidFill>
              </a:rPr>
              <a:t>等价关系</a:t>
            </a:r>
            <a:r>
              <a:rPr lang="zh-CN" altLang="en-US" dirty="0" smtClean="0"/>
              <a:t>这两个不同的概念</a:t>
            </a:r>
            <a:r>
              <a:rPr lang="zh-CN" altLang="en-US" dirty="0" smtClean="0">
                <a:solidFill>
                  <a:srgbClr val="FF0000"/>
                </a:solidFill>
              </a:rPr>
              <a:t>本质上是相同的</a:t>
            </a:r>
            <a:r>
              <a:rPr lang="zh-CN" altLang="en-US" dirty="0" smtClean="0"/>
              <a:t>，即是同一个概念的两种不同的表达方式。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0000FF"/>
                </a:solidFill>
              </a:rPr>
              <a:t>例</a:t>
            </a:r>
            <a:r>
              <a:rPr lang="en-US" altLang="zh-CN" kern="1200" dirty="0" smtClean="0">
                <a:solidFill>
                  <a:srgbClr val="0000FF"/>
                </a:solidFill>
              </a:rPr>
              <a:t>4-14</a:t>
            </a:r>
            <a:r>
              <a:rPr lang="zh-CN" altLang="en-US" kern="1200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A={1,2,3}</a:t>
            </a:r>
            <a:r>
              <a:rPr lang="zh-CN" altLang="en-US" dirty="0" smtClean="0"/>
              <a:t>，求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上的所有等价关系。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解：先求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的划分：只有一个划分块的划分为</a:t>
            </a:r>
            <a:r>
              <a:rPr lang="en-US" altLang="zh-CN" dirty="0" smtClean="0"/>
              <a:t>{1,2,3}</a:t>
            </a:r>
            <a:r>
              <a:rPr lang="zh-CN" altLang="en-US" dirty="0" smtClean="0"/>
              <a:t>；具有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个划分块的划分为  </a:t>
            </a:r>
            <a:r>
              <a:rPr lang="en-US" altLang="zh-CN" dirty="0" smtClean="0"/>
              <a:t>{{1}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{2,3}}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{{2}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{1,3}}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{{3}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{1,2}}</a:t>
            </a:r>
            <a:r>
              <a:rPr lang="zh-CN" altLang="en-US" dirty="0" smtClean="0"/>
              <a:t>，具有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个划分块的划分为  </a:t>
            </a:r>
            <a:r>
              <a:rPr lang="en-US" altLang="zh-CN" dirty="0" smtClean="0"/>
              <a:t>{{1}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{2}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{3}}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相应的等价关系为：  </a:t>
            </a:r>
            <a:endParaRPr lang="zh-CN" altLang="en-US" dirty="0"/>
          </a:p>
        </p:txBody>
      </p:sp>
      <p:graphicFrame>
        <p:nvGraphicFramePr>
          <p:cNvPr id="48132" name="Object 2"/>
          <p:cNvGraphicFramePr>
            <a:graphicFrameLocks noChangeAspect="1"/>
          </p:cNvGraphicFramePr>
          <p:nvPr/>
        </p:nvGraphicFramePr>
        <p:xfrm>
          <a:off x="7543800" y="3352800"/>
          <a:ext cx="3810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04" name="公式" r:id="rId3" imgW="203024" imgH="215713" progId="Equation.3">
                  <p:embed/>
                </p:oleObj>
              </mc:Choice>
              <mc:Fallback>
                <p:oleObj name="公式" r:id="rId3" imgW="203024" imgH="2157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352800"/>
                        <a:ext cx="3810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3"/>
          <p:cNvGraphicFramePr>
            <a:graphicFrameLocks noChangeAspect="1"/>
          </p:cNvGraphicFramePr>
          <p:nvPr/>
        </p:nvGraphicFramePr>
        <p:xfrm>
          <a:off x="6161088" y="3733800"/>
          <a:ext cx="40481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05" name="公式" r:id="rId5" imgW="215619" imgH="215619" progId="Equation.3">
                  <p:embed/>
                </p:oleObj>
              </mc:Choice>
              <mc:Fallback>
                <p:oleObj name="公式" r:id="rId5" imgW="215619" imgH="21561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1088" y="3733800"/>
                        <a:ext cx="404812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4"/>
          <p:cNvGraphicFramePr>
            <a:graphicFrameLocks noChangeAspect="1"/>
          </p:cNvGraphicFramePr>
          <p:nvPr/>
        </p:nvGraphicFramePr>
        <p:xfrm>
          <a:off x="2057400" y="4114800"/>
          <a:ext cx="4048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06" name="公式" r:id="rId7" imgW="215806" imgH="228501" progId="Equation.3">
                  <p:embed/>
                </p:oleObj>
              </mc:Choice>
              <mc:Fallback>
                <p:oleObj name="公式" r:id="rId7" imgW="215806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114800"/>
                        <a:ext cx="40481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5"/>
          <p:cNvGraphicFramePr>
            <a:graphicFrameLocks noChangeAspect="1"/>
          </p:cNvGraphicFramePr>
          <p:nvPr/>
        </p:nvGraphicFramePr>
        <p:xfrm>
          <a:off x="4724400" y="4038600"/>
          <a:ext cx="40481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07" name="公式" r:id="rId9" imgW="215619" imgH="215619" progId="Equation.3">
                  <p:embed/>
                </p:oleObj>
              </mc:Choice>
              <mc:Fallback>
                <p:oleObj name="公式" r:id="rId9" imgW="215619" imgH="21561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038600"/>
                        <a:ext cx="40481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6"/>
          <p:cNvGraphicFramePr>
            <a:graphicFrameLocks noChangeAspect="1"/>
          </p:cNvGraphicFramePr>
          <p:nvPr/>
        </p:nvGraphicFramePr>
        <p:xfrm>
          <a:off x="3646488" y="4484688"/>
          <a:ext cx="4048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08" name="公式" r:id="rId11" imgW="215806" imgH="228501" progId="Equation.3">
                  <p:embed/>
                </p:oleObj>
              </mc:Choice>
              <mc:Fallback>
                <p:oleObj name="公式" r:id="rId11" imgW="215806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4484688"/>
                        <a:ext cx="40481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7"/>
          <p:cNvGraphicFramePr>
            <a:graphicFrameLocks noChangeAspect="1"/>
          </p:cNvGraphicFramePr>
          <p:nvPr/>
        </p:nvGraphicFramePr>
        <p:xfrm>
          <a:off x="3657600" y="4953000"/>
          <a:ext cx="4867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09" name="公式" r:id="rId13" imgW="2298700" imgH="215900" progId="Equation.3">
                  <p:embed/>
                </p:oleObj>
              </mc:Choice>
              <mc:Fallback>
                <p:oleObj name="公式" r:id="rId13" imgW="22987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8672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Object 8"/>
          <p:cNvGraphicFramePr>
            <a:graphicFrameLocks noChangeAspect="1"/>
          </p:cNvGraphicFramePr>
          <p:nvPr/>
        </p:nvGraphicFramePr>
        <p:xfrm>
          <a:off x="609600" y="5410200"/>
          <a:ext cx="77993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10" name="公式" r:id="rId15" imgW="3683000" imgH="228600" progId="Equation.3">
                  <p:embed/>
                </p:oleObj>
              </mc:Choice>
              <mc:Fallback>
                <p:oleObj name="公式" r:id="rId15" imgW="36830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410200"/>
                        <a:ext cx="77993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4.5 </a:t>
            </a:r>
            <a:r>
              <a:rPr lang="zh-CN" altLang="en-US" smtClean="0"/>
              <a:t>等价关系与划分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0000FF"/>
                </a:solidFill>
              </a:rPr>
              <a:t>例</a:t>
            </a:r>
            <a:r>
              <a:rPr lang="en-US" altLang="zh-CN" kern="1200" dirty="0" smtClean="0">
                <a:solidFill>
                  <a:srgbClr val="0000FF"/>
                </a:solidFill>
              </a:rPr>
              <a:t>4-15</a:t>
            </a:r>
            <a:r>
              <a:rPr lang="zh-CN" altLang="en-US" kern="1200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是集合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上的一个关系，对任意 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  A</a:t>
            </a:r>
            <a:r>
              <a:rPr lang="zh-CN" altLang="en-US" dirty="0" smtClean="0"/>
              <a:t>，若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 </a:t>
            </a:r>
            <a:r>
              <a:rPr lang="zh-CN" altLang="en-US" dirty="0" smtClean="0"/>
              <a:t>那么称</a:t>
            </a:r>
            <a:r>
              <a:rPr lang="en-US" altLang="zh-CN" dirty="0" smtClean="0"/>
              <a:t>R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</a:t>
            </a:r>
            <a:r>
              <a:rPr lang="zh-CN" altLang="en-US" dirty="0" smtClean="0">
                <a:solidFill>
                  <a:srgbClr val="FF0000"/>
                </a:solidFill>
              </a:rPr>
              <a:t>循环关系</a:t>
            </a:r>
            <a:r>
              <a:rPr lang="zh-CN" altLang="en-US" dirty="0" smtClean="0"/>
              <a:t>。试证明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上的一个等价关系的充要条件是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是循环关系和自反关系。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证明：必要性：若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是等价关系；</a:t>
            </a:r>
            <a:r>
              <a:rPr lang="en-US" altLang="zh-CN" dirty="0" smtClean="0"/>
              <a:t>(1)R</a:t>
            </a:r>
            <a:r>
              <a:rPr lang="zh-CN" altLang="en-US" dirty="0" smtClean="0"/>
              <a:t>等价</a:t>
            </a:r>
            <a:r>
              <a:rPr lang="en-US" altLang="zh-CN" dirty="0" smtClean="0"/>
              <a:t>=&gt;R</a:t>
            </a:r>
            <a:r>
              <a:rPr lang="zh-CN" altLang="en-US" dirty="0" smtClean="0"/>
              <a:t>自反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(2)                          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</a:t>
            </a:r>
            <a:r>
              <a:rPr lang="zh-CN" altLang="en-US" dirty="0" smtClean="0"/>
              <a:t>等价∴</a:t>
            </a:r>
            <a:r>
              <a:rPr lang="en-US" altLang="zh-CN" dirty="0" smtClean="0"/>
              <a:t>R</a:t>
            </a:r>
            <a:r>
              <a:rPr lang="zh-CN" altLang="en-US" dirty="0" smtClean="0"/>
              <a:t>对称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∴                             ，即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是循环关系；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充分性：若</a:t>
            </a:r>
            <a:r>
              <a:rPr lang="en-US" altLang="zh-CN" dirty="0" smtClean="0"/>
              <a:t>R</a:t>
            </a:r>
            <a:r>
              <a:rPr lang="zh-CN" altLang="en-US" dirty="0" smtClean="0"/>
              <a:t>自反且循环</a:t>
            </a:r>
            <a:r>
              <a:rPr lang="zh-CN" altLang="en-US" dirty="0" smtClean="0">
                <a:sym typeface="Wingdings" pitchFamily="2" charset="2"/>
              </a:rPr>
              <a:t>：</a:t>
            </a:r>
            <a:r>
              <a:rPr lang="en-US" altLang="zh-CN" dirty="0" smtClean="0">
                <a:sym typeface="Wingdings" pitchFamily="2" charset="2"/>
              </a:rPr>
              <a:t>(1)</a:t>
            </a:r>
            <a:r>
              <a:rPr lang="zh-CN" altLang="en-US" dirty="0" smtClean="0">
                <a:sym typeface="Wingdings" pitchFamily="2" charset="2"/>
              </a:rPr>
              <a:t>自反性显然；</a:t>
            </a:r>
            <a:endParaRPr lang="en-US" altLang="zh-CN" dirty="0" smtClean="0">
              <a:sym typeface="Wingdings" pitchFamily="2" charset="2"/>
            </a:endParaRPr>
          </a:p>
          <a:p>
            <a:pPr>
              <a:buFontTx/>
              <a:buNone/>
              <a:defRPr/>
            </a:pPr>
            <a:r>
              <a:rPr lang="en-US" altLang="zh-CN" dirty="0" smtClean="0">
                <a:sym typeface="Wingdings" pitchFamily="2" charset="2"/>
              </a:rPr>
              <a:t>(2)      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R</a:t>
            </a:r>
            <a:r>
              <a:rPr lang="zh-CN" altLang="en-US" dirty="0" smtClean="0">
                <a:sym typeface="Wingdings" pitchFamily="2" charset="2"/>
              </a:rPr>
              <a:t>是自反，得         ，因</a:t>
            </a:r>
            <a:r>
              <a:rPr lang="en-US" altLang="zh-CN" dirty="0" smtClean="0">
                <a:sym typeface="Wingdings" pitchFamily="2" charset="2"/>
              </a:rPr>
              <a:t>R</a:t>
            </a:r>
            <a:r>
              <a:rPr lang="zh-CN" altLang="en-US" dirty="0" smtClean="0">
                <a:sym typeface="Wingdings" pitchFamily="2" charset="2"/>
              </a:rPr>
              <a:t>是循环的</a:t>
            </a:r>
            <a:endParaRPr lang="en-US" altLang="zh-CN" dirty="0" smtClean="0">
              <a:sym typeface="Wingdings" pitchFamily="2" charset="2"/>
            </a:endParaRPr>
          </a:p>
          <a:p>
            <a:pPr>
              <a:buFontTx/>
              <a:buNone/>
              <a:defRPr/>
            </a:pPr>
            <a:r>
              <a:rPr lang="en-US" altLang="zh-CN" dirty="0" smtClean="0"/>
              <a:t>                     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是对称的；</a:t>
            </a:r>
            <a:endParaRPr lang="zh-CN" altLang="en-US" dirty="0"/>
          </a:p>
        </p:txBody>
      </p:sp>
      <p:graphicFrame>
        <p:nvGraphicFramePr>
          <p:cNvPr id="4915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033482"/>
              </p:ext>
            </p:extLst>
          </p:nvPr>
        </p:nvGraphicFramePr>
        <p:xfrm>
          <a:off x="1647092" y="1574068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21" name="公式" r:id="rId3" imgW="126725" imgH="126725" progId="Equation.3">
                  <p:embed/>
                </p:oleObj>
              </mc:Choice>
              <mc:Fallback>
                <p:oleObj name="公式" r:id="rId3" imgW="126725" imgH="12672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092" y="1574068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770825"/>
              </p:ext>
            </p:extLst>
          </p:nvPr>
        </p:nvGraphicFramePr>
        <p:xfrm>
          <a:off x="2932112" y="1529618"/>
          <a:ext cx="57546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22" name="公式" r:id="rId5" imgW="2717800" imgH="215900" progId="Equation.3">
                  <p:embed/>
                </p:oleObj>
              </mc:Choice>
              <mc:Fallback>
                <p:oleObj name="公式" r:id="rId5" imgW="27178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112" y="1529618"/>
                        <a:ext cx="57546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909002"/>
              </p:ext>
            </p:extLst>
          </p:nvPr>
        </p:nvGraphicFramePr>
        <p:xfrm>
          <a:off x="963613" y="3429000"/>
          <a:ext cx="50022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23" name="Equation" r:id="rId7" imgW="2361960" imgH="215640" progId="Equation.DSMT4">
                  <p:embed/>
                </p:oleObj>
              </mc:Choice>
              <mc:Fallback>
                <p:oleObj name="Equation" r:id="rId7" imgW="236196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3429000"/>
                        <a:ext cx="50022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211401"/>
              </p:ext>
            </p:extLst>
          </p:nvPr>
        </p:nvGraphicFramePr>
        <p:xfrm>
          <a:off x="851694" y="3962400"/>
          <a:ext cx="5289550" cy="392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24" name="Equation" r:id="rId9" imgW="2908080" imgH="215640" progId="Equation.DSMT4">
                  <p:embed/>
                </p:oleObj>
              </mc:Choice>
              <mc:Fallback>
                <p:oleObj name="Equation" r:id="rId9" imgW="290808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694" y="3962400"/>
                        <a:ext cx="5289550" cy="3925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6"/>
          <p:cNvGraphicFramePr>
            <a:graphicFrameLocks noChangeAspect="1"/>
          </p:cNvGraphicFramePr>
          <p:nvPr/>
        </p:nvGraphicFramePr>
        <p:xfrm>
          <a:off x="1066800" y="5410200"/>
          <a:ext cx="114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25" name="公式" r:id="rId11" imgW="609336" imgH="203112" progId="Equation.3">
                  <p:embed/>
                </p:oleObj>
              </mc:Choice>
              <mc:Fallback>
                <p:oleObj name="公式" r:id="rId11" imgW="609336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410200"/>
                        <a:ext cx="1143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7"/>
          <p:cNvGraphicFramePr>
            <a:graphicFrameLocks noChangeAspect="1"/>
          </p:cNvGraphicFramePr>
          <p:nvPr/>
        </p:nvGraphicFramePr>
        <p:xfrm>
          <a:off x="4495800" y="5334000"/>
          <a:ext cx="1628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26" name="公式" r:id="rId13" imgW="723586" imgH="203112" progId="Equation.3">
                  <p:embed/>
                </p:oleObj>
              </mc:Choice>
              <mc:Fallback>
                <p:oleObj name="公式" r:id="rId13" imgW="723586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334000"/>
                        <a:ext cx="16287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ject 8"/>
          <p:cNvGraphicFramePr>
            <a:graphicFrameLocks noChangeAspect="1"/>
          </p:cNvGraphicFramePr>
          <p:nvPr/>
        </p:nvGraphicFramePr>
        <p:xfrm>
          <a:off x="609600" y="5867400"/>
          <a:ext cx="3711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27" name="公式" r:id="rId15" imgW="1752600" imgH="215900" progId="Equation.3">
                  <p:embed/>
                </p:oleObj>
              </mc:Choice>
              <mc:Fallback>
                <p:oleObj name="公式" r:id="rId15" imgW="1752600" imgH="215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867400"/>
                        <a:ext cx="37115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4.5 </a:t>
            </a:r>
            <a:r>
              <a:rPr lang="zh-CN" altLang="en-US" smtClean="0"/>
              <a:t>等价关系与划分</a:t>
            </a:r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(3)                         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，则由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对称得         ，由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循环，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 ∴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是传递的；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∴R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等价。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0180" name="Object 2"/>
          <p:cNvGraphicFramePr>
            <a:graphicFrameLocks noChangeAspect="1"/>
          </p:cNvGraphicFramePr>
          <p:nvPr/>
        </p:nvGraphicFramePr>
        <p:xfrm>
          <a:off x="1066800" y="1143000"/>
          <a:ext cx="527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71" name="公式" r:id="rId3" imgW="2489200" imgH="215900" progId="Equation.3">
                  <p:embed/>
                </p:oleObj>
              </mc:Choice>
              <mc:Fallback>
                <p:oleObj name="公式" r:id="rId3" imgW="2489200" imgH="21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143000"/>
                        <a:ext cx="527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3"/>
          <p:cNvGraphicFramePr>
            <a:graphicFrameLocks noChangeAspect="1"/>
          </p:cNvGraphicFramePr>
          <p:nvPr/>
        </p:nvGraphicFramePr>
        <p:xfrm>
          <a:off x="1190625" y="1562100"/>
          <a:ext cx="1628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72" name="公式" r:id="rId5" imgW="723586" imgH="203112" progId="Equation.3">
                  <p:embed/>
                </p:oleObj>
              </mc:Choice>
              <mc:Fallback>
                <p:oleObj name="公式" r:id="rId5" imgW="723586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1562100"/>
                        <a:ext cx="16287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293983"/>
              </p:ext>
            </p:extLst>
          </p:nvPr>
        </p:nvGraphicFramePr>
        <p:xfrm>
          <a:off x="4572000" y="1562100"/>
          <a:ext cx="3228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73" name="Equation" r:id="rId7" imgW="1434960" imgH="203040" progId="Equation.DSMT4">
                  <p:embed/>
                </p:oleObj>
              </mc:Choice>
              <mc:Fallback>
                <p:oleObj name="Equation" r:id="rId7" imgW="14349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562100"/>
                        <a:ext cx="32289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6"/>
          <p:cNvGraphicFramePr>
            <a:graphicFrameLocks noChangeAspect="1"/>
          </p:cNvGraphicFramePr>
          <p:nvPr/>
        </p:nvGraphicFramePr>
        <p:xfrm>
          <a:off x="685800" y="2057400"/>
          <a:ext cx="1857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74" name="公式" r:id="rId9" imgW="825500" imgH="203200" progId="Equation.3">
                  <p:embed/>
                </p:oleObj>
              </mc:Choice>
              <mc:Fallback>
                <p:oleObj name="公式" r:id="rId9" imgW="8255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057400"/>
                        <a:ext cx="18573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4.6 </a:t>
            </a:r>
            <a:r>
              <a:rPr lang="zh-CN" altLang="en-US" smtClean="0"/>
              <a:t>次序关系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en-US" dirty="0" smtClean="0"/>
              <a:t>一些研究中，需要把研究的对象排出次序，因此，集合的元素之间还有一种重要关系，称为“先后次序”关系，即偏序关系。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4.21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en-US" altLang="zh-CN" dirty="0" smtClean="0"/>
              <a:t>(1)</a:t>
            </a:r>
            <a:r>
              <a:rPr lang="zh-CN" altLang="en-US" dirty="0" smtClean="0"/>
              <a:t>设</a:t>
            </a:r>
            <a:r>
              <a:rPr lang="en-US" altLang="zh-CN" dirty="0" smtClean="0"/>
              <a:t>R</a:t>
            </a:r>
            <a:r>
              <a:rPr lang="zh-CN" altLang="en-US" dirty="0" smtClean="0"/>
              <a:t>为非空集合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上的关系，如果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是自反的，反对称的，传递的，则称</a:t>
            </a:r>
            <a:r>
              <a:rPr lang="en-US" altLang="zh-CN" dirty="0" smtClean="0"/>
              <a:t>R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</a:t>
            </a:r>
            <a:r>
              <a:rPr lang="zh-CN" altLang="en-US" dirty="0" smtClean="0">
                <a:solidFill>
                  <a:srgbClr val="FF0000"/>
                </a:solidFill>
              </a:rPr>
              <a:t>偏序关系</a:t>
            </a:r>
            <a:r>
              <a:rPr lang="en-US" altLang="zh-CN" dirty="0" smtClean="0"/>
              <a:t>(Partial Order relation)</a:t>
            </a:r>
            <a:r>
              <a:rPr lang="zh-CN" altLang="en-US" dirty="0" smtClean="0"/>
              <a:t>。记作“≤”</a:t>
            </a:r>
            <a:r>
              <a:rPr lang="en-US" altLang="zh-CN" dirty="0" smtClean="0"/>
              <a:t>,</a:t>
            </a:r>
            <a:r>
              <a:rPr lang="zh-CN" altLang="en-US" dirty="0" smtClean="0"/>
              <a:t>读作“小于等于”；</a:t>
            </a:r>
            <a:r>
              <a:rPr lang="en-US" altLang="zh-CN" dirty="0" smtClean="0"/>
              <a:t> (2)</a:t>
            </a:r>
            <a:r>
              <a:rPr lang="zh-CN" altLang="en-US" dirty="0" smtClean="0"/>
              <a:t>设</a:t>
            </a:r>
            <a:r>
              <a:rPr lang="en-US" altLang="zh-CN" dirty="0" smtClean="0"/>
              <a:t>R</a:t>
            </a:r>
            <a:r>
              <a:rPr lang="zh-CN" altLang="en-US" dirty="0" smtClean="0"/>
              <a:t>为非空集合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上的关系，如果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是反自反的，反对称的，传递的，则称</a:t>
            </a:r>
            <a:r>
              <a:rPr lang="en-US" altLang="zh-CN" dirty="0" smtClean="0"/>
              <a:t>R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</a:t>
            </a:r>
            <a:r>
              <a:rPr lang="zh-CN" altLang="en-US" dirty="0" smtClean="0">
                <a:solidFill>
                  <a:srgbClr val="FF0000"/>
                </a:solidFill>
              </a:rPr>
              <a:t>拟序关系</a:t>
            </a:r>
            <a:r>
              <a:rPr lang="en-US" altLang="zh-CN" dirty="0" smtClean="0"/>
              <a:t>(Quasi Order relation)</a:t>
            </a:r>
            <a:r>
              <a:rPr lang="zh-CN" altLang="en-US" dirty="0" smtClean="0"/>
              <a:t>。记作“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”；读作“小于”。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dirty="0" smtClean="0"/>
              <a:t>偏序关系的逆关系   也是一个偏序，用“≥”表示，读作“大于等于”；拟序关系的逆关系   也是一个拟序，用“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”表示，读作“大于”。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  <p:graphicFrame>
        <p:nvGraphicFramePr>
          <p:cNvPr id="51204" name="Object 3"/>
          <p:cNvGraphicFramePr>
            <a:graphicFrameLocks noChangeAspect="1"/>
          </p:cNvGraphicFramePr>
          <p:nvPr/>
        </p:nvGraphicFramePr>
        <p:xfrm>
          <a:off x="3657600" y="5105400"/>
          <a:ext cx="549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14" name="公式" r:id="rId4" imgW="228600" imgH="190500" progId="Equation.3">
                  <p:embed/>
                </p:oleObj>
              </mc:Choice>
              <mc:Fallback>
                <p:oleObj name="公式" r:id="rId4" imgW="228600" imgH="190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105400"/>
                        <a:ext cx="5492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460055"/>
              </p:ext>
            </p:extLst>
          </p:nvPr>
        </p:nvGraphicFramePr>
        <p:xfrm>
          <a:off x="7556500" y="5486400"/>
          <a:ext cx="4794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15" name="Equation" r:id="rId6" imgW="228600" imgH="190440" progId="Equation.DSMT4">
                  <p:embed/>
                </p:oleObj>
              </mc:Choice>
              <mc:Fallback>
                <p:oleObj name="Equation" r:id="rId6" imgW="228600" imgH="1904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0" y="5486400"/>
                        <a:ext cx="47942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4.6 </a:t>
            </a:r>
            <a:r>
              <a:rPr lang="zh-CN" altLang="en-US" smtClean="0"/>
              <a:t>次序关系</a:t>
            </a:r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4864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集合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上的幂集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P(A)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上定义的“  ”和“  ”分别是偏序关系和拟序关系；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实数集合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上定义的数的“小于等于”关系，“小于”关系，分别是偏序关系和拟序关系；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自然数集合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上定义的“整除”关系，也是一个偏序集合。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4.22</a:t>
            </a:r>
            <a:r>
              <a:rPr lang="zh-CN" altLang="en-US" dirty="0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&lt;A, ≤&gt;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是一个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偏序集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，对        ，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x≤y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y≤x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，则称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可比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(Comparable),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是可比的，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x&lt;y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且不存在     ，使得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x&lt;z&lt;y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，则称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覆盖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(Overlay)x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graphicFrame>
        <p:nvGraphicFramePr>
          <p:cNvPr id="5222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226649"/>
              </p:ext>
            </p:extLst>
          </p:nvPr>
        </p:nvGraphicFramePr>
        <p:xfrm>
          <a:off x="6492751" y="126365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92" name="公式" r:id="rId4" imgW="152268" imgH="152268" progId="Equation.3">
                  <p:embed/>
                </p:oleObj>
              </mc:Choice>
              <mc:Fallback>
                <p:oleObj name="公式" r:id="rId4" imgW="152268" imgH="15226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751" y="126365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980726"/>
              </p:ext>
            </p:extLst>
          </p:nvPr>
        </p:nvGraphicFramePr>
        <p:xfrm>
          <a:off x="7848600" y="1263650"/>
          <a:ext cx="4413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93" name="公式" r:id="rId6" imgW="152202" imgH="126835" progId="Equation.3">
                  <p:embed/>
                </p:oleObj>
              </mc:Choice>
              <mc:Fallback>
                <p:oleObj name="公式" r:id="rId6" imgW="152202" imgH="12683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263650"/>
                        <a:ext cx="44132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6165"/>
              </p:ext>
            </p:extLst>
          </p:nvPr>
        </p:nvGraphicFramePr>
        <p:xfrm>
          <a:off x="6848351" y="3915060"/>
          <a:ext cx="1407990" cy="469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94" name="Equation" r:id="rId8" imgW="609336" imgH="203112" progId="Equation.DSMT4">
                  <p:embed/>
                </p:oleObj>
              </mc:Choice>
              <mc:Fallback>
                <p:oleObj name="Equation" r:id="rId8" imgW="609336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8351" y="3915060"/>
                        <a:ext cx="1407990" cy="469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959732"/>
              </p:ext>
            </p:extLst>
          </p:nvPr>
        </p:nvGraphicFramePr>
        <p:xfrm>
          <a:off x="4572000" y="4648200"/>
          <a:ext cx="8493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95" name="公式" r:id="rId10" imgW="368140" imgH="165028" progId="Equation.3">
                  <p:embed/>
                </p:oleObj>
              </mc:Choice>
              <mc:Fallback>
                <p:oleObj name="公式" r:id="rId10" imgW="368140" imgH="16502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648200"/>
                        <a:ext cx="8493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4.6 </a:t>
            </a:r>
            <a:r>
              <a:rPr lang="zh-CN" altLang="en-US" smtClean="0"/>
              <a:t>次序关系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54864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集合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A={a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c}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，则偏序集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&lt;P(A),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{a}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{a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b}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是可比的；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{a}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{b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c}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是不可比的；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{a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b}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覆盖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{a}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{a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c}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不覆盖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{a}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偏序集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{R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≤}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，对        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都是可比的，但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不覆盖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也不覆盖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偏序集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{Z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≤}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，对        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都是可比的，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覆盖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x-1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(4)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偏序集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&lt;N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|&gt;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不是可比的，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是可比的，并且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覆盖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2,2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可比，但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不覆盖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graphicFrame>
        <p:nvGraphicFramePr>
          <p:cNvPr id="5325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679849"/>
              </p:ext>
            </p:extLst>
          </p:nvPr>
        </p:nvGraphicFramePr>
        <p:xfrm>
          <a:off x="4191000" y="2667000"/>
          <a:ext cx="137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62" name="公式" r:id="rId3" imgW="609336" imgH="203112" progId="Equation.3">
                  <p:embed/>
                </p:oleObj>
              </mc:Choice>
              <mc:Fallback>
                <p:oleObj name="公式" r:id="rId3" imgW="609336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667000"/>
                        <a:ext cx="1371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407348"/>
              </p:ext>
            </p:extLst>
          </p:nvPr>
        </p:nvGraphicFramePr>
        <p:xfrm>
          <a:off x="4191000" y="3505200"/>
          <a:ext cx="137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63" name="公式" r:id="rId5" imgW="609336" imgH="203112" progId="Equation.3">
                  <p:embed/>
                </p:oleObj>
              </mc:Choice>
              <mc:Fallback>
                <p:oleObj name="公式" r:id="rId5" imgW="609336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505200"/>
                        <a:ext cx="1371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4.6 </a:t>
            </a:r>
            <a:r>
              <a:rPr lang="zh-CN" altLang="en-US" smtClean="0"/>
              <a:t>次序关系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486400"/>
          </a:xfrm>
        </p:spPr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4.6.2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：偏序集的哈斯图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由于偏序关系本身具有自反，反对称，传递的性质，在用关系图来描述偏序关系且不引起混淆，可以对其进行简化，得到的图叫做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偏序图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哈斯图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Hasse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哈斯图的作图方法如下：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(1)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用小圆圈或点表示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中的元素，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省掉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关系图中的所有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环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因自反性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(2)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        ，若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x&lt;y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则将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画在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下方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，可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省掉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关系图中所有边的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箭头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(3)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       ，若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覆盖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，则在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之间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连条线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，否则无线相连。</a:t>
            </a:r>
          </a:p>
        </p:txBody>
      </p:sp>
      <p:graphicFrame>
        <p:nvGraphicFramePr>
          <p:cNvPr id="5427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849118"/>
              </p:ext>
            </p:extLst>
          </p:nvPr>
        </p:nvGraphicFramePr>
        <p:xfrm>
          <a:off x="1524000" y="4343400"/>
          <a:ext cx="137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86" name="公式" r:id="rId4" imgW="609336" imgH="203112" progId="Equation.3">
                  <p:embed/>
                </p:oleObj>
              </mc:Choice>
              <mc:Fallback>
                <p:oleObj name="公式" r:id="rId4" imgW="609336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343400"/>
                        <a:ext cx="1371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263933"/>
              </p:ext>
            </p:extLst>
          </p:nvPr>
        </p:nvGraphicFramePr>
        <p:xfrm>
          <a:off x="1447800" y="5257800"/>
          <a:ext cx="137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87" name="公式" r:id="rId6" imgW="609336" imgH="203112" progId="Equation.3">
                  <p:embed/>
                </p:oleObj>
              </mc:Choice>
              <mc:Fallback>
                <p:oleObj name="公式" r:id="rId6" imgW="609336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257800"/>
                        <a:ext cx="1371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4.1 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二元关系及其表示法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4.1.2 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二元关系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4.5</a:t>
            </a:r>
            <a:r>
              <a:rPr lang="zh-CN" altLang="en-US" dirty="0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若集合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中的全体元素为有序的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n(n≥2)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元组，则称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元关系，特别地，当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n=2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时，称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为二元关系，简称关系。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对于二元关系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，若          ，常记作   ，反之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；规定  为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元空关系，也是二元空关系，简称空关系。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dirty="0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4.6</a:t>
            </a:r>
            <a:r>
              <a:rPr lang="zh-CN" altLang="en-US" dirty="0" smtClean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为两集合，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A×B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的集合子集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称为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的二元关系，特别地，当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A=B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时，称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上的二元关系。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A={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a,b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B={c}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A×B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的子集有   ，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{&lt;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a,c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&gt;}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{&lt;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b,c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&gt;}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{&lt;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a,c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&gt;,&lt;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b,c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&gt;}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</a:p>
        </p:txBody>
      </p:sp>
      <p:graphicFrame>
        <p:nvGraphicFramePr>
          <p:cNvPr id="9220" name="Object 2"/>
          <p:cNvGraphicFramePr>
            <a:graphicFrameLocks noChangeAspect="1"/>
          </p:cNvGraphicFramePr>
          <p:nvPr/>
        </p:nvGraphicFramePr>
        <p:xfrm>
          <a:off x="3657600" y="2971800"/>
          <a:ext cx="16859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67" name="公式" r:id="rId3" imgW="748975" imgH="203112" progId="Equation.3">
                  <p:embed/>
                </p:oleObj>
              </mc:Choice>
              <mc:Fallback>
                <p:oleObj name="公式" r:id="rId3" imgW="748975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971800"/>
                        <a:ext cx="16859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912444"/>
              </p:ext>
            </p:extLst>
          </p:nvPr>
        </p:nvGraphicFramePr>
        <p:xfrm>
          <a:off x="6781800" y="2946748"/>
          <a:ext cx="657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68" name="公式" r:id="rId5" imgW="291973" imgH="203112" progId="Equation.3">
                  <p:embed/>
                </p:oleObj>
              </mc:Choice>
              <mc:Fallback>
                <p:oleObj name="公式" r:id="rId5" imgW="291973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946748"/>
                        <a:ext cx="6572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060245"/>
              </p:ext>
            </p:extLst>
          </p:nvPr>
        </p:nvGraphicFramePr>
        <p:xfrm>
          <a:off x="609600" y="3429000"/>
          <a:ext cx="657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69" name="Equation" r:id="rId7" imgW="291973" imgH="203112" progId="Equation.DSMT4">
                  <p:embed/>
                </p:oleObj>
              </mc:Choice>
              <mc:Fallback>
                <p:oleObj name="Equation" r:id="rId7" imgW="291973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429000"/>
                        <a:ext cx="6572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420248"/>
              </p:ext>
            </p:extLst>
          </p:nvPr>
        </p:nvGraphicFramePr>
        <p:xfrm>
          <a:off x="2292371" y="3441700"/>
          <a:ext cx="4127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70" name="Equation" r:id="rId9" imgW="164880" imgH="177480" progId="Equation.DSMT4">
                  <p:embed/>
                </p:oleObj>
              </mc:Choice>
              <mc:Fallback>
                <p:oleObj name="Equation" r:id="rId9" imgW="164880" imgH="177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71" y="3441700"/>
                        <a:ext cx="4127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038356"/>
              </p:ext>
            </p:extLst>
          </p:nvPr>
        </p:nvGraphicFramePr>
        <p:xfrm>
          <a:off x="6661975" y="5575300"/>
          <a:ext cx="4127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71" name="Equation" r:id="rId11" imgW="413311" imgH="444976" progId="Equation.DSMT4">
                  <p:embed/>
                </p:oleObj>
              </mc:Choice>
              <mc:Fallback>
                <p:oleObj name="Equation" r:id="rId11" imgW="413311" imgH="44497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61975" y="5575300"/>
                        <a:ext cx="41275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4.6 </a:t>
            </a:r>
            <a:r>
              <a:rPr lang="zh-CN" altLang="en-US" smtClean="0"/>
              <a:t>次序关系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zh-CN" altLang="en-US" dirty="0" smtClean="0"/>
              <a:t>按</a:t>
            </a:r>
            <a:r>
              <a:rPr lang="en-US" altLang="zh-CN" dirty="0" smtClean="0"/>
              <a:t>(1)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(2)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(3)</a:t>
            </a:r>
            <a:r>
              <a:rPr lang="zh-CN" altLang="en-US" dirty="0" smtClean="0"/>
              <a:t>所作成的图称为哈斯图。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0000FF"/>
                </a:solidFill>
              </a:rPr>
              <a:t>例</a:t>
            </a:r>
            <a:r>
              <a:rPr lang="en-US" altLang="zh-CN" kern="1200" dirty="0" smtClean="0">
                <a:solidFill>
                  <a:srgbClr val="0000FF"/>
                </a:solidFill>
              </a:rPr>
              <a:t>4-16</a:t>
            </a:r>
            <a:r>
              <a:rPr lang="zh-CN" altLang="en-US" kern="1200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A={2,3,6,12,24,36}</a:t>
            </a:r>
            <a:r>
              <a:rPr lang="zh-CN" altLang="en-US" dirty="0" smtClean="0"/>
              <a:t>，“≤”是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上的整除关系，画出其一般关系图和哈斯图。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0000FF"/>
                </a:solidFill>
              </a:rPr>
              <a:t>例</a:t>
            </a:r>
            <a:r>
              <a:rPr lang="en-US" altLang="zh-CN" kern="1200" dirty="0" smtClean="0">
                <a:solidFill>
                  <a:srgbClr val="0000FF"/>
                </a:solidFill>
              </a:rPr>
              <a:t>4-17</a:t>
            </a:r>
            <a:r>
              <a:rPr lang="zh-CN" altLang="en-US" kern="1200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设集合</a:t>
            </a:r>
            <a:r>
              <a:rPr lang="en-US" altLang="zh-CN" dirty="0" smtClean="0"/>
              <a:t>A={a}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B={a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C={a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c}</a:t>
            </a:r>
            <a:r>
              <a:rPr lang="zh-CN" altLang="en-US" dirty="0" smtClean="0"/>
              <a:t>分别画出集合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之幂集上定义的“  ”的哈斯图。</a:t>
            </a:r>
            <a:endParaRPr lang="zh-CN" altLang="en-US" dirty="0"/>
          </a:p>
        </p:txBody>
      </p:sp>
      <p:graphicFrame>
        <p:nvGraphicFramePr>
          <p:cNvPr id="55300" name="Object 2"/>
          <p:cNvGraphicFramePr>
            <a:graphicFrameLocks noChangeAspect="1"/>
          </p:cNvGraphicFramePr>
          <p:nvPr/>
        </p:nvGraphicFramePr>
        <p:xfrm>
          <a:off x="7010400" y="29718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55" name="公式" r:id="rId3" imgW="152268" imgH="152268" progId="Equation.3">
                  <p:embed/>
                </p:oleObj>
              </mc:Choice>
              <mc:Fallback>
                <p:oleObj name="公式" r:id="rId3" imgW="152268" imgH="15226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9718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4.6 </a:t>
            </a:r>
            <a:r>
              <a:rPr lang="zh-CN" altLang="en-US" smtClean="0"/>
              <a:t>次序关系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610600" cy="54864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4.6.3</a:t>
            </a:r>
            <a:r>
              <a:rPr lang="zh-CN" altLang="en-US" dirty="0" smtClean="0"/>
              <a:t>：偏序集中的特殊元素</a:t>
            </a:r>
            <a:endParaRPr lang="en-US" altLang="zh-CN" dirty="0" smtClean="0"/>
          </a:p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4.23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&lt;A, ≤&gt;</a:t>
            </a:r>
            <a:r>
              <a:rPr lang="zh-CN" altLang="en-US" dirty="0" smtClean="0"/>
              <a:t>为偏序集，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zh-CN" altLang="en-US" dirty="0" smtClean="0"/>
              <a:t>最小元与极小元不一样，最小元是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中最小的元素，它与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中其它元素</a:t>
            </a:r>
            <a:r>
              <a:rPr lang="zh-CN" altLang="en-US" dirty="0" smtClean="0">
                <a:solidFill>
                  <a:srgbClr val="FF0000"/>
                </a:solidFill>
              </a:rPr>
              <a:t>都是可比的</a:t>
            </a:r>
            <a:r>
              <a:rPr lang="zh-CN" altLang="en-US" dirty="0" smtClean="0"/>
              <a:t>，而极小元</a:t>
            </a:r>
            <a:r>
              <a:rPr lang="zh-CN" altLang="en-US" dirty="0" smtClean="0">
                <a:solidFill>
                  <a:srgbClr val="FF0000"/>
                </a:solidFill>
              </a:rPr>
              <a:t>不一定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中的元素都可比，只要没有比它小的元素，它就是极小元；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zh-CN" altLang="en-US" dirty="0" smtClean="0"/>
              <a:t>对于有穷集，极小元一定存在，但最小元不一定存在；</a:t>
            </a:r>
            <a:endParaRPr lang="en-US" altLang="zh-CN" dirty="0" smtClean="0"/>
          </a:p>
        </p:txBody>
      </p:sp>
      <p:graphicFrame>
        <p:nvGraphicFramePr>
          <p:cNvPr id="56324" name="Object 2"/>
          <p:cNvGraphicFramePr>
            <a:graphicFrameLocks noChangeAspect="1"/>
          </p:cNvGraphicFramePr>
          <p:nvPr/>
        </p:nvGraphicFramePr>
        <p:xfrm>
          <a:off x="5910263" y="1676400"/>
          <a:ext cx="182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34" name="公式" r:id="rId3" imgW="812447" imgH="203112" progId="Equation.3">
                  <p:embed/>
                </p:oleObj>
              </mc:Choice>
              <mc:Fallback>
                <p:oleObj name="公式" r:id="rId3" imgW="812447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0263" y="1676400"/>
                        <a:ext cx="1828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760768"/>
              </p:ext>
            </p:extLst>
          </p:nvPr>
        </p:nvGraphicFramePr>
        <p:xfrm>
          <a:off x="647700" y="2133600"/>
          <a:ext cx="76200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35" name="Equation" r:id="rId5" imgW="3759120" imgH="939600" progId="Equation.DSMT4">
                  <p:embed/>
                </p:oleObj>
              </mc:Choice>
              <mc:Fallback>
                <p:oleObj name="Equation" r:id="rId5" imgW="3759120" imgH="939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2133600"/>
                        <a:ext cx="76200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4.6 </a:t>
            </a:r>
            <a:r>
              <a:rPr lang="zh-CN" altLang="en-US" smtClean="0"/>
              <a:t>次序关系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  <a:defRPr/>
            </a:pPr>
            <a:r>
              <a:rPr lang="zh-CN" altLang="en-US" dirty="0" smtClean="0"/>
              <a:t>如果最小元存在，最小元唯一，但极小元可以有多个；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dirty="0" smtClean="0"/>
              <a:t>b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的最小元</a:t>
            </a:r>
            <a:r>
              <a:rPr lang="en-US" altLang="zh-CN" dirty="0" smtClean="0"/>
              <a:t>&lt;=&gt;b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中的唯一极小元；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zh-CN" altLang="en-US" dirty="0" smtClean="0"/>
              <a:t>反之，极大元亦然。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4.24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&lt;A, ≤&gt;</a:t>
            </a:r>
            <a:r>
              <a:rPr lang="zh-CN" altLang="en-US" dirty="0" smtClean="0"/>
              <a:t>为偏序集，</a:t>
            </a:r>
            <a:endParaRPr lang="zh-CN" altLang="en-US" dirty="0"/>
          </a:p>
        </p:txBody>
      </p:sp>
      <p:graphicFrame>
        <p:nvGraphicFramePr>
          <p:cNvPr id="57348" name="Object 2"/>
          <p:cNvGraphicFramePr>
            <a:graphicFrameLocks noChangeAspect="1"/>
          </p:cNvGraphicFramePr>
          <p:nvPr/>
        </p:nvGraphicFramePr>
        <p:xfrm>
          <a:off x="5910263" y="3124200"/>
          <a:ext cx="182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58" name="公式" r:id="rId3" imgW="812447" imgH="203112" progId="Equation.3">
                  <p:embed/>
                </p:oleObj>
              </mc:Choice>
              <mc:Fallback>
                <p:oleObj name="公式" r:id="rId3" imgW="812447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0263" y="3124200"/>
                        <a:ext cx="1828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3"/>
          <p:cNvGraphicFramePr>
            <a:graphicFrameLocks noChangeAspect="1"/>
          </p:cNvGraphicFramePr>
          <p:nvPr/>
        </p:nvGraphicFramePr>
        <p:xfrm>
          <a:off x="609600" y="3581400"/>
          <a:ext cx="7851775" cy="283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59" name="公式" r:id="rId5" imgW="3873500" imgH="1397000" progId="Equation.3">
                  <p:embed/>
                </p:oleObj>
              </mc:Choice>
              <mc:Fallback>
                <p:oleObj name="公式" r:id="rId5" imgW="3873500" imgH="1397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581400"/>
                        <a:ext cx="7851775" cy="283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4.6 </a:t>
            </a:r>
            <a:r>
              <a:rPr lang="zh-CN" altLang="en-US" smtClean="0"/>
              <a:t>次序关系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0000FF"/>
                </a:solidFill>
              </a:rPr>
              <a:t>例</a:t>
            </a:r>
            <a:r>
              <a:rPr lang="en-US" altLang="zh-CN" kern="1200" dirty="0" smtClean="0">
                <a:solidFill>
                  <a:srgbClr val="0000FF"/>
                </a:solidFill>
              </a:rPr>
              <a:t>4-18</a:t>
            </a:r>
            <a:r>
              <a:rPr lang="zh-CN" altLang="en-US" kern="1200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设集合</a:t>
            </a:r>
            <a:r>
              <a:rPr lang="en-US" altLang="zh-CN" dirty="0" smtClean="0"/>
              <a:t>A={a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c}</a:t>
            </a:r>
            <a:r>
              <a:rPr lang="zh-CN" altLang="en-US" dirty="0" smtClean="0"/>
              <a:t>，求偏序集       的子集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         </a:t>
            </a:r>
            <a:r>
              <a:rPr lang="zh-CN" altLang="en-US" dirty="0" smtClean="0"/>
              <a:t>的最大元，最小元，极大元，极小元，上界，下界，上确界，下确界。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解：画图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graphicFrame>
        <p:nvGraphicFramePr>
          <p:cNvPr id="5837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515262"/>
              </p:ext>
            </p:extLst>
          </p:nvPr>
        </p:nvGraphicFramePr>
        <p:xfrm>
          <a:off x="7010400" y="1219200"/>
          <a:ext cx="1628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96" name="Equation" r:id="rId3" imgW="723600" imgH="203040" progId="Equation.DSMT4">
                  <p:embed/>
                </p:oleObj>
              </mc:Choice>
              <mc:Fallback>
                <p:oleObj name="Equation" r:id="rId3" imgW="723600" imgH="203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219200"/>
                        <a:ext cx="16287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630469"/>
              </p:ext>
            </p:extLst>
          </p:nvPr>
        </p:nvGraphicFramePr>
        <p:xfrm>
          <a:off x="1905000" y="1594274"/>
          <a:ext cx="60960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97" name="公式" r:id="rId5" imgW="3225800" imgH="215900" progId="Equation.3">
                  <p:embed/>
                </p:oleObj>
              </mc:Choice>
              <mc:Fallback>
                <p:oleObj name="公式" r:id="rId5" imgW="32258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94274"/>
                        <a:ext cx="60960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14017"/>
              </p:ext>
            </p:extLst>
          </p:nvPr>
        </p:nvGraphicFramePr>
        <p:xfrm>
          <a:off x="799184" y="1996335"/>
          <a:ext cx="132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98" name="Equation" r:id="rId7" imgW="660240" imgH="228600" progId="Equation.DSMT4">
                  <p:embed/>
                </p:oleObj>
              </mc:Choice>
              <mc:Fallback>
                <p:oleObj name="Equation" r:id="rId7" imgW="66024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184" y="1996335"/>
                        <a:ext cx="1320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23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421801"/>
              </p:ext>
            </p:extLst>
          </p:nvPr>
        </p:nvGraphicFramePr>
        <p:xfrm>
          <a:off x="152400" y="3444505"/>
          <a:ext cx="8839200" cy="2941639"/>
        </p:xfrm>
        <a:graphic>
          <a:graphicData uri="http://schemas.openxmlformats.org/drawingml/2006/table">
            <a:tbl>
              <a:tblPr/>
              <a:tblGrid>
                <a:gridCol w="730250">
                  <a:extLst>
                    <a:ext uri="{9D8B030D-6E8A-4147-A177-3AD203B41FA5}">
                      <a16:colId xmlns:a16="http://schemas.microsoft.com/office/drawing/2014/main" val="3077372374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175944268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79303207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56020425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82691311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7145145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93981631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9640403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686400886"/>
                    </a:ext>
                  </a:extLst>
                </a:gridCol>
              </a:tblGrid>
              <a:tr h="533458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集合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最大元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最小元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极大元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极小元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上界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下界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上确界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下确界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085198"/>
                  </a:ext>
                </a:extLst>
              </a:tr>
              <a:tr h="701116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B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B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B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{a, b}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{b, c}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B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B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{a, b, c}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B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B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{a, b, c}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B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528910"/>
                  </a:ext>
                </a:extLst>
              </a:tr>
              <a:tr h="1005949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{a, c}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{a, c}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{a}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{c}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{a, c}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{a, b, c}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{a, c}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836982"/>
                  </a:ext>
                </a:extLst>
              </a:tr>
              <a:tr h="701116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B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{a, b, c}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B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B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{a, b, c}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B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B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{a, b, c}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B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B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{a, b, c}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B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338515"/>
                  </a:ext>
                </a:extLst>
              </a:tr>
            </a:tbl>
          </a:graphicData>
        </a:graphic>
      </p:graphicFrame>
      <p:graphicFrame>
        <p:nvGraphicFramePr>
          <p:cNvPr id="5842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233400"/>
              </p:ext>
            </p:extLst>
          </p:nvPr>
        </p:nvGraphicFramePr>
        <p:xfrm>
          <a:off x="381000" y="4130305"/>
          <a:ext cx="3762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99" name="公式" r:id="rId9" imgW="177569" imgH="215619" progId="Equation.3">
                  <p:embed/>
                </p:oleObj>
              </mc:Choice>
              <mc:Fallback>
                <p:oleObj name="公式" r:id="rId9" imgW="177569" imgH="21561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130305"/>
                        <a:ext cx="3762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2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820119"/>
              </p:ext>
            </p:extLst>
          </p:nvPr>
        </p:nvGraphicFramePr>
        <p:xfrm>
          <a:off x="368300" y="4892305"/>
          <a:ext cx="403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00" name="公式" r:id="rId11" imgW="190335" imgH="215713" progId="Equation.3">
                  <p:embed/>
                </p:oleObj>
              </mc:Choice>
              <mc:Fallback>
                <p:oleObj name="公式" r:id="rId11" imgW="190335" imgH="2157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4892305"/>
                        <a:ext cx="4032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096797"/>
              </p:ext>
            </p:extLst>
          </p:nvPr>
        </p:nvGraphicFramePr>
        <p:xfrm>
          <a:off x="368300" y="5794005"/>
          <a:ext cx="4032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01" name="公式" r:id="rId13" imgW="190500" imgH="228600" progId="Equation.3">
                  <p:embed/>
                </p:oleObj>
              </mc:Choice>
              <mc:Fallback>
                <p:oleObj name="公式" r:id="rId13" imgW="1905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5794005"/>
                        <a:ext cx="4032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3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661466"/>
              </p:ext>
            </p:extLst>
          </p:nvPr>
        </p:nvGraphicFramePr>
        <p:xfrm>
          <a:off x="2176463" y="4116018"/>
          <a:ext cx="425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02" name="Equation" r:id="rId15" imgW="164880" imgH="177480" progId="Equation.DSMT4">
                  <p:embed/>
                </p:oleObj>
              </mc:Choice>
              <mc:Fallback>
                <p:oleObj name="Equation" r:id="rId15" imgW="164880" imgH="177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4116018"/>
                        <a:ext cx="4254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910024"/>
              </p:ext>
            </p:extLst>
          </p:nvPr>
        </p:nvGraphicFramePr>
        <p:xfrm>
          <a:off x="4359275" y="4130305"/>
          <a:ext cx="425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03" name="Equation" r:id="rId17" imgW="425192" imgH="457216" progId="Equation.DSMT4">
                  <p:embed/>
                </p:oleObj>
              </mc:Choice>
              <mc:Fallback>
                <p:oleObj name="Equation" r:id="rId17" imgW="425192" imgH="45721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359275" y="4130305"/>
                        <a:ext cx="42545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708951"/>
              </p:ext>
            </p:extLst>
          </p:nvPr>
        </p:nvGraphicFramePr>
        <p:xfrm>
          <a:off x="6307931" y="4116018"/>
          <a:ext cx="425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04" name="Equation" r:id="rId19" imgW="425192" imgH="457216" progId="Equation.DSMT4">
                  <p:embed/>
                </p:oleObj>
              </mc:Choice>
              <mc:Fallback>
                <p:oleObj name="Equation" r:id="rId19" imgW="425192" imgH="45721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307931" y="4116018"/>
                        <a:ext cx="42545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281674"/>
              </p:ext>
            </p:extLst>
          </p:nvPr>
        </p:nvGraphicFramePr>
        <p:xfrm>
          <a:off x="8186738" y="4130305"/>
          <a:ext cx="425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05" name="Equation" r:id="rId21" imgW="425192" imgH="457216" progId="Equation.DSMT4">
                  <p:embed/>
                </p:oleObj>
              </mc:Choice>
              <mc:Fallback>
                <p:oleObj name="Equation" r:id="rId21" imgW="425192" imgH="45721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186738" y="4130305"/>
                        <a:ext cx="42545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619244"/>
              </p:ext>
            </p:extLst>
          </p:nvPr>
        </p:nvGraphicFramePr>
        <p:xfrm>
          <a:off x="8186738" y="5009964"/>
          <a:ext cx="425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06" name="Equation" r:id="rId23" imgW="425192" imgH="457216" progId="Equation.DSMT4">
                  <p:embed/>
                </p:oleObj>
              </mc:Choice>
              <mc:Fallback>
                <p:oleObj name="Equation" r:id="rId23" imgW="425192" imgH="45721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186738" y="5009964"/>
                        <a:ext cx="42545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314968"/>
              </p:ext>
            </p:extLst>
          </p:nvPr>
        </p:nvGraphicFramePr>
        <p:xfrm>
          <a:off x="8169275" y="5820993"/>
          <a:ext cx="425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07" name="Equation" r:id="rId25" imgW="425192" imgH="457216" progId="Equation.DSMT4">
                  <p:embed/>
                </p:oleObj>
              </mc:Choice>
              <mc:Fallback>
                <p:oleObj name="Equation" r:id="rId25" imgW="425192" imgH="45721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169275" y="5820993"/>
                        <a:ext cx="42545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763156"/>
              </p:ext>
            </p:extLst>
          </p:nvPr>
        </p:nvGraphicFramePr>
        <p:xfrm>
          <a:off x="6263359" y="5833571"/>
          <a:ext cx="425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08" name="Equation" r:id="rId27" imgW="425192" imgH="457216" progId="Equation.DSMT4">
                  <p:embed/>
                </p:oleObj>
              </mc:Choice>
              <mc:Fallback>
                <p:oleObj name="Equation" r:id="rId27" imgW="425192" imgH="45721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263359" y="5833571"/>
                        <a:ext cx="42545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012321"/>
              </p:ext>
            </p:extLst>
          </p:nvPr>
        </p:nvGraphicFramePr>
        <p:xfrm>
          <a:off x="6263359" y="4992379"/>
          <a:ext cx="425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09" name="Equation" r:id="rId29" imgW="425192" imgH="457216" progId="Equation.DSMT4">
                  <p:embed/>
                </p:oleObj>
              </mc:Choice>
              <mc:Fallback>
                <p:oleObj name="Equation" r:id="rId29" imgW="425192" imgH="45721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263359" y="4992379"/>
                        <a:ext cx="42545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34444"/>
              </p:ext>
            </p:extLst>
          </p:nvPr>
        </p:nvGraphicFramePr>
        <p:xfrm>
          <a:off x="4303712" y="5859033"/>
          <a:ext cx="425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10" name="Equation" r:id="rId31" imgW="425192" imgH="457216" progId="Equation.DSMT4">
                  <p:embed/>
                </p:oleObj>
              </mc:Choice>
              <mc:Fallback>
                <p:oleObj name="Equation" r:id="rId31" imgW="425192" imgH="45721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303712" y="5859033"/>
                        <a:ext cx="42545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203166"/>
              </p:ext>
            </p:extLst>
          </p:nvPr>
        </p:nvGraphicFramePr>
        <p:xfrm>
          <a:off x="2139034" y="5832869"/>
          <a:ext cx="425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11" name="Equation" r:id="rId33" imgW="425192" imgH="457216" progId="Equation.DSMT4">
                  <p:embed/>
                </p:oleObj>
              </mc:Choice>
              <mc:Fallback>
                <p:oleObj name="Equation" r:id="rId33" imgW="425192" imgH="45721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139034" y="5832869"/>
                        <a:ext cx="42545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4.6 </a:t>
            </a:r>
            <a:r>
              <a:rPr lang="zh-CN" altLang="en-US" smtClean="0"/>
              <a:t>次序关系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0000FF"/>
                </a:solidFill>
              </a:rPr>
              <a:t>例</a:t>
            </a:r>
            <a:r>
              <a:rPr lang="en-US" altLang="zh-CN" kern="1200" dirty="0" smtClean="0">
                <a:solidFill>
                  <a:srgbClr val="0000FF"/>
                </a:solidFill>
              </a:rPr>
              <a:t>4-19</a:t>
            </a:r>
            <a:r>
              <a:rPr lang="zh-CN" altLang="en-US" kern="1200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A={a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上定义偏序集</a:t>
            </a:r>
            <a:r>
              <a:rPr lang="en-US" altLang="zh-CN" dirty="0" smtClean="0"/>
              <a:t>&lt;A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           </a:t>
            </a:r>
            <a:r>
              <a:rPr lang="zh-CN" altLang="en-US" dirty="0" smtClean="0"/>
              <a:t>≤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的哈斯图如图所示，求</a:t>
            </a:r>
            <a:r>
              <a:rPr lang="en-US" altLang="zh-CN" dirty="0" smtClean="0"/>
              <a:t>B={a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b}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            C={c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d}</a:t>
            </a:r>
            <a:r>
              <a:rPr lang="zh-CN" altLang="en-US" dirty="0" smtClean="0"/>
              <a:t>的最大元，最小元，极大元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            </a:t>
            </a:r>
            <a:r>
              <a:rPr lang="zh-CN" altLang="en-US" dirty="0" smtClean="0"/>
              <a:t>，极小元，上下 界，上下确界。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解：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 bwMode="auto">
          <a:xfrm>
            <a:off x="838200" y="18288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1905000" y="18288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838200" y="28956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1905000" y="2819400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cxnSp>
        <p:nvCxnSpPr>
          <p:cNvPr id="59400" name="直接连接符 9"/>
          <p:cNvCxnSpPr>
            <a:cxnSpLocks noChangeShapeType="1"/>
            <a:endCxn id="7" idx="0"/>
          </p:cNvCxnSpPr>
          <p:nvPr/>
        </p:nvCxnSpPr>
        <p:spPr bwMode="auto">
          <a:xfrm rot="5400000">
            <a:off x="457200" y="2438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1" name="直接连接符 11"/>
          <p:cNvCxnSpPr>
            <a:cxnSpLocks noChangeShapeType="1"/>
            <a:stCxn id="6" idx="4"/>
            <a:endCxn id="8" idx="0"/>
          </p:cNvCxnSpPr>
          <p:nvPr/>
        </p:nvCxnSpPr>
        <p:spPr bwMode="auto">
          <a:xfrm rot="5400000">
            <a:off x="1562100" y="2400300"/>
            <a:ext cx="838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2" name="直接连接符 13"/>
          <p:cNvCxnSpPr>
            <a:cxnSpLocks noChangeShapeType="1"/>
            <a:stCxn id="6" idx="2"/>
            <a:endCxn id="7" idx="0"/>
          </p:cNvCxnSpPr>
          <p:nvPr/>
        </p:nvCxnSpPr>
        <p:spPr bwMode="auto">
          <a:xfrm rot="10800000" flipV="1">
            <a:off x="914400" y="1905000"/>
            <a:ext cx="990600" cy="990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3" name="直接连接符 15"/>
          <p:cNvCxnSpPr>
            <a:cxnSpLocks noChangeShapeType="1"/>
            <a:stCxn id="5" idx="5"/>
          </p:cNvCxnSpPr>
          <p:nvPr/>
        </p:nvCxnSpPr>
        <p:spPr bwMode="auto">
          <a:xfrm rot="16200000" flipH="1">
            <a:off x="1044575" y="1882775"/>
            <a:ext cx="860425" cy="10128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04" name="TextBox 16"/>
          <p:cNvSpPr txBox="1">
            <a:spLocks noChangeArrowheads="1"/>
          </p:cNvSpPr>
          <p:nvPr/>
        </p:nvSpPr>
        <p:spPr bwMode="auto">
          <a:xfrm>
            <a:off x="457200" y="1524000"/>
            <a:ext cx="365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7000"/>
              </a:lnSpc>
              <a:spcBef>
                <a:spcPct val="34000"/>
              </a:spcBef>
              <a:buClr>
                <a:srgbClr val="A50021"/>
              </a:buClr>
              <a:buSzPct val="11400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7000"/>
              </a:lnSpc>
              <a:spcBef>
                <a:spcPct val="34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7000"/>
              </a:lnSpc>
              <a:spcBef>
                <a:spcPct val="34000"/>
              </a:spcBef>
              <a:buClr>
                <a:srgbClr val="A50021"/>
              </a:buClr>
              <a:buSzPct val="114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405" name="TextBox 17"/>
          <p:cNvSpPr txBox="1">
            <a:spLocks noChangeArrowheads="1"/>
          </p:cNvSpPr>
          <p:nvPr/>
        </p:nvSpPr>
        <p:spPr bwMode="auto">
          <a:xfrm>
            <a:off x="2057400" y="2667000"/>
            <a:ext cx="365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7000"/>
              </a:lnSpc>
              <a:spcBef>
                <a:spcPct val="34000"/>
              </a:spcBef>
              <a:buClr>
                <a:srgbClr val="A50021"/>
              </a:buClr>
              <a:buSzPct val="11400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7000"/>
              </a:lnSpc>
              <a:spcBef>
                <a:spcPct val="34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7000"/>
              </a:lnSpc>
              <a:spcBef>
                <a:spcPct val="34000"/>
              </a:spcBef>
              <a:buClr>
                <a:srgbClr val="A50021"/>
              </a:buClr>
              <a:buSzPct val="114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406" name="TextBox 18"/>
          <p:cNvSpPr txBox="1">
            <a:spLocks noChangeArrowheads="1"/>
          </p:cNvSpPr>
          <p:nvPr/>
        </p:nvSpPr>
        <p:spPr bwMode="auto">
          <a:xfrm>
            <a:off x="2057400" y="1600200"/>
            <a:ext cx="365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7000"/>
              </a:lnSpc>
              <a:spcBef>
                <a:spcPct val="34000"/>
              </a:spcBef>
              <a:buClr>
                <a:srgbClr val="A50021"/>
              </a:buClr>
              <a:buSzPct val="11400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7000"/>
              </a:lnSpc>
              <a:spcBef>
                <a:spcPct val="34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7000"/>
              </a:lnSpc>
              <a:spcBef>
                <a:spcPct val="34000"/>
              </a:spcBef>
              <a:buClr>
                <a:srgbClr val="A50021"/>
              </a:buClr>
              <a:buSzPct val="114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407" name="TextBox 19"/>
          <p:cNvSpPr txBox="1">
            <a:spLocks noChangeArrowheads="1"/>
          </p:cNvSpPr>
          <p:nvPr/>
        </p:nvSpPr>
        <p:spPr bwMode="auto">
          <a:xfrm>
            <a:off x="457200" y="2667000"/>
            <a:ext cx="365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7000"/>
              </a:lnSpc>
              <a:spcBef>
                <a:spcPct val="34000"/>
              </a:spcBef>
              <a:buClr>
                <a:srgbClr val="A50021"/>
              </a:buClr>
              <a:buSzPct val="11400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7000"/>
              </a:lnSpc>
              <a:spcBef>
                <a:spcPct val="34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7000"/>
              </a:lnSpc>
              <a:spcBef>
                <a:spcPct val="34000"/>
              </a:spcBef>
              <a:buClr>
                <a:srgbClr val="A50021"/>
              </a:buClr>
              <a:buSzPct val="114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52400" y="3810000"/>
          <a:ext cx="8534400" cy="1990948"/>
        </p:xfrm>
        <a:graphic>
          <a:graphicData uri="http://schemas.openxmlformats.org/drawingml/2006/table">
            <a:tbl>
              <a:tblPr/>
              <a:tblGrid>
                <a:gridCol w="947738">
                  <a:extLst>
                    <a:ext uri="{9D8B030D-6E8A-4147-A177-3AD203B41FA5}">
                      <a16:colId xmlns:a16="http://schemas.microsoft.com/office/drawing/2014/main" val="2382535971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956040910"/>
                    </a:ext>
                  </a:extLst>
                </a:gridCol>
                <a:gridCol w="947737">
                  <a:extLst>
                    <a:ext uri="{9D8B030D-6E8A-4147-A177-3AD203B41FA5}">
                      <a16:colId xmlns:a16="http://schemas.microsoft.com/office/drawing/2014/main" val="421970870"/>
                    </a:ext>
                  </a:extLst>
                </a:gridCol>
                <a:gridCol w="947738">
                  <a:extLst>
                    <a:ext uri="{9D8B030D-6E8A-4147-A177-3AD203B41FA5}">
                      <a16:colId xmlns:a16="http://schemas.microsoft.com/office/drawing/2014/main" val="1619880559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3490474463"/>
                    </a:ext>
                  </a:extLst>
                </a:gridCol>
                <a:gridCol w="947737">
                  <a:extLst>
                    <a:ext uri="{9D8B030D-6E8A-4147-A177-3AD203B41FA5}">
                      <a16:colId xmlns:a16="http://schemas.microsoft.com/office/drawing/2014/main" val="2498241156"/>
                    </a:ext>
                  </a:extLst>
                </a:gridCol>
                <a:gridCol w="947738">
                  <a:extLst>
                    <a:ext uri="{9D8B030D-6E8A-4147-A177-3AD203B41FA5}">
                      <a16:colId xmlns:a16="http://schemas.microsoft.com/office/drawing/2014/main" val="1945556336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994349050"/>
                    </a:ext>
                  </a:extLst>
                </a:gridCol>
                <a:gridCol w="947737">
                  <a:extLst>
                    <a:ext uri="{9D8B030D-6E8A-4147-A177-3AD203B41FA5}">
                      <a16:colId xmlns:a16="http://schemas.microsoft.com/office/drawing/2014/main" val="1290687168"/>
                    </a:ext>
                  </a:extLst>
                </a:gridCol>
              </a:tblGrid>
              <a:tr h="822680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集合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最大元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最小元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极大元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极小元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上界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下界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上确界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下确界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129895"/>
                  </a:ext>
                </a:extLst>
              </a:tr>
              <a:tr h="584023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B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B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B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B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B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B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B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B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555624"/>
                  </a:ext>
                </a:extLst>
              </a:tr>
              <a:tr h="584023"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87000"/>
                        </a:lnSpc>
                        <a:spcBef>
                          <a:spcPct val="34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87000"/>
                        </a:lnSpc>
                        <a:spcBef>
                          <a:spcPct val="34000"/>
                        </a:spcBef>
                        <a:buClr>
                          <a:srgbClr val="A50021"/>
                        </a:buClr>
                        <a:buSzPct val="114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60094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4.6 </a:t>
            </a:r>
            <a:r>
              <a:rPr lang="zh-CN" altLang="en-US" smtClean="0"/>
              <a:t>次序关系</a:t>
            </a:r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上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下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界存在，并不一定存在最小上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下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界；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的最大元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=&gt;b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的极大元，上界，上确界；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的最小元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=&gt;b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的极小元，下界，下确界；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的上确界∧     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=&gt;a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的最大元；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的下确界∧     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=&gt;a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的最小元；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存在上确界，则其上确界唯一；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存在下确界，则其下确界唯一。</a:t>
            </a:r>
          </a:p>
          <a:p>
            <a:pPr>
              <a:buFont typeface="Wingdings" panose="05000000000000000000" pitchFamily="2" charset="2"/>
              <a:buChar char="Ø"/>
            </a:pPr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0420" name="Object 2"/>
          <p:cNvGraphicFramePr>
            <a:graphicFrameLocks noChangeAspect="1"/>
          </p:cNvGraphicFramePr>
          <p:nvPr/>
        </p:nvGraphicFramePr>
        <p:xfrm>
          <a:off x="3429000" y="2743200"/>
          <a:ext cx="8159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30" name="公式" r:id="rId4" imgW="380670" imgH="177646" progId="Equation.3">
                  <p:embed/>
                </p:oleObj>
              </mc:Choice>
              <mc:Fallback>
                <p:oleObj name="公式" r:id="rId4" imgW="380670" imgH="17764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743200"/>
                        <a:ext cx="8159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3"/>
          <p:cNvGraphicFramePr>
            <a:graphicFrameLocks noChangeAspect="1"/>
          </p:cNvGraphicFramePr>
          <p:nvPr/>
        </p:nvGraphicFramePr>
        <p:xfrm>
          <a:off x="3429000" y="3200400"/>
          <a:ext cx="8159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31" name="公式" r:id="rId6" imgW="380670" imgH="177646" progId="Equation.3">
                  <p:embed/>
                </p:oleObj>
              </mc:Choice>
              <mc:Fallback>
                <p:oleObj name="公式" r:id="rId6" imgW="380670" imgH="17764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200400"/>
                        <a:ext cx="8159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4.6 </a:t>
            </a:r>
            <a:r>
              <a:rPr lang="zh-CN" altLang="en-US" smtClean="0"/>
              <a:t>次序关系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4.6.4</a:t>
            </a:r>
            <a:r>
              <a:rPr lang="zh-CN" altLang="en-US" dirty="0" smtClean="0"/>
              <a:t>：全序与良序</a:t>
            </a:r>
            <a:endParaRPr lang="en-US" altLang="zh-CN" dirty="0" smtClean="0"/>
          </a:p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4.25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&lt;A, ≤&gt;</a:t>
            </a:r>
            <a:r>
              <a:rPr lang="zh-CN" altLang="en-US" dirty="0" smtClean="0"/>
              <a:t>是一个偏序集，若对      </a:t>
            </a:r>
            <a:r>
              <a:rPr lang="en-US" altLang="zh-CN" dirty="0" smtClean="0"/>
              <a:t>x</a:t>
            </a:r>
            <a:r>
              <a:rPr lang="zh-CN" altLang="en-US" dirty="0" smtClean="0"/>
              <a:t>与</a:t>
            </a:r>
            <a:r>
              <a:rPr lang="en-US" altLang="zh-CN" dirty="0" smtClean="0"/>
              <a:t>y</a:t>
            </a:r>
            <a:r>
              <a:rPr lang="zh-CN" altLang="en-US" dirty="0" smtClean="0"/>
              <a:t>都是可比的，则称关系“</a:t>
            </a:r>
            <a:r>
              <a:rPr lang="en-US" altLang="zh-CN" dirty="0" smtClean="0"/>
              <a:t>≤</a:t>
            </a:r>
            <a:r>
              <a:rPr lang="zh-CN" altLang="en-US" dirty="0" smtClean="0"/>
              <a:t>”为</a:t>
            </a:r>
            <a:r>
              <a:rPr lang="zh-CN" altLang="en-US" dirty="0" smtClean="0">
                <a:solidFill>
                  <a:srgbClr val="FF0000"/>
                </a:solidFill>
              </a:rPr>
              <a:t>全序关系</a:t>
            </a:r>
            <a:r>
              <a:rPr lang="en-US" altLang="zh-CN" dirty="0" smtClean="0"/>
              <a:t>(Total Order Relation)</a:t>
            </a:r>
            <a:r>
              <a:rPr lang="zh-CN" altLang="en-US" dirty="0" smtClean="0"/>
              <a:t>，或称</a:t>
            </a:r>
            <a:r>
              <a:rPr lang="zh-CN" altLang="en-US" dirty="0" smtClean="0">
                <a:solidFill>
                  <a:srgbClr val="FF0000"/>
                </a:solidFill>
              </a:rPr>
              <a:t>线序关系</a:t>
            </a:r>
            <a:r>
              <a:rPr lang="zh-CN" altLang="en-US" dirty="0" smtClean="0"/>
              <a:t>，简称全序或线序，称</a:t>
            </a:r>
            <a:r>
              <a:rPr lang="en-US" altLang="zh-CN" dirty="0" smtClean="0"/>
              <a:t>&lt;A, ≤&gt;</a:t>
            </a:r>
            <a:r>
              <a:rPr lang="zh-CN" altLang="en-US" dirty="0" smtClean="0"/>
              <a:t>为全序集或线序集或链。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例：</a:t>
            </a:r>
            <a:r>
              <a:rPr lang="en-US" altLang="zh-CN" dirty="0" smtClean="0"/>
              <a:t>(1)</a:t>
            </a:r>
            <a:r>
              <a:rPr lang="zh-CN" altLang="en-US" dirty="0" smtClean="0"/>
              <a:t>集合</a:t>
            </a:r>
            <a:r>
              <a:rPr lang="en-US" altLang="zh-CN" dirty="0" smtClean="0"/>
              <a:t>A={a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c}</a:t>
            </a:r>
            <a:r>
              <a:rPr lang="zh-CN" altLang="en-US" dirty="0" smtClean="0"/>
              <a:t>，上定义的关系</a:t>
            </a:r>
            <a:r>
              <a:rPr lang="en-US" altLang="zh-CN" dirty="0" smtClean="0"/>
              <a:t>≤={&lt;a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c&gt;}</a:t>
            </a:r>
            <a:r>
              <a:rPr lang="zh-CN" altLang="en-US" dirty="0" smtClean="0"/>
              <a:t>是一个全序关系；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(2)</a:t>
            </a:r>
            <a:r>
              <a:rPr lang="zh-CN" altLang="en-US" dirty="0" smtClean="0"/>
              <a:t>实数集合</a:t>
            </a:r>
            <a:r>
              <a:rPr lang="en-US" altLang="zh-CN" dirty="0" smtClean="0"/>
              <a:t>R</a:t>
            </a:r>
            <a:r>
              <a:rPr lang="zh-CN" altLang="en-US" dirty="0" smtClean="0"/>
              <a:t>上定义的“</a:t>
            </a:r>
            <a:r>
              <a:rPr lang="en-US" altLang="zh-CN" dirty="0" smtClean="0"/>
              <a:t>≤</a:t>
            </a:r>
            <a:r>
              <a:rPr lang="zh-CN" altLang="en-US" dirty="0" smtClean="0"/>
              <a:t>”是全序关系，</a:t>
            </a:r>
            <a:r>
              <a:rPr lang="en-US" altLang="zh-CN" dirty="0" smtClean="0"/>
              <a:t> &lt;R, ≤&gt;</a:t>
            </a:r>
            <a:r>
              <a:rPr lang="zh-CN" altLang="en-US" dirty="0" smtClean="0"/>
              <a:t>是全序集。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zh-CN" altLang="en-US" dirty="0" smtClean="0"/>
              <a:t>全序集中，任何两个元素可比，存在一个次序，其哈斯图为一链。</a:t>
            </a:r>
            <a:endParaRPr lang="zh-CN" altLang="en-US" dirty="0"/>
          </a:p>
        </p:txBody>
      </p:sp>
      <p:graphicFrame>
        <p:nvGraphicFramePr>
          <p:cNvPr id="61444" name="Object 2"/>
          <p:cNvGraphicFramePr>
            <a:graphicFrameLocks noChangeAspect="1"/>
          </p:cNvGraphicFramePr>
          <p:nvPr/>
        </p:nvGraphicFramePr>
        <p:xfrm>
          <a:off x="7391400" y="1676400"/>
          <a:ext cx="137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9" name="公式" r:id="rId3" imgW="609336" imgH="203112" progId="Equation.3">
                  <p:embed/>
                </p:oleObj>
              </mc:Choice>
              <mc:Fallback>
                <p:oleObj name="公式" r:id="rId3" imgW="609336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676400"/>
                        <a:ext cx="1371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4.6 </a:t>
            </a:r>
            <a:r>
              <a:rPr lang="zh-CN" altLang="en-US" dirty="0" smtClean="0"/>
              <a:t>次序关系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4.26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&lt;A, ≤&gt;</a:t>
            </a:r>
            <a:r>
              <a:rPr lang="zh-CN" altLang="en-US" dirty="0" smtClean="0"/>
              <a:t>是一个偏序集，若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的任何一个非空子集有最小元，则称“</a:t>
            </a:r>
            <a:r>
              <a:rPr lang="en-US" altLang="zh-CN" dirty="0" smtClean="0"/>
              <a:t>≤</a:t>
            </a:r>
            <a:r>
              <a:rPr lang="zh-CN" altLang="en-US" dirty="0" smtClean="0"/>
              <a:t>”为</a:t>
            </a:r>
            <a:r>
              <a:rPr lang="zh-CN" altLang="en-US" dirty="0" smtClean="0">
                <a:solidFill>
                  <a:srgbClr val="FF0000"/>
                </a:solidFill>
              </a:rPr>
              <a:t>良序关系</a:t>
            </a:r>
            <a:r>
              <a:rPr lang="en-US" altLang="zh-CN" dirty="0" smtClean="0"/>
              <a:t>(Well Order Relation)</a:t>
            </a:r>
            <a:r>
              <a:rPr lang="zh-CN" altLang="en-US" dirty="0" smtClean="0"/>
              <a:t>，简称良序，此时</a:t>
            </a:r>
            <a:r>
              <a:rPr lang="en-US" altLang="zh-CN" dirty="0" smtClean="0"/>
              <a:t>&lt;A, ≤&gt;</a:t>
            </a:r>
            <a:r>
              <a:rPr lang="zh-CN" altLang="en-US" dirty="0" smtClean="0"/>
              <a:t>称为良序集。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          {a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b}</a:t>
            </a:r>
            <a:r>
              <a:rPr lang="zh-CN" altLang="en-US" dirty="0" smtClean="0"/>
              <a:t>有最小元，则</a:t>
            </a:r>
            <a:r>
              <a:rPr lang="en-US" altLang="zh-CN" dirty="0" smtClean="0"/>
              <a:t>a ≤b</a:t>
            </a:r>
            <a:r>
              <a:rPr lang="zh-CN" altLang="en-US" dirty="0" smtClean="0"/>
              <a:t>或</a:t>
            </a:r>
            <a:r>
              <a:rPr lang="en-US" altLang="zh-CN" dirty="0" smtClean="0"/>
              <a:t>b ≤a</a:t>
            </a:r>
            <a:r>
              <a:rPr lang="zh-CN" altLang="en-US" dirty="0" smtClean="0"/>
              <a:t>， ∴良序关系是一个全序关系。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zh-CN" altLang="en-US" dirty="0" smtClean="0"/>
              <a:t>“</a:t>
            </a:r>
            <a:r>
              <a:rPr lang="en-US" altLang="zh-CN" dirty="0" smtClean="0"/>
              <a:t>≤</a:t>
            </a:r>
            <a:r>
              <a:rPr lang="zh-CN" altLang="en-US" dirty="0" smtClean="0"/>
              <a:t>”是良序关系</a:t>
            </a:r>
            <a:r>
              <a:rPr lang="en-US" altLang="zh-CN" dirty="0" smtClean="0">
                <a:solidFill>
                  <a:srgbClr val="FF0000"/>
                </a:solidFill>
              </a:rPr>
              <a:t>=&gt;</a:t>
            </a:r>
            <a:r>
              <a:rPr lang="zh-CN" altLang="en-US" dirty="0" smtClean="0"/>
              <a:t>“</a:t>
            </a:r>
            <a:r>
              <a:rPr lang="en-US" altLang="zh-CN" dirty="0" smtClean="0"/>
              <a:t>≤</a:t>
            </a:r>
            <a:r>
              <a:rPr lang="zh-CN" altLang="en-US" dirty="0" smtClean="0"/>
              <a:t>”是全序关系</a:t>
            </a:r>
            <a:r>
              <a:rPr lang="en-US" altLang="zh-CN" dirty="0" smtClean="0">
                <a:solidFill>
                  <a:srgbClr val="FF0000"/>
                </a:solidFill>
              </a:rPr>
              <a:t>=&gt;</a:t>
            </a:r>
            <a:r>
              <a:rPr lang="zh-CN" altLang="en-US" dirty="0" smtClean="0"/>
              <a:t>“</a:t>
            </a:r>
            <a:r>
              <a:rPr lang="en-US" altLang="zh-CN" dirty="0" smtClean="0"/>
              <a:t>≤</a:t>
            </a:r>
            <a:r>
              <a:rPr lang="zh-CN" altLang="en-US" dirty="0" smtClean="0"/>
              <a:t>”是偏序关系；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zh-CN" altLang="en-US" dirty="0" smtClean="0"/>
              <a:t>一般地，任何</a:t>
            </a:r>
            <a:r>
              <a:rPr lang="zh-CN" altLang="en-US" dirty="0" smtClean="0">
                <a:solidFill>
                  <a:srgbClr val="FF0000"/>
                </a:solidFill>
              </a:rPr>
              <a:t>有限</a:t>
            </a:r>
            <a:r>
              <a:rPr lang="zh-CN" altLang="en-US" dirty="0" smtClean="0"/>
              <a:t>的全序集的每一个非空子集一定有最小元，所以，</a:t>
            </a:r>
            <a:r>
              <a:rPr lang="zh-CN" altLang="en-US" dirty="0" smtClean="0">
                <a:solidFill>
                  <a:srgbClr val="FF0000"/>
                </a:solidFill>
              </a:rPr>
              <a:t>有限全序集一定是良序集</a:t>
            </a:r>
            <a:r>
              <a:rPr lang="zh-CN" altLang="en-US" dirty="0" smtClean="0"/>
              <a:t>，对于无穷的全序集则不一定。</a:t>
            </a:r>
            <a:endParaRPr lang="en-US" altLang="zh-CN" dirty="0" smtClean="0"/>
          </a:p>
          <a:p>
            <a:pPr>
              <a:buFontTx/>
              <a:buNone/>
              <a:defRPr/>
            </a:pPr>
            <a:endParaRPr lang="en-US" altLang="zh-CN" dirty="0" smtClean="0"/>
          </a:p>
          <a:p>
            <a:pPr>
              <a:buFontTx/>
              <a:buNone/>
              <a:defRPr/>
            </a:pP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      </a:t>
            </a:r>
          </a:p>
          <a:p>
            <a:pPr>
              <a:buFontTx/>
              <a:buNone/>
              <a:defRPr/>
            </a:pPr>
            <a:endParaRPr lang="zh-CN" altLang="en-US" dirty="0"/>
          </a:p>
        </p:txBody>
      </p:sp>
      <p:graphicFrame>
        <p:nvGraphicFramePr>
          <p:cNvPr id="62468" name="Object 2"/>
          <p:cNvGraphicFramePr>
            <a:graphicFrameLocks noChangeAspect="1"/>
          </p:cNvGraphicFramePr>
          <p:nvPr/>
        </p:nvGraphicFramePr>
        <p:xfrm>
          <a:off x="762000" y="2743200"/>
          <a:ext cx="1600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23" name="公式" r:id="rId3" imgW="609336" imgH="203112" progId="Equation.3">
                  <p:embed/>
                </p:oleObj>
              </mc:Choice>
              <mc:Fallback>
                <p:oleObj name="公式" r:id="rId3" imgW="609336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43200"/>
                        <a:ext cx="1600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4.1 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二元关系及其表示法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43000"/>
            <a:ext cx="8686800" cy="54864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CN" kern="1200" dirty="0" smtClean="0"/>
              <a:t>A</a:t>
            </a:r>
            <a:r>
              <a:rPr lang="zh-CN" altLang="en-US" kern="1200" dirty="0" smtClean="0"/>
              <a:t>到</a:t>
            </a:r>
            <a:r>
              <a:rPr lang="en-US" altLang="zh-CN" kern="1200" dirty="0" smtClean="0"/>
              <a:t>B</a:t>
            </a:r>
            <a:r>
              <a:rPr lang="zh-CN" altLang="en-US" kern="1200" dirty="0" smtClean="0"/>
              <a:t>上的全部二元关系；而   ，</a:t>
            </a:r>
            <a:r>
              <a:rPr lang="en-US" altLang="zh-CN" kern="1200" dirty="0" smtClean="0"/>
              <a:t>{&lt;c, c&gt;}</a:t>
            </a:r>
            <a:r>
              <a:rPr lang="zh-CN" altLang="en-US" kern="1200" dirty="0" smtClean="0"/>
              <a:t>为</a:t>
            </a:r>
            <a:r>
              <a:rPr lang="en-US" altLang="zh-CN" kern="1200" dirty="0" smtClean="0"/>
              <a:t>B</a:t>
            </a:r>
            <a:r>
              <a:rPr lang="zh-CN" altLang="en-US" kern="1200" dirty="0" smtClean="0"/>
              <a:t>上的二元关系。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zh-CN" altLang="en-US" kern="1200" dirty="0" smtClean="0"/>
              <a:t>一般来说，若</a:t>
            </a:r>
            <a:r>
              <a:rPr lang="en-US" altLang="zh-CN" kern="1200" dirty="0" smtClean="0"/>
              <a:t>|A|=m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|B|=n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A</a:t>
            </a:r>
            <a:r>
              <a:rPr lang="zh-CN" altLang="en-US" kern="1200" dirty="0" smtClean="0"/>
              <a:t>到</a:t>
            </a:r>
            <a:r>
              <a:rPr lang="en-US" altLang="zh-CN" kern="1200" dirty="0" smtClean="0"/>
              <a:t>B</a:t>
            </a:r>
            <a:r>
              <a:rPr lang="zh-CN" altLang="en-US" kern="1200" dirty="0" smtClean="0"/>
              <a:t>上的二元关系共有   个，</a:t>
            </a:r>
            <a:r>
              <a:rPr lang="en-US" altLang="zh-CN" kern="1200" dirty="0" smtClean="0"/>
              <a:t>A</a:t>
            </a:r>
            <a:r>
              <a:rPr lang="zh-CN" altLang="en-US" kern="1200" dirty="0" smtClean="0"/>
              <a:t>上共有    个二元关系；</a:t>
            </a:r>
            <a:endParaRPr lang="en-US" altLang="zh-CN" kern="1200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zh-CN" altLang="en-US" kern="1200" dirty="0" smtClean="0"/>
              <a:t>特殊的二元关系：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en-US" altLang="zh-CN" kern="1200" dirty="0" smtClean="0"/>
              <a:t>    (1) </a:t>
            </a:r>
            <a:r>
              <a:rPr lang="zh-CN" altLang="en-US" kern="1200" dirty="0" smtClean="0"/>
              <a:t>空关系；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en-US" altLang="zh-CN" kern="1200" dirty="0" smtClean="0"/>
              <a:t>    (2) </a:t>
            </a:r>
            <a:r>
              <a:rPr lang="zh-CN" altLang="en-US" kern="1200" dirty="0" smtClean="0"/>
              <a:t>全域关系：                          ；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en-US" altLang="zh-CN" kern="1200" dirty="0" smtClean="0"/>
              <a:t>    (3) </a:t>
            </a:r>
            <a:r>
              <a:rPr lang="zh-CN" altLang="en-US" kern="1200" dirty="0" smtClean="0"/>
              <a:t>恒等关系：               。</a:t>
            </a:r>
          </a:p>
        </p:txBody>
      </p:sp>
      <p:graphicFrame>
        <p:nvGraphicFramePr>
          <p:cNvPr id="10244" name="Object 2"/>
          <p:cNvGraphicFramePr>
            <a:graphicFrameLocks noChangeAspect="1"/>
          </p:cNvGraphicFramePr>
          <p:nvPr/>
        </p:nvGraphicFramePr>
        <p:xfrm>
          <a:off x="4495800" y="1143000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1" name="公式" r:id="rId4" imgW="152202" imgH="177569" progId="Equation.3">
                  <p:embed/>
                </p:oleObj>
              </mc:Choice>
              <mc:Fallback>
                <p:oleObj name="公式" r:id="rId4" imgW="152202" imgH="17756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143000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3"/>
          <p:cNvGraphicFramePr>
            <a:graphicFrameLocks noChangeAspect="1"/>
          </p:cNvGraphicFramePr>
          <p:nvPr/>
        </p:nvGraphicFramePr>
        <p:xfrm>
          <a:off x="685800" y="2438400"/>
          <a:ext cx="5794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2" name="公式" r:id="rId6" imgW="241195" imgH="190417" progId="Equation.3">
                  <p:embed/>
                </p:oleObj>
              </mc:Choice>
              <mc:Fallback>
                <p:oleObj name="公式" r:id="rId6" imgW="241195" imgH="19041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438400"/>
                        <a:ext cx="5794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63056"/>
              </p:ext>
            </p:extLst>
          </p:nvPr>
        </p:nvGraphicFramePr>
        <p:xfrm>
          <a:off x="3232638" y="2362200"/>
          <a:ext cx="596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3" name="公式" r:id="rId8" imgW="241091" imgH="215713" progId="Equation.3">
                  <p:embed/>
                </p:oleObj>
              </mc:Choice>
              <mc:Fallback>
                <p:oleObj name="公式" r:id="rId8" imgW="241091" imgH="2157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638" y="2362200"/>
                        <a:ext cx="596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668693"/>
              </p:ext>
            </p:extLst>
          </p:nvPr>
        </p:nvGraphicFramePr>
        <p:xfrm>
          <a:off x="3124200" y="3962400"/>
          <a:ext cx="4813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4" name="公式" r:id="rId10" imgW="2273300" imgH="215900" progId="Equation.3">
                  <p:embed/>
                </p:oleObj>
              </mc:Choice>
              <mc:Fallback>
                <p:oleObj name="公式" r:id="rId10" imgW="22733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962400"/>
                        <a:ext cx="4813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149698"/>
              </p:ext>
            </p:extLst>
          </p:nvPr>
        </p:nvGraphicFramePr>
        <p:xfrm>
          <a:off x="3200400" y="4495800"/>
          <a:ext cx="2716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5" name="公式" r:id="rId12" imgW="1282700" imgH="215900" progId="Equation.3">
                  <p:embed/>
                </p:oleObj>
              </mc:Choice>
              <mc:Fallback>
                <p:oleObj name="公式" r:id="rId12" imgW="12827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495800"/>
                        <a:ext cx="27162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4.1 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二元关系及其表示法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4.7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kern="1200" dirty="0" smtClean="0"/>
              <a:t>设</a:t>
            </a:r>
            <a:r>
              <a:rPr lang="en-US" altLang="zh-CN" kern="1200" dirty="0" smtClean="0"/>
              <a:t>R</a:t>
            </a:r>
            <a:r>
              <a:rPr lang="zh-CN" altLang="en-US" kern="1200" dirty="0" smtClean="0"/>
              <a:t>为二元关系，则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en-US" altLang="zh-CN" kern="1200" dirty="0" smtClean="0"/>
              <a:t>  (1)                  </a:t>
            </a:r>
            <a:r>
              <a:rPr lang="zh-CN" altLang="en-US" kern="1200" dirty="0" smtClean="0"/>
              <a:t>为</a:t>
            </a:r>
            <a:r>
              <a:rPr lang="en-US" altLang="zh-CN" kern="1200" dirty="0" smtClean="0"/>
              <a:t>R</a:t>
            </a:r>
            <a:r>
              <a:rPr lang="zh-CN" altLang="en-US" kern="1200" dirty="0" smtClean="0"/>
              <a:t>的定义域；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en-US" altLang="zh-CN" kern="1200" dirty="0" smtClean="0"/>
              <a:t>  (2)                  </a:t>
            </a:r>
            <a:r>
              <a:rPr lang="zh-CN" altLang="en-US" kern="1200" dirty="0" smtClean="0"/>
              <a:t>为</a:t>
            </a:r>
            <a:r>
              <a:rPr lang="en-US" altLang="zh-CN" kern="1200" dirty="0" smtClean="0"/>
              <a:t>R</a:t>
            </a:r>
            <a:r>
              <a:rPr lang="zh-CN" altLang="en-US" kern="1200" dirty="0" smtClean="0"/>
              <a:t>的值域；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en-US" altLang="zh-CN" kern="1200" dirty="0" smtClean="0"/>
              <a:t>  (3)                 </a:t>
            </a:r>
            <a:r>
              <a:rPr lang="zh-CN" altLang="en-US" kern="1200" dirty="0" smtClean="0"/>
              <a:t>为</a:t>
            </a:r>
            <a:r>
              <a:rPr lang="en-US" altLang="zh-CN" kern="1200" dirty="0" smtClean="0"/>
              <a:t>R</a:t>
            </a:r>
            <a:r>
              <a:rPr lang="zh-CN" altLang="en-US" kern="1200" dirty="0" smtClean="0"/>
              <a:t>的域。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zh-CN" altLang="en-US" kern="1200" dirty="0" smtClean="0"/>
              <a:t>一般地，若</a:t>
            </a:r>
            <a:r>
              <a:rPr lang="en-US" altLang="zh-CN" kern="1200" dirty="0" smtClean="0"/>
              <a:t>R</a:t>
            </a:r>
            <a:r>
              <a:rPr lang="zh-CN" altLang="en-US" kern="1200" dirty="0" smtClean="0"/>
              <a:t>是</a:t>
            </a:r>
            <a:r>
              <a:rPr lang="en-US" altLang="zh-CN" kern="1200" dirty="0" smtClean="0"/>
              <a:t>A</a:t>
            </a:r>
            <a:r>
              <a:rPr lang="zh-CN" altLang="en-US" kern="1200" dirty="0" smtClean="0"/>
              <a:t>到</a:t>
            </a:r>
            <a:r>
              <a:rPr lang="en-US" altLang="zh-CN" kern="1200" dirty="0" smtClean="0"/>
              <a:t>B</a:t>
            </a:r>
            <a:r>
              <a:rPr lang="zh-CN" altLang="en-US" kern="1200" dirty="0" smtClean="0"/>
              <a:t>上的二元关系，则有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en-US" altLang="zh-CN" kern="1200" dirty="0" smtClean="0"/>
              <a:t>                            </a:t>
            </a:r>
            <a:r>
              <a:rPr lang="zh-CN" altLang="en-US" kern="1200" dirty="0" smtClean="0"/>
              <a:t>。</a:t>
            </a:r>
            <a:r>
              <a:rPr lang="en-US" altLang="zh-CN" kern="1200" dirty="0" smtClean="0"/>
              <a:t>  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0000FF"/>
                </a:solidFill>
              </a:rPr>
              <a:t>例</a:t>
            </a:r>
            <a:r>
              <a:rPr lang="en-US" altLang="zh-CN" kern="1200" dirty="0" smtClean="0">
                <a:solidFill>
                  <a:srgbClr val="0000FF"/>
                </a:solidFill>
              </a:rPr>
              <a:t>4-1</a:t>
            </a:r>
            <a:r>
              <a:rPr lang="zh-CN" altLang="en-US" kern="1200" dirty="0" smtClean="0">
                <a:solidFill>
                  <a:srgbClr val="0000FF"/>
                </a:solidFill>
              </a:rPr>
              <a:t>：</a:t>
            </a:r>
            <a:r>
              <a:rPr lang="zh-CN" altLang="en-US" kern="1200" dirty="0" smtClean="0"/>
              <a:t>设</a:t>
            </a:r>
            <a:r>
              <a:rPr lang="en-US" altLang="zh-CN" kern="1200" dirty="0" smtClean="0"/>
              <a:t>A={1,2,3,4,5,6}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B={a, b, c, d}</a:t>
            </a:r>
            <a:r>
              <a:rPr lang="zh-CN" altLang="en-US" kern="1200" dirty="0" smtClean="0"/>
              <a:t>，则</a:t>
            </a:r>
            <a:r>
              <a:rPr lang="en-US" altLang="zh-CN" kern="1200" dirty="0" smtClean="0"/>
              <a:t>R={&lt;2, a&gt;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&lt;2, b&gt;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&lt;3, b&gt;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&lt;4, c&gt;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&lt;6, c&gt;}</a:t>
            </a:r>
            <a:r>
              <a:rPr lang="zh-CN" altLang="en-US" kern="1200" dirty="0" smtClean="0"/>
              <a:t>，那么</a:t>
            </a:r>
            <a:r>
              <a:rPr lang="en-US" altLang="zh-CN" kern="1200" dirty="0" err="1" smtClean="0"/>
              <a:t>domR</a:t>
            </a:r>
            <a:r>
              <a:rPr lang="en-US" altLang="zh-CN" kern="1200" dirty="0" smtClean="0"/>
              <a:t>={2,3,4,6}</a:t>
            </a:r>
            <a:r>
              <a:rPr lang="zh-CN" altLang="en-US" kern="1200" dirty="0" smtClean="0"/>
              <a:t>，</a:t>
            </a:r>
            <a:r>
              <a:rPr lang="en-US" altLang="zh-CN" kern="1200" dirty="0" err="1" smtClean="0"/>
              <a:t>ranR</a:t>
            </a:r>
            <a:r>
              <a:rPr lang="en-US" altLang="zh-CN" kern="1200" dirty="0" smtClean="0"/>
              <a:t>={a, b, c}</a:t>
            </a:r>
            <a:r>
              <a:rPr lang="zh-CN" altLang="en-US" kern="1200" dirty="0" smtClean="0"/>
              <a:t>。</a:t>
            </a:r>
          </a:p>
        </p:txBody>
      </p:sp>
      <p:graphicFrame>
        <p:nvGraphicFramePr>
          <p:cNvPr id="11268" name="Object 2"/>
          <p:cNvGraphicFramePr>
            <a:graphicFrameLocks noChangeAspect="1"/>
          </p:cNvGraphicFramePr>
          <p:nvPr/>
        </p:nvGraphicFramePr>
        <p:xfrm>
          <a:off x="1676400" y="1676400"/>
          <a:ext cx="3028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76" name="公式" r:id="rId4" imgW="1346200" imgH="203200" progId="Equation.3">
                  <p:embed/>
                </p:oleObj>
              </mc:Choice>
              <mc:Fallback>
                <p:oleObj name="公式" r:id="rId4" imgW="13462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76400"/>
                        <a:ext cx="30289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3"/>
          <p:cNvGraphicFramePr>
            <a:graphicFrameLocks noChangeAspect="1"/>
          </p:cNvGraphicFramePr>
          <p:nvPr/>
        </p:nvGraphicFramePr>
        <p:xfrm>
          <a:off x="1676400" y="2133600"/>
          <a:ext cx="29146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77" name="公式" r:id="rId6" imgW="1295400" imgH="203200" progId="Equation.3">
                  <p:embed/>
                </p:oleObj>
              </mc:Choice>
              <mc:Fallback>
                <p:oleObj name="公式" r:id="rId6" imgW="12954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33600"/>
                        <a:ext cx="29146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4"/>
          <p:cNvGraphicFramePr>
            <a:graphicFrameLocks noChangeAspect="1"/>
          </p:cNvGraphicFramePr>
          <p:nvPr/>
        </p:nvGraphicFramePr>
        <p:xfrm>
          <a:off x="1600200" y="2743200"/>
          <a:ext cx="2943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78" name="公式" r:id="rId8" imgW="1307532" imgH="203112" progId="Equation.3">
                  <p:embed/>
                </p:oleObj>
              </mc:Choice>
              <mc:Fallback>
                <p:oleObj name="公式" r:id="rId8" imgW="1307532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743200"/>
                        <a:ext cx="29432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026207"/>
              </p:ext>
            </p:extLst>
          </p:nvPr>
        </p:nvGraphicFramePr>
        <p:xfrm>
          <a:off x="2590800" y="3733800"/>
          <a:ext cx="3000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79" name="公式" r:id="rId10" imgW="1333500" imgH="203200" progId="Equation.3">
                  <p:embed/>
                </p:oleObj>
              </mc:Choice>
              <mc:Fallback>
                <p:oleObj name="公式" r:id="rId10" imgW="13335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733800"/>
                        <a:ext cx="30003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4.1 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二元关系及其表示法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4.1.2 </a:t>
            </a:r>
            <a:r>
              <a:rPr lang="zh-CN" altLang="en-US" dirty="0" smtClean="0">
                <a:solidFill>
                  <a:srgbClr val="FF0000"/>
                </a:solidFill>
              </a:rPr>
              <a:t>关系的表示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CN" kern="1200" dirty="0" smtClean="0"/>
              <a:t>1. </a:t>
            </a:r>
            <a:r>
              <a:rPr lang="zh-CN" altLang="en-US" kern="1200" dirty="0" smtClean="0"/>
              <a:t>集合表示法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en-US" altLang="zh-CN" kern="1200" dirty="0" smtClean="0"/>
              <a:t>   </a:t>
            </a:r>
            <a:r>
              <a:rPr lang="zh-CN" altLang="en-US" kern="1200" dirty="0" smtClean="0"/>
              <a:t>由于关系也是一种特殊的集合，所以可以用集合的两种基本的表示方法</a:t>
            </a:r>
            <a:r>
              <a:rPr lang="en-US" altLang="zh-CN" kern="1200" dirty="0" smtClean="0"/>
              <a:t>(</a:t>
            </a:r>
            <a:r>
              <a:rPr lang="zh-CN" altLang="en-US" kern="1200" dirty="0" smtClean="0"/>
              <a:t>枚举法，描述法</a:t>
            </a:r>
            <a:r>
              <a:rPr lang="en-US" altLang="zh-CN" kern="1200" dirty="0" smtClean="0"/>
              <a:t>)</a:t>
            </a:r>
            <a:r>
              <a:rPr lang="zh-CN" altLang="en-US" kern="1200" dirty="0" smtClean="0"/>
              <a:t>来表示关系；如：设</a:t>
            </a:r>
            <a:r>
              <a:rPr lang="en-US" altLang="zh-CN" kern="1200" dirty="0" smtClean="0"/>
              <a:t>A={2}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B={3}</a:t>
            </a:r>
            <a:r>
              <a:rPr lang="zh-CN" altLang="en-US" kern="1200" dirty="0" smtClean="0"/>
              <a:t>，则</a:t>
            </a:r>
            <a:r>
              <a:rPr lang="en-US" altLang="zh-CN" kern="1200" dirty="0" smtClean="0"/>
              <a:t>A</a:t>
            </a:r>
            <a:r>
              <a:rPr lang="zh-CN" altLang="en-US" kern="1200" dirty="0" smtClean="0"/>
              <a:t>到</a:t>
            </a:r>
            <a:r>
              <a:rPr lang="en-US" altLang="zh-CN" kern="1200" dirty="0" smtClean="0"/>
              <a:t>B</a:t>
            </a:r>
            <a:r>
              <a:rPr lang="zh-CN" altLang="en-US" kern="1200" dirty="0" smtClean="0"/>
              <a:t>上的有关系</a:t>
            </a:r>
            <a:r>
              <a:rPr lang="en-US" altLang="zh-CN" kern="1200" dirty="0" smtClean="0"/>
              <a:t>R={&lt;2,3&gt;}</a:t>
            </a:r>
            <a:r>
              <a:rPr lang="zh-CN" altLang="en-US" kern="1200" dirty="0" smtClean="0"/>
              <a:t>；集合</a:t>
            </a:r>
            <a:r>
              <a:rPr lang="en-US" altLang="zh-CN" kern="1200" dirty="0" smtClean="0"/>
              <a:t>N</a:t>
            </a:r>
            <a:r>
              <a:rPr lang="zh-CN" altLang="en-US" kern="1200" dirty="0" smtClean="0"/>
              <a:t>上的“小于等于”关系：</a:t>
            </a:r>
            <a:r>
              <a:rPr lang="en-US" altLang="zh-CN" kern="1200" dirty="0" smtClean="0"/>
              <a:t>R={&lt;x, y&gt;|(x, y)  N∧(x ≤ y) }</a:t>
            </a:r>
            <a:r>
              <a:rPr lang="zh-CN" altLang="en-US" kern="1200" dirty="0" smtClean="0"/>
              <a:t>。</a:t>
            </a:r>
            <a:endParaRPr lang="en-US" altLang="zh-CN" kern="1200" dirty="0" smtClean="0"/>
          </a:p>
          <a:p>
            <a:pPr>
              <a:defRPr/>
            </a:pPr>
            <a:r>
              <a:rPr lang="en-US" altLang="zh-CN" kern="1200" dirty="0" smtClean="0"/>
              <a:t>2. </a:t>
            </a:r>
            <a:r>
              <a:rPr lang="zh-CN" altLang="en-US" kern="1200" dirty="0" smtClean="0"/>
              <a:t>关系图法</a:t>
            </a:r>
            <a:endParaRPr lang="en-US" altLang="zh-CN" kern="1200" dirty="0" smtClean="0"/>
          </a:p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4.8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kern="1200" dirty="0" smtClean="0"/>
              <a:t>设集合</a:t>
            </a:r>
            <a:r>
              <a:rPr lang="en-US" altLang="zh-CN" kern="1200" dirty="0" smtClean="0"/>
              <a:t>A={         }</a:t>
            </a:r>
            <a:r>
              <a:rPr lang="zh-CN" altLang="en-US" kern="1200" dirty="0" smtClean="0"/>
              <a:t>到</a:t>
            </a:r>
            <a:r>
              <a:rPr lang="en-US" altLang="zh-CN" kern="1200" dirty="0" smtClean="0"/>
              <a:t>B={         }</a:t>
            </a:r>
            <a:r>
              <a:rPr lang="zh-CN" altLang="en-US" kern="1200" dirty="0" smtClean="0"/>
              <a:t>上的二元关系</a:t>
            </a:r>
            <a:r>
              <a:rPr lang="en-US" altLang="zh-CN" kern="1200" dirty="0" smtClean="0"/>
              <a:t>R</a:t>
            </a:r>
            <a:r>
              <a:rPr lang="zh-CN" altLang="en-US" kern="1200" dirty="0" smtClean="0"/>
              <a:t>，以集合</a:t>
            </a:r>
            <a:r>
              <a:rPr lang="en-US" altLang="zh-CN" kern="1200" dirty="0" smtClean="0"/>
              <a:t>A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B</a:t>
            </a:r>
            <a:r>
              <a:rPr lang="zh-CN" altLang="en-US" kern="1200" dirty="0" smtClean="0"/>
              <a:t>中的元素为顶点，在图中用“</a:t>
            </a:r>
            <a:r>
              <a:rPr lang="el-GR" altLang="zh-CN" kern="1200" dirty="0" smtClean="0"/>
              <a:t>ο</a:t>
            </a:r>
            <a:r>
              <a:rPr lang="zh-CN" altLang="en-US" kern="1200" dirty="0" smtClean="0"/>
              <a:t>”表示顶点，若    则可自顶点  向顶点  引有向边      ，其箭头指向  ，用这种方法画出的图称为</a:t>
            </a:r>
            <a:r>
              <a:rPr lang="zh-CN" altLang="en-US" kern="1200" dirty="0" smtClean="0">
                <a:solidFill>
                  <a:srgbClr val="FF0000"/>
                </a:solidFill>
              </a:rPr>
              <a:t>关系图</a:t>
            </a:r>
            <a:r>
              <a:rPr lang="en-US" altLang="zh-CN" kern="1200" dirty="0" smtClean="0"/>
              <a:t>(Graph of Relation)</a:t>
            </a:r>
            <a:r>
              <a:rPr lang="zh-CN" altLang="en-US" kern="1200" dirty="0" smtClean="0"/>
              <a:t>。</a:t>
            </a:r>
          </a:p>
        </p:txBody>
      </p:sp>
      <p:graphicFrame>
        <p:nvGraphicFramePr>
          <p:cNvPr id="12292" name="Object 2"/>
          <p:cNvGraphicFramePr>
            <a:graphicFrameLocks noChangeAspect="1"/>
          </p:cNvGraphicFramePr>
          <p:nvPr/>
        </p:nvGraphicFramePr>
        <p:xfrm>
          <a:off x="3581400" y="37338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40" name="公式" r:id="rId4" imgW="126725" imgH="126725" progId="Equation.3">
                  <p:embed/>
                </p:oleObj>
              </mc:Choice>
              <mc:Fallback>
                <p:oleObj name="公式" r:id="rId4" imgW="126725" imgH="12672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7338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3"/>
          <p:cNvGraphicFramePr>
            <a:graphicFrameLocks noChangeAspect="1"/>
          </p:cNvGraphicFramePr>
          <p:nvPr/>
        </p:nvGraphicFramePr>
        <p:xfrm>
          <a:off x="3962400" y="4648200"/>
          <a:ext cx="1600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41" name="公式" r:id="rId6" imgW="685800" imgH="228600" progId="Equation.3">
                  <p:embed/>
                </p:oleObj>
              </mc:Choice>
              <mc:Fallback>
                <p:oleObj name="公式" r:id="rId6" imgW="6858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648200"/>
                        <a:ext cx="1600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4"/>
          <p:cNvGraphicFramePr>
            <a:graphicFrameLocks noChangeAspect="1"/>
          </p:cNvGraphicFramePr>
          <p:nvPr/>
        </p:nvGraphicFramePr>
        <p:xfrm>
          <a:off x="6629400" y="4648200"/>
          <a:ext cx="16589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42" name="公式" r:id="rId8" imgW="711200" imgH="228600" progId="Equation.3">
                  <p:embed/>
                </p:oleObj>
              </mc:Choice>
              <mc:Fallback>
                <p:oleObj name="公式" r:id="rId8" imgW="7112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648200"/>
                        <a:ext cx="16589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5"/>
          <p:cNvGraphicFramePr>
            <a:graphicFrameLocks noChangeAspect="1"/>
          </p:cNvGraphicFramePr>
          <p:nvPr/>
        </p:nvGraphicFramePr>
        <p:xfrm>
          <a:off x="5105400" y="5486400"/>
          <a:ext cx="698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43" name="公式" r:id="rId10" imgW="368300" imgH="241300" progId="Equation.3">
                  <p:embed/>
                </p:oleObj>
              </mc:Choice>
              <mc:Fallback>
                <p:oleObj name="公式" r:id="rId10" imgW="3683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486400"/>
                        <a:ext cx="698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6"/>
          <p:cNvGraphicFramePr>
            <a:graphicFrameLocks noChangeAspect="1"/>
          </p:cNvGraphicFramePr>
          <p:nvPr/>
        </p:nvGraphicFramePr>
        <p:xfrm>
          <a:off x="7543800" y="5334000"/>
          <a:ext cx="44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44" name="公式" r:id="rId12" imgW="152334" imgH="228501" progId="Equation.3">
                  <p:embed/>
                </p:oleObj>
              </mc:Choice>
              <mc:Fallback>
                <p:oleObj name="公式" r:id="rId12" imgW="152334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5334000"/>
                        <a:ext cx="444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7"/>
          <p:cNvGraphicFramePr>
            <a:graphicFrameLocks noChangeAspect="1"/>
          </p:cNvGraphicFramePr>
          <p:nvPr/>
        </p:nvGraphicFramePr>
        <p:xfrm>
          <a:off x="1524000" y="5791200"/>
          <a:ext cx="3810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45" name="公式" r:id="rId14" imgW="177646" imgH="241091" progId="Equation.3">
                  <p:embed/>
                </p:oleObj>
              </mc:Choice>
              <mc:Fallback>
                <p:oleObj name="公式" r:id="rId14" imgW="177646" imgH="24109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791200"/>
                        <a:ext cx="3810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8"/>
          <p:cNvGraphicFramePr>
            <a:graphicFrameLocks noChangeAspect="1"/>
          </p:cNvGraphicFramePr>
          <p:nvPr/>
        </p:nvGraphicFramePr>
        <p:xfrm>
          <a:off x="3352800" y="5791200"/>
          <a:ext cx="990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46" name="公式" r:id="rId16" imgW="469696" imgH="241195" progId="Equation.3">
                  <p:embed/>
                </p:oleObj>
              </mc:Choice>
              <mc:Fallback>
                <p:oleObj name="公式" r:id="rId16" imgW="469696" imgH="24119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791200"/>
                        <a:ext cx="990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9"/>
          <p:cNvGraphicFramePr>
            <a:graphicFrameLocks noChangeAspect="1"/>
          </p:cNvGraphicFramePr>
          <p:nvPr/>
        </p:nvGraphicFramePr>
        <p:xfrm>
          <a:off x="6477000" y="5791200"/>
          <a:ext cx="3810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47" name="公式" r:id="rId18" imgW="177646" imgH="241091" progId="Equation.3">
                  <p:embed/>
                </p:oleObj>
              </mc:Choice>
              <mc:Fallback>
                <p:oleObj name="公式" r:id="rId18" imgW="177646" imgH="24109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791200"/>
                        <a:ext cx="3810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4.1 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二元关系及其表示法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486400"/>
          </a:xfrm>
        </p:spPr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0000FF"/>
                </a:solidFill>
              </a:rPr>
              <a:t>例</a:t>
            </a:r>
            <a:r>
              <a:rPr lang="en-US" altLang="zh-CN" kern="1200" dirty="0" smtClean="0">
                <a:solidFill>
                  <a:srgbClr val="0000FF"/>
                </a:solidFill>
              </a:rPr>
              <a:t>4-2</a:t>
            </a:r>
            <a:r>
              <a:rPr lang="zh-CN" altLang="en-US" kern="1200" dirty="0" smtClean="0">
                <a:solidFill>
                  <a:srgbClr val="0000FF"/>
                </a:solidFill>
              </a:rPr>
              <a:t>：</a:t>
            </a:r>
            <a:r>
              <a:rPr lang="zh-CN" altLang="en-US" kern="1200" dirty="0" smtClean="0"/>
              <a:t>求集合</a:t>
            </a:r>
            <a:r>
              <a:rPr lang="en-US" altLang="zh-CN" kern="1200" dirty="0" smtClean="0"/>
              <a:t>A={1,2,3,4}</a:t>
            </a:r>
            <a:r>
              <a:rPr lang="zh-CN" altLang="en-US" kern="1200" dirty="0" smtClean="0"/>
              <a:t>的恒等关系，空关系，全关系和小于关系的关系图。</a:t>
            </a:r>
            <a:endParaRPr lang="en-US" altLang="zh-CN" kern="1200" dirty="0" smtClean="0"/>
          </a:p>
          <a:p>
            <a:pPr>
              <a:defRPr/>
            </a:pPr>
            <a:r>
              <a:rPr lang="en-US" altLang="zh-CN" kern="1200" dirty="0" smtClean="0"/>
              <a:t>3. </a:t>
            </a:r>
            <a:r>
              <a:rPr lang="zh-CN" altLang="en-US" kern="1200" dirty="0" smtClean="0"/>
              <a:t>关系矩阵</a:t>
            </a:r>
            <a:endParaRPr lang="en-US" altLang="zh-CN" kern="1200" dirty="0" smtClean="0"/>
          </a:p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4.9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kern="1200" dirty="0" smtClean="0"/>
              <a:t>设                                                         ，那么</a:t>
            </a:r>
            <a:r>
              <a:rPr lang="en-US" altLang="zh-CN" kern="1200" dirty="0" smtClean="0"/>
              <a:t>R</a:t>
            </a:r>
            <a:r>
              <a:rPr lang="zh-CN" altLang="en-US" kern="1200" dirty="0" smtClean="0"/>
              <a:t>的关系矩阵   为一个</a:t>
            </a:r>
            <a:r>
              <a:rPr lang="en-US" altLang="zh-CN" kern="1200" dirty="0" err="1" smtClean="0"/>
              <a:t>m×n</a:t>
            </a:r>
            <a:r>
              <a:rPr lang="zh-CN" altLang="en-US" kern="1200" dirty="0" smtClean="0"/>
              <a:t>矩阵，它的第</a:t>
            </a:r>
            <a:r>
              <a:rPr lang="en-US" altLang="zh-CN" kern="1200" dirty="0" err="1" smtClean="0"/>
              <a:t>i</a:t>
            </a:r>
            <a:r>
              <a:rPr lang="zh-CN" altLang="en-US" kern="1200" dirty="0" smtClean="0"/>
              <a:t>，</a:t>
            </a:r>
            <a:r>
              <a:rPr lang="en-US" altLang="zh-CN" kern="1200" dirty="0" smtClean="0"/>
              <a:t>j</a:t>
            </a:r>
            <a:r>
              <a:rPr lang="zh-CN" altLang="en-US" kern="1200" dirty="0" smtClean="0"/>
              <a:t>分量  只取</a:t>
            </a:r>
            <a:r>
              <a:rPr lang="en-US" altLang="zh-CN" kern="1200" dirty="0" smtClean="0"/>
              <a:t>0</a:t>
            </a:r>
            <a:r>
              <a:rPr lang="zh-CN" altLang="en-US" kern="1200" dirty="0" smtClean="0"/>
              <a:t>或</a:t>
            </a:r>
            <a:r>
              <a:rPr lang="en-US" altLang="zh-CN" kern="1200" dirty="0" smtClean="0"/>
              <a:t>1</a:t>
            </a:r>
            <a:r>
              <a:rPr lang="zh-CN" altLang="en-US" kern="1200" dirty="0" smtClean="0"/>
              <a:t>，且</a:t>
            </a:r>
          </a:p>
        </p:txBody>
      </p:sp>
      <p:graphicFrame>
        <p:nvGraphicFramePr>
          <p:cNvPr id="133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599463"/>
              </p:ext>
            </p:extLst>
          </p:nvPr>
        </p:nvGraphicFramePr>
        <p:xfrm>
          <a:off x="2743200" y="2538474"/>
          <a:ext cx="5613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24" name="公式" r:id="rId4" imgW="2806700" imgH="228600" progId="Equation.3">
                  <p:embed/>
                </p:oleObj>
              </mc:Choice>
              <mc:Fallback>
                <p:oleObj name="公式" r:id="rId4" imgW="28067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538474"/>
                        <a:ext cx="5613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3"/>
          <p:cNvGraphicFramePr>
            <a:graphicFrameLocks noChangeAspect="1"/>
          </p:cNvGraphicFramePr>
          <p:nvPr/>
        </p:nvGraphicFramePr>
        <p:xfrm>
          <a:off x="3810000" y="2895600"/>
          <a:ext cx="5381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25" name="公式" r:id="rId6" imgW="253780" imgH="215713" progId="Equation.3">
                  <p:embed/>
                </p:oleObj>
              </mc:Choice>
              <mc:Fallback>
                <p:oleObj name="公式" r:id="rId6" imgW="253780" imgH="2157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895600"/>
                        <a:ext cx="5381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513544"/>
              </p:ext>
            </p:extLst>
          </p:nvPr>
        </p:nvGraphicFramePr>
        <p:xfrm>
          <a:off x="1676400" y="3200400"/>
          <a:ext cx="4572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26" name="公式" r:id="rId8" imgW="152334" imgH="241195" progId="Equation.3">
                  <p:embed/>
                </p:oleObj>
              </mc:Choice>
              <mc:Fallback>
                <p:oleObj name="公式" r:id="rId8" imgW="152334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200400"/>
                        <a:ext cx="45720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817361"/>
              </p:ext>
            </p:extLst>
          </p:nvPr>
        </p:nvGraphicFramePr>
        <p:xfrm>
          <a:off x="2008188" y="3779838"/>
          <a:ext cx="360203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27" name="Equation" r:id="rId10" imgW="1574640" imgH="533160" progId="Equation.DSMT4">
                  <p:embed/>
                </p:oleObj>
              </mc:Choice>
              <mc:Fallback>
                <p:oleObj name="Equation" r:id="rId10" imgW="1574640" imgH="5331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8" y="3779838"/>
                        <a:ext cx="3602037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默认设计模板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18153</TotalTime>
  <Words>6465</Words>
  <Application>Microsoft Office PowerPoint</Application>
  <PresentationFormat>全屏显示(4:3)</PresentationFormat>
  <Paragraphs>485</Paragraphs>
  <Slides>57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57</vt:i4>
      </vt:variant>
    </vt:vector>
  </HeadingPairs>
  <TitlesOfParts>
    <vt:vector size="70" baseType="lpstr">
      <vt:lpstr>黑体</vt:lpstr>
      <vt:lpstr>SimSun</vt:lpstr>
      <vt:lpstr>SimSun</vt:lpstr>
      <vt:lpstr>Arial</vt:lpstr>
      <vt:lpstr>Arial Black</vt:lpstr>
      <vt:lpstr>Comic Sans MS</vt:lpstr>
      <vt:lpstr>Garamond</vt:lpstr>
      <vt:lpstr>Symbol</vt:lpstr>
      <vt:lpstr>Times New Roman</vt:lpstr>
      <vt:lpstr>Wingdings</vt:lpstr>
      <vt:lpstr>默认设计模板</vt:lpstr>
      <vt:lpstr>公式</vt:lpstr>
      <vt:lpstr>Equation</vt:lpstr>
      <vt:lpstr>第四章 二元关系</vt:lpstr>
      <vt:lpstr>4.1 二元关系及其表示法</vt:lpstr>
      <vt:lpstr>4.1 二元关系及其表示法</vt:lpstr>
      <vt:lpstr>4.1 二元关系及其表示法</vt:lpstr>
      <vt:lpstr>4.1 二元关系及其表示法</vt:lpstr>
      <vt:lpstr>4.1 二元关系及其表示法</vt:lpstr>
      <vt:lpstr>4.1 二元关系及其表示法</vt:lpstr>
      <vt:lpstr>4.1 二元关系及其表示法</vt:lpstr>
      <vt:lpstr>4.1 二元关系及其表示法</vt:lpstr>
      <vt:lpstr>4.2 关系的运算</vt:lpstr>
      <vt:lpstr>4.2 关系的运算</vt:lpstr>
      <vt:lpstr>4.2 关系的运算</vt:lpstr>
      <vt:lpstr>4.2 关系的运算</vt:lpstr>
      <vt:lpstr>4.2 关系的运算</vt:lpstr>
      <vt:lpstr>4.2 关系的运算</vt:lpstr>
      <vt:lpstr>4.2 关系的运算</vt:lpstr>
      <vt:lpstr>4.2 关系的运算</vt:lpstr>
      <vt:lpstr>4.2 关系的运算</vt:lpstr>
      <vt:lpstr>4.2 关系的运算</vt:lpstr>
      <vt:lpstr>4.2 关系的运算</vt:lpstr>
      <vt:lpstr>4.2 关系的运算</vt:lpstr>
      <vt:lpstr>4.3 关系的性质</vt:lpstr>
      <vt:lpstr>4.3 关系的性质</vt:lpstr>
      <vt:lpstr>4.3 关系的性质</vt:lpstr>
      <vt:lpstr>4.3 关系的性质</vt:lpstr>
      <vt:lpstr>4.3 关系的性质</vt:lpstr>
      <vt:lpstr>4.3 关系的性质</vt:lpstr>
      <vt:lpstr>4.3 关系的性质</vt:lpstr>
      <vt:lpstr>4.4 关系的闭包</vt:lpstr>
      <vt:lpstr>4.4 关系的闭包</vt:lpstr>
      <vt:lpstr>4.4 关系的闭包</vt:lpstr>
      <vt:lpstr>4.4 关系的闭包</vt:lpstr>
      <vt:lpstr>4.4 关系的闭包</vt:lpstr>
      <vt:lpstr>4.5 等价关系与划分</vt:lpstr>
      <vt:lpstr>4.5 等价关系与划分</vt:lpstr>
      <vt:lpstr>4.5 等价关系与划分</vt:lpstr>
      <vt:lpstr>4.5 等价关系与划分</vt:lpstr>
      <vt:lpstr>4.5 等价关系与划分</vt:lpstr>
      <vt:lpstr>4.5 等价关系与划分</vt:lpstr>
      <vt:lpstr>4.5 等价关系与划分</vt:lpstr>
      <vt:lpstr>4.5 等价关系与划分</vt:lpstr>
      <vt:lpstr>4.5 等价关系与划分</vt:lpstr>
      <vt:lpstr>4.5 等价关系与划分</vt:lpstr>
      <vt:lpstr>4.5 等价关系与划分</vt:lpstr>
      <vt:lpstr>4.5 等价关系与划分</vt:lpstr>
      <vt:lpstr>4.6 次序关系</vt:lpstr>
      <vt:lpstr>4.6 次序关系</vt:lpstr>
      <vt:lpstr>4.6 次序关系</vt:lpstr>
      <vt:lpstr>4.6 次序关系</vt:lpstr>
      <vt:lpstr>4.6 次序关系</vt:lpstr>
      <vt:lpstr>4.6 次序关系</vt:lpstr>
      <vt:lpstr>4.6 次序关系</vt:lpstr>
      <vt:lpstr>4.6 次序关系</vt:lpstr>
      <vt:lpstr>4.6 次序关系</vt:lpstr>
      <vt:lpstr>4.6 次序关系</vt:lpstr>
      <vt:lpstr>4.6 次序关系</vt:lpstr>
      <vt:lpstr>4.6 次序关系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</dc:creator>
  <cp:lastModifiedBy>ANT</cp:lastModifiedBy>
  <cp:revision>1044</cp:revision>
  <cp:lastPrinted>2020-09-12T09:12:51Z</cp:lastPrinted>
  <dcterms:created xsi:type="dcterms:W3CDTF">1601-01-01T00:00:00Z</dcterms:created>
  <dcterms:modified xsi:type="dcterms:W3CDTF">2020-11-18T00:28:29Z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