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1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00"/>
    <a:srgbClr val="FF9900"/>
    <a:srgbClr val="0080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69710" autoAdjust="0"/>
  </p:normalViewPr>
  <p:slideViewPr>
    <p:cSldViewPr>
      <p:cViewPr varScale="1">
        <p:scale>
          <a:sx n="88" d="100"/>
          <a:sy n="88" d="100"/>
        </p:scale>
        <p:origin x="2568" y="53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4.emf"/><Relationship Id="rId1" Type="http://schemas.openxmlformats.org/officeDocument/2006/relationships/image" Target="../media/image56.wmf"/><Relationship Id="rId5" Type="http://schemas.openxmlformats.org/officeDocument/2006/relationships/image" Target="../media/image59.wmf"/><Relationship Id="rId4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2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66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4C792BE-9897-4BC4-B25C-8BE338278B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37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40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98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14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5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41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95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40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56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13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7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365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8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</a:pPr>
            <a:fld id="{1B7775E9-C6C6-4A23-BC35-A442FDE2B481}" type="slidenum">
              <a:rPr lang="en-US" altLang="zh-CN" sz="1400" b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</a:pPr>
              <a:t>‹#›</a:t>
            </a:fld>
            <a:r>
              <a:rPr lang="en-US" altLang="zh-CN" sz="14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  <a:endParaRPr lang="en-US" altLang="zh-CN" sz="1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4098057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94454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21444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19652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25519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07143"/>
      </p:ext>
    </p:extLst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3484741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17309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43407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925173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6086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1790835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7086688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1886" y="6628195"/>
            <a:ext cx="651140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</a:pPr>
            <a:fld id="{D9507D6B-534E-4BE7-8F7C-420F6868276B}" type="slidenum">
              <a:rPr lang="en-US" altLang="zh-CN" sz="1400" b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</a:pPr>
              <a:t>‹#›</a:t>
            </a:fld>
            <a:r>
              <a:rPr lang="en-US" altLang="zh-CN" sz="14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/19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6.w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e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8.e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6.wmf"/><Relationship Id="rId26" Type="http://schemas.openxmlformats.org/officeDocument/2006/relationships/oleObject" Target="../embeddings/oleObject85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oleObject" Target="../embeddings/oleObject86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1.bin"/><Relationship Id="rId31" Type="http://schemas.openxmlformats.org/officeDocument/2006/relationships/image" Target="../media/image8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5" Type="http://schemas.openxmlformats.org/officeDocument/2006/relationships/image" Target="../media/image1.wm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第五章 函数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函数也叫映射，交换，是数学中的一个基本概念，在高数中，函数的概念是从变量的角度提出来的，这种函数一般是连续或间断连续的函数，这里将连续函数的概念推广到离散量的讨论，即将</a:t>
            </a:r>
            <a:r>
              <a:rPr lang="zh-CN" altLang="en-US" kern="1200" dirty="0" smtClean="0">
                <a:solidFill>
                  <a:srgbClr val="FF0000"/>
                </a:solidFill>
              </a:rPr>
              <a:t>函数</a:t>
            </a:r>
            <a:r>
              <a:rPr lang="zh-CN" altLang="en-US" kern="1200" dirty="0" smtClean="0"/>
              <a:t>看作一种</a:t>
            </a:r>
            <a:r>
              <a:rPr lang="zh-CN" altLang="en-US" kern="1200" dirty="0" smtClean="0">
                <a:solidFill>
                  <a:srgbClr val="FF0000"/>
                </a:solidFill>
              </a:rPr>
              <a:t>特殊的二元关系</a:t>
            </a:r>
            <a:r>
              <a:rPr lang="zh-CN" altLang="en-US" kern="1200" dirty="0" smtClean="0"/>
              <a:t>。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函数的复合运算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zh-CN" altLang="en-US" sz="2600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sz="2600" kern="1200" dirty="0" smtClean="0">
                <a:solidFill>
                  <a:srgbClr val="FF6600"/>
                </a:solidFill>
              </a:rPr>
              <a:t>5.3</a:t>
            </a:r>
            <a:r>
              <a:rPr lang="zh-CN" altLang="en-US" sz="2600" kern="1200" dirty="0" smtClean="0">
                <a:solidFill>
                  <a:srgbClr val="FF6600"/>
                </a:solidFill>
              </a:rPr>
              <a:t>：</a:t>
            </a:r>
            <a:endParaRPr lang="en-US" altLang="zh-CN" sz="2600" kern="1200" dirty="0" smtClean="0"/>
          </a:p>
          <a:p>
            <a:pPr marL="0" indent="0">
              <a:buNone/>
              <a:defRPr/>
            </a:pPr>
            <a:r>
              <a:rPr lang="zh-CN" altLang="en-US" sz="2600" kern="1200" dirty="0" smtClean="0">
                <a:solidFill>
                  <a:srgbClr val="FF0000"/>
                </a:solidFill>
              </a:rPr>
              <a:t>常函数</a:t>
            </a:r>
            <a:r>
              <a:rPr lang="zh-CN" altLang="en-US" sz="2600" kern="1200" dirty="0" smtClean="0"/>
              <a:t>：设</a:t>
            </a:r>
            <a:r>
              <a:rPr lang="en-US" altLang="zh-CN" sz="2600" kern="1200" dirty="0" smtClean="0"/>
              <a:t>f:A-&gt;B,</a:t>
            </a:r>
            <a:r>
              <a:rPr lang="zh-CN" altLang="en-US" sz="2600" kern="1200" dirty="0" smtClean="0"/>
              <a:t>如果存在</a:t>
            </a:r>
            <a:r>
              <a:rPr lang="en-US" altLang="zh-CN" sz="2600" kern="1200" dirty="0" smtClean="0"/>
              <a:t>c  B</a:t>
            </a:r>
            <a:r>
              <a:rPr lang="zh-CN" altLang="en-US" sz="2600" kern="1200" dirty="0" smtClean="0"/>
              <a:t>使得对所有</a:t>
            </a:r>
            <a:r>
              <a:rPr lang="en-US" altLang="zh-CN" sz="2600" kern="1200" dirty="0" smtClean="0"/>
              <a:t>x  A</a:t>
            </a:r>
            <a:r>
              <a:rPr lang="zh-CN" altLang="en-US" sz="2600" kern="1200" dirty="0" smtClean="0"/>
              <a:t>都有</a:t>
            </a:r>
            <a:r>
              <a:rPr lang="en-US" altLang="zh-CN" sz="2600" kern="1200" dirty="0" smtClean="0"/>
              <a:t>f(x)=c,</a:t>
            </a:r>
            <a:r>
              <a:rPr lang="zh-CN" altLang="en-US" sz="2600" kern="1200" dirty="0" smtClean="0"/>
              <a:t>则称</a:t>
            </a:r>
            <a:r>
              <a:rPr lang="en-US" altLang="zh-CN" sz="2600" kern="1200" dirty="0"/>
              <a:t>f:A-&gt;B</a:t>
            </a:r>
            <a:r>
              <a:rPr lang="zh-CN" altLang="en-US" sz="2600" kern="1200" dirty="0" smtClean="0"/>
              <a:t>是常函数。</a:t>
            </a:r>
            <a:endParaRPr lang="en-US" altLang="zh-CN" sz="2600" kern="1200" dirty="0" smtClean="0"/>
          </a:p>
          <a:p>
            <a:pPr marL="0" indent="0">
              <a:buNone/>
              <a:defRPr/>
            </a:pPr>
            <a:r>
              <a:rPr lang="zh-CN" altLang="en-US" sz="2600" kern="1200" dirty="0" smtClean="0">
                <a:solidFill>
                  <a:srgbClr val="FF0000"/>
                </a:solidFill>
              </a:rPr>
              <a:t>恒等函数</a:t>
            </a:r>
            <a:r>
              <a:rPr lang="zh-CN" altLang="en-US" sz="2600" kern="1200" dirty="0" smtClean="0"/>
              <a:t>：称</a:t>
            </a:r>
            <a:r>
              <a:rPr lang="en-US" altLang="zh-CN" sz="2600" kern="1200" dirty="0" smtClean="0"/>
              <a:t>A</a:t>
            </a:r>
            <a:r>
              <a:rPr lang="zh-CN" altLang="en-US" sz="2600" kern="1200" dirty="0" smtClean="0"/>
              <a:t>上的恒等关系</a:t>
            </a:r>
            <a:r>
              <a:rPr lang="en-US" altLang="zh-CN" sz="2600" kern="1200" dirty="0" smtClean="0"/>
              <a:t>I</a:t>
            </a:r>
            <a:r>
              <a:rPr lang="en-US" altLang="zh-CN" sz="2600" kern="1200" baseline="-25000" dirty="0" smtClean="0"/>
              <a:t>A</a:t>
            </a:r>
            <a:r>
              <a:rPr lang="zh-CN" altLang="en-US" sz="2600" kern="1200" dirty="0" smtClean="0"/>
              <a:t>为</a:t>
            </a:r>
            <a:r>
              <a:rPr lang="en-US" altLang="zh-CN" sz="2600" kern="1200" dirty="0" smtClean="0"/>
              <a:t>A</a:t>
            </a:r>
            <a:r>
              <a:rPr lang="zh-CN" altLang="en-US" sz="2600" kern="1200" dirty="0" smtClean="0"/>
              <a:t>上的恒等函数。</a:t>
            </a:r>
            <a:endParaRPr lang="en-US" altLang="zh-CN" sz="2600" kern="1200" dirty="0" smtClean="0"/>
          </a:p>
          <a:p>
            <a:pPr marL="0" indent="0">
              <a:buNone/>
              <a:defRPr/>
            </a:pPr>
            <a:r>
              <a:rPr lang="zh-CN" altLang="en-US" sz="2600" kern="1200" dirty="0" smtClean="0">
                <a:solidFill>
                  <a:srgbClr val="FF0000"/>
                </a:solidFill>
              </a:rPr>
              <a:t>单调函数</a:t>
            </a:r>
            <a:r>
              <a:rPr lang="zh-CN" altLang="en-US" sz="2600" kern="1200" dirty="0" smtClean="0"/>
              <a:t>：设</a:t>
            </a:r>
            <a:r>
              <a:rPr lang="en-US" altLang="zh-CN" sz="2600" dirty="0"/>
              <a:t>&lt;</a:t>
            </a:r>
            <a:r>
              <a:rPr lang="en-US" altLang="zh-CN" sz="2600" dirty="0" smtClean="0"/>
              <a:t>A,≤&gt;,&lt;B,≤&gt;</a:t>
            </a:r>
            <a:r>
              <a:rPr lang="zh-CN" altLang="en-US" sz="2600" dirty="0" smtClean="0"/>
              <a:t>为偏序集，</a:t>
            </a:r>
            <a:r>
              <a:rPr lang="en-US" altLang="zh-CN" sz="2600" kern="1200" dirty="0" smtClean="0"/>
              <a:t>f:A-</a:t>
            </a:r>
            <a:r>
              <a:rPr lang="en-US" altLang="zh-CN" sz="2600" kern="1200" dirty="0"/>
              <a:t>&gt;</a:t>
            </a:r>
            <a:r>
              <a:rPr lang="en-US" altLang="zh-CN" sz="2600" kern="1200" dirty="0" smtClean="0"/>
              <a:t>B,</a:t>
            </a:r>
            <a:r>
              <a:rPr lang="zh-CN" altLang="en-US" sz="2600" kern="1200" dirty="0" smtClean="0"/>
              <a:t>对</a:t>
            </a:r>
            <a:endParaRPr lang="en-US" altLang="zh-CN" sz="2600" kern="1200" dirty="0" smtClean="0"/>
          </a:p>
          <a:p>
            <a:pPr marL="0" indent="0">
              <a:buNone/>
              <a:defRPr/>
            </a:pPr>
            <a:r>
              <a:rPr lang="en-US" altLang="zh-CN" sz="2600" kern="1200" dirty="0" smtClean="0"/>
              <a:t>                        </a:t>
            </a:r>
            <a:r>
              <a:rPr lang="zh-CN" altLang="en-US" sz="2600" kern="1200" dirty="0" smtClean="0"/>
              <a:t>，则</a:t>
            </a:r>
            <a:r>
              <a:rPr lang="en-US" altLang="zh-CN" sz="2600" kern="1200" dirty="0" smtClean="0"/>
              <a:t>f</a:t>
            </a:r>
            <a:r>
              <a:rPr lang="zh-CN" altLang="en-US" sz="2600" kern="1200" dirty="0" smtClean="0"/>
              <a:t>为单调递增的。当</a:t>
            </a:r>
            <a:endParaRPr lang="en-US" altLang="zh-CN" sz="2600" kern="1200" dirty="0" smtClean="0"/>
          </a:p>
          <a:p>
            <a:pPr>
              <a:buFontTx/>
              <a:buNone/>
              <a:defRPr/>
            </a:pPr>
            <a:r>
              <a:rPr lang="en-US" altLang="zh-CN" sz="2600" dirty="0" smtClean="0"/>
              <a:t>                       </a:t>
            </a:r>
            <a:r>
              <a:rPr lang="zh-CN" altLang="en-US" sz="2600" dirty="0" smtClean="0"/>
              <a:t>，则</a:t>
            </a:r>
            <a:r>
              <a:rPr lang="en-US" altLang="zh-CN" sz="2600" kern="1200" dirty="0"/>
              <a:t>f</a:t>
            </a:r>
            <a:r>
              <a:rPr lang="zh-CN" altLang="en-US" sz="2600" kern="1200" dirty="0" smtClean="0"/>
              <a:t>为严格单调</a:t>
            </a:r>
            <a:r>
              <a:rPr lang="zh-CN" altLang="en-US" sz="2600" kern="1200" dirty="0"/>
              <a:t>递增</a:t>
            </a:r>
            <a:r>
              <a:rPr lang="zh-CN" altLang="en-US" sz="2600" kern="1200" dirty="0" smtClean="0"/>
              <a:t>的。</a:t>
            </a:r>
            <a:endParaRPr lang="en-US" altLang="zh-CN" sz="2600" kern="1200" dirty="0" smtClean="0"/>
          </a:p>
          <a:p>
            <a:pPr>
              <a:buFontTx/>
              <a:buNone/>
              <a:defRPr/>
            </a:pPr>
            <a:r>
              <a:rPr lang="zh-CN" altLang="en-US" sz="2600" kern="1200" dirty="0" smtClean="0">
                <a:solidFill>
                  <a:srgbClr val="FF0000"/>
                </a:solidFill>
              </a:rPr>
              <a:t>特征函数</a:t>
            </a:r>
            <a:r>
              <a:rPr lang="zh-CN" altLang="en-US" sz="2600" kern="1200" dirty="0" smtClean="0"/>
              <a:t>：设</a:t>
            </a:r>
            <a:r>
              <a:rPr lang="en-US" altLang="zh-CN" sz="2600" kern="1200" dirty="0" smtClean="0"/>
              <a:t>A</a:t>
            </a:r>
            <a:r>
              <a:rPr lang="zh-CN" altLang="en-US" sz="2600" kern="1200" dirty="0" smtClean="0"/>
              <a:t>为集合，对于任意     </a:t>
            </a:r>
            <a:r>
              <a:rPr lang="en-US" altLang="zh-CN" sz="2600" kern="1200" dirty="0" smtClean="0"/>
              <a:t>,  </a:t>
            </a:r>
            <a:r>
              <a:rPr lang="zh-CN" altLang="en-US" sz="2600" kern="1200" dirty="0" smtClean="0"/>
              <a:t>的特征函数      ：</a:t>
            </a:r>
            <a:r>
              <a:rPr lang="en-US" altLang="zh-CN" sz="2600" kern="1200" dirty="0"/>
              <a:t>A-</a:t>
            </a:r>
            <a:r>
              <a:rPr lang="en-US" altLang="zh-CN" sz="2600" kern="1200" dirty="0" smtClean="0"/>
              <a:t>&gt;{0,1}</a:t>
            </a:r>
            <a:r>
              <a:rPr lang="zh-CN" altLang="en-US" sz="2600" kern="1200" dirty="0" smtClean="0"/>
              <a:t>定义为：</a:t>
            </a:r>
            <a:endParaRPr lang="en-US" altLang="zh-CN" sz="2600" kern="1200" dirty="0" smtClean="0"/>
          </a:p>
          <a:p>
            <a:pPr>
              <a:buFontTx/>
              <a:buNone/>
              <a:defRPr/>
            </a:pPr>
            <a:endParaRPr lang="en-US" altLang="zh-CN" sz="2600" kern="1200" dirty="0"/>
          </a:p>
          <a:p>
            <a:pPr>
              <a:buFontTx/>
              <a:buNone/>
              <a:defRPr/>
            </a:pPr>
            <a:r>
              <a:rPr lang="zh-CN" altLang="en-US" sz="2600" dirty="0" smtClean="0">
                <a:solidFill>
                  <a:srgbClr val="FF0000"/>
                </a:solidFill>
              </a:rPr>
              <a:t>自然映射</a:t>
            </a:r>
            <a:r>
              <a:rPr lang="zh-CN" altLang="en-US" sz="2600" dirty="0" smtClean="0"/>
              <a:t>：设</a:t>
            </a:r>
            <a:r>
              <a:rPr lang="en-US" altLang="zh-CN" sz="2600" dirty="0" smtClean="0"/>
              <a:t>R</a:t>
            </a:r>
            <a:r>
              <a:rPr lang="zh-CN" altLang="en-US" sz="2600" dirty="0" smtClean="0"/>
              <a:t>是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上的等价关系，令</a:t>
            </a:r>
            <a:endParaRPr lang="en-US" altLang="zh-CN" sz="2600" dirty="0" smtClean="0"/>
          </a:p>
          <a:p>
            <a:pPr>
              <a:buFontTx/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</a:t>
            </a:r>
            <a:r>
              <a:rPr lang="zh-CN" altLang="en-US" sz="2600" dirty="0" smtClean="0"/>
              <a:t>称</a:t>
            </a:r>
            <a:r>
              <a:rPr lang="en-US" altLang="zh-CN" sz="2600" dirty="0" smtClean="0"/>
              <a:t>g</a:t>
            </a:r>
            <a:r>
              <a:rPr lang="zh-CN" altLang="en-US" sz="2600" dirty="0" smtClean="0"/>
              <a:t>是从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到商集</a:t>
            </a:r>
            <a:r>
              <a:rPr lang="en-US" altLang="zh-CN" sz="2600" dirty="0" smtClean="0"/>
              <a:t>A/R</a:t>
            </a:r>
            <a:r>
              <a:rPr lang="zh-CN" altLang="en-US" sz="2600" dirty="0" smtClean="0"/>
              <a:t>的自然映射</a:t>
            </a:r>
            <a:r>
              <a:rPr lang="en-US" altLang="zh-CN" sz="2600" dirty="0" smtClean="0"/>
              <a:t>.</a:t>
            </a:r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15492"/>
              </p:ext>
            </p:extLst>
          </p:nvPr>
        </p:nvGraphicFramePr>
        <p:xfrm>
          <a:off x="4892040" y="1745481"/>
          <a:ext cx="233886" cy="23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8" name="Equation" r:id="rId4" imgW="126720" imgH="126720" progId="Equation.DSMT4">
                  <p:embed/>
                </p:oleObj>
              </mc:Choice>
              <mc:Fallback>
                <p:oleObj name="Equation" r:id="rId4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2040" y="1745481"/>
                        <a:ext cx="233886" cy="233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721712"/>
              </p:ext>
            </p:extLst>
          </p:nvPr>
        </p:nvGraphicFramePr>
        <p:xfrm>
          <a:off x="7248969" y="1745483"/>
          <a:ext cx="233871" cy="23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9" name="Equation" r:id="rId6" imgW="189014" imgH="189007" progId="Equation.DSMT4">
                  <p:embed/>
                </p:oleObj>
              </mc:Choice>
              <mc:Fallback>
                <p:oleObj name="Equation" r:id="rId6" imgW="189014" imgH="1890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48969" y="1745483"/>
                        <a:ext cx="233871" cy="233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71474"/>
              </p:ext>
            </p:extLst>
          </p:nvPr>
        </p:nvGraphicFramePr>
        <p:xfrm>
          <a:off x="536863" y="3437042"/>
          <a:ext cx="4017818" cy="39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0"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863" y="3437042"/>
                        <a:ext cx="4017818" cy="39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76912"/>
              </p:ext>
            </p:extLst>
          </p:nvPr>
        </p:nvGraphicFramePr>
        <p:xfrm>
          <a:off x="533400" y="3931094"/>
          <a:ext cx="3948545" cy="39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1" name="Equation" r:id="rId10" imgW="2298600" imgH="228600" progId="Equation.DSMT4">
                  <p:embed/>
                </p:oleObj>
              </mc:Choice>
              <mc:Fallback>
                <p:oleObj name="Equation" r:id="rId10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3931094"/>
                        <a:ext cx="3948545" cy="392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73736"/>
              </p:ext>
            </p:extLst>
          </p:nvPr>
        </p:nvGraphicFramePr>
        <p:xfrm>
          <a:off x="5327904" y="4430452"/>
          <a:ext cx="914400" cy="360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2" name="Equation" r:id="rId12" imgW="482400" imgH="190440" progId="Equation.DSMT4">
                  <p:embed/>
                </p:oleObj>
              </mc:Choice>
              <mc:Fallback>
                <p:oleObj name="Equation" r:id="rId12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27904" y="4430452"/>
                        <a:ext cx="914400" cy="360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393011"/>
              </p:ext>
            </p:extLst>
          </p:nvPr>
        </p:nvGraphicFramePr>
        <p:xfrm>
          <a:off x="6288024" y="4395257"/>
          <a:ext cx="422910" cy="36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3" name="Equation" r:id="rId14" imgW="190440" imgH="164880" progId="Equation.DSMT4">
                  <p:embed/>
                </p:oleObj>
              </mc:Choice>
              <mc:Fallback>
                <p:oleObj name="Equation" r:id="rId14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88024" y="4395257"/>
                        <a:ext cx="422910" cy="36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64496"/>
              </p:ext>
            </p:extLst>
          </p:nvPr>
        </p:nvGraphicFramePr>
        <p:xfrm>
          <a:off x="381000" y="4690771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4" name="Equation" r:id="rId16" imgW="228600" imgH="228600" progId="Equation.DSMT4">
                  <p:embed/>
                </p:oleObj>
              </mc:Choice>
              <mc:Fallback>
                <p:oleObj name="Equation" r:id="rId16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4690771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06416"/>
              </p:ext>
            </p:extLst>
          </p:nvPr>
        </p:nvGraphicFramePr>
        <p:xfrm>
          <a:off x="3629871" y="4796271"/>
          <a:ext cx="2524338" cy="78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5" name="Equation" r:id="rId18" imgW="1473120" imgH="457200" progId="Equation.DSMT4">
                  <p:embed/>
                </p:oleObj>
              </mc:Choice>
              <mc:Fallback>
                <p:oleObj name="Equation" r:id="rId18" imgW="1473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29871" y="4796271"/>
                        <a:ext cx="2524338" cy="78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22181"/>
              </p:ext>
            </p:extLst>
          </p:nvPr>
        </p:nvGraphicFramePr>
        <p:xfrm>
          <a:off x="5943600" y="5721446"/>
          <a:ext cx="1828800" cy="3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6" name="Equation" r:id="rId20" imgW="990360" imgH="203040" progId="Equation.DSMT4">
                  <p:embed/>
                </p:oleObj>
              </mc:Choice>
              <mc:Fallback>
                <p:oleObj name="Equation" r:id="rId20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43600" y="5721446"/>
                        <a:ext cx="1828800" cy="3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94888"/>
              </p:ext>
            </p:extLst>
          </p:nvPr>
        </p:nvGraphicFramePr>
        <p:xfrm>
          <a:off x="685800" y="6251461"/>
          <a:ext cx="20272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7" name="Equation" r:id="rId22" imgW="1244520" imgH="203040" progId="Equation.DSMT4">
                  <p:embed/>
                </p:oleObj>
              </mc:Choice>
              <mc:Fallback>
                <p:oleObj name="Equation" r:id="rId22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5800" y="6251461"/>
                        <a:ext cx="2027237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730280"/>
      </p:ext>
    </p:extLst>
  </p:cSld>
  <p:clrMapOvr>
    <a:masterClrMapping/>
  </p:clrMapOvr>
  <p:transition spd="med" advTm="548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函数的复合运算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5.2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G</a:t>
            </a:r>
            <a:r>
              <a:rPr lang="zh-CN" altLang="en-US" kern="1200" dirty="0" smtClean="0"/>
              <a:t>是函数，则</a:t>
            </a:r>
            <a:r>
              <a:rPr lang="en-US" altLang="zh-CN" kern="1200" dirty="0" smtClean="0"/>
              <a:t>F</a:t>
            </a:r>
            <a:r>
              <a:rPr lang="el-GR" altLang="zh-CN" kern="1200" dirty="0" smtClean="0"/>
              <a:t>ο</a:t>
            </a:r>
            <a:r>
              <a:rPr lang="en-US" altLang="zh-CN" kern="1200" dirty="0" smtClean="0"/>
              <a:t>G</a:t>
            </a:r>
            <a:r>
              <a:rPr lang="zh-CN" altLang="en-US" kern="1200" dirty="0" smtClean="0"/>
              <a:t>也是函数，且满足：</a:t>
            </a:r>
            <a:r>
              <a:rPr lang="en-US" altLang="zh-CN" kern="1200" dirty="0" smtClean="0"/>
              <a:t>(1)</a:t>
            </a:r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(2)</a:t>
            </a: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13347"/>
              </p:ext>
            </p:extLst>
          </p:nvPr>
        </p:nvGraphicFramePr>
        <p:xfrm>
          <a:off x="1981200" y="1554163"/>
          <a:ext cx="614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" name="公式" r:id="rId4" imgW="2730240" imgH="203040" progId="Equation.3">
                  <p:embed/>
                </p:oleObj>
              </mc:Choice>
              <mc:Fallback>
                <p:oleObj name="公式" r:id="rId4" imgW="27302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54163"/>
                        <a:ext cx="6143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57372"/>
              </p:ext>
            </p:extLst>
          </p:nvPr>
        </p:nvGraphicFramePr>
        <p:xfrm>
          <a:off x="1066800" y="2057400"/>
          <a:ext cx="4679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" name="公式" r:id="rId6" imgW="2209680" imgH="215640" progId="Equation.3">
                  <p:embed/>
                </p:oleObj>
              </mc:Choice>
              <mc:Fallback>
                <p:oleObj name="公式" r:id="rId6" imgW="22096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4679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10290"/>
              </p:ext>
            </p:extLst>
          </p:nvPr>
        </p:nvGraphicFramePr>
        <p:xfrm>
          <a:off x="1371600" y="2491392"/>
          <a:ext cx="5747544" cy="421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4" name="Equation" r:id="rId8" imgW="2577960" imgH="1892160" progId="Equation.DSMT4">
                  <p:embed/>
                </p:oleObj>
              </mc:Choice>
              <mc:Fallback>
                <p:oleObj name="Equation" r:id="rId8" imgW="2577960" imgH="1892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91392"/>
                        <a:ext cx="5747544" cy="4216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函数的复合运算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5-5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f:R→R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g:R→R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h:R→R</a:t>
            </a:r>
            <a:r>
              <a:rPr lang="zh-CN" altLang="en-US" dirty="0" smtClean="0"/>
              <a:t>，满足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有关关系运算的一切定理都可推广到函数中来。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5.3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g:B→C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满射，则      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满射；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单射，则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el-GR" altLang="zh-CN" dirty="0" smtClean="0">
                <a:solidFill>
                  <a:schemeClr val="bg1"/>
                </a:solidFill>
              </a:rPr>
              <a:t>ο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单射；</a:t>
            </a:r>
            <a:r>
              <a:rPr lang="en-US" altLang="zh-CN" dirty="0" smtClean="0"/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双射，则 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el-GR" altLang="zh-CN" dirty="0" smtClean="0">
                <a:solidFill>
                  <a:schemeClr val="bg1"/>
                </a:solidFill>
              </a:rPr>
              <a:t>ο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双射。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69748"/>
              </p:ext>
            </p:extLst>
          </p:nvPr>
        </p:nvGraphicFramePr>
        <p:xfrm>
          <a:off x="762000" y="1600200"/>
          <a:ext cx="7399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" name="Equation" r:id="rId4" imgW="3822480" imgH="393480" progId="Equation.DSMT4">
                  <p:embed/>
                </p:oleObj>
              </mc:Choice>
              <mc:Fallback>
                <p:oleObj name="Equation" r:id="rId4" imgW="38224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399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62000" y="2286000"/>
          <a:ext cx="75136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" name="公式" r:id="rId6" imgW="3606480" imgH="914400" progId="Equation.3">
                  <p:embed/>
                </p:oleObj>
              </mc:Choice>
              <mc:Fallback>
                <p:oleObj name="公式" r:id="rId6" imgW="36064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5136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68083"/>
              </p:ext>
            </p:extLst>
          </p:nvPr>
        </p:nvGraphicFramePr>
        <p:xfrm>
          <a:off x="1365250" y="5092360"/>
          <a:ext cx="898525" cy="51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5250" y="5092360"/>
                        <a:ext cx="898525" cy="51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47957"/>
              </p:ext>
            </p:extLst>
          </p:nvPr>
        </p:nvGraphicFramePr>
        <p:xfrm>
          <a:off x="685800" y="5486400"/>
          <a:ext cx="9001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" name="Equation" r:id="rId10" imgW="899347" imgH="512298" progId="Equation.DSMT4">
                  <p:embed/>
                </p:oleObj>
              </mc:Choice>
              <mc:Fallback>
                <p:oleObj name="Equation" r:id="rId10" imgW="899347" imgH="5122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" y="5486400"/>
                        <a:ext cx="900113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5496"/>
              </p:ext>
            </p:extLst>
          </p:nvPr>
        </p:nvGraphicFramePr>
        <p:xfrm>
          <a:off x="6553200" y="5484813"/>
          <a:ext cx="898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" name="Equation" r:id="rId12" imgW="897907" imgH="513738" progId="Equation.DSMT4">
                  <p:embed/>
                </p:oleObj>
              </mc:Choice>
              <mc:Fallback>
                <p:oleObj name="Equation" r:id="rId12" imgW="897907" imgH="513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200" y="5484813"/>
                        <a:ext cx="898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函数的复合运算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5.4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g:B→C</a:t>
            </a:r>
            <a:r>
              <a:rPr lang="zh-CN" altLang="en-US" dirty="0" smtClean="0"/>
              <a:t>，则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el-GR" altLang="zh-CN" dirty="0" smtClean="0">
                <a:solidFill>
                  <a:schemeClr val="bg1"/>
                </a:solidFill>
              </a:rPr>
              <a:t>ο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el-GR" altLang="zh-CN" dirty="0" smtClean="0">
                <a:solidFill>
                  <a:schemeClr val="bg1"/>
                </a:solidFill>
              </a:rPr>
              <a:t>ο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满射，则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满射；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el-GR" altLang="zh-CN" dirty="0" smtClean="0">
                <a:solidFill>
                  <a:schemeClr val="bg1"/>
                </a:solidFill>
              </a:rPr>
              <a:t>ο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单射，则</a:t>
            </a:r>
            <a:r>
              <a:rPr lang="en-US" altLang="zh-CN" dirty="0" smtClean="0"/>
              <a:t>f</a:t>
            </a:r>
            <a:r>
              <a:rPr lang="zh-CN" altLang="en-US" dirty="0" smtClean="0"/>
              <a:t>单射；</a:t>
            </a:r>
            <a:r>
              <a:rPr lang="en-US" altLang="zh-CN" dirty="0" smtClean="0"/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el-GR" altLang="zh-CN" dirty="0" smtClean="0">
                <a:solidFill>
                  <a:schemeClr val="bg1"/>
                </a:solidFill>
              </a:rPr>
              <a:t>ο</a:t>
            </a:r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r>
              <a:rPr lang="en-US" altLang="zh-CN" dirty="0" smtClean="0"/>
              <a:t>:A→C</a:t>
            </a:r>
            <a:r>
              <a:rPr lang="zh-CN" altLang="en-US" dirty="0" smtClean="0"/>
              <a:t>双射，则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满射，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单射。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081324"/>
              </p:ext>
            </p:extLst>
          </p:nvPr>
        </p:nvGraphicFramePr>
        <p:xfrm>
          <a:off x="457200" y="2752725"/>
          <a:ext cx="8378825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name="Equation" r:id="rId3" imgW="4267080" imgH="1422360" progId="Equation.DSMT4">
                  <p:embed/>
                </p:oleObj>
              </mc:Choice>
              <mc:Fallback>
                <p:oleObj name="Equation" r:id="rId3" imgW="426708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8378825" cy="279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34451"/>
              </p:ext>
            </p:extLst>
          </p:nvPr>
        </p:nvGraphicFramePr>
        <p:xfrm>
          <a:off x="1066800" y="1496218"/>
          <a:ext cx="9001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Equation" r:id="rId5" imgW="899347" imgH="512298" progId="Equation.DSMT4">
                  <p:embed/>
                </p:oleObj>
              </mc:Choice>
              <mc:Fallback>
                <p:oleObj name="Equation" r:id="rId5" imgW="899347" imgH="512298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1496218"/>
                        <a:ext cx="900113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77365"/>
              </p:ext>
            </p:extLst>
          </p:nvPr>
        </p:nvGraphicFramePr>
        <p:xfrm>
          <a:off x="3962400" y="1858286"/>
          <a:ext cx="864070" cy="49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1858286"/>
                        <a:ext cx="864070" cy="49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582459"/>
              </p:ext>
            </p:extLst>
          </p:nvPr>
        </p:nvGraphicFramePr>
        <p:xfrm>
          <a:off x="6294079" y="1496810"/>
          <a:ext cx="863641" cy="49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" name="Equation" r:id="rId9" imgW="797099" imgH="455776" progId="Equation.DSMT4">
                  <p:embed/>
                </p:oleObj>
              </mc:Choice>
              <mc:Fallback>
                <p:oleObj name="Equation" r:id="rId9" imgW="797099" imgH="4557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4079" y="1496810"/>
                        <a:ext cx="863641" cy="493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83957"/>
              </p:ext>
            </p:extLst>
          </p:nvPr>
        </p:nvGraphicFramePr>
        <p:xfrm>
          <a:off x="5920836" y="1100443"/>
          <a:ext cx="860963" cy="49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20836" y="1100443"/>
                        <a:ext cx="860963" cy="491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函数的逆运算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5.5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若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是双射的，则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的逆关系   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的双射。</a:t>
            </a:r>
            <a:endParaRPr lang="en-US" altLang="zh-CN" dirty="0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543800" y="1066800"/>
          <a:ext cx="592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公式" r:id="rId4" imgW="253800" imgH="228600" progId="Equation.3">
                  <p:embed/>
                </p:oleObj>
              </mc:Choice>
              <mc:Fallback>
                <p:oleObj name="公式" r:id="rId4" imgW="253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066800"/>
                        <a:ext cx="5921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275905"/>
              </p:ext>
            </p:extLst>
          </p:nvPr>
        </p:nvGraphicFramePr>
        <p:xfrm>
          <a:off x="677863" y="1981200"/>
          <a:ext cx="79057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6" imgW="4165560" imgH="2489040" progId="Equation.DSMT4">
                  <p:embed/>
                </p:oleObj>
              </mc:Choice>
              <mc:Fallback>
                <p:oleObj name="Equation" r:id="rId6" imgW="4165560" imgH="248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981200"/>
                        <a:ext cx="79057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函数的逆运算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只有</a:t>
            </a:r>
            <a:r>
              <a:rPr lang="zh-CN" altLang="en-US" dirty="0" smtClean="0"/>
              <a:t>双射函数的逆关系才是函数，其它函数的逆关系</a:t>
            </a:r>
            <a:r>
              <a:rPr lang="zh-CN" altLang="en-US" dirty="0" smtClean="0">
                <a:solidFill>
                  <a:srgbClr val="FF0000"/>
                </a:solidFill>
              </a:rPr>
              <a:t>都不是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5.6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，双射，则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5.5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f:A→B</a:t>
            </a:r>
            <a:r>
              <a:rPr lang="zh-CN" altLang="en-US" dirty="0" smtClean="0"/>
              <a:t>，双射，则   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的逆函数或反函数</a:t>
            </a:r>
            <a:r>
              <a:rPr lang="en-US" altLang="zh-CN" dirty="0" smtClean="0"/>
              <a:t>(Inverse Function)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5-6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f:R→R</a:t>
            </a:r>
            <a:r>
              <a:rPr lang="zh-CN" altLang="en-US" dirty="0" smtClean="0"/>
              <a:t>满足</a:t>
            </a:r>
            <a:endParaRPr lang="zh-CN" alt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62000" y="2438400"/>
          <a:ext cx="7281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6" name="公式" r:id="rId4" imgW="2730240" imgH="228600" progId="Equation.3">
                  <p:embed/>
                </p:oleObj>
              </mc:Choice>
              <mc:Fallback>
                <p:oleObj name="公式" r:id="rId4" imgW="2730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281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562600" y="3048000"/>
          <a:ext cx="592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" name="公式" r:id="rId6" imgW="253800" imgH="228600" progId="Equation.3">
                  <p:embed/>
                </p:oleObj>
              </mc:Choice>
              <mc:Fallback>
                <p:oleObj name="公式" r:id="rId6" imgW="253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5921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191000" y="3962400"/>
          <a:ext cx="4805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" name="公式" r:id="rId8" imgW="2882880" imgH="228600" progId="Equation.3">
                  <p:embed/>
                </p:oleObj>
              </mc:Choice>
              <mc:Fallback>
                <p:oleObj name="公式" r:id="rId8" imgW="2882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4805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762000" y="4495800"/>
          <a:ext cx="80216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" name="公式" r:id="rId10" imgW="3809880" imgH="723600" progId="Equation.3">
                  <p:embed/>
                </p:oleObj>
              </mc:Choice>
              <mc:Fallback>
                <p:oleObj name="公式" r:id="rId10" imgW="380988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80216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置换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5.6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有限</a:t>
            </a:r>
            <a:r>
              <a:rPr lang="zh-CN" altLang="en-US" dirty="0" smtClean="0"/>
              <a:t>集合，</a:t>
            </a:r>
            <a:r>
              <a:rPr lang="en-US" altLang="zh-CN" dirty="0" smtClean="0"/>
              <a:t>A={          }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的双射函数称为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置换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排列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P:A→A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称为置换的阶</a:t>
            </a:r>
            <a:r>
              <a:rPr lang="en-US" altLang="zh-CN" dirty="0" smtClean="0"/>
              <a:t>(Order)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阶置换</a:t>
            </a:r>
            <a:r>
              <a:rPr lang="en-US" altLang="zh-CN" dirty="0" smtClean="0"/>
              <a:t>P:A→A</a:t>
            </a:r>
            <a:r>
              <a:rPr lang="zh-CN" altLang="en-US" dirty="0" smtClean="0"/>
              <a:t>常表示为：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(2)P</a:t>
            </a:r>
            <a:r>
              <a:rPr lang="zh-CN" altLang="en-US" dirty="0" smtClean="0"/>
              <a:t>的逆函数   称为逆置换；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两个置换的复合就是将它们作为函数求复合函数。</a:t>
            </a:r>
            <a:endParaRPr lang="zh-CN" alt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638800" y="1066800"/>
          <a:ext cx="174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0" name="公式" r:id="rId4" imgW="749160" imgH="228600" progId="Equation.3">
                  <p:embed/>
                </p:oleObj>
              </mc:Choice>
              <mc:Fallback>
                <p:oleObj name="公式" r:id="rId4" imgW="7491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66800"/>
                        <a:ext cx="174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88100"/>
              </p:ext>
            </p:extLst>
          </p:nvPr>
        </p:nvGraphicFramePr>
        <p:xfrm>
          <a:off x="1143000" y="2723195"/>
          <a:ext cx="6858000" cy="162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" name="Equation" r:id="rId6" imgW="3009600" imgH="711000" progId="Equation.DSMT4">
                  <p:embed/>
                </p:oleObj>
              </mc:Choice>
              <mc:Fallback>
                <p:oleObj name="Equation" r:id="rId6" imgW="30096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23195"/>
                        <a:ext cx="6858000" cy="1620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384300" y="4343400"/>
          <a:ext cx="734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" name="公式" r:id="rId8" imgW="3670200" imgH="228600" progId="Equation.3">
                  <p:embed/>
                </p:oleObj>
              </mc:Choice>
              <mc:Fallback>
                <p:oleObj name="公式" r:id="rId8" imgW="3670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343400"/>
                        <a:ext cx="734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971800" y="4800600"/>
          <a:ext cx="571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3" name="公式" r:id="rId10" imgW="228600" imgH="190440" progId="Equation.3">
                  <p:embed/>
                </p:oleObj>
              </mc:Choice>
              <mc:Fallback>
                <p:oleObj name="公式" r:id="rId10" imgW="22860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571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置换</a:t>
            </a:r>
          </a:p>
        </p:txBody>
      </p:sp>
      <p:sp>
        <p:nvSpPr>
          <p:cNvPr id="153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P:A→A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阶置换，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A={          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，对  考虑序列               ，由于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          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是有限集，则存在最小正整数  ，使得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                         互不相同。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称为阶   的一个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      时，至少有一个      ，不包含在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  重复  相同的过程，可得  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35911"/>
              </p:ext>
            </p:extLst>
          </p:nvPr>
        </p:nvGraphicFramePr>
        <p:xfrm>
          <a:off x="5272088" y="1066800"/>
          <a:ext cx="171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4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1066800"/>
                        <a:ext cx="171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001000" y="1143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5" name="公式" r:id="rId5" imgW="419040" imgH="228600" progId="Equation.3">
                  <p:embed/>
                </p:oleObj>
              </mc:Choice>
              <mc:Fallback>
                <p:oleObj name="公式" r:id="rId5" imgW="4190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1430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209800" y="1447800"/>
          <a:ext cx="2638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" name="公式" r:id="rId7" imgW="1193760" imgH="241200" progId="Equation.3">
                  <p:embed/>
                </p:oleObj>
              </mc:Choice>
              <mc:Fallback>
                <p:oleObj name="公式" r:id="rId7" imgW="1193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2638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172200" y="1447800"/>
          <a:ext cx="174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7" name="公式" r:id="rId9" imgW="749160" imgH="228600" progId="Equation.3">
                  <p:embed/>
                </p:oleObj>
              </mc:Choice>
              <mc:Fallback>
                <p:oleObj name="公式" r:id="rId9" imgW="749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174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30194"/>
              </p:ext>
            </p:extLst>
          </p:nvPr>
        </p:nvGraphicFramePr>
        <p:xfrm>
          <a:off x="5073650" y="1759585"/>
          <a:ext cx="3683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8" name="公式" r:id="rId11" imgW="126720" imgH="228600" progId="Equation.3">
                  <p:embed/>
                </p:oleObj>
              </mc:Choice>
              <mc:Fallback>
                <p:oleObj name="公式" r:id="rId11" imgW="1267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759585"/>
                        <a:ext cx="3683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553200" y="1828800"/>
          <a:ext cx="1797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9" name="公式" r:id="rId13" imgW="711000" imgH="241200" progId="Equation.3">
                  <p:embed/>
                </p:oleObj>
              </mc:Choice>
              <mc:Fallback>
                <p:oleObj name="公式" r:id="rId13" imgW="7110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28800"/>
                        <a:ext cx="1797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33823"/>
              </p:ext>
            </p:extLst>
          </p:nvPr>
        </p:nvGraphicFramePr>
        <p:xfrm>
          <a:off x="1447800" y="2286000"/>
          <a:ext cx="4427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0" name="Equation" r:id="rId15" imgW="1752480" imgH="241200" progId="Equation.DSMT4">
                  <p:embed/>
                </p:oleObj>
              </mc:Choice>
              <mc:Fallback>
                <p:oleObj name="Equation" r:id="rId15" imgW="17524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4427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785813" y="2819400"/>
          <a:ext cx="46847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1" name="公式" r:id="rId17" imgW="1854000" imgH="241200" progId="Equation.3">
                  <p:embed/>
                </p:oleObj>
              </mc:Choice>
              <mc:Fallback>
                <p:oleObj name="公式" r:id="rId17" imgW="18540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819400"/>
                        <a:ext cx="46847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74967"/>
              </p:ext>
            </p:extLst>
          </p:nvPr>
        </p:nvGraphicFramePr>
        <p:xfrm>
          <a:off x="6728619" y="2791551"/>
          <a:ext cx="3683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2" name="公式" r:id="rId19" imgW="126720" imgH="228600" progId="Equation.3">
                  <p:embed/>
                </p:oleObj>
              </mc:Choice>
              <mc:Fallback>
                <p:oleObj name="公式" r:id="rId19" imgW="1267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619" y="2791551"/>
                        <a:ext cx="3683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231419"/>
              </p:ext>
            </p:extLst>
          </p:nvPr>
        </p:nvGraphicFramePr>
        <p:xfrm>
          <a:off x="899749" y="3717925"/>
          <a:ext cx="10683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3" name="公式" r:id="rId21" imgW="368280" imgH="228600" progId="Equation.3">
                  <p:embed/>
                </p:oleObj>
              </mc:Choice>
              <mc:Fallback>
                <p:oleObj name="公式" r:id="rId21" imgW="3682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49" y="3717925"/>
                        <a:ext cx="10683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19581"/>
              </p:ext>
            </p:extLst>
          </p:nvPr>
        </p:nvGraphicFramePr>
        <p:xfrm>
          <a:off x="4440668" y="3765550"/>
          <a:ext cx="1033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4" name="公式" r:id="rId23" imgW="431640" imgH="241200" progId="Equation.3">
                  <p:embed/>
                </p:oleObj>
              </mc:Choice>
              <mc:Fallback>
                <p:oleObj name="公式" r:id="rId23" imgW="4316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668" y="3765550"/>
                        <a:ext cx="10334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33400" y="4267200"/>
          <a:ext cx="4684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5" name="公式" r:id="rId25" imgW="1854000" imgH="241200" progId="Equation.3">
                  <p:embed/>
                </p:oleObj>
              </mc:Choice>
              <mc:Fallback>
                <p:oleObj name="公式" r:id="rId25" imgW="185400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46847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838200" y="4800600"/>
          <a:ext cx="457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6" name="公式" r:id="rId26" imgW="177480" imgH="241200" progId="Equation.3">
                  <p:embed/>
                </p:oleObj>
              </mc:Choice>
              <mc:Fallback>
                <p:oleObj name="公式" r:id="rId26" imgW="17748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57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7634"/>
              </p:ext>
            </p:extLst>
          </p:nvPr>
        </p:nvGraphicFramePr>
        <p:xfrm>
          <a:off x="1968137" y="4795838"/>
          <a:ext cx="390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" name="公式" r:id="rId28" imgW="152280" imgH="228600" progId="Equation.3">
                  <p:embed/>
                </p:oleObj>
              </mc:Choice>
              <mc:Fallback>
                <p:oleObj name="公式" r:id="rId28" imgW="1522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137" y="4795838"/>
                        <a:ext cx="3905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55555"/>
              </p:ext>
            </p:extLst>
          </p:nvPr>
        </p:nvGraphicFramePr>
        <p:xfrm>
          <a:off x="533400" y="5286284"/>
          <a:ext cx="4941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" name="公式" r:id="rId30" imgW="1955520" imgH="266400" progId="Equation.3">
                  <p:embed/>
                </p:oleObj>
              </mc:Choice>
              <mc:Fallback>
                <p:oleObj name="公式" r:id="rId30" imgW="195552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86284"/>
                        <a:ext cx="49418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置换</a:t>
            </a:r>
          </a:p>
        </p:txBody>
      </p:sp>
      <p:sp>
        <p:nvSpPr>
          <p:cNvPr id="163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  的循环与  的循环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相同的元素时，称它们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不相交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继续这个过程，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A={          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可以被分成若干子集，这些子集组成不同的循环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把它们写在一起，称为置换的积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(Product)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5-7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909911"/>
              </p:ext>
            </p:extLst>
          </p:nvPr>
        </p:nvGraphicFramePr>
        <p:xfrm>
          <a:off x="876300" y="1131887"/>
          <a:ext cx="457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" name="公式" r:id="rId3" imgW="177480" imgH="241200" progId="Equation.3">
                  <p:embed/>
                </p:oleObj>
              </mc:Choice>
              <mc:Fallback>
                <p:oleObj name="公式" r:id="rId3" imgW="1774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131887"/>
                        <a:ext cx="457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97844"/>
              </p:ext>
            </p:extLst>
          </p:nvPr>
        </p:nvGraphicFramePr>
        <p:xfrm>
          <a:off x="2667000" y="1165225"/>
          <a:ext cx="390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9" name="公式" r:id="rId5" imgW="152280" imgH="228600" progId="Equation.3">
                  <p:embed/>
                </p:oleObj>
              </mc:Choice>
              <mc:Fallback>
                <p:oleObj name="公式" r:id="rId5" imgW="1522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65225"/>
                        <a:ext cx="3905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19684"/>
              </p:ext>
            </p:extLst>
          </p:nvPr>
        </p:nvGraphicFramePr>
        <p:xfrm>
          <a:off x="3810000" y="2071371"/>
          <a:ext cx="174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0" name="公式" r:id="rId7" imgW="749160" imgH="228600" progId="Equation.3">
                  <p:embed/>
                </p:oleObj>
              </mc:Choice>
              <mc:Fallback>
                <p:oleObj name="公式" r:id="rId7" imgW="749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71371"/>
                        <a:ext cx="1747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53027"/>
              </p:ext>
            </p:extLst>
          </p:nvPr>
        </p:nvGraphicFramePr>
        <p:xfrm>
          <a:off x="457200" y="3031338"/>
          <a:ext cx="8485188" cy="68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1" name="Equation" r:id="rId9" imgW="4051080" imgH="304560" progId="Equation.DSMT4">
                  <p:embed/>
                </p:oleObj>
              </mc:Choice>
              <mc:Fallback>
                <p:oleObj name="Equation" r:id="rId9" imgW="405108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31338"/>
                        <a:ext cx="8485188" cy="68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09468"/>
              </p:ext>
            </p:extLst>
          </p:nvPr>
        </p:nvGraphicFramePr>
        <p:xfrm>
          <a:off x="685800" y="3738165"/>
          <a:ext cx="5157651" cy="62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2" name="Equation" r:id="rId11" imgW="2311200" imgH="279360" progId="Equation.DSMT4">
                  <p:embed/>
                </p:oleObj>
              </mc:Choice>
              <mc:Fallback>
                <p:oleObj name="Equation" r:id="rId11" imgW="231120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8165"/>
                        <a:ext cx="5157651" cy="622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18873"/>
              </p:ext>
            </p:extLst>
          </p:nvPr>
        </p:nvGraphicFramePr>
        <p:xfrm>
          <a:off x="1961537" y="5410200"/>
          <a:ext cx="421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3" name="Equation" r:id="rId13" imgW="2108160" imgH="457200" progId="Equation.DSMT4">
                  <p:embed/>
                </p:oleObj>
              </mc:Choice>
              <mc:Fallback>
                <p:oleObj name="Equation" r:id="rId13" imgW="21081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537" y="5410200"/>
                        <a:ext cx="421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置换</a:t>
            </a:r>
          </a:p>
        </p:txBody>
      </p:sp>
      <p:sp>
        <p:nvSpPr>
          <p:cNvPr id="174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的循环为                    ，即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的循环为       ，即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(d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的循环为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(e)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置换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被分成不相交的循环的积为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g) (d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f) (e)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895600" y="1143000"/>
          <a:ext cx="360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公式" r:id="rId4" imgW="1803240" imgH="228600" progId="Equation.3">
                  <p:embed/>
                </p:oleObj>
              </mc:Choice>
              <mc:Fallback>
                <p:oleObj name="公式" r:id="rId4" imgW="1803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360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209800" y="21336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公式" r:id="rId6" imgW="596880" imgH="203040" progId="Equation.3">
                  <p:embed/>
                </p:oleObj>
              </mc:Choice>
              <mc:Fallback>
                <p:oleObj name="公式" r:id="rId6" imgW="596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5.1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函数的基本概念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5.1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是集合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的关系，如果对</a:t>
            </a:r>
            <a:r>
              <a:rPr lang="zh-CN" altLang="en-US" kern="1200" dirty="0" smtClean="0">
                <a:solidFill>
                  <a:srgbClr val="FF0000"/>
                </a:solidFill>
              </a:rPr>
              <a:t>每个</a:t>
            </a:r>
            <a:r>
              <a:rPr lang="en-US" altLang="zh-CN" kern="1200" dirty="0" smtClean="0"/>
              <a:t>x  A</a:t>
            </a:r>
            <a:r>
              <a:rPr lang="zh-CN" altLang="en-US" kern="1200" dirty="0" smtClean="0"/>
              <a:t>，都存在</a:t>
            </a:r>
            <a:r>
              <a:rPr lang="zh-CN" altLang="en-US" kern="1200" dirty="0" smtClean="0">
                <a:solidFill>
                  <a:srgbClr val="FF0000"/>
                </a:solidFill>
              </a:rPr>
              <a:t>唯一</a:t>
            </a:r>
            <a:r>
              <a:rPr lang="en-US" altLang="zh-CN" kern="1200" dirty="0" smtClean="0"/>
              <a:t>y  B</a:t>
            </a:r>
            <a:r>
              <a:rPr lang="zh-CN" altLang="en-US" kern="1200" dirty="0" smtClean="0"/>
              <a:t>，使得</a:t>
            </a:r>
            <a:r>
              <a:rPr lang="en-US" altLang="zh-CN" kern="1200" dirty="0" smtClean="0"/>
              <a:t>&lt;x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y&gt;  f</a:t>
            </a:r>
            <a:r>
              <a:rPr lang="zh-CN" altLang="en-US" kern="1200" dirty="0" smtClean="0"/>
              <a:t>，则称关系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的函数</a:t>
            </a:r>
            <a:r>
              <a:rPr lang="en-US" altLang="zh-CN" kern="1200" dirty="0" smtClean="0"/>
              <a:t>(Function)</a:t>
            </a:r>
            <a:r>
              <a:rPr lang="zh-CN" altLang="en-US" kern="1200" dirty="0" smtClean="0"/>
              <a:t>，记为</a:t>
            </a:r>
            <a:r>
              <a:rPr lang="en-US" altLang="zh-CN" kern="1200" dirty="0" smtClean="0"/>
              <a:t>f:A→B</a:t>
            </a:r>
            <a:r>
              <a:rPr lang="zh-CN" altLang="en-US" kern="1200" dirty="0" smtClean="0"/>
              <a:t>。当</a:t>
            </a:r>
            <a:r>
              <a:rPr lang="en-US" altLang="zh-CN" kern="1200" dirty="0" smtClean="0"/>
              <a:t>&lt;x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y&gt;  f</a:t>
            </a:r>
            <a:r>
              <a:rPr lang="zh-CN" altLang="en-US" kern="1200" dirty="0" smtClean="0"/>
              <a:t>时，正常记为</a:t>
            </a:r>
            <a:r>
              <a:rPr lang="en-US" altLang="zh-CN" kern="1200" dirty="0" smtClean="0"/>
              <a:t>y=f(x)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x</a:t>
            </a:r>
            <a:r>
              <a:rPr lang="zh-CN" altLang="en-US" kern="1200" dirty="0" smtClean="0"/>
              <a:t>称为自变量，</a:t>
            </a:r>
            <a:r>
              <a:rPr lang="en-US" altLang="zh-CN" kern="1200" dirty="0" smtClean="0"/>
              <a:t>y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x</a:t>
            </a:r>
            <a:r>
              <a:rPr lang="zh-CN" altLang="en-US" kern="1200" dirty="0" smtClean="0"/>
              <a:t>在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下的函数值。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kern="1200" dirty="0" smtClean="0"/>
              <a:t>(1)</a:t>
            </a:r>
            <a:r>
              <a:rPr lang="en-US" altLang="zh-CN" kern="1200" dirty="0" err="1" smtClean="0"/>
              <a:t>dom</a:t>
            </a:r>
            <a:r>
              <a:rPr lang="en-US" altLang="zh-CN" kern="1200" dirty="0" smtClean="0"/>
              <a:t> f=A</a:t>
            </a:r>
            <a:r>
              <a:rPr lang="zh-CN" altLang="en-US" kern="1200" dirty="0" smtClean="0"/>
              <a:t>，称为函数的定义域；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kern="1200" dirty="0" smtClean="0"/>
              <a:t>(2)ran f  B</a:t>
            </a:r>
            <a:r>
              <a:rPr lang="zh-CN" altLang="en-US" kern="1200" dirty="0" smtClean="0"/>
              <a:t>，称为函数的值域，</a:t>
            </a:r>
            <a:r>
              <a:rPr lang="en-US" altLang="zh-CN" kern="1200" dirty="0" smtClean="0"/>
              <a:t>ran f</a:t>
            </a:r>
            <a:r>
              <a:rPr lang="zh-CN" altLang="en-US" kern="1200" dirty="0" smtClean="0"/>
              <a:t>也可记为</a:t>
            </a:r>
            <a:r>
              <a:rPr lang="en-US" altLang="zh-CN" kern="1200" dirty="0" smtClean="0"/>
              <a:t>f(A)</a:t>
            </a:r>
            <a:r>
              <a:rPr lang="zh-CN" altLang="en-US" kern="1200" dirty="0" smtClean="0"/>
              <a:t>，为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在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下的像；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kern="1200" dirty="0" smtClean="0"/>
              <a:t>(3)                         </a:t>
            </a:r>
            <a:r>
              <a:rPr lang="zh-CN" altLang="en-US" kern="1200" dirty="0" smtClean="0"/>
              <a:t> ；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kern="1200" dirty="0" smtClean="0"/>
              <a:t>(4)|f|=|A|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en-US" altLang="zh-CN" kern="1200" dirty="0" smtClean="0"/>
              <a:t>(5)f(x)</a:t>
            </a:r>
            <a:r>
              <a:rPr lang="zh-CN" altLang="en-US" kern="1200" dirty="0" smtClean="0"/>
              <a:t>仅表示一个变值，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表示一个集合， ∴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zh-CN" altLang="en-US" kern="1200" dirty="0" smtClean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153400" y="114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公式" r:id="rId4" imgW="126720" imgH="126720" progId="Equation.3">
                  <p:embed/>
                </p:oleObj>
              </mc:Choice>
              <mc:Fallback>
                <p:oleObj name="公式" r:id="rId4" imgW="126720" imgH="12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14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3276600" y="1524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公式" r:id="rId6" imgW="126720" imgH="126720" progId="Equation.3">
                  <p:embed/>
                </p:oleObj>
              </mc:Choice>
              <mc:Fallback>
                <p:oleObj name="公式" r:id="rId6" imgW="126720" imgH="126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6019800" y="1447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公式" r:id="rId8" imgW="126720" imgH="126720" progId="Equation.3">
                  <p:embed/>
                </p:oleObj>
              </mc:Choice>
              <mc:Fallback>
                <p:oleObj name="公式" r:id="rId8" imgW="126720" imgH="126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447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1143000" y="2133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公式" r:id="rId9" imgW="126720" imgH="126720" progId="Equation.3">
                  <p:embed/>
                </p:oleObj>
              </mc:Choice>
              <mc:Fallback>
                <p:oleObj name="公式" r:id="rId9" imgW="126720" imgH="126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981200" y="3429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公式" r:id="rId10" imgW="152280" imgH="152280" progId="Equation.3">
                  <p:embed/>
                </p:oleObj>
              </mc:Choice>
              <mc:Fallback>
                <p:oleObj name="公式" r:id="rId10" imgW="15228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066800" y="4191000"/>
          <a:ext cx="4657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公式" r:id="rId12" imgW="2070000" imgH="203040" progId="Equation.3">
                  <p:embed/>
                </p:oleObj>
              </mc:Choice>
              <mc:Fallback>
                <p:oleObj name="公式" r:id="rId12" imgW="20700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4657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143000" y="5562600"/>
          <a:ext cx="1343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公式" r:id="rId14" imgW="596880" imgH="203040" progId="Equation.3">
                  <p:embed/>
                </p:oleObj>
              </mc:Choice>
              <mc:Fallback>
                <p:oleObj name="公式" r:id="rId14" imgW="5968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1343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5.1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函数的基本概念</a:t>
            </a:r>
            <a:endParaRPr lang="zh-CN" altLang="en-US" smtClean="0"/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判断下图的关系是否是函数：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295400" y="1676400"/>
          <a:ext cx="64008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Visio" r:id="rId4" imgW="3543840" imgH="2524574" progId="Visio.Drawing.11">
                  <p:embed/>
                </p:oleObj>
              </mc:Choice>
              <mc:Fallback>
                <p:oleObj name="Visio" r:id="rId4" imgW="3543840" imgH="252457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4008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5.1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函数的基本概念</a:t>
            </a:r>
            <a:endParaRPr lang="zh-CN" altLang="en-US" smtClean="0"/>
          </a:p>
        </p:txBody>
      </p:sp>
      <p:sp>
        <p:nvSpPr>
          <p:cNvPr id="30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B={1,2}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A×B={&lt;a,1&gt;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&lt;a,2&gt;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&lt;b,2&gt;}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的不同关系有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的不同的函数有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(1)A×B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的任何一个子集，都是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的关系，因此，从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的不同的关系有    个，但从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的不同的函数却只有   个；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每个函数的基数为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|A|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，但关系的基数可以为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一直到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|A|×|B|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每个函数的第一个元素一定互不相同；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的一切函数构成的集合记为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62000" y="2362200"/>
          <a:ext cx="640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" name="公式" r:id="rId4" imgW="2743200" imgH="457200" progId="Equation.3">
                  <p:embed/>
                </p:oleObj>
              </mc:Choice>
              <mc:Fallback>
                <p:oleObj name="公式" r:id="rId4" imgW="2743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6400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724400" y="388620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" name="公式" r:id="rId6" imgW="355320" imgH="190440" progId="Equation.3">
                  <p:embed/>
                </p:oleObj>
              </mc:Choice>
              <mc:Fallback>
                <p:oleObj name="公式" r:id="rId6" imgW="35532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76600" y="4267200"/>
          <a:ext cx="57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" name="公式" r:id="rId8" imgW="342720" imgH="228600" progId="Equation.3">
                  <p:embed/>
                </p:oleObj>
              </mc:Choice>
              <mc:Fallback>
                <p:oleObj name="公式" r:id="rId8" imgW="3427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571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05600" y="6096000"/>
          <a:ext cx="2209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" name="公式" r:id="rId10" imgW="1295280" imgH="228600" progId="Equation.3">
                  <p:embed/>
                </p:oleObj>
              </mc:Choice>
              <mc:Fallback>
                <p:oleObj name="公式" r:id="rId10" imgW="1295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096000"/>
                        <a:ext cx="2209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函数的性质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5.2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是从集合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的函数：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对                           ，则称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为从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单射</a:t>
            </a:r>
            <a:r>
              <a:rPr lang="en-US" altLang="zh-CN" kern="1200" dirty="0" smtClean="0"/>
              <a:t>(Injection)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(2)</a:t>
            </a:r>
            <a:r>
              <a:rPr lang="zh-CN" altLang="en-US" kern="1200" dirty="0" smtClean="0"/>
              <a:t>若</a:t>
            </a:r>
            <a:r>
              <a:rPr lang="en-US" altLang="zh-CN" kern="1200" dirty="0" smtClean="0"/>
              <a:t>ran f=B</a:t>
            </a:r>
            <a:r>
              <a:rPr lang="zh-CN" altLang="en-US" kern="1200" dirty="0" smtClean="0"/>
              <a:t>，则称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满射</a:t>
            </a:r>
            <a:r>
              <a:rPr lang="en-US" altLang="zh-CN" kern="1200" dirty="0" smtClean="0"/>
              <a:t>(Surjection);</a:t>
            </a:r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(3)</a:t>
            </a:r>
            <a:r>
              <a:rPr lang="zh-CN" altLang="en-US" kern="1200" dirty="0" smtClean="0"/>
              <a:t>若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既是单射，又是满射，则称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为从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双射</a:t>
            </a:r>
            <a:r>
              <a:rPr lang="en-US" altLang="zh-CN" kern="1200" dirty="0" smtClean="0"/>
              <a:t>(</a:t>
            </a:r>
            <a:r>
              <a:rPr lang="en-US" altLang="zh-CN" kern="1200" dirty="0" err="1" smtClean="0"/>
              <a:t>Bijection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或</a:t>
            </a:r>
            <a:r>
              <a:rPr lang="zh-CN" altLang="en-US" kern="1200" dirty="0" smtClean="0">
                <a:solidFill>
                  <a:srgbClr val="FF0000"/>
                </a:solidFill>
              </a:rPr>
              <a:t>一一映射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(4)</a:t>
            </a:r>
            <a:r>
              <a:rPr lang="zh-CN" altLang="en-US" kern="1200" dirty="0" smtClean="0"/>
              <a:t>若</a:t>
            </a:r>
            <a:r>
              <a:rPr lang="en-US" altLang="zh-CN" kern="1200" dirty="0" smtClean="0"/>
              <a:t>A=B</a:t>
            </a:r>
            <a:r>
              <a:rPr lang="zh-CN" altLang="en-US" kern="1200" dirty="0" smtClean="0"/>
              <a:t>，则称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上的函数，当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上的函数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是双射，称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</a:t>
            </a:r>
            <a:r>
              <a:rPr lang="zh-CN" altLang="en-US" kern="1200" dirty="0" smtClean="0">
                <a:solidFill>
                  <a:srgbClr val="FF0000"/>
                </a:solidFill>
              </a:rPr>
              <a:t>变换</a:t>
            </a:r>
            <a:r>
              <a:rPr lang="en-US" altLang="zh-CN" kern="1200" dirty="0" smtClean="0"/>
              <a:t>(Transform)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(1)f</a:t>
            </a:r>
            <a:r>
              <a:rPr lang="zh-CN" altLang="en-US" kern="1200" dirty="0" smtClean="0"/>
              <a:t>是单射的必要条件为</a:t>
            </a:r>
            <a:r>
              <a:rPr lang="en-US" altLang="zh-CN" kern="1200" dirty="0" smtClean="0"/>
              <a:t>|A|≤|B|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(2)f</a:t>
            </a:r>
            <a:r>
              <a:rPr lang="zh-CN" altLang="en-US" kern="1200" dirty="0" smtClean="0"/>
              <a:t>为满射的必要条件为</a:t>
            </a:r>
            <a:r>
              <a:rPr lang="en-US" altLang="zh-CN" kern="1200" dirty="0" smtClean="0"/>
              <a:t>|B|≤|A|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(3)f</a:t>
            </a:r>
            <a:r>
              <a:rPr lang="zh-CN" altLang="en-US" kern="1200" dirty="0" smtClean="0"/>
              <a:t>为双射的必要条件为</a:t>
            </a:r>
            <a:r>
              <a:rPr lang="en-US" altLang="zh-CN" kern="1200" dirty="0" smtClean="0"/>
              <a:t>|A|=|B|</a:t>
            </a:r>
            <a:r>
              <a:rPr lang="zh-CN" altLang="en-US" kern="1200" dirty="0" smtClean="0"/>
              <a:t>。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47800" y="1676400"/>
          <a:ext cx="492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公式" r:id="rId3" imgW="2323800" imgH="215640" progId="Equation.3">
                  <p:embed/>
                </p:oleObj>
              </mc:Choice>
              <mc:Fallback>
                <p:oleObj name="公式" r:id="rId3" imgW="23238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4921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函数的性质</a:t>
            </a:r>
          </a:p>
        </p:txBody>
      </p:sp>
      <p:sp>
        <p:nvSpPr>
          <p:cNvPr id="51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5-3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确定下列关系哪些是函数，若是函数，是否是单射，满射，双射。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A=B=R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(1)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的函数， 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的双射函数， ：不是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的函数， 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的单射函数，  ：不是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的函数；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(2)f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为   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的双射函数。  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14600" y="2057400"/>
          <a:ext cx="571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6" name="公式" r:id="rId4" imgW="2857320" imgH="228600" progId="Equation.3">
                  <p:embed/>
                </p:oleObj>
              </mc:Choice>
              <mc:Fallback>
                <p:oleObj name="公式" r:id="rId4" imgW="28573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571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09600" y="2514600"/>
          <a:ext cx="8229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7" name="公式" r:id="rId6" imgW="4190760" imgH="253800" progId="Equation.3">
                  <p:embed/>
                </p:oleObj>
              </mc:Choice>
              <mc:Fallback>
                <p:oleObj name="公式" r:id="rId6" imgW="41907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8229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34264"/>
              </p:ext>
            </p:extLst>
          </p:nvPr>
        </p:nvGraphicFramePr>
        <p:xfrm>
          <a:off x="1143000" y="3048000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8" name="Equation" r:id="rId8" imgW="2323800" imgH="228600" progId="Equation.DSMT4">
                  <p:embed/>
                </p:oleObj>
              </mc:Choice>
              <mc:Fallback>
                <p:oleObj name="Equation" r:id="rId8" imgW="2323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828800" y="3505200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9" name="公式" r:id="rId10" imgW="152280" imgH="215640" progId="Equation.3">
                  <p:embed/>
                </p:oleObj>
              </mc:Choice>
              <mc:Fallback>
                <p:oleObj name="公式" r:id="rId10" imgW="1522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381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4464050" y="35052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0" name="公式" r:id="rId12" imgW="177480" imgH="215640" progId="Equation.3">
                  <p:embed/>
                </p:oleObj>
              </mc:Choice>
              <mc:Fallback>
                <p:oleObj name="公式" r:id="rId12" imgW="1774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5052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7848600" y="35052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1" name="公式" r:id="rId14" imgW="164880" imgH="228600" progId="Equation.3">
                  <p:embed/>
                </p:oleObj>
              </mc:Choice>
              <mc:Fallback>
                <p:oleObj name="公式" r:id="rId14" imgW="164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052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397250" y="38862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" name="公式" r:id="rId16" imgW="177480" imgH="215640" progId="Equation.3">
                  <p:embed/>
                </p:oleObj>
              </mc:Choice>
              <mc:Fallback>
                <p:oleObj name="公式" r:id="rId16" imgW="1774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8862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858000" y="38862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" name="公式" r:id="rId18" imgW="164880" imgH="228600" progId="Equation.3">
                  <p:embed/>
                </p:oleObj>
              </mc:Choice>
              <mc:Fallback>
                <p:oleObj name="公式" r:id="rId18" imgW="1648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676400" y="48768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" name="公式" r:id="rId20" imgW="215640" imgH="190440" progId="Equation.3">
                  <p:embed/>
                </p:oleObj>
              </mc:Choice>
              <mc:Fallback>
                <p:oleObj name="公式" r:id="rId20" imgW="21564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函数的性质</a:t>
            </a:r>
          </a:p>
        </p:txBody>
      </p:sp>
      <p:sp>
        <p:nvSpPr>
          <p:cNvPr id="6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5-4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&lt;A, ≤&gt;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是偏序集，对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的单射函数，且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的映射；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存在偏序关系，不妨设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≤b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，由于“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”是反对称的，     ，从而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，而“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”自反， 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b ≤b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791200" y="1143000"/>
          <a:ext cx="264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6" name="公式" r:id="rId4" imgW="1066680" imgH="215640" progId="Equation.3">
                  <p:embed/>
                </p:oleObj>
              </mc:Choice>
              <mc:Fallback>
                <p:oleObj name="公式" r:id="rId4" imgW="10666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3000"/>
                        <a:ext cx="2641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62000" y="1676400"/>
          <a:ext cx="2457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7" name="公式" r:id="rId6" imgW="1091880" imgH="203040" progId="Equation.3">
                  <p:embed/>
                </p:oleObj>
              </mc:Choice>
              <mc:Fallback>
                <p:oleObj name="公式" r:id="rId6" imgW="1091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2457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23397"/>
              </p:ext>
            </p:extLst>
          </p:nvPr>
        </p:nvGraphicFramePr>
        <p:xfrm>
          <a:off x="1631950" y="2062018"/>
          <a:ext cx="4302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8" name="Equation" r:id="rId8" imgW="2031840" imgH="215640" progId="Equation.DSMT4">
                  <p:embed/>
                </p:oleObj>
              </mc:Choice>
              <mc:Fallback>
                <p:oleObj name="Equation" r:id="rId8" imgW="20318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062018"/>
                        <a:ext cx="4302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94658"/>
              </p:ext>
            </p:extLst>
          </p:nvPr>
        </p:nvGraphicFramePr>
        <p:xfrm>
          <a:off x="2209800" y="2667000"/>
          <a:ext cx="6072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9" name="Equation" r:id="rId10" imgW="3238200" imgH="203040" progId="Equation.DSMT4">
                  <p:embed/>
                </p:oleObj>
              </mc:Choice>
              <mc:Fallback>
                <p:oleObj name="Equation" r:id="rId10" imgW="3238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6072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09600" y="3581400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公式" r:id="rId12" imgW="965160" imgH="203040" progId="Equation.3">
                  <p:embed/>
                </p:oleObj>
              </mc:Choice>
              <mc:Fallback>
                <p:oleObj name="公式" r:id="rId12" imgW="965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886200" y="4572000"/>
          <a:ext cx="1066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1" name="公式" r:id="rId14" imgW="469800" imgH="177480" progId="Equation.3">
                  <p:embed/>
                </p:oleObj>
              </mc:Choice>
              <mc:Fallback>
                <p:oleObj name="公式" r:id="rId14" imgW="4698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0"/>
                        <a:ext cx="1066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62000" y="4953000"/>
          <a:ext cx="3971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2" name="公式" r:id="rId16" imgW="1765080" imgH="203040" progId="Equation.3">
                  <p:embed/>
                </p:oleObj>
              </mc:Choice>
              <mc:Fallback>
                <p:oleObj name="公式" r:id="rId16" imgW="1765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3971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133600" y="5334000"/>
          <a:ext cx="3800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3" name="公式" r:id="rId18" imgW="1447560" imgH="203040" progId="Equation.3">
                  <p:embed/>
                </p:oleObj>
              </mc:Choice>
              <mc:Fallback>
                <p:oleObj name="公式" r:id="rId18" imgW="14475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3800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函数的性质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②若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不存在偏序关系，则    ，从而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  </a:t>
            </a:r>
            <a:r>
              <a:rPr lang="zh-CN" altLang="en-US" dirty="0" smtClean="0"/>
              <a:t>，而“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”自反，即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∴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/>
              <a:t>P</a:t>
            </a:r>
            <a:r>
              <a:rPr lang="en-US" altLang="zh-CN" dirty="0" smtClean="0"/>
              <a:t>(A)</a:t>
            </a:r>
            <a:r>
              <a:rPr lang="zh-CN" altLang="en-US" dirty="0" smtClean="0"/>
              <a:t>的单射；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</a:p>
          <a:p>
            <a:pPr>
              <a:buFontTx/>
              <a:buNone/>
              <a:defRPr/>
            </a:pPr>
            <a:r>
              <a:rPr lang="zh-CN" altLang="en-US" dirty="0" smtClean="0"/>
              <a:t>由传递性，有</a:t>
            </a:r>
            <a:r>
              <a:rPr lang="en-US" altLang="zh-CN" dirty="0" err="1" smtClean="0"/>
              <a:t>y≤b</a:t>
            </a:r>
            <a:r>
              <a:rPr lang="en-US" altLang="zh-CN" dirty="0" smtClean="0"/>
              <a:t>,</a:t>
            </a:r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5.1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是有限集合，且</a:t>
            </a:r>
            <a:r>
              <a:rPr lang="en-US" altLang="zh-CN" dirty="0" smtClean="0"/>
              <a:t>|A|=|B|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的函数，则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是单射当且仅当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是满射。</a:t>
            </a:r>
            <a:endParaRPr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257800" y="12192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" name="公式" r:id="rId4" imgW="355320" imgH="177480" progId="Equation.3">
                  <p:embed/>
                </p:oleObj>
              </mc:Choice>
              <mc:Fallback>
                <p:oleObj name="公式" r:id="rId4" imgW="35532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685800" y="1676400"/>
          <a:ext cx="394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" name="公式" r:id="rId6" imgW="1752480" imgH="203040" progId="Equation.3">
                  <p:embed/>
                </p:oleObj>
              </mc:Choice>
              <mc:Fallback>
                <p:oleObj name="公式" r:id="rId6" imgW="1752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943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4059"/>
              </p:ext>
            </p:extLst>
          </p:nvPr>
        </p:nvGraphicFramePr>
        <p:xfrm>
          <a:off x="685800" y="2133600"/>
          <a:ext cx="3833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" name="Equation" r:id="rId8" imgW="1460160" imgH="203040" progId="Equation.DSMT4">
                  <p:embed/>
                </p:oleObj>
              </mc:Choice>
              <mc:Fallback>
                <p:oleObj name="Equation" r:id="rId8" imgW="14601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3833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1066800" y="3276600"/>
          <a:ext cx="6965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" name="公式" r:id="rId10" imgW="3288960" imgH="215640" progId="Equation.3">
                  <p:embed/>
                </p:oleObj>
              </mc:Choice>
              <mc:Fallback>
                <p:oleObj name="公式" r:id="rId10" imgW="32889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6965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3733800" y="3733800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" name="公式" r:id="rId12" imgW="1625400" imgH="203040" progId="Equation.3">
                  <p:embed/>
                </p:oleObj>
              </mc:Choice>
              <mc:Fallback>
                <p:oleObj name="公式" r:id="rId12" imgW="16254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33800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函数的性质</a:t>
            </a:r>
          </a:p>
        </p:txBody>
      </p:sp>
      <p:sp>
        <p:nvSpPr>
          <p:cNvPr id="81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证明：必要性：设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是单射，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f(A)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的满射，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f(A)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的双射，因此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|A|=|f(A)|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，由于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| f(A)|=|B|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，且        ，得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f(A)=B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的满射；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充分性：设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是满射，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的满射，∴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也是      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的满射，故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的单射。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124200" y="2057400"/>
          <a:ext cx="145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2" name="公式" r:id="rId3" imgW="647640" imgH="203040" progId="Equation.3">
                  <p:embed/>
                </p:oleObj>
              </mc:Choice>
              <mc:Fallback>
                <p:oleObj name="公式" r:id="rId3" imgW="6476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1457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810000" y="3048000"/>
          <a:ext cx="4625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3" name="公式" r:id="rId5" imgW="2184120" imgH="215640" progId="Equation.3">
                  <p:embed/>
                </p:oleObj>
              </mc:Choice>
              <mc:Fallback>
                <p:oleObj name="公式" r:id="rId5" imgW="218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4625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181600" y="3581400"/>
          <a:ext cx="1076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" name="公式" r:id="rId7" imgW="507960" imgH="215640" progId="Equation.3">
                  <p:embed/>
                </p:oleObj>
              </mc:Choice>
              <mc:Fallback>
                <p:oleObj name="公式" r:id="rId7" imgW="507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81400"/>
                        <a:ext cx="1076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3400" y="4038600"/>
          <a:ext cx="8158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5" name="公式" r:id="rId9" imgW="3301920" imgH="215640" progId="Equation.3">
                  <p:embed/>
                </p:oleObj>
              </mc:Choice>
              <mc:Fallback>
                <p:oleObj name="公式" r:id="rId9" imgW="33019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8158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15777</TotalTime>
  <Words>1645</Words>
  <Application>Microsoft Office PowerPoint</Application>
  <PresentationFormat>全屏显示(4:3)</PresentationFormat>
  <Paragraphs>137</Paragraphs>
  <Slides>19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宋体</vt:lpstr>
      <vt:lpstr>Arial</vt:lpstr>
      <vt:lpstr>Arial Black</vt:lpstr>
      <vt:lpstr>Comic Sans MS</vt:lpstr>
      <vt:lpstr>Garamond</vt:lpstr>
      <vt:lpstr>Times New Roman</vt:lpstr>
      <vt:lpstr>Wingdings</vt:lpstr>
      <vt:lpstr>默认设计模板</vt:lpstr>
      <vt:lpstr>公式</vt:lpstr>
      <vt:lpstr>Visio</vt:lpstr>
      <vt:lpstr>Equation</vt:lpstr>
      <vt:lpstr>第五章 函数</vt:lpstr>
      <vt:lpstr>5.1 函数的基本概念</vt:lpstr>
      <vt:lpstr>5.1 函数的基本概念</vt:lpstr>
      <vt:lpstr>5.1 函数的基本概念</vt:lpstr>
      <vt:lpstr>5.2 函数的性质</vt:lpstr>
      <vt:lpstr>5.2 函数的性质</vt:lpstr>
      <vt:lpstr>5.2 函数的性质</vt:lpstr>
      <vt:lpstr>5.2 函数的性质</vt:lpstr>
      <vt:lpstr>5.2 函数的性质</vt:lpstr>
      <vt:lpstr>5.3 函数的复合运算</vt:lpstr>
      <vt:lpstr>5.3 函数的复合运算</vt:lpstr>
      <vt:lpstr>5.3 函数的复合运算</vt:lpstr>
      <vt:lpstr>5.3 函数的复合运算</vt:lpstr>
      <vt:lpstr>5.4 函数的逆运算</vt:lpstr>
      <vt:lpstr>5.4 函数的逆运算</vt:lpstr>
      <vt:lpstr>5.5 置换</vt:lpstr>
      <vt:lpstr>5.5 置换</vt:lpstr>
      <vt:lpstr>5.5 置换</vt:lpstr>
      <vt:lpstr>5.5 置换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871</cp:revision>
  <cp:lastPrinted>2020-09-12T09:13:13Z</cp:lastPrinted>
  <dcterms:created xsi:type="dcterms:W3CDTF">1601-01-01T00:00:00Z</dcterms:created>
  <dcterms:modified xsi:type="dcterms:W3CDTF">2020-11-18T00:29:32Z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