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92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0000"/>
    <a:srgbClr val="FF9900"/>
    <a:srgbClr val="008000"/>
    <a:srgbClr val="66FF33"/>
    <a:srgbClr val="00FF00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0" autoAdjust="0"/>
    <p:restoredTop sz="83788" autoAdjust="0"/>
  </p:normalViewPr>
  <p:slideViewPr>
    <p:cSldViewPr>
      <p:cViewPr varScale="1">
        <p:scale>
          <a:sx n="106" d="100"/>
          <a:sy n="106" d="100"/>
        </p:scale>
        <p:origin x="2294" y="7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5.wmf"/><Relationship Id="rId5" Type="http://schemas.openxmlformats.org/officeDocument/2006/relationships/image" Target="../media/image49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60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6" Type="http://schemas.openxmlformats.org/officeDocument/2006/relationships/image" Target="../media/image30.e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5" Type="http://schemas.openxmlformats.org/officeDocument/2006/relationships/image" Target="../media/image2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Relationship Id="rId1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D0DAEE-F4C5-4960-A24B-D741A53CE5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910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9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45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287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21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502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63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529638" y="6629400"/>
            <a:ext cx="6905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E001E47A-F465-458E-98E0-D361C2D8BBEC}" type="slidenum"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/73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0" y="3055938"/>
            <a:ext cx="9144000" cy="144462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path path="rect">
              <a:fillToRect t="100000" r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085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24000"/>
            <a:ext cx="9144000" cy="1470025"/>
          </a:xfrm>
        </p:spPr>
        <p:txBody>
          <a:bodyPr/>
          <a:lstStyle>
            <a:lvl1pPr>
              <a:defRPr>
                <a:solidFill>
                  <a:srgbClr val="0000E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85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9812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20003729"/>
      </p:ext>
    </p:extLst>
  </p:cSld>
  <p:clrMapOvr>
    <a:masterClrMapping/>
  </p:clrMapOvr>
  <p:transition spd="med" advTm="5486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08787"/>
      </p:ext>
    </p:extLst>
  </p:cSld>
  <p:clrMapOvr>
    <a:masterClrMapping/>
  </p:clrMapOvr>
  <p:transition spd="med" advTm="5486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1263"/>
      </p:ext>
    </p:extLst>
  </p:cSld>
  <p:clrMapOvr>
    <a:masterClrMapping/>
  </p:clrMapOvr>
  <p:transition spd="med" advTm="5486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68496"/>
      </p:ext>
    </p:extLst>
  </p:cSld>
  <p:clrMapOvr>
    <a:masterClrMapping/>
  </p:clrMapOvr>
  <p:transition spd="med" advTm="5486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09495"/>
      </p:ext>
    </p:extLst>
  </p:cSld>
  <p:clrMapOvr>
    <a:masterClrMapping/>
  </p:clrMapOvr>
  <p:transition spd="med" advTm="5486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931173"/>
      </p:ext>
    </p:extLst>
  </p:cSld>
  <p:clrMapOvr>
    <a:masterClrMapping/>
  </p:clrMapOvr>
  <p:transition spd="med" advTm="5486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906626"/>
      </p:ext>
    </p:extLst>
  </p:cSld>
  <p:clrMapOvr>
    <a:masterClrMapping/>
  </p:clrMapOvr>
  <p:transition spd="med" advTm="5486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20971"/>
      </p:ext>
    </p:extLst>
  </p:cSld>
  <p:clrMapOvr>
    <a:masterClrMapping/>
  </p:clrMapOvr>
  <p:transition spd="med" advTm="5486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51277"/>
      </p:ext>
    </p:extLst>
  </p:cSld>
  <p:clrMapOvr>
    <a:masterClrMapping/>
  </p:clrMapOvr>
  <p:transition spd="med" advTm="5486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449879"/>
      </p:ext>
    </p:extLst>
  </p:cSld>
  <p:clrMapOvr>
    <a:masterClrMapping/>
  </p:clrMapOvr>
  <p:transition spd="med" advTm="5486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821203"/>
      </p:ext>
    </p:extLst>
  </p:cSld>
  <p:clrMapOvr>
    <a:masterClrMapping/>
  </p:clrMapOvr>
  <p:transition spd="med" advTm="5486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2977863"/>
      </p:ext>
    </p:extLst>
  </p:cSld>
  <p:clrMapOvr>
    <a:masterClrMapping/>
  </p:clrMapOvr>
  <p:transition spd="med" advTm="5486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4431038"/>
      </p:ext>
    </p:extLst>
  </p:cSld>
  <p:clrMapOvr>
    <a:masterClrMapping/>
  </p:clrMapOvr>
  <p:transition spd="med" advTm="5486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8531887" y="6628195"/>
            <a:ext cx="651139" cy="27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AF3E9C96-5143-416F-92A3-AFED4A10DD5B}" type="slidenum"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/17</a:t>
            </a: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42" name="Rectangle 14"/>
          <p:cNvSpPr>
            <a:spLocks noChangeArrowheads="1"/>
          </p:cNvSpPr>
          <p:nvPr userDrawn="1"/>
        </p:nvSpPr>
        <p:spPr bwMode="auto">
          <a:xfrm>
            <a:off x="0" y="922338"/>
            <a:ext cx="9144000" cy="144462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path path="rect">
              <a:fillToRect t="100000" r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4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</p:sldLayoutIdLst>
  <p:transition spd="med" advTm="5486"/>
  <p:timing>
    <p:tnLst>
      <p:par>
        <p:cTn id="1" dur="indefinite" restart="never" nodeType="tmRoot"/>
      </p:par>
    </p:tnLst>
  </p:timing>
  <p:txStyles>
    <p:titleStyle>
      <a:lvl1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宋体" panose="02010600030101010101" pitchFamily="2" charset="-122"/>
          <a:cs typeface="+mj-cs"/>
        </a:defRPr>
      </a:lvl1pPr>
      <a:lvl2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anose="02010600030101010101" pitchFamily="2" charset="-122"/>
        </a:defRPr>
      </a:lvl2pPr>
      <a:lvl3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anose="02010600030101010101" pitchFamily="2" charset="-122"/>
        </a:defRPr>
      </a:lvl3pPr>
      <a:lvl4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anose="02010600030101010101" pitchFamily="2" charset="-122"/>
        </a:defRPr>
      </a:lvl4pPr>
      <a:lvl5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anose="02010600030101010101" pitchFamily="2" charset="-122"/>
        </a:defRPr>
      </a:lvl5pPr>
      <a:lvl6pPr marL="4572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6pPr>
      <a:lvl7pPr marL="9144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7pPr>
      <a:lvl8pPr marL="13716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8pPr>
      <a:lvl9pPr marL="18288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9pPr>
    </p:titleStyle>
    <p:bodyStyle>
      <a:lvl1pPr marL="228600" indent="-22860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lr>
          <a:srgbClr val="A50021"/>
        </a:buClr>
        <a:buSzPct val="114000"/>
        <a:buChar char="•"/>
        <a:defRPr sz="2800" b="1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571500" indent="-22860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857250" indent="-17145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lr>
          <a:srgbClr val="A50021"/>
        </a:buClr>
        <a:buSzPct val="114000"/>
        <a:buChar char="•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1788" indent="-228600" algn="l" defTabSz="1030288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Garamond" pitchFamily="18" charset="0"/>
          <a:ea typeface="宋体" panose="02010600030101010101" pitchFamily="2" charset="-122"/>
        </a:defRPr>
      </a:lvl4pPr>
      <a:lvl5pPr marL="2058988" indent="-228600" algn="l" defTabSz="1030288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宋体" panose="02010600030101010101" pitchFamily="2" charset="-122"/>
        </a:defRPr>
      </a:lvl5pPr>
      <a:lvl6pPr marL="25161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6pPr>
      <a:lvl7pPr marL="29733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7pPr>
      <a:lvl8pPr marL="34305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8pPr>
      <a:lvl9pPr marL="38877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2.bin"/><Relationship Id="rId26" Type="http://schemas.openxmlformats.org/officeDocument/2006/relationships/oleObject" Target="../embeddings/oleObject26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3.wmf"/><Relationship Id="rId34" Type="http://schemas.openxmlformats.org/officeDocument/2006/relationships/oleObject" Target="../embeddings/oleObject30.bin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1.wmf"/><Relationship Id="rId25" Type="http://schemas.openxmlformats.org/officeDocument/2006/relationships/image" Target="../media/image25.wmf"/><Relationship Id="rId33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29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25.bin"/><Relationship Id="rId32" Type="http://schemas.openxmlformats.org/officeDocument/2006/relationships/oleObject" Target="../embeddings/oleObject29.bin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23" Type="http://schemas.openxmlformats.org/officeDocument/2006/relationships/image" Target="../media/image24.wmf"/><Relationship Id="rId28" Type="http://schemas.openxmlformats.org/officeDocument/2006/relationships/oleObject" Target="../embeddings/oleObject27.bin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2.wmf"/><Relationship Id="rId31" Type="http://schemas.openxmlformats.org/officeDocument/2006/relationships/image" Target="../media/image28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Relationship Id="rId27" Type="http://schemas.openxmlformats.org/officeDocument/2006/relationships/image" Target="../media/image26.wmf"/><Relationship Id="rId30" Type="http://schemas.openxmlformats.org/officeDocument/2006/relationships/oleObject" Target="../embeddings/oleObject28.bin"/><Relationship Id="rId35" Type="http://schemas.openxmlformats.org/officeDocument/2006/relationships/image" Target="../media/image30.emf"/><Relationship Id="rId8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第六章 集合的基数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kern="1200" dirty="0" smtClean="0"/>
              <a:t>在前面我们的</a:t>
            </a:r>
            <a:r>
              <a:rPr lang="zh-CN" altLang="en-US" kern="1200" dirty="0" smtClean="0">
                <a:solidFill>
                  <a:srgbClr val="FF0000"/>
                </a:solidFill>
              </a:rPr>
              <a:t>基数</a:t>
            </a:r>
            <a:r>
              <a:rPr lang="zh-CN" altLang="en-US" kern="1200" dirty="0" smtClean="0"/>
              <a:t>简单的看作集合</a:t>
            </a:r>
            <a:r>
              <a:rPr lang="zh-CN" altLang="en-US" kern="1200" dirty="0" smtClean="0">
                <a:solidFill>
                  <a:srgbClr val="FF0000"/>
                </a:solidFill>
              </a:rPr>
              <a:t>元素</a:t>
            </a:r>
            <a:r>
              <a:rPr lang="zh-CN" altLang="en-US" kern="1200" dirty="0" smtClean="0"/>
              <a:t>的</a:t>
            </a:r>
            <a:r>
              <a:rPr lang="zh-CN" altLang="en-US" kern="1200" dirty="0" smtClean="0">
                <a:solidFill>
                  <a:srgbClr val="FF0000"/>
                </a:solidFill>
              </a:rPr>
              <a:t>个数</a:t>
            </a:r>
            <a:r>
              <a:rPr lang="zh-CN" altLang="en-US" kern="1200" dirty="0" smtClean="0"/>
              <a:t>，这对于有限集来说没有问题，但对于无限集而言，“元素的个数”这个概念是没有意义的，那么两个集合的“大小”，“相同”的确切含义是什么呢？形式化描述元素“多少”的概念数学工具是</a:t>
            </a:r>
            <a:r>
              <a:rPr lang="zh-CN" altLang="en-US" kern="1200" dirty="0" smtClean="0">
                <a:solidFill>
                  <a:srgbClr val="FF0000"/>
                </a:solidFill>
              </a:rPr>
              <a:t>函数</a:t>
            </a:r>
            <a:r>
              <a:rPr lang="zh-CN" altLang="en-US" kern="1200" dirty="0" smtClean="0"/>
              <a:t>。</a:t>
            </a:r>
            <a:endParaRPr lang="en-US" altLang="zh-CN" kern="1200" dirty="0" smtClean="0"/>
          </a:p>
          <a:p>
            <a:pPr eaLnBrk="1" hangingPunct="1">
              <a:buFontTx/>
              <a:buNone/>
              <a:defRPr/>
            </a:pPr>
            <a:r>
              <a:rPr lang="zh-CN" altLang="en-US" kern="1200" dirty="0" smtClean="0"/>
              <a:t>先讨论自然数集合，有限集，无限集。</a:t>
            </a: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0" y="1131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第六章 集合的基数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dirty="0" smtClean="0"/>
              <a:t>当  为有限集           时，令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从而                   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中元素排列为：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         ∴S</a:t>
            </a:r>
            <a:r>
              <a:rPr lang="zh-CN" altLang="en-US" dirty="0" smtClean="0"/>
              <a:t>为可数集。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N×N</a:t>
            </a:r>
            <a:r>
              <a:rPr lang="zh-CN" altLang="en-US" dirty="0" smtClean="0"/>
              <a:t>是可数集；</a:t>
            </a:r>
            <a:r>
              <a:rPr lang="zh-CN" altLang="en-US" dirty="0" smtClean="0">
                <a:solidFill>
                  <a:srgbClr val="FF0000"/>
                </a:solidFill>
              </a:rPr>
              <a:t>有理数是可数集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证明见书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6.11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实数集的子集</a:t>
            </a:r>
            <a:r>
              <a:rPr lang="en-US" altLang="zh-CN" dirty="0" smtClean="0"/>
              <a:t>[0,1]</a:t>
            </a:r>
            <a:r>
              <a:rPr lang="zh-CN" altLang="en-US" dirty="0" smtClean="0"/>
              <a:t>区间是不可数集。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证：用反证法。设</a:t>
            </a:r>
            <a:r>
              <a:rPr lang="en-US" altLang="zh-CN" dirty="0" smtClean="0"/>
              <a:t>[0,1]</a:t>
            </a:r>
            <a:r>
              <a:rPr lang="zh-CN" altLang="en-US" dirty="0" smtClean="0"/>
              <a:t>为可数集          ，由于</a:t>
            </a:r>
            <a:r>
              <a:rPr lang="en-US" altLang="zh-CN" dirty="0" smtClean="0"/>
              <a:t>[0,1]</a:t>
            </a:r>
            <a:r>
              <a:rPr lang="zh-CN" altLang="en-US" dirty="0" smtClean="0"/>
              <a:t>中的实数均可表示为十进制无限小数，因此</a:t>
            </a:r>
            <a:r>
              <a:rPr lang="en-US" altLang="zh-CN" dirty="0" smtClean="0"/>
              <a:t>[0,1]</a:t>
            </a:r>
            <a:r>
              <a:rPr lang="zh-CN" altLang="en-US" dirty="0" smtClean="0"/>
              <a:t>中的实数可如下列出：</a:t>
            </a:r>
            <a:endParaRPr lang="zh-CN" altLang="en-US" dirty="0"/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/>
        </p:nvGraphicFramePr>
        <p:xfrm>
          <a:off x="914400" y="1143000"/>
          <a:ext cx="3873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公式" r:id="rId3" imgW="165028" imgH="228501" progId="Equation.3">
                  <p:embed/>
                </p:oleObj>
              </mc:Choice>
              <mc:Fallback>
                <p:oleObj name="公式" r:id="rId3" imgW="165028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3873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3"/>
          <p:cNvGraphicFramePr>
            <a:graphicFrameLocks noChangeAspect="1"/>
          </p:cNvGraphicFramePr>
          <p:nvPr/>
        </p:nvGraphicFramePr>
        <p:xfrm>
          <a:off x="2667000" y="1143000"/>
          <a:ext cx="20637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公式" r:id="rId5" imgW="952087" imgH="228501" progId="Equation.3">
                  <p:embed/>
                </p:oleObj>
              </mc:Choice>
              <mc:Fallback>
                <p:oleObj name="公式" r:id="rId5" imgW="952087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43000"/>
                        <a:ext cx="20637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4"/>
          <p:cNvGraphicFramePr>
            <a:graphicFrameLocks noChangeAspect="1"/>
          </p:cNvGraphicFramePr>
          <p:nvPr/>
        </p:nvGraphicFramePr>
        <p:xfrm>
          <a:off x="5715000" y="1143000"/>
          <a:ext cx="3255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公式" r:id="rId7" imgW="1473200" imgH="241300" progId="Equation.3">
                  <p:embed/>
                </p:oleObj>
              </mc:Choice>
              <mc:Fallback>
                <p:oleObj name="公式" r:id="rId7" imgW="14732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143000"/>
                        <a:ext cx="32559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5"/>
          <p:cNvGraphicFramePr>
            <a:graphicFrameLocks noChangeAspect="1"/>
          </p:cNvGraphicFramePr>
          <p:nvPr/>
        </p:nvGraphicFramePr>
        <p:xfrm>
          <a:off x="1295400" y="1752600"/>
          <a:ext cx="335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公式" r:id="rId9" imgW="1676400" imgH="228600" progId="Equation.3">
                  <p:embed/>
                </p:oleObj>
              </mc:Choice>
              <mc:Fallback>
                <p:oleObj name="公式" r:id="rId9" imgW="1676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52600"/>
                        <a:ext cx="335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7"/>
          <p:cNvGraphicFramePr>
            <a:graphicFrameLocks noChangeAspect="1"/>
          </p:cNvGraphicFramePr>
          <p:nvPr/>
        </p:nvGraphicFramePr>
        <p:xfrm>
          <a:off x="533400" y="2209800"/>
          <a:ext cx="3200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公式" r:id="rId11" imgW="1574800" imgH="228600" progId="Equation.3">
                  <p:embed/>
                </p:oleObj>
              </mc:Choice>
              <mc:Fallback>
                <p:oleObj name="公式" r:id="rId11" imgW="1574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09800"/>
                        <a:ext cx="3200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8"/>
          <p:cNvGraphicFramePr>
            <a:graphicFrameLocks noChangeAspect="1"/>
          </p:cNvGraphicFramePr>
          <p:nvPr/>
        </p:nvGraphicFramePr>
        <p:xfrm>
          <a:off x="5791200" y="3733800"/>
          <a:ext cx="170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公式" r:id="rId13" imgW="850900" imgH="228600" progId="Equation.3">
                  <p:embed/>
                </p:oleObj>
              </mc:Choice>
              <mc:Fallback>
                <p:oleObj name="公式" r:id="rId13" imgW="8509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733800"/>
                        <a:ext cx="170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786541"/>
              </p:ext>
            </p:extLst>
          </p:nvPr>
        </p:nvGraphicFramePr>
        <p:xfrm>
          <a:off x="5486400" y="4548314"/>
          <a:ext cx="2413000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15" imgW="1155600" imgH="1104840" progId="Equation.DSMT4">
                  <p:embed/>
                </p:oleObj>
              </mc:Choice>
              <mc:Fallback>
                <p:oleObj name="Equation" r:id="rId15" imgW="1155600" imgH="11048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548314"/>
                        <a:ext cx="2413000" cy="230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第六章 集合的基数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876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dirty="0" smtClean="0"/>
              <a:t>现作一个十进制小数         其中：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显然，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满足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且对任意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，因为     ，所以</a:t>
            </a:r>
            <a:r>
              <a:rPr lang="en-US" altLang="zh-CN" dirty="0" smtClean="0"/>
              <a:t>y</a:t>
            </a:r>
            <a:r>
              <a:rPr lang="zh-CN" altLang="en-US" dirty="0" smtClean="0"/>
              <a:t>与          中的任何一个数都不相同，即                 ，矛盾， ∴</a:t>
            </a:r>
            <a:r>
              <a:rPr lang="en-US" altLang="zh-CN" dirty="0" smtClean="0"/>
              <a:t>[0,1]</a:t>
            </a:r>
            <a:r>
              <a:rPr lang="zh-CN" altLang="en-US" dirty="0" smtClean="0"/>
              <a:t>是不可数集。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00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0000"/>
                </a:solidFill>
              </a:rPr>
              <a:t>6.4</a:t>
            </a:r>
            <a:r>
              <a:rPr lang="zh-CN" altLang="en-US" kern="1200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如果有双射</a:t>
            </a:r>
            <a:r>
              <a:rPr lang="en-US" altLang="zh-CN" dirty="0" smtClean="0"/>
              <a:t>f:{0,1,2,…,n-1}→S</a:t>
            </a:r>
            <a:r>
              <a:rPr lang="zh-CN" altLang="en-US" dirty="0" smtClean="0"/>
              <a:t>，或双射</a:t>
            </a:r>
            <a:r>
              <a:rPr lang="en-US" altLang="zh-CN" dirty="0" smtClean="0"/>
              <a:t>f:S→{0,1,2,…,n-1}</a:t>
            </a:r>
            <a:r>
              <a:rPr lang="zh-CN" altLang="en-US" dirty="0" smtClean="0"/>
              <a:t>，则称集合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基数</a:t>
            </a:r>
            <a:r>
              <a:rPr lang="en-US" altLang="zh-CN" dirty="0" smtClean="0"/>
              <a:t>(Cardinal number)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n(n</a:t>
            </a:r>
            <a:r>
              <a:rPr lang="zh-CN" altLang="en-US" dirty="0" smtClean="0"/>
              <a:t>为自然数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。记为</a:t>
            </a:r>
            <a:r>
              <a:rPr lang="en-US" altLang="zh-CN" dirty="0" smtClean="0"/>
              <a:t>|S|=n</a:t>
            </a:r>
            <a:r>
              <a:rPr lang="zh-CN" altLang="en-US" dirty="0" smtClean="0"/>
              <a:t>，显然：集合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为有限集，当且仅当它以自然数为其基数，即存在自然数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|S|&lt;n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61258"/>
              </p:ext>
            </p:extLst>
          </p:nvPr>
        </p:nvGraphicFramePr>
        <p:xfrm>
          <a:off x="3657600" y="1371600"/>
          <a:ext cx="162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4" name="公式" r:id="rId3" imgW="812447" imgH="228501" progId="Equation.3">
                  <p:embed/>
                </p:oleObj>
              </mc:Choice>
              <mc:Fallback>
                <p:oleObj name="公式" r:id="rId3" imgW="812447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371600"/>
                        <a:ext cx="162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994782"/>
              </p:ext>
            </p:extLst>
          </p:nvPr>
        </p:nvGraphicFramePr>
        <p:xfrm>
          <a:off x="6096000" y="1165225"/>
          <a:ext cx="17367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5" name="公式" r:id="rId5" imgW="965200" imgH="482600" progId="Equation.3">
                  <p:embed/>
                </p:oleObj>
              </mc:Choice>
              <mc:Fallback>
                <p:oleObj name="公式" r:id="rId5" imgW="9652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165225"/>
                        <a:ext cx="173672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104588"/>
              </p:ext>
            </p:extLst>
          </p:nvPr>
        </p:nvGraphicFramePr>
        <p:xfrm>
          <a:off x="2293938" y="1905000"/>
          <a:ext cx="45561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6" name="Equation" r:id="rId7" imgW="2006280" imgH="228600" progId="Equation.DSMT4">
                  <p:embed/>
                </p:oleObj>
              </mc:Choice>
              <mc:Fallback>
                <p:oleObj name="Equation" r:id="rId7" imgW="20062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1905000"/>
                        <a:ext cx="45561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663241"/>
              </p:ext>
            </p:extLst>
          </p:nvPr>
        </p:nvGraphicFramePr>
        <p:xfrm>
          <a:off x="3040063" y="2380965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7" name="公式" r:id="rId9" imgW="457200" imgH="228600" progId="Equation.3">
                  <p:embed/>
                </p:oleObj>
              </mc:Choice>
              <mc:Fallback>
                <p:oleObj name="公式" r:id="rId9" imgW="457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2380965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502998"/>
              </p:ext>
            </p:extLst>
          </p:nvPr>
        </p:nvGraphicFramePr>
        <p:xfrm>
          <a:off x="5638800" y="2438400"/>
          <a:ext cx="170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8" name="公式" r:id="rId11" imgW="850900" imgH="228600" progId="Equation.3">
                  <p:embed/>
                </p:oleObj>
              </mc:Choice>
              <mc:Fallback>
                <p:oleObj name="公式" r:id="rId11" imgW="850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438400"/>
                        <a:ext cx="170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96977"/>
              </p:ext>
            </p:extLst>
          </p:nvPr>
        </p:nvGraphicFramePr>
        <p:xfrm>
          <a:off x="4267200" y="2819400"/>
          <a:ext cx="297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9" name="公式" r:id="rId13" imgW="1485900" imgH="228600" progId="Equation.3">
                  <p:embed/>
                </p:oleObj>
              </mc:Choice>
              <mc:Fallback>
                <p:oleObj name="公式" r:id="rId13" imgW="14859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19400"/>
                        <a:ext cx="297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第六章 集合的基数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800600"/>
          </a:xfrm>
        </p:spPr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00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0000"/>
                </a:solidFill>
              </a:rPr>
              <a:t>6.5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如果有双射</a:t>
            </a:r>
            <a:r>
              <a:rPr lang="en-US" altLang="zh-CN" dirty="0" smtClean="0"/>
              <a:t>f:N→S</a:t>
            </a:r>
            <a:r>
              <a:rPr lang="zh-CN" altLang="en-US" dirty="0" smtClean="0"/>
              <a:t>，或双射</a:t>
            </a:r>
            <a:r>
              <a:rPr lang="en-US" altLang="zh-CN" dirty="0" smtClean="0"/>
              <a:t>f:S→N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为自然数集，称集合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的基数为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，记为</a:t>
            </a:r>
            <a:r>
              <a:rPr lang="en-US" altLang="zh-CN" dirty="0" smtClean="0"/>
              <a:t>|S|=  </a:t>
            </a:r>
            <a:r>
              <a:rPr lang="zh-CN" altLang="en-US" dirty="0" smtClean="0"/>
              <a:t>； 读作阿列夫零。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自然数集合一切可数无限集的基数均为  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00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0000"/>
                </a:solidFill>
              </a:rPr>
              <a:t>6.6</a:t>
            </a:r>
            <a:r>
              <a:rPr lang="zh-CN" altLang="en-US" kern="1200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如果有双射</a:t>
            </a:r>
            <a:r>
              <a:rPr lang="en-US" altLang="zh-CN" dirty="0" smtClean="0"/>
              <a:t>f:[0,1]→S</a:t>
            </a:r>
            <a:r>
              <a:rPr lang="zh-CN" altLang="en-US" dirty="0" smtClean="0"/>
              <a:t>或双射</a:t>
            </a:r>
            <a:r>
              <a:rPr lang="en-US" altLang="zh-CN" dirty="0" smtClean="0"/>
              <a:t>f:S→ [0,1]</a:t>
            </a:r>
            <a:r>
              <a:rPr lang="zh-CN" altLang="en-US" dirty="0" smtClean="0"/>
              <a:t>，则称集合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的基数为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也记为 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，读作阿列夫，记为</a:t>
            </a:r>
            <a:r>
              <a:rPr lang="en-US" altLang="zh-CN" dirty="0" smtClean="0"/>
              <a:t>|S|=c</a:t>
            </a:r>
            <a:r>
              <a:rPr lang="zh-CN" altLang="en-US" dirty="0" smtClean="0"/>
              <a:t>，具有基数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的集合常称为</a:t>
            </a:r>
            <a:r>
              <a:rPr lang="zh-CN" altLang="en-US" dirty="0" smtClean="0">
                <a:solidFill>
                  <a:srgbClr val="FF0000"/>
                </a:solidFill>
              </a:rPr>
              <a:t>连续统</a:t>
            </a:r>
            <a:r>
              <a:rPr lang="en-US" altLang="zh-CN" dirty="0" smtClean="0"/>
              <a:t>(continuum)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实数集的任何闭区间</a:t>
            </a:r>
            <a:r>
              <a:rPr lang="en-US" altLang="zh-CN" dirty="0" smtClean="0"/>
              <a:t>[a, b]</a:t>
            </a:r>
            <a:r>
              <a:rPr lang="zh-CN" altLang="en-US" dirty="0" smtClean="0"/>
              <a:t>，开区间</a:t>
            </a:r>
            <a:r>
              <a:rPr lang="en-US" altLang="zh-CN" dirty="0" smtClean="0"/>
              <a:t>(a, b)</a:t>
            </a:r>
            <a:r>
              <a:rPr lang="zh-CN" altLang="en-US" dirty="0" smtClean="0"/>
              <a:t>以及实数集本身都是连续统。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849251"/>
              </p:ext>
            </p:extLst>
          </p:nvPr>
        </p:nvGraphicFramePr>
        <p:xfrm>
          <a:off x="5270500" y="1752600"/>
          <a:ext cx="431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0" name="Equation" r:id="rId4" imgW="203040" imgH="228600" progId="Equation.DSMT4">
                  <p:embed/>
                </p:oleObj>
              </mc:Choice>
              <mc:Fallback>
                <p:oleObj name="Equation" r:id="rId4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70500" y="1752600"/>
                        <a:ext cx="4318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661899"/>
              </p:ext>
            </p:extLst>
          </p:nvPr>
        </p:nvGraphicFramePr>
        <p:xfrm>
          <a:off x="6253480" y="3469640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" name="Equation" r:id="rId6" imgW="152280" imgH="177480" progId="Equation.DSMT4">
                  <p:embed/>
                </p:oleObj>
              </mc:Choice>
              <mc:Fallback>
                <p:oleObj name="Equation" r:id="rId6" imgW="152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53480" y="3469640"/>
                        <a:ext cx="4572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001846"/>
              </p:ext>
            </p:extLst>
          </p:nvPr>
        </p:nvGraphicFramePr>
        <p:xfrm>
          <a:off x="7531608" y="1752599"/>
          <a:ext cx="433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2" name="Equation" r:id="rId8" imgW="433112" imgH="486377" progId="Equation.DSMT4">
                  <p:embed/>
                </p:oleObj>
              </mc:Choice>
              <mc:Fallback>
                <p:oleObj name="Equation" r:id="rId8" imgW="433112" imgH="48637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31608" y="1752599"/>
                        <a:ext cx="433387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782326"/>
              </p:ext>
            </p:extLst>
          </p:nvPr>
        </p:nvGraphicFramePr>
        <p:xfrm>
          <a:off x="6858000" y="2624137"/>
          <a:ext cx="457200" cy="51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3" name="Equation" r:id="rId10" imgW="203040" imgH="228600" progId="Equation.DSMT4">
                  <p:embed/>
                </p:oleObj>
              </mc:Choice>
              <mc:Fallback>
                <p:oleObj name="Equation" r:id="rId10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58000" y="2624137"/>
                        <a:ext cx="457200" cy="514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第六章 集合的基数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267" y="1371600"/>
            <a:ext cx="8229600" cy="5181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dirty="0" smtClean="0"/>
              <a:t>是否所有集合都以自然数</a:t>
            </a:r>
            <a:r>
              <a:rPr lang="en-US" altLang="zh-CN" dirty="0" smtClean="0"/>
              <a:t>n,  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之一作为其基数呢？为此我们引入基数大小的概念：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00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0000"/>
                </a:solidFill>
              </a:rPr>
              <a:t>6.7</a:t>
            </a:r>
            <a:r>
              <a:rPr lang="zh-CN" altLang="en-US" kern="1200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为任意集合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(1)</a:t>
            </a:r>
            <a:r>
              <a:rPr lang="zh-CN" altLang="en-US" dirty="0" smtClean="0"/>
              <a:t>如果有双射</a:t>
            </a:r>
            <a:r>
              <a:rPr lang="en-US" altLang="zh-CN" dirty="0" smtClean="0"/>
              <a:t>f:A→B</a:t>
            </a:r>
            <a:r>
              <a:rPr lang="zh-CN" altLang="en-US" dirty="0" smtClean="0"/>
              <a:t>或双射</a:t>
            </a:r>
            <a:r>
              <a:rPr lang="en-US" altLang="zh-CN" dirty="0" smtClean="0"/>
              <a:t>f:B→A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基数相等，记为</a:t>
            </a:r>
            <a:r>
              <a:rPr lang="en-US" altLang="zh-CN" dirty="0" smtClean="0"/>
              <a:t>|A|=|B|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(2)</a:t>
            </a:r>
            <a:r>
              <a:rPr lang="zh-CN" altLang="en-US" dirty="0" smtClean="0"/>
              <a:t>如果有单射</a:t>
            </a:r>
            <a:r>
              <a:rPr lang="en-US" altLang="zh-CN" dirty="0" smtClean="0"/>
              <a:t>f:A→B</a:t>
            </a:r>
            <a:r>
              <a:rPr lang="zh-CN" altLang="en-US" dirty="0" smtClean="0"/>
              <a:t>或满射</a:t>
            </a:r>
            <a:r>
              <a:rPr lang="en-US" altLang="zh-CN" dirty="0" smtClean="0"/>
              <a:t>f:B→A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的基数小于等于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的基数，记为</a:t>
            </a:r>
            <a:r>
              <a:rPr lang="en-US" altLang="zh-CN" dirty="0" smtClean="0"/>
              <a:t>|A|≤|B|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(3)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|A|≤|B|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|A|  |B|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的基数小于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的基数，记为</a:t>
            </a:r>
            <a:r>
              <a:rPr lang="en-US" altLang="zh-CN" dirty="0" smtClean="0"/>
              <a:t>|A|&lt;|B|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272379"/>
              </p:ext>
            </p:extLst>
          </p:nvPr>
        </p:nvGraphicFramePr>
        <p:xfrm>
          <a:off x="4495800" y="45720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6" name="公式" r:id="rId3" imgW="139700" imgH="139700" progId="Equation.3">
                  <p:embed/>
                </p:oleObj>
              </mc:Choice>
              <mc:Fallback>
                <p:oleObj name="公式" r:id="rId3" imgW="139700" imgH="139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218981"/>
              </p:ext>
            </p:extLst>
          </p:nvPr>
        </p:nvGraphicFramePr>
        <p:xfrm>
          <a:off x="4876800" y="1408176"/>
          <a:ext cx="3889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7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6800" y="1408176"/>
                        <a:ext cx="388937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第六章 集合的基数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(1)</a:t>
            </a:r>
            <a:r>
              <a:rPr lang="zh-CN" altLang="en-US" dirty="0" smtClean="0"/>
              <a:t>对任意自然数</a:t>
            </a:r>
            <a:r>
              <a:rPr lang="en-US" altLang="zh-CN" dirty="0" err="1" smtClean="0"/>
              <a:t>m≤n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|{0,1,2, …,m-1}| ≤ |{0,1,2, …,n-1}|;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(2)</a:t>
            </a:r>
            <a:r>
              <a:rPr lang="zh-CN" altLang="en-US" dirty="0" smtClean="0"/>
              <a:t>对以上自然数</a:t>
            </a:r>
            <a:r>
              <a:rPr lang="en-US" altLang="zh-CN" dirty="0" smtClean="0"/>
              <a:t>n, n&lt;   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|{0,1,2, …,n-1}| ≤|{0,1,2, …}|;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(3)  &lt;c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|{0,1,2, …}|&lt;|R|;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(4)</a:t>
            </a:r>
            <a:r>
              <a:rPr lang="zh-CN" altLang="en-US" dirty="0" smtClean="0"/>
              <a:t>是否存在无限集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，使得  </a:t>
            </a:r>
            <a:r>
              <a:rPr lang="en-US" altLang="zh-CN" dirty="0" smtClean="0"/>
              <a:t>&lt;|B|&lt;c</a:t>
            </a:r>
            <a:r>
              <a:rPr lang="zh-CN" altLang="en-US" dirty="0" smtClean="0"/>
              <a:t>，至今尚解决的理论问题。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00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0000"/>
                </a:solidFill>
              </a:rPr>
              <a:t>6.12</a:t>
            </a:r>
            <a:r>
              <a:rPr lang="zh-CN" altLang="en-US" kern="1200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对任意集合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有</a:t>
            </a:r>
            <a:r>
              <a:rPr lang="en-US" altLang="zh-CN" dirty="0" smtClean="0"/>
              <a:t>(1)|A|≤|A|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(2)|A|≤|B|</a:t>
            </a:r>
            <a:r>
              <a:rPr lang="zh-CN" altLang="en-US" dirty="0" smtClean="0"/>
              <a:t>，</a:t>
            </a:r>
            <a:r>
              <a:rPr lang="en-US" altLang="zh-CN" dirty="0" smtClean="0"/>
              <a:t>|B|≤|C|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|A|≤|C|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00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0000"/>
                </a:solidFill>
              </a:rPr>
              <a:t>6.13</a:t>
            </a:r>
            <a:r>
              <a:rPr lang="zh-CN" altLang="en-US" kern="1200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对任意集合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，或者</a:t>
            </a:r>
            <a:r>
              <a:rPr lang="en-US" altLang="zh-CN" dirty="0" smtClean="0"/>
              <a:t>|A|&lt;|B|</a:t>
            </a:r>
            <a:r>
              <a:rPr lang="zh-CN" altLang="en-US" dirty="0" smtClean="0"/>
              <a:t>，或者</a:t>
            </a:r>
            <a:r>
              <a:rPr lang="en-US" altLang="zh-CN" dirty="0" smtClean="0"/>
              <a:t>|A|=|B|</a:t>
            </a:r>
            <a:r>
              <a:rPr lang="zh-CN" altLang="en-US" dirty="0" smtClean="0"/>
              <a:t>，或者</a:t>
            </a:r>
            <a:r>
              <a:rPr lang="en-US" altLang="zh-CN" dirty="0" smtClean="0"/>
              <a:t>|B|&lt;|A|</a:t>
            </a:r>
            <a:r>
              <a:rPr lang="zh-CN" altLang="en-US" dirty="0" smtClean="0"/>
              <a:t>，且任意两者都不能兼而有之。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164278"/>
              </p:ext>
            </p:extLst>
          </p:nvPr>
        </p:nvGraphicFramePr>
        <p:xfrm>
          <a:off x="4495800" y="2057400"/>
          <a:ext cx="519112" cy="583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4" name="Equation" r:id="rId4" imgW="203040" imgH="228600" progId="Equation.DSMT4">
                  <p:embed/>
                </p:oleObj>
              </mc:Choice>
              <mc:Fallback>
                <p:oleObj name="Equation" r:id="rId4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5800" y="2057400"/>
                        <a:ext cx="519112" cy="583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709249"/>
              </p:ext>
            </p:extLst>
          </p:nvPr>
        </p:nvGraphicFramePr>
        <p:xfrm>
          <a:off x="1371600" y="2971800"/>
          <a:ext cx="5207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5" name="Equation" r:id="rId6" imgW="203040" imgH="228600" progId="Equation.DSMT4">
                  <p:embed/>
                </p:oleObj>
              </mc:Choice>
              <mc:Fallback>
                <p:oleObj name="Equation" r:id="rId6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2971800"/>
                        <a:ext cx="520700" cy="58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408592"/>
              </p:ext>
            </p:extLst>
          </p:nvPr>
        </p:nvGraphicFramePr>
        <p:xfrm>
          <a:off x="5134200" y="3498000"/>
          <a:ext cx="5207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6" name="Equation" r:id="rId8" imgW="521319" imgH="585381" progId="Equation.DSMT4">
                  <p:embed/>
                </p:oleObj>
              </mc:Choice>
              <mc:Fallback>
                <p:oleObj name="Equation" r:id="rId8" imgW="521319" imgH="58538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34200" y="3498000"/>
                        <a:ext cx="520700" cy="58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第六章 集合的基数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00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0000"/>
                </a:solidFill>
              </a:rPr>
              <a:t>6.14</a:t>
            </a:r>
            <a:r>
              <a:rPr lang="zh-CN" altLang="en-US" kern="1200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对任意集合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，若</a:t>
            </a:r>
            <a:r>
              <a:rPr lang="en-US" altLang="zh-CN" dirty="0" smtClean="0"/>
              <a:t>|A|≤|B|</a:t>
            </a:r>
            <a:r>
              <a:rPr lang="zh-CN" altLang="en-US" dirty="0" smtClean="0"/>
              <a:t>，</a:t>
            </a:r>
            <a:r>
              <a:rPr lang="en-US" altLang="zh-CN" dirty="0" smtClean="0"/>
              <a:t>|B| ≤|A|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|A|=|B|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证：设</a:t>
            </a:r>
            <a:r>
              <a:rPr lang="en-US" altLang="zh-CN" dirty="0" smtClean="0"/>
              <a:t>|A|  |B|</a:t>
            </a:r>
            <a:r>
              <a:rPr lang="zh-CN" altLang="en-US" dirty="0" smtClean="0"/>
              <a:t>，则或</a:t>
            </a:r>
            <a:r>
              <a:rPr lang="en-US" altLang="zh-CN" dirty="0" smtClean="0"/>
              <a:t>|A|&lt;|B|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|B|&lt;|A|</a:t>
            </a:r>
            <a:r>
              <a:rPr lang="zh-CN" altLang="en-US" dirty="0" smtClean="0"/>
              <a:t>且不能兼而有之，而</a:t>
            </a:r>
            <a:r>
              <a:rPr lang="en-US" altLang="zh-CN" dirty="0" smtClean="0"/>
              <a:t>|A|≤|B|</a:t>
            </a:r>
            <a:r>
              <a:rPr lang="zh-CN" altLang="en-US" dirty="0" smtClean="0"/>
              <a:t>，</a:t>
            </a:r>
            <a:r>
              <a:rPr lang="en-US" altLang="zh-CN" dirty="0" smtClean="0"/>
              <a:t>|B| ≤|A|</a:t>
            </a:r>
            <a:r>
              <a:rPr lang="zh-CN" altLang="en-US" dirty="0" smtClean="0"/>
              <a:t>，矛盾。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P(N)(N</a:t>
            </a:r>
            <a:r>
              <a:rPr lang="zh-CN" altLang="en-US" dirty="0" smtClean="0"/>
              <a:t>为自然数集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为连续统。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证：建立单射</a:t>
            </a:r>
            <a:r>
              <a:rPr lang="en-US" altLang="zh-CN" dirty="0" smtClean="0"/>
              <a:t>f:P(N)→[0,1]</a:t>
            </a:r>
            <a:r>
              <a:rPr lang="zh-CN" altLang="en-US" dirty="0" smtClean="0"/>
              <a:t>和单射</a:t>
            </a:r>
            <a:r>
              <a:rPr lang="en-US" altLang="zh-CN" dirty="0" smtClean="0"/>
              <a:t>g:[0,1]→P(N)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f:P(N)→[0,1]</a:t>
            </a:r>
            <a:r>
              <a:rPr lang="zh-CN" altLang="en-US" dirty="0" smtClean="0"/>
              <a:t>。如下：</a:t>
            </a:r>
            <a:endParaRPr lang="zh-CN" altLang="en-US" dirty="0"/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/>
        </p:nvGraphicFramePr>
        <p:xfrm>
          <a:off x="2133600" y="20574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0" name="公式" r:id="rId3" imgW="139700" imgH="139700" progId="Equation.3">
                  <p:embed/>
                </p:oleObj>
              </mc:Choice>
              <mc:Fallback>
                <p:oleObj name="公式" r:id="rId3" imgW="139700" imgH="139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/>
          <p:cNvGraphicFramePr>
            <a:graphicFrameLocks noChangeAspect="1"/>
          </p:cNvGraphicFramePr>
          <p:nvPr/>
        </p:nvGraphicFramePr>
        <p:xfrm>
          <a:off x="533400" y="4800600"/>
          <a:ext cx="58785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1" name="公式" r:id="rId5" imgW="3048000" imgH="711200" progId="Equation.3">
                  <p:embed/>
                </p:oleObj>
              </mc:Choice>
              <mc:Fallback>
                <p:oleObj name="公式" r:id="rId5" imgW="30480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00600"/>
                        <a:ext cx="587851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第六章 集合的基数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g:[0,1]→P(N)</a:t>
            </a:r>
            <a:r>
              <a:rPr lang="zh-CN" altLang="en-US" dirty="0" smtClean="0"/>
              <a:t>。如下：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对每一</a:t>
            </a:r>
            <a:r>
              <a:rPr lang="en-US" altLang="zh-CN" dirty="0" smtClean="0"/>
              <a:t>[0,1]</a:t>
            </a:r>
            <a:r>
              <a:rPr lang="zh-CN" altLang="en-US" dirty="0" smtClean="0"/>
              <a:t>中数的二进制表示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如果这种表示不唯一，则取定其中之一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00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0000"/>
                </a:solidFill>
              </a:rPr>
              <a:t>6.15</a:t>
            </a:r>
            <a:r>
              <a:rPr lang="zh-CN" altLang="en-US" kern="1200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康托定理</a:t>
            </a:r>
            <a:r>
              <a:rPr lang="en-US" altLang="zh-CN" dirty="0" smtClean="0"/>
              <a:t>)</a:t>
            </a:r>
            <a:r>
              <a:rPr lang="zh-CN" altLang="en-US" dirty="0" smtClean="0"/>
              <a:t>设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为任意集合，记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的幂集为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|M|&lt;|S|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证：对任意集合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M=  </a:t>
            </a:r>
            <a:r>
              <a:rPr lang="zh-CN" altLang="en-US" dirty="0" smtClean="0"/>
              <a:t>时，显然</a:t>
            </a:r>
            <a:r>
              <a:rPr lang="en-US" altLang="zh-CN" dirty="0" smtClean="0"/>
              <a:t>|M|=0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|S|=1</a:t>
            </a:r>
            <a:r>
              <a:rPr lang="zh-CN" altLang="en-US" dirty="0" smtClean="0"/>
              <a:t>，成立；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当      时，对                   ，因此如下函数</a:t>
            </a:r>
            <a:r>
              <a:rPr lang="en-US" altLang="zh-CN" dirty="0" smtClean="0"/>
              <a:t>f:M→S</a:t>
            </a:r>
            <a:r>
              <a:rPr lang="zh-CN" altLang="en-US" dirty="0" smtClean="0"/>
              <a:t>明显为一单射，即对每个          所以</a:t>
            </a:r>
            <a:r>
              <a:rPr lang="en-US" altLang="zh-CN" dirty="0" smtClean="0"/>
              <a:t>|M|≤|S|</a:t>
            </a:r>
            <a:r>
              <a:rPr lang="zh-CN" altLang="en-US" dirty="0" smtClean="0"/>
              <a:t>；</a:t>
            </a:r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856334"/>
              </p:ext>
            </p:extLst>
          </p:nvPr>
        </p:nvGraphicFramePr>
        <p:xfrm>
          <a:off x="901700" y="2476500"/>
          <a:ext cx="69929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4" name="公式" r:id="rId3" imgW="2997200" imgH="228600" progId="Equation.3">
                  <p:embed/>
                </p:oleObj>
              </mc:Choice>
              <mc:Fallback>
                <p:oleObj name="公式" r:id="rId3" imgW="29972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476500"/>
                        <a:ext cx="69929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351518"/>
              </p:ext>
            </p:extLst>
          </p:nvPr>
        </p:nvGraphicFramePr>
        <p:xfrm>
          <a:off x="4267200" y="3962400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5" name="Equation" r:id="rId5" imgW="164880" imgH="177480" progId="Equation.DSMT4">
                  <p:embed/>
                </p:oleObj>
              </mc:Choice>
              <mc:Fallback>
                <p:oleObj name="Equation" r:id="rId5" imgW="16488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962400"/>
                        <a:ext cx="425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444651"/>
              </p:ext>
            </p:extLst>
          </p:nvPr>
        </p:nvGraphicFramePr>
        <p:xfrm>
          <a:off x="7277100" y="3962400"/>
          <a:ext cx="187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6" name="Equation" r:id="rId7" imgW="939600" imgH="228600" progId="Equation.DSMT4">
                  <p:embed/>
                </p:oleObj>
              </mc:Choice>
              <mc:Fallback>
                <p:oleObj name="Equation" r:id="rId7" imgW="939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3962400"/>
                        <a:ext cx="187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944372"/>
              </p:ext>
            </p:extLst>
          </p:nvPr>
        </p:nvGraphicFramePr>
        <p:xfrm>
          <a:off x="901700" y="5029200"/>
          <a:ext cx="10334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7" name="Equation" r:id="rId9" imgW="482400" imgH="177480" progId="Equation.DSMT4">
                  <p:embed/>
                </p:oleObj>
              </mc:Choice>
              <mc:Fallback>
                <p:oleObj name="Equation" r:id="rId9" imgW="48240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029200"/>
                        <a:ext cx="10334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6"/>
          <p:cNvGraphicFramePr>
            <a:graphicFrameLocks noChangeAspect="1"/>
          </p:cNvGraphicFramePr>
          <p:nvPr/>
        </p:nvGraphicFramePr>
        <p:xfrm>
          <a:off x="3048000" y="4953000"/>
          <a:ext cx="3497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8" name="公式" r:id="rId11" imgW="1498600" imgH="228600" progId="Equation.3">
                  <p:embed/>
                </p:oleObj>
              </mc:Choice>
              <mc:Fallback>
                <p:oleObj name="公式" r:id="rId11" imgW="1498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953000"/>
                        <a:ext cx="34972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7"/>
          <p:cNvGraphicFramePr>
            <a:graphicFrameLocks noChangeAspect="1"/>
          </p:cNvGraphicFramePr>
          <p:nvPr/>
        </p:nvGraphicFramePr>
        <p:xfrm>
          <a:off x="6477000" y="54102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9" name="公式" r:id="rId13" imgW="1117115" imgH="203112" progId="Equation.3">
                  <p:embed/>
                </p:oleObj>
              </mc:Choice>
              <mc:Fallback>
                <p:oleObj name="公式" r:id="rId13" imgW="1117115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410200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第六章 集合的基数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现证明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|M|  |S|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，用反证法。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|M|=|S|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，故有双射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g:M→S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，使得对每一个      有唯一的                 ，定义集合：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当然            由于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为双射，对    ，有唯一的</a:t>
            </a:r>
            <a:r>
              <a:rPr lang="en-US" altLang="zh-CN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bksp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，使得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g(y)=B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矛盾。 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不存在，即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|M|  |S|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 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|M|&lt;|S|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定理说明：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没有最大的基数，也没有最大的集合。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2133600" y="11430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4" name="公式" r:id="rId3" imgW="139700" imgH="139700" progId="Equation.3">
                  <p:embed/>
                </p:oleObj>
              </mc:Choice>
              <mc:Fallback>
                <p:oleObj name="公式" r:id="rId3" imgW="139700" imgH="139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430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3"/>
          <p:cNvGraphicFramePr>
            <a:graphicFrameLocks noChangeAspect="1"/>
          </p:cNvGraphicFramePr>
          <p:nvPr/>
        </p:nvGraphicFramePr>
        <p:xfrm>
          <a:off x="7543800" y="1676400"/>
          <a:ext cx="9556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5" name="公式" r:id="rId5" imgW="431425" imgH="177646" progId="Equation.3">
                  <p:embed/>
                </p:oleObj>
              </mc:Choice>
              <mc:Fallback>
                <p:oleObj name="公式" r:id="rId5" imgW="431425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676400"/>
                        <a:ext cx="9556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2209800" y="2057400"/>
          <a:ext cx="3092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6" name="公式" r:id="rId7" imgW="1459866" imgH="215806" progId="Equation.3">
                  <p:embed/>
                </p:oleObj>
              </mc:Choice>
              <mc:Fallback>
                <p:oleObj name="公式" r:id="rId7" imgW="1459866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57400"/>
                        <a:ext cx="3092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40903"/>
              </p:ext>
            </p:extLst>
          </p:nvPr>
        </p:nvGraphicFramePr>
        <p:xfrm>
          <a:off x="706200" y="2559050"/>
          <a:ext cx="3629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7" name="公式" r:id="rId9" imgW="1612900" imgH="203200" progId="Equation.3">
                  <p:embed/>
                </p:oleObj>
              </mc:Choice>
              <mc:Fallback>
                <p:oleObj name="公式" r:id="rId9" imgW="16129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00" y="2559050"/>
                        <a:ext cx="3629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6329"/>
              </p:ext>
            </p:extLst>
          </p:nvPr>
        </p:nvGraphicFramePr>
        <p:xfrm>
          <a:off x="1268413" y="3124200"/>
          <a:ext cx="2106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8" name="Equation" r:id="rId11" imgW="1002960" imgH="190440" progId="Equation.DSMT4">
                  <p:embed/>
                </p:oleObj>
              </mc:Choice>
              <mc:Fallback>
                <p:oleObj name="Equation" r:id="rId11" imgW="100296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3124200"/>
                        <a:ext cx="210661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7"/>
          <p:cNvGraphicFramePr>
            <a:graphicFrameLocks noChangeAspect="1"/>
          </p:cNvGraphicFramePr>
          <p:nvPr/>
        </p:nvGraphicFramePr>
        <p:xfrm>
          <a:off x="6096000" y="3124200"/>
          <a:ext cx="8429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9" name="公式" r:id="rId13" imgW="393359" imgH="177646" progId="Equation.3">
                  <p:embed/>
                </p:oleObj>
              </mc:Choice>
              <mc:Fallback>
                <p:oleObj name="公式" r:id="rId13" imgW="393359" imgH="1776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124200"/>
                        <a:ext cx="8429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350317"/>
              </p:ext>
            </p:extLst>
          </p:nvPr>
        </p:nvGraphicFramePr>
        <p:xfrm>
          <a:off x="609600" y="3505200"/>
          <a:ext cx="914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0" name="Equation" r:id="rId15" imgW="431613" imgH="203112" progId="Equation.DSMT4">
                  <p:embed/>
                </p:oleObj>
              </mc:Choice>
              <mc:Fallback>
                <p:oleObj name="Equation" r:id="rId15" imgW="431613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5200"/>
                        <a:ext cx="914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601266"/>
              </p:ext>
            </p:extLst>
          </p:nvPr>
        </p:nvGraphicFramePr>
        <p:xfrm>
          <a:off x="533400" y="3930650"/>
          <a:ext cx="7829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1" name="公式" r:id="rId17" imgW="3479800" imgH="203200" progId="Equation.3">
                  <p:embed/>
                </p:oleObj>
              </mc:Choice>
              <mc:Fallback>
                <p:oleObj name="公式" r:id="rId17" imgW="34798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30650"/>
                        <a:ext cx="7829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0"/>
          <p:cNvGraphicFramePr>
            <a:graphicFrameLocks noChangeAspect="1"/>
          </p:cNvGraphicFramePr>
          <p:nvPr/>
        </p:nvGraphicFramePr>
        <p:xfrm>
          <a:off x="4648200" y="4495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2" name="公式" r:id="rId19" imgW="139700" imgH="139700" progId="Equation.3">
                  <p:embed/>
                </p:oleObj>
              </mc:Choice>
              <mc:Fallback>
                <p:oleObj name="公式" r:id="rId19" imgW="139700" imgH="139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95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第六章 集合的基数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6.1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S</a:t>
            </a:r>
            <a:r>
              <a:rPr lang="zh-CN" altLang="en-US" kern="1200" dirty="0" smtClean="0"/>
              <a:t>为任意集合，</a:t>
            </a:r>
            <a:r>
              <a:rPr lang="en-US" altLang="zh-CN" kern="1200" dirty="0" smtClean="0"/>
              <a:t>S∪{S}</a:t>
            </a:r>
            <a:r>
              <a:rPr lang="zh-CN" altLang="en-US" kern="1200" dirty="0" smtClean="0"/>
              <a:t>称为</a:t>
            </a:r>
            <a:r>
              <a:rPr lang="en-US" altLang="zh-CN" kern="1200" dirty="0" smtClean="0"/>
              <a:t>S</a:t>
            </a:r>
            <a:r>
              <a:rPr lang="zh-CN" altLang="en-US" kern="1200" dirty="0" smtClean="0"/>
              <a:t>的后继集合，记为  ，显然          。</a:t>
            </a: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r>
              <a:rPr lang="zh-CN" altLang="en-US" kern="1200" dirty="0" smtClean="0"/>
              <a:t>例：令     ，则  可以构造出集合序列：</a:t>
            </a: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r>
              <a:rPr lang="zh-CN" altLang="en-US" kern="1200" dirty="0" smtClean="0"/>
              <a:t>将上面的集合依次命名为</a:t>
            </a:r>
            <a:r>
              <a:rPr lang="en-US" altLang="zh-CN" kern="1200" dirty="0"/>
              <a:t>0,1,2,…</a:t>
            </a:r>
            <a:r>
              <a:rPr lang="zh-CN" altLang="en-US" kern="1200" dirty="0" smtClean="0"/>
              <a:t>，就可构造出自然数，用“</a:t>
            </a:r>
            <a:r>
              <a:rPr lang="en-US" altLang="zh-CN" kern="1200" dirty="0" smtClean="0"/>
              <a:t>:=</a:t>
            </a:r>
            <a:r>
              <a:rPr lang="zh-CN" altLang="en-US" kern="1200" dirty="0" smtClean="0"/>
              <a:t>”来命名；即</a:t>
            </a: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r>
              <a:rPr lang="zh-CN" altLang="en-US" kern="1200" dirty="0" smtClean="0"/>
              <a:t>一般地：</a:t>
            </a: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r>
              <a:rPr lang="zh-CN" altLang="en-US" kern="1200" dirty="0" smtClean="0"/>
              <a:t>自然数集</a:t>
            </a:r>
            <a:r>
              <a:rPr lang="en-US" altLang="zh-CN" kern="1200" dirty="0" smtClean="0"/>
              <a:t>N={0,1,2,…}</a:t>
            </a:r>
          </a:p>
        </p:txBody>
      </p:sp>
      <p:graphicFrame>
        <p:nvGraphicFramePr>
          <p:cNvPr id="6148" name="Object 11"/>
          <p:cNvGraphicFramePr>
            <a:graphicFrameLocks noChangeAspect="1"/>
          </p:cNvGraphicFramePr>
          <p:nvPr/>
        </p:nvGraphicFramePr>
        <p:xfrm>
          <a:off x="2209800" y="144780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公式" r:id="rId4" imgW="203024" imgH="203024" progId="Equation.3">
                  <p:embed/>
                </p:oleObj>
              </mc:Choice>
              <mc:Fallback>
                <p:oleObj name="公式" r:id="rId4" imgW="203024" imgH="2030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40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2"/>
          <p:cNvGraphicFramePr>
            <a:graphicFrameLocks noChangeAspect="1"/>
          </p:cNvGraphicFramePr>
          <p:nvPr/>
        </p:nvGraphicFramePr>
        <p:xfrm>
          <a:off x="3657600" y="1447800"/>
          <a:ext cx="185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公式" r:id="rId6" imgW="927100" imgH="228600" progId="Equation.3">
                  <p:embed/>
                </p:oleObj>
              </mc:Choice>
              <mc:Fallback>
                <p:oleObj name="公式" r:id="rId6" imgW="9271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185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596365"/>
              </p:ext>
            </p:extLst>
          </p:nvPr>
        </p:nvGraphicFramePr>
        <p:xfrm>
          <a:off x="1584325" y="1905000"/>
          <a:ext cx="1076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8" imgW="419040" imgH="177480" progId="Equation.DSMT4">
                  <p:embed/>
                </p:oleObj>
              </mc:Choice>
              <mc:Fallback>
                <p:oleObj name="Equation" r:id="rId8" imgW="41904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905000"/>
                        <a:ext cx="1076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817756"/>
              </p:ext>
            </p:extLst>
          </p:nvPr>
        </p:nvGraphicFramePr>
        <p:xfrm>
          <a:off x="3184525" y="1905000"/>
          <a:ext cx="412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10" imgW="164880" imgH="177480" progId="Equation.DSMT4">
                  <p:embed/>
                </p:oleObj>
              </mc:Choice>
              <mc:Fallback>
                <p:oleObj name="Equation" r:id="rId10" imgW="16488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1905000"/>
                        <a:ext cx="412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727384"/>
              </p:ext>
            </p:extLst>
          </p:nvPr>
        </p:nvGraphicFramePr>
        <p:xfrm>
          <a:off x="2743200" y="2333625"/>
          <a:ext cx="3163888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12" imgW="1726920" imgH="812520" progId="Equation.DSMT4">
                  <p:embed/>
                </p:oleObj>
              </mc:Choice>
              <mc:Fallback>
                <p:oleObj name="Equation" r:id="rId12" imgW="1726920" imgH="8125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333625"/>
                        <a:ext cx="3163888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307211"/>
              </p:ext>
            </p:extLst>
          </p:nvPr>
        </p:nvGraphicFramePr>
        <p:xfrm>
          <a:off x="658813" y="4572000"/>
          <a:ext cx="6438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14" imgW="3136680" imgH="482400" progId="Equation.DSMT4">
                  <p:embed/>
                </p:oleObj>
              </mc:Choice>
              <mc:Fallback>
                <p:oleObj name="Equation" r:id="rId14" imgW="3136680" imgH="482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572000"/>
                        <a:ext cx="6438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1905000" y="5562600"/>
          <a:ext cx="271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公式" r:id="rId16" imgW="1358900" imgH="228600" progId="Equation.3">
                  <p:embed/>
                </p:oleObj>
              </mc:Choice>
              <mc:Fallback>
                <p:oleObj name="公式" r:id="rId16" imgW="13589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62600"/>
                        <a:ext cx="2717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第六章 集合的基数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G.Peano</a:t>
            </a:r>
            <a:r>
              <a:rPr lang="zh-CN" altLang="en-US" dirty="0" smtClean="0"/>
              <a:t>将自然数所组成的集合的基本特征描述为下列公理；设</a:t>
            </a:r>
            <a:r>
              <a:rPr lang="en-US" altLang="zh-CN" dirty="0" smtClean="0"/>
              <a:t>N</a:t>
            </a:r>
            <a:r>
              <a:rPr lang="zh-CN" altLang="en-US" dirty="0" smtClean="0"/>
              <a:t>表示自然数集合，则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其中</a:t>
            </a:r>
            <a:r>
              <a:rPr lang="en-US" altLang="zh-CN" dirty="0" smtClean="0"/>
              <a:t>(3)</a:t>
            </a:r>
            <a:r>
              <a:rPr lang="zh-CN" altLang="en-US" dirty="0" smtClean="0"/>
              <a:t>说明了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是满足条件</a:t>
            </a:r>
            <a:r>
              <a:rPr lang="en-US" altLang="zh-CN" dirty="0" smtClean="0"/>
              <a:t>(1)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(2)</a:t>
            </a:r>
            <a:r>
              <a:rPr lang="zh-CN" altLang="en-US" dirty="0" smtClean="0"/>
              <a:t>的最小集合，</a:t>
            </a:r>
            <a:r>
              <a:rPr lang="en-US" altLang="zh-CN" dirty="0" smtClean="0"/>
              <a:t>(3)</a:t>
            </a:r>
            <a:r>
              <a:rPr lang="zh-CN" altLang="en-US" dirty="0" smtClean="0"/>
              <a:t>也称为极小性质。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00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0000"/>
                </a:solidFill>
              </a:rPr>
              <a:t>6.2</a:t>
            </a:r>
            <a:r>
              <a:rPr lang="zh-CN" altLang="en-US" kern="1200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如存在集合</a:t>
            </a:r>
            <a:r>
              <a:rPr lang="en-US" altLang="zh-CN" dirty="0" smtClean="0"/>
              <a:t>{</a:t>
            </a:r>
            <a:r>
              <a:rPr lang="en-US" altLang="zh-CN" dirty="0"/>
              <a:t>0,1,2</a:t>
            </a:r>
            <a:r>
              <a:rPr lang="en-US" altLang="zh-CN" dirty="0" smtClean="0"/>
              <a:t>,</a:t>
            </a:r>
            <a:r>
              <a:rPr lang="en-US" altLang="zh-CN" kern="1200" dirty="0" smtClean="0"/>
              <a:t>…</a:t>
            </a:r>
            <a:r>
              <a:rPr lang="en-US" altLang="zh-CN" dirty="0" smtClean="0"/>
              <a:t>,</a:t>
            </a:r>
            <a:r>
              <a:rPr lang="en-US" altLang="zh-CN" kern="1200" dirty="0" smtClean="0"/>
              <a:t>n-1</a:t>
            </a:r>
            <a:r>
              <a:rPr lang="en-US" altLang="zh-CN" dirty="0" smtClean="0"/>
              <a:t>}(</a:t>
            </a:r>
            <a:r>
              <a:rPr lang="zh-CN" altLang="en-US" dirty="0" smtClean="0"/>
              <a:t>自然数</a:t>
            </a:r>
            <a:r>
              <a:rPr lang="en-US" altLang="zh-CN" dirty="0" smtClean="0"/>
              <a:t>n)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到集合</a:t>
            </a:r>
            <a:r>
              <a:rPr lang="en-US" altLang="zh-CN" dirty="0" smtClean="0"/>
              <a:t>{</a:t>
            </a:r>
            <a:r>
              <a:rPr lang="en-US" altLang="zh-CN" dirty="0"/>
              <a:t>0,1,2</a:t>
            </a:r>
            <a:r>
              <a:rPr lang="en-US" altLang="zh-CN" dirty="0" smtClean="0"/>
              <a:t>,</a:t>
            </a:r>
            <a:r>
              <a:rPr lang="en-US" altLang="zh-CN" kern="1200" dirty="0" smtClean="0"/>
              <a:t>…</a:t>
            </a:r>
            <a:r>
              <a:rPr lang="en-US" altLang="zh-CN" dirty="0"/>
              <a:t>,</a:t>
            </a:r>
            <a:r>
              <a:rPr lang="en-US" altLang="zh-CN" kern="1200" dirty="0" smtClean="0"/>
              <a:t>n-1</a:t>
            </a:r>
            <a:r>
              <a:rPr lang="en-US" altLang="zh-CN" dirty="0" smtClean="0"/>
              <a:t>}</a:t>
            </a:r>
            <a:r>
              <a:rPr lang="zh-CN" altLang="en-US" dirty="0" smtClean="0"/>
              <a:t>的双射，则集合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rgbClr val="FF0000"/>
                </a:solidFill>
              </a:rPr>
              <a:t>有限集</a:t>
            </a:r>
            <a:r>
              <a:rPr lang="zh-CN" altLang="en-US" dirty="0" smtClean="0"/>
              <a:t>，否则称为</a:t>
            </a:r>
            <a:r>
              <a:rPr lang="zh-CN" altLang="en-US" dirty="0" smtClean="0">
                <a:solidFill>
                  <a:srgbClr val="FF0000"/>
                </a:solidFill>
              </a:rPr>
              <a:t>无限集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00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0000"/>
                </a:solidFill>
              </a:rPr>
              <a:t>6.1</a:t>
            </a:r>
            <a:r>
              <a:rPr lang="zh-CN" altLang="en-US" kern="1200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自然数集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为无限集。</a:t>
            </a:r>
            <a:endParaRPr lang="zh-CN" altLang="en-US" dirty="0"/>
          </a:p>
        </p:txBody>
      </p:sp>
      <p:graphicFrame>
        <p:nvGraphicFramePr>
          <p:cNvPr id="71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655434"/>
              </p:ext>
            </p:extLst>
          </p:nvPr>
        </p:nvGraphicFramePr>
        <p:xfrm>
          <a:off x="762000" y="1981200"/>
          <a:ext cx="7169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Equation" r:id="rId4" imgW="3492360" imgH="482400" progId="Equation.DSMT4">
                  <p:embed/>
                </p:oleObj>
              </mc:Choice>
              <mc:Fallback>
                <p:oleObj name="Equation" r:id="rId4" imgW="349236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71691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第六章 集合的基数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143000"/>
            <a:ext cx="8889207" cy="5486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dirty="0" smtClean="0"/>
              <a:t>证明：只要证明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不是有限集，反证法。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设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为有限集，即存在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</a:t>
            </a:r>
            <a:r>
              <a:rPr lang="en-US" altLang="zh-CN" dirty="0" smtClean="0"/>
              <a:t>{</a:t>
            </a:r>
            <a:r>
              <a:rPr lang="en-US" altLang="zh-CN" dirty="0"/>
              <a:t>0,1,2</a:t>
            </a:r>
            <a:r>
              <a:rPr lang="en-US" altLang="zh-CN" dirty="0" smtClean="0"/>
              <a:t>,</a:t>
            </a:r>
            <a:r>
              <a:rPr lang="en-US" altLang="zh-CN" kern="1200" dirty="0" smtClean="0"/>
              <a:t>…</a:t>
            </a:r>
            <a:r>
              <a:rPr lang="en-US" altLang="zh-CN" dirty="0"/>
              <a:t>,</a:t>
            </a:r>
            <a:r>
              <a:rPr lang="en-US" altLang="zh-CN" kern="1200" dirty="0" smtClean="0"/>
              <a:t>n-1</a:t>
            </a:r>
            <a:r>
              <a:rPr lang="en-US" altLang="zh-CN" dirty="0" smtClean="0"/>
              <a:t>}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的双射，现令                                ，显然对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=0,1,</a:t>
            </a:r>
            <a:r>
              <a:rPr lang="en-US" altLang="zh-CN" kern="1200" dirty="0" smtClean="0"/>
              <a:t>…,n-1</a:t>
            </a:r>
            <a:r>
              <a:rPr lang="zh-CN" altLang="en-US" kern="1200" dirty="0" smtClean="0"/>
              <a:t>，恒有</a:t>
            </a:r>
            <a:r>
              <a:rPr lang="en-US" altLang="zh-CN" kern="1200" dirty="0" smtClean="0"/>
              <a:t>f(</a:t>
            </a:r>
            <a:r>
              <a:rPr lang="en-US" altLang="zh-CN" kern="1200" dirty="0" err="1" smtClean="0"/>
              <a:t>i</a:t>
            </a:r>
            <a:r>
              <a:rPr lang="en-US" altLang="zh-CN" kern="1200" dirty="0" smtClean="0"/>
              <a:t>)&lt;L</a:t>
            </a:r>
            <a:r>
              <a:rPr lang="zh-CN" altLang="en-US" kern="1200" dirty="0" smtClean="0"/>
              <a:t>，这就是说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不是满射， 矛盾。 ∴</a:t>
            </a:r>
            <a:r>
              <a:rPr lang="en-US" altLang="zh-CN" kern="1200" dirty="0" smtClean="0"/>
              <a:t>N</a:t>
            </a:r>
            <a:r>
              <a:rPr lang="zh-CN" altLang="en-US" kern="1200" dirty="0" smtClean="0"/>
              <a:t>不是有限集，是无限集。</a:t>
            </a:r>
            <a:endParaRPr lang="en-US" altLang="zh-CN" kern="12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00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0000"/>
                </a:solidFill>
              </a:rPr>
              <a:t>6.2</a:t>
            </a:r>
            <a:r>
              <a:rPr lang="zh-CN" altLang="en-US" kern="1200" dirty="0" smtClean="0">
                <a:solidFill>
                  <a:srgbClr val="FF0000"/>
                </a:solidFill>
              </a:rPr>
              <a:t>：</a:t>
            </a:r>
            <a:r>
              <a:rPr lang="zh-CN" altLang="en-US" kern="1200" dirty="0" smtClean="0"/>
              <a:t>有限集的任何子集均为有限集。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证明：设</a:t>
            </a:r>
            <a:r>
              <a:rPr lang="en-US" altLang="zh-CN" kern="1200" dirty="0" smtClean="0"/>
              <a:t>S</a:t>
            </a:r>
            <a:r>
              <a:rPr lang="zh-CN" altLang="en-US" kern="1200" dirty="0" smtClean="0"/>
              <a:t>为有限集，因而有双射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，自然数</a:t>
            </a:r>
            <a:r>
              <a:rPr lang="en-US" altLang="zh-CN" kern="1200" dirty="0" smtClean="0"/>
              <a:t>n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f:</a:t>
            </a:r>
            <a:r>
              <a:rPr lang="en-US" altLang="zh-CN" dirty="0" smtClean="0"/>
              <a:t> {0,1,</a:t>
            </a:r>
            <a:r>
              <a:rPr lang="en-US" altLang="zh-CN" kern="1200" dirty="0" smtClean="0"/>
              <a:t>…</a:t>
            </a:r>
            <a:r>
              <a:rPr lang="en-US" altLang="zh-CN" dirty="0"/>
              <a:t>,</a:t>
            </a:r>
            <a:r>
              <a:rPr lang="en-US" altLang="zh-CN" kern="1200" dirty="0" smtClean="0"/>
              <a:t>n-1</a:t>
            </a:r>
            <a:r>
              <a:rPr lang="en-US" altLang="zh-CN" dirty="0" smtClean="0"/>
              <a:t>}→S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S={f(0),f(1),</a:t>
            </a:r>
            <a:r>
              <a:rPr lang="en-US" altLang="zh-CN" kern="1200" dirty="0" smtClean="0"/>
              <a:t>…</a:t>
            </a:r>
            <a:r>
              <a:rPr lang="en-US" altLang="zh-CN" dirty="0"/>
              <a:t>,</a:t>
            </a:r>
            <a:r>
              <a:rPr lang="en-US" altLang="zh-CN" kern="1200" dirty="0" smtClean="0"/>
              <a:t>f(n-1)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，若  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的任一子集，则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       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{</a:t>
            </a:r>
            <a:r>
              <a:rPr lang="en-US" altLang="zh-CN" dirty="0"/>
              <a:t>0,1,2</a:t>
            </a:r>
            <a:r>
              <a:rPr lang="en-US" altLang="zh-CN" dirty="0" smtClean="0"/>
              <a:t>,</a:t>
            </a:r>
            <a:r>
              <a:rPr lang="en-US" altLang="zh-CN" kern="1200" dirty="0" smtClean="0"/>
              <a:t>…</a:t>
            </a:r>
            <a:r>
              <a:rPr lang="en-US" altLang="zh-CN" dirty="0"/>
              <a:t>,</a:t>
            </a:r>
            <a:r>
              <a:rPr lang="en-US" altLang="zh-CN" kern="1200" dirty="0" smtClean="0"/>
              <a:t>n-1</a:t>
            </a:r>
            <a:r>
              <a:rPr lang="en-US" altLang="zh-CN" dirty="0" smtClean="0"/>
              <a:t>}</a:t>
            </a:r>
            <a:r>
              <a:rPr lang="zh-CN" altLang="en-US" dirty="0" smtClean="0"/>
              <a:t>中的不同成员，将序列          看作</a:t>
            </a:r>
            <a:r>
              <a:rPr lang="en-US" altLang="zh-CN" dirty="0" smtClean="0"/>
              <a:t>{0,1,2</a:t>
            </a:r>
            <a:r>
              <a:rPr lang="zh-CN" altLang="en-US" dirty="0" smtClean="0"/>
              <a:t>，</a:t>
            </a:r>
            <a:r>
              <a:rPr lang="en-US" altLang="zh-CN" kern="1200" dirty="0" smtClean="0"/>
              <a:t>…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k-1</a:t>
            </a:r>
            <a:r>
              <a:rPr lang="en-US" altLang="zh-CN" dirty="0" smtClean="0"/>
              <a:t>}</a:t>
            </a:r>
            <a:r>
              <a:rPr lang="zh-CN" altLang="en-US" dirty="0" smtClean="0"/>
              <a:t>到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        </a:t>
            </a:r>
            <a:r>
              <a:rPr lang="zh-CN" altLang="en-US" dirty="0" smtClean="0"/>
              <a:t>的双射，记为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219039"/>
              </p:ext>
            </p:extLst>
          </p:nvPr>
        </p:nvGraphicFramePr>
        <p:xfrm>
          <a:off x="1345407" y="2057400"/>
          <a:ext cx="56102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6" name="公式" r:id="rId3" imgW="2616200" imgH="203200" progId="Equation.3">
                  <p:embed/>
                </p:oleObj>
              </mc:Choice>
              <mc:Fallback>
                <p:oleObj name="公式" r:id="rId3" imgW="26162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407" y="2057400"/>
                        <a:ext cx="56102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6276"/>
              </p:ext>
            </p:extLst>
          </p:nvPr>
        </p:nvGraphicFramePr>
        <p:xfrm>
          <a:off x="888207" y="4522258"/>
          <a:ext cx="407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7" name="公式" r:id="rId5" imgW="164885" imgH="215619" progId="Equation.3">
                  <p:embed/>
                </p:oleObj>
              </mc:Choice>
              <mc:Fallback>
                <p:oleObj name="公式" r:id="rId5" imgW="164885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207" y="4522258"/>
                        <a:ext cx="407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143817"/>
              </p:ext>
            </p:extLst>
          </p:nvPr>
        </p:nvGraphicFramePr>
        <p:xfrm>
          <a:off x="4317207" y="4563533"/>
          <a:ext cx="32242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8" name="公式" r:id="rId7" imgW="1498600" imgH="228600" progId="Equation.3">
                  <p:embed/>
                </p:oleObj>
              </mc:Choice>
              <mc:Fallback>
                <p:oleObj name="公式" r:id="rId7" imgW="1498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207" y="4563533"/>
                        <a:ext cx="32242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231179"/>
              </p:ext>
            </p:extLst>
          </p:nvPr>
        </p:nvGraphicFramePr>
        <p:xfrm>
          <a:off x="583407" y="495882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9" name="公式" r:id="rId9" imgW="1143000" imgH="228600" progId="Equation.3">
                  <p:embed/>
                </p:oleObj>
              </mc:Choice>
              <mc:Fallback>
                <p:oleObj name="公式" r:id="rId9" imgW="1143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7" y="4958820"/>
                        <a:ext cx="2667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997799"/>
              </p:ext>
            </p:extLst>
          </p:nvPr>
        </p:nvGraphicFramePr>
        <p:xfrm>
          <a:off x="1600200" y="5368394"/>
          <a:ext cx="18081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0" name="公式" r:id="rId11" imgW="774364" imgH="228501" progId="Equation.3">
                  <p:embed/>
                </p:oleObj>
              </mc:Choice>
              <mc:Fallback>
                <p:oleObj name="公式" r:id="rId11" imgW="774364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368394"/>
                        <a:ext cx="18081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964744"/>
              </p:ext>
            </p:extLst>
          </p:nvPr>
        </p:nvGraphicFramePr>
        <p:xfrm>
          <a:off x="583407" y="5901794"/>
          <a:ext cx="2786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1" name="公式" r:id="rId13" imgW="1193800" imgH="228600" progId="Equation.3">
                  <p:embed/>
                </p:oleObj>
              </mc:Choice>
              <mc:Fallback>
                <p:oleObj name="公式" r:id="rId13" imgW="1193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7" y="5901794"/>
                        <a:ext cx="2786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第六章 集合的基数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dirty="0" smtClean="0"/>
              <a:t>那么：                      为双射，因此， 为有限集。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00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0000"/>
                </a:solidFill>
              </a:rPr>
              <a:t>6.3</a:t>
            </a:r>
            <a:r>
              <a:rPr lang="zh-CN" altLang="en-US" kern="1200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任何含有无限子集的集合必定是无限集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此定理是</a:t>
            </a:r>
            <a:r>
              <a:rPr lang="en-US" altLang="zh-CN" dirty="0" smtClean="0"/>
              <a:t>6.2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逆否命题</a:t>
            </a:r>
            <a:r>
              <a:rPr lang="zh-CN" altLang="en-US" dirty="0" smtClean="0"/>
              <a:t>，所以也成立。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00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0000"/>
                </a:solidFill>
              </a:rPr>
              <a:t>6.4</a:t>
            </a:r>
            <a:r>
              <a:rPr lang="zh-CN" altLang="en-US" kern="1200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无限集必与它的一个真子集存在双射函数。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证明：设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为任一无限集，显然     ，可取元素</a:t>
            </a:r>
            <a:r>
              <a:rPr lang="en-US" altLang="zh-CN" dirty="0" smtClean="0">
                <a:solidFill>
                  <a:schemeClr val="bg1"/>
                </a:solidFill>
              </a:rPr>
              <a:t>a0000S</a:t>
            </a:r>
            <a:r>
              <a:rPr lang="zh-CN" altLang="en-US" dirty="0" smtClean="0"/>
              <a:t>，考虑         ， 仍为非空无限集，又在  中可取      ，考虑         ，  仍为非空无限集，同样有         令            ，显然</a:t>
            </a:r>
            <a:r>
              <a:rPr lang="en-US" altLang="zh-CN" dirty="0" smtClean="0">
                <a:solidFill>
                  <a:schemeClr val="bg1"/>
                </a:solidFill>
              </a:rPr>
              <a:t>BSBS</a:t>
            </a:r>
            <a:r>
              <a:rPr lang="zh-CN" altLang="en-US" dirty="0" smtClean="0"/>
              <a:t>，且对任一自然数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，总有     ，令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定义函数        为：</a:t>
            </a:r>
            <a:endParaRPr lang="zh-CN" altLang="en-US" dirty="0"/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1743075" y="1143000"/>
          <a:ext cx="3549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5" name="公式" r:id="rId4" imgW="1675673" imgH="215806" progId="Equation.3">
                  <p:embed/>
                </p:oleObj>
              </mc:Choice>
              <mc:Fallback>
                <p:oleObj name="公式" r:id="rId4" imgW="1675673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1143000"/>
                        <a:ext cx="3549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576025"/>
              </p:ext>
            </p:extLst>
          </p:nvPr>
        </p:nvGraphicFramePr>
        <p:xfrm>
          <a:off x="5397500" y="3962400"/>
          <a:ext cx="898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" name="Equation" r:id="rId6" imgW="419040" imgH="177480" progId="Equation.DSMT4">
                  <p:embed/>
                </p:oleObj>
              </mc:Choice>
              <mc:Fallback>
                <p:oleObj name="Equation" r:id="rId6" imgW="41904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3962400"/>
                        <a:ext cx="8985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241709"/>
              </p:ext>
            </p:extLst>
          </p:nvPr>
        </p:nvGraphicFramePr>
        <p:xfrm>
          <a:off x="999293" y="4353665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7" name="公式" r:id="rId8" imgW="419100" imgH="228600" progId="Equation.3">
                  <p:embed/>
                </p:oleObj>
              </mc:Choice>
              <mc:Fallback>
                <p:oleObj name="公式" r:id="rId8" imgW="419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293" y="4353665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060060"/>
              </p:ext>
            </p:extLst>
          </p:nvPr>
        </p:nvGraphicFramePr>
        <p:xfrm>
          <a:off x="2939521" y="4329642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8" name="公式" r:id="rId10" imgW="800100" imgH="228600" progId="Equation.3">
                  <p:embed/>
                </p:oleObj>
              </mc:Choice>
              <mc:Fallback>
                <p:oleObj name="公式" r:id="rId10" imgW="800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521" y="4329642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576381"/>
              </p:ext>
            </p:extLst>
          </p:nvPr>
        </p:nvGraphicFramePr>
        <p:xfrm>
          <a:off x="4705350" y="4294452"/>
          <a:ext cx="457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" name="公式" r:id="rId12" imgW="164885" imgH="215619" progId="Equation.3">
                  <p:embed/>
                </p:oleObj>
              </mc:Choice>
              <mc:Fallback>
                <p:oleObj name="公式" r:id="rId12" imgW="164885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294452"/>
                        <a:ext cx="4572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3639"/>
              </p:ext>
            </p:extLst>
          </p:nvPr>
        </p:nvGraphicFramePr>
        <p:xfrm>
          <a:off x="1121172" y="4658782"/>
          <a:ext cx="457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0" name="公式" r:id="rId14" imgW="164885" imgH="215619" progId="Equation.3">
                  <p:embed/>
                </p:oleObj>
              </mc:Choice>
              <mc:Fallback>
                <p:oleObj name="公式" r:id="rId14" imgW="164885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172" y="4658782"/>
                        <a:ext cx="4572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596412"/>
              </p:ext>
            </p:extLst>
          </p:nvPr>
        </p:nvGraphicFramePr>
        <p:xfrm>
          <a:off x="2573338" y="4655608"/>
          <a:ext cx="10080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1" name="公式" r:id="rId16" imgW="431613" imgH="215806" progId="Equation.3">
                  <p:embed/>
                </p:oleObj>
              </mc:Choice>
              <mc:Fallback>
                <p:oleObj name="公式" r:id="rId16" imgW="431613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4655608"/>
                        <a:ext cx="10080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945027"/>
              </p:ext>
            </p:extLst>
          </p:nvPr>
        </p:nvGraphicFramePr>
        <p:xfrm>
          <a:off x="4724400" y="4707996"/>
          <a:ext cx="167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2" name="公式" r:id="rId18" imgW="837836" imgH="215806" progId="Equation.3">
                  <p:embed/>
                </p:oleObj>
              </mc:Choice>
              <mc:Fallback>
                <p:oleObj name="公式" r:id="rId18" imgW="837836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707996"/>
                        <a:ext cx="167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066866"/>
              </p:ext>
            </p:extLst>
          </p:nvPr>
        </p:nvGraphicFramePr>
        <p:xfrm>
          <a:off x="6623579" y="4687622"/>
          <a:ext cx="4921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3" name="公式" r:id="rId20" imgW="177569" imgH="215619" progId="Equation.3">
                  <p:embed/>
                </p:oleObj>
              </mc:Choice>
              <mc:Fallback>
                <p:oleObj name="公式" r:id="rId20" imgW="177569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579" y="4687622"/>
                        <a:ext cx="4921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603587"/>
              </p:ext>
            </p:extLst>
          </p:nvPr>
        </p:nvGraphicFramePr>
        <p:xfrm>
          <a:off x="3321513" y="5045868"/>
          <a:ext cx="1541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4" name="公式" r:id="rId22" imgW="660113" imgH="215806" progId="Equation.3">
                  <p:embed/>
                </p:oleObj>
              </mc:Choice>
              <mc:Fallback>
                <p:oleObj name="公式" r:id="rId22" imgW="660113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513" y="5045868"/>
                        <a:ext cx="15414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043928"/>
              </p:ext>
            </p:extLst>
          </p:nvPr>
        </p:nvGraphicFramePr>
        <p:xfrm>
          <a:off x="5259520" y="5093493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5" name="公式" r:id="rId24" imgW="1104900" imgH="228600" progId="Equation.3">
                  <p:embed/>
                </p:oleObj>
              </mc:Choice>
              <mc:Fallback>
                <p:oleObj name="公式" r:id="rId24" imgW="11049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520" y="5093493"/>
                        <a:ext cx="220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564393"/>
              </p:ext>
            </p:extLst>
          </p:nvPr>
        </p:nvGraphicFramePr>
        <p:xfrm>
          <a:off x="740172" y="5490632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6" name="公式" r:id="rId26" imgW="419100" imgH="190500" progId="Equation.3">
                  <p:embed/>
                </p:oleObj>
              </mc:Choice>
              <mc:Fallback>
                <p:oleObj name="公式" r:id="rId26" imgW="419100" imgH="190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72" y="5490632"/>
                        <a:ext cx="838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012833"/>
              </p:ext>
            </p:extLst>
          </p:nvPr>
        </p:nvGraphicFramePr>
        <p:xfrm>
          <a:off x="5603940" y="5452532"/>
          <a:ext cx="86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7" name="公式" r:id="rId28" imgW="431613" imgH="228501" progId="Equation.3">
                  <p:embed/>
                </p:oleObj>
              </mc:Choice>
              <mc:Fallback>
                <p:oleObj name="公式" r:id="rId28" imgW="431613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940" y="5452532"/>
                        <a:ext cx="86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148904"/>
              </p:ext>
            </p:extLst>
          </p:nvPr>
        </p:nvGraphicFramePr>
        <p:xfrm>
          <a:off x="7199582" y="5518064"/>
          <a:ext cx="1796325" cy="37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8" name="公式" r:id="rId30" imgW="1091726" imgH="228501" progId="Equation.3">
                  <p:embed/>
                </p:oleObj>
              </mc:Choice>
              <mc:Fallback>
                <p:oleObj name="公式" r:id="rId30" imgW="1091726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582" y="5518064"/>
                        <a:ext cx="1796325" cy="37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442065"/>
              </p:ext>
            </p:extLst>
          </p:nvPr>
        </p:nvGraphicFramePr>
        <p:xfrm>
          <a:off x="2242343" y="5854965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9" name="公式" r:id="rId32" imgW="685800" imgH="228600" progId="Equation.3">
                  <p:embed/>
                </p:oleObj>
              </mc:Choice>
              <mc:Fallback>
                <p:oleObj name="公式" r:id="rId32" imgW="6858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343" y="5854965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215222"/>
              </p:ext>
            </p:extLst>
          </p:nvPr>
        </p:nvGraphicFramePr>
        <p:xfrm>
          <a:off x="7873206" y="1131888"/>
          <a:ext cx="4079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0" name="Equation" r:id="rId34" imgW="408630" imgH="533539" progId="Equation.DSMT4">
                  <p:embed/>
                </p:oleObj>
              </mc:Choice>
              <mc:Fallback>
                <p:oleObj name="Equation" r:id="rId34" imgW="408630" imgH="53353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873206" y="1131888"/>
                        <a:ext cx="407987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第六章 集合的基数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39952"/>
            <a:ext cx="8610600" cy="5486400"/>
          </a:xfrm>
        </p:spPr>
        <p:txBody>
          <a:bodyPr/>
          <a:lstStyle/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易知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为一双射，∴命题成立。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推论：</a:t>
            </a:r>
            <a:r>
              <a:rPr lang="zh-CN" altLang="en-US" dirty="0" smtClean="0"/>
              <a:t>凡不能与自身的任意真子集之间存在双射函数的集合为有限集合。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6.3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如果存在从</a:t>
            </a:r>
            <a:r>
              <a:rPr lang="en-US" altLang="zh-CN" dirty="0" smtClean="0"/>
              <a:t>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的双射，则称集合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可数无限集</a:t>
            </a:r>
            <a:r>
              <a:rPr lang="en-US" altLang="zh-CN" dirty="0" smtClean="0"/>
              <a:t>(Countable Infinite Sets)</a:t>
            </a:r>
            <a:r>
              <a:rPr lang="zh-CN" altLang="en-US" dirty="0" smtClean="0"/>
              <a:t>。其它无限集称为</a:t>
            </a:r>
            <a:r>
              <a:rPr lang="zh-CN" altLang="en-US" dirty="0" smtClean="0">
                <a:solidFill>
                  <a:srgbClr val="FF0000"/>
                </a:solidFill>
              </a:rPr>
              <a:t>不可数无限集</a:t>
            </a:r>
            <a:r>
              <a:rPr lang="zh-CN" altLang="en-US" dirty="0" smtClean="0"/>
              <a:t>。有限集合和可数无限集统称为</a:t>
            </a:r>
            <a:r>
              <a:rPr lang="zh-CN" altLang="en-US" dirty="0" smtClean="0">
                <a:solidFill>
                  <a:srgbClr val="FF0000"/>
                </a:solidFill>
              </a:rPr>
              <a:t>可数集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不可数集即不可数无限集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显然，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是可数集，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可以排成一个无穷序列的形式：</a:t>
            </a:r>
            <a:r>
              <a:rPr lang="en-US" altLang="zh-CN" dirty="0"/>
              <a:t>0,1,2,…</a:t>
            </a:r>
            <a:r>
              <a:rPr lang="zh-CN" altLang="en-US" dirty="0" smtClean="0"/>
              <a:t>因此，其它任何可数集合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中的元素也可以排成一个无穷序列</a:t>
            </a:r>
            <a:endParaRPr lang="en-US" altLang="zh-CN" dirty="0" smtClean="0"/>
          </a:p>
        </p:txBody>
      </p:sp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609600" y="1143000"/>
          <a:ext cx="41481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4" name="公式" r:id="rId4" imgW="2159000" imgH="482600" progId="Equation.3">
                  <p:embed/>
                </p:oleObj>
              </mc:Choice>
              <mc:Fallback>
                <p:oleObj name="公式" r:id="rId4" imgW="21590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414813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983388"/>
              </p:ext>
            </p:extLst>
          </p:nvPr>
        </p:nvGraphicFramePr>
        <p:xfrm>
          <a:off x="3513931" y="5943600"/>
          <a:ext cx="2192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5" name="公式" r:id="rId6" imgW="939800" imgH="228600" progId="Equation.3">
                  <p:embed/>
                </p:oleObj>
              </mc:Choice>
              <mc:Fallback>
                <p:oleObj name="公式" r:id="rId6" imgW="939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931" y="5943600"/>
                        <a:ext cx="21923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第六章 集合的基数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dirty="0" smtClean="0"/>
              <a:t>一个集合是可数集的</a:t>
            </a:r>
            <a:r>
              <a:rPr lang="zh-CN" altLang="en-US" dirty="0" smtClean="0">
                <a:solidFill>
                  <a:srgbClr val="FF0000"/>
                </a:solidFill>
              </a:rPr>
              <a:t>充要条件</a:t>
            </a:r>
            <a:r>
              <a:rPr lang="zh-CN" altLang="en-US" dirty="0" smtClean="0"/>
              <a:t>是它的元素可以排成一个无穷序列的形式。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00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0000"/>
                </a:solidFill>
              </a:rPr>
              <a:t>6.5</a:t>
            </a:r>
            <a:r>
              <a:rPr lang="zh-CN" altLang="en-US" kern="1200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整数集为可数无限集。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证：建函数：</a:t>
            </a:r>
            <a:r>
              <a:rPr lang="en-US" altLang="zh-CN" dirty="0" smtClean="0"/>
              <a:t>f:Z→N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易知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为一双射，∴</a:t>
            </a:r>
            <a:r>
              <a:rPr lang="en-US" altLang="zh-CN" dirty="0" smtClean="0"/>
              <a:t>Z</a:t>
            </a:r>
            <a:r>
              <a:rPr lang="zh-CN" altLang="en-US" dirty="0" smtClean="0"/>
              <a:t>为可数集。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6.6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任何无限集必有一个可数子集。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证：类似于</a:t>
            </a:r>
            <a:r>
              <a:rPr lang="en-US" altLang="zh-CN" dirty="0" smtClean="0"/>
              <a:t>6.4</a:t>
            </a:r>
            <a:r>
              <a:rPr lang="zh-CN" altLang="en-US" dirty="0" smtClean="0"/>
              <a:t>，从无限集中依次取出一列元素，构成一个可数集。</a:t>
            </a:r>
            <a:endParaRPr lang="zh-CN" altLang="en-US" dirty="0"/>
          </a:p>
        </p:txBody>
      </p:sp>
      <p:graphicFrame>
        <p:nvGraphicFramePr>
          <p:cNvPr id="11268" name="Object 2"/>
          <p:cNvGraphicFramePr>
            <a:graphicFrameLocks noChangeAspect="1"/>
          </p:cNvGraphicFramePr>
          <p:nvPr/>
        </p:nvGraphicFramePr>
        <p:xfrm>
          <a:off x="1219200" y="3048000"/>
          <a:ext cx="30241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" name="公式" r:id="rId3" imgW="1485900" imgH="711200" progId="Equation.3">
                  <p:embed/>
                </p:oleObj>
              </mc:Choice>
              <mc:Fallback>
                <p:oleObj name="公式" r:id="rId3" imgW="14859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302418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第六章 集合的基数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6.7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可数集的任何无限子集必为可数集。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证：设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是可数集，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中的元素可以排成：        ，设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的任一无限子集，它的元素也是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的元素，并且它可排成：         ，∴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是可数集。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6.8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可数集中加入有限个元素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或删除有限个元素</a:t>
            </a:r>
            <a:r>
              <a:rPr lang="en-US" altLang="zh-CN" dirty="0" smtClean="0"/>
              <a:t>)</a:t>
            </a:r>
            <a:r>
              <a:rPr lang="zh-CN" altLang="en-US" dirty="0" smtClean="0"/>
              <a:t>仍为可数集。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证：设          是可数集，不妨在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中加入有限个元素         ，且它们均与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的元素不相同，得到新的集合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，它的元素也可排成无穷序列：</a:t>
            </a:r>
            <a:r>
              <a:rPr lang="en-US" altLang="zh-CN" dirty="0" smtClean="0"/>
              <a:t> </a:t>
            </a:r>
          </a:p>
          <a:p>
            <a:pPr>
              <a:buFontTx/>
              <a:buNone/>
              <a:defRPr/>
            </a:pPr>
            <a:r>
              <a:rPr lang="en-US" altLang="zh-CN" dirty="0" smtClean="0"/>
              <a:t>                  </a:t>
            </a:r>
            <a:r>
              <a:rPr lang="zh-CN" altLang="en-US" dirty="0" smtClean="0"/>
              <a:t>∴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是可数集。</a:t>
            </a:r>
            <a:endParaRPr lang="zh-CN" altLang="en-US" dirty="0"/>
          </a:p>
        </p:txBody>
      </p:sp>
      <p:graphicFrame>
        <p:nvGraphicFramePr>
          <p:cNvPr id="122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121112"/>
              </p:ext>
            </p:extLst>
          </p:nvPr>
        </p:nvGraphicFramePr>
        <p:xfrm>
          <a:off x="6781800" y="1600200"/>
          <a:ext cx="1719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2" name="公式" r:id="rId3" imgW="736600" imgH="228600" progId="Equation.3">
                  <p:embed/>
                </p:oleObj>
              </mc:Choice>
              <mc:Fallback>
                <p:oleObj name="公式" r:id="rId3" imgW="736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600200"/>
                        <a:ext cx="17192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414132"/>
              </p:ext>
            </p:extLst>
          </p:nvPr>
        </p:nvGraphicFramePr>
        <p:xfrm>
          <a:off x="2743200" y="2393538"/>
          <a:ext cx="170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3" name="Equation" r:id="rId5" imgW="850680" imgH="241200" progId="Equation.DSMT4">
                  <p:embed/>
                </p:oleObj>
              </mc:Choice>
              <mc:Fallback>
                <p:oleObj name="Equation" r:id="rId5" imgW="8506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393538"/>
                        <a:ext cx="1701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486695"/>
              </p:ext>
            </p:extLst>
          </p:nvPr>
        </p:nvGraphicFramePr>
        <p:xfrm>
          <a:off x="1600200" y="3810000"/>
          <a:ext cx="180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4" name="公式" r:id="rId7" imgW="901309" imgH="228501" progId="Equation.3">
                  <p:embed/>
                </p:oleObj>
              </mc:Choice>
              <mc:Fallback>
                <p:oleObj name="公式" r:id="rId7" imgW="901309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0"/>
                        <a:ext cx="180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769833"/>
              </p:ext>
            </p:extLst>
          </p:nvPr>
        </p:nvGraphicFramePr>
        <p:xfrm>
          <a:off x="1447800" y="4144963"/>
          <a:ext cx="168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5" name="公式" r:id="rId9" imgW="723586" imgH="228501" progId="Equation.3">
                  <p:embed/>
                </p:oleObj>
              </mc:Choice>
              <mc:Fallback>
                <p:oleObj name="公式" r:id="rId9" imgW="723586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44963"/>
                        <a:ext cx="168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923937"/>
              </p:ext>
            </p:extLst>
          </p:nvPr>
        </p:nvGraphicFramePr>
        <p:xfrm>
          <a:off x="762000" y="5029200"/>
          <a:ext cx="302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6" name="公式" r:id="rId11" imgW="1295400" imgH="228600" progId="Equation.3">
                  <p:embed/>
                </p:oleObj>
              </mc:Choice>
              <mc:Fallback>
                <p:oleObj name="公式" r:id="rId11" imgW="1295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29200"/>
                        <a:ext cx="3022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第六章 集合的基数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6.9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两个可数集的</a:t>
            </a:r>
            <a:r>
              <a:rPr lang="zh-CN" altLang="en-US" dirty="0" smtClean="0">
                <a:solidFill>
                  <a:srgbClr val="FF0000"/>
                </a:solidFill>
              </a:rPr>
              <a:t>并集</a:t>
            </a:r>
            <a:r>
              <a:rPr lang="zh-CN" altLang="en-US" dirty="0" smtClean="0"/>
              <a:t>是可数集。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证：设                          均为可数集，不妨设      不相交，     元素可以排成无穷序列：                为可数集。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推论：</a:t>
            </a:r>
            <a:r>
              <a:rPr lang="zh-CN" altLang="en-US" dirty="0" smtClean="0"/>
              <a:t>有限个可数集的并是可数集。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6.10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可数个可数集的并集是可数集。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证：不失一般性，设这可数个可数集均非空，且互不相交：</a:t>
            </a:r>
            <a:endParaRPr lang="zh-CN" altLang="en-US" dirty="0"/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1676400" y="1676400"/>
          <a:ext cx="454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6" name="公式" r:id="rId3" imgW="2273300" imgH="228600" progId="Equation.3">
                  <p:embed/>
                </p:oleObj>
              </mc:Choice>
              <mc:Fallback>
                <p:oleObj name="公式" r:id="rId3" imgW="2273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6400"/>
                        <a:ext cx="454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1905000" y="2057400"/>
          <a:ext cx="941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7" name="公式" r:id="rId5" imgW="444114" imgH="215713" progId="Equation.3">
                  <p:embed/>
                </p:oleObj>
              </mc:Choice>
              <mc:Fallback>
                <p:oleObj name="公式" r:id="rId5" imgW="444114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9413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34501"/>
              </p:ext>
            </p:extLst>
          </p:nvPr>
        </p:nvGraphicFramePr>
        <p:xfrm>
          <a:off x="4213225" y="2020856"/>
          <a:ext cx="968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8" name="公式" r:id="rId7" imgW="457002" imgH="215806" progId="Equation.3">
                  <p:embed/>
                </p:oleObj>
              </mc:Choice>
              <mc:Fallback>
                <p:oleObj name="公式" r:id="rId7" imgW="457002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2020856"/>
                        <a:ext cx="9683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5"/>
          <p:cNvGraphicFramePr>
            <a:graphicFrameLocks noChangeAspect="1"/>
          </p:cNvGraphicFramePr>
          <p:nvPr/>
        </p:nvGraphicFramePr>
        <p:xfrm>
          <a:off x="1295400" y="2438400"/>
          <a:ext cx="30480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9" name="公式" r:id="rId9" imgW="1460500" imgH="228600" progId="Equation.3">
                  <p:embed/>
                </p:oleObj>
              </mc:Choice>
              <mc:Fallback>
                <p:oleObj name="公式" r:id="rId9" imgW="1460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30480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894452"/>
              </p:ext>
            </p:extLst>
          </p:nvPr>
        </p:nvGraphicFramePr>
        <p:xfrm>
          <a:off x="2913856" y="4495800"/>
          <a:ext cx="285908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0" name="Equation" r:id="rId11" imgW="1282680" imgH="888840" progId="Equation.DSMT4">
                  <p:embed/>
                </p:oleObj>
              </mc:Choice>
              <mc:Fallback>
                <p:oleObj name="Equation" r:id="rId11" imgW="1282680" imgH="888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856" y="4495800"/>
                        <a:ext cx="2859087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默认设计模板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15956</TotalTime>
  <Words>2020</Words>
  <Application>Microsoft Office PowerPoint</Application>
  <PresentationFormat>全屏显示(4:3)</PresentationFormat>
  <Paragraphs>122</Paragraphs>
  <Slides>17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黑体</vt:lpstr>
      <vt:lpstr>宋体</vt:lpstr>
      <vt:lpstr>Arial</vt:lpstr>
      <vt:lpstr>Arial Black</vt:lpstr>
      <vt:lpstr>Comic Sans MS</vt:lpstr>
      <vt:lpstr>Garamond</vt:lpstr>
      <vt:lpstr>Times New Roman</vt:lpstr>
      <vt:lpstr>Wingdings</vt:lpstr>
      <vt:lpstr>默认设计模板</vt:lpstr>
      <vt:lpstr>公式</vt:lpstr>
      <vt:lpstr>Equation</vt:lpstr>
      <vt:lpstr>第六章 集合的基数</vt:lpstr>
      <vt:lpstr>第六章 集合的基数</vt:lpstr>
      <vt:lpstr>第六章 集合的基数</vt:lpstr>
      <vt:lpstr>第六章 集合的基数</vt:lpstr>
      <vt:lpstr>第六章 集合的基数</vt:lpstr>
      <vt:lpstr>第六章 集合的基数</vt:lpstr>
      <vt:lpstr>第六章 集合的基数</vt:lpstr>
      <vt:lpstr>第六章 集合的基数</vt:lpstr>
      <vt:lpstr>第六章 集合的基数</vt:lpstr>
      <vt:lpstr>第六章 集合的基数</vt:lpstr>
      <vt:lpstr>第六章 集合的基数</vt:lpstr>
      <vt:lpstr>第六章 集合的基数</vt:lpstr>
      <vt:lpstr>第六章 集合的基数</vt:lpstr>
      <vt:lpstr>第六章 集合的基数</vt:lpstr>
      <vt:lpstr>第六章 集合的基数</vt:lpstr>
      <vt:lpstr>第六章 集合的基数</vt:lpstr>
      <vt:lpstr>第六章 集合的基数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</dc:creator>
  <cp:lastModifiedBy>ANT</cp:lastModifiedBy>
  <cp:revision>895</cp:revision>
  <cp:lastPrinted>1601-01-01T00:00:00Z</cp:lastPrinted>
  <dcterms:created xsi:type="dcterms:W3CDTF">1601-01-01T00:00:00Z</dcterms:created>
  <dcterms:modified xsi:type="dcterms:W3CDTF">2020-12-08T10:26:28Z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