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410" r:id="rId2"/>
    <p:sldId id="292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Comic Sans MS" panose="030F0702030302020204" pitchFamily="66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00"/>
    <a:srgbClr val="FF9900"/>
    <a:srgbClr val="008000"/>
    <a:srgbClr val="66FF33"/>
    <a:srgbClr val="00FF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69113" autoAdjust="0"/>
  </p:normalViewPr>
  <p:slideViewPr>
    <p:cSldViewPr>
      <p:cViewPr varScale="1">
        <p:scale>
          <a:sx n="87" d="100"/>
          <a:sy n="87" d="100"/>
        </p:scale>
        <p:origin x="2592" y="48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2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4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56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6694ED-FFCA-4D0E-A4CD-CB9094556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037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1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17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14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85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73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475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99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23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94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87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1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16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04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53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452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56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529638" y="6629400"/>
            <a:ext cx="690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8A418EAA-C095-470F-82EB-9C32607C1B84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/73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0" y="30559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085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24000"/>
            <a:ext cx="9144000" cy="1470025"/>
          </a:xfrm>
        </p:spPr>
        <p:txBody>
          <a:bodyPr/>
          <a:lstStyle>
            <a:lvl1pPr>
              <a:defRPr>
                <a:solidFill>
                  <a:srgbClr val="0000E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88678478"/>
      </p:ext>
    </p:extLst>
  </p:cSld>
  <p:clrMapOvr>
    <a:masterClrMapping/>
  </p:clrMapOvr>
  <p:transition spd="med" advTm="5486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32029"/>
      </p:ext>
    </p:extLst>
  </p:cSld>
  <p:clrMapOvr>
    <a:masterClrMapping/>
  </p:clrMapOvr>
  <p:transition spd="med" advTm="5486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00352"/>
      </p:ext>
    </p:extLst>
  </p:cSld>
  <p:clrMapOvr>
    <a:masterClrMapping/>
  </p:clrMapOvr>
  <p:transition spd="med" advTm="5486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901390"/>
      </p:ext>
    </p:extLst>
  </p:cSld>
  <p:clrMapOvr>
    <a:masterClrMapping/>
  </p:clrMapOvr>
  <p:transition spd="med" advTm="5486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667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13689"/>
      </p:ext>
    </p:extLst>
  </p:cSld>
  <p:clrMapOvr>
    <a:masterClrMapping/>
  </p:clrMapOvr>
  <p:transition spd="med" advTm="5486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738689"/>
      </p:ext>
    </p:extLst>
  </p:cSld>
  <p:clrMapOvr>
    <a:masterClrMapping/>
  </p:clrMapOvr>
  <p:transition spd="med" advTm="5486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873170"/>
      </p:ext>
    </p:extLst>
  </p:cSld>
  <p:clrMapOvr>
    <a:masterClrMapping/>
  </p:clrMapOvr>
  <p:transition spd="med" advTm="548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80051"/>
      </p:ext>
    </p:extLst>
  </p:cSld>
  <p:clrMapOvr>
    <a:masterClrMapping/>
  </p:clrMapOvr>
  <p:transition spd="med" advTm="548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75215"/>
      </p:ext>
    </p:extLst>
  </p:cSld>
  <p:clrMapOvr>
    <a:masterClrMapping/>
  </p:clrMapOvr>
  <p:transition spd="med" advTm="548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986277"/>
      </p:ext>
    </p:extLst>
  </p:cSld>
  <p:clrMapOvr>
    <a:masterClrMapping/>
  </p:clrMapOvr>
  <p:transition spd="med" advTm="5486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441092"/>
      </p:ext>
    </p:extLst>
  </p:cSld>
  <p:clrMapOvr>
    <a:masterClrMapping/>
  </p:clrMapOvr>
  <p:transition spd="med" advTm="5486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1714916"/>
      </p:ext>
    </p:extLst>
  </p:cSld>
  <p:clrMapOvr>
    <a:masterClrMapping/>
  </p:clrMapOvr>
  <p:transition spd="med" advTm="5486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529582"/>
      </p:ext>
    </p:extLst>
  </p:cSld>
  <p:clrMapOvr>
    <a:masterClrMapping/>
  </p:clrMapOvr>
  <p:transition spd="med" advTm="5486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712788" y="6257925"/>
            <a:ext cx="1885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13088" y="6257925"/>
            <a:ext cx="291623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531887" y="6628195"/>
            <a:ext cx="651139" cy="27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086E5EB5-833D-4816-9220-AADC67A7BF13}" type="slidenum">
              <a:rPr lang="en-US" altLang="zh-CN" sz="1400" b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/28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2" name="Rectangle 14"/>
          <p:cNvSpPr>
            <a:spLocks noChangeArrowheads="1"/>
          </p:cNvSpPr>
          <p:nvPr userDrawn="1"/>
        </p:nvSpPr>
        <p:spPr bwMode="auto">
          <a:xfrm>
            <a:off x="0" y="922338"/>
            <a:ext cx="9144000" cy="1444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chemeClr val="bg1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9934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</p:sldLayoutIdLst>
  <p:transition spd="med" advTm="5486"/>
  <p:timing>
    <p:tnLst>
      <p:par>
        <p:cTn id="1" dur="indefinite" restart="never" nodeType="tmRoot"/>
      </p:par>
    </p:tnLst>
  </p:timing>
  <p:txStyles>
    <p:titleStyle>
      <a:lvl1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l" defTabSz="1030288" rtl="0" eaLnBrk="0" fontAlgn="base" hangingPunct="0">
        <a:lnSpc>
          <a:spcPct val="93000"/>
        </a:lnSpc>
        <a:spcBef>
          <a:spcPct val="25000"/>
        </a:spcBef>
        <a:spcAft>
          <a:spcPct val="0"/>
        </a:spcAft>
        <a:defRPr sz="4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defTabSz="1030288" rtl="0" fontAlgn="base">
        <a:lnSpc>
          <a:spcPct val="93000"/>
        </a:lnSpc>
        <a:spcBef>
          <a:spcPct val="25000"/>
        </a:spcBef>
        <a:spcAft>
          <a:spcPct val="0"/>
        </a:spcAft>
        <a:defRPr sz="40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2286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857250" indent="-171450" algn="l" defTabSz="1030288" rtl="0" eaLnBrk="0" fontAlgn="base" hangingPunct="0">
        <a:lnSpc>
          <a:spcPct val="87000"/>
        </a:lnSpc>
        <a:spcBef>
          <a:spcPct val="34000"/>
        </a:spcBef>
        <a:spcAft>
          <a:spcPct val="0"/>
        </a:spcAft>
        <a:buClr>
          <a:srgbClr val="A50021"/>
        </a:buClr>
        <a:buSzPct val="114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1788" indent="-228600" algn="l" defTabSz="1030288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Garamond" pitchFamily="18" charset="0"/>
          <a:ea typeface="+mn-ea"/>
        </a:defRPr>
      </a:lvl4pPr>
      <a:lvl5pPr marL="2058988" indent="-228600" algn="l" defTabSz="1030288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5pPr>
      <a:lvl6pPr marL="25161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6pPr>
      <a:lvl7pPr marL="29733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7pPr>
      <a:lvl8pPr marL="34305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8pPr>
      <a:lvl9pPr marL="3887788" indent="-228600" algn="l" defTabSz="1030288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Garamond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7.bin"/><Relationship Id="rId5" Type="http://schemas.openxmlformats.org/officeDocument/2006/relationships/image" Target="../media/image52.wmf"/><Relationship Id="rId10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1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6000" dirty="0" smtClean="0"/>
              <a:t>第三部分</a:t>
            </a:r>
            <a:endParaRPr lang="zh-CN" altLang="en-US" sz="6000" dirty="0"/>
          </a:p>
        </p:txBody>
      </p:sp>
      <p:sp>
        <p:nvSpPr>
          <p:cNvPr id="5123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sz="4400" smtClean="0"/>
              <a:t>代数结构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7-4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中的加法“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”运算：无零元；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中的乘法“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”运算：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全集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的子集的并“∪”运算：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是零元；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全集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的子集的交“∩”运算：  是零元；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命题集合中，析取“∨”运算：重言式是零元；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命题集合中，合取“∧”运算：矛盾式是零元；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(7)S={a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上的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运算的运算表如下：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15187"/>
              </p:ext>
            </p:extLst>
          </p:nvPr>
        </p:nvGraphicFramePr>
        <p:xfrm>
          <a:off x="5851525" y="2708096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2708096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4724400"/>
          <a:ext cx="289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68" name="TextBox 5"/>
          <p:cNvSpPr txBox="1">
            <a:spLocks noChangeArrowheads="1"/>
          </p:cNvSpPr>
          <p:nvPr/>
        </p:nvSpPr>
        <p:spPr bwMode="auto">
          <a:xfrm>
            <a:off x="3962400" y="4800600"/>
            <a:ext cx="4154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</a:rPr>
              <a:t>则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</a:rPr>
              <a:t>是右零元，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</a:rPr>
              <a:t>是幺元。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中的二元运算，且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中对于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有幺元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中元素，若</a:t>
            </a:r>
            <a:r>
              <a:rPr lang="en-US" altLang="zh-CN" dirty="0" smtClean="0"/>
              <a:t>x*y=e</a:t>
            </a:r>
            <a:r>
              <a:rPr lang="zh-CN" altLang="en-US" dirty="0" smtClean="0"/>
              <a:t>，那么称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左逆元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右逆元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运算既有左逆元又有右逆元，则称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左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右可逆</a:t>
            </a:r>
            <a:r>
              <a:rPr lang="zh-CN" altLang="en-US" dirty="0" smtClean="0"/>
              <a:t>的，若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左右均可逆，则称</a:t>
            </a:r>
            <a:r>
              <a:rPr lang="en-US" altLang="zh-CN" dirty="0" smtClean="0"/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可逆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显然，对于二元运算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，若</a:t>
            </a:r>
            <a:r>
              <a:rPr lang="en-US" altLang="zh-CN" dirty="0" smtClean="0"/>
              <a:t>*</a:t>
            </a:r>
            <a:r>
              <a:rPr lang="zh-CN" altLang="en-US" dirty="0" smtClean="0">
                <a:solidFill>
                  <a:srgbClr val="FF0000"/>
                </a:solidFill>
              </a:rPr>
              <a:t>可交换</a:t>
            </a:r>
            <a:r>
              <a:rPr lang="zh-CN" altLang="en-US" dirty="0" smtClean="0"/>
              <a:t>，则任何左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可逆的元素均</a:t>
            </a:r>
            <a:r>
              <a:rPr lang="zh-CN" altLang="en-US" dirty="0" smtClean="0">
                <a:solidFill>
                  <a:srgbClr val="FF0000"/>
                </a:solidFill>
              </a:rPr>
              <a:t>可逆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中的一个</a:t>
            </a:r>
            <a:r>
              <a:rPr lang="zh-CN" altLang="en-US" dirty="0" smtClean="0">
                <a:solidFill>
                  <a:srgbClr val="FF0000"/>
                </a:solidFill>
              </a:rPr>
              <a:t>可结合</a:t>
            </a:r>
            <a:r>
              <a:rPr lang="zh-CN" altLang="en-US" dirty="0" smtClean="0"/>
              <a:t>的二元运算，且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中对于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有幺元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，若    是可逆的，则其左，右逆元相等，记为： ，称为元素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对运算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逆元</a:t>
            </a:r>
            <a:r>
              <a:rPr lang="en-US" altLang="zh-CN" dirty="0" smtClean="0"/>
              <a:t>(Inverse elements)</a:t>
            </a:r>
            <a:r>
              <a:rPr lang="zh-CN" altLang="en-US" dirty="0" smtClean="0"/>
              <a:t>且是</a:t>
            </a:r>
            <a:r>
              <a:rPr lang="zh-CN" altLang="en-US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的。</a:t>
            </a:r>
            <a:r>
              <a:rPr lang="en-US" altLang="zh-CN" dirty="0" smtClean="0"/>
              <a:t>(x</a:t>
            </a:r>
            <a:r>
              <a:rPr lang="zh-CN" altLang="en-US" dirty="0" smtClean="0"/>
              <a:t>的逆元通常记为   ，但当运算为“加法运算”时，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的逆元可记为</a:t>
            </a:r>
            <a:r>
              <a:rPr lang="en-US" altLang="zh-CN" dirty="0" smtClean="0"/>
              <a:t>-x)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721133"/>
              </p:ext>
            </p:extLst>
          </p:nvPr>
        </p:nvGraphicFramePr>
        <p:xfrm>
          <a:off x="4267200" y="4419600"/>
          <a:ext cx="788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8" name="公式" r:id="rId4" imgW="368140" imgH="177723" progId="Equation.3">
                  <p:embed/>
                </p:oleObj>
              </mc:Choice>
              <mc:Fallback>
                <p:oleObj name="公式" r:id="rId4" imgW="368140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19600"/>
                        <a:ext cx="788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33957"/>
              </p:ext>
            </p:extLst>
          </p:nvPr>
        </p:nvGraphicFramePr>
        <p:xfrm>
          <a:off x="3200400" y="475664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9" name="公式" r:id="rId6" imgW="215713" imgH="203024" progId="Equation.3">
                  <p:embed/>
                </p:oleObj>
              </mc:Choice>
              <mc:Fallback>
                <p:oleObj name="公式" r:id="rId6" imgW="215713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5664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12557"/>
              </p:ext>
            </p:extLst>
          </p:nvPr>
        </p:nvGraphicFramePr>
        <p:xfrm>
          <a:off x="914400" y="548640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" name="公式" r:id="rId8" imgW="215713" imgH="203024" progId="Equation.3">
                  <p:embed/>
                </p:oleObj>
              </mc:Choice>
              <mc:Fallback>
                <p:oleObj name="公式" r:id="rId8" imgW="215713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证：设     分别是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运算的右逆元和左逆元，故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有，           ，由于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可结合，于是：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假设      均是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的逆元，则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676400" y="11430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3" imgW="419100" imgH="228600" progId="Equation.3">
                  <p:embed/>
                </p:oleObj>
              </mc:Choice>
              <mc:Fallback>
                <p:oleObj name="公式" r:id="rId3" imgW="41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4300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143000" y="1676400"/>
          <a:ext cx="210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公式" r:id="rId5" imgW="1054100" imgH="228600" progId="Equation.3">
                  <p:embed/>
                </p:oleObj>
              </mc:Choice>
              <mc:Fallback>
                <p:oleObj name="公式" r:id="rId5" imgW="1054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210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03807"/>
              </p:ext>
            </p:extLst>
          </p:nvPr>
        </p:nvGraphicFramePr>
        <p:xfrm>
          <a:off x="914400" y="2141537"/>
          <a:ext cx="6964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公式" r:id="rId7" imgW="2984500" imgH="228600" progId="Equation.3">
                  <p:embed/>
                </p:oleObj>
              </mc:Choice>
              <mc:Fallback>
                <p:oleObj name="公式" r:id="rId7" imgW="2984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41537"/>
                        <a:ext cx="6964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95400" y="2590800"/>
          <a:ext cx="1125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公式" r:id="rId9" imgW="482391" imgH="228501" progId="Equation.3">
                  <p:embed/>
                </p:oleObj>
              </mc:Choice>
              <mc:Fallback>
                <p:oleObj name="公式" r:id="rId9" imgW="482391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125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33400" y="3200400"/>
          <a:ext cx="808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公式" r:id="rId11" imgW="3467100" imgH="228600" progId="Equation.3">
                  <p:embed/>
                </p:oleObj>
              </mc:Choice>
              <mc:Fallback>
                <p:oleObj name="公式" r:id="rId11" imgW="3467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808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33400" y="3810000"/>
          <a:ext cx="5114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公式" r:id="rId13" imgW="2070100" imgH="215900" progId="Equation.3">
                  <p:embed/>
                </p:oleObj>
              </mc:Choice>
              <mc:Fallback>
                <p:oleObj name="公式" r:id="rId13" imgW="20701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5114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612" y="1143000"/>
            <a:ext cx="86106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中的一个可结合的二元运算，且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中对于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的幺元，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有逆元   ，则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     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</a:t>
            </a:r>
            <a:r>
              <a:rPr lang="zh-CN" altLang="en-US" dirty="0" smtClean="0"/>
              <a:t>）并非每个元素均可逆。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7-5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(1)N</a:t>
            </a:r>
            <a:r>
              <a:rPr lang="zh-CN" altLang="en-US" dirty="0" smtClean="0"/>
              <a:t>上的：“</a:t>
            </a:r>
            <a:r>
              <a:rPr lang="en-US" altLang="zh-CN" dirty="0" smtClean="0"/>
              <a:t>×</a:t>
            </a:r>
            <a:r>
              <a:rPr lang="zh-CN" altLang="en-US" dirty="0" smtClean="0"/>
              <a:t>”运算，只有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有逆元，“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”运算，只有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有逆元，总之，</a:t>
            </a:r>
            <a:r>
              <a:rPr lang="zh-CN" altLang="en-US" dirty="0" smtClean="0">
                <a:solidFill>
                  <a:srgbClr val="FF0000"/>
                </a:solidFill>
              </a:rPr>
              <a:t>任何</a:t>
            </a:r>
            <a:r>
              <a:rPr lang="zh-CN" altLang="en-US" dirty="0" smtClean="0"/>
              <a:t>代数结构其</a:t>
            </a:r>
            <a:r>
              <a:rPr lang="zh-CN" altLang="en-US" dirty="0" smtClean="0">
                <a:solidFill>
                  <a:srgbClr val="FF0000"/>
                </a:solidFill>
              </a:rPr>
              <a:t>幺元恒有逆元</a:t>
            </a:r>
            <a:r>
              <a:rPr lang="zh-CN" altLang="en-US" dirty="0" smtClean="0"/>
              <a:t>，为其自身；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(2)Z</a:t>
            </a:r>
            <a:r>
              <a:rPr lang="zh-CN" altLang="en-US" dirty="0" smtClean="0"/>
              <a:t>上，每个元素有“加法”逆元，只有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有“乘法”逆元；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(3)Q</a:t>
            </a:r>
            <a:r>
              <a:rPr lang="zh-CN" altLang="en-US" dirty="0" smtClean="0"/>
              <a:t>上，每个元素有“加法”逆元，除</a:t>
            </a:r>
            <a:r>
              <a:rPr lang="en-US" altLang="zh-CN" dirty="0" smtClean="0"/>
              <a:t>0</a:t>
            </a:r>
            <a:r>
              <a:rPr lang="zh-CN" altLang="en-US" dirty="0" smtClean="0"/>
              <a:t>外的每个元素有“乘法”逆元。</a:t>
            </a:r>
            <a:endParaRPr lang="zh-CN" altLang="en-US" dirty="0"/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54705"/>
              </p:ext>
            </p:extLst>
          </p:nvPr>
        </p:nvGraphicFramePr>
        <p:xfrm>
          <a:off x="5695950" y="152400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" name="公式" r:id="rId4" imgW="215713" imgH="203024" progId="Equation.3">
                  <p:embed/>
                </p:oleObj>
              </mc:Choice>
              <mc:Fallback>
                <p:oleObj name="公式" r:id="rId4" imgW="215713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52400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733011"/>
              </p:ext>
            </p:extLst>
          </p:nvPr>
        </p:nvGraphicFramePr>
        <p:xfrm>
          <a:off x="6858000" y="1571625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571625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1143000" y="2057400"/>
          <a:ext cx="4795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" name="公式" r:id="rId8" imgW="2336800" imgH="482600" progId="Equation.3">
                  <p:embed/>
                </p:oleObj>
              </mc:Choice>
              <mc:Fallback>
                <p:oleObj name="公式" r:id="rId8" imgW="2336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47958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622481"/>
              </p:ext>
            </p:extLst>
          </p:nvPr>
        </p:nvGraphicFramePr>
        <p:xfrm>
          <a:off x="1219200" y="2971800"/>
          <a:ext cx="1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" name="公式" r:id="rId10" imgW="444307" imgH="203112" progId="Equation.3">
                  <p:embed/>
                </p:oleObj>
              </mc:Choice>
              <mc:Fallback>
                <p:oleObj name="公式" r:id="rId10" imgW="44430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1166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428038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/>
              <a:t>(4)P(A)</a:t>
            </a:r>
            <a:r>
              <a:rPr lang="zh-CN" altLang="en-US" dirty="0" smtClean="0"/>
              <a:t>中，∪运算，幺元为  ，每个元素</a:t>
            </a:r>
            <a:r>
              <a:rPr lang="en-US" altLang="zh-CN" dirty="0" smtClean="0"/>
              <a:t>(     )</a:t>
            </a:r>
            <a:r>
              <a:rPr lang="zh-CN" altLang="en-US" dirty="0" smtClean="0"/>
              <a:t>均无逆元，∩运算，幺元为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，每个元素</a:t>
            </a:r>
            <a:r>
              <a:rPr lang="en-US" altLang="zh-CN" dirty="0" smtClean="0"/>
              <a:t>(     )</a:t>
            </a:r>
            <a:r>
              <a:rPr lang="zh-CN" altLang="en-US" dirty="0" smtClean="0"/>
              <a:t>均无逆元；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(5)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 A</a:t>
            </a:r>
            <a:r>
              <a:rPr lang="zh-CN" altLang="en-US" dirty="0" smtClean="0"/>
              <a:t>中所有双射函数有逆元，所有单射函数有左逆元，所有满射函数有右逆元。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7.5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上的二元运算，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为幺元，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zh-CN" altLang="en-US" dirty="0" smtClean="0"/>
              <a:t>为零元，并且</a:t>
            </a:r>
            <a:r>
              <a:rPr lang="en-US" altLang="zh-CN" dirty="0" smtClean="0"/>
              <a:t>|S|≥2</a:t>
            </a:r>
            <a:r>
              <a:rPr lang="zh-CN" altLang="en-US" dirty="0" smtClean="0"/>
              <a:t>，那么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zh-CN" altLang="en-US" dirty="0" smtClean="0"/>
              <a:t>无左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逆元。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3443"/>
              </p:ext>
            </p:extLst>
          </p:nvPr>
        </p:nvGraphicFramePr>
        <p:xfrm>
          <a:off x="5013325" y="114300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3" imgW="164880" imgH="177480" progId="Equation.DSMT4">
                  <p:embed/>
                </p:oleObj>
              </mc:Choice>
              <mc:Fallback>
                <p:oleObj name="Equation" r:id="rId3" imgW="1648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143000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14983"/>
              </p:ext>
            </p:extLst>
          </p:nvPr>
        </p:nvGraphicFramePr>
        <p:xfrm>
          <a:off x="7302500" y="1206500"/>
          <a:ext cx="9255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5" imgW="431640" imgH="177480" progId="Equation.DSMT4">
                  <p:embed/>
                </p:oleObj>
              </mc:Choice>
              <mc:Fallback>
                <p:oleObj name="Equation" r:id="rId5" imgW="4316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206500"/>
                        <a:ext cx="9255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43771"/>
              </p:ext>
            </p:extLst>
          </p:nvPr>
        </p:nvGraphicFramePr>
        <p:xfrm>
          <a:off x="6867342" y="1548059"/>
          <a:ext cx="8715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公式" r:id="rId7" imgW="406048" imgH="164957" progId="Equation.3">
                  <p:embed/>
                </p:oleObj>
              </mc:Choice>
              <mc:Fallback>
                <p:oleObj name="公式" r:id="rId7" imgW="406048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342" y="1548059"/>
                        <a:ext cx="8715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5"/>
          <p:cNvGraphicFramePr>
            <a:graphicFrameLocks noChangeAspect="1"/>
          </p:cNvGraphicFramePr>
          <p:nvPr/>
        </p:nvGraphicFramePr>
        <p:xfrm>
          <a:off x="1143000" y="2362200"/>
          <a:ext cx="713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公式" r:id="rId9" imgW="3568700" imgH="228600" progId="Equation.3">
                  <p:embed/>
                </p:oleObj>
              </mc:Choice>
              <mc:Fallback>
                <p:oleObj name="公式" r:id="rId9" imgW="3568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713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公式" r:id="rId11" imgW="114151" imgH="215619" progId="Equation.3">
                  <p:embed/>
                </p:oleObj>
              </mc:Choice>
              <mc:Fallback>
                <p:oleObj name="公式" r:id="rId11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25346"/>
              </p:ext>
            </p:extLst>
          </p:nvPr>
        </p:nvGraphicFramePr>
        <p:xfrm>
          <a:off x="593725" y="4648200"/>
          <a:ext cx="79565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13" imgW="4089240" imgH="939600" progId="Equation.DSMT4">
                  <p:embed/>
                </p:oleObj>
              </mc:Choice>
              <mc:Fallback>
                <p:oleObj name="Equation" r:id="rId13" imgW="4089240" imgH="939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648200"/>
                        <a:ext cx="79565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左，右幺元，幺元，左，右零元，零元都是</a:t>
            </a:r>
            <a:r>
              <a:rPr lang="zh-CN" altLang="en-US" dirty="0" smtClean="0">
                <a:solidFill>
                  <a:srgbClr val="FF0000"/>
                </a:solidFill>
              </a:rPr>
              <a:t>常元</a:t>
            </a:r>
            <a:r>
              <a:rPr lang="zh-CN" altLang="en-US" dirty="0" smtClean="0"/>
              <a:t>，依赖于运算；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而逆元是对某个元素而言的，不是常元，不仅依赖于运算，而且依赖于是哪个元素的逆元。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7.6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中的二元运算，         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满足，对任意      ，均有：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sz="800" dirty="0" smtClean="0"/>
          </a:p>
          <a:p>
            <a:pPr>
              <a:buFont typeface="Arial" pitchFamily="34" charset="0"/>
              <a:buChar char="•"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则称元素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对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是可约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可消去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(Cancelable)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式，称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左可约</a:t>
            </a:r>
            <a:r>
              <a:rPr lang="zh-CN" altLang="en-US" dirty="0" smtClean="0"/>
              <a:t>的，当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式时，称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右可约</a:t>
            </a:r>
            <a:r>
              <a:rPr lang="zh-CN" altLang="en-US" dirty="0" smtClean="0"/>
              <a:t>的。特别地，若对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endParaRPr lang="en-US" altLang="zh-CN" sz="800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则称运算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满足</a:t>
            </a:r>
            <a:r>
              <a:rPr lang="zh-CN" altLang="en-US" dirty="0" smtClean="0">
                <a:solidFill>
                  <a:srgbClr val="FF0000"/>
                </a:solidFill>
              </a:rPr>
              <a:t>消去律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可约律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6491288" y="2895600"/>
          <a:ext cx="18097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0" name="公式" r:id="rId3" imgW="761669" imgH="203112" progId="Equation.3">
                  <p:embed/>
                </p:oleObj>
              </mc:Choice>
              <mc:Fallback>
                <p:oleObj name="公式" r:id="rId3" imgW="761669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2895600"/>
                        <a:ext cx="18097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85872"/>
              </p:ext>
            </p:extLst>
          </p:nvPr>
        </p:nvGraphicFramePr>
        <p:xfrm>
          <a:off x="3505200" y="33401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1" name="公式" r:id="rId5" imgW="507780" imgH="203112" progId="Equation.3">
                  <p:embed/>
                </p:oleObj>
              </mc:Choice>
              <mc:Fallback>
                <p:oleObj name="公式" r:id="rId5" imgW="50778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401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27326"/>
              </p:ext>
            </p:extLst>
          </p:nvPr>
        </p:nvGraphicFramePr>
        <p:xfrm>
          <a:off x="2438400" y="3746500"/>
          <a:ext cx="3402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2" name="公式" r:id="rId7" imgW="1752600" imgH="431800" progId="Equation.3">
                  <p:embed/>
                </p:oleObj>
              </mc:Choice>
              <mc:Fallback>
                <p:oleObj name="公式" r:id="rId7" imgW="1752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46500"/>
                        <a:ext cx="34020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15423"/>
              </p:ext>
            </p:extLst>
          </p:nvPr>
        </p:nvGraphicFramePr>
        <p:xfrm>
          <a:off x="5715000" y="5383213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3" name="公式" r:id="rId9" imgW="863225" imgH="215806" progId="Equation.3">
                  <p:embed/>
                </p:oleObj>
              </mc:Choice>
              <mc:Fallback>
                <p:oleObj name="公式" r:id="rId9" imgW="86322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83213"/>
                        <a:ext cx="1905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663575" y="5791200"/>
          <a:ext cx="79851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54" name="公式" r:id="rId11" imgW="3771900" imgH="203200" progId="Equation.3">
                  <p:embed/>
                </p:oleObj>
              </mc:Choice>
              <mc:Fallback>
                <p:oleObj name="公式" r:id="rId11" imgW="3771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791200"/>
                        <a:ext cx="79851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7.6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中满足结合律的二元运算，且元素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有逆元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左，右逆元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必定是可约的。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是有穷集合时，二元运算可以用运算表给出，对应的运算性质也可从表中直接看出：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二元运算满足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可交换性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的充要条件是运算表关于主对角线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二元运算满足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幂等性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的充要条件是运算表上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主对角线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上元素与它所在的行、列的表头元素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762000" y="2057400"/>
          <a:ext cx="75168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4" imgW="3708400" imgH="939800" progId="Equation.3">
                  <p:embed/>
                </p:oleObj>
              </mc:Choice>
              <mc:Fallback>
                <p:oleObj name="公式" r:id="rId4" imgW="370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51681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二元运算有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幺元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的充要条件是该元素对应的行、列依次与该表表头的行、列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二元运算有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的充要条件是该元素对应的行和列元素均与该元素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二元运算中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互为逆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元素的充要条件是运算表中位于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所在的行，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所在列的元素及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所在的行，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所在的列的元素都是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幺元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7-6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是整数中模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同余产生的等价类集合，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={[0],[1],[2],[3]}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 上的运算     定义为：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1981200" y="4191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8" name="公式" r:id="rId4" imgW="215619" imgH="215619" progId="Equation.3">
                  <p:embed/>
                </p:oleObj>
              </mc:Choice>
              <mc:Fallback>
                <p:oleObj name="公式" r:id="rId4" imgW="215619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91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8229600" y="4191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9" name="公式" r:id="rId6" imgW="215619" imgH="215619" progId="Equation.3">
                  <p:embed/>
                </p:oleObj>
              </mc:Choice>
              <mc:Fallback>
                <p:oleObj name="公式" r:id="rId6" imgW="21561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191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4267200" y="45720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0" name="公式" r:id="rId8" imgW="215619" imgH="215619" progId="Equation.3">
                  <p:embed/>
                </p:oleObj>
              </mc:Choice>
              <mc:Fallback>
                <p:oleObj name="公式" r:id="rId8" imgW="215619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6172200" y="4495800"/>
          <a:ext cx="909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1" name="公式" r:id="rId9" imgW="368140" imgH="215806" progId="Equation.3">
                  <p:embed/>
                </p:oleObj>
              </mc:Choice>
              <mc:Fallback>
                <p:oleObj name="公式" r:id="rId9" imgW="368140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5800"/>
                        <a:ext cx="909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/>
          <p:cNvGraphicFramePr>
            <a:graphicFrameLocks noChangeAspect="1"/>
          </p:cNvGraphicFramePr>
          <p:nvPr/>
        </p:nvGraphicFramePr>
        <p:xfrm>
          <a:off x="685800" y="5105400"/>
          <a:ext cx="7234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2" name="公式" r:id="rId11" imgW="3416300" imgH="215900" progId="Equation.3">
                  <p:embed/>
                </p:oleObj>
              </mc:Choice>
              <mc:Fallback>
                <p:oleObj name="公式" r:id="rId11" imgW="3416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7234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解：由表知：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：可交换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(√)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，幂等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，幺元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(√:[0])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，零元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，逆元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                      )</a:t>
            </a: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：可交换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(√)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，幂等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(×)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，幺元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(√:[1])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，零元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(√:[0])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，逆元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             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 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[0]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无逆元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buFontTx/>
              <a:buNone/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3000" y="1219200"/>
          <a:ext cx="3124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2000" y="1219200"/>
          <a:ext cx="3124200" cy="1997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36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[0]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[3]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[2]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[1]</a:t>
                      </a:r>
                      <a:endParaRPr lang="zh-CN" altLang="en-US" sz="2000" dirty="0"/>
                    </a:p>
                  </a:txBody>
                  <a:tcPr marT="45735" marB="457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608" name="Object 2"/>
          <p:cNvGraphicFramePr>
            <a:graphicFrameLocks noChangeAspect="1"/>
          </p:cNvGraphicFramePr>
          <p:nvPr/>
        </p:nvGraphicFramePr>
        <p:xfrm>
          <a:off x="1295400" y="11430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2" name="公式" r:id="rId3" imgW="190335" imgH="215713" progId="Equation.3">
                  <p:embed/>
                </p:oleObj>
              </mc:Choice>
              <mc:Fallback>
                <p:oleObj name="公式" r:id="rId3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9" name="Object 3"/>
          <p:cNvGraphicFramePr>
            <a:graphicFrameLocks noChangeAspect="1"/>
          </p:cNvGraphicFramePr>
          <p:nvPr/>
        </p:nvGraphicFramePr>
        <p:xfrm>
          <a:off x="4724400" y="114300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0" name="Object 4"/>
          <p:cNvGraphicFramePr>
            <a:graphicFrameLocks noChangeAspect="1"/>
          </p:cNvGraphicFramePr>
          <p:nvPr/>
        </p:nvGraphicFramePr>
        <p:xfrm>
          <a:off x="685800" y="4191000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40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1" name="Object 5"/>
          <p:cNvGraphicFramePr>
            <a:graphicFrameLocks noChangeAspect="1"/>
          </p:cNvGraphicFramePr>
          <p:nvPr/>
        </p:nvGraphicFramePr>
        <p:xfrm>
          <a:off x="3200400" y="46482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公式" r:id="rId9" imgW="1905000" imgH="228600" progId="Equation.3">
                  <p:embed/>
                </p:oleObj>
              </mc:Choice>
              <mc:Fallback>
                <p:oleObj name="公式" r:id="rId9" imgW="1905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48200"/>
                        <a:ext cx="381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2" name="Object 6"/>
          <p:cNvGraphicFramePr>
            <a:graphicFrameLocks noChangeAspect="1"/>
          </p:cNvGraphicFramePr>
          <p:nvPr/>
        </p:nvGraphicFramePr>
        <p:xfrm>
          <a:off x="685800" y="5105400"/>
          <a:ext cx="381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公式" r:id="rId11" imgW="177569" imgH="215619" progId="Equation.3">
                  <p:embed/>
                </p:oleObj>
              </mc:Choice>
              <mc:Fallback>
                <p:oleObj name="公式" r:id="rId11" imgW="17756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05400"/>
                        <a:ext cx="381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3" name="Object 7"/>
          <p:cNvGraphicFramePr>
            <a:graphicFrameLocks noChangeAspect="1"/>
          </p:cNvGraphicFramePr>
          <p:nvPr/>
        </p:nvGraphicFramePr>
        <p:xfrm>
          <a:off x="3886200" y="5486400"/>
          <a:ext cx="264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7" name="公式" r:id="rId13" imgW="1219200" imgH="228600" progId="Equation.3">
                  <p:embed/>
                </p:oleObj>
              </mc:Choice>
              <mc:Fallback>
                <p:oleObj name="公式" r:id="rId13" imgW="1219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264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7.3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7.7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非空集合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个一元或二元运算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     组成的系统称为一个</a:t>
            </a:r>
            <a:r>
              <a:rPr lang="zh-CN" altLang="en-US" dirty="0" smtClean="0">
                <a:solidFill>
                  <a:srgbClr val="FF0000"/>
                </a:solidFill>
              </a:rPr>
              <a:t>代数系统</a:t>
            </a:r>
            <a:r>
              <a:rPr lang="zh-CN" altLang="en-US" dirty="0" smtClean="0"/>
              <a:t>，记作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(1)&lt;N,+&gt;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&lt;Z,+,×&gt;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&lt;R,+,×&gt;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&lt;P(A),∪,∩,~&gt;</a:t>
            </a:r>
            <a:r>
              <a:rPr lang="zh-CN" altLang="en-US" dirty="0" smtClean="0"/>
              <a:t>都是代数系统；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(2)&lt;N,-&gt;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&lt;Z,÷&gt;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&lt;R,÷&gt;</a:t>
            </a:r>
            <a:r>
              <a:rPr lang="zh-CN" altLang="en-US" dirty="0" smtClean="0"/>
              <a:t>不是代数系统。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7.8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如果两个代数系统中运算的个数相同，对应的阶数相同，且代数常数的个数相同，则称这两个代数系统具有相同的构成成分，也称它们是</a:t>
            </a:r>
            <a:r>
              <a:rPr lang="zh-CN" altLang="en-US" dirty="0" smtClean="0">
                <a:solidFill>
                  <a:srgbClr val="FF0000"/>
                </a:solidFill>
              </a:rPr>
              <a:t>同类型</a:t>
            </a:r>
            <a:r>
              <a:rPr lang="zh-CN" altLang="en-US" dirty="0" smtClean="0"/>
              <a:t>的代数系统。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762000" y="1600200"/>
          <a:ext cx="1752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0" name="公式" r:id="rId4" imgW="749300" imgH="228600" progId="Equation.3">
                  <p:embed/>
                </p:oleObj>
              </mc:Choice>
              <mc:Fallback>
                <p:oleObj name="公式" r:id="rId4" imgW="749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17526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685800" y="2133600"/>
          <a:ext cx="27035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1" name="公式" r:id="rId6" imgW="1155700" imgH="228600" progId="Equation.3">
                  <p:embed/>
                </p:oleObj>
              </mc:Choice>
              <mc:Fallback>
                <p:oleObj name="公式" r:id="rId6" imgW="1155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7035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246535"/>
              </p:ext>
            </p:extLst>
          </p:nvPr>
        </p:nvGraphicFramePr>
        <p:xfrm>
          <a:off x="1219200" y="5791200"/>
          <a:ext cx="6561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2" name="Equation" r:id="rId8" imgW="3098520" imgH="215640" progId="Equation.DSMT4">
                  <p:embed/>
                </p:oleObj>
              </mc:Choice>
              <mc:Fallback>
                <p:oleObj name="Equation" r:id="rId8" imgW="30985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65611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第七章 代数系统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200" kern="1200" dirty="0" smtClean="0">
                <a:solidFill>
                  <a:srgbClr val="0000FF"/>
                </a:solidFill>
              </a:rPr>
              <a:t>7.1</a:t>
            </a:r>
            <a:r>
              <a:rPr lang="zh-CN" altLang="en-US" sz="3200" kern="1200" dirty="0" smtClean="0">
                <a:solidFill>
                  <a:srgbClr val="0000FF"/>
                </a:solidFill>
              </a:rPr>
              <a:t>：代数运算的概念</a:t>
            </a:r>
            <a:endParaRPr lang="en-US" altLang="zh-CN" sz="3200" kern="1200" dirty="0" smtClean="0">
              <a:solidFill>
                <a:srgbClr val="0000FF"/>
              </a:solidFill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kern="1200" dirty="0" smtClean="0"/>
              <a:t>设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是集合，函数        称为集合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上的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元代数运算，整数</a:t>
            </a:r>
            <a:r>
              <a:rPr lang="en-US" altLang="zh-CN" kern="1200" dirty="0" smtClean="0"/>
              <a:t>n</a:t>
            </a:r>
            <a:r>
              <a:rPr lang="zh-CN" altLang="en-US" kern="1200" dirty="0" smtClean="0"/>
              <a:t>称为运算的阶</a:t>
            </a:r>
            <a:r>
              <a:rPr lang="en-US" altLang="zh-CN" kern="1200" dirty="0" smtClean="0"/>
              <a:t>(Order)</a:t>
            </a:r>
            <a:r>
              <a:rPr lang="zh-CN" altLang="en-US" kern="1200" dirty="0" smtClean="0"/>
              <a:t>。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当</a:t>
            </a:r>
            <a:r>
              <a:rPr lang="en-US" altLang="zh-CN" kern="1200" dirty="0" smtClean="0"/>
              <a:t>n=1</a:t>
            </a:r>
            <a:r>
              <a:rPr lang="zh-CN" altLang="en-US" kern="1200" dirty="0" smtClean="0"/>
              <a:t>时，</a:t>
            </a:r>
            <a:r>
              <a:rPr lang="en-US" altLang="zh-CN" kern="1200" dirty="0" smtClean="0"/>
              <a:t>f:A→A</a:t>
            </a:r>
            <a:r>
              <a:rPr lang="zh-CN" altLang="en-US" kern="1200" dirty="0" smtClean="0"/>
              <a:t>称为集合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的一元运算；</a:t>
            </a:r>
            <a:endParaRPr lang="en-US" altLang="zh-CN" kern="1200" dirty="0" smtClean="0"/>
          </a:p>
          <a:p>
            <a:pPr eaLnBrk="1" hangingPunct="1">
              <a:buFontTx/>
              <a:buNone/>
              <a:defRPr/>
            </a:pPr>
            <a:r>
              <a:rPr lang="zh-CN" altLang="en-US" kern="1200" dirty="0" smtClean="0"/>
              <a:t>当</a:t>
            </a:r>
            <a:r>
              <a:rPr lang="en-US" altLang="zh-CN" kern="1200" dirty="0" smtClean="0"/>
              <a:t>n=2</a:t>
            </a:r>
            <a:r>
              <a:rPr lang="zh-CN" altLang="en-US" kern="1200" dirty="0" smtClean="0"/>
              <a:t>时，</a:t>
            </a:r>
            <a:r>
              <a:rPr lang="en-US" altLang="zh-CN" kern="1200" dirty="0" smtClean="0"/>
              <a:t>f:A×A→A</a:t>
            </a:r>
            <a:r>
              <a:rPr lang="zh-CN" altLang="en-US" kern="1200" dirty="0" smtClean="0"/>
              <a:t>称为集合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中的二元运算。</a:t>
            </a:r>
            <a:endParaRPr lang="en-US" altLang="zh-CN" kern="1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(1)</a:t>
            </a:r>
            <a:r>
              <a:rPr lang="zh-CN" altLang="en-US" kern="1200" dirty="0" smtClean="0"/>
              <a:t>一般，二元运算用</a:t>
            </a:r>
            <a:r>
              <a:rPr lang="zh-CN" altLang="en-US" kern="1200" dirty="0" smtClean="0">
                <a:solidFill>
                  <a:srgbClr val="FF0000"/>
                </a:solidFill>
              </a:rPr>
              <a:t>算符</a:t>
            </a:r>
            <a:r>
              <a:rPr lang="zh-CN" altLang="en-US" kern="1200" dirty="0" smtClean="0"/>
              <a:t>      等符号，用</a:t>
            </a:r>
            <a:r>
              <a:rPr lang="zh-CN" altLang="en-US" kern="1200" dirty="0" smtClean="0">
                <a:solidFill>
                  <a:srgbClr val="FF0000"/>
                </a:solidFill>
              </a:rPr>
              <a:t>中缀</a:t>
            </a:r>
            <a:r>
              <a:rPr lang="zh-CN" altLang="en-US" kern="1200" dirty="0" smtClean="0"/>
              <a:t>方式表示：</a:t>
            </a:r>
            <a:endParaRPr lang="en-US" altLang="zh-CN" kern="1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(2)        </a:t>
            </a:r>
            <a:r>
              <a:rPr lang="zh-CN" altLang="en-US" kern="1200" dirty="0" smtClean="0"/>
              <a:t>，即运算结果是</a:t>
            </a:r>
            <a:r>
              <a:rPr lang="en-US" altLang="zh-CN" kern="1200" dirty="0" smtClean="0"/>
              <a:t>A</a:t>
            </a:r>
            <a:r>
              <a:rPr lang="zh-CN" altLang="en-US" kern="1200" dirty="0" smtClean="0"/>
              <a:t>中的元素，称为运算的</a:t>
            </a:r>
            <a:r>
              <a:rPr lang="zh-CN" altLang="en-US" kern="1200" dirty="0" smtClean="0">
                <a:solidFill>
                  <a:srgbClr val="FF0000"/>
                </a:solidFill>
              </a:rPr>
              <a:t>封闭性</a:t>
            </a:r>
            <a:r>
              <a:rPr lang="zh-CN" altLang="en-US" kern="1200" dirty="0" smtClean="0"/>
              <a:t>；</a:t>
            </a:r>
            <a:endParaRPr lang="en-US" altLang="zh-CN" kern="12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en-US" altLang="zh-CN" kern="1200" dirty="0" smtClean="0"/>
              <a:t>(3)</a:t>
            </a:r>
            <a:r>
              <a:rPr lang="zh-CN" altLang="en-US" kern="1200" dirty="0" smtClean="0"/>
              <a:t>运算是函数，每一个自变元只有</a:t>
            </a:r>
            <a:r>
              <a:rPr lang="zh-CN" altLang="en-US" kern="1200" dirty="0" smtClean="0">
                <a:solidFill>
                  <a:srgbClr val="FF0000"/>
                </a:solidFill>
              </a:rPr>
              <a:t>唯一</a:t>
            </a:r>
            <a:r>
              <a:rPr lang="zh-CN" altLang="en-US" kern="1200" dirty="0" smtClean="0"/>
              <a:t>的一个像。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0" y="1131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5105400" y="16764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" name="公式" r:id="rId3" imgW="736600" imgH="228600" progId="Equation.3">
                  <p:embed/>
                </p:oleObj>
              </mc:Choice>
              <mc:Fallback>
                <p:oleObj name="公式" r:id="rId3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029200" y="3657600"/>
          <a:ext cx="10525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" name="公式" r:id="rId5" imgW="342603" imgH="177646" progId="Equation.3">
                  <p:embed/>
                </p:oleObj>
              </mc:Choice>
              <mc:Fallback>
                <p:oleObj name="公式" r:id="rId5" imgW="342603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10525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438400" y="4038600"/>
          <a:ext cx="635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" name="公式" r:id="rId7" imgW="3175000" imgH="228600" progId="Equation.3">
                  <p:embed/>
                </p:oleObj>
              </mc:Choice>
              <mc:Fallback>
                <p:oleObj name="公式" r:id="rId7" imgW="317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635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371600" y="4495800"/>
          <a:ext cx="154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" name="公式" r:id="rId9" imgW="685800" imgH="203200" progId="Equation.3">
                  <p:embed/>
                </p:oleObj>
              </mc:Choice>
              <mc:Fallback>
                <p:oleObj name="公式" r:id="rId9" imgW="685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15430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7.3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7.9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元运算</a:t>
            </a:r>
            <a:r>
              <a:rPr lang="en-US" altLang="zh-CN" dirty="0" smtClean="0"/>
              <a:t>(n=1,2,…)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如果对任意元素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称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运算对</a:t>
            </a:r>
            <a:r>
              <a:rPr lang="en-US" altLang="zh-CN" dirty="0" smtClean="0"/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封闭</a:t>
            </a:r>
            <a:r>
              <a:rPr lang="en-US" altLang="zh-CN" dirty="0" smtClean="0"/>
              <a:t>(Closed)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上的加法运算对非负偶集封闭，而对非负奇数集不封闭。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是代数系统，如果有非空集合</a:t>
            </a:r>
            <a:r>
              <a:rPr lang="en-US" altLang="zh-CN" dirty="0" smtClean="0"/>
              <a:t>T</a:t>
            </a:r>
            <a:r>
              <a:rPr lang="zh-CN" altLang="en-US" dirty="0" smtClean="0"/>
              <a:t>满足：</a:t>
            </a:r>
            <a:r>
              <a:rPr lang="en-US" altLang="zh-CN" dirty="0" smtClean="0"/>
              <a:t>(1)  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(2)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</a:t>
            </a:r>
            <a:r>
              <a:rPr lang="zh-CN" altLang="en-US" dirty="0" smtClean="0"/>
              <a:t>封闭；则称</a:t>
            </a:r>
            <a:r>
              <a:rPr lang="en-US" altLang="zh-CN" dirty="0" smtClean="0"/>
              <a:t>&lt;T,*&gt;</a:t>
            </a:r>
            <a:r>
              <a:rPr lang="zh-CN" altLang="en-US" dirty="0" smtClean="0"/>
              <a:t>为代数系统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子代数系统</a:t>
            </a:r>
            <a:r>
              <a:rPr lang="zh-CN" altLang="en-US" dirty="0" smtClean="0"/>
              <a:t>，或子代数</a:t>
            </a:r>
            <a:r>
              <a:rPr lang="en-US" altLang="zh-CN" dirty="0" smtClean="0"/>
              <a:t>(Sub algebra)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7391400" y="1143000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4" name="公式" r:id="rId3" imgW="406224" imgH="190417" progId="Equation.3">
                  <p:embed/>
                </p:oleObj>
              </mc:Choice>
              <mc:Fallback>
                <p:oleObj name="公式" r:id="rId3" imgW="406224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143000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276600" y="1600200"/>
          <a:ext cx="5008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5" name="公式" r:id="rId5" imgW="2146300" imgH="228600" progId="Equation.3">
                  <p:embed/>
                </p:oleObj>
              </mc:Choice>
              <mc:Fallback>
                <p:oleObj name="公式" r:id="rId5" imgW="2146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5008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2590800" y="40386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16" name="公式" r:id="rId7" imgW="406224" imgH="190417" progId="Equation.3">
                  <p:embed/>
                </p:oleObj>
              </mc:Choice>
              <mc:Fallback>
                <p:oleObj name="公式" r:id="rId7" imgW="406224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838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7.3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代数系统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子代数仍是一个代数系统，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运算所满足的性质在子代数中仍满足；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的子集，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中关于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运算的特殊元素，在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中未必有；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(3)&lt;S,*&gt;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&lt;S,*&gt;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的平凡子代数，若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中含有幺元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&lt;{e},*&gt;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也叫做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&lt;S,*,e&gt;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的平凡子代数，若    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&lt;T,*&gt;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&lt;S,*&gt;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的真子代数。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例：对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&lt;N,+&gt;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而言，设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为非负偶数集，则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&lt;E,+&gt;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为其真子代数，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&lt;N,+&gt;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&lt;{0},+&gt;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为其平凡子代数。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8521"/>
              </p:ext>
            </p:extLst>
          </p:nvPr>
        </p:nvGraphicFramePr>
        <p:xfrm>
          <a:off x="6934200" y="3505200"/>
          <a:ext cx="900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2" name="公式" r:id="rId4" imgW="405872" imgH="177569" progId="Equation.3">
                  <p:embed/>
                </p:oleObj>
              </mc:Choice>
              <mc:Fallback>
                <p:oleObj name="公式" r:id="rId4" imgW="405872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900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及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均为代数系统，如果函数</a:t>
            </a:r>
            <a:r>
              <a:rPr lang="en-US" altLang="zh-CN" dirty="0" smtClean="0"/>
              <a:t>f:S→T</a:t>
            </a:r>
            <a:r>
              <a:rPr lang="zh-CN" altLang="en-US" dirty="0" smtClean="0"/>
              <a:t>对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中任何元素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有</a:t>
            </a:r>
            <a:r>
              <a:rPr lang="en-US" altLang="zh-CN" dirty="0" smtClean="0"/>
              <a:t>f(a*b)=f(a)</a:t>
            </a:r>
            <a:r>
              <a:rPr lang="el-GR" altLang="zh-CN" dirty="0" smtClean="0"/>
              <a:t>ο </a:t>
            </a:r>
            <a:r>
              <a:rPr lang="en-US" altLang="zh-CN" dirty="0" smtClean="0"/>
              <a:t>f(b)</a:t>
            </a:r>
            <a:r>
              <a:rPr lang="zh-CN" altLang="en-US" dirty="0" smtClean="0"/>
              <a:t>则称函数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同态映射</a:t>
            </a:r>
            <a:r>
              <a:rPr lang="zh-CN" altLang="en-US" dirty="0" smtClean="0"/>
              <a:t>，或同态</a:t>
            </a:r>
            <a:r>
              <a:rPr lang="en-US" altLang="zh-CN" dirty="0" smtClean="0"/>
              <a:t>(homomorphism)</a:t>
            </a:r>
            <a:r>
              <a:rPr lang="zh-CN" altLang="en-US" dirty="0" smtClean="0"/>
              <a:t>，当同态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为单射时，又称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单一同态</a:t>
            </a:r>
            <a:r>
              <a:rPr lang="zh-CN" altLang="en-US" dirty="0" smtClean="0"/>
              <a:t>，同态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为满射时，又称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满同态</a:t>
            </a:r>
            <a:r>
              <a:rPr lang="zh-CN" altLang="en-US" dirty="0" smtClean="0"/>
              <a:t>，同态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为双射时，又称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同构映射</a:t>
            </a:r>
            <a:r>
              <a:rPr lang="zh-CN" altLang="en-US" dirty="0" smtClean="0"/>
              <a:t>，或同构</a:t>
            </a:r>
            <a:r>
              <a:rPr lang="en-US" altLang="zh-CN" dirty="0" smtClean="0"/>
              <a:t>(isomorphism)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&lt;T,*&gt;</a:t>
            </a:r>
            <a:r>
              <a:rPr lang="zh-CN" altLang="en-US" dirty="0" smtClean="0"/>
              <a:t>间存在同构映射时，称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&lt;T,*&gt;</a:t>
            </a:r>
            <a:r>
              <a:rPr lang="zh-CN" altLang="en-US" dirty="0" smtClean="0"/>
              <a:t>同构，记为</a:t>
            </a:r>
            <a:r>
              <a:rPr lang="en-US" altLang="zh-CN" dirty="0" smtClean="0"/>
              <a:t>S≌T</a:t>
            </a:r>
            <a:r>
              <a:rPr lang="zh-CN" altLang="en-US" dirty="0" smtClean="0"/>
              <a:t>，当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的同态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同构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时，称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自同态</a:t>
            </a:r>
            <a:r>
              <a:rPr lang="en-US" altLang="zh-CN" dirty="0" smtClean="0"/>
              <a:t>(</a:t>
            </a:r>
            <a:r>
              <a:rPr lang="zh-CN" altLang="en-US" dirty="0" smtClean="0"/>
              <a:t>自同构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f(a*b)=f(a)</a:t>
            </a:r>
            <a:r>
              <a:rPr lang="el-GR" altLang="zh-CN" dirty="0" smtClean="0"/>
              <a:t>ο</a:t>
            </a:r>
            <a:r>
              <a:rPr lang="en-US" altLang="zh-CN" dirty="0" smtClean="0"/>
              <a:t>f(b)</a:t>
            </a:r>
            <a:r>
              <a:rPr lang="zh-CN" altLang="en-US" dirty="0" smtClean="0"/>
              <a:t>为同态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的同态方程。</a:t>
            </a:r>
            <a:endParaRPr lang="zh-CN" altLang="en-US" dirty="0"/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7-7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f:R→R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；       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&lt;R,+&gt;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&lt;R,•&gt;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的单一同态，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若                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&lt;R,+&gt;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  ,•&gt;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的同构映射，即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&lt;R,+&gt;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  ,•&gt;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同构；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h:R→R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h(x)=2x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&lt;R,+&gt;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&lt;R,+&gt;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的自同态，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 h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的自同构；</a:t>
            </a:r>
            <a:endParaRPr lang="en-US" altLang="zh-CN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mtClean="0">
                <a:latin typeface="黑体" panose="02010609060101010101" pitchFamily="49" charset="-122"/>
                <a:ea typeface="黑体" panose="02010609060101010101" pitchFamily="49" charset="-122"/>
              </a:rPr>
              <a:t>A={a,b,c,d},B={0,1,2,3},*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，  定义如下：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4267200" y="1066800"/>
          <a:ext cx="142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0" name="公式" r:id="rId3" imgW="609600" imgH="228600" progId="Equation.3">
                  <p:embed/>
                </p:oleObj>
              </mc:Choice>
              <mc:Fallback>
                <p:oleObj name="公式" r:id="rId3" imgW="609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66800"/>
                        <a:ext cx="142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3657600" y="1600200"/>
          <a:ext cx="5105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1" name="公式" r:id="rId5" imgW="2933700" imgH="228600" progId="Equation.3">
                  <p:embed/>
                </p:oleObj>
              </mc:Choice>
              <mc:Fallback>
                <p:oleObj name="公式" r:id="rId5" imgW="2933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51054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23993"/>
              </p:ext>
            </p:extLst>
          </p:nvPr>
        </p:nvGraphicFramePr>
        <p:xfrm>
          <a:off x="1066800" y="2014728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2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14728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32699"/>
              </p:ext>
            </p:extLst>
          </p:nvPr>
        </p:nvGraphicFramePr>
        <p:xfrm>
          <a:off x="6629400" y="1979295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3" name="Equation" r:id="rId9" imgW="203040" imgH="190440" progId="Equation.DSMT4">
                  <p:embed/>
                </p:oleObj>
              </mc:Choice>
              <mc:Fallback>
                <p:oleObj name="Equation" r:id="rId9" imgW="20304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79295"/>
                        <a:ext cx="457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1752600" y="3352800"/>
          <a:ext cx="7153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4" name="公式" r:id="rId11" imgW="3378200" imgH="215900" progId="Equation.3">
                  <p:embed/>
                </p:oleObj>
              </mc:Choice>
              <mc:Fallback>
                <p:oleObj name="公式" r:id="rId11" imgW="3378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7153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8"/>
          <p:cNvGraphicFramePr>
            <a:graphicFrameLocks noChangeAspect="1"/>
          </p:cNvGraphicFramePr>
          <p:nvPr/>
        </p:nvGraphicFramePr>
        <p:xfrm>
          <a:off x="6172200" y="42672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5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5800" y="4800600"/>
          <a:ext cx="3352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b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419600" y="4800600"/>
          <a:ext cx="3352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735" name="Object 9"/>
          <p:cNvGraphicFramePr>
            <a:graphicFrameLocks noChangeAspect="1"/>
          </p:cNvGraphicFramePr>
          <p:nvPr/>
        </p:nvGraphicFramePr>
        <p:xfrm>
          <a:off x="4572000" y="4724400"/>
          <a:ext cx="45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6" name="公式" r:id="rId15" imgW="190335" imgH="215713" progId="Equation.3">
                  <p:embed/>
                </p:oleObj>
              </mc:Choice>
              <mc:Fallback>
                <p:oleObj name="公式" r:id="rId15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457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85782"/>
              </p:ext>
            </p:extLst>
          </p:nvPr>
        </p:nvGraphicFramePr>
        <p:xfrm>
          <a:off x="3642945" y="2362200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7" name="Equation" r:id="rId16" imgW="457234" imgH="428415" progId="Equation.DSMT4">
                  <p:embed/>
                </p:oleObj>
              </mc:Choice>
              <mc:Fallback>
                <p:oleObj name="Equation" r:id="rId16" imgW="457234" imgH="4284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2945" y="2362200"/>
                        <a:ext cx="45720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  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证：设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f:A→B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f(a)=0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f(b)=1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f(c)=2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f(d)=3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是双射，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 均是可交换的。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f(a*b)=f(b)=1   f(a)  f(b)=0   1=1 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f(a*c)=f(c)=2   f(a)  f(c)=0   2=2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f(d*d)=f(c)=2   f(d)  f(d)=3   3=2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∴f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&lt;A,*&gt;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&lt;B,  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的同构。</a:t>
            </a: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2971800" y="10668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8" name="公式" r:id="rId4" imgW="190335" imgH="215713" progId="Equation.3">
                  <p:embed/>
                </p:oleObj>
              </mc:Choice>
              <mc:Fallback>
                <p:oleObj name="公式" r:id="rId4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0668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3505200" y="19812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9" name="公式" r:id="rId6" imgW="190335" imgH="215713" progId="Equation.3">
                  <p:embed/>
                </p:oleObj>
              </mc:Choice>
              <mc:Fallback>
                <p:oleObj name="公式" r:id="rId6" imgW="190335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4114800" y="25146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5638800" y="25146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公式" r:id="rId8" imgW="190335" imgH="215713" progId="Equation.3">
                  <p:embed/>
                </p:oleObj>
              </mc:Choice>
              <mc:Fallback>
                <p:oleObj name="公式" r:id="rId8" imgW="190335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4114800" y="29718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公式" r:id="rId9" imgW="190335" imgH="215713" progId="Equation.3">
                  <p:embed/>
                </p:oleObj>
              </mc:Choice>
              <mc:Fallback>
                <p:oleObj name="公式" r:id="rId9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9718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5638800" y="30480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公式" r:id="rId10" imgW="190335" imgH="215713" progId="Equation.3">
                  <p:embed/>
                </p:oleObj>
              </mc:Choice>
              <mc:Fallback>
                <p:oleObj name="公式" r:id="rId10" imgW="190335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8"/>
          <p:cNvGraphicFramePr>
            <a:graphicFrameLocks noChangeAspect="1"/>
          </p:cNvGraphicFramePr>
          <p:nvPr/>
        </p:nvGraphicFramePr>
        <p:xfrm>
          <a:off x="4114800" y="40386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9"/>
          <p:cNvGraphicFramePr>
            <a:graphicFrameLocks noChangeAspect="1"/>
          </p:cNvGraphicFramePr>
          <p:nvPr/>
        </p:nvGraphicFramePr>
        <p:xfrm>
          <a:off x="5638800" y="40386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公式" r:id="rId12" imgW="190335" imgH="215713" progId="Equation.3">
                  <p:embed/>
                </p:oleObj>
              </mc:Choice>
              <mc:Fallback>
                <p:oleObj name="公式" r:id="rId12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386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0"/>
          <p:cNvGraphicFramePr>
            <a:graphicFrameLocks noChangeAspect="1"/>
          </p:cNvGraphicFramePr>
          <p:nvPr/>
        </p:nvGraphicFramePr>
        <p:xfrm>
          <a:off x="3200400" y="45720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6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72000"/>
                        <a:ext cx="469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43000"/>
            <a:ext cx="8328025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的同态映射，那么称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的同态像</a:t>
            </a:r>
            <a:r>
              <a:rPr lang="en-US" altLang="zh-CN" dirty="0" smtClean="0"/>
              <a:t>(image under homomorphism)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7.10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的同态，那么同态像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与</a:t>
            </a:r>
            <a:r>
              <a:rPr lang="el-GR" altLang="zh-CN" dirty="0" smtClean="0"/>
              <a:t>ο</a:t>
            </a:r>
            <a:r>
              <a:rPr lang="zh-CN" altLang="en-US" dirty="0" smtClean="0"/>
              <a:t>构成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的一个子代数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证明：只要证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对运算</a:t>
            </a:r>
            <a:r>
              <a:rPr lang="el-GR" altLang="zh-CN" dirty="0" smtClean="0"/>
              <a:t>ο</a:t>
            </a:r>
            <a:r>
              <a:rPr lang="zh-CN" altLang="en-US" dirty="0" smtClean="0">
                <a:solidFill>
                  <a:srgbClr val="FF0000"/>
                </a:solidFill>
              </a:rPr>
              <a:t>封闭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设    为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中任意两个元素，且</a:t>
            </a:r>
            <a:r>
              <a:rPr lang="en-US" altLang="zh-CN" dirty="0" smtClean="0"/>
              <a:t>f(a)=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f(b)=</a:t>
            </a:r>
          </a:p>
          <a:p>
            <a:pPr>
              <a:buFontTx/>
              <a:buNone/>
              <a:defRPr/>
            </a:pPr>
            <a:r>
              <a:rPr lang="zh-CN" altLang="en-US" dirty="0" smtClean="0"/>
              <a:t>则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∴</a:t>
            </a:r>
            <a:r>
              <a:rPr lang="en-US" altLang="zh-CN" dirty="0" smtClean="0"/>
              <a:t>f(S)</a:t>
            </a:r>
            <a:r>
              <a:rPr lang="zh-CN" altLang="en-US" dirty="0" smtClean="0"/>
              <a:t>对</a:t>
            </a:r>
            <a:r>
              <a:rPr lang="el-GR" altLang="zh-CN" dirty="0" smtClean="0"/>
              <a:t>ο</a:t>
            </a:r>
            <a:r>
              <a:rPr lang="zh-CN" altLang="en-US" dirty="0" smtClean="0"/>
              <a:t>封闭，</a:t>
            </a:r>
            <a:r>
              <a:rPr lang="en-US" altLang="zh-CN" dirty="0" smtClean="0"/>
              <a:t>&lt;f(S),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的子代数。</a:t>
            </a:r>
            <a:endParaRPr lang="zh-CN" altLang="en-US" dirty="0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914400" y="3810000"/>
          <a:ext cx="71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2" name="公式" r:id="rId4" imgW="317225" imgH="203024" progId="Equation.3">
                  <p:embed/>
                </p:oleObj>
              </mc:Choice>
              <mc:Fallback>
                <p:oleObj name="公式" r:id="rId4" imgW="317225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143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6858000" y="3810000"/>
          <a:ext cx="354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" name="公式" r:id="rId6" imgW="164814" imgH="177492" progId="Equation.3">
                  <p:embed/>
                </p:oleObj>
              </mc:Choice>
              <mc:Fallback>
                <p:oleObj name="公式" r:id="rId6" imgW="164814" imgH="17749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10000"/>
                        <a:ext cx="3540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8458200" y="38100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" name="公式" r:id="rId8" imgW="152202" imgH="177569" progId="Equation.3">
                  <p:embed/>
                </p:oleObj>
              </mc:Choice>
              <mc:Fallback>
                <p:oleObj name="公式" r:id="rId8" imgW="152202" imgH="1775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810000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923925" y="4343400"/>
          <a:ext cx="5172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" name="公式" r:id="rId10" imgW="2298700" imgH="203200" progId="Equation.3">
                  <p:embed/>
                </p:oleObj>
              </mc:Choice>
              <mc:Fallback>
                <p:oleObj name="公式" r:id="rId10" imgW="2298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4343400"/>
                        <a:ext cx="5172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&gt;(*,</a:t>
            </a:r>
            <a:r>
              <a:rPr lang="el-GR" altLang="zh-CN" dirty="0" smtClean="0"/>
              <a:t>ο</a:t>
            </a:r>
            <a:r>
              <a:rPr lang="zh-CN" altLang="en-US" dirty="0" smtClean="0"/>
              <a:t>为二元运算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满同态</a:t>
            </a:r>
            <a:r>
              <a:rPr lang="zh-CN" altLang="en-US" dirty="0" smtClean="0"/>
              <a:t>，那么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当运算</a:t>
            </a:r>
            <a:r>
              <a:rPr lang="en-US" altLang="zh-CN" dirty="0" smtClean="0"/>
              <a:t>*</a:t>
            </a:r>
            <a:r>
              <a:rPr lang="zh-CN" altLang="en-US" dirty="0" smtClean="0"/>
              <a:t>满足结合律，交换律时，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中运算</a:t>
            </a:r>
            <a:r>
              <a:rPr lang="el-GR" altLang="zh-CN" dirty="0" smtClean="0"/>
              <a:t>ο</a:t>
            </a:r>
            <a:r>
              <a:rPr lang="zh-CN" altLang="en-US" dirty="0" smtClean="0"/>
              <a:t>也满足结合律，交换律；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有幺元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，那</a:t>
            </a:r>
            <a:r>
              <a:rPr lang="en-US" altLang="zh-CN" dirty="0" smtClean="0"/>
              <a:t>f(e)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的幺元；</a:t>
            </a:r>
            <a:r>
              <a:rPr lang="en-US" altLang="zh-CN" dirty="0" smtClean="0"/>
              <a:t>              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如果   是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中元素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的逆元，那么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             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中元素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的逆元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有零元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zh-CN" altLang="en-US" dirty="0" smtClean="0"/>
              <a:t>，那</a:t>
            </a:r>
            <a:r>
              <a:rPr lang="en-US" altLang="zh-CN" dirty="0" smtClean="0"/>
              <a:t>f(</a:t>
            </a:r>
            <a:r>
              <a:rPr lang="el-GR" altLang="zh-CN" dirty="0" smtClean="0">
                <a:latin typeface="Times New Roman"/>
                <a:cs typeface="Times New Roman"/>
              </a:rPr>
              <a:t>θ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的零元；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(5)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的幂等元，那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的幂等元；</a:t>
            </a:r>
            <a:endParaRPr lang="zh-CN" altLang="en-US" dirty="0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1828800" y="3810000"/>
          <a:ext cx="485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" name="公式" r:id="rId4" imgW="215713" imgH="203024" progId="Equation.3">
                  <p:embed/>
                </p:oleObj>
              </mc:Choice>
              <mc:Fallback>
                <p:oleObj name="公式" r:id="rId4" imgW="215713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485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838200" y="43434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公式" r:id="rId6" imgW="1091726" imgH="228501" progId="Equation.3">
                  <p:embed/>
                </p:oleObj>
              </mc:Choice>
              <mc:Fallback>
                <p:oleObj name="公式" r:id="rId6" imgW="1091726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 smtClean="0"/>
              <a:t>(6)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中关于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左，右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可约的，那</a:t>
            </a:r>
            <a:r>
              <a:rPr lang="en-US" altLang="zh-CN" dirty="0" smtClean="0"/>
              <a:t>f(a)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中关于</a:t>
            </a:r>
            <a:r>
              <a:rPr lang="el-GR" altLang="zh-CN" dirty="0" smtClean="0"/>
              <a:t>ο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</a:t>
            </a:r>
            <a:r>
              <a:rPr lang="zh-CN" altLang="en-US" dirty="0" smtClean="0"/>
              <a:t>左，右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可约的。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定理中满同态是</a:t>
            </a:r>
            <a:r>
              <a:rPr lang="zh-CN" altLang="en-US" dirty="0" smtClean="0">
                <a:solidFill>
                  <a:srgbClr val="FF0000"/>
                </a:solidFill>
              </a:rPr>
              <a:t>必要条件</a:t>
            </a:r>
            <a:r>
              <a:rPr lang="zh-CN" altLang="en-US" dirty="0" smtClean="0"/>
              <a:t>，性质只在同态像上有效；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对于具有多个代数运算的两个同类型系统，同态是指相应的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个同态方程</a:t>
            </a:r>
            <a:r>
              <a:rPr lang="zh-CN" altLang="en-US" dirty="0" smtClean="0"/>
              <a:t>均成立；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同构映射是双射，所以不仅保持性质而且可 逆，此时两个代数系统可视为一个，只是运算，元素符号不同。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的同态，并且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中有幺元  ，那么称下列集合为同态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</a:t>
            </a:r>
            <a:r>
              <a:rPr lang="zh-CN" altLang="en-US" dirty="0"/>
              <a:t>核</a:t>
            </a:r>
            <a:r>
              <a:rPr lang="en-US" altLang="zh-CN" dirty="0" smtClean="0"/>
              <a:t>(Kernel homomorphism)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K(f)</a:t>
            </a:r>
            <a:r>
              <a:rPr lang="zh-CN" altLang="en-US" dirty="0" smtClean="0"/>
              <a:t>。</a:t>
            </a:r>
          </a:p>
          <a:p>
            <a:pPr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3886200" y="5410200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" name="公式" r:id="rId4" imgW="152202" imgH="177569" progId="Equation.3">
                  <p:embed/>
                </p:oleObj>
              </mc:Choice>
              <mc:Fallback>
                <p:oleObj name="公式" r:id="rId4" imgW="152202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762000" y="6248400"/>
          <a:ext cx="4086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公式" r:id="rId6" imgW="1816100" imgH="203200" progId="Equation.3">
                  <p:embed/>
                </p:oleObj>
              </mc:Choice>
              <mc:Fallback>
                <p:oleObj name="公式" r:id="rId6" imgW="1816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48400"/>
                        <a:ext cx="4086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7.4 </a:t>
            </a:r>
            <a:r>
              <a:rPr lang="zh-CN" altLang="en-US" dirty="0" smtClean="0"/>
              <a:t>代数系统的同态与同构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86400"/>
          </a:xfrm>
        </p:spPr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是代数系统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到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的同态，如果        ，那么</a:t>
            </a:r>
            <a:r>
              <a:rPr lang="en-US" altLang="zh-CN" dirty="0" smtClean="0"/>
              <a:t>&lt;K(f),*&gt;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的子代数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证：只要证明</a:t>
            </a:r>
            <a:r>
              <a:rPr lang="en-US" altLang="zh-CN" dirty="0" smtClean="0"/>
              <a:t>K(f)</a:t>
            </a:r>
            <a:r>
              <a:rPr lang="zh-CN" altLang="en-US" dirty="0" smtClean="0"/>
              <a:t>对</a:t>
            </a:r>
            <a:r>
              <a:rPr lang="en-US" altLang="zh-CN" dirty="0" smtClean="0"/>
              <a:t>*</a:t>
            </a:r>
            <a:r>
              <a:rPr lang="zh-CN" altLang="en-US" dirty="0" smtClean="0"/>
              <a:t>运算</a:t>
            </a:r>
            <a:r>
              <a:rPr lang="zh-CN" altLang="en-US" dirty="0" smtClean="0">
                <a:solidFill>
                  <a:srgbClr val="FF0000"/>
                </a:solidFill>
              </a:rPr>
              <a:t>封闭</a:t>
            </a:r>
            <a:r>
              <a:rPr lang="zh-CN" altLang="en-US" dirty="0" smtClean="0"/>
              <a:t>即可。设</a:t>
            </a:r>
            <a:r>
              <a:rPr lang="en-US" altLang="zh-CN" dirty="0" smtClean="0"/>
              <a:t>K(f)</a:t>
            </a:r>
            <a:r>
              <a:rPr lang="zh-CN" altLang="en-US" dirty="0" smtClean="0"/>
              <a:t>中任意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，于是             ，考虑</a:t>
            </a:r>
            <a:endParaRPr lang="en-US" altLang="zh-CN" dirty="0" smtClean="0"/>
          </a:p>
          <a:p>
            <a:pPr>
              <a:buFontTx/>
              <a:buNone/>
              <a:defRPr/>
            </a:pP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那</a:t>
            </a:r>
            <a:r>
              <a:rPr lang="en-US" altLang="zh-CN" dirty="0" smtClean="0"/>
              <a:t>&lt;K(f),*&gt;</a:t>
            </a:r>
            <a:r>
              <a:rPr lang="zh-CN" altLang="en-US" dirty="0" smtClean="0"/>
              <a:t>为</a:t>
            </a:r>
            <a:r>
              <a:rPr lang="en-US" altLang="zh-CN" dirty="0" smtClean="0"/>
              <a:t>&lt;S,*&gt;</a:t>
            </a:r>
            <a:r>
              <a:rPr lang="zh-CN" altLang="en-US" dirty="0" smtClean="0"/>
              <a:t>的子代数。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  <a:defRPr/>
            </a:pPr>
            <a:r>
              <a:rPr lang="zh-CN" altLang="en-US" dirty="0" smtClean="0"/>
              <a:t>一个同态映射</a:t>
            </a:r>
            <a:r>
              <a:rPr lang="en-US" altLang="zh-CN" dirty="0" smtClean="0"/>
              <a:t>f</a:t>
            </a:r>
            <a:r>
              <a:rPr lang="zh-CN" altLang="en-US" dirty="0" smtClean="0"/>
              <a:t>可导致两个子代数：</a:t>
            </a:r>
            <a:r>
              <a:rPr lang="en-US" altLang="zh-CN" dirty="0" smtClean="0"/>
              <a:t>&lt;T,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&gt;: &lt;f(S),</a:t>
            </a:r>
            <a:r>
              <a:rPr lang="el-GR" altLang="zh-CN" dirty="0" smtClean="0"/>
              <a:t>ο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；</a:t>
            </a:r>
            <a:r>
              <a:rPr lang="en-US" altLang="zh-CN" dirty="0" smtClean="0"/>
              <a:t>&lt;S,*&gt;:&lt;K(f),*&gt;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230782"/>
              </p:ext>
            </p:extLst>
          </p:nvPr>
        </p:nvGraphicFramePr>
        <p:xfrm>
          <a:off x="1509713" y="15240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6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5240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"/>
          <p:cNvGraphicFramePr>
            <a:graphicFrameLocks noChangeAspect="1"/>
          </p:cNvGraphicFramePr>
          <p:nvPr/>
        </p:nvGraphicFramePr>
        <p:xfrm>
          <a:off x="3048000" y="2590800"/>
          <a:ext cx="2343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7" name="公式" r:id="rId6" imgW="1040948" imgH="203112" progId="Equation.3">
                  <p:embed/>
                </p:oleObj>
              </mc:Choice>
              <mc:Fallback>
                <p:oleObj name="公式" r:id="rId6" imgW="104094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343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533400" y="3124200"/>
          <a:ext cx="702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8" name="公式" r:id="rId8" imgW="3124200" imgH="203200" progId="Equation.3">
                  <p:embed/>
                </p:oleObj>
              </mc:Choice>
              <mc:Fallback>
                <p:oleObj name="公式" r:id="rId8" imgW="3124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7029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7.1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代数运算的概念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7-1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是有穷集合时，运算可以用运算表给出。</a:t>
            </a: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74145"/>
              </p:ext>
            </p:extLst>
          </p:nvPr>
        </p:nvGraphicFramePr>
        <p:xfrm>
          <a:off x="915988" y="1600200"/>
          <a:ext cx="777081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0" name="Equation" r:id="rId4" imgW="4025880" imgH="1815840" progId="Equation.DSMT4">
                  <p:embed/>
                </p:oleObj>
              </mc:Choice>
              <mc:Fallback>
                <p:oleObj name="Equation" r:id="rId4" imgW="4025880" imgH="1815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600200"/>
                        <a:ext cx="7770812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   均为集合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上二元运算，</a:t>
            </a:r>
            <a:endParaRPr lang="zh-CN" alt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743200" y="1219200"/>
          <a:ext cx="620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2" name="公式" r:id="rId4" imgW="241091" imgH="177646" progId="Equation.3">
                  <p:embed/>
                </p:oleObj>
              </mc:Choice>
              <mc:Fallback>
                <p:oleObj name="公式" r:id="rId4" imgW="241091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19200"/>
                        <a:ext cx="620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28733"/>
              </p:ext>
            </p:extLst>
          </p:nvPr>
        </p:nvGraphicFramePr>
        <p:xfrm>
          <a:off x="352425" y="1600200"/>
          <a:ext cx="86931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3" name="Equation" r:id="rId6" imgW="4647960" imgH="2361960" progId="Equation.DSMT4">
                  <p:embed/>
                </p:oleObj>
              </mc:Choice>
              <mc:Fallback>
                <p:oleObj name="Equation" r:id="rId6" imgW="4647960" imgH="2361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600200"/>
                        <a:ext cx="86931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7-2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(1)Z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上的加，减，乘法是二元运算，且加法，乘法：结合律，交换律，乘法对加法，减法满足分配律，反之不满足；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的幂集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上的二元运算：∪，∩满足交换律，结合律，吸收律，幂等律，且彼此之间满足分配律；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A={a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上的运算“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”满足如下运算表：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79125"/>
              </p:ext>
            </p:extLst>
          </p:nvPr>
        </p:nvGraphicFramePr>
        <p:xfrm>
          <a:off x="1828800" y="4572000"/>
          <a:ext cx="2514600" cy="15543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81271"/>
              </p:ext>
            </p:extLst>
          </p:nvPr>
        </p:nvGraphicFramePr>
        <p:xfrm>
          <a:off x="4953000" y="4572000"/>
          <a:ext cx="2514600" cy="15543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altLang="zh-CN" sz="2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ο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解：由运算表知：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1) 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是可交换的；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2) 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是可结合的；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3) 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是可分配的；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不可分配；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5) *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l-GR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ο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满足吸收律。</a:t>
            </a:r>
          </a:p>
        </p:txBody>
      </p:sp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7.3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为集合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中的二元运算，如果存在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且对任意的元素    均有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则称元素     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关于运算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右幺元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左幺元</a:t>
            </a:r>
            <a:r>
              <a:rPr lang="en-US" altLang="zh-CN" dirty="0" smtClean="0"/>
              <a:t>)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或右单位元</a:t>
            </a:r>
            <a:r>
              <a:rPr lang="en-US" altLang="zh-CN" dirty="0" smtClean="0"/>
              <a:t>(</a:t>
            </a:r>
            <a:r>
              <a:rPr lang="zh-CN" altLang="en-US" dirty="0" smtClean="0"/>
              <a:t>左单位元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7.1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中的二元运算，且    分别是对于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的右幺元和左幺元，则       ，对任意元素                 ，称元素</a:t>
            </a:r>
            <a:r>
              <a:rPr lang="en-US" altLang="zh-CN" dirty="0" smtClean="0"/>
              <a:t>e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关于运算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幺元</a:t>
            </a:r>
            <a:r>
              <a:rPr lang="en-US" altLang="zh-CN" dirty="0" smtClean="0"/>
              <a:t>(Identity Elements)</a:t>
            </a:r>
            <a:r>
              <a:rPr lang="zh-CN" altLang="en-US" dirty="0" smtClean="0"/>
              <a:t>且</a:t>
            </a:r>
            <a:r>
              <a:rPr lang="zh-CN" altLang="en-US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</a:t>
            </a:r>
            <a:endParaRPr lang="zh-CN" altLang="en-US" dirty="0"/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762000" y="167640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8" name="公式" r:id="rId4" imgW="863225" imgH="228501" progId="Equation.3">
                  <p:embed/>
                </p:oleObj>
              </mc:Choice>
              <mc:Fallback>
                <p:oleObj name="公式" r:id="rId4" imgW="8632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5029200" y="1676400"/>
          <a:ext cx="815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9" name="公式" r:id="rId6" imgW="368140" imgH="177723" progId="Equation.3">
                  <p:embed/>
                </p:oleObj>
              </mc:Choice>
              <mc:Fallback>
                <p:oleObj name="公式" r:id="rId6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8159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6400800" y="1676400"/>
          <a:ext cx="246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0" name="公式" r:id="rId8" imgW="1231366" imgH="228501" progId="Equation.3">
                  <p:embed/>
                </p:oleObj>
              </mc:Choice>
              <mc:Fallback>
                <p:oleObj name="公式" r:id="rId8" imgW="1231366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246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2209800" y="22098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1" name="公式" r:id="rId10" imgW="381000" imgH="228600" progId="Equation.3">
                  <p:embed/>
                </p:oleObj>
              </mc:Choice>
              <mc:Fallback>
                <p:oleObj name="公式" r:id="rId10" imgW="38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7010400" y="320040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2" name="公式" r:id="rId12" imgW="406224" imgH="228501" progId="Equation.3">
                  <p:embed/>
                </p:oleObj>
              </mc:Choice>
              <mc:Fallback>
                <p:oleObj name="公式" r:id="rId12" imgW="40622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00400"/>
                        <a:ext cx="81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5638800" y="35814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" name="公式" r:id="rId14" imgW="647700" imgH="228600" progId="Equation.3">
                  <p:embed/>
                </p:oleObj>
              </mc:Choice>
              <mc:Fallback>
                <p:oleObj name="公式" r:id="rId14" imgW="647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814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8"/>
          <p:cNvGraphicFramePr>
            <a:graphicFrameLocks noChangeAspect="1"/>
          </p:cNvGraphicFramePr>
          <p:nvPr/>
        </p:nvGraphicFramePr>
        <p:xfrm>
          <a:off x="1447800" y="3962400"/>
          <a:ext cx="3143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4" name="公式" r:id="rId16" imgW="1396394" imgH="203112" progId="Equation.3">
                  <p:embed/>
                </p:oleObj>
              </mc:Choice>
              <mc:Fallback>
                <p:oleObj name="公式" r:id="rId16" imgW="139639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143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87383"/>
              </p:ext>
            </p:extLst>
          </p:nvPr>
        </p:nvGraphicFramePr>
        <p:xfrm>
          <a:off x="1090613" y="4876800"/>
          <a:ext cx="79343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" name="Equation" r:id="rId18" imgW="4140000" imgH="914400" progId="Equation.DSMT4">
                  <p:embed/>
                </p:oleObj>
              </mc:Choice>
              <mc:Fallback>
                <p:oleObj name="Equation" r:id="rId18" imgW="41400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876800"/>
                        <a:ext cx="79343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对于可交换的二元运算来说，左幺元都为右幺元，右幺元也为左幺元，即为幺元；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幺元必须强调是针对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某一个运算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而言的。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7-3</a:t>
            </a:r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(1)R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中的加法“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”运算：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(2)R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中的乘法“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”运算：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的子集的并“∪”运算：  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的子集的交“∩”运算：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命题集合中，析取“∨”运算：矛盾式是幺元；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命题集合中，合取“∧”运算：重言式是幺元；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(7)</a:t>
            </a: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62690"/>
              </p:ext>
            </p:extLst>
          </p:nvPr>
        </p:nvGraphicFramePr>
        <p:xfrm>
          <a:off x="5927725" y="358140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"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3581400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/>
          <p:cNvGraphicFramePr>
            <a:graphicFrameLocks noChangeAspect="1"/>
          </p:cNvGraphicFramePr>
          <p:nvPr/>
        </p:nvGraphicFramePr>
        <p:xfrm>
          <a:off x="1143000" y="5638800"/>
          <a:ext cx="75549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" name="公式" r:id="rId6" imgW="3683000" imgH="482600" progId="Equation.3">
                  <p:embed/>
                </p:oleObj>
              </mc:Choice>
              <mc:Fallback>
                <p:oleObj name="公式" r:id="rId6" imgW="36830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38800"/>
                        <a:ext cx="75549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Arial Black" pitchFamily="34" charset="0"/>
                <a:ea typeface="黑体" pitchFamily="2" charset="-122"/>
              </a:rPr>
              <a:t>7.2</a:t>
            </a:r>
            <a:r>
              <a:rPr lang="zh-CN" altLang="en-US" dirty="0" smtClean="0">
                <a:latin typeface="Arial Black" pitchFamily="34" charset="0"/>
                <a:ea typeface="黑体" pitchFamily="2" charset="-122"/>
              </a:rPr>
              <a:t> 代数运算的性质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定义</a:t>
            </a:r>
            <a:r>
              <a:rPr lang="en-US" altLang="zh-CN" kern="1200" dirty="0" smtClean="0">
                <a:solidFill>
                  <a:srgbClr val="FF6600"/>
                </a:solidFill>
              </a:rPr>
              <a:t>7.4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中的二元运算，如果存在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且对任意元素     均有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称元素     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关于运算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右零元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左零元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kern="1200" dirty="0" smtClean="0">
                <a:solidFill>
                  <a:srgbClr val="FF6600"/>
                </a:solidFill>
              </a:rPr>
              <a:t>定理</a:t>
            </a:r>
            <a:r>
              <a:rPr lang="en-US" altLang="zh-CN" kern="1200" dirty="0" smtClean="0">
                <a:solidFill>
                  <a:srgbClr val="FF6600"/>
                </a:solidFill>
              </a:rPr>
              <a:t>7.2</a:t>
            </a:r>
            <a:r>
              <a:rPr lang="zh-CN" altLang="en-US" kern="1200" dirty="0" smtClean="0">
                <a:solidFill>
                  <a:srgbClr val="FF6600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*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中的二元运算且     分别是对</a:t>
            </a:r>
            <a:r>
              <a:rPr lang="en-US" altLang="zh-CN" dirty="0" smtClean="0"/>
              <a:t>*</a:t>
            </a:r>
            <a:r>
              <a:rPr lang="zh-CN" altLang="en-US" dirty="0" smtClean="0"/>
              <a:t>的右零元和左零元，则         ，使对任意元素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                  </a:t>
            </a:r>
            <a:r>
              <a:rPr lang="zh-CN" altLang="en-US" dirty="0" smtClean="0"/>
              <a:t>，称元素 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中关于运算</a:t>
            </a:r>
            <a:r>
              <a:rPr lang="en-US" altLang="zh-CN" dirty="0" smtClean="0"/>
              <a:t>*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零元</a:t>
            </a:r>
            <a:r>
              <a:rPr lang="en-US" altLang="zh-CN" dirty="0" smtClean="0"/>
              <a:t>(zero)</a:t>
            </a:r>
            <a:r>
              <a:rPr lang="zh-CN" altLang="en-US" dirty="0" smtClean="0"/>
              <a:t>且</a:t>
            </a:r>
            <a:r>
              <a:rPr lang="zh-CN" altLang="en-US" dirty="0" smtClean="0">
                <a:solidFill>
                  <a:srgbClr val="FF0000"/>
                </a:solidFill>
              </a:rPr>
              <a:t>唯一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证：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en-US" altLang="zh-CN" dirty="0" smtClean="0"/>
              <a:t>      </a:t>
            </a:r>
          </a:p>
          <a:p>
            <a:pPr>
              <a:buFontTx/>
              <a:buNone/>
              <a:defRPr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21645"/>
              </p:ext>
            </p:extLst>
          </p:nvPr>
        </p:nvGraphicFramePr>
        <p:xfrm>
          <a:off x="749300" y="16764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4" name="Equation" r:id="rId3" imgW="876300" imgH="228600" progId="Equation.DSMT4">
                  <p:embed/>
                </p:oleObj>
              </mc:Choice>
              <mc:Fallback>
                <p:oleObj name="Equation" r:id="rId3" imgW="876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676400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4648200" y="1676400"/>
          <a:ext cx="947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5" name="公式" r:id="rId5" imgW="368140" imgH="177723" progId="Equation.3">
                  <p:embed/>
                </p:oleObj>
              </mc:Choice>
              <mc:Fallback>
                <p:oleObj name="公式" r:id="rId5" imgW="368140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76400"/>
                        <a:ext cx="947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4"/>
          <p:cNvGraphicFramePr>
            <a:graphicFrameLocks noChangeAspect="1"/>
          </p:cNvGraphicFramePr>
          <p:nvPr/>
        </p:nvGraphicFramePr>
        <p:xfrm>
          <a:off x="6362700" y="1676400"/>
          <a:ext cx="269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6" name="公式" r:id="rId7" imgW="1346200" imgH="228600" progId="Equation.3">
                  <p:embed/>
                </p:oleObj>
              </mc:Choice>
              <mc:Fallback>
                <p:oleObj name="公式" r:id="rId7" imgW="1346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1676400"/>
                        <a:ext cx="269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70288"/>
              </p:ext>
            </p:extLst>
          </p:nvPr>
        </p:nvGraphicFramePr>
        <p:xfrm>
          <a:off x="1828800" y="2165279"/>
          <a:ext cx="914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7" name="公式" r:id="rId9" imgW="406224" imgH="228501" progId="Equation.3">
                  <p:embed/>
                </p:oleObj>
              </mc:Choice>
              <mc:Fallback>
                <p:oleObj name="公式" r:id="rId9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65279"/>
                        <a:ext cx="914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5994400" y="2667000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8" name="公式" r:id="rId11" imgW="431613" imgH="228501" progId="Equation.3">
                  <p:embed/>
                </p:oleObj>
              </mc:Choice>
              <mc:Fallback>
                <p:oleObj name="公式" r:id="rId11" imgW="43161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667000"/>
                        <a:ext cx="86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7"/>
          <p:cNvGraphicFramePr>
            <a:graphicFrameLocks noChangeAspect="1"/>
          </p:cNvGraphicFramePr>
          <p:nvPr/>
        </p:nvGraphicFramePr>
        <p:xfrm>
          <a:off x="4508500" y="3124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9" name="公式" r:id="rId13" imgW="685800" imgH="228600" progId="Equation.3">
                  <p:embed/>
                </p:oleObj>
              </mc:Choice>
              <mc:Fallback>
                <p:oleObj name="公式" r:id="rId13" imgW="685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1242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9"/>
          <p:cNvGraphicFramePr>
            <a:graphicFrameLocks noChangeAspect="1"/>
          </p:cNvGraphicFramePr>
          <p:nvPr/>
        </p:nvGraphicFramePr>
        <p:xfrm>
          <a:off x="935038" y="3505200"/>
          <a:ext cx="3857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0" name="公式" r:id="rId15" imgW="1497950" imgH="215806" progId="Equation.3">
                  <p:embed/>
                </p:oleObj>
              </mc:Choice>
              <mc:Fallback>
                <p:oleObj name="公式" r:id="rId15" imgW="149795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505200"/>
                        <a:ext cx="3857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96288"/>
              </p:ext>
            </p:extLst>
          </p:nvPr>
        </p:nvGraphicFramePr>
        <p:xfrm>
          <a:off x="1435100" y="4519613"/>
          <a:ext cx="6934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1" name="Equation" r:id="rId17" imgW="3619440" imgH="914400" progId="Equation.DSMT4">
                  <p:embed/>
                </p:oleObj>
              </mc:Choice>
              <mc:Fallback>
                <p:oleObj name="Equation" r:id="rId17" imgW="361944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519613"/>
                        <a:ext cx="69342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248400" y="36322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2" name="公式" r:id="rId19" imgW="126725" imgH="177415" progId="Equation.3">
                  <p:embed/>
                </p:oleObj>
              </mc:Choice>
              <mc:Fallback>
                <p:oleObj name="公式" r:id="rId19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322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Tm="548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17870</TotalTime>
  <Words>3261</Words>
  <Application>Microsoft Office PowerPoint</Application>
  <PresentationFormat>全屏显示(4:3)</PresentationFormat>
  <Paragraphs>341</Paragraphs>
  <Slides>28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宋体</vt:lpstr>
      <vt:lpstr>Arial</vt:lpstr>
      <vt:lpstr>Arial Black</vt:lpstr>
      <vt:lpstr>Comic Sans MS</vt:lpstr>
      <vt:lpstr>Garamond</vt:lpstr>
      <vt:lpstr>Times New Roman</vt:lpstr>
      <vt:lpstr>Wingdings</vt:lpstr>
      <vt:lpstr>默认设计模板</vt:lpstr>
      <vt:lpstr>公式</vt:lpstr>
      <vt:lpstr>Equation</vt:lpstr>
      <vt:lpstr>第三部分</vt:lpstr>
      <vt:lpstr>第七章 代数系统</vt:lpstr>
      <vt:lpstr>7.1 代数运算的概念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7.2 代数运算的性质</vt:lpstr>
      <vt:lpstr>7.3 代数系统</vt:lpstr>
      <vt:lpstr>7.3 代数系统</vt:lpstr>
      <vt:lpstr>7.3 代数系统</vt:lpstr>
      <vt:lpstr>7.4 代数系统的同态与同构</vt:lpstr>
      <vt:lpstr>7.4 代数系统的同态与同构</vt:lpstr>
      <vt:lpstr>7.4 代数系统的同态与同构</vt:lpstr>
      <vt:lpstr>7.4 代数系统的同态与同构</vt:lpstr>
      <vt:lpstr>7.4 代数系统的同态与同构</vt:lpstr>
      <vt:lpstr>7.4 代数系统的同态与同构</vt:lpstr>
      <vt:lpstr>7.4 代数系统的同态与同构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</dc:creator>
  <cp:lastModifiedBy>ANT</cp:lastModifiedBy>
  <cp:revision>1007</cp:revision>
  <cp:lastPrinted>1601-01-01T00:00:00Z</cp:lastPrinted>
  <dcterms:created xsi:type="dcterms:W3CDTF">1601-01-01T00:00:00Z</dcterms:created>
  <dcterms:modified xsi:type="dcterms:W3CDTF">2020-12-08T10:27:38Z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