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7"/>
  </p:notesMasterIdLst>
  <p:handoutMasterIdLst>
    <p:handoutMasterId r:id="rId68"/>
  </p:handoutMasterIdLst>
  <p:sldIdLst>
    <p:sldId id="292" r:id="rId2"/>
    <p:sldId id="393" r:id="rId3"/>
    <p:sldId id="394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423" r:id="rId33"/>
    <p:sldId id="424" r:id="rId34"/>
    <p:sldId id="425" r:id="rId35"/>
    <p:sldId id="426" r:id="rId36"/>
    <p:sldId id="427" r:id="rId37"/>
    <p:sldId id="428" r:id="rId38"/>
    <p:sldId id="429" r:id="rId39"/>
    <p:sldId id="430" r:id="rId40"/>
    <p:sldId id="431" r:id="rId41"/>
    <p:sldId id="432" r:id="rId42"/>
    <p:sldId id="433" r:id="rId43"/>
    <p:sldId id="434" r:id="rId44"/>
    <p:sldId id="435" r:id="rId45"/>
    <p:sldId id="436" r:id="rId46"/>
    <p:sldId id="437" r:id="rId47"/>
    <p:sldId id="438" r:id="rId48"/>
    <p:sldId id="439" r:id="rId49"/>
    <p:sldId id="440" r:id="rId50"/>
    <p:sldId id="441" r:id="rId51"/>
    <p:sldId id="442" r:id="rId52"/>
    <p:sldId id="455" r:id="rId53"/>
    <p:sldId id="443" r:id="rId54"/>
    <p:sldId id="444" r:id="rId55"/>
    <p:sldId id="445" r:id="rId56"/>
    <p:sldId id="446" r:id="rId57"/>
    <p:sldId id="447" r:id="rId58"/>
    <p:sldId id="448" r:id="rId59"/>
    <p:sldId id="449" r:id="rId60"/>
    <p:sldId id="450" r:id="rId61"/>
    <p:sldId id="451" r:id="rId62"/>
    <p:sldId id="452" r:id="rId63"/>
    <p:sldId id="457" r:id="rId64"/>
    <p:sldId id="453" r:id="rId65"/>
    <p:sldId id="454" r:id="rId6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  <a:srgbClr val="0000FF"/>
    <a:srgbClr val="FF9900"/>
    <a:srgbClr val="008000"/>
    <a:srgbClr val="66FF33"/>
    <a:srgbClr val="00FF00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0" autoAdjust="0"/>
    <p:restoredTop sz="52730" autoAdjust="0"/>
  </p:normalViewPr>
  <p:slideViewPr>
    <p:cSldViewPr>
      <p:cViewPr varScale="1">
        <p:scale>
          <a:sx n="66" d="100"/>
          <a:sy n="66" d="100"/>
        </p:scale>
        <p:origin x="3192" y="48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22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26.wmf"/><Relationship Id="rId4" Type="http://schemas.openxmlformats.org/officeDocument/2006/relationships/image" Target="../media/image53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0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0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05.wmf"/><Relationship Id="rId1" Type="http://schemas.openxmlformats.org/officeDocument/2006/relationships/image" Target="../media/image124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7" Type="http://schemas.openxmlformats.org/officeDocument/2006/relationships/image" Target="../media/image133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26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9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0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/Relationships>
</file>

<file path=ppt/drawings/_rels/vmlDrawing5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image" Target="../media/image163.wmf"/><Relationship Id="rId3" Type="http://schemas.openxmlformats.org/officeDocument/2006/relationships/image" Target="../media/image153.wmf"/><Relationship Id="rId7" Type="http://schemas.openxmlformats.org/officeDocument/2006/relationships/image" Target="../media/image157.wmf"/><Relationship Id="rId12" Type="http://schemas.openxmlformats.org/officeDocument/2006/relationships/image" Target="../media/image162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11" Type="http://schemas.openxmlformats.org/officeDocument/2006/relationships/image" Target="../media/image161.wmf"/><Relationship Id="rId5" Type="http://schemas.openxmlformats.org/officeDocument/2006/relationships/image" Target="../media/image155.wmf"/><Relationship Id="rId10" Type="http://schemas.openxmlformats.org/officeDocument/2006/relationships/image" Target="../media/image160.wmf"/><Relationship Id="rId4" Type="http://schemas.openxmlformats.org/officeDocument/2006/relationships/image" Target="../media/image154.wmf"/><Relationship Id="rId9" Type="http://schemas.openxmlformats.org/officeDocument/2006/relationships/image" Target="../media/image159.wmf"/><Relationship Id="rId14" Type="http://schemas.openxmlformats.org/officeDocument/2006/relationships/image" Target="../media/image164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407C17B-A9E7-49E5-BFBD-0D3F65C40B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7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7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7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0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85.bin"/><Relationship Id="rId5" Type="http://schemas.openxmlformats.org/officeDocument/2006/relationships/image" Target="../media/image82.wmf"/><Relationship Id="rId4" Type="http://schemas.openxmlformats.org/officeDocument/2006/relationships/oleObject" Target="../embeddings/oleObject84.bin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7377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8750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014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964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345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3334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7167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8246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8816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57947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0533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1008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5873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5627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endParaRPr lang="en-US" altLang="zh-CN" dirty="0" smtClean="0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89496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5977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38489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80153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365320"/>
              </p:ext>
            </p:extLst>
          </p:nvPr>
        </p:nvGraphicFramePr>
        <p:xfrm>
          <a:off x="2705100" y="4457700"/>
          <a:ext cx="144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8" name="Equation" r:id="rId4" imgW="1447560" imgH="228600" progId="Equation.DSMT4">
                  <p:embed/>
                </p:oleObj>
              </mc:Choice>
              <mc:Fallback>
                <p:oleObj name="Equation" r:id="rId4" imgW="1447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05100" y="4457700"/>
                        <a:ext cx="1447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394868"/>
              </p:ext>
            </p:extLst>
          </p:nvPr>
        </p:nvGraphicFramePr>
        <p:xfrm>
          <a:off x="2705100" y="4457700"/>
          <a:ext cx="144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9" name="Equation" r:id="rId6" imgW="1447560" imgH="228600" progId="Equation.DSMT4">
                  <p:embed/>
                </p:oleObj>
              </mc:Choice>
              <mc:Fallback>
                <p:oleObj name="Equation" r:id="rId6" imgW="1447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05100" y="4457700"/>
                        <a:ext cx="1447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44662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99159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2965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9743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90052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5619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18634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03720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1166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95753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268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5201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22980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56631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9273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47096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58001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23549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62476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01178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76921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80826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6375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3270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528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1432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8067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092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12788" y="6257925"/>
            <a:ext cx="1885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113088" y="6257925"/>
            <a:ext cx="291623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788" y="6257925"/>
            <a:ext cx="1885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113088" y="6257925"/>
            <a:ext cx="291623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529638" y="6629400"/>
            <a:ext cx="6905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fld id="{E1CB507D-6657-4D0A-85EA-A28CC79F8773}" type="slidenum">
              <a:rPr lang="en-US" altLang="zh-CN" sz="1400" b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ctr">
                <a:lnSpc>
                  <a:spcPct val="85000"/>
                </a:lnSpc>
                <a:spcBef>
                  <a:spcPct val="50000"/>
                </a:spcBef>
                <a:defRPr/>
              </a:pPr>
              <a:t>‹#›</a:t>
            </a:fld>
            <a:r>
              <a:rPr lang="en-US" altLang="zh-CN" sz="1400" b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/73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 userDrawn="1"/>
        </p:nvSpPr>
        <p:spPr bwMode="auto">
          <a:xfrm>
            <a:off x="0" y="3055938"/>
            <a:ext cx="9144000" cy="144462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chemeClr val="bg1"/>
              </a:gs>
            </a:gsLst>
            <a:path path="rect">
              <a:fillToRect t="100000" r="10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10855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524000"/>
            <a:ext cx="9144000" cy="1470025"/>
          </a:xfrm>
        </p:spPr>
        <p:txBody>
          <a:bodyPr/>
          <a:lstStyle>
            <a:lvl1pPr>
              <a:defRPr>
                <a:solidFill>
                  <a:srgbClr val="0000E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855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981200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accent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43541604"/>
      </p:ext>
    </p:extLst>
  </p:cSld>
  <p:clrMapOvr>
    <a:masterClrMapping/>
  </p:clrMapOvr>
  <p:transition spd="med" advTm="5486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556205"/>
      </p:ext>
    </p:extLst>
  </p:cSld>
  <p:clrMapOvr>
    <a:masterClrMapping/>
  </p:clrMapOvr>
  <p:transition spd="med" advTm="5486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664337"/>
      </p:ext>
    </p:extLst>
  </p:cSld>
  <p:clrMapOvr>
    <a:masterClrMapping/>
  </p:clrMapOvr>
  <p:transition spd="med" advTm="5486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521323"/>
      </p:ext>
    </p:extLst>
  </p:cSld>
  <p:clrMapOvr>
    <a:masterClrMapping/>
  </p:clrMapOvr>
  <p:transition spd="med" advTm="5486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4038600" cy="2667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667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217920"/>
      </p:ext>
    </p:extLst>
  </p:cSld>
  <p:clrMapOvr>
    <a:masterClrMapping/>
  </p:clrMapOvr>
  <p:transition spd="med" advTm="5486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1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51938"/>
      </p:ext>
    </p:extLst>
  </p:cSld>
  <p:clrMapOvr>
    <a:masterClrMapping/>
  </p:clrMapOvr>
  <p:transition spd="med" advTm="5486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4067045"/>
      </p:ext>
    </p:extLst>
  </p:cSld>
  <p:clrMapOvr>
    <a:masterClrMapping/>
  </p:clrMapOvr>
  <p:transition spd="med" advTm="5486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084616"/>
      </p:ext>
    </p:extLst>
  </p:cSld>
  <p:clrMapOvr>
    <a:masterClrMapping/>
  </p:clrMapOvr>
  <p:transition spd="med" advTm="5486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083263"/>
      </p:ext>
    </p:extLst>
  </p:cSld>
  <p:clrMapOvr>
    <a:masterClrMapping/>
  </p:clrMapOvr>
  <p:transition spd="med" advTm="5486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847224"/>
      </p:ext>
    </p:extLst>
  </p:cSld>
  <p:clrMapOvr>
    <a:masterClrMapping/>
  </p:clrMapOvr>
  <p:transition spd="med" advTm="5486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2000416"/>
      </p:ext>
    </p:extLst>
  </p:cSld>
  <p:clrMapOvr>
    <a:masterClrMapping/>
  </p:clrMapOvr>
  <p:transition spd="med" advTm="5486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9031067"/>
      </p:ext>
    </p:extLst>
  </p:cSld>
  <p:clrMapOvr>
    <a:masterClrMapping/>
  </p:clrMapOvr>
  <p:transition spd="med" advTm="5486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2916291"/>
      </p:ext>
    </p:extLst>
  </p:cSld>
  <p:clrMapOvr>
    <a:masterClrMapping/>
  </p:clrMapOvr>
  <p:transition spd="med" advTm="5486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712788" y="6257925"/>
            <a:ext cx="1885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3113088" y="6257925"/>
            <a:ext cx="291623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712788" y="6257925"/>
            <a:ext cx="1885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3113088" y="6257925"/>
            <a:ext cx="291623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8531887" y="6628195"/>
            <a:ext cx="651140" cy="27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fld id="{A3983627-03C3-433F-B8CB-55780AF53388}" type="slidenum">
              <a:rPr lang="en-US" altLang="zh-CN" sz="1400" b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ctr">
                <a:lnSpc>
                  <a:spcPct val="85000"/>
                </a:lnSpc>
                <a:spcBef>
                  <a:spcPct val="50000"/>
                </a:spcBef>
                <a:defRPr/>
              </a:pPr>
              <a:t>‹#›</a:t>
            </a:fld>
            <a:r>
              <a:rPr lang="en-US" altLang="zh-CN" sz="1400" b="1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/63</a:t>
            </a:r>
          </a:p>
        </p:txBody>
      </p:sp>
      <p:sp>
        <p:nvSpPr>
          <p:cNvPr id="99335" name="Rectangle 7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99342" name="Rectangle 14"/>
          <p:cNvSpPr>
            <a:spLocks noChangeArrowheads="1"/>
          </p:cNvSpPr>
          <p:nvPr userDrawn="1"/>
        </p:nvSpPr>
        <p:spPr bwMode="auto">
          <a:xfrm>
            <a:off x="0" y="922338"/>
            <a:ext cx="9144000" cy="144462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chemeClr val="bg1"/>
              </a:gs>
            </a:gsLst>
            <a:path path="rect">
              <a:fillToRect t="100000" r="10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99345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4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00" r:id="rId2"/>
    <p:sldLayoutId id="2147484201" r:id="rId3"/>
    <p:sldLayoutId id="2147484202" r:id="rId4"/>
    <p:sldLayoutId id="2147484203" r:id="rId5"/>
    <p:sldLayoutId id="2147484204" r:id="rId6"/>
    <p:sldLayoutId id="2147484205" r:id="rId7"/>
    <p:sldLayoutId id="2147484206" r:id="rId8"/>
    <p:sldLayoutId id="2147484207" r:id="rId9"/>
    <p:sldLayoutId id="2147484208" r:id="rId10"/>
    <p:sldLayoutId id="2147484209" r:id="rId11"/>
    <p:sldLayoutId id="2147484210" r:id="rId12"/>
    <p:sldLayoutId id="2147484211" r:id="rId13"/>
  </p:sldLayoutIdLst>
  <p:transition spd="med" advTm="5486"/>
  <p:timing>
    <p:tnLst>
      <p:par>
        <p:cTn id="1" dur="indefinite" restart="never" nodeType="tmRoot"/>
      </p:par>
    </p:tnLst>
  </p:timing>
  <p:txStyles>
    <p:titleStyle>
      <a:lvl1pPr algn="l" defTabSz="1030288" rtl="0" eaLnBrk="0" fontAlgn="base" hangingPunct="0">
        <a:lnSpc>
          <a:spcPct val="93000"/>
        </a:lnSpc>
        <a:spcBef>
          <a:spcPct val="25000"/>
        </a:spcBef>
        <a:spcAft>
          <a:spcPct val="0"/>
        </a:spcAft>
        <a:defRPr sz="4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defTabSz="1030288" rtl="0" eaLnBrk="0" fontAlgn="base" hangingPunct="0">
        <a:lnSpc>
          <a:spcPct val="93000"/>
        </a:lnSpc>
        <a:spcBef>
          <a:spcPct val="25000"/>
        </a:spcBef>
        <a:spcAft>
          <a:spcPct val="0"/>
        </a:spcAft>
        <a:defRPr sz="4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2pPr>
      <a:lvl3pPr algn="l" defTabSz="1030288" rtl="0" eaLnBrk="0" fontAlgn="base" hangingPunct="0">
        <a:lnSpc>
          <a:spcPct val="93000"/>
        </a:lnSpc>
        <a:spcBef>
          <a:spcPct val="25000"/>
        </a:spcBef>
        <a:spcAft>
          <a:spcPct val="0"/>
        </a:spcAft>
        <a:defRPr sz="4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3pPr>
      <a:lvl4pPr algn="l" defTabSz="1030288" rtl="0" eaLnBrk="0" fontAlgn="base" hangingPunct="0">
        <a:lnSpc>
          <a:spcPct val="93000"/>
        </a:lnSpc>
        <a:spcBef>
          <a:spcPct val="25000"/>
        </a:spcBef>
        <a:spcAft>
          <a:spcPct val="0"/>
        </a:spcAft>
        <a:defRPr sz="4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4pPr>
      <a:lvl5pPr algn="l" defTabSz="1030288" rtl="0" eaLnBrk="0" fontAlgn="base" hangingPunct="0">
        <a:lnSpc>
          <a:spcPct val="93000"/>
        </a:lnSpc>
        <a:spcBef>
          <a:spcPct val="25000"/>
        </a:spcBef>
        <a:spcAft>
          <a:spcPct val="0"/>
        </a:spcAft>
        <a:defRPr sz="4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5pPr>
      <a:lvl6pPr marL="457200" algn="ctr" defTabSz="1030288" rtl="0" fontAlgn="base">
        <a:lnSpc>
          <a:spcPct val="93000"/>
        </a:lnSpc>
        <a:spcBef>
          <a:spcPct val="25000"/>
        </a:spcBef>
        <a:spcAft>
          <a:spcPct val="0"/>
        </a:spcAft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6pPr>
      <a:lvl7pPr marL="914400" algn="ctr" defTabSz="1030288" rtl="0" fontAlgn="base">
        <a:lnSpc>
          <a:spcPct val="93000"/>
        </a:lnSpc>
        <a:spcBef>
          <a:spcPct val="25000"/>
        </a:spcBef>
        <a:spcAft>
          <a:spcPct val="0"/>
        </a:spcAft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7pPr>
      <a:lvl8pPr marL="1371600" algn="ctr" defTabSz="1030288" rtl="0" fontAlgn="base">
        <a:lnSpc>
          <a:spcPct val="93000"/>
        </a:lnSpc>
        <a:spcBef>
          <a:spcPct val="25000"/>
        </a:spcBef>
        <a:spcAft>
          <a:spcPct val="0"/>
        </a:spcAft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8pPr>
      <a:lvl9pPr marL="1828800" algn="ctr" defTabSz="1030288" rtl="0" fontAlgn="base">
        <a:lnSpc>
          <a:spcPct val="93000"/>
        </a:lnSpc>
        <a:spcBef>
          <a:spcPct val="25000"/>
        </a:spcBef>
        <a:spcAft>
          <a:spcPct val="0"/>
        </a:spcAft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9pPr>
    </p:titleStyle>
    <p:bodyStyle>
      <a:lvl1pPr marL="228600" indent="-228600" algn="l" defTabSz="1030288" rtl="0" eaLnBrk="0" fontAlgn="base" hangingPunct="0">
        <a:lnSpc>
          <a:spcPct val="87000"/>
        </a:lnSpc>
        <a:spcBef>
          <a:spcPct val="34000"/>
        </a:spcBef>
        <a:spcAft>
          <a:spcPct val="0"/>
        </a:spcAft>
        <a:buClr>
          <a:srgbClr val="A50021"/>
        </a:buClr>
        <a:buSzPct val="114000"/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defTabSz="1030288" rtl="0" eaLnBrk="0" fontAlgn="base" hangingPunct="0">
        <a:lnSpc>
          <a:spcPct val="87000"/>
        </a:lnSpc>
        <a:spcBef>
          <a:spcPct val="34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857250" indent="-171450" algn="l" defTabSz="1030288" rtl="0" eaLnBrk="0" fontAlgn="base" hangingPunct="0">
        <a:lnSpc>
          <a:spcPct val="87000"/>
        </a:lnSpc>
        <a:spcBef>
          <a:spcPct val="34000"/>
        </a:spcBef>
        <a:spcAft>
          <a:spcPct val="0"/>
        </a:spcAft>
        <a:buClr>
          <a:srgbClr val="A50021"/>
        </a:buClr>
        <a:buSzPct val="114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1788" indent="-228600" algn="l" defTabSz="1030288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Garamond" pitchFamily="18" charset="0"/>
          <a:ea typeface="+mn-ea"/>
        </a:defRPr>
      </a:lvl4pPr>
      <a:lvl5pPr marL="2058988" indent="-228600" algn="l" defTabSz="1030288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Garamond" pitchFamily="18" charset="0"/>
          <a:ea typeface="+mn-ea"/>
        </a:defRPr>
      </a:lvl5pPr>
      <a:lvl6pPr marL="2516188" indent="-228600" algn="l" defTabSz="1030288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Garamond" pitchFamily="18" charset="0"/>
          <a:ea typeface="+mn-ea"/>
        </a:defRPr>
      </a:lvl6pPr>
      <a:lvl7pPr marL="2973388" indent="-228600" algn="l" defTabSz="1030288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Garamond" pitchFamily="18" charset="0"/>
          <a:ea typeface="+mn-ea"/>
        </a:defRPr>
      </a:lvl7pPr>
      <a:lvl8pPr marL="3430588" indent="-228600" algn="l" defTabSz="1030288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Garamond" pitchFamily="18" charset="0"/>
          <a:ea typeface="+mn-ea"/>
        </a:defRPr>
      </a:lvl8pPr>
      <a:lvl9pPr marL="3887788" indent="-228600" algn="l" defTabSz="1030288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Garamond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4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4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4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50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3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5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58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65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69.wmf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66.wmf"/><Relationship Id="rId12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68.wmf"/><Relationship Id="rId5" Type="http://schemas.openxmlformats.org/officeDocument/2006/relationships/image" Target="../media/image65.wmf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7.bin"/><Relationship Id="rId9" Type="http://schemas.openxmlformats.org/officeDocument/2006/relationships/image" Target="../media/image6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70.wmf"/><Relationship Id="rId4" Type="http://schemas.openxmlformats.org/officeDocument/2006/relationships/oleObject" Target="../embeddings/oleObject7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71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7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72.w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74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75.wmf"/><Relationship Id="rId4" Type="http://schemas.openxmlformats.org/officeDocument/2006/relationships/oleObject" Target="../embeddings/oleObject77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7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79.bin"/><Relationship Id="rId5" Type="http://schemas.openxmlformats.org/officeDocument/2006/relationships/image" Target="../media/image76.wmf"/><Relationship Id="rId4" Type="http://schemas.openxmlformats.org/officeDocument/2006/relationships/oleObject" Target="../embeddings/oleObject78.bin"/><Relationship Id="rId9" Type="http://schemas.openxmlformats.org/officeDocument/2006/relationships/image" Target="../media/image7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8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82.bin"/><Relationship Id="rId5" Type="http://schemas.openxmlformats.org/officeDocument/2006/relationships/image" Target="../media/image79.wmf"/><Relationship Id="rId4" Type="http://schemas.openxmlformats.org/officeDocument/2006/relationships/oleObject" Target="../embeddings/oleObject81.bin"/><Relationship Id="rId9" Type="http://schemas.openxmlformats.org/officeDocument/2006/relationships/image" Target="../media/image81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13" Type="http://schemas.openxmlformats.org/officeDocument/2006/relationships/image" Target="../media/image87.wmf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86.wmf"/><Relationship Id="rId5" Type="http://schemas.openxmlformats.org/officeDocument/2006/relationships/image" Target="../media/image83.wmf"/><Relationship Id="rId10" Type="http://schemas.openxmlformats.org/officeDocument/2006/relationships/oleObject" Target="../embeddings/oleObject89.bin"/><Relationship Id="rId4" Type="http://schemas.openxmlformats.org/officeDocument/2006/relationships/oleObject" Target="../embeddings/oleObject86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91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88.wmf"/><Relationship Id="rId4" Type="http://schemas.openxmlformats.org/officeDocument/2006/relationships/oleObject" Target="../embeddings/oleObject92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89.wmf"/><Relationship Id="rId4" Type="http://schemas.openxmlformats.org/officeDocument/2006/relationships/oleObject" Target="../embeddings/oleObject93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9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95.bin"/><Relationship Id="rId5" Type="http://schemas.openxmlformats.org/officeDocument/2006/relationships/image" Target="../media/image90.wmf"/><Relationship Id="rId4" Type="http://schemas.openxmlformats.org/officeDocument/2006/relationships/oleObject" Target="../embeddings/oleObject94.bin"/><Relationship Id="rId9" Type="http://schemas.openxmlformats.org/officeDocument/2006/relationships/image" Target="../media/image92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9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98.bin"/><Relationship Id="rId5" Type="http://schemas.openxmlformats.org/officeDocument/2006/relationships/image" Target="../media/image93.wmf"/><Relationship Id="rId4" Type="http://schemas.openxmlformats.org/officeDocument/2006/relationships/oleObject" Target="../embeddings/oleObject97.bin"/><Relationship Id="rId9" Type="http://schemas.openxmlformats.org/officeDocument/2006/relationships/image" Target="../media/image95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9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101.bin"/><Relationship Id="rId5" Type="http://schemas.openxmlformats.org/officeDocument/2006/relationships/image" Target="../media/image96.wmf"/><Relationship Id="rId4" Type="http://schemas.openxmlformats.org/officeDocument/2006/relationships/oleObject" Target="../embeddings/oleObject100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98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0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105.bin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102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10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3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10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109.bin"/><Relationship Id="rId5" Type="http://schemas.openxmlformats.org/officeDocument/2006/relationships/image" Target="../media/image104.wmf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106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oleObject" Target="../embeddings/oleObject117.bin"/><Relationship Id="rId18" Type="http://schemas.openxmlformats.org/officeDocument/2006/relationships/image" Target="../media/image111.wmf"/><Relationship Id="rId3" Type="http://schemas.openxmlformats.org/officeDocument/2006/relationships/notesSlide" Target="../notesSlides/notesSlide36.xml"/><Relationship Id="rId21" Type="http://schemas.openxmlformats.org/officeDocument/2006/relationships/oleObject" Target="../embeddings/oleObject123.bin"/><Relationship Id="rId7" Type="http://schemas.openxmlformats.org/officeDocument/2006/relationships/image" Target="../media/image108.wmf"/><Relationship Id="rId12" Type="http://schemas.openxmlformats.org/officeDocument/2006/relationships/oleObject" Target="../embeddings/oleObject116.bin"/><Relationship Id="rId17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9.bin"/><Relationship Id="rId20" Type="http://schemas.openxmlformats.org/officeDocument/2006/relationships/oleObject" Target="../embeddings/oleObject122.bin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112.bin"/><Relationship Id="rId11" Type="http://schemas.openxmlformats.org/officeDocument/2006/relationships/oleObject" Target="../embeddings/oleObject115.bin"/><Relationship Id="rId24" Type="http://schemas.openxmlformats.org/officeDocument/2006/relationships/image" Target="../media/image113.wmf"/><Relationship Id="rId5" Type="http://schemas.openxmlformats.org/officeDocument/2006/relationships/image" Target="../media/image107.wmf"/><Relationship Id="rId15" Type="http://schemas.openxmlformats.org/officeDocument/2006/relationships/oleObject" Target="../embeddings/oleObject118.bin"/><Relationship Id="rId23" Type="http://schemas.openxmlformats.org/officeDocument/2006/relationships/oleObject" Target="../embeddings/oleObject124.bin"/><Relationship Id="rId10" Type="http://schemas.openxmlformats.org/officeDocument/2006/relationships/image" Target="../media/image109.wmf"/><Relationship Id="rId19" Type="http://schemas.openxmlformats.org/officeDocument/2006/relationships/oleObject" Target="../embeddings/oleObject121.bin"/><Relationship Id="rId4" Type="http://schemas.openxmlformats.org/officeDocument/2006/relationships/oleObject" Target="../embeddings/oleObject111.bin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10.wmf"/><Relationship Id="rId22" Type="http://schemas.openxmlformats.org/officeDocument/2006/relationships/image" Target="../media/image112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1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126.bin"/><Relationship Id="rId5" Type="http://schemas.openxmlformats.org/officeDocument/2006/relationships/image" Target="../media/image114.wmf"/><Relationship Id="rId4" Type="http://schemas.openxmlformats.org/officeDocument/2006/relationships/oleObject" Target="../embeddings/oleObject125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13" Type="http://schemas.openxmlformats.org/officeDocument/2006/relationships/image" Target="../media/image118.wmf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116.wmf"/><Relationship Id="rId12" Type="http://schemas.openxmlformats.org/officeDocument/2006/relationships/oleObject" Target="../embeddings/oleObject132.bin"/><Relationship Id="rId17" Type="http://schemas.openxmlformats.org/officeDocument/2006/relationships/image" Target="../media/image12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4.bin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128.bin"/><Relationship Id="rId11" Type="http://schemas.openxmlformats.org/officeDocument/2006/relationships/oleObject" Target="../embeddings/oleObject131.bin"/><Relationship Id="rId5" Type="http://schemas.openxmlformats.org/officeDocument/2006/relationships/image" Target="../media/image110.wmf"/><Relationship Id="rId15" Type="http://schemas.openxmlformats.org/officeDocument/2006/relationships/image" Target="../media/image119.wmf"/><Relationship Id="rId10" Type="http://schemas.openxmlformats.org/officeDocument/2006/relationships/oleObject" Target="../embeddings/oleObject130.bin"/><Relationship Id="rId4" Type="http://schemas.openxmlformats.org/officeDocument/2006/relationships/oleObject" Target="../embeddings/oleObject127.bin"/><Relationship Id="rId9" Type="http://schemas.openxmlformats.org/officeDocument/2006/relationships/image" Target="../media/image117.wmf"/><Relationship Id="rId14" Type="http://schemas.openxmlformats.org/officeDocument/2006/relationships/oleObject" Target="../embeddings/oleObject133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13" Type="http://schemas.openxmlformats.org/officeDocument/2006/relationships/oleObject" Target="../embeddings/oleObject140.bin"/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116.wmf"/><Relationship Id="rId12" Type="http://schemas.openxmlformats.org/officeDocument/2006/relationships/image" Target="../media/image12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3.wmf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136.bin"/><Relationship Id="rId11" Type="http://schemas.openxmlformats.org/officeDocument/2006/relationships/oleObject" Target="../embeddings/oleObject139.bin"/><Relationship Id="rId5" Type="http://schemas.openxmlformats.org/officeDocument/2006/relationships/image" Target="../media/image110.wmf"/><Relationship Id="rId15" Type="http://schemas.openxmlformats.org/officeDocument/2006/relationships/oleObject" Target="../embeddings/oleObject141.bin"/><Relationship Id="rId10" Type="http://schemas.openxmlformats.org/officeDocument/2006/relationships/oleObject" Target="../embeddings/oleObject138.bin"/><Relationship Id="rId4" Type="http://schemas.openxmlformats.org/officeDocument/2006/relationships/oleObject" Target="../embeddings/oleObject135.bin"/><Relationship Id="rId9" Type="http://schemas.openxmlformats.org/officeDocument/2006/relationships/image" Target="../media/image117.wmf"/><Relationship Id="rId14" Type="http://schemas.openxmlformats.org/officeDocument/2006/relationships/image" Target="../media/image122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13" Type="http://schemas.openxmlformats.org/officeDocument/2006/relationships/oleObject" Target="../embeddings/oleObject147.bin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105.wmf"/><Relationship Id="rId12" Type="http://schemas.openxmlformats.org/officeDocument/2006/relationships/oleObject" Target="../embeddings/oleObject1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143.bin"/><Relationship Id="rId11" Type="http://schemas.openxmlformats.org/officeDocument/2006/relationships/image" Target="../media/image126.wmf"/><Relationship Id="rId5" Type="http://schemas.openxmlformats.org/officeDocument/2006/relationships/image" Target="../media/image124.wmf"/><Relationship Id="rId10" Type="http://schemas.openxmlformats.org/officeDocument/2006/relationships/oleObject" Target="../embeddings/oleObject145.bin"/><Relationship Id="rId4" Type="http://schemas.openxmlformats.org/officeDocument/2006/relationships/oleObject" Target="../embeddings/oleObject142.bin"/><Relationship Id="rId9" Type="http://schemas.openxmlformats.org/officeDocument/2006/relationships/image" Target="../media/image125.wmf"/><Relationship Id="rId14" Type="http://schemas.openxmlformats.org/officeDocument/2006/relationships/image" Target="../media/image127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0.bin"/><Relationship Id="rId13" Type="http://schemas.openxmlformats.org/officeDocument/2006/relationships/image" Target="../media/image132.wmf"/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129.wmf"/><Relationship Id="rId12" Type="http://schemas.openxmlformats.org/officeDocument/2006/relationships/oleObject" Target="../embeddings/oleObject152.bin"/><Relationship Id="rId17" Type="http://schemas.openxmlformats.org/officeDocument/2006/relationships/image" Target="../media/image13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4.bin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149.bin"/><Relationship Id="rId11" Type="http://schemas.openxmlformats.org/officeDocument/2006/relationships/image" Target="../media/image131.wmf"/><Relationship Id="rId5" Type="http://schemas.openxmlformats.org/officeDocument/2006/relationships/image" Target="../media/image128.w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151.bin"/><Relationship Id="rId4" Type="http://schemas.openxmlformats.org/officeDocument/2006/relationships/oleObject" Target="../embeddings/oleObject148.bin"/><Relationship Id="rId9" Type="http://schemas.openxmlformats.org/officeDocument/2006/relationships/image" Target="../media/image130.wmf"/><Relationship Id="rId14" Type="http://schemas.openxmlformats.org/officeDocument/2006/relationships/oleObject" Target="../embeddings/oleObject153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13" Type="http://schemas.openxmlformats.org/officeDocument/2006/relationships/image" Target="../media/image138.wmf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135.wmf"/><Relationship Id="rId12" Type="http://schemas.openxmlformats.org/officeDocument/2006/relationships/oleObject" Target="../embeddings/oleObject1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156.bin"/><Relationship Id="rId11" Type="http://schemas.openxmlformats.org/officeDocument/2006/relationships/image" Target="../media/image137.wmf"/><Relationship Id="rId5" Type="http://schemas.openxmlformats.org/officeDocument/2006/relationships/image" Target="../media/image134.wmf"/><Relationship Id="rId10" Type="http://schemas.openxmlformats.org/officeDocument/2006/relationships/oleObject" Target="../embeddings/oleObject158.bin"/><Relationship Id="rId4" Type="http://schemas.openxmlformats.org/officeDocument/2006/relationships/oleObject" Target="../embeddings/oleObject155.bin"/><Relationship Id="rId9" Type="http://schemas.openxmlformats.org/officeDocument/2006/relationships/image" Target="../media/image136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5" Type="http://schemas.openxmlformats.org/officeDocument/2006/relationships/image" Target="../media/image139.wmf"/><Relationship Id="rId4" Type="http://schemas.openxmlformats.org/officeDocument/2006/relationships/oleObject" Target="../embeddings/oleObject160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5" Type="http://schemas.openxmlformats.org/officeDocument/2006/relationships/image" Target="../media/image140.wmf"/><Relationship Id="rId4" Type="http://schemas.openxmlformats.org/officeDocument/2006/relationships/oleObject" Target="../embeddings/oleObject16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4.bin"/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1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163.bin"/><Relationship Id="rId5" Type="http://schemas.openxmlformats.org/officeDocument/2006/relationships/image" Target="../media/image141.wmf"/><Relationship Id="rId4" Type="http://schemas.openxmlformats.org/officeDocument/2006/relationships/oleObject" Target="../embeddings/oleObject162.bin"/><Relationship Id="rId9" Type="http://schemas.openxmlformats.org/officeDocument/2006/relationships/image" Target="../media/image143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69.bin"/><Relationship Id="rId5" Type="http://schemas.openxmlformats.org/officeDocument/2006/relationships/oleObject" Target="../embeddings/oleObject166.bin"/><Relationship Id="rId10" Type="http://schemas.openxmlformats.org/officeDocument/2006/relationships/image" Target="../media/image147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68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1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6" Type="http://schemas.openxmlformats.org/officeDocument/2006/relationships/oleObject" Target="../embeddings/oleObject171.bin"/><Relationship Id="rId5" Type="http://schemas.openxmlformats.org/officeDocument/2006/relationships/image" Target="../media/image149.wmf"/><Relationship Id="rId4" Type="http://schemas.openxmlformats.org/officeDocument/2006/relationships/oleObject" Target="../embeddings/oleObject170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177.bin"/><Relationship Id="rId18" Type="http://schemas.openxmlformats.org/officeDocument/2006/relationships/image" Target="../media/image158.wmf"/><Relationship Id="rId26" Type="http://schemas.openxmlformats.org/officeDocument/2006/relationships/oleObject" Target="../embeddings/oleObject184.bin"/><Relationship Id="rId3" Type="http://schemas.openxmlformats.org/officeDocument/2006/relationships/oleObject" Target="../embeddings/oleObject172.bin"/><Relationship Id="rId21" Type="http://schemas.openxmlformats.org/officeDocument/2006/relationships/oleObject" Target="../embeddings/oleObject181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55.wmf"/><Relationship Id="rId17" Type="http://schemas.openxmlformats.org/officeDocument/2006/relationships/oleObject" Target="../embeddings/oleObject179.bin"/><Relationship Id="rId25" Type="http://schemas.openxmlformats.org/officeDocument/2006/relationships/oleObject" Target="../embeddings/oleObject18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7.wmf"/><Relationship Id="rId20" Type="http://schemas.openxmlformats.org/officeDocument/2006/relationships/image" Target="../media/image159.wmf"/><Relationship Id="rId29" Type="http://schemas.openxmlformats.org/officeDocument/2006/relationships/image" Target="../media/image163.wmf"/><Relationship Id="rId1" Type="http://schemas.openxmlformats.org/officeDocument/2006/relationships/vmlDrawing" Target="../drawings/vmlDrawing60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76.bin"/><Relationship Id="rId24" Type="http://schemas.openxmlformats.org/officeDocument/2006/relationships/image" Target="../media/image161.wmf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78.bin"/><Relationship Id="rId23" Type="http://schemas.openxmlformats.org/officeDocument/2006/relationships/oleObject" Target="../embeddings/oleObject182.bin"/><Relationship Id="rId28" Type="http://schemas.openxmlformats.org/officeDocument/2006/relationships/oleObject" Target="../embeddings/oleObject185.bin"/><Relationship Id="rId10" Type="http://schemas.openxmlformats.org/officeDocument/2006/relationships/image" Target="../media/image154.wmf"/><Relationship Id="rId19" Type="http://schemas.openxmlformats.org/officeDocument/2006/relationships/oleObject" Target="../embeddings/oleObject180.bin"/><Relationship Id="rId31" Type="http://schemas.openxmlformats.org/officeDocument/2006/relationships/image" Target="../media/image164.w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56.wmf"/><Relationship Id="rId22" Type="http://schemas.openxmlformats.org/officeDocument/2006/relationships/image" Target="../media/image160.wmf"/><Relationship Id="rId27" Type="http://schemas.openxmlformats.org/officeDocument/2006/relationships/image" Target="../media/image162.wmf"/><Relationship Id="rId30" Type="http://schemas.openxmlformats.org/officeDocument/2006/relationships/oleObject" Target="../embeddings/oleObject186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oleObject" Target="../embeddings/oleObject187.bin"/><Relationship Id="rId7" Type="http://schemas.openxmlformats.org/officeDocument/2006/relationships/oleObject" Target="../embeddings/oleObject1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166.wmf"/><Relationship Id="rId5" Type="http://schemas.openxmlformats.org/officeDocument/2006/relationships/oleObject" Target="../embeddings/oleObject188.bin"/><Relationship Id="rId4" Type="http://schemas.openxmlformats.org/officeDocument/2006/relationships/image" Target="../media/image165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3" Type="http://schemas.openxmlformats.org/officeDocument/2006/relationships/oleObject" Target="../embeddings/oleObject190.bin"/><Relationship Id="rId7" Type="http://schemas.openxmlformats.org/officeDocument/2006/relationships/oleObject" Target="../embeddings/oleObject1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169.wmf"/><Relationship Id="rId5" Type="http://schemas.openxmlformats.org/officeDocument/2006/relationships/oleObject" Target="../embeddings/oleObject191.bin"/><Relationship Id="rId4" Type="http://schemas.openxmlformats.org/officeDocument/2006/relationships/image" Target="../media/image16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第八章 群论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zh-CN" altLang="en-US" kern="1200" dirty="0" smtClean="0"/>
              <a:t>在研究代数系统时，可以将</a:t>
            </a:r>
            <a:r>
              <a:rPr lang="zh-CN" altLang="en-US" kern="1200" dirty="0" smtClean="0">
                <a:solidFill>
                  <a:srgbClr val="FF0000"/>
                </a:solidFill>
              </a:rPr>
              <a:t>结合律</a:t>
            </a:r>
            <a:r>
              <a:rPr lang="zh-CN" altLang="en-US" kern="1200" dirty="0" smtClean="0"/>
              <a:t>看成是代数系统的基本性质，并且将具有相同性质的代数集中研究，从而形成了很多特定的代数系统，如</a:t>
            </a:r>
            <a:r>
              <a:rPr lang="zh-CN" altLang="en-US" kern="1200" dirty="0" smtClean="0">
                <a:solidFill>
                  <a:srgbClr val="FF0000"/>
                </a:solidFill>
              </a:rPr>
              <a:t>半群</a:t>
            </a:r>
            <a:r>
              <a:rPr lang="zh-CN" altLang="en-US" kern="1200" dirty="0" smtClean="0"/>
              <a:t>，</a:t>
            </a:r>
            <a:r>
              <a:rPr lang="zh-CN" altLang="en-US" kern="1200" dirty="0" smtClean="0">
                <a:solidFill>
                  <a:srgbClr val="FF0000"/>
                </a:solidFill>
              </a:rPr>
              <a:t>群</a:t>
            </a:r>
            <a:r>
              <a:rPr lang="zh-CN" altLang="en-US" kern="1200" dirty="0" smtClean="0"/>
              <a:t>，</a:t>
            </a:r>
            <a:r>
              <a:rPr lang="zh-CN" altLang="en-US" kern="1200" dirty="0" smtClean="0">
                <a:solidFill>
                  <a:srgbClr val="FF0000"/>
                </a:solidFill>
              </a:rPr>
              <a:t>环</a:t>
            </a:r>
            <a:r>
              <a:rPr lang="zh-CN" altLang="en-US" kern="1200" dirty="0" smtClean="0"/>
              <a:t>，</a:t>
            </a:r>
            <a:r>
              <a:rPr lang="zh-CN" altLang="en-US" kern="1200" dirty="0" smtClean="0">
                <a:solidFill>
                  <a:srgbClr val="FF0000"/>
                </a:solidFill>
              </a:rPr>
              <a:t>域</a:t>
            </a:r>
            <a:r>
              <a:rPr lang="zh-CN" altLang="en-US" kern="1200" dirty="0" smtClean="0"/>
              <a:t>，</a:t>
            </a:r>
            <a:r>
              <a:rPr lang="zh-CN" altLang="en-US" kern="1200" dirty="0" smtClean="0">
                <a:solidFill>
                  <a:srgbClr val="FF0000"/>
                </a:solidFill>
              </a:rPr>
              <a:t>格</a:t>
            </a:r>
            <a:r>
              <a:rPr lang="zh-CN" altLang="en-US" kern="1200" dirty="0" smtClean="0"/>
              <a:t>，</a:t>
            </a:r>
            <a:r>
              <a:rPr lang="zh-CN" altLang="en-US" kern="1200" dirty="0" smtClean="0">
                <a:solidFill>
                  <a:srgbClr val="FF0000"/>
                </a:solidFill>
              </a:rPr>
              <a:t>布尔代数</a:t>
            </a:r>
            <a:r>
              <a:rPr lang="zh-CN" altLang="en-US" kern="1200" dirty="0" smtClean="0"/>
              <a:t>等等。</a:t>
            </a:r>
            <a:endParaRPr lang="en-US" altLang="zh-CN" kern="1200" dirty="0" smtClean="0"/>
          </a:p>
          <a:p>
            <a:pPr eaLnBrk="1" hangingPunct="1">
              <a:buFontTx/>
              <a:buNone/>
              <a:defRPr/>
            </a:pPr>
            <a:r>
              <a:rPr lang="zh-CN" altLang="en-US" kern="1200" dirty="0" smtClean="0"/>
              <a:t>而群是最早被研究的代数系统，半群的概念则是群的理论发展之后才引进的。</a:t>
            </a:r>
          </a:p>
        </p:txBody>
      </p:sp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0" y="1131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8.2 </a:t>
            </a:r>
            <a:r>
              <a:rPr lang="zh-CN" altLang="en-US" dirty="0" smtClean="0"/>
              <a:t>群的定义与性质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77000"/>
              </a:lnSpc>
              <a:buFont typeface="Arial" pitchFamily="34" charset="0"/>
              <a:buChar char="•"/>
              <a:defRPr/>
            </a:pPr>
            <a:r>
              <a:rPr lang="en-US" altLang="zh-CN" sz="32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zh-CN" altLang="en-US" sz="32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概念</a:t>
            </a:r>
            <a:endParaRPr lang="en-US" altLang="zh-CN" sz="3200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  <a:defRPr/>
            </a:pPr>
            <a:r>
              <a:rPr lang="zh-CN" altLang="en-US" dirty="0" smtClean="0"/>
              <a:t>独异点中含有幺元，可以考虑其中每个元素是否有逆元，由此引出一个特殊的独异点，即群的概念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8.5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如果代数系统</a:t>
            </a:r>
            <a:r>
              <a:rPr lang="en-US" altLang="zh-CN" dirty="0" smtClean="0"/>
              <a:t>&lt;G,*&gt;</a:t>
            </a:r>
            <a:r>
              <a:rPr lang="zh-CN" altLang="en-US" dirty="0" smtClean="0"/>
              <a:t>满足：</a:t>
            </a:r>
            <a:r>
              <a:rPr lang="en-US" altLang="zh-CN" dirty="0" smtClean="0"/>
              <a:t>(1) &lt;G,*&gt;</a:t>
            </a:r>
            <a:r>
              <a:rPr lang="zh-CN" altLang="en-US" dirty="0" smtClean="0"/>
              <a:t>为一半群；</a:t>
            </a:r>
            <a:r>
              <a:rPr lang="en-US" altLang="zh-CN" dirty="0" smtClean="0"/>
              <a:t>(2) &lt;G,*&gt;</a:t>
            </a:r>
            <a:r>
              <a:rPr lang="zh-CN" altLang="en-US" dirty="0" smtClean="0"/>
              <a:t>中有幺元；</a:t>
            </a:r>
            <a:r>
              <a:rPr lang="en-US" altLang="zh-CN" dirty="0" smtClean="0"/>
              <a:t>(3) &lt;G,*&gt;</a:t>
            </a:r>
            <a:r>
              <a:rPr lang="zh-CN" altLang="en-US" dirty="0" smtClean="0"/>
              <a:t>中每个元素     均有逆元   ；则称代数系统</a:t>
            </a:r>
            <a:r>
              <a:rPr lang="en-US" altLang="zh-CN" dirty="0" smtClean="0"/>
              <a:t>&lt;G,*&gt;</a:t>
            </a:r>
            <a:r>
              <a:rPr lang="zh-CN" altLang="en-US" dirty="0" smtClean="0"/>
              <a:t>为群</a:t>
            </a:r>
            <a:r>
              <a:rPr lang="en-US" altLang="zh-CN" dirty="0" smtClean="0"/>
              <a:t>(Groups)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dirty="0" smtClean="0"/>
              <a:t>群：每个元素都可逆的独异点，常用</a:t>
            </a:r>
            <a:r>
              <a:rPr lang="en-US" altLang="zh-CN" dirty="0" smtClean="0"/>
              <a:t>G</a:t>
            </a:r>
            <a:r>
              <a:rPr lang="zh-CN" altLang="en-US" dirty="0" smtClean="0"/>
              <a:t>表示；</a:t>
            </a:r>
            <a:endParaRPr lang="en-US" altLang="zh-CN" dirty="0" smtClean="0"/>
          </a:p>
          <a:p>
            <a:pPr marL="0" indent="0"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封闭，可结合，含幺元，元素可逆。</a:t>
            </a:r>
            <a:endParaRPr lang="en-US" altLang="zh-CN" dirty="0" smtClean="0"/>
          </a:p>
          <a:p>
            <a:pPr>
              <a:buFontTx/>
              <a:buNone/>
              <a:defRPr/>
            </a:pP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例：</a:t>
            </a:r>
            <a:endParaRPr lang="en-US" altLang="zh-CN" dirty="0" smtClean="0"/>
          </a:p>
        </p:txBody>
      </p:sp>
      <p:graphicFrame>
        <p:nvGraphicFramePr>
          <p:cNvPr id="1434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436283"/>
              </p:ext>
            </p:extLst>
          </p:nvPr>
        </p:nvGraphicFramePr>
        <p:xfrm>
          <a:off x="1524000" y="3308350"/>
          <a:ext cx="8429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6" name="公式" r:id="rId4" imgW="380670" imgH="177646" progId="Equation.3">
                  <p:embed/>
                </p:oleObj>
              </mc:Choice>
              <mc:Fallback>
                <p:oleObj name="公式" r:id="rId4" imgW="380670" imgH="17764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308350"/>
                        <a:ext cx="84296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3"/>
          <p:cNvGraphicFramePr>
            <a:graphicFrameLocks noChangeAspect="1"/>
          </p:cNvGraphicFramePr>
          <p:nvPr/>
        </p:nvGraphicFramePr>
        <p:xfrm>
          <a:off x="3810000" y="3276600"/>
          <a:ext cx="485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7" name="公式" r:id="rId6" imgW="215713" imgH="203024" progId="Equation.3">
                  <p:embed/>
                </p:oleObj>
              </mc:Choice>
              <mc:Fallback>
                <p:oleObj name="公式" r:id="rId6" imgW="215713" imgH="20302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276600"/>
                        <a:ext cx="4857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162377"/>
              </p:ext>
            </p:extLst>
          </p:nvPr>
        </p:nvGraphicFramePr>
        <p:xfrm>
          <a:off x="1587500" y="5562600"/>
          <a:ext cx="5765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8" name="Equation" r:id="rId8" imgW="2882880" imgH="457200" progId="Equation.DSMT4">
                  <p:embed/>
                </p:oleObj>
              </mc:Choice>
              <mc:Fallback>
                <p:oleObj name="Equation" r:id="rId8" imgW="288288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5562600"/>
                        <a:ext cx="5765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8.2 </a:t>
            </a:r>
            <a:r>
              <a:rPr lang="zh-CN" altLang="en-US" dirty="0" smtClean="0"/>
              <a:t>群的定义与性质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0000FF"/>
                </a:solidFill>
              </a:rPr>
              <a:t>例</a:t>
            </a:r>
            <a:r>
              <a:rPr lang="en-US" altLang="zh-CN" kern="1200" dirty="0" smtClean="0">
                <a:solidFill>
                  <a:srgbClr val="0000FF"/>
                </a:solidFill>
              </a:rPr>
              <a:t>8-3</a:t>
            </a:r>
            <a:r>
              <a:rPr lang="zh-CN" altLang="en-US" kern="1200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G={a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*</a:t>
            </a:r>
            <a:r>
              <a:rPr lang="zh-CN" altLang="en-US" dirty="0" smtClean="0"/>
              <a:t>为</a:t>
            </a:r>
            <a:r>
              <a:rPr lang="en-US" altLang="zh-CN" dirty="0" smtClean="0"/>
              <a:t>G</a:t>
            </a:r>
            <a:r>
              <a:rPr lang="zh-CN" altLang="en-US" dirty="0" smtClean="0"/>
              <a:t>上的二元运算，满足下表。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则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是一个群，且满足：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(1)e</a:t>
            </a:r>
            <a:r>
              <a:rPr lang="zh-CN" altLang="en-US" dirty="0" smtClean="0"/>
              <a:t>是幺元；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(2)G</a:t>
            </a:r>
            <a:r>
              <a:rPr lang="zh-CN" altLang="en-US" dirty="0" smtClean="0"/>
              <a:t>中任何元素的逆元就是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它自己；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(3)a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三元素中，任何两个元素运算的结果都等于另一个元素。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这样的群称为</a:t>
            </a:r>
            <a:r>
              <a:rPr lang="en-US" altLang="zh-CN" dirty="0" smtClean="0"/>
              <a:t>Klein</a:t>
            </a:r>
            <a:r>
              <a:rPr lang="zh-CN" altLang="en-US" dirty="0" smtClean="0"/>
              <a:t>四元群，简称四元群。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804923"/>
              </p:ext>
            </p:extLst>
          </p:nvPr>
        </p:nvGraphicFramePr>
        <p:xfrm>
          <a:off x="5181600" y="1918741"/>
          <a:ext cx="31242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e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e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a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b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a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a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e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b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b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b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e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a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b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a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e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8.2 </a:t>
            </a:r>
            <a:r>
              <a:rPr lang="zh-CN" altLang="en-US" dirty="0" smtClean="0"/>
              <a:t>群的定义与性质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8-4</a:t>
            </a:r>
            <a:r>
              <a:rPr lang="zh-CN" altLang="en-US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&lt;G,*&gt;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是一个独异点，并且每个元素都有右逆元，证明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&lt;G,*&gt;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为群。</a:t>
            </a:r>
          </a:p>
        </p:txBody>
      </p:sp>
      <p:graphicFrame>
        <p:nvGraphicFramePr>
          <p:cNvPr id="16388" name="Object 2"/>
          <p:cNvGraphicFramePr>
            <a:graphicFrameLocks noChangeAspect="1"/>
          </p:cNvGraphicFramePr>
          <p:nvPr/>
        </p:nvGraphicFramePr>
        <p:xfrm>
          <a:off x="838200" y="1981200"/>
          <a:ext cx="7948613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2" name="公式" r:id="rId3" imgW="3606800" imgH="1625600" progId="Equation.3">
                  <p:embed/>
                </p:oleObj>
              </mc:Choice>
              <mc:Fallback>
                <p:oleObj name="公式" r:id="rId3" imgW="3606800" imgH="1625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81200"/>
                        <a:ext cx="7948613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8.2 </a:t>
            </a:r>
            <a:r>
              <a:rPr lang="zh-CN" altLang="en-US" dirty="0" smtClean="0"/>
              <a:t>群的定义与性质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77000"/>
              </a:lnSpc>
              <a:buFont typeface="Arial" pitchFamily="34" charset="0"/>
              <a:buChar char="•"/>
              <a:defRPr/>
            </a:pPr>
            <a:r>
              <a:rPr lang="en-US" altLang="zh-CN" sz="32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zh-CN" altLang="en-US" sz="32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群的幂运算</a:t>
            </a:r>
            <a:endParaRPr lang="en-US" altLang="zh-CN" sz="3200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  <a:defRPr/>
            </a:pPr>
            <a:r>
              <a:rPr lang="zh-CN" altLang="en-US" dirty="0" smtClean="0"/>
              <a:t>对于群</a:t>
            </a:r>
            <a:r>
              <a:rPr lang="en-US" altLang="zh-CN" dirty="0" smtClean="0"/>
              <a:t>&lt;G,*&gt;</a:t>
            </a:r>
            <a:r>
              <a:rPr lang="zh-CN" altLang="en-US" dirty="0" smtClean="0"/>
              <a:t>中的任意元素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，可以类似半群一样来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定义它的幂：</a:t>
            </a:r>
            <a:endParaRPr lang="en-US" altLang="zh-CN" dirty="0" smtClean="0"/>
          </a:p>
          <a:p>
            <a:pPr>
              <a:buFontTx/>
              <a:buNone/>
              <a:defRPr/>
            </a:pPr>
            <a:endParaRPr lang="en-US" altLang="zh-CN" dirty="0" smtClean="0"/>
          </a:p>
          <a:p>
            <a:pPr>
              <a:buFontTx/>
              <a:buNone/>
              <a:defRPr/>
            </a:pPr>
            <a:endParaRPr lang="en-US" altLang="zh-CN" dirty="0" smtClean="0"/>
          </a:p>
          <a:p>
            <a:pPr>
              <a:buFontTx/>
              <a:buNone/>
              <a:defRPr/>
            </a:pP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即在群中，可以定义</a:t>
            </a:r>
            <a:r>
              <a:rPr lang="zh-CN" altLang="en-US" dirty="0" smtClean="0">
                <a:solidFill>
                  <a:srgbClr val="FF0000"/>
                </a:solidFill>
              </a:rPr>
              <a:t>负数次幂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8.4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对于群</a:t>
            </a:r>
            <a:r>
              <a:rPr lang="en-US" altLang="zh-CN" dirty="0" smtClean="0"/>
              <a:t>&lt;G,*&gt;</a:t>
            </a:r>
            <a:r>
              <a:rPr lang="zh-CN" altLang="en-US" dirty="0" smtClean="0"/>
              <a:t>的任意元素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有：</a:t>
            </a:r>
            <a:endParaRPr lang="zh-CN" altLang="en-US" dirty="0"/>
          </a:p>
        </p:txBody>
      </p:sp>
      <p:graphicFrame>
        <p:nvGraphicFramePr>
          <p:cNvPr id="17412" name="Object 2"/>
          <p:cNvGraphicFramePr>
            <a:graphicFrameLocks noChangeAspect="1"/>
          </p:cNvGraphicFramePr>
          <p:nvPr/>
        </p:nvGraphicFramePr>
        <p:xfrm>
          <a:off x="685800" y="2667000"/>
          <a:ext cx="396875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60" name="公式" r:id="rId3" imgW="2019300" imgH="736600" progId="Equation.3">
                  <p:embed/>
                </p:oleObj>
              </mc:Choice>
              <mc:Fallback>
                <p:oleObj name="公式" r:id="rId3" imgW="2019300" imgH="736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667000"/>
                        <a:ext cx="396875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671942"/>
              </p:ext>
            </p:extLst>
          </p:nvPr>
        </p:nvGraphicFramePr>
        <p:xfrm>
          <a:off x="1219200" y="5334000"/>
          <a:ext cx="657860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61" name="Equation" r:id="rId5" imgW="2819160" imgH="482400" progId="Equation.DSMT4">
                  <p:embed/>
                </p:oleObj>
              </mc:Choice>
              <mc:Fallback>
                <p:oleObj name="Equation" r:id="rId5" imgW="281916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334000"/>
                        <a:ext cx="6578600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8.2 </a:t>
            </a:r>
            <a:r>
              <a:rPr lang="zh-CN" altLang="en-US" dirty="0" smtClean="0"/>
              <a:t>群的定义与性质</a:t>
            </a:r>
            <a:endParaRPr lang="zh-CN" altLang="en-US" dirty="0"/>
          </a:p>
        </p:txBody>
      </p:sp>
      <p:graphicFrame>
        <p:nvGraphicFramePr>
          <p:cNvPr id="18435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3495675" y="1854200"/>
          <a:ext cx="2151063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3" name="公式" r:id="rId3" imgW="114151" imgH="215619" progId="Equation.3">
                  <p:embed/>
                </p:oleObj>
              </mc:Choice>
              <mc:Fallback>
                <p:oleObj name="公式" r:id="rId3" imgW="114151" imgH="215619" progId="Equation.3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675" y="1854200"/>
                        <a:ext cx="2151063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838236"/>
              </p:ext>
            </p:extLst>
          </p:nvPr>
        </p:nvGraphicFramePr>
        <p:xfrm>
          <a:off x="636588" y="1219200"/>
          <a:ext cx="7369175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4" name="Equation" r:id="rId5" imgW="3352680" imgH="2184120" progId="Equation.DSMT4">
                  <p:embed/>
                </p:oleObj>
              </mc:Choice>
              <mc:Fallback>
                <p:oleObj name="Equation" r:id="rId5" imgW="3352680" imgH="21841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1219200"/>
                        <a:ext cx="7369175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8.2 </a:t>
            </a:r>
            <a:r>
              <a:rPr lang="zh-CN" altLang="en-US" dirty="0" smtClean="0"/>
              <a:t>群的定义与性质</a:t>
            </a:r>
            <a:endParaRPr lang="zh-CN" altLang="en-US" dirty="0"/>
          </a:p>
        </p:txBody>
      </p:sp>
      <p:graphicFrame>
        <p:nvGraphicFramePr>
          <p:cNvPr id="19459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821163"/>
              </p:ext>
            </p:extLst>
          </p:nvPr>
        </p:nvGraphicFramePr>
        <p:xfrm>
          <a:off x="304800" y="1143000"/>
          <a:ext cx="8161338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3" name="Equation" r:id="rId3" imgW="4229100" imgH="2882900" progId="Equation.DSMT4">
                  <p:embed/>
                </p:oleObj>
              </mc:Choice>
              <mc:Fallback>
                <p:oleObj name="Equation" r:id="rId3" imgW="4229100" imgH="2882900" progId="Equation.DSMT4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143000"/>
                        <a:ext cx="8161338" cy="556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8.2 </a:t>
            </a:r>
            <a:r>
              <a:rPr lang="zh-CN" altLang="en-US" dirty="0" smtClean="0"/>
              <a:t>群的定义与性质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486400"/>
          </a:xfrm>
        </p:spPr>
        <p:txBody>
          <a:bodyPr/>
          <a:lstStyle/>
          <a:p>
            <a:pPr eaLnBrk="1" hangingPunct="1">
              <a:lnSpc>
                <a:spcPct val="77000"/>
              </a:lnSpc>
              <a:buFont typeface="Arial" pitchFamily="34" charset="0"/>
              <a:buChar char="•"/>
              <a:defRPr/>
            </a:pPr>
            <a:r>
              <a:rPr lang="en-US" altLang="zh-CN" sz="32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r>
              <a:rPr lang="zh-CN" altLang="en-US" sz="32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群的性质</a:t>
            </a:r>
            <a:endParaRPr lang="en-US" altLang="zh-CN" sz="3200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8.5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&lt;G,*&gt;</a:t>
            </a:r>
            <a:r>
              <a:rPr lang="zh-CN" altLang="en-US" dirty="0" smtClean="0"/>
              <a:t>为群，则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(1) </a:t>
            </a:r>
            <a:r>
              <a:rPr lang="zh-CN" altLang="en-US" dirty="0" smtClean="0"/>
              <a:t>方程</a:t>
            </a:r>
            <a:r>
              <a:rPr lang="en-US" altLang="zh-CN" dirty="0" smtClean="0"/>
              <a:t>a*x=b</a:t>
            </a:r>
            <a:r>
              <a:rPr lang="zh-CN" altLang="en-US" dirty="0" err="1" smtClean="0"/>
              <a:t>，</a:t>
            </a:r>
            <a:r>
              <a:rPr lang="en-US" altLang="zh-CN" dirty="0" smtClean="0"/>
              <a:t>y*a=b</a:t>
            </a:r>
            <a:r>
              <a:rPr lang="zh-CN" altLang="en-US" dirty="0" smtClean="0"/>
              <a:t>在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中有解且有唯一解；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(2) </a:t>
            </a:r>
            <a:r>
              <a:rPr lang="zh-CN" altLang="en-US" dirty="0" smtClean="0"/>
              <a:t>当      时，无零元；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(3) G</a:t>
            </a:r>
            <a:r>
              <a:rPr lang="zh-CN" altLang="en-US" dirty="0" smtClean="0"/>
              <a:t>中所有元素都是可约的，即          ，有</a:t>
            </a:r>
            <a:r>
              <a:rPr lang="en-US" altLang="zh-CN" dirty="0" smtClean="0"/>
              <a:t>a*x=a*y=&gt;x=y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x*a=y*a=&gt;x=y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(4) </a:t>
            </a:r>
            <a:r>
              <a:rPr lang="zh-CN" altLang="en-US" dirty="0" smtClean="0"/>
              <a:t>运算表中任意一行</a:t>
            </a:r>
            <a:r>
              <a:rPr lang="en-US" altLang="zh-CN" dirty="0" smtClean="0"/>
              <a:t>(</a:t>
            </a:r>
            <a:r>
              <a:rPr lang="zh-CN" altLang="en-US" dirty="0" smtClean="0"/>
              <a:t>列</a:t>
            </a:r>
            <a:r>
              <a:rPr lang="en-US" altLang="zh-CN" dirty="0" smtClean="0"/>
              <a:t>)</a:t>
            </a:r>
            <a:r>
              <a:rPr lang="zh-CN" altLang="en-US" dirty="0" smtClean="0"/>
              <a:t>都没有两个相同的元素；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(5) </a:t>
            </a:r>
            <a:r>
              <a:rPr lang="zh-CN" altLang="en-US" dirty="0" smtClean="0"/>
              <a:t>群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中除幺元</a:t>
            </a:r>
            <a:r>
              <a:rPr lang="en-US" altLang="zh-CN" dirty="0" smtClean="0"/>
              <a:t>e</a:t>
            </a:r>
            <a:r>
              <a:rPr lang="zh-CN" altLang="en-US" dirty="0" smtClean="0"/>
              <a:t>外无其它幂等元。</a:t>
            </a:r>
            <a:endParaRPr lang="zh-CN" altLang="en-US" dirty="0"/>
          </a:p>
        </p:txBody>
      </p:sp>
      <p:graphicFrame>
        <p:nvGraphicFramePr>
          <p:cNvPr id="20484" name="Object 2"/>
          <p:cNvGraphicFramePr>
            <a:graphicFrameLocks noChangeAspect="1"/>
          </p:cNvGraphicFramePr>
          <p:nvPr/>
        </p:nvGraphicFramePr>
        <p:xfrm>
          <a:off x="1676400" y="2743200"/>
          <a:ext cx="1114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2" name="公式" r:id="rId3" imgW="494870" imgH="203024" progId="Equation.3">
                  <p:embed/>
                </p:oleObj>
              </mc:Choice>
              <mc:Fallback>
                <p:oleObj name="公式" r:id="rId3" imgW="494870" imgH="20302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743200"/>
                        <a:ext cx="11144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3"/>
          <p:cNvGraphicFramePr>
            <a:graphicFrameLocks noChangeAspect="1"/>
          </p:cNvGraphicFramePr>
          <p:nvPr/>
        </p:nvGraphicFramePr>
        <p:xfrm>
          <a:off x="5715000" y="3200400"/>
          <a:ext cx="18288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3" name="公式" r:id="rId5" imgW="761669" imgH="203112" progId="Equation.3">
                  <p:embed/>
                </p:oleObj>
              </mc:Choice>
              <mc:Fallback>
                <p:oleObj name="公式" r:id="rId5" imgW="761669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200400"/>
                        <a:ext cx="18288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8.2 </a:t>
            </a:r>
            <a:r>
              <a:rPr lang="zh-CN" altLang="en-US" dirty="0" smtClean="0"/>
              <a:t>群的定义与性质</a:t>
            </a:r>
            <a:endParaRPr lang="zh-CN" altLang="en-US" dirty="0"/>
          </a:p>
        </p:txBody>
      </p:sp>
      <p:graphicFrame>
        <p:nvGraphicFramePr>
          <p:cNvPr id="21507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29225"/>
              </p:ext>
            </p:extLst>
          </p:nvPr>
        </p:nvGraphicFramePr>
        <p:xfrm>
          <a:off x="457200" y="1143000"/>
          <a:ext cx="8329612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1" name="Equation" r:id="rId4" imgW="4457700" imgH="2895600" progId="Equation.DSMT4">
                  <p:embed/>
                </p:oleObj>
              </mc:Choice>
              <mc:Fallback>
                <p:oleObj name="Equation" r:id="rId4" imgW="4457700" imgH="2895600" progId="Equation.DSMT4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8329612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8.2 </a:t>
            </a:r>
            <a:r>
              <a:rPr lang="zh-CN" altLang="en-US" dirty="0" smtClean="0"/>
              <a:t>群的定义与性质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8.6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若群</a:t>
            </a:r>
            <a:r>
              <a:rPr lang="en-US" altLang="zh-CN" dirty="0" smtClean="0"/>
              <a:t>G</a:t>
            </a:r>
            <a:r>
              <a:rPr lang="zh-CN" altLang="en-US" dirty="0" smtClean="0"/>
              <a:t>为有限集合，则称</a:t>
            </a:r>
            <a:r>
              <a:rPr lang="en-US" altLang="zh-CN" dirty="0" smtClean="0"/>
              <a:t>G</a:t>
            </a:r>
            <a:r>
              <a:rPr lang="zh-CN" altLang="en-US" dirty="0" smtClean="0"/>
              <a:t>为</a:t>
            </a:r>
            <a:r>
              <a:rPr lang="zh-CN" altLang="en-US" dirty="0" smtClean="0">
                <a:solidFill>
                  <a:srgbClr val="FF0000"/>
                </a:solidFill>
              </a:rPr>
              <a:t>有限群</a:t>
            </a:r>
            <a:r>
              <a:rPr lang="en-US" altLang="zh-CN" dirty="0" smtClean="0"/>
              <a:t>(Finite Group)</a:t>
            </a:r>
            <a:r>
              <a:rPr lang="zh-CN" altLang="en-US" dirty="0" smtClean="0"/>
              <a:t>，否则称为无限群</a:t>
            </a:r>
            <a:r>
              <a:rPr lang="en-US" altLang="zh-CN" dirty="0" smtClean="0"/>
              <a:t>(Infinite Group)</a:t>
            </a:r>
            <a:r>
              <a:rPr lang="zh-CN" altLang="en-US" dirty="0" smtClean="0"/>
              <a:t>，群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基数</a:t>
            </a:r>
            <a:r>
              <a:rPr lang="zh-CN" altLang="en-US" dirty="0" smtClean="0"/>
              <a:t>称为群的</a:t>
            </a:r>
            <a:r>
              <a:rPr lang="zh-CN" altLang="en-US" dirty="0" smtClean="0">
                <a:solidFill>
                  <a:srgbClr val="FF0000"/>
                </a:solidFill>
              </a:rPr>
              <a:t>阶</a:t>
            </a:r>
            <a:r>
              <a:rPr lang="en-US" altLang="zh-CN" dirty="0" smtClean="0"/>
              <a:t>(Order)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由定理</a:t>
            </a:r>
            <a:r>
              <a:rPr lang="en-US" altLang="zh-CN" dirty="0" smtClean="0"/>
              <a:t>8.5</a:t>
            </a:r>
            <a:r>
              <a:rPr lang="zh-CN" altLang="en-US" dirty="0" smtClean="0"/>
              <a:t>知：</a:t>
            </a:r>
            <a:r>
              <a:rPr lang="en-US" altLang="zh-CN" dirty="0" smtClean="0"/>
              <a:t>G</a:t>
            </a:r>
            <a:r>
              <a:rPr lang="zh-CN" altLang="en-US" dirty="0" smtClean="0"/>
              <a:t>为有限群时，</a:t>
            </a:r>
            <a:r>
              <a:rPr lang="en-US" altLang="zh-CN" dirty="0" smtClean="0"/>
              <a:t>*</a:t>
            </a:r>
            <a:r>
              <a:rPr lang="zh-CN" altLang="en-US" dirty="0" smtClean="0"/>
              <a:t>运算的运算表中每一行</a:t>
            </a:r>
            <a:r>
              <a:rPr lang="en-US" altLang="zh-CN" dirty="0" smtClean="0"/>
              <a:t>(</a:t>
            </a:r>
            <a:r>
              <a:rPr lang="zh-CN" altLang="en-US" dirty="0" smtClean="0"/>
              <a:t>列</a:t>
            </a:r>
            <a:r>
              <a:rPr lang="en-US" altLang="zh-CN" dirty="0" smtClean="0"/>
              <a:t>)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中元素的一个全排列，因此，当</a:t>
            </a:r>
            <a:r>
              <a:rPr lang="en-US" altLang="zh-CN" dirty="0" smtClean="0"/>
              <a:t>G</a:t>
            </a:r>
            <a:r>
              <a:rPr lang="zh-CN" altLang="en-US" dirty="0" smtClean="0"/>
              <a:t>分别为</a:t>
            </a:r>
            <a:r>
              <a:rPr lang="en-US" altLang="zh-CN" dirty="0" smtClean="0"/>
              <a:t>1,2,3</a:t>
            </a:r>
            <a:r>
              <a:rPr lang="zh-CN" altLang="en-US" dirty="0" smtClean="0"/>
              <a:t>阶群时，</a:t>
            </a:r>
            <a:r>
              <a:rPr lang="en-US" altLang="zh-CN" dirty="0" smtClean="0"/>
              <a:t>*</a:t>
            </a:r>
            <a:r>
              <a:rPr lang="zh-CN" altLang="en-US" dirty="0" smtClean="0"/>
              <a:t>运算都只有一种定义方式：如下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990149"/>
              </p:ext>
            </p:extLst>
          </p:nvPr>
        </p:nvGraphicFramePr>
        <p:xfrm>
          <a:off x="1427814" y="4114800"/>
          <a:ext cx="1219200" cy="79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650" marB="45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650" marB="45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e</a:t>
                      </a:r>
                      <a:endParaRPr lang="zh-CN" altLang="en-US" sz="2000" dirty="0"/>
                    </a:p>
                  </a:txBody>
                  <a:tcPr marT="45650" marB="45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e</a:t>
                      </a:r>
                      <a:endParaRPr lang="zh-CN" altLang="en-US" sz="2000" dirty="0"/>
                    </a:p>
                  </a:txBody>
                  <a:tcPr marT="45650" marB="45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539928"/>
              </p:ext>
            </p:extLst>
          </p:nvPr>
        </p:nvGraphicFramePr>
        <p:xfrm>
          <a:off x="3076107" y="4114800"/>
          <a:ext cx="2209800" cy="1189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e</a:t>
                      </a:r>
                      <a:endParaRPr lang="zh-CN" altLang="en-US" sz="2000" dirty="0"/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e</a:t>
                      </a:r>
                      <a:endParaRPr lang="zh-CN" altLang="en-US" sz="2000" dirty="0"/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a</a:t>
                      </a:r>
                      <a:endParaRPr lang="zh-CN" altLang="en-US" sz="2000" dirty="0"/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a</a:t>
                      </a:r>
                      <a:endParaRPr lang="zh-CN" altLang="en-US" sz="2000" dirty="0"/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a</a:t>
                      </a:r>
                      <a:endParaRPr lang="zh-CN" altLang="en-US" sz="2000" dirty="0"/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e</a:t>
                      </a:r>
                      <a:endParaRPr lang="zh-CN" altLang="en-US" sz="2000" dirty="0"/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177915"/>
              </p:ext>
            </p:extLst>
          </p:nvPr>
        </p:nvGraphicFramePr>
        <p:xfrm>
          <a:off x="5715000" y="4114800"/>
          <a:ext cx="1981200" cy="158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650" marB="45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650" marB="45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650" marB="45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650" marB="45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650" marB="45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650" marB="45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650" marB="45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650" marB="45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650" marB="45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650" marB="45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650" marB="45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650" marB="45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650" marB="45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650" marB="45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650" marB="45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650" marB="45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8.2 </a:t>
            </a:r>
            <a:r>
              <a:rPr lang="zh-CN" altLang="en-US" dirty="0" smtClean="0"/>
              <a:t>群的定义与性质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2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r>
              <a:rPr lang="zh-CN" altLang="en-US" sz="32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元素的阶及性质</a:t>
            </a:r>
            <a:endParaRPr lang="en-US" altLang="zh-CN" sz="3200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8.7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&lt;G,*&gt;</a:t>
            </a:r>
            <a:r>
              <a:rPr lang="zh-CN" altLang="en-US" dirty="0" smtClean="0"/>
              <a:t>为群，    ，满足等式      的最小正整数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称为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的阶</a:t>
            </a:r>
            <a:r>
              <a:rPr lang="en-US" altLang="zh-CN" dirty="0" smtClean="0"/>
              <a:t>(Order)</a:t>
            </a:r>
            <a:r>
              <a:rPr lang="zh-CN" altLang="en-US" dirty="0" smtClean="0"/>
              <a:t>或周期，记作</a:t>
            </a:r>
            <a:r>
              <a:rPr lang="en-US" altLang="zh-CN" dirty="0" smtClean="0"/>
              <a:t>|a|=n</a:t>
            </a:r>
            <a:r>
              <a:rPr lang="zh-CN" altLang="en-US" dirty="0" smtClean="0"/>
              <a:t>，若不存在这样的正整数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，称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是无限阶。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例</a:t>
            </a:r>
            <a:r>
              <a:rPr lang="zh-CN" altLang="en-US" dirty="0" smtClean="0">
                <a:sym typeface="Wingdings" pitchFamily="2" charset="2"/>
              </a:rPr>
              <a:t>：</a:t>
            </a:r>
            <a:r>
              <a:rPr lang="en-US" altLang="zh-CN" dirty="0" smtClean="0">
                <a:sym typeface="Wingdings" pitchFamily="2" charset="2"/>
              </a:rPr>
              <a:t>(1)</a:t>
            </a:r>
            <a:r>
              <a:rPr lang="zh-CN" altLang="en-US" dirty="0" smtClean="0">
                <a:sym typeface="Wingdings" pitchFamily="2" charset="2"/>
              </a:rPr>
              <a:t>任何群</a:t>
            </a:r>
            <a:r>
              <a:rPr lang="en-US" altLang="zh-CN" dirty="0" smtClean="0">
                <a:sym typeface="Wingdings" pitchFamily="2" charset="2"/>
              </a:rPr>
              <a:t>G</a:t>
            </a:r>
            <a:r>
              <a:rPr lang="zh-CN" altLang="en-US" dirty="0" smtClean="0">
                <a:sym typeface="Wingdings" pitchFamily="2" charset="2"/>
              </a:rPr>
              <a:t>的幺元</a:t>
            </a:r>
            <a:r>
              <a:rPr lang="en-US" altLang="zh-CN" dirty="0" smtClean="0">
                <a:sym typeface="Wingdings" pitchFamily="2" charset="2"/>
              </a:rPr>
              <a:t>e</a:t>
            </a:r>
            <a:r>
              <a:rPr lang="zh-CN" altLang="en-US" dirty="0" smtClean="0">
                <a:sym typeface="Wingdings" pitchFamily="2" charset="2"/>
              </a:rPr>
              <a:t>的阶为</a:t>
            </a:r>
            <a:r>
              <a:rPr lang="en-US" altLang="zh-CN" dirty="0" smtClean="0">
                <a:sym typeface="Wingdings" pitchFamily="2" charset="2"/>
              </a:rPr>
              <a:t>1</a:t>
            </a:r>
            <a:r>
              <a:rPr lang="zh-CN" altLang="en-US" dirty="0" smtClean="0">
                <a:sym typeface="Wingdings" pitchFamily="2" charset="2"/>
              </a:rPr>
              <a:t>，且只有幺元的阶为</a:t>
            </a:r>
            <a:r>
              <a:rPr lang="en-US" altLang="zh-CN" dirty="0" smtClean="0">
                <a:sym typeface="Wingdings" pitchFamily="2" charset="2"/>
              </a:rPr>
              <a:t>1</a:t>
            </a:r>
            <a:r>
              <a:rPr lang="zh-CN" altLang="en-US" dirty="0" smtClean="0">
                <a:sym typeface="Wingdings" pitchFamily="2" charset="2"/>
              </a:rPr>
              <a:t>；</a:t>
            </a:r>
            <a:endParaRPr lang="en-US" altLang="zh-CN" dirty="0" smtClean="0">
              <a:sym typeface="Wingdings" pitchFamily="2" charset="2"/>
            </a:endParaRPr>
          </a:p>
          <a:p>
            <a:pPr>
              <a:buFontTx/>
              <a:buNone/>
              <a:defRPr/>
            </a:pPr>
            <a:r>
              <a:rPr lang="en-US" altLang="zh-CN" dirty="0" smtClean="0">
                <a:sym typeface="Wingdings" pitchFamily="2" charset="2"/>
              </a:rPr>
              <a:t>(2)&lt;Z,+&gt;</a:t>
            </a:r>
            <a:r>
              <a:rPr lang="zh-CN" altLang="en-US" dirty="0" smtClean="0">
                <a:sym typeface="Wingdings" pitchFamily="2" charset="2"/>
              </a:rPr>
              <a:t>中幺元</a:t>
            </a:r>
            <a:r>
              <a:rPr lang="en-US" altLang="zh-CN" dirty="0" smtClean="0">
                <a:sym typeface="Wingdings" pitchFamily="2" charset="2"/>
              </a:rPr>
              <a:t>0</a:t>
            </a:r>
            <a:r>
              <a:rPr lang="zh-CN" altLang="en-US" dirty="0" smtClean="0">
                <a:sym typeface="Wingdings" pitchFamily="2" charset="2"/>
              </a:rPr>
              <a:t>的阶为</a:t>
            </a:r>
            <a:r>
              <a:rPr lang="en-US" altLang="zh-CN" dirty="0" smtClean="0">
                <a:sym typeface="Wingdings" pitchFamily="2" charset="2"/>
              </a:rPr>
              <a:t>1</a:t>
            </a:r>
            <a:r>
              <a:rPr lang="zh-CN" altLang="en-US" dirty="0" smtClean="0">
                <a:sym typeface="Wingdings" pitchFamily="2" charset="2"/>
              </a:rPr>
              <a:t>，其它整数均为无限阶元</a:t>
            </a:r>
            <a:endParaRPr lang="en-US" altLang="zh-CN" dirty="0" smtClean="0">
              <a:sym typeface="Wingdings" pitchFamily="2" charset="2"/>
            </a:endParaRPr>
          </a:p>
          <a:p>
            <a:pPr>
              <a:buFontTx/>
              <a:buNone/>
              <a:defRPr/>
            </a:pPr>
            <a:r>
              <a:rPr lang="en-US" altLang="zh-CN" dirty="0" smtClean="0">
                <a:sym typeface="Wingdings" pitchFamily="2" charset="2"/>
              </a:rPr>
              <a:t>(3)        </a:t>
            </a:r>
            <a:r>
              <a:rPr lang="zh-CN" altLang="en-US" dirty="0" smtClean="0">
                <a:sym typeface="Wingdings" pitchFamily="2" charset="2"/>
              </a:rPr>
              <a:t>中</a:t>
            </a:r>
            <a:r>
              <a:rPr lang="en-US" altLang="zh-CN" dirty="0" smtClean="0">
                <a:sym typeface="Wingdings" pitchFamily="2" charset="2"/>
              </a:rPr>
              <a:t>[1]</a:t>
            </a:r>
            <a:r>
              <a:rPr lang="zh-CN" altLang="en-US" dirty="0" smtClean="0">
                <a:sym typeface="Wingdings" pitchFamily="2" charset="2"/>
              </a:rPr>
              <a:t>的阶为</a:t>
            </a:r>
            <a:r>
              <a:rPr lang="en-US" altLang="zh-CN" dirty="0" smtClean="0">
                <a:sym typeface="Wingdings" pitchFamily="2" charset="2"/>
              </a:rPr>
              <a:t>4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[2]</a:t>
            </a:r>
            <a:r>
              <a:rPr lang="zh-CN" altLang="en-US" dirty="0" smtClean="0">
                <a:sym typeface="Wingdings" pitchFamily="2" charset="2"/>
              </a:rPr>
              <a:t>的阶为</a:t>
            </a:r>
            <a:r>
              <a:rPr lang="en-US" altLang="zh-CN" dirty="0" smtClean="0">
                <a:sym typeface="Wingdings" pitchFamily="2" charset="2"/>
              </a:rPr>
              <a:t>2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[3]</a:t>
            </a:r>
            <a:r>
              <a:rPr lang="zh-CN" altLang="en-US" dirty="0" smtClean="0">
                <a:sym typeface="Wingdings" pitchFamily="2" charset="2"/>
              </a:rPr>
              <a:t>的阶为</a:t>
            </a:r>
            <a:r>
              <a:rPr lang="en-US" altLang="zh-CN" dirty="0" smtClean="0">
                <a:sym typeface="Wingdings" pitchFamily="2" charset="2"/>
              </a:rPr>
              <a:t>4</a:t>
            </a:r>
            <a:r>
              <a:rPr lang="zh-CN" altLang="en-US" dirty="0" smtClean="0">
                <a:sym typeface="Wingdings" pitchFamily="2" charset="2"/>
              </a:rPr>
              <a:t>。</a:t>
            </a:r>
            <a:endParaRPr lang="en-US" altLang="zh-CN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8.6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有限群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的每个元素都有有限阶，且其阶数不超过群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的阶数</a:t>
            </a:r>
            <a:r>
              <a:rPr lang="en-US" altLang="zh-CN" dirty="0" smtClean="0"/>
              <a:t>|G|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23556" name="Object 2"/>
          <p:cNvGraphicFramePr>
            <a:graphicFrameLocks noChangeAspect="1"/>
          </p:cNvGraphicFramePr>
          <p:nvPr/>
        </p:nvGraphicFramePr>
        <p:xfrm>
          <a:off x="4572000" y="1752600"/>
          <a:ext cx="8429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0" name="公式" r:id="rId4" imgW="380670" imgH="177646" progId="Equation.3">
                  <p:embed/>
                </p:oleObj>
              </mc:Choice>
              <mc:Fallback>
                <p:oleObj name="公式" r:id="rId4" imgW="380670" imgH="17764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52600"/>
                        <a:ext cx="84296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3"/>
          <p:cNvGraphicFramePr>
            <a:graphicFrameLocks noChangeAspect="1"/>
          </p:cNvGraphicFramePr>
          <p:nvPr/>
        </p:nvGraphicFramePr>
        <p:xfrm>
          <a:off x="7239000" y="1676400"/>
          <a:ext cx="9953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1" name="公式" r:id="rId6" imgW="418918" imgH="203112" progId="Equation.3">
                  <p:embed/>
                </p:oleObj>
              </mc:Choice>
              <mc:Fallback>
                <p:oleObj name="公式" r:id="rId6" imgW="418918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676400"/>
                        <a:ext cx="99536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4"/>
          <p:cNvGraphicFramePr>
            <a:graphicFrameLocks noChangeAspect="1"/>
          </p:cNvGraphicFramePr>
          <p:nvPr/>
        </p:nvGraphicFramePr>
        <p:xfrm>
          <a:off x="1143000" y="4343400"/>
          <a:ext cx="1344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2" name="公式" r:id="rId8" imgW="634449" imgH="215713" progId="Equation.3">
                  <p:embed/>
                </p:oleObj>
              </mc:Choice>
              <mc:Fallback>
                <p:oleObj name="公式" r:id="rId8" imgW="634449" imgH="2157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343400"/>
                        <a:ext cx="13446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8.1 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半群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7000"/>
              </a:lnSpc>
              <a:buFont typeface="Arial" pitchFamily="34" charset="0"/>
              <a:buChar char="•"/>
              <a:defRPr/>
            </a:pPr>
            <a:r>
              <a:rPr lang="en-US" altLang="zh-CN" sz="32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zh-CN" altLang="en-US" sz="32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概念</a:t>
            </a:r>
            <a:endParaRPr lang="en-US" altLang="zh-CN" sz="3200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77000"/>
              </a:lnSpc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8.1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kern="1200" dirty="0" smtClean="0"/>
              <a:t>设</a:t>
            </a:r>
            <a:r>
              <a:rPr lang="en-US" altLang="zh-CN" kern="1200" dirty="0" smtClean="0"/>
              <a:t>&lt;S,*&gt;</a:t>
            </a:r>
            <a:r>
              <a:rPr lang="zh-CN" altLang="en-US" kern="1200" dirty="0" smtClean="0"/>
              <a:t>是代数系统，</a:t>
            </a:r>
            <a:r>
              <a:rPr lang="en-US" altLang="zh-CN" kern="1200" dirty="0" smtClean="0"/>
              <a:t>*</a:t>
            </a:r>
            <a:r>
              <a:rPr lang="zh-CN" altLang="en-US" kern="1200" dirty="0" smtClean="0"/>
              <a:t>是二元运算，如果</a:t>
            </a:r>
            <a:r>
              <a:rPr lang="en-US" altLang="zh-CN" kern="1200" dirty="0" smtClean="0"/>
              <a:t>*</a:t>
            </a:r>
            <a:r>
              <a:rPr lang="zh-CN" altLang="en-US" kern="1200" dirty="0" smtClean="0"/>
              <a:t>运算满足</a:t>
            </a:r>
            <a:r>
              <a:rPr lang="zh-CN" altLang="en-US" kern="1200" dirty="0" smtClean="0">
                <a:solidFill>
                  <a:srgbClr val="FF0000"/>
                </a:solidFill>
              </a:rPr>
              <a:t>结合律</a:t>
            </a:r>
            <a:r>
              <a:rPr lang="zh-CN" altLang="en-US" kern="1200" dirty="0" smtClean="0"/>
              <a:t>，则称它为</a:t>
            </a:r>
            <a:r>
              <a:rPr lang="zh-CN" altLang="en-US" kern="1200" dirty="0" smtClean="0">
                <a:solidFill>
                  <a:srgbClr val="FF0000"/>
                </a:solidFill>
              </a:rPr>
              <a:t>半群</a:t>
            </a:r>
            <a:r>
              <a:rPr lang="en-US" altLang="zh-CN" kern="1200" dirty="0" smtClean="0"/>
              <a:t>(</a:t>
            </a:r>
            <a:r>
              <a:rPr lang="en-US" altLang="zh-CN" kern="1200" dirty="0" err="1" smtClean="0"/>
              <a:t>Semigroups</a:t>
            </a:r>
            <a:r>
              <a:rPr lang="en-US" altLang="zh-CN" kern="1200" dirty="0" smtClean="0"/>
              <a:t>)</a:t>
            </a:r>
          </a:p>
          <a:p>
            <a:pPr eaLnBrk="1" hangingPunct="1">
              <a:lnSpc>
                <a:spcPct val="77000"/>
              </a:lnSpc>
              <a:buFontTx/>
              <a:buNone/>
              <a:defRPr/>
            </a:pPr>
            <a:r>
              <a:rPr lang="zh-CN" altLang="en-US" kern="1200" dirty="0" smtClean="0"/>
              <a:t>例：</a:t>
            </a:r>
            <a:endParaRPr lang="en-US" altLang="zh-CN" kern="1200" dirty="0" smtClean="0"/>
          </a:p>
          <a:p>
            <a:pPr eaLnBrk="1" hangingPunct="1">
              <a:lnSpc>
                <a:spcPct val="77000"/>
              </a:lnSpc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0000FF"/>
                </a:solidFill>
              </a:rPr>
              <a:t>例</a:t>
            </a:r>
            <a:r>
              <a:rPr lang="en-US" altLang="zh-CN" kern="1200" dirty="0" smtClean="0">
                <a:solidFill>
                  <a:srgbClr val="0000FF"/>
                </a:solidFill>
              </a:rPr>
              <a:t>8-1</a:t>
            </a:r>
            <a:r>
              <a:rPr lang="zh-CN" altLang="en-US" kern="1200" dirty="0" smtClean="0">
                <a:solidFill>
                  <a:srgbClr val="0000FF"/>
                </a:solidFill>
              </a:rPr>
              <a:t>：</a:t>
            </a:r>
            <a:r>
              <a:rPr lang="en-US" altLang="zh-CN" kern="1200" dirty="0" smtClean="0"/>
              <a:t>(1)</a:t>
            </a:r>
            <a:r>
              <a:rPr lang="zh-CN" altLang="en-US" kern="1200" dirty="0" smtClean="0"/>
              <a:t>设                    ，则</a:t>
            </a:r>
            <a:r>
              <a:rPr lang="en-US" altLang="zh-CN" kern="1200" dirty="0" smtClean="0"/>
              <a:t>&lt;S,*&gt;</a:t>
            </a:r>
            <a:r>
              <a:rPr lang="zh-CN" altLang="en-US" kern="1200" dirty="0" smtClean="0"/>
              <a:t>是</a:t>
            </a:r>
            <a:endParaRPr lang="en-US" altLang="zh-CN" kern="1200" dirty="0" smtClean="0"/>
          </a:p>
          <a:p>
            <a:pPr eaLnBrk="1" hangingPunct="1">
              <a:lnSpc>
                <a:spcPct val="77000"/>
              </a:lnSpc>
              <a:buFontTx/>
              <a:buNone/>
              <a:defRPr/>
            </a:pPr>
            <a:r>
              <a:rPr lang="zh-CN" altLang="en-US" kern="1200" dirty="0" smtClean="0"/>
              <a:t>半群</a:t>
            </a:r>
            <a:r>
              <a:rPr lang="en-US" altLang="zh-CN" kern="1200" dirty="0" smtClean="0"/>
              <a:t>(*</a:t>
            </a:r>
            <a:r>
              <a:rPr lang="zh-CN" altLang="en-US" kern="1200" dirty="0" smtClean="0"/>
              <a:t>矩阵乘法</a:t>
            </a:r>
            <a:r>
              <a:rPr lang="en-US" altLang="zh-CN" kern="1200" dirty="0" smtClean="0"/>
              <a:t>)</a:t>
            </a:r>
            <a:endParaRPr lang="zh-CN" altLang="en-US" kern="1200" dirty="0" smtClean="0"/>
          </a:p>
        </p:txBody>
      </p:sp>
      <p:graphicFrame>
        <p:nvGraphicFramePr>
          <p:cNvPr id="6148" name="Object 11"/>
          <p:cNvGraphicFramePr>
            <a:graphicFrameLocks noChangeAspect="1"/>
          </p:cNvGraphicFramePr>
          <p:nvPr/>
        </p:nvGraphicFramePr>
        <p:xfrm>
          <a:off x="1066800" y="2438400"/>
          <a:ext cx="7569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0" name="公式" r:id="rId4" imgW="3784600" imgH="228600" progId="Equation.3">
                  <p:embed/>
                </p:oleObj>
              </mc:Choice>
              <mc:Fallback>
                <p:oleObj name="公式" r:id="rId4" imgW="37846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438400"/>
                        <a:ext cx="7569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3048000" y="2819400"/>
          <a:ext cx="33924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1" name="公式" r:id="rId6" imgW="1790700" imgH="482600" progId="Equation.3">
                  <p:embed/>
                </p:oleObj>
              </mc:Choice>
              <mc:Fallback>
                <p:oleObj name="公式" r:id="rId6" imgW="17907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819400"/>
                        <a:ext cx="33924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609600" y="3810000"/>
          <a:ext cx="76327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2" name="公式" r:id="rId8" imgW="4419600" imgH="1676400" progId="Equation.3">
                  <p:embed/>
                </p:oleObj>
              </mc:Choice>
              <mc:Fallback>
                <p:oleObj name="公式" r:id="rId8" imgW="4419600" imgH="167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10000"/>
                        <a:ext cx="7632700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8.2 </a:t>
            </a:r>
            <a:r>
              <a:rPr lang="zh-CN" altLang="en-US" dirty="0" smtClean="0"/>
              <a:t>群的定义与性质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8.7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&lt;G,*&gt;</a:t>
            </a:r>
            <a:r>
              <a:rPr lang="zh-CN" altLang="en-US" dirty="0" smtClean="0"/>
              <a:t>为群，            ，设</a:t>
            </a:r>
            <a:r>
              <a:rPr lang="en-US" altLang="zh-CN" dirty="0" smtClean="0"/>
              <a:t>k</a:t>
            </a:r>
            <a:r>
              <a:rPr lang="zh-CN" altLang="en-US" dirty="0" smtClean="0"/>
              <a:t>为整数，则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(1)</a:t>
            </a:r>
          </a:p>
          <a:p>
            <a:pPr>
              <a:buFontTx/>
              <a:buNone/>
              <a:defRPr/>
            </a:pPr>
            <a:r>
              <a:rPr lang="en-US" altLang="zh-CN" dirty="0" smtClean="0"/>
              <a:t>(2)</a:t>
            </a:r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24580" name="Object 2"/>
          <p:cNvGraphicFramePr>
            <a:graphicFrameLocks noChangeAspect="1"/>
          </p:cNvGraphicFramePr>
          <p:nvPr/>
        </p:nvGraphicFramePr>
        <p:xfrm>
          <a:off x="534988" y="1143000"/>
          <a:ext cx="8339137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68" name="公式" r:id="rId3" imgW="4064000" imgH="965200" progId="Equation.3">
                  <p:embed/>
                </p:oleObj>
              </mc:Choice>
              <mc:Fallback>
                <p:oleObj name="公式" r:id="rId3" imgW="4064000" imgH="965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1143000"/>
                        <a:ext cx="8339137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3"/>
          <p:cNvGraphicFramePr>
            <a:graphicFrameLocks noChangeAspect="1"/>
          </p:cNvGraphicFramePr>
          <p:nvPr/>
        </p:nvGraphicFramePr>
        <p:xfrm>
          <a:off x="4572000" y="3200400"/>
          <a:ext cx="23129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69" name="公式" r:id="rId5" imgW="1091726" imgH="215806" progId="Equation.3">
                  <p:embed/>
                </p:oleObj>
              </mc:Choice>
              <mc:Fallback>
                <p:oleObj name="公式" r:id="rId5" imgW="1091726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200400"/>
                        <a:ext cx="23129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4"/>
          <p:cNvGraphicFramePr>
            <a:graphicFrameLocks noChangeAspect="1"/>
          </p:cNvGraphicFramePr>
          <p:nvPr/>
        </p:nvGraphicFramePr>
        <p:xfrm>
          <a:off x="1066800" y="4038600"/>
          <a:ext cx="2933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70" name="公式" r:id="rId7" imgW="1257300" imgH="228600" progId="Equation.3">
                  <p:embed/>
                </p:oleObj>
              </mc:Choice>
              <mc:Fallback>
                <p:oleObj name="公式" r:id="rId7" imgW="12573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038600"/>
                        <a:ext cx="2933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5"/>
          <p:cNvGraphicFramePr>
            <a:graphicFrameLocks noChangeAspect="1"/>
          </p:cNvGraphicFramePr>
          <p:nvPr/>
        </p:nvGraphicFramePr>
        <p:xfrm>
          <a:off x="1219200" y="4572000"/>
          <a:ext cx="1422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71" name="公式" r:id="rId9" imgW="609600" imgH="228600" progId="Equation.3">
                  <p:embed/>
                </p:oleObj>
              </mc:Choice>
              <mc:Fallback>
                <p:oleObj name="公式" r:id="rId9" imgW="6096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72000"/>
                        <a:ext cx="1422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8.2 </a:t>
            </a:r>
            <a:r>
              <a:rPr lang="zh-CN" altLang="en-US" dirty="0" smtClean="0"/>
              <a:t>群的定义与性质</a:t>
            </a:r>
            <a:endParaRPr lang="zh-CN" altLang="en-US" dirty="0"/>
          </a:p>
        </p:txBody>
      </p:sp>
      <p:graphicFrame>
        <p:nvGraphicFramePr>
          <p:cNvPr id="25603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381000" y="1219200"/>
          <a:ext cx="8574088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77" name="公式" r:id="rId3" imgW="4152900" imgH="1955800" progId="Equation.3">
                  <p:embed/>
                </p:oleObj>
              </mc:Choice>
              <mc:Fallback>
                <p:oleObj name="公式" r:id="rId3" imgW="4152900" imgH="1955800" progId="Equation.3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19200"/>
                        <a:ext cx="8574088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8.2 </a:t>
            </a:r>
            <a:r>
              <a:rPr lang="zh-CN" altLang="en-US" dirty="0" smtClean="0"/>
              <a:t>群的定义与性质</a:t>
            </a:r>
            <a:endParaRPr lang="zh-CN" altLang="en-US" dirty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8-5</a:t>
            </a:r>
            <a:r>
              <a:rPr lang="zh-CN" altLang="en-US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阶有限群，证明：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(1)G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中阶大于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的元素个数一定是偶数；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是偶数，则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中阶等于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的元素个数一定是奇数。</a:t>
            </a:r>
          </a:p>
        </p:txBody>
      </p:sp>
      <p:graphicFrame>
        <p:nvGraphicFramePr>
          <p:cNvPr id="26628" name="Object 2"/>
          <p:cNvGraphicFramePr>
            <a:graphicFrameLocks noChangeAspect="1"/>
          </p:cNvGraphicFramePr>
          <p:nvPr/>
        </p:nvGraphicFramePr>
        <p:xfrm>
          <a:off x="609600" y="3124200"/>
          <a:ext cx="8255000" cy="317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3" name="公式" r:id="rId4" imgW="4356100" imgH="1676400" progId="Equation.3">
                  <p:embed/>
                </p:oleObj>
              </mc:Choice>
              <mc:Fallback>
                <p:oleObj name="公式" r:id="rId4" imgW="4356100" imgH="167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124200"/>
                        <a:ext cx="8255000" cy="317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8.2 </a:t>
            </a:r>
            <a:r>
              <a:rPr lang="zh-CN" altLang="en-US" dirty="0" smtClean="0"/>
              <a:t>群的定义与性质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8.8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&lt;G,*&gt;</a:t>
            </a:r>
            <a:r>
              <a:rPr lang="zh-CN" altLang="en-US" dirty="0" smtClean="0"/>
              <a:t>为一群，若</a:t>
            </a:r>
            <a:r>
              <a:rPr lang="en-US" altLang="zh-CN" dirty="0" smtClean="0"/>
              <a:t>*</a:t>
            </a:r>
            <a:r>
              <a:rPr lang="zh-CN" altLang="en-US" dirty="0" smtClean="0"/>
              <a:t>运算满足交换律，则称</a:t>
            </a:r>
            <a:r>
              <a:rPr lang="en-US" altLang="zh-CN" dirty="0" smtClean="0"/>
              <a:t>G</a:t>
            </a:r>
            <a:r>
              <a:rPr lang="zh-CN" altLang="en-US" dirty="0" smtClean="0"/>
              <a:t>为交换群，或阿贝尔群</a:t>
            </a:r>
            <a:r>
              <a:rPr lang="en-US" altLang="zh-CN" dirty="0" smtClean="0"/>
              <a:t>(Abel group)</a:t>
            </a:r>
            <a:r>
              <a:rPr lang="zh-CN" altLang="en-US" dirty="0" smtClean="0"/>
              <a:t>，阿贝尔群又称加群，常表示为</a:t>
            </a:r>
            <a:r>
              <a:rPr lang="en-US" altLang="zh-CN" dirty="0" smtClean="0"/>
              <a:t>&lt;G,+&gt;</a:t>
            </a:r>
            <a:r>
              <a:rPr lang="zh-CN" altLang="en-US" dirty="0" smtClean="0"/>
              <a:t>，加群的幺元常用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表示，常用</a:t>
            </a:r>
            <a:r>
              <a:rPr lang="en-US" altLang="zh-CN" dirty="0" smtClean="0"/>
              <a:t>-x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的逆元。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例：</a:t>
            </a:r>
            <a:r>
              <a:rPr lang="en-US" altLang="zh-CN" dirty="0" smtClean="0"/>
              <a:t>&lt;Z,+&gt;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&lt;Q,+&gt;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&lt;R,+&gt;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8.8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&lt;G,*&gt;</a:t>
            </a:r>
            <a:r>
              <a:rPr lang="zh-CN" altLang="en-US" dirty="0" smtClean="0"/>
              <a:t>为一群，</a:t>
            </a:r>
            <a:r>
              <a:rPr lang="en-US" altLang="zh-CN" dirty="0" smtClean="0"/>
              <a:t> &lt;G,*&gt;</a:t>
            </a:r>
            <a:r>
              <a:rPr lang="zh-CN" altLang="en-US" dirty="0" smtClean="0"/>
              <a:t>为阿贝尔群的充要条件是对        ，有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 smtClean="0"/>
              <a:t>           (x*y)*(x*y)=(x*x)*(y*y).</a:t>
            </a:r>
            <a:endParaRPr lang="zh-CN" altLang="en-US" kern="1200" dirty="0" smtClean="0">
              <a:solidFill>
                <a:srgbClr val="FF6600"/>
              </a:solidFill>
            </a:endParaRPr>
          </a:p>
        </p:txBody>
      </p:sp>
      <p:graphicFrame>
        <p:nvGraphicFramePr>
          <p:cNvPr id="27652" name="Object 2"/>
          <p:cNvGraphicFramePr>
            <a:graphicFrameLocks noChangeAspect="1"/>
          </p:cNvGraphicFramePr>
          <p:nvPr/>
        </p:nvGraphicFramePr>
        <p:xfrm>
          <a:off x="2971800" y="3733800"/>
          <a:ext cx="14001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27" name="公式" r:id="rId3" imgW="622030" imgH="203112" progId="Equation.3">
                  <p:embed/>
                </p:oleObj>
              </mc:Choice>
              <mc:Fallback>
                <p:oleObj name="公式" r:id="rId3" imgW="622030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733800"/>
                        <a:ext cx="14001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8.2 </a:t>
            </a:r>
            <a:r>
              <a:rPr lang="zh-CN" altLang="en-US" dirty="0" smtClean="0"/>
              <a:t>群的定义与性质</a:t>
            </a:r>
            <a:endParaRPr lang="zh-CN" altLang="en-US" dirty="0"/>
          </a:p>
        </p:txBody>
      </p:sp>
      <p:graphicFrame>
        <p:nvGraphicFramePr>
          <p:cNvPr id="28675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718197"/>
              </p:ext>
            </p:extLst>
          </p:nvPr>
        </p:nvGraphicFramePr>
        <p:xfrm>
          <a:off x="811213" y="1219200"/>
          <a:ext cx="7723187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0" name="Equation" r:id="rId4" imgW="3581280" imgH="1625400" progId="Equation.DSMT4">
                  <p:embed/>
                </p:oleObj>
              </mc:Choice>
              <mc:Fallback>
                <p:oleObj name="Equation" r:id="rId4" imgW="3581280" imgH="1625400" progId="Equation.DSMT4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1219200"/>
                        <a:ext cx="7723187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8.3 </a:t>
            </a:r>
            <a:r>
              <a:rPr lang="zh-CN" altLang="en-US" dirty="0" smtClean="0"/>
              <a:t>子群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8.9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&lt;G,*&gt;</a:t>
            </a:r>
            <a:r>
              <a:rPr lang="zh-CN" altLang="en-US" dirty="0" smtClean="0"/>
              <a:t>为群，     ，如果</a:t>
            </a:r>
            <a:r>
              <a:rPr lang="en-US" altLang="zh-CN" dirty="0" smtClean="0"/>
              <a:t>&lt;H,*&gt;</a:t>
            </a:r>
            <a:r>
              <a:rPr lang="zh-CN" altLang="en-US" dirty="0" smtClean="0"/>
              <a:t>为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的子代数，且</a:t>
            </a:r>
            <a:r>
              <a:rPr lang="en-US" altLang="zh-CN" dirty="0" smtClean="0"/>
              <a:t>&lt;H,*&gt;</a:t>
            </a:r>
            <a:r>
              <a:rPr lang="zh-CN" altLang="en-US" dirty="0" smtClean="0"/>
              <a:t>为一群，则称</a:t>
            </a:r>
            <a:r>
              <a:rPr lang="en-US" altLang="zh-CN" dirty="0" smtClean="0"/>
              <a:t>&lt;H,*&gt;</a:t>
            </a:r>
            <a:r>
              <a:rPr lang="zh-CN" altLang="en-US" dirty="0" smtClean="0"/>
              <a:t>为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子群</a:t>
            </a:r>
            <a:r>
              <a:rPr lang="en-US" altLang="zh-CN" dirty="0" smtClean="0"/>
              <a:t>(Subgroups)</a:t>
            </a:r>
            <a:r>
              <a:rPr lang="zh-CN" altLang="en-US" dirty="0" smtClean="0"/>
              <a:t>，记作</a:t>
            </a:r>
            <a:r>
              <a:rPr lang="en-US" altLang="zh-CN" dirty="0" smtClean="0"/>
              <a:t>H≤G</a:t>
            </a:r>
            <a:r>
              <a:rPr lang="zh-CN" altLang="en-US" dirty="0" smtClean="0"/>
              <a:t>。若</a:t>
            </a:r>
            <a:r>
              <a:rPr lang="en-US" altLang="zh-CN" dirty="0" smtClean="0"/>
              <a:t>H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的子群，且   则称</a:t>
            </a:r>
            <a:r>
              <a:rPr lang="en-US" altLang="zh-CN" dirty="0" smtClean="0"/>
              <a:t>H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真子群</a:t>
            </a:r>
            <a:r>
              <a:rPr lang="zh-CN" altLang="en-US" dirty="0" smtClean="0"/>
              <a:t>，记作</a:t>
            </a:r>
            <a:r>
              <a:rPr lang="en-US" altLang="zh-CN" dirty="0" smtClean="0"/>
              <a:t>H&lt;G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例：</a:t>
            </a:r>
            <a:r>
              <a:rPr lang="en-US" altLang="zh-CN" dirty="0" smtClean="0"/>
              <a:t>&lt;Z,+&gt;</a:t>
            </a:r>
            <a:r>
              <a:rPr lang="zh-CN" altLang="en-US" dirty="0" smtClean="0"/>
              <a:t>是</a:t>
            </a:r>
            <a:r>
              <a:rPr lang="en-US" altLang="zh-CN" dirty="0" smtClean="0"/>
              <a:t>&lt;Q,+&gt;</a:t>
            </a:r>
            <a:r>
              <a:rPr lang="zh-CN" altLang="en-US" dirty="0" smtClean="0"/>
              <a:t>的子群，</a:t>
            </a:r>
            <a:r>
              <a:rPr lang="en-US" altLang="zh-CN" dirty="0" smtClean="0"/>
              <a:t>&lt;Q,+&gt;</a:t>
            </a:r>
            <a:r>
              <a:rPr lang="zh-CN" altLang="en-US" dirty="0" smtClean="0"/>
              <a:t>是</a:t>
            </a:r>
            <a:r>
              <a:rPr lang="en-US" altLang="zh-CN" dirty="0" smtClean="0"/>
              <a:t>&lt;R,+&gt;</a:t>
            </a:r>
            <a:r>
              <a:rPr lang="zh-CN" altLang="en-US" dirty="0" smtClean="0"/>
              <a:t>的子群，</a:t>
            </a:r>
            <a:r>
              <a:rPr lang="en-US" altLang="zh-CN" dirty="0" smtClean="0"/>
              <a:t> &lt;R,+&gt;</a:t>
            </a:r>
            <a:r>
              <a:rPr lang="zh-CN" altLang="en-US" dirty="0" smtClean="0"/>
              <a:t>是</a:t>
            </a:r>
            <a:r>
              <a:rPr lang="en-US" altLang="zh-CN" dirty="0" smtClean="0"/>
              <a:t>&lt;C,+&gt;</a:t>
            </a:r>
            <a:r>
              <a:rPr lang="zh-CN" altLang="en-US" dirty="0" smtClean="0"/>
              <a:t>的子群。</a:t>
            </a:r>
            <a:endParaRPr lang="en-US" altLang="zh-CN" dirty="0" smtClean="0"/>
          </a:p>
          <a:p>
            <a:pPr>
              <a:defRPr/>
            </a:pPr>
            <a:r>
              <a:rPr lang="en-US" altLang="zh-CN" sz="32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zh-CN" altLang="en-US" sz="32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子群的判定定理</a:t>
            </a:r>
            <a:endParaRPr lang="en-US" altLang="zh-CN" sz="3200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8.9</a:t>
            </a:r>
            <a:r>
              <a:rPr lang="zh-CN" altLang="en-US" kern="1200" dirty="0" smtClean="0">
                <a:solidFill>
                  <a:srgbClr val="FF6600"/>
                </a:solidFill>
                <a:sym typeface="Wingdings" pitchFamily="2" charset="2"/>
              </a:rPr>
              <a:t> </a:t>
            </a:r>
            <a:r>
              <a:rPr lang="en-US" altLang="zh-CN" kern="1200" dirty="0" smtClean="0">
                <a:solidFill>
                  <a:srgbClr val="FF6600"/>
                </a:solidFill>
                <a:sym typeface="Wingdings" pitchFamily="2" charset="2"/>
              </a:rPr>
              <a:t>(</a:t>
            </a:r>
            <a:r>
              <a:rPr lang="zh-CN" altLang="en-US" kern="1200" dirty="0" smtClean="0">
                <a:solidFill>
                  <a:srgbClr val="FF6600"/>
                </a:solidFill>
                <a:sym typeface="Wingdings" pitchFamily="2" charset="2"/>
              </a:rPr>
              <a:t>判定定理一</a:t>
            </a:r>
            <a:r>
              <a:rPr lang="en-US" altLang="zh-CN" kern="1200" dirty="0" smtClean="0">
                <a:solidFill>
                  <a:srgbClr val="FF6600"/>
                </a:solidFill>
                <a:sym typeface="Wingdings" pitchFamily="2" charset="2"/>
              </a:rPr>
              <a:t>)</a:t>
            </a:r>
            <a:r>
              <a:rPr lang="zh-CN" altLang="en-US" kern="1200" dirty="0" smtClean="0">
                <a:solidFill>
                  <a:srgbClr val="FF6600"/>
                </a:solidFill>
                <a:sym typeface="Wingdings" pitchFamily="2" charset="2"/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&lt;G,*&gt;</a:t>
            </a:r>
            <a:r>
              <a:rPr lang="zh-CN" altLang="en-US" dirty="0" smtClean="0"/>
              <a:t>为群，那么</a:t>
            </a:r>
            <a:r>
              <a:rPr lang="en-US" altLang="zh-CN" dirty="0" smtClean="0"/>
              <a:t>&lt;H,*&gt;</a:t>
            </a:r>
            <a:r>
              <a:rPr lang="zh-CN" altLang="en-US" dirty="0" smtClean="0"/>
              <a:t>为</a:t>
            </a:r>
            <a:r>
              <a:rPr lang="en-US" altLang="zh-CN" dirty="0" smtClean="0"/>
              <a:t>&lt;G,*&gt;</a:t>
            </a:r>
            <a:r>
              <a:rPr lang="zh-CN" altLang="en-US" dirty="0" smtClean="0"/>
              <a:t>的子群的</a:t>
            </a:r>
            <a:r>
              <a:rPr lang="zh-CN" altLang="en-US" dirty="0" smtClean="0">
                <a:solidFill>
                  <a:srgbClr val="FF0000"/>
                </a:solidFill>
              </a:rPr>
              <a:t>充要条件</a:t>
            </a:r>
            <a:r>
              <a:rPr lang="zh-CN" altLang="en-US" dirty="0" smtClean="0"/>
              <a:t>是：</a:t>
            </a:r>
            <a:endParaRPr lang="zh-CN" altLang="en-US" kern="1200" dirty="0" smtClean="0">
              <a:solidFill>
                <a:srgbClr val="FF6600"/>
              </a:solidFill>
            </a:endParaRPr>
          </a:p>
        </p:txBody>
      </p:sp>
      <p:graphicFrame>
        <p:nvGraphicFramePr>
          <p:cNvPr id="2970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187474"/>
              </p:ext>
            </p:extLst>
          </p:nvPr>
        </p:nvGraphicFramePr>
        <p:xfrm>
          <a:off x="4557713" y="1219200"/>
          <a:ext cx="10128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54" name="Equation" r:id="rId4" imgW="457200" imgH="177480" progId="Equation.DSMT4">
                  <p:embed/>
                </p:oleObj>
              </mc:Choice>
              <mc:Fallback>
                <p:oleObj name="Equation" r:id="rId4" imgW="457200" imgH="177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713" y="1219200"/>
                        <a:ext cx="10128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3"/>
          <p:cNvGraphicFramePr>
            <a:graphicFrameLocks noChangeAspect="1"/>
          </p:cNvGraphicFramePr>
          <p:nvPr/>
        </p:nvGraphicFramePr>
        <p:xfrm>
          <a:off x="7772400" y="1905000"/>
          <a:ext cx="10398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55" name="公式" r:id="rId6" imgW="469696" imgH="177723" progId="Equation.3">
                  <p:embed/>
                </p:oleObj>
              </mc:Choice>
              <mc:Fallback>
                <p:oleObj name="公式" r:id="rId6" imgW="469696" imgH="17772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905000"/>
                        <a:ext cx="10398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826817"/>
              </p:ext>
            </p:extLst>
          </p:nvPr>
        </p:nvGraphicFramePr>
        <p:xfrm>
          <a:off x="779463" y="5105400"/>
          <a:ext cx="749776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56" name="Equation" r:id="rId8" imgW="3213000" imgH="457200" progId="Equation.DSMT4">
                  <p:embed/>
                </p:oleObj>
              </mc:Choice>
              <mc:Fallback>
                <p:oleObj name="Equation" r:id="rId8" imgW="32130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5105400"/>
                        <a:ext cx="7497762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8.3 </a:t>
            </a:r>
            <a:r>
              <a:rPr lang="zh-CN" altLang="en-US" dirty="0" smtClean="0"/>
              <a:t>子群</a:t>
            </a:r>
            <a:endParaRPr lang="zh-CN" altLang="en-US" dirty="0"/>
          </a:p>
        </p:txBody>
      </p:sp>
      <p:graphicFrame>
        <p:nvGraphicFramePr>
          <p:cNvPr id="30723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2050052"/>
              </p:ext>
            </p:extLst>
          </p:nvPr>
        </p:nvGraphicFramePr>
        <p:xfrm>
          <a:off x="457200" y="1404938"/>
          <a:ext cx="8415338" cy="432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8" name="Equation" r:id="rId3" imgW="4152600" imgH="2133360" progId="Equation.DSMT4">
                  <p:embed/>
                </p:oleObj>
              </mc:Choice>
              <mc:Fallback>
                <p:oleObj name="Equation" r:id="rId3" imgW="4152600" imgH="2133360" progId="Equation.DSMT4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04938"/>
                        <a:ext cx="8415338" cy="432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8.3 </a:t>
            </a:r>
            <a:r>
              <a:rPr lang="zh-CN" altLang="en-US" dirty="0" smtClean="0"/>
              <a:t>子群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8.10</a:t>
            </a:r>
            <a:r>
              <a:rPr lang="zh-CN" altLang="en-US" kern="1200" dirty="0" smtClean="0">
                <a:solidFill>
                  <a:srgbClr val="FF6600"/>
                </a:solidFill>
                <a:sym typeface="Wingdings" pitchFamily="2" charset="2"/>
              </a:rPr>
              <a:t> </a:t>
            </a:r>
            <a:r>
              <a:rPr lang="en-US" altLang="zh-CN" kern="1200" dirty="0" smtClean="0">
                <a:solidFill>
                  <a:srgbClr val="FF6600"/>
                </a:solidFill>
                <a:sym typeface="Wingdings" pitchFamily="2" charset="2"/>
              </a:rPr>
              <a:t>(</a:t>
            </a:r>
            <a:r>
              <a:rPr lang="zh-CN" altLang="en-US" kern="1200" dirty="0" smtClean="0">
                <a:solidFill>
                  <a:srgbClr val="FF6600"/>
                </a:solidFill>
                <a:sym typeface="Wingdings" pitchFamily="2" charset="2"/>
              </a:rPr>
              <a:t>判定定理二</a:t>
            </a:r>
            <a:r>
              <a:rPr lang="en-US" altLang="zh-CN" kern="1200" dirty="0" smtClean="0">
                <a:solidFill>
                  <a:srgbClr val="FF6600"/>
                </a:solidFill>
                <a:sym typeface="Wingdings" pitchFamily="2" charset="2"/>
              </a:rPr>
              <a:t>)</a:t>
            </a:r>
            <a:r>
              <a:rPr lang="zh-CN" altLang="en-US" kern="1200" dirty="0" smtClean="0">
                <a:solidFill>
                  <a:srgbClr val="FF6600"/>
                </a:solidFill>
                <a:sym typeface="Wingdings" pitchFamily="2" charset="2"/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&lt;G,*&gt;</a:t>
            </a:r>
            <a:r>
              <a:rPr lang="zh-CN" altLang="en-US" dirty="0" smtClean="0"/>
              <a:t>为群，</a:t>
            </a:r>
            <a:r>
              <a:rPr lang="en-US" altLang="zh-CN" dirty="0" smtClean="0"/>
              <a:t>H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的非空子集，那么</a:t>
            </a:r>
            <a:r>
              <a:rPr lang="en-US" altLang="zh-CN" dirty="0" smtClean="0"/>
              <a:t>&lt;H,*&gt;</a:t>
            </a:r>
            <a:r>
              <a:rPr lang="zh-CN" altLang="en-US" dirty="0" smtClean="0"/>
              <a:t>为</a:t>
            </a:r>
            <a:r>
              <a:rPr lang="en-US" altLang="zh-CN" dirty="0" smtClean="0"/>
              <a:t>&lt;G,*&gt;</a:t>
            </a:r>
            <a:r>
              <a:rPr lang="zh-CN" altLang="en-US" dirty="0" smtClean="0"/>
              <a:t>的子群的充要条件是：</a:t>
            </a:r>
            <a:endParaRPr lang="zh-CN" altLang="en-US" kern="1200" dirty="0" smtClean="0">
              <a:solidFill>
                <a:srgbClr val="FF6600"/>
              </a:solidFill>
            </a:endParaRPr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31748" name="Object 2"/>
          <p:cNvGraphicFramePr>
            <a:graphicFrameLocks noChangeAspect="1"/>
          </p:cNvGraphicFramePr>
          <p:nvPr/>
        </p:nvGraphicFramePr>
        <p:xfrm>
          <a:off x="1371600" y="1905000"/>
          <a:ext cx="36750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8" name="公式" r:id="rId4" imgW="1574800" imgH="228600" progId="Equation.3">
                  <p:embed/>
                </p:oleObj>
              </mc:Choice>
              <mc:Fallback>
                <p:oleObj name="公式" r:id="rId4" imgW="15748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905000"/>
                        <a:ext cx="36750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3"/>
          <p:cNvGraphicFramePr>
            <a:graphicFrameLocks noChangeAspect="1"/>
          </p:cNvGraphicFramePr>
          <p:nvPr/>
        </p:nvGraphicFramePr>
        <p:xfrm>
          <a:off x="838200" y="2438400"/>
          <a:ext cx="7570788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9" name="公式" r:id="rId6" imgW="3619500" imgH="1676400" progId="Equation.3">
                  <p:embed/>
                </p:oleObj>
              </mc:Choice>
              <mc:Fallback>
                <p:oleObj name="公式" r:id="rId6" imgW="3619500" imgH="167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438400"/>
                        <a:ext cx="7570788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8.3 </a:t>
            </a:r>
            <a:r>
              <a:rPr lang="zh-CN" altLang="en-US" dirty="0" smtClean="0"/>
              <a:t>子群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8.11</a:t>
            </a:r>
            <a:r>
              <a:rPr lang="zh-CN" altLang="en-US" kern="1200" dirty="0" smtClean="0">
                <a:solidFill>
                  <a:srgbClr val="FF6600"/>
                </a:solidFill>
                <a:sym typeface="Wingdings" pitchFamily="2" charset="2"/>
              </a:rPr>
              <a:t> </a:t>
            </a:r>
            <a:r>
              <a:rPr lang="en-US" altLang="zh-CN" kern="1200" dirty="0" smtClean="0">
                <a:solidFill>
                  <a:srgbClr val="FF6600"/>
                </a:solidFill>
                <a:sym typeface="Wingdings" pitchFamily="2" charset="2"/>
              </a:rPr>
              <a:t>(</a:t>
            </a:r>
            <a:r>
              <a:rPr lang="zh-CN" altLang="en-US" kern="1200" dirty="0" smtClean="0">
                <a:solidFill>
                  <a:srgbClr val="FF6600"/>
                </a:solidFill>
                <a:sym typeface="Wingdings" pitchFamily="2" charset="2"/>
              </a:rPr>
              <a:t>判定定理三</a:t>
            </a:r>
            <a:r>
              <a:rPr lang="en-US" altLang="zh-CN" kern="1200" dirty="0" smtClean="0">
                <a:solidFill>
                  <a:srgbClr val="FF6600"/>
                </a:solidFill>
                <a:sym typeface="Wingdings" pitchFamily="2" charset="2"/>
              </a:rPr>
              <a:t>)</a:t>
            </a:r>
            <a:r>
              <a:rPr lang="zh-CN" altLang="en-US" kern="1200" dirty="0" smtClean="0">
                <a:solidFill>
                  <a:srgbClr val="FF6600"/>
                </a:solidFill>
                <a:sym typeface="Wingdings" pitchFamily="2" charset="2"/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&lt;G,*&gt;</a:t>
            </a:r>
            <a:r>
              <a:rPr lang="zh-CN" altLang="en-US" dirty="0" smtClean="0"/>
              <a:t>为群，</a:t>
            </a:r>
            <a:r>
              <a:rPr lang="en-US" altLang="zh-CN" dirty="0" smtClean="0"/>
              <a:t>H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非空有限</a:t>
            </a:r>
            <a:r>
              <a:rPr lang="zh-CN" altLang="en-US" dirty="0" smtClean="0"/>
              <a:t>子集，那么</a:t>
            </a:r>
            <a:r>
              <a:rPr lang="en-US" altLang="zh-CN" dirty="0" smtClean="0"/>
              <a:t>&lt;H,*&gt;</a:t>
            </a:r>
            <a:r>
              <a:rPr lang="zh-CN" altLang="en-US" dirty="0" smtClean="0"/>
              <a:t>为</a:t>
            </a:r>
            <a:r>
              <a:rPr lang="en-US" altLang="zh-CN" dirty="0" smtClean="0"/>
              <a:t>&lt;G,*&gt;</a:t>
            </a:r>
            <a:r>
              <a:rPr lang="zh-CN" altLang="en-US" dirty="0" smtClean="0"/>
              <a:t>的子群的充要条件是：</a:t>
            </a:r>
            <a:endParaRPr lang="zh-CN" altLang="en-US" kern="1200" dirty="0" smtClean="0">
              <a:solidFill>
                <a:srgbClr val="FF6600"/>
              </a:solidFill>
            </a:endParaRPr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32772" name="Object 2"/>
          <p:cNvGraphicFramePr>
            <a:graphicFrameLocks noChangeAspect="1"/>
          </p:cNvGraphicFramePr>
          <p:nvPr/>
        </p:nvGraphicFramePr>
        <p:xfrm>
          <a:off x="2057400" y="1905000"/>
          <a:ext cx="34385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22" name="公式" r:id="rId4" imgW="1473200" imgH="215900" progId="Equation.3">
                  <p:embed/>
                </p:oleObj>
              </mc:Choice>
              <mc:Fallback>
                <p:oleObj name="公式" r:id="rId4" imgW="1473200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05000"/>
                        <a:ext cx="34385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3"/>
          <p:cNvGraphicFramePr>
            <a:graphicFrameLocks noChangeAspect="1"/>
          </p:cNvGraphicFramePr>
          <p:nvPr/>
        </p:nvGraphicFramePr>
        <p:xfrm>
          <a:off x="762000" y="2362200"/>
          <a:ext cx="7916863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23" name="公式" r:id="rId6" imgW="4102100" imgH="2171700" progId="Equation.3">
                  <p:embed/>
                </p:oleObj>
              </mc:Choice>
              <mc:Fallback>
                <p:oleObj name="公式" r:id="rId6" imgW="4102100" imgH="2171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362200"/>
                        <a:ext cx="7916863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8.3 </a:t>
            </a:r>
            <a:r>
              <a:rPr lang="zh-CN" altLang="en-US" dirty="0" smtClean="0"/>
              <a:t>子群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2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zh-CN" altLang="en-US" sz="32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特殊子群</a:t>
            </a:r>
            <a:endParaRPr lang="en-US" altLang="zh-CN" sz="3200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例</a:t>
            </a:r>
            <a:r>
              <a:rPr lang="en-US" altLang="zh-CN" dirty="0" smtClean="0">
                <a:solidFill>
                  <a:srgbClr val="0000FF"/>
                </a:solidFill>
              </a:rPr>
              <a:t>8-5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G</a:t>
            </a:r>
            <a:r>
              <a:rPr lang="zh-CN" altLang="en-US" dirty="0" smtClean="0"/>
              <a:t>为群，                  ，即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的所有幂构成的集合，则</a:t>
            </a:r>
            <a:r>
              <a:rPr lang="en-US" altLang="zh-CN" dirty="0" smtClean="0"/>
              <a:t>H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的子群，称为由</a:t>
            </a:r>
            <a:r>
              <a:rPr lang="en-US" altLang="zh-CN" dirty="0" smtClean="0"/>
              <a:t>a</a:t>
            </a:r>
            <a:r>
              <a:rPr lang="zh-CN" altLang="en-US" dirty="0" smtClean="0"/>
              <a:t>生成的子群，记作</a:t>
            </a:r>
            <a:r>
              <a:rPr lang="en-US" altLang="zh-CN" dirty="0" smtClean="0"/>
              <a:t>&lt;a&gt;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称为生成元。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dirty="0" smtClean="0"/>
              <a:t>由</a:t>
            </a:r>
            <a:r>
              <a:rPr lang="en-US" altLang="zh-CN" dirty="0" smtClean="0"/>
              <a:t>a</a:t>
            </a:r>
            <a:r>
              <a:rPr lang="zh-CN" altLang="en-US" dirty="0" smtClean="0"/>
              <a:t>生成的子群是包含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的最小子群。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例：对</a:t>
            </a:r>
            <a:r>
              <a:rPr lang="en-US" altLang="zh-CN" dirty="0" smtClean="0"/>
              <a:t>Klein</a:t>
            </a:r>
            <a:r>
              <a:rPr lang="zh-CN" altLang="en-US" dirty="0" smtClean="0"/>
              <a:t>四元群，其每个元素生成的子群分别是：</a:t>
            </a:r>
            <a:r>
              <a:rPr lang="en-US" altLang="zh-CN" dirty="0" smtClean="0"/>
              <a:t>&lt;e&gt;={e}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&lt;a&gt;={</a:t>
            </a:r>
            <a:r>
              <a:rPr lang="en-US" altLang="zh-CN" dirty="0" err="1" smtClean="0"/>
              <a:t>e,a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&lt;b&gt;={</a:t>
            </a:r>
            <a:r>
              <a:rPr lang="en-US" altLang="zh-CN" dirty="0" err="1" smtClean="0"/>
              <a:t>e,b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&lt;c&gt;={</a:t>
            </a:r>
            <a:r>
              <a:rPr lang="en-US" altLang="zh-CN" dirty="0" err="1" smtClean="0"/>
              <a:t>e,c</a:t>
            </a:r>
            <a:r>
              <a:rPr lang="en-US" altLang="zh-CN" dirty="0" smtClean="0"/>
              <a:t>}</a:t>
            </a:r>
          </a:p>
          <a:p>
            <a:pPr>
              <a:buFontTx/>
              <a:buNone/>
              <a:defRPr/>
            </a:pPr>
            <a:r>
              <a:rPr lang="zh-CN" altLang="en-US" dirty="0" smtClean="0"/>
              <a:t>对</a:t>
            </a:r>
            <a:r>
              <a:rPr lang="en-US" altLang="zh-CN" dirty="0" smtClean="0"/>
              <a:t>&lt;Z,+&gt;</a:t>
            </a:r>
            <a:r>
              <a:rPr lang="zh-CN" altLang="en-US" dirty="0" smtClean="0"/>
              <a:t>而言：</a:t>
            </a:r>
            <a:r>
              <a:rPr lang="en-US" altLang="zh-CN" dirty="0" smtClean="0"/>
              <a:t>&lt;0&gt;={0},&lt;1&gt;={0,1,-1,2,-2,…}=Z</a:t>
            </a:r>
          </a:p>
          <a:p>
            <a:pPr>
              <a:buFontTx/>
              <a:buNone/>
              <a:defRPr/>
            </a:pPr>
            <a:r>
              <a:rPr lang="en-US" altLang="zh-CN" dirty="0" smtClean="0"/>
              <a:t>&lt;2&gt;={0,2,-2,4,-4,…}=</a:t>
            </a:r>
            <a:endParaRPr lang="zh-CN" altLang="en-US" dirty="0"/>
          </a:p>
        </p:txBody>
      </p:sp>
      <p:graphicFrame>
        <p:nvGraphicFramePr>
          <p:cNvPr id="33796" name="Object 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48" name="公式" r:id="rId4" imgW="114151" imgH="215619" progId="Equation.3">
                  <p:embed/>
                </p:oleObj>
              </mc:Choice>
              <mc:Fallback>
                <p:oleObj name="公式" r:id="rId4" imgW="114151" imgH="21561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3"/>
          <p:cNvGraphicFramePr>
            <a:graphicFrameLocks noChangeAspect="1"/>
          </p:cNvGraphicFramePr>
          <p:nvPr/>
        </p:nvGraphicFramePr>
        <p:xfrm>
          <a:off x="3581400" y="1676400"/>
          <a:ext cx="327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49" name="公式" r:id="rId6" imgW="1638300" imgH="228600" progId="Equation.3">
                  <p:embed/>
                </p:oleObj>
              </mc:Choice>
              <mc:Fallback>
                <p:oleObj name="公式" r:id="rId6" imgW="16383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76400"/>
                        <a:ext cx="3276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401412"/>
              </p:ext>
            </p:extLst>
          </p:nvPr>
        </p:nvGraphicFramePr>
        <p:xfrm>
          <a:off x="823913" y="2895600"/>
          <a:ext cx="75057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50" name="Equation" r:id="rId8" imgW="3276360" imgH="698400" progId="Equation.DSMT4">
                  <p:embed/>
                </p:oleObj>
              </mc:Choice>
              <mc:Fallback>
                <p:oleObj name="Equation" r:id="rId8" imgW="3276360" imgH="698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2895600"/>
                        <a:ext cx="75057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5"/>
          <p:cNvGraphicFramePr>
            <a:graphicFrameLocks noChangeAspect="1"/>
          </p:cNvGraphicFramePr>
          <p:nvPr/>
        </p:nvGraphicFramePr>
        <p:xfrm>
          <a:off x="4419600" y="6400800"/>
          <a:ext cx="2400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51" name="公式" r:id="rId10" imgW="1066337" imgH="203112" progId="Equation.3">
                  <p:embed/>
                </p:oleObj>
              </mc:Choice>
              <mc:Fallback>
                <p:oleObj name="公式" r:id="rId10" imgW="1066337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6400800"/>
                        <a:ext cx="2400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8.1 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半群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77000"/>
              </a:lnSpc>
              <a:buFont typeface="Arial" pitchFamily="34" charset="0"/>
              <a:buChar char="•"/>
              <a:defRPr/>
            </a:pPr>
            <a:r>
              <a:rPr lang="en-US" altLang="zh-CN" sz="32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zh-CN" altLang="en-US" sz="32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半群的幂运算</a:t>
            </a:r>
            <a:endParaRPr lang="en-US" altLang="zh-CN" sz="3200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  <a:defRPr/>
            </a:pPr>
            <a:r>
              <a:rPr lang="zh-CN" altLang="en-US" dirty="0" smtClean="0"/>
              <a:t>设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为半群</a:t>
            </a:r>
            <a:r>
              <a:rPr lang="en-US" altLang="zh-CN" dirty="0" smtClean="0"/>
              <a:t>&lt;S,*&gt;</a:t>
            </a:r>
            <a:r>
              <a:rPr lang="zh-CN" altLang="en-US" dirty="0" smtClean="0"/>
              <a:t>中的元素，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次幂定义如下：</a:t>
            </a:r>
            <a:endParaRPr lang="en-US" altLang="zh-CN" dirty="0" smtClean="0"/>
          </a:p>
          <a:p>
            <a:pPr>
              <a:buFontTx/>
              <a:buNone/>
              <a:defRPr/>
            </a:pP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由于半群满足结合律，所以可用归纳法证明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                   </a:t>
            </a:r>
            <a:r>
              <a:rPr lang="zh-CN" altLang="en-US" dirty="0" smtClean="0"/>
              <a:t>，如果      ，则称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</a:t>
            </a:r>
            <a:r>
              <a:rPr lang="en-US" altLang="zh-CN" dirty="0" smtClean="0"/>
              <a:t>&lt;S,*&gt;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幂等元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8.1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若</a:t>
            </a:r>
            <a:r>
              <a:rPr lang="en-US" altLang="zh-CN" dirty="0" smtClean="0"/>
              <a:t>&lt;S,*&gt;</a:t>
            </a:r>
            <a:r>
              <a:rPr lang="zh-CN" altLang="en-US" dirty="0" smtClean="0"/>
              <a:t>是半群，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是有限集合，则称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中必含有</a:t>
            </a:r>
            <a:r>
              <a:rPr lang="zh-CN" altLang="en-US" dirty="0"/>
              <a:t>幂等元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7172" name="Object 2"/>
          <p:cNvGraphicFramePr>
            <a:graphicFrameLocks noChangeAspect="1"/>
          </p:cNvGraphicFramePr>
          <p:nvPr/>
        </p:nvGraphicFramePr>
        <p:xfrm>
          <a:off x="609600" y="2209800"/>
          <a:ext cx="52149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4" name="公式" r:id="rId4" imgW="2235200" imgH="228600" progId="Equation.3">
                  <p:embed/>
                </p:oleObj>
              </mc:Choice>
              <mc:Fallback>
                <p:oleObj name="公式" r:id="rId4" imgW="22352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09800"/>
                        <a:ext cx="52149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3"/>
          <p:cNvGraphicFramePr>
            <a:graphicFrameLocks noChangeAspect="1"/>
          </p:cNvGraphicFramePr>
          <p:nvPr/>
        </p:nvGraphicFramePr>
        <p:xfrm>
          <a:off x="533400" y="3200400"/>
          <a:ext cx="345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5" name="公式" r:id="rId6" imgW="1727200" imgH="228600" progId="Equation.3">
                  <p:embed/>
                </p:oleObj>
              </mc:Choice>
              <mc:Fallback>
                <p:oleObj name="公式" r:id="rId6" imgW="17272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200400"/>
                        <a:ext cx="3454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4"/>
          <p:cNvGraphicFramePr>
            <a:graphicFrameLocks noChangeAspect="1"/>
          </p:cNvGraphicFramePr>
          <p:nvPr/>
        </p:nvGraphicFramePr>
        <p:xfrm>
          <a:off x="5029200" y="3124200"/>
          <a:ext cx="11001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6" name="公式" r:id="rId8" imgW="418918" imgH="203112" progId="Equation.3">
                  <p:embed/>
                </p:oleObj>
              </mc:Choice>
              <mc:Fallback>
                <p:oleObj name="公式" r:id="rId8" imgW="418918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124200"/>
                        <a:ext cx="11001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8.3 </a:t>
            </a:r>
            <a:r>
              <a:rPr lang="zh-CN" altLang="en-US" dirty="0" smtClean="0"/>
              <a:t>子群</a:t>
            </a:r>
            <a:endParaRPr lang="zh-CN" altLang="en-US" dirty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8-6</a:t>
            </a:r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为群，令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中所有元素都可交换的元素构成的元素集合，即：                  则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的子群，称为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中心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对于阿贝尔群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中所有元素都可交换，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的中心就等于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，对于某些非交换群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的中心是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{e}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graphicFrame>
        <p:nvGraphicFramePr>
          <p:cNvPr id="34820" name="Object 2"/>
          <p:cNvGraphicFramePr>
            <a:graphicFrameLocks noChangeAspect="1"/>
          </p:cNvGraphicFramePr>
          <p:nvPr/>
        </p:nvGraphicFramePr>
        <p:xfrm>
          <a:off x="4953000" y="1600200"/>
          <a:ext cx="38576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70" name="公式" r:id="rId4" imgW="2057400" imgH="203200" progId="Equation.3">
                  <p:embed/>
                </p:oleObj>
              </mc:Choice>
              <mc:Fallback>
                <p:oleObj name="公式" r:id="rId4" imgW="20574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8576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333871"/>
              </p:ext>
            </p:extLst>
          </p:nvPr>
        </p:nvGraphicFramePr>
        <p:xfrm>
          <a:off x="762000" y="2362200"/>
          <a:ext cx="8301038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71" name="Equation" r:id="rId6" imgW="3898800" imgH="1180800" progId="Equation.DSMT4">
                  <p:embed/>
                </p:oleObj>
              </mc:Choice>
              <mc:Fallback>
                <p:oleObj name="Equation" r:id="rId6" imgW="3898800" imgH="1180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362200"/>
                        <a:ext cx="8301038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8.3 </a:t>
            </a:r>
            <a:r>
              <a:rPr lang="zh-CN" altLang="en-US" dirty="0" smtClean="0"/>
              <a:t>子群</a:t>
            </a:r>
            <a:endParaRPr lang="zh-CN" altLang="en-US" dirty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8-7</a:t>
            </a:r>
            <a:r>
              <a:rPr lang="zh-CN" altLang="en-US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为群，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的子群，则：</a:t>
            </a:r>
          </a:p>
        </p:txBody>
      </p:sp>
      <p:graphicFrame>
        <p:nvGraphicFramePr>
          <p:cNvPr id="3584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854568"/>
              </p:ext>
            </p:extLst>
          </p:nvPr>
        </p:nvGraphicFramePr>
        <p:xfrm>
          <a:off x="804863" y="1676400"/>
          <a:ext cx="7916862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96" name="Equation" r:id="rId4" imgW="4470120" imgH="215640" progId="Equation.DSMT4">
                  <p:embed/>
                </p:oleObj>
              </mc:Choice>
              <mc:Fallback>
                <p:oleObj name="Equation" r:id="rId4" imgW="4470120" imgH="215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1676400"/>
                        <a:ext cx="7916862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087681"/>
              </p:ext>
            </p:extLst>
          </p:nvPr>
        </p:nvGraphicFramePr>
        <p:xfrm>
          <a:off x="838200" y="2133600"/>
          <a:ext cx="7162800" cy="445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97" name="Equation" r:id="rId6" imgW="3797300" imgH="2362200" progId="Equation.DSMT4">
                  <p:embed/>
                </p:oleObj>
              </mc:Choice>
              <mc:Fallback>
                <p:oleObj name="Equation" r:id="rId6" imgW="3797300" imgH="2362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33600"/>
                        <a:ext cx="7162800" cy="445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8.3 </a:t>
            </a:r>
            <a:r>
              <a:rPr lang="zh-CN" altLang="en-US" dirty="0" smtClean="0"/>
              <a:t>子群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2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r>
              <a:rPr lang="zh-CN" altLang="en-US" sz="32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构造</a:t>
            </a:r>
            <a:r>
              <a:rPr lang="en-US" altLang="zh-CN" sz="32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zh-CN" altLang="en-US" sz="32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的全部子群的方法</a:t>
            </a:r>
            <a:endParaRPr lang="en-US" altLang="zh-CN" sz="3200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zh-CN" dirty="0" smtClean="0"/>
              <a:t>1.</a:t>
            </a:r>
            <a:r>
              <a:rPr lang="zh-CN" altLang="en-US" dirty="0" smtClean="0"/>
              <a:t>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层：</a:t>
            </a:r>
            <a:r>
              <a:rPr lang="en-US" altLang="zh-CN" dirty="0" smtClean="0"/>
              <a:t>{e}</a:t>
            </a:r>
          </a:p>
          <a:p>
            <a:pPr>
              <a:defRPr/>
            </a:pPr>
            <a:r>
              <a:rPr lang="en-US" altLang="zh-CN" dirty="0" smtClean="0"/>
              <a:t>2.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层：</a:t>
            </a:r>
            <a:r>
              <a:rPr lang="en-US" altLang="zh-CN" dirty="0" smtClean="0"/>
              <a:t>&lt;a&gt;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3.</a:t>
            </a: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层：</a:t>
            </a:r>
            <a:r>
              <a:rPr lang="en-US" altLang="zh-CN" dirty="0" smtClean="0"/>
              <a:t>&lt;b&gt;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         &lt;H</a:t>
            </a:r>
            <a:r>
              <a:rPr lang="en-US" altLang="zh-CN" baseline="-25000" dirty="0" smtClean="0"/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</a:t>
            </a:r>
            <a:r>
              <a:rPr lang="en-US" altLang="zh-CN" dirty="0" smtClean="0"/>
              <a:t>H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&gt;,</a:t>
            </a:r>
            <a:r>
              <a:rPr lang="en-US" altLang="zh-CN" dirty="0"/>
              <a:t> </a:t>
            </a:r>
            <a:r>
              <a:rPr lang="en-US" altLang="zh-CN" dirty="0" smtClean="0"/>
              <a:t>H</a:t>
            </a:r>
            <a:r>
              <a:rPr lang="en-US" altLang="zh-CN" baseline="-25000" dirty="0" smtClean="0"/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,</a:t>
            </a:r>
            <a:r>
              <a:rPr lang="en-US" altLang="zh-CN" dirty="0" smtClean="0"/>
              <a:t>H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属于第一层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……</a:t>
            </a:r>
          </a:p>
          <a:p>
            <a:pPr>
              <a:buFontTx/>
              <a:buNone/>
              <a:defRPr/>
            </a:pPr>
            <a:r>
              <a:rPr lang="zh-CN" altLang="en-US" dirty="0" smtClean="0"/>
              <a:t>例：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0</a:t>
            </a:r>
            <a:r>
              <a:rPr lang="zh-CN" altLang="en-US" dirty="0" smtClean="0"/>
              <a:t>层：</a:t>
            </a:r>
            <a:r>
              <a:rPr lang="en-US" altLang="zh-CN" dirty="0" smtClean="0"/>
              <a:t>{0}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层：</a:t>
            </a:r>
            <a:r>
              <a:rPr lang="en-US" altLang="zh-CN" dirty="0" smtClean="0"/>
              <a:t>&lt;1&gt;=  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&lt;2&gt;=&lt;10&gt;={0,2,4,6,8,10}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&lt;3&gt;= &lt;9&gt;={0,3,6,9}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&lt;4&gt;=&lt;8&gt;={0,4,8},&lt;5&gt;=&lt;7&gt;=   ,&lt;6&gt;={0,6} ∴&lt;4&gt;,&lt;6&gt;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36868" name="Object 2"/>
          <p:cNvGraphicFramePr>
            <a:graphicFrameLocks noChangeAspect="1"/>
          </p:cNvGraphicFramePr>
          <p:nvPr/>
        </p:nvGraphicFramePr>
        <p:xfrm>
          <a:off x="3276600" y="2209800"/>
          <a:ext cx="5229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22" name="公式" r:id="rId3" imgW="2324100" imgH="203200" progId="Equation.3">
                  <p:embed/>
                </p:oleObj>
              </mc:Choice>
              <mc:Fallback>
                <p:oleObj name="公式" r:id="rId3" imgW="23241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09800"/>
                        <a:ext cx="52292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3"/>
          <p:cNvGraphicFramePr>
            <a:graphicFrameLocks noChangeAspect="1"/>
          </p:cNvGraphicFramePr>
          <p:nvPr/>
        </p:nvGraphicFramePr>
        <p:xfrm>
          <a:off x="3200400" y="2819400"/>
          <a:ext cx="5410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23" name="公式" r:id="rId5" imgW="2806700" imgH="203200" progId="Equation.3">
                  <p:embed/>
                </p:oleObj>
              </mc:Choice>
              <mc:Fallback>
                <p:oleObj name="公式" r:id="rId5" imgW="28067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819400"/>
                        <a:ext cx="54102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4"/>
          <p:cNvGraphicFramePr>
            <a:graphicFrameLocks noChangeAspect="1"/>
          </p:cNvGraphicFramePr>
          <p:nvPr/>
        </p:nvGraphicFramePr>
        <p:xfrm>
          <a:off x="1220788" y="4297363"/>
          <a:ext cx="15065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24" name="公式" r:id="rId7" imgW="710891" imgH="215806" progId="Equation.3">
                  <p:embed/>
                </p:oleObj>
              </mc:Choice>
              <mc:Fallback>
                <p:oleObj name="公式" r:id="rId7" imgW="710891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4297363"/>
                        <a:ext cx="15065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5"/>
          <p:cNvGraphicFramePr>
            <a:graphicFrameLocks noChangeAspect="1"/>
          </p:cNvGraphicFramePr>
          <p:nvPr/>
        </p:nvGraphicFramePr>
        <p:xfrm>
          <a:off x="2189163" y="5226050"/>
          <a:ext cx="5175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25" name="公式" r:id="rId9" imgW="228501" imgH="215806" progId="Equation.3">
                  <p:embed/>
                </p:oleObj>
              </mc:Choice>
              <mc:Fallback>
                <p:oleObj name="公式" r:id="rId9" imgW="228501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5226050"/>
                        <a:ext cx="5175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6"/>
          <p:cNvGraphicFramePr>
            <a:graphicFrameLocks noChangeAspect="1"/>
          </p:cNvGraphicFramePr>
          <p:nvPr/>
        </p:nvGraphicFramePr>
        <p:xfrm>
          <a:off x="7772400" y="5715000"/>
          <a:ext cx="5175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26" name="公式" r:id="rId11" imgW="228501" imgH="215806" progId="Equation.3">
                  <p:embed/>
                </p:oleObj>
              </mc:Choice>
              <mc:Fallback>
                <p:oleObj name="公式" r:id="rId11" imgW="228501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5715000"/>
                        <a:ext cx="5175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8.3 </a:t>
            </a:r>
            <a:r>
              <a:rPr lang="zh-CN" altLang="en-US" dirty="0" smtClean="0"/>
              <a:t>子群</a:t>
            </a:r>
            <a:endParaRPr lang="zh-CN" altLang="en-US" dirty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层：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&lt;6&gt;  &lt;3&gt;, &lt;&lt;4&gt;∪&lt;6&gt;&gt;=&lt;2&gt;=&lt;10&gt; ∴&lt;2&gt;,&lt;3&gt;</a:t>
            </a:r>
          </a:p>
          <a:p>
            <a:pPr>
              <a:buFontTx/>
              <a:buNone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层：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&lt;&lt;2&gt;∪&lt;3&gt;&gt;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，即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子群格：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为群，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S={H|H≤G}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，          ，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ARB &lt;=&gt;A≤B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&lt;S,R&gt;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构成偏序集，称为群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的子群格。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7892" name="Object 2"/>
          <p:cNvGraphicFramePr>
            <a:graphicFrameLocks noChangeAspect="1"/>
          </p:cNvGraphicFramePr>
          <p:nvPr/>
        </p:nvGraphicFramePr>
        <p:xfrm>
          <a:off x="1981200" y="1219200"/>
          <a:ext cx="35083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40" name="公式" r:id="rId4" imgW="152202" imgH="126835" progId="Equation.3">
                  <p:embed/>
                </p:oleObj>
              </mc:Choice>
              <mc:Fallback>
                <p:oleObj name="公式" r:id="rId4" imgW="152202" imgH="12683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219200"/>
                        <a:ext cx="350838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3"/>
          <p:cNvGraphicFramePr>
            <a:graphicFrameLocks noChangeAspect="1"/>
          </p:cNvGraphicFramePr>
          <p:nvPr/>
        </p:nvGraphicFramePr>
        <p:xfrm>
          <a:off x="5638800" y="2209800"/>
          <a:ext cx="19319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41" name="公式" r:id="rId6" imgW="825500" imgH="203200" progId="Equation.3">
                  <p:embed/>
                </p:oleObj>
              </mc:Choice>
              <mc:Fallback>
                <p:oleObj name="公式" r:id="rId6" imgW="8255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209800"/>
                        <a:ext cx="193198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8.4 </a:t>
            </a:r>
            <a:r>
              <a:rPr lang="zh-CN" altLang="en-US" dirty="0" smtClean="0"/>
              <a:t>陪集与拉格朗日定理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2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zh-CN" altLang="en-US" sz="32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群中子集合的乘积</a:t>
            </a:r>
            <a:endParaRPr lang="en-US" altLang="zh-CN" sz="3200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8.10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&lt;G,*&gt;</a:t>
            </a:r>
            <a:r>
              <a:rPr lang="zh-CN" altLang="en-US" dirty="0" smtClean="0"/>
              <a:t>为群，      ，且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非空，则                 称为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的乘积。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dirty="0" smtClean="0"/>
              <a:t>(1)</a:t>
            </a:r>
            <a:r>
              <a:rPr lang="zh-CN" altLang="en-US" dirty="0" smtClean="0"/>
              <a:t>一般地</a:t>
            </a:r>
            <a:r>
              <a:rPr lang="zh-CN" altLang="en-US" dirty="0" smtClean="0">
                <a:sym typeface="Wingdings" pitchFamily="2" charset="2"/>
              </a:rPr>
              <a:t>：</a:t>
            </a:r>
            <a:r>
              <a:rPr lang="en-US" altLang="zh-CN" dirty="0" smtClean="0">
                <a:sym typeface="Wingdings" pitchFamily="2" charset="2"/>
              </a:rPr>
              <a:t>|AB|≠|A||B|</a:t>
            </a:r>
            <a:r>
              <a:rPr lang="zh-CN" altLang="en-US" dirty="0" smtClean="0">
                <a:sym typeface="Wingdings" pitchFamily="2" charset="2"/>
              </a:rPr>
              <a:t>，当</a:t>
            </a:r>
            <a:r>
              <a:rPr lang="en-US" altLang="zh-CN" dirty="0" smtClean="0">
                <a:sym typeface="Wingdings" pitchFamily="2" charset="2"/>
              </a:rPr>
              <a:t>G</a:t>
            </a:r>
            <a:r>
              <a:rPr lang="zh-CN" altLang="en-US" dirty="0" smtClean="0">
                <a:sym typeface="Wingdings" pitchFamily="2" charset="2"/>
              </a:rPr>
              <a:t>可交换时，</a:t>
            </a:r>
            <a:r>
              <a:rPr lang="en-US" altLang="zh-CN" dirty="0" smtClean="0">
                <a:sym typeface="Wingdings" pitchFamily="2" charset="2"/>
              </a:rPr>
              <a:t>AB=BA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dirty="0" smtClean="0">
                <a:sym typeface="Wingdings" pitchFamily="2" charset="2"/>
              </a:rPr>
              <a:t>(2)</a:t>
            </a:r>
            <a:r>
              <a:rPr lang="zh-CN" altLang="en-US" dirty="0" smtClean="0">
                <a:sym typeface="Wingdings" pitchFamily="2" charset="2"/>
              </a:rPr>
              <a:t>当</a:t>
            </a:r>
            <a:r>
              <a:rPr lang="en-US" altLang="zh-CN" dirty="0" smtClean="0">
                <a:sym typeface="Wingdings" pitchFamily="2" charset="2"/>
              </a:rPr>
              <a:t>A={a}</a:t>
            </a:r>
            <a:r>
              <a:rPr lang="zh-CN" altLang="en-US" dirty="0" smtClean="0">
                <a:sym typeface="Wingdings" pitchFamily="2" charset="2"/>
              </a:rPr>
              <a:t>时，记</a:t>
            </a:r>
            <a:r>
              <a:rPr lang="en-US" altLang="zh-CN" dirty="0" smtClean="0">
                <a:sym typeface="Wingdings" pitchFamily="2" charset="2"/>
              </a:rPr>
              <a:t>{a}B=</a:t>
            </a:r>
            <a:r>
              <a:rPr lang="en-US" altLang="zh-CN" dirty="0" err="1" smtClean="0">
                <a:sym typeface="Wingdings" pitchFamily="2" charset="2"/>
              </a:rPr>
              <a:t>aB</a:t>
            </a:r>
            <a:endParaRPr lang="en-US" altLang="zh-CN" dirty="0" smtClean="0">
              <a:sym typeface="Wingdings" pitchFamily="2" charset="2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dirty="0" smtClean="0">
                <a:sym typeface="Wingdings" pitchFamily="2" charset="2"/>
              </a:rPr>
              <a:t>(3)</a:t>
            </a:r>
            <a:r>
              <a:rPr lang="zh-CN" altLang="en-US" dirty="0" smtClean="0">
                <a:sym typeface="Wingdings" pitchFamily="2" charset="2"/>
              </a:rPr>
              <a:t>性质：设</a:t>
            </a:r>
            <a:r>
              <a:rPr lang="en-US" altLang="zh-CN" dirty="0" smtClean="0"/>
              <a:t>&lt;G,*&gt;</a:t>
            </a:r>
            <a:r>
              <a:rPr lang="zh-CN" altLang="en-US" dirty="0" smtClean="0"/>
              <a:t>为群，         ，且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非空，则：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):(AB)C=A(BC)</a:t>
            </a:r>
            <a:r>
              <a:rPr lang="zh-CN" altLang="en-US" dirty="0" smtClean="0"/>
              <a:t>；</a:t>
            </a:r>
            <a:r>
              <a:rPr lang="en-US" altLang="zh-CN" dirty="0" smtClean="0"/>
              <a:t>ii):</a:t>
            </a:r>
            <a:r>
              <a:rPr lang="en-US" altLang="zh-CN" dirty="0" err="1" smtClean="0"/>
              <a:t>eA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Ae</a:t>
            </a:r>
            <a:r>
              <a:rPr lang="en-US" altLang="zh-CN" dirty="0" smtClean="0"/>
              <a:t>=A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8.11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&lt;H,*&gt;</a:t>
            </a:r>
            <a:r>
              <a:rPr lang="zh-CN" altLang="en-US" dirty="0" smtClean="0"/>
              <a:t>为</a:t>
            </a:r>
            <a:r>
              <a:rPr lang="en-US" altLang="zh-CN" dirty="0" smtClean="0"/>
              <a:t>&lt;G,*&gt;</a:t>
            </a:r>
            <a:r>
              <a:rPr lang="zh-CN" altLang="en-US" dirty="0" smtClean="0"/>
              <a:t>的子群，任一     ，称</a:t>
            </a:r>
            <a:r>
              <a:rPr lang="en-US" altLang="zh-CN" dirty="0" err="1" smtClean="0"/>
              <a:t>gH</a:t>
            </a:r>
            <a:r>
              <a:rPr lang="zh-CN" altLang="en-US" dirty="0" smtClean="0"/>
              <a:t>为</a:t>
            </a:r>
            <a:r>
              <a:rPr lang="en-US" altLang="zh-CN" dirty="0" smtClean="0"/>
              <a:t>H</a:t>
            </a:r>
            <a:r>
              <a:rPr lang="zh-CN" altLang="en-US" dirty="0" smtClean="0"/>
              <a:t>的左陪集</a:t>
            </a:r>
            <a:r>
              <a:rPr lang="en-US" altLang="zh-CN" dirty="0" smtClean="0"/>
              <a:t>(Left </a:t>
            </a:r>
            <a:r>
              <a:rPr lang="en-US" altLang="zh-CN" dirty="0" err="1" smtClean="0"/>
              <a:t>coset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，称</a:t>
            </a:r>
            <a:r>
              <a:rPr lang="en-US" altLang="zh-CN" dirty="0" smtClean="0"/>
              <a:t>Hg</a:t>
            </a:r>
            <a:r>
              <a:rPr lang="zh-CN" altLang="en-US" dirty="0" smtClean="0"/>
              <a:t>为</a:t>
            </a:r>
            <a:r>
              <a:rPr lang="en-US" altLang="zh-CN" dirty="0" smtClean="0"/>
              <a:t>H</a:t>
            </a:r>
            <a:r>
              <a:rPr lang="zh-CN" altLang="en-US" dirty="0" smtClean="0"/>
              <a:t>的右陪集</a:t>
            </a:r>
            <a:r>
              <a:rPr lang="en-US" altLang="zh-CN" dirty="0" smtClean="0"/>
              <a:t>(Right </a:t>
            </a:r>
            <a:r>
              <a:rPr lang="en-US" altLang="zh-CN" dirty="0" err="1" smtClean="0"/>
              <a:t>coset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，这里：</a:t>
            </a:r>
            <a:endParaRPr lang="zh-CN" altLang="en-US" dirty="0"/>
          </a:p>
        </p:txBody>
      </p:sp>
      <p:graphicFrame>
        <p:nvGraphicFramePr>
          <p:cNvPr id="38916" name="Object 2"/>
          <p:cNvGraphicFramePr>
            <a:graphicFrameLocks noChangeAspect="1"/>
          </p:cNvGraphicFramePr>
          <p:nvPr/>
        </p:nvGraphicFramePr>
        <p:xfrm>
          <a:off x="4648200" y="1752600"/>
          <a:ext cx="1343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03" name="公式" r:id="rId4" imgW="596641" imgH="203112" progId="Equation.3">
                  <p:embed/>
                </p:oleObj>
              </mc:Choice>
              <mc:Fallback>
                <p:oleObj name="公式" r:id="rId4" imgW="596641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752600"/>
                        <a:ext cx="13430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3"/>
          <p:cNvGraphicFramePr>
            <a:graphicFrameLocks noChangeAspect="1"/>
          </p:cNvGraphicFramePr>
          <p:nvPr/>
        </p:nvGraphicFramePr>
        <p:xfrm>
          <a:off x="1143000" y="2209800"/>
          <a:ext cx="29289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04" name="公式" r:id="rId6" imgW="1562100" imgH="203200" progId="Equation.3">
                  <p:embed/>
                </p:oleObj>
              </mc:Choice>
              <mc:Fallback>
                <p:oleObj name="公式" r:id="rId6" imgW="15621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09800"/>
                        <a:ext cx="29289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4"/>
          <p:cNvGraphicFramePr>
            <a:graphicFrameLocks noChangeAspect="1"/>
          </p:cNvGraphicFramePr>
          <p:nvPr/>
        </p:nvGraphicFramePr>
        <p:xfrm>
          <a:off x="4724400" y="3657600"/>
          <a:ext cx="1714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05" name="公式" r:id="rId8" imgW="761669" imgH="203112" progId="Equation.3">
                  <p:embed/>
                </p:oleObj>
              </mc:Choice>
              <mc:Fallback>
                <p:oleObj name="公式" r:id="rId8" imgW="761669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657600"/>
                        <a:ext cx="1714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5"/>
          <p:cNvGraphicFramePr>
            <a:graphicFrameLocks noChangeAspect="1"/>
          </p:cNvGraphicFramePr>
          <p:nvPr/>
        </p:nvGraphicFramePr>
        <p:xfrm>
          <a:off x="7239000" y="4495800"/>
          <a:ext cx="885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06" name="公式" r:id="rId10" imgW="393529" imgH="203112" progId="Equation.3">
                  <p:embed/>
                </p:oleObj>
              </mc:Choice>
              <mc:Fallback>
                <p:oleObj name="公式" r:id="rId10" imgW="393529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495800"/>
                        <a:ext cx="885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6"/>
          <p:cNvGraphicFramePr>
            <a:graphicFrameLocks noChangeAspect="1"/>
          </p:cNvGraphicFramePr>
          <p:nvPr/>
        </p:nvGraphicFramePr>
        <p:xfrm>
          <a:off x="762000" y="5715000"/>
          <a:ext cx="5829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07" name="公式" r:id="rId12" imgW="2590800" imgH="203200" progId="Equation.3">
                  <p:embed/>
                </p:oleObj>
              </mc:Choice>
              <mc:Fallback>
                <p:oleObj name="公式" r:id="rId12" imgW="25908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715000"/>
                        <a:ext cx="5829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8.4 </a:t>
            </a:r>
            <a:r>
              <a:rPr lang="zh-CN" altLang="en-US" dirty="0" smtClean="0"/>
              <a:t>陪集与拉格朗日定理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zh-CN" altLang="en-US" dirty="0" smtClean="0"/>
              <a:t>例：</a:t>
            </a:r>
            <a:r>
              <a:rPr lang="en-US" altLang="zh-CN" dirty="0" smtClean="0"/>
              <a:t>G</a:t>
            </a:r>
            <a:r>
              <a:rPr lang="zh-CN" altLang="en-US" dirty="0" smtClean="0"/>
              <a:t>为</a:t>
            </a:r>
            <a:r>
              <a:rPr lang="en-US" altLang="zh-CN" dirty="0" smtClean="0"/>
              <a:t>Klein</a:t>
            </a:r>
            <a:r>
              <a:rPr lang="zh-CN" altLang="en-US" dirty="0" smtClean="0"/>
              <a:t>四元群，</a:t>
            </a:r>
            <a:r>
              <a:rPr lang="en-US" altLang="zh-CN" dirty="0" smtClean="0"/>
              <a:t>H={e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a}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的子群，则</a:t>
            </a:r>
            <a:r>
              <a:rPr lang="en-US" altLang="zh-CN" dirty="0" smtClean="0"/>
              <a:t>H</a:t>
            </a:r>
            <a:r>
              <a:rPr lang="zh-CN" altLang="en-US" dirty="0" smtClean="0"/>
              <a:t>的所有右陪集为：</a:t>
            </a:r>
            <a:r>
              <a:rPr lang="en-US" altLang="zh-CN" dirty="0" smtClean="0"/>
              <a:t>He={e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a}=H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Ha={a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e}=H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Hb</a:t>
            </a:r>
            <a:r>
              <a:rPr lang="en-US" altLang="zh-CN" dirty="0" smtClean="0"/>
              <a:t>={b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c}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Hc</a:t>
            </a:r>
            <a:r>
              <a:rPr lang="en-US" altLang="zh-CN" dirty="0" smtClean="0"/>
              <a:t>={c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b}</a:t>
            </a:r>
          </a:p>
          <a:p>
            <a:pPr>
              <a:spcBef>
                <a:spcPts val="2400"/>
              </a:spcBef>
              <a:buFontTx/>
              <a:buNone/>
              <a:defRPr/>
            </a:pPr>
            <a:r>
              <a:rPr lang="zh-CN" altLang="en-US" kern="1200" dirty="0">
                <a:solidFill>
                  <a:srgbClr val="FF0000"/>
                </a:solidFill>
              </a:rPr>
              <a:t>附：</a:t>
            </a:r>
            <a:r>
              <a:rPr lang="en-US" altLang="zh-CN" dirty="0" smtClean="0"/>
              <a:t>Klein</a:t>
            </a:r>
            <a:r>
              <a:rPr lang="zh-CN" altLang="en-US" dirty="0" smtClean="0"/>
              <a:t>四元群</a:t>
            </a:r>
            <a:r>
              <a:rPr lang="zh-CN" altLang="en-US" dirty="0"/>
              <a:t>：</a:t>
            </a:r>
            <a:r>
              <a:rPr lang="en-US" altLang="zh-CN" dirty="0"/>
              <a:t>(1)e</a:t>
            </a:r>
            <a:r>
              <a:rPr lang="zh-CN" altLang="en-US" dirty="0"/>
              <a:t>是幺元；</a:t>
            </a:r>
            <a:r>
              <a:rPr lang="en-US" altLang="zh-CN" dirty="0"/>
              <a:t>(2)G</a:t>
            </a:r>
            <a:r>
              <a:rPr lang="zh-CN" altLang="en-US" dirty="0"/>
              <a:t>中任何元素的逆元就是它自己；</a:t>
            </a:r>
            <a:r>
              <a:rPr lang="en-US" altLang="zh-CN" dirty="0"/>
              <a:t>(3)a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三元素中，任何两个元素运算的结果都等于另一个元素。</a:t>
            </a:r>
            <a:endParaRPr lang="en-US" altLang="zh-CN" dirty="0" smtClean="0"/>
          </a:p>
          <a:p>
            <a:pPr>
              <a:defRPr/>
            </a:pPr>
            <a:r>
              <a:rPr lang="en-US" altLang="zh-CN" sz="32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zh-CN" altLang="en-US" sz="32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陪集的性质</a:t>
            </a:r>
            <a:endParaRPr lang="en-US" altLang="zh-CN" sz="3200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8.12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&lt;H,*&gt;</a:t>
            </a:r>
            <a:r>
              <a:rPr lang="zh-CN" altLang="en-US" dirty="0" smtClean="0"/>
              <a:t>为</a:t>
            </a:r>
            <a:r>
              <a:rPr lang="en-US" altLang="zh-CN" dirty="0" smtClean="0"/>
              <a:t>&lt;G,*&gt;</a:t>
            </a:r>
            <a:r>
              <a:rPr lang="zh-CN" altLang="en-US" dirty="0" smtClean="0"/>
              <a:t>的子群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则：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endParaRPr lang="zh-CN" altLang="en-US" dirty="0"/>
          </a:p>
        </p:txBody>
      </p:sp>
      <p:graphicFrame>
        <p:nvGraphicFramePr>
          <p:cNvPr id="3994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759327"/>
              </p:ext>
            </p:extLst>
          </p:nvPr>
        </p:nvGraphicFramePr>
        <p:xfrm>
          <a:off x="1524000" y="4876800"/>
          <a:ext cx="5943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15" name="Equation" r:id="rId4" imgW="2743200" imgH="457200" progId="Equation.DSMT4">
                  <p:embed/>
                </p:oleObj>
              </mc:Choice>
              <mc:Fallback>
                <p:oleObj name="Equation" r:id="rId4" imgW="27432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5943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8.4 </a:t>
            </a:r>
            <a:r>
              <a:rPr lang="zh-CN" altLang="en-US" dirty="0" smtClean="0"/>
              <a:t>陪集与拉格朗日定理</a:t>
            </a:r>
            <a:endParaRPr lang="zh-CN" altLang="en-US" dirty="0"/>
          </a:p>
        </p:txBody>
      </p:sp>
      <p:graphicFrame>
        <p:nvGraphicFramePr>
          <p:cNvPr id="40963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654795"/>
              </p:ext>
            </p:extLst>
          </p:nvPr>
        </p:nvGraphicFramePr>
        <p:xfrm>
          <a:off x="157163" y="1165225"/>
          <a:ext cx="8829675" cy="414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7" name="Equation" r:id="rId3" imgW="5029200" imgH="2361960" progId="Equation.DSMT4">
                  <p:embed/>
                </p:oleObj>
              </mc:Choice>
              <mc:Fallback>
                <p:oleObj name="Equation" r:id="rId3" imgW="5029200" imgH="2361960" progId="Equation.DSMT4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3" y="1165225"/>
                        <a:ext cx="8829675" cy="414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8.4 </a:t>
            </a:r>
            <a:r>
              <a:rPr lang="zh-CN" altLang="en-US" dirty="0" smtClean="0"/>
              <a:t>陪集与拉格朗日定理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8.13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&lt;H,*&gt;</a:t>
            </a:r>
            <a:r>
              <a:rPr lang="zh-CN" altLang="en-US" dirty="0" smtClean="0"/>
              <a:t>为</a:t>
            </a:r>
            <a:r>
              <a:rPr lang="en-US" altLang="zh-CN" dirty="0" smtClean="0"/>
              <a:t>&lt;G,*&gt;</a:t>
            </a:r>
            <a:r>
              <a:rPr lang="zh-CN" altLang="en-US" dirty="0" smtClean="0"/>
              <a:t>的子群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有：</a:t>
            </a:r>
            <a:endParaRPr lang="en-US" altLang="zh-CN" dirty="0" smtClean="0"/>
          </a:p>
          <a:p>
            <a:pPr>
              <a:defRPr/>
            </a:pPr>
            <a:endParaRPr lang="en-US" altLang="zh-CN" kern="1200" dirty="0" smtClean="0"/>
          </a:p>
          <a:p>
            <a:pPr>
              <a:defRPr/>
            </a:pPr>
            <a:endParaRPr lang="en-US" altLang="zh-CN" kern="1200" dirty="0" smtClean="0"/>
          </a:p>
          <a:p>
            <a:pPr>
              <a:defRPr/>
            </a:pPr>
            <a:endParaRPr lang="en-US" altLang="zh-CN" kern="1200" dirty="0" smtClean="0"/>
          </a:p>
          <a:p>
            <a:pPr>
              <a:defRPr/>
            </a:pPr>
            <a:endParaRPr lang="en-US" altLang="zh-CN" kern="1200" dirty="0" smtClean="0"/>
          </a:p>
          <a:p>
            <a:pPr>
              <a:defRPr/>
            </a:pPr>
            <a:endParaRPr lang="en-US" altLang="zh-CN" kern="1200" dirty="0" smtClean="0"/>
          </a:p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8.14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kern="1200" dirty="0" smtClean="0"/>
              <a:t>任意两陪集或相同或不相交，即</a:t>
            </a:r>
            <a:r>
              <a:rPr lang="zh-CN" altLang="en-US" dirty="0" smtClean="0"/>
              <a:t>设</a:t>
            </a:r>
            <a:r>
              <a:rPr lang="en-US" altLang="zh-CN" dirty="0" smtClean="0"/>
              <a:t>&lt;H,*&gt;</a:t>
            </a:r>
            <a:r>
              <a:rPr lang="zh-CN" altLang="en-US" dirty="0" smtClean="0"/>
              <a:t>为</a:t>
            </a:r>
            <a:r>
              <a:rPr lang="en-US" altLang="zh-CN" dirty="0" smtClean="0"/>
              <a:t>&lt;G,*&gt;</a:t>
            </a:r>
            <a:r>
              <a:rPr lang="zh-CN" altLang="en-US" dirty="0" smtClean="0"/>
              <a:t>的子群，</a:t>
            </a:r>
            <a:endParaRPr lang="en-US" altLang="zh-CN" kern="1200" dirty="0" smtClean="0"/>
          </a:p>
        </p:txBody>
      </p:sp>
      <p:graphicFrame>
        <p:nvGraphicFramePr>
          <p:cNvPr id="4198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847050"/>
              </p:ext>
            </p:extLst>
          </p:nvPr>
        </p:nvGraphicFramePr>
        <p:xfrm>
          <a:off x="776288" y="1676400"/>
          <a:ext cx="606583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1" name="Equation" r:id="rId4" imgW="2552400" imgH="215640" progId="Equation.DSMT4">
                  <p:embed/>
                </p:oleObj>
              </mc:Choice>
              <mc:Fallback>
                <p:oleObj name="Equation" r:id="rId4" imgW="2552400" imgH="215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1676400"/>
                        <a:ext cx="6065837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990726"/>
              </p:ext>
            </p:extLst>
          </p:nvPr>
        </p:nvGraphicFramePr>
        <p:xfrm>
          <a:off x="814388" y="2286000"/>
          <a:ext cx="8148637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2" name="Equation" r:id="rId6" imgW="3911400" imgH="914400" progId="Equation.DSMT4">
                  <p:embed/>
                </p:oleObj>
              </mc:Choice>
              <mc:Fallback>
                <p:oleObj name="Equation" r:id="rId6" imgW="3911400" imgH="914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2286000"/>
                        <a:ext cx="8148637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796211"/>
              </p:ext>
            </p:extLst>
          </p:nvPr>
        </p:nvGraphicFramePr>
        <p:xfrm>
          <a:off x="776288" y="5105400"/>
          <a:ext cx="571976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3" name="Equation" r:id="rId8" imgW="2450880" imgH="457200" progId="Equation.DSMT4">
                  <p:embed/>
                </p:oleObj>
              </mc:Choice>
              <mc:Fallback>
                <p:oleObj name="Equation" r:id="rId8" imgW="245088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5105400"/>
                        <a:ext cx="5719762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8.4 </a:t>
            </a:r>
            <a:r>
              <a:rPr lang="zh-CN" altLang="en-US" dirty="0" smtClean="0"/>
              <a:t>陪集与拉格朗日定理</a:t>
            </a:r>
            <a:endParaRPr lang="zh-CN" altLang="en-US" dirty="0"/>
          </a:p>
        </p:txBody>
      </p:sp>
      <p:graphicFrame>
        <p:nvGraphicFramePr>
          <p:cNvPr id="43011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765955"/>
              </p:ext>
            </p:extLst>
          </p:nvPr>
        </p:nvGraphicFramePr>
        <p:xfrm>
          <a:off x="609600" y="1279525"/>
          <a:ext cx="8132763" cy="422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6" name="Equation" r:id="rId4" imgW="3619440" imgH="1879560" progId="Equation.DSMT4">
                  <p:embed/>
                </p:oleObj>
              </mc:Choice>
              <mc:Fallback>
                <p:oleObj name="Equation" r:id="rId4" imgW="3619440" imgH="1879560" progId="Equation.DSMT4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79525"/>
                        <a:ext cx="8132763" cy="422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8.4 </a:t>
            </a:r>
            <a:r>
              <a:rPr lang="zh-CN" altLang="en-US" dirty="0" smtClean="0"/>
              <a:t>陪集与拉格朗日定理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8.15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&lt;H,*&gt;</a:t>
            </a:r>
            <a:r>
              <a:rPr lang="zh-CN" altLang="en-US" dirty="0" smtClean="0"/>
              <a:t>为</a:t>
            </a:r>
            <a:r>
              <a:rPr lang="en-US" altLang="zh-CN" dirty="0" smtClean="0"/>
              <a:t>&lt;G,*&gt;</a:t>
            </a:r>
            <a:r>
              <a:rPr lang="zh-CN" altLang="en-US" dirty="0" smtClean="0"/>
              <a:t>的子群</a:t>
            </a:r>
            <a:r>
              <a:rPr lang="en-US" altLang="zh-CN" dirty="0" smtClean="0"/>
              <a:t>,        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buNone/>
              <a:defRPr/>
            </a:pPr>
            <a:r>
              <a:rPr lang="en-US" altLang="zh-CN" dirty="0"/>
              <a:t> </a:t>
            </a:r>
            <a:r>
              <a:rPr lang="zh-CN" altLang="en-US" dirty="0" smtClean="0"/>
              <a:t>有：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属于</a:t>
            </a:r>
            <a:r>
              <a:rPr lang="en-US" altLang="zh-CN" dirty="0" smtClean="0"/>
              <a:t>H</a:t>
            </a:r>
            <a:r>
              <a:rPr lang="zh-CN" altLang="en-US" dirty="0" smtClean="0"/>
              <a:t>的同一左陪集</a:t>
            </a:r>
            <a:r>
              <a:rPr lang="en-US" altLang="zh-CN" dirty="0" smtClean="0"/>
              <a:t>&lt;=&gt;</a:t>
            </a: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buFontTx/>
              <a:buNone/>
              <a:defRPr/>
            </a:pPr>
            <a:endParaRPr lang="en-US" altLang="zh-CN" dirty="0" smtClean="0"/>
          </a:p>
          <a:p>
            <a:pPr>
              <a:buFontTx/>
              <a:buNone/>
              <a:defRPr/>
            </a:pP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利用陪集可以定义</a:t>
            </a:r>
            <a:r>
              <a:rPr lang="zh-CN" altLang="en-US" dirty="0" smtClean="0">
                <a:solidFill>
                  <a:srgbClr val="FF0000"/>
                </a:solidFill>
              </a:rPr>
              <a:t>陪集等价关系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44036" name="Object 2"/>
          <p:cNvGraphicFramePr>
            <a:graphicFrameLocks noChangeAspect="1"/>
          </p:cNvGraphicFramePr>
          <p:nvPr/>
        </p:nvGraphicFramePr>
        <p:xfrm>
          <a:off x="6324600" y="1143000"/>
          <a:ext cx="14001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5" name="公式" r:id="rId4" imgW="622030" imgH="203112" progId="Equation.3">
                  <p:embed/>
                </p:oleObj>
              </mc:Choice>
              <mc:Fallback>
                <p:oleObj name="公式" r:id="rId4" imgW="622030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143000"/>
                        <a:ext cx="14001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669570"/>
              </p:ext>
            </p:extLst>
          </p:nvPr>
        </p:nvGraphicFramePr>
        <p:xfrm>
          <a:off x="5791200" y="1621436"/>
          <a:ext cx="1571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6" name="公式" r:id="rId6" imgW="698197" imgH="203112" progId="Equation.3">
                  <p:embed/>
                </p:oleObj>
              </mc:Choice>
              <mc:Fallback>
                <p:oleObj name="公式" r:id="rId6" imgW="698197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621436"/>
                        <a:ext cx="15716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299304"/>
              </p:ext>
            </p:extLst>
          </p:nvPr>
        </p:nvGraphicFramePr>
        <p:xfrm>
          <a:off x="533400" y="2226081"/>
          <a:ext cx="8305800" cy="3299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7" name="Equation" r:id="rId8" imgW="3581280" imgH="1422360" progId="Equation.DSMT4">
                  <p:embed/>
                </p:oleObj>
              </mc:Choice>
              <mc:Fallback>
                <p:oleObj name="Equation" r:id="rId8" imgW="3581280" imgH="1422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26081"/>
                        <a:ext cx="8305800" cy="32990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8.1 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半群</a:t>
            </a:r>
            <a:endParaRPr lang="zh-CN" altLang="en-US" dirty="0"/>
          </a:p>
        </p:txBody>
      </p:sp>
      <p:graphicFrame>
        <p:nvGraphicFramePr>
          <p:cNvPr id="8195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230458"/>
              </p:ext>
            </p:extLst>
          </p:nvPr>
        </p:nvGraphicFramePr>
        <p:xfrm>
          <a:off x="107950" y="1447800"/>
          <a:ext cx="89281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9" name="公式" r:id="rId4" imgW="3543300" imgH="1689100" progId="Equation.3">
                  <p:embed/>
                </p:oleObj>
              </mc:Choice>
              <mc:Fallback>
                <p:oleObj name="公式" r:id="rId4" imgW="3543300" imgH="1689100" progId="Equation.3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447800"/>
                        <a:ext cx="89281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8.4 </a:t>
            </a:r>
            <a:r>
              <a:rPr lang="zh-CN" altLang="en-US" dirty="0" smtClean="0"/>
              <a:t>陪集与拉格朗日定理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8.16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&lt;H,*&gt;</a:t>
            </a:r>
            <a:r>
              <a:rPr lang="zh-CN" altLang="en-US" dirty="0" smtClean="0"/>
              <a:t>为</a:t>
            </a:r>
            <a:r>
              <a:rPr lang="en-US" altLang="zh-CN" dirty="0" smtClean="0"/>
              <a:t>&lt;G,*&gt;</a:t>
            </a:r>
            <a:r>
              <a:rPr lang="zh-CN" altLang="en-US" dirty="0" smtClean="0"/>
              <a:t>的子群，则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                        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上的等价关系，且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         </a:t>
            </a:r>
            <a:r>
              <a:rPr lang="zh-CN" altLang="en-US" dirty="0" smtClean="0"/>
              <a:t>，称</a:t>
            </a:r>
            <a:r>
              <a:rPr lang="en-US" altLang="zh-CN" dirty="0" smtClean="0"/>
              <a:t>R</a:t>
            </a:r>
            <a:r>
              <a:rPr lang="zh-CN" altLang="en-US" dirty="0" smtClean="0"/>
              <a:t>为群</a:t>
            </a:r>
            <a:r>
              <a:rPr lang="en-US" altLang="zh-CN" dirty="0" smtClean="0"/>
              <a:t>G</a:t>
            </a:r>
            <a:r>
              <a:rPr lang="zh-CN" altLang="en-US" dirty="0" smtClean="0"/>
              <a:t>上</a:t>
            </a:r>
            <a:r>
              <a:rPr lang="en-US" altLang="zh-CN" dirty="0" smtClean="0"/>
              <a:t>H</a:t>
            </a:r>
            <a:r>
              <a:rPr lang="zh-CN" altLang="en-US" dirty="0" smtClean="0"/>
              <a:t>左陪集等价关系。</a:t>
            </a:r>
            <a:endParaRPr lang="zh-CN" altLang="en-US" dirty="0"/>
          </a:p>
        </p:txBody>
      </p:sp>
      <p:graphicFrame>
        <p:nvGraphicFramePr>
          <p:cNvPr id="45060" name="Object 2"/>
          <p:cNvGraphicFramePr>
            <a:graphicFrameLocks noChangeAspect="1"/>
          </p:cNvGraphicFramePr>
          <p:nvPr/>
        </p:nvGraphicFramePr>
        <p:xfrm>
          <a:off x="762000" y="1676400"/>
          <a:ext cx="416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9" name="公式" r:id="rId4" imgW="2082800" imgH="228600" progId="Equation.3">
                  <p:embed/>
                </p:oleObj>
              </mc:Choice>
              <mc:Fallback>
                <p:oleObj name="公式" r:id="rId4" imgW="20828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76400"/>
                        <a:ext cx="4165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3"/>
          <p:cNvGraphicFramePr>
            <a:graphicFrameLocks noChangeAspect="1"/>
          </p:cNvGraphicFramePr>
          <p:nvPr/>
        </p:nvGraphicFramePr>
        <p:xfrm>
          <a:off x="762000" y="2209800"/>
          <a:ext cx="13985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0" name="公式" r:id="rId6" imgW="660113" imgH="215806" progId="Equation.3">
                  <p:embed/>
                </p:oleObj>
              </mc:Choice>
              <mc:Fallback>
                <p:oleObj name="公式" r:id="rId6" imgW="660113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09800"/>
                        <a:ext cx="13985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561926"/>
              </p:ext>
            </p:extLst>
          </p:nvPr>
        </p:nvGraphicFramePr>
        <p:xfrm>
          <a:off x="698500" y="2752725"/>
          <a:ext cx="7820025" cy="317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1" name="Equation" r:id="rId8" imgW="4127400" imgH="1676160" progId="Equation.DSMT4">
                  <p:embed/>
                </p:oleObj>
              </mc:Choice>
              <mc:Fallback>
                <p:oleObj name="Equation" r:id="rId8" imgW="4127400" imgH="1676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2752725"/>
                        <a:ext cx="7820025" cy="317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8.4 </a:t>
            </a:r>
            <a:r>
              <a:rPr lang="zh-CN" altLang="en-US" dirty="0" smtClean="0"/>
              <a:t>陪集与拉格朗日定理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8.11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&lt;H,*&gt;</a:t>
            </a:r>
            <a:r>
              <a:rPr lang="zh-CN" altLang="en-US" dirty="0" smtClean="0"/>
              <a:t>为</a:t>
            </a:r>
            <a:r>
              <a:rPr lang="en-US" altLang="zh-CN" dirty="0" smtClean="0"/>
              <a:t>&lt;G,*&gt;</a:t>
            </a:r>
            <a:r>
              <a:rPr lang="zh-CN" altLang="en-US" dirty="0" smtClean="0"/>
              <a:t>的子群，对         如果有         ，则称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为模</a:t>
            </a:r>
            <a:r>
              <a:rPr lang="en-US" altLang="zh-CN" dirty="0" smtClean="0"/>
              <a:t>H</a:t>
            </a:r>
            <a:r>
              <a:rPr lang="zh-CN" altLang="en-US" dirty="0" smtClean="0"/>
              <a:t>同余关系，  记为：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dirty="0" smtClean="0"/>
              <a:t>由定理</a:t>
            </a:r>
            <a:r>
              <a:rPr lang="en-US" altLang="zh-CN" dirty="0" smtClean="0"/>
              <a:t>8.16</a:t>
            </a:r>
            <a:r>
              <a:rPr lang="zh-CN" altLang="en-US" dirty="0" smtClean="0"/>
              <a:t>知：</a:t>
            </a:r>
            <a:r>
              <a:rPr lang="en-US" altLang="zh-CN" dirty="0" smtClean="0"/>
              <a:t>H</a:t>
            </a:r>
            <a:r>
              <a:rPr lang="zh-CN" altLang="en-US" dirty="0" smtClean="0"/>
              <a:t>的所有左陪集构成了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的一个划分，同样地，</a:t>
            </a:r>
            <a:r>
              <a:rPr lang="en-US" altLang="zh-CN" dirty="0" smtClean="0"/>
              <a:t>H</a:t>
            </a:r>
            <a:r>
              <a:rPr lang="zh-CN" altLang="en-US" dirty="0" smtClean="0"/>
              <a:t>的所有右陪集也构成了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的一个划分，令</a:t>
            </a:r>
            <a:r>
              <a:rPr lang="en-US" altLang="zh-CN" dirty="0" smtClean="0"/>
              <a:t>S={</a:t>
            </a:r>
            <a:r>
              <a:rPr lang="en-US" altLang="zh-CN" dirty="0" err="1" smtClean="0"/>
              <a:t>Ha|a</a:t>
            </a:r>
            <a:r>
              <a:rPr lang="en-US" altLang="zh-CN" dirty="0" smtClean="0"/>
              <a:t>  G}, T={</a:t>
            </a:r>
            <a:r>
              <a:rPr lang="en-US" altLang="zh-CN" dirty="0" err="1" smtClean="0"/>
              <a:t>aH|a</a:t>
            </a:r>
            <a:r>
              <a:rPr lang="en-US" altLang="zh-CN" dirty="0" smtClean="0"/>
              <a:t>  G}</a:t>
            </a:r>
            <a:r>
              <a:rPr lang="zh-CN" altLang="en-US" dirty="0" smtClean="0"/>
              <a:t>，还可证明</a:t>
            </a:r>
            <a:r>
              <a:rPr lang="en-US" altLang="zh-CN" dirty="0" smtClean="0"/>
              <a:t>|S|=|T|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defRPr/>
            </a:pPr>
            <a:endParaRPr lang="zh-CN" altLang="en-US" kern="1200" dirty="0" smtClean="0">
              <a:solidFill>
                <a:srgbClr val="FF6600"/>
              </a:solidFill>
            </a:endParaRPr>
          </a:p>
        </p:txBody>
      </p:sp>
      <p:graphicFrame>
        <p:nvGraphicFramePr>
          <p:cNvPr id="4608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945464"/>
              </p:ext>
            </p:extLst>
          </p:nvPr>
        </p:nvGraphicFramePr>
        <p:xfrm>
          <a:off x="685800" y="1143000"/>
          <a:ext cx="81581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76" name="Equation" r:id="rId4" imgW="4305240" imgH="482400" progId="Equation.DSMT4">
                  <p:embed/>
                </p:oleObj>
              </mc:Choice>
              <mc:Fallback>
                <p:oleObj name="Equation" r:id="rId4" imgW="4305240" imgH="482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43000"/>
                        <a:ext cx="81581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3"/>
          <p:cNvGraphicFramePr>
            <a:graphicFrameLocks noChangeAspect="1"/>
          </p:cNvGraphicFramePr>
          <p:nvPr/>
        </p:nvGraphicFramePr>
        <p:xfrm>
          <a:off x="6858000" y="2209800"/>
          <a:ext cx="14478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77" name="公式" r:id="rId6" imgW="622030" imgH="203112" progId="Equation.3">
                  <p:embed/>
                </p:oleObj>
              </mc:Choice>
              <mc:Fallback>
                <p:oleObj name="公式" r:id="rId6" imgW="622030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209800"/>
                        <a:ext cx="14478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479476"/>
              </p:ext>
            </p:extLst>
          </p:nvPr>
        </p:nvGraphicFramePr>
        <p:xfrm>
          <a:off x="1890712" y="2514600"/>
          <a:ext cx="1571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78" name="公式" r:id="rId8" imgW="698197" imgH="203112" progId="Equation.3">
                  <p:embed/>
                </p:oleObj>
              </mc:Choice>
              <mc:Fallback>
                <p:oleObj name="公式" r:id="rId8" imgW="698197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2" y="2514600"/>
                        <a:ext cx="15716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5"/>
          <p:cNvGraphicFramePr>
            <a:graphicFrameLocks noChangeAspect="1"/>
          </p:cNvGraphicFramePr>
          <p:nvPr/>
        </p:nvGraphicFramePr>
        <p:xfrm>
          <a:off x="1676400" y="2971800"/>
          <a:ext cx="2000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79" name="公式" r:id="rId10" imgW="888614" imgH="203112" progId="Equation.3">
                  <p:embed/>
                </p:oleObj>
              </mc:Choice>
              <mc:Fallback>
                <p:oleObj name="公式" r:id="rId10" imgW="888614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971800"/>
                        <a:ext cx="20002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388133"/>
              </p:ext>
            </p:extLst>
          </p:nvPr>
        </p:nvGraphicFramePr>
        <p:xfrm>
          <a:off x="3124200" y="42037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80" name="公式" r:id="rId12" imgW="126725" imgH="126725" progId="Equation.3">
                  <p:embed/>
                </p:oleObj>
              </mc:Choice>
              <mc:Fallback>
                <p:oleObj name="公式" r:id="rId12" imgW="126725" imgH="12672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2037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44522"/>
              </p:ext>
            </p:extLst>
          </p:nvPr>
        </p:nvGraphicFramePr>
        <p:xfrm>
          <a:off x="5422900" y="42037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81" name="公式" r:id="rId14" imgW="126725" imgH="126725" progId="Equation.3">
                  <p:embed/>
                </p:oleObj>
              </mc:Choice>
              <mc:Fallback>
                <p:oleObj name="公式" r:id="rId14" imgW="126725" imgH="12672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2037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8143061" y="2159655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，</a:t>
            </a:r>
          </a:p>
        </p:txBody>
      </p:sp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8.4 </a:t>
            </a:r>
            <a:r>
              <a:rPr lang="zh-CN" altLang="en-US" dirty="0" smtClean="0"/>
              <a:t>陪集与拉格朗日定理</a:t>
            </a:r>
            <a:endParaRPr lang="zh-CN" altLang="en-US" dirty="0"/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中的左陪集数和右陪集数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相等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，统称为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中的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陪集数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，也叫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中的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指数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，记为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[G:H]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由以上分析可导出拉格朗日定理。</a:t>
            </a:r>
          </a:p>
        </p:txBody>
      </p:sp>
      <p:graphicFrame>
        <p:nvGraphicFramePr>
          <p:cNvPr id="47108" name="Object 2"/>
          <p:cNvGraphicFramePr>
            <a:graphicFrameLocks noChangeAspect="1"/>
          </p:cNvGraphicFramePr>
          <p:nvPr/>
        </p:nvGraphicFramePr>
        <p:xfrm>
          <a:off x="762000" y="1219200"/>
          <a:ext cx="8186738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82" name="公式" r:id="rId4" imgW="3975100" imgH="1701800" progId="Equation.3">
                  <p:embed/>
                </p:oleObj>
              </mc:Choice>
              <mc:Fallback>
                <p:oleObj name="公式" r:id="rId4" imgW="3975100" imgH="170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19200"/>
                        <a:ext cx="8186738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8.4 </a:t>
            </a:r>
            <a:r>
              <a:rPr lang="zh-CN" altLang="en-US" dirty="0" smtClean="0"/>
              <a:t>陪集与拉格朗日定理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8.17</a:t>
            </a:r>
            <a:r>
              <a:rPr lang="zh-CN" altLang="en-US" kern="1200" dirty="0">
                <a:solidFill>
                  <a:srgbClr val="FF6600"/>
                </a:solidFill>
              </a:rPr>
              <a:t>（拉格朗日定理）：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是有限群，</a:t>
            </a:r>
            <a:r>
              <a:rPr lang="en-US" altLang="zh-CN" dirty="0" smtClean="0"/>
              <a:t>H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的子群，则</a:t>
            </a:r>
            <a:r>
              <a:rPr lang="en-US" altLang="zh-CN" dirty="0" smtClean="0"/>
              <a:t>|G|=|H|·[G:H]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dirty="0" smtClean="0"/>
              <a:t>拉格朗日</a:t>
            </a:r>
            <a:r>
              <a:rPr lang="zh-CN" altLang="en-US" dirty="0" smtClean="0">
                <a:solidFill>
                  <a:srgbClr val="FF0000"/>
                </a:solidFill>
              </a:rPr>
              <a:t>逆定理不成立</a:t>
            </a:r>
            <a:r>
              <a:rPr lang="zh-CN" altLang="en-US" dirty="0" smtClean="0"/>
              <a:t>，因此，据此定理只可判别一子代数“非子群”，却不可用它来判别一个子代数“是子群”。</a:t>
            </a:r>
            <a:endParaRPr lang="zh-CN" altLang="en-US" dirty="0"/>
          </a:p>
        </p:txBody>
      </p:sp>
      <p:graphicFrame>
        <p:nvGraphicFramePr>
          <p:cNvPr id="4813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921552"/>
              </p:ext>
            </p:extLst>
          </p:nvPr>
        </p:nvGraphicFramePr>
        <p:xfrm>
          <a:off x="714375" y="2033588"/>
          <a:ext cx="8202613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06" name="Equation" r:id="rId4" imgW="4279680" imgH="939600" progId="Equation.DSMT4">
                  <p:embed/>
                </p:oleObj>
              </mc:Choice>
              <mc:Fallback>
                <p:oleObj name="Equation" r:id="rId4" imgW="4279680" imgH="939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2033588"/>
                        <a:ext cx="8202613" cy="180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8.4 </a:t>
            </a:r>
            <a:r>
              <a:rPr lang="zh-CN" altLang="en-US" dirty="0" smtClean="0"/>
              <a:t>陪集与拉格朗日定理</a:t>
            </a:r>
            <a:endParaRPr lang="zh-CN" altLang="en-US" dirty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  <a:r>
              <a:rPr lang="en-US" altLang="zh-CN" dirty="0" smtClean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阶群，则      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|a|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的因子，且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  <a:r>
              <a:rPr lang="en-US" altLang="zh-CN" dirty="0" smtClean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质数阶的群没有非平凡子群。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证：若有非平凡子群，则其子群的阶必是原来群的阶的一个因子，与原来群的阶是质数矛盾。</a:t>
            </a:r>
          </a:p>
        </p:txBody>
      </p:sp>
      <p:graphicFrame>
        <p:nvGraphicFramePr>
          <p:cNvPr id="49156" name="Object 2"/>
          <p:cNvGraphicFramePr>
            <a:graphicFrameLocks noChangeAspect="1"/>
          </p:cNvGraphicFramePr>
          <p:nvPr/>
        </p:nvGraphicFramePr>
        <p:xfrm>
          <a:off x="4495800" y="1219200"/>
          <a:ext cx="1068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2" name="公式" r:id="rId4" imgW="482181" imgH="177646" progId="Equation.3">
                  <p:embed/>
                </p:oleObj>
              </mc:Choice>
              <mc:Fallback>
                <p:oleObj name="公式" r:id="rId4" imgW="482181" imgH="17764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219200"/>
                        <a:ext cx="1068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3"/>
          <p:cNvGraphicFramePr>
            <a:graphicFrameLocks noChangeAspect="1"/>
          </p:cNvGraphicFramePr>
          <p:nvPr/>
        </p:nvGraphicFramePr>
        <p:xfrm>
          <a:off x="1143000" y="1524000"/>
          <a:ext cx="942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3" name="公式" r:id="rId6" imgW="418918" imgH="203112" progId="Equation.3">
                  <p:embed/>
                </p:oleObj>
              </mc:Choice>
              <mc:Fallback>
                <p:oleObj name="公式" r:id="rId6" imgW="418918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24000"/>
                        <a:ext cx="9429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505559"/>
              </p:ext>
            </p:extLst>
          </p:nvPr>
        </p:nvGraphicFramePr>
        <p:xfrm>
          <a:off x="774700" y="1876425"/>
          <a:ext cx="7718425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4" name="Equation" r:id="rId8" imgW="3479760" imgH="1193760" progId="Equation.DSMT4">
                  <p:embed/>
                </p:oleObj>
              </mc:Choice>
              <mc:Fallback>
                <p:oleObj name="Equation" r:id="rId8" imgW="3479760" imgH="11937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1876425"/>
                        <a:ext cx="7718425" cy="264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8.4 </a:t>
            </a:r>
            <a:r>
              <a:rPr lang="zh-CN" altLang="en-US" dirty="0" smtClean="0"/>
              <a:t>陪集与拉格朗日定理</a:t>
            </a:r>
            <a:endParaRPr lang="zh-CN" altLang="en-US" dirty="0"/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  <a:r>
              <a:rPr lang="en-US" altLang="zh-CN" dirty="0" smtClean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&lt;G,*&gt;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是群且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|G|=4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同构于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阶循环群  或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Klein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四元群  。</a:t>
            </a:r>
          </a:p>
        </p:txBody>
      </p:sp>
      <p:graphicFrame>
        <p:nvGraphicFramePr>
          <p:cNvPr id="50180" name="Object 2"/>
          <p:cNvGraphicFramePr>
            <a:graphicFrameLocks noChangeAspect="1"/>
          </p:cNvGraphicFramePr>
          <p:nvPr/>
        </p:nvGraphicFramePr>
        <p:xfrm>
          <a:off x="1143000" y="1524000"/>
          <a:ext cx="38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6" name="公式" r:id="rId4" imgW="190335" imgH="215713" progId="Equation.3">
                  <p:embed/>
                </p:oleObj>
              </mc:Choice>
              <mc:Fallback>
                <p:oleObj name="公式" r:id="rId4" imgW="190335" imgH="2157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24000"/>
                        <a:ext cx="38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572666"/>
              </p:ext>
            </p:extLst>
          </p:nvPr>
        </p:nvGraphicFramePr>
        <p:xfrm>
          <a:off x="3810000" y="1524000"/>
          <a:ext cx="43053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7" name="公式" r:id="rId6" imgW="203024" imgH="215713" progId="Equation.3">
                  <p:embed/>
                </p:oleObj>
              </mc:Choice>
              <mc:Fallback>
                <p:oleObj name="公式" r:id="rId6" imgW="203024" imgH="2157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524000"/>
                        <a:ext cx="43053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4"/>
          <p:cNvGraphicFramePr>
            <a:graphicFrameLocks noChangeAspect="1"/>
          </p:cNvGraphicFramePr>
          <p:nvPr/>
        </p:nvGraphicFramePr>
        <p:xfrm>
          <a:off x="685800" y="1905000"/>
          <a:ext cx="7989888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8" name="公式" r:id="rId8" imgW="3962400" imgH="1663700" progId="Equation.3">
                  <p:embed/>
                </p:oleObj>
              </mc:Choice>
              <mc:Fallback>
                <p:oleObj name="公式" r:id="rId8" imgW="3962400" imgH="166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7989888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8.5 </a:t>
            </a:r>
            <a:r>
              <a:rPr lang="zh-CN" altLang="en-US" dirty="0" smtClean="0"/>
              <a:t>正规子群与商群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zh-CN" altLang="en-US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正规子群</a:t>
            </a:r>
            <a:endParaRPr lang="en-US" altLang="zh-CN" kern="1200" dirty="0" smtClean="0">
              <a:solidFill>
                <a:srgbClr val="FF6600"/>
              </a:solidFill>
            </a:endParaRPr>
          </a:p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8.12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&lt;H,*&gt;</a:t>
            </a:r>
            <a:r>
              <a:rPr lang="zh-CN" altLang="en-US" dirty="0" smtClean="0"/>
              <a:t>为</a:t>
            </a:r>
            <a:r>
              <a:rPr lang="en-US" altLang="zh-CN" dirty="0" smtClean="0"/>
              <a:t>&lt;G,*&gt;</a:t>
            </a:r>
            <a:r>
              <a:rPr lang="zh-CN" altLang="en-US" dirty="0" smtClean="0"/>
              <a:t>的子群，如果对任一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，有</a:t>
            </a:r>
            <a:r>
              <a:rPr lang="en-US" altLang="zh-CN" dirty="0" err="1" smtClean="0"/>
              <a:t>gH</a:t>
            </a:r>
            <a:r>
              <a:rPr lang="en-US" altLang="zh-CN" dirty="0" smtClean="0"/>
              <a:t>=Hg</a:t>
            </a:r>
            <a:r>
              <a:rPr lang="zh-CN" altLang="en-US" dirty="0" smtClean="0"/>
              <a:t>，则称</a:t>
            </a:r>
            <a:r>
              <a:rPr lang="en-US" altLang="zh-CN" dirty="0" smtClean="0"/>
              <a:t>H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的正规子群，记作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dirty="0" smtClean="0"/>
              <a:t>(1)</a:t>
            </a:r>
            <a:r>
              <a:rPr lang="zh-CN" altLang="en-US" dirty="0" smtClean="0"/>
              <a:t> 任何群都有正规子群：</a:t>
            </a:r>
            <a:r>
              <a:rPr lang="en-US" altLang="zh-CN" dirty="0" smtClean="0"/>
              <a:t>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{e}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dirty="0" smtClean="0"/>
              <a:t>(2)</a:t>
            </a:r>
            <a:r>
              <a:rPr lang="zh-CN" altLang="en-US" dirty="0" smtClean="0"/>
              <a:t> 当</a:t>
            </a:r>
            <a:r>
              <a:rPr lang="en-US" altLang="zh-CN" dirty="0" smtClean="0"/>
              <a:t>G</a:t>
            </a:r>
            <a:r>
              <a:rPr lang="zh-CN" altLang="en-US" dirty="0" smtClean="0"/>
              <a:t>为阿贝尔群时，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的所有子群都是正规子群；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dirty="0" smtClean="0"/>
              <a:t>(3)</a:t>
            </a:r>
            <a:r>
              <a:rPr lang="zh-CN" altLang="en-US" dirty="0" smtClean="0"/>
              <a:t> 正规子群要求</a:t>
            </a:r>
            <a:r>
              <a:rPr lang="en-US" altLang="zh-CN" dirty="0" err="1" smtClean="0"/>
              <a:t>gH</a:t>
            </a:r>
            <a:r>
              <a:rPr lang="en-US" altLang="zh-CN" dirty="0" smtClean="0"/>
              <a:t>=Hg</a:t>
            </a:r>
            <a:r>
              <a:rPr lang="zh-CN" altLang="en-US" dirty="0" smtClean="0"/>
              <a:t>，但并不意味着</a:t>
            </a:r>
            <a:r>
              <a:rPr lang="en-US" altLang="zh-CN" dirty="0" smtClean="0"/>
              <a:t>g</a:t>
            </a:r>
            <a:r>
              <a:rPr lang="zh-CN" altLang="en-US" dirty="0" smtClean="0"/>
              <a:t>与</a:t>
            </a:r>
            <a:r>
              <a:rPr lang="en-US" altLang="zh-CN" dirty="0" smtClean="0"/>
              <a:t>H</a:t>
            </a:r>
            <a:r>
              <a:rPr lang="zh-CN" altLang="en-US" dirty="0" smtClean="0"/>
              <a:t>中的每个元素相乘都是可交换的；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dirty="0" smtClean="0"/>
              <a:t>(4)</a:t>
            </a:r>
            <a:r>
              <a:rPr lang="zh-CN" altLang="en-US" dirty="0" smtClean="0"/>
              <a:t> 正规子群的左陪集和右陪集统称为陪集。</a:t>
            </a:r>
            <a:endParaRPr lang="en-US" altLang="zh-CN" dirty="0" smtClean="0"/>
          </a:p>
        </p:txBody>
      </p:sp>
      <p:graphicFrame>
        <p:nvGraphicFramePr>
          <p:cNvPr id="51204" name="Object 2"/>
          <p:cNvGraphicFramePr>
            <a:graphicFrameLocks noChangeAspect="1"/>
          </p:cNvGraphicFramePr>
          <p:nvPr/>
        </p:nvGraphicFramePr>
        <p:xfrm>
          <a:off x="685800" y="2209800"/>
          <a:ext cx="885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2" name="公式" r:id="rId4" imgW="393529" imgH="203112" progId="Equation.3">
                  <p:embed/>
                </p:oleObj>
              </mc:Choice>
              <mc:Fallback>
                <p:oleObj name="公式" r:id="rId4" imgW="393529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885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3"/>
          <p:cNvGraphicFramePr>
            <a:graphicFrameLocks noChangeAspect="1"/>
          </p:cNvGraphicFramePr>
          <p:nvPr/>
        </p:nvGraphicFramePr>
        <p:xfrm>
          <a:off x="7848600" y="2209800"/>
          <a:ext cx="84296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3" name="公式" r:id="rId6" imgW="380835" imgH="215806" progId="Equation.3">
                  <p:embed/>
                </p:oleObj>
              </mc:Choice>
              <mc:Fallback>
                <p:oleObj name="公式" r:id="rId6" imgW="380835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209800"/>
                        <a:ext cx="842963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8.5 </a:t>
            </a:r>
            <a:r>
              <a:rPr lang="zh-CN" altLang="en-US" dirty="0" smtClean="0"/>
              <a:t>正规子群与商群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8.17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&lt;H,*&gt;</a:t>
            </a:r>
            <a:r>
              <a:rPr lang="zh-CN" altLang="en-US" dirty="0" smtClean="0"/>
              <a:t>为</a:t>
            </a:r>
            <a:r>
              <a:rPr lang="en-US" altLang="zh-CN" dirty="0" smtClean="0"/>
              <a:t>&lt;G,*&gt;</a:t>
            </a:r>
            <a:r>
              <a:rPr lang="zh-CN" altLang="en-US" dirty="0" smtClean="0"/>
              <a:t>的子群，</a:t>
            </a:r>
            <a:r>
              <a:rPr lang="en-US" altLang="zh-CN" dirty="0" smtClean="0"/>
              <a:t>&lt;H,*&gt;</a:t>
            </a:r>
            <a:r>
              <a:rPr lang="zh-CN" altLang="en-US" dirty="0" smtClean="0"/>
              <a:t>是</a:t>
            </a:r>
            <a:r>
              <a:rPr lang="en-US" altLang="zh-CN" dirty="0" smtClean="0"/>
              <a:t>&lt;G,*&gt;</a:t>
            </a:r>
            <a:r>
              <a:rPr lang="zh-CN" altLang="en-US" dirty="0" smtClean="0"/>
              <a:t>的正规子群当且仅当</a:t>
            </a:r>
            <a:endParaRPr lang="zh-CN" altLang="en-US" dirty="0"/>
          </a:p>
        </p:txBody>
      </p:sp>
      <p:graphicFrame>
        <p:nvGraphicFramePr>
          <p:cNvPr id="5222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09210"/>
              </p:ext>
            </p:extLst>
          </p:nvPr>
        </p:nvGraphicFramePr>
        <p:xfrm>
          <a:off x="4945063" y="1564105"/>
          <a:ext cx="3962400" cy="41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76" name="公式" r:id="rId3" imgW="2171700" imgH="228600" progId="Equation.3">
                  <p:embed/>
                </p:oleObj>
              </mc:Choice>
              <mc:Fallback>
                <p:oleObj name="公式" r:id="rId3" imgW="21717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063" y="1564105"/>
                        <a:ext cx="3962400" cy="417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3"/>
          <p:cNvGraphicFramePr>
            <a:graphicFrameLocks noChangeAspect="1"/>
          </p:cNvGraphicFramePr>
          <p:nvPr/>
        </p:nvGraphicFramePr>
        <p:xfrm>
          <a:off x="762000" y="1981200"/>
          <a:ext cx="7878763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77" name="公式" r:id="rId5" imgW="4127500" imgH="1955800" progId="Equation.3">
                  <p:embed/>
                </p:oleObj>
              </mc:Choice>
              <mc:Fallback>
                <p:oleObj name="公式" r:id="rId5" imgW="4127500" imgH="1955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81200"/>
                        <a:ext cx="7878763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685800" y="5865167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rgbClr val="CC0000"/>
                </a:solidFill>
              </a:rPr>
              <a:t>正规子群的判定定理</a:t>
            </a:r>
          </a:p>
        </p:txBody>
      </p:sp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8.5 </a:t>
            </a:r>
            <a:r>
              <a:rPr lang="zh-CN" altLang="en-US" dirty="0" smtClean="0"/>
              <a:t>正规子群与商群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zh-CN" altLang="en-US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商群</a:t>
            </a:r>
            <a:endParaRPr lang="en-US" altLang="zh-CN" kern="1200" dirty="0" smtClean="0">
              <a:solidFill>
                <a:srgbClr val="FF6600"/>
              </a:solidFill>
            </a:endParaRPr>
          </a:p>
          <a:p>
            <a:pPr>
              <a:buFontTx/>
              <a:buNone/>
              <a:defRPr/>
            </a:pPr>
            <a:r>
              <a:rPr lang="zh-CN" altLang="en-US" dirty="0" smtClean="0"/>
              <a:t>利用群的正规子群可以诱导出一个新的群，这个群比原来的群简单却又保留了原来群的许多性质。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设</a:t>
            </a:r>
            <a:r>
              <a:rPr lang="en-US" altLang="zh-CN" dirty="0" smtClean="0"/>
              <a:t>&lt;H,*&gt;</a:t>
            </a:r>
            <a:r>
              <a:rPr lang="zh-CN" altLang="en-US" dirty="0" smtClean="0"/>
              <a:t>为</a:t>
            </a:r>
            <a:r>
              <a:rPr lang="en-US" altLang="zh-CN" dirty="0" smtClean="0"/>
              <a:t>&lt;G,*&gt;</a:t>
            </a:r>
            <a:r>
              <a:rPr lang="zh-CN" altLang="en-US" dirty="0" smtClean="0"/>
              <a:t>的正规子群，</a:t>
            </a:r>
            <a:r>
              <a:rPr lang="en-US" altLang="zh-CN" dirty="0" smtClean="0"/>
              <a:t>H</a:t>
            </a:r>
            <a:r>
              <a:rPr lang="zh-CN" altLang="en-US" dirty="0" smtClean="0"/>
              <a:t>在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中的所有陪集形成一个集合，即</a:t>
            </a:r>
            <a:r>
              <a:rPr lang="en-US" altLang="zh-CN" dirty="0" smtClean="0"/>
              <a:t>G/H={</a:t>
            </a:r>
            <a:r>
              <a:rPr lang="en-US" altLang="zh-CN" dirty="0" err="1" smtClean="0"/>
              <a:t>gH|g</a:t>
            </a:r>
            <a:r>
              <a:rPr lang="en-US" altLang="zh-CN" dirty="0" smtClean="0"/>
              <a:t>  G}(</a:t>
            </a:r>
            <a:r>
              <a:rPr lang="zh-CN" altLang="en-US" dirty="0" smtClean="0"/>
              <a:t>或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Hg|g</a:t>
            </a:r>
            <a:r>
              <a:rPr lang="en-US" altLang="zh-CN" dirty="0" smtClean="0"/>
              <a:t>  G})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G/H</a:t>
            </a:r>
            <a:r>
              <a:rPr lang="zh-CN" altLang="en-US" dirty="0" smtClean="0"/>
              <a:t>上定义运算</a:t>
            </a:r>
            <a:r>
              <a:rPr lang="el-GR" altLang="zh-CN" dirty="0" smtClean="0"/>
              <a:t>ο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FontTx/>
              <a:buNone/>
              <a:defRPr/>
            </a:pPr>
            <a:endParaRPr lang="en-US" altLang="zh-CN" dirty="0" smtClean="0"/>
          </a:p>
          <a:p>
            <a:pPr>
              <a:buFontTx/>
              <a:buNone/>
              <a:defRPr/>
            </a:pP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8.18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&lt;H,*&gt;</a:t>
            </a:r>
            <a:r>
              <a:rPr lang="zh-CN" altLang="en-US" dirty="0" smtClean="0"/>
              <a:t>为</a:t>
            </a:r>
            <a:r>
              <a:rPr lang="en-US" altLang="zh-CN" dirty="0" smtClean="0"/>
              <a:t>&lt;G,*&gt;</a:t>
            </a:r>
            <a:r>
              <a:rPr lang="zh-CN" altLang="en-US" dirty="0" smtClean="0"/>
              <a:t>的正规子群，群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的商代数系统</a:t>
            </a:r>
            <a:r>
              <a:rPr lang="en-US" altLang="zh-CN" dirty="0" smtClean="0"/>
              <a:t>&lt; G/H,</a:t>
            </a:r>
            <a:r>
              <a:rPr lang="el-GR" altLang="zh-CN" dirty="0" smtClean="0"/>
              <a:t>ο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构成群。</a:t>
            </a:r>
            <a:endParaRPr lang="zh-CN" altLang="en-US" dirty="0"/>
          </a:p>
        </p:txBody>
      </p:sp>
      <p:graphicFrame>
        <p:nvGraphicFramePr>
          <p:cNvPr id="53252" name="Object 2"/>
          <p:cNvGraphicFramePr>
            <a:graphicFrameLocks noChangeAspect="1"/>
          </p:cNvGraphicFramePr>
          <p:nvPr/>
        </p:nvGraphicFramePr>
        <p:xfrm>
          <a:off x="4876800" y="29718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50" name="公式" r:id="rId4" imgW="126725" imgH="126725" progId="Equation.3">
                  <p:embed/>
                </p:oleObj>
              </mc:Choice>
              <mc:Fallback>
                <p:oleObj name="公式" r:id="rId4" imgW="126725" imgH="12672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9718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3"/>
          <p:cNvGraphicFramePr>
            <a:graphicFrameLocks noChangeAspect="1"/>
          </p:cNvGraphicFramePr>
          <p:nvPr/>
        </p:nvGraphicFramePr>
        <p:xfrm>
          <a:off x="7010400" y="29718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51" name="公式" r:id="rId6" imgW="126725" imgH="126725" progId="Equation.3">
                  <p:embed/>
                </p:oleObj>
              </mc:Choice>
              <mc:Fallback>
                <p:oleObj name="公式" r:id="rId6" imgW="126725" imgH="12672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9718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4"/>
          <p:cNvGraphicFramePr>
            <a:graphicFrameLocks noChangeAspect="1"/>
          </p:cNvGraphicFramePr>
          <p:nvPr/>
        </p:nvGraphicFramePr>
        <p:xfrm>
          <a:off x="609600" y="3733800"/>
          <a:ext cx="70818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52" name="公式" r:id="rId8" imgW="3035300" imgH="457200" progId="Equation.3">
                  <p:embed/>
                </p:oleObj>
              </mc:Choice>
              <mc:Fallback>
                <p:oleObj name="公式" r:id="rId8" imgW="30353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733800"/>
                        <a:ext cx="708183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8.5 </a:t>
            </a:r>
            <a:r>
              <a:rPr lang="zh-CN" altLang="en-US" dirty="0" smtClean="0"/>
              <a:t>正规子群与商群</a:t>
            </a:r>
            <a:endParaRPr lang="zh-CN" altLang="en-US" dirty="0"/>
          </a:p>
        </p:txBody>
      </p:sp>
      <p:graphicFrame>
        <p:nvGraphicFramePr>
          <p:cNvPr id="54275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929977"/>
              </p:ext>
            </p:extLst>
          </p:nvPr>
        </p:nvGraphicFramePr>
        <p:xfrm>
          <a:off x="533400" y="1233488"/>
          <a:ext cx="8147050" cy="347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49" name="Equation" r:id="rId4" imgW="4406760" imgH="1879560" progId="Equation.DSMT4">
                  <p:embed/>
                </p:oleObj>
              </mc:Choice>
              <mc:Fallback>
                <p:oleObj name="Equation" r:id="rId4" imgW="4406760" imgH="1879560" progId="Equation.DSMT4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33488"/>
                        <a:ext cx="8147050" cy="347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8.1 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半群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486400"/>
          </a:xfrm>
        </p:spPr>
        <p:txBody>
          <a:bodyPr/>
          <a:lstStyle/>
          <a:p>
            <a:pPr eaLnBrk="1" hangingPunct="1">
              <a:lnSpc>
                <a:spcPct val="77000"/>
              </a:lnSpc>
              <a:buFont typeface="Arial" pitchFamily="34" charset="0"/>
              <a:buChar char="•"/>
              <a:defRPr/>
            </a:pPr>
            <a:r>
              <a:rPr lang="en-US" altLang="zh-CN" sz="32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r>
              <a:rPr lang="zh-CN" altLang="en-US" sz="32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特殊半群</a:t>
            </a:r>
            <a:endParaRPr lang="en-US" altLang="zh-CN" sz="3200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8.2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如果半群</a:t>
            </a:r>
            <a:r>
              <a:rPr lang="en-US" altLang="zh-CN" dirty="0" smtClean="0"/>
              <a:t>&lt;S,*&gt;</a:t>
            </a:r>
            <a:r>
              <a:rPr lang="zh-CN" altLang="en-US" dirty="0" smtClean="0"/>
              <a:t>中二元运算</a:t>
            </a:r>
            <a:r>
              <a:rPr lang="en-US" altLang="zh-CN" dirty="0" smtClean="0"/>
              <a:t>*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0000"/>
                </a:solidFill>
              </a:rPr>
              <a:t>可交换</a:t>
            </a:r>
            <a:r>
              <a:rPr lang="zh-CN" altLang="en-US" dirty="0" smtClean="0"/>
              <a:t>的，则称</a:t>
            </a:r>
            <a:r>
              <a:rPr lang="en-US" altLang="zh-CN" dirty="0" smtClean="0"/>
              <a:t>&lt;S,*&gt;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0000"/>
                </a:solidFill>
              </a:rPr>
              <a:t>可交换半群</a:t>
            </a:r>
            <a:r>
              <a:rPr lang="zh-CN" altLang="en-US" dirty="0" smtClean="0"/>
              <a:t>；如：</a:t>
            </a:r>
            <a:r>
              <a:rPr lang="en-US" altLang="zh-CN" dirty="0" smtClean="0"/>
              <a:t>&lt;Z,+&gt;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&lt;Z,×&gt;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&lt;P(S),  &gt;</a:t>
            </a:r>
            <a:r>
              <a:rPr lang="zh-CN" altLang="en-US" dirty="0" smtClean="0"/>
              <a:t>可交换半群，      不是。</a:t>
            </a:r>
            <a:endParaRPr lang="en-US" altLang="zh-CN" dirty="0" smtClean="0"/>
          </a:p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8.3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含有关于</a:t>
            </a:r>
            <a:r>
              <a:rPr lang="en-US" altLang="zh-CN" dirty="0" smtClean="0"/>
              <a:t>*</a:t>
            </a:r>
            <a:r>
              <a:rPr lang="zh-CN" altLang="en-US" dirty="0" smtClean="0"/>
              <a:t>运算</a:t>
            </a:r>
            <a:r>
              <a:rPr lang="zh-CN" altLang="en-US" dirty="0" smtClean="0">
                <a:solidFill>
                  <a:srgbClr val="FF0000"/>
                </a:solidFill>
              </a:rPr>
              <a:t>幺元</a:t>
            </a:r>
            <a:r>
              <a:rPr lang="zh-CN" altLang="en-US" dirty="0" smtClean="0"/>
              <a:t>的半群</a:t>
            </a:r>
            <a:r>
              <a:rPr lang="en-US" altLang="zh-CN" dirty="0" smtClean="0"/>
              <a:t>&lt;S,*&gt;</a:t>
            </a:r>
            <a:r>
              <a:rPr lang="zh-CN" altLang="en-US" dirty="0" smtClean="0"/>
              <a:t>，称它为</a:t>
            </a:r>
            <a:r>
              <a:rPr lang="zh-CN" altLang="en-US" dirty="0" smtClean="0">
                <a:solidFill>
                  <a:srgbClr val="FF0000"/>
                </a:solidFill>
              </a:rPr>
              <a:t>独异点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monoid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，或</a:t>
            </a:r>
            <a:r>
              <a:rPr lang="zh-CN" altLang="en-US" dirty="0" smtClean="0">
                <a:solidFill>
                  <a:srgbClr val="FF0000"/>
                </a:solidFill>
              </a:rPr>
              <a:t>含幺半群</a:t>
            </a:r>
            <a:r>
              <a:rPr lang="zh-CN" altLang="en-US" dirty="0" smtClean="0"/>
              <a:t>，常记作</a:t>
            </a:r>
            <a:r>
              <a:rPr lang="en-US" altLang="zh-CN" dirty="0" smtClean="0"/>
              <a:t>&lt;S,*,e&gt;</a:t>
            </a:r>
          </a:p>
          <a:p>
            <a:pPr>
              <a:buFontTx/>
              <a:buNone/>
              <a:defRPr/>
            </a:pPr>
            <a:r>
              <a:rPr lang="zh-CN" altLang="en-US" dirty="0" smtClean="0"/>
              <a:t>例：</a:t>
            </a:r>
            <a:r>
              <a:rPr lang="en-US" altLang="zh-CN" dirty="0" smtClean="0"/>
              <a:t> &lt;Z,+,0&gt;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&lt;Z,×,1&gt;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&lt;P(S),  ,  &gt;</a:t>
            </a:r>
            <a:r>
              <a:rPr lang="zh-CN" altLang="en-US" dirty="0" smtClean="0"/>
              <a:t>是独异点，                 </a:t>
            </a:r>
            <a:r>
              <a:rPr lang="en-US" altLang="zh-CN" dirty="0" err="1" smtClean="0">
                <a:solidFill>
                  <a:schemeClr val="bg1"/>
                </a:solidFill>
              </a:rPr>
              <a:t>bkspbkspbksp</a:t>
            </a:r>
            <a:r>
              <a:rPr lang="en-US" altLang="zh-CN" dirty="0" err="1">
                <a:solidFill>
                  <a:schemeClr val="bg1"/>
                </a:solidFill>
              </a:rPr>
              <a:t>bksp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en-US" altLang="zh-CN" b="0" i="1" dirty="0" smtClean="0">
                <a:latin typeface="+mn-lt"/>
              </a:rPr>
              <a:t>Z</a:t>
            </a:r>
            <a:r>
              <a:rPr lang="en-US" altLang="zh-CN" b="0" i="1" baseline="-25000" dirty="0" smtClean="0">
                <a:latin typeface="+mn-lt"/>
              </a:rPr>
              <a:t>E</a:t>
            </a:r>
            <a:r>
              <a:rPr lang="zh-CN" altLang="en-US" b="0" dirty="0" smtClean="0"/>
              <a:t>为偶数集</a:t>
            </a:r>
            <a:r>
              <a:rPr lang="en-US" altLang="zh-CN" dirty="0" smtClean="0"/>
              <a:t>)</a:t>
            </a:r>
            <a:r>
              <a:rPr lang="zh-CN" altLang="en-US" dirty="0" smtClean="0"/>
              <a:t>不是。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dirty="0" smtClean="0"/>
              <a:t>对于独异点，一般规定，</a:t>
            </a:r>
            <a:endParaRPr lang="zh-CN" altLang="en-US" dirty="0"/>
          </a:p>
        </p:txBody>
      </p:sp>
      <p:graphicFrame>
        <p:nvGraphicFramePr>
          <p:cNvPr id="92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589109"/>
              </p:ext>
            </p:extLst>
          </p:nvPr>
        </p:nvGraphicFramePr>
        <p:xfrm>
          <a:off x="1828800" y="2444646"/>
          <a:ext cx="3810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56" name="公式" r:id="rId3" imgW="164814" imgH="177492" progId="Equation.3">
                  <p:embed/>
                </p:oleObj>
              </mc:Choice>
              <mc:Fallback>
                <p:oleObj name="公式" r:id="rId3" imgW="164814" imgH="17749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444646"/>
                        <a:ext cx="3810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156912"/>
              </p:ext>
            </p:extLst>
          </p:nvPr>
        </p:nvGraphicFramePr>
        <p:xfrm>
          <a:off x="4508500" y="2397021"/>
          <a:ext cx="1092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57" name="公式" r:id="rId5" imgW="545863" imgH="228501" progId="Equation.3">
                  <p:embed/>
                </p:oleObj>
              </mc:Choice>
              <mc:Fallback>
                <p:oleObj name="公式" r:id="rId5" imgW="545863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2397021"/>
                        <a:ext cx="1092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202273"/>
              </p:ext>
            </p:extLst>
          </p:nvPr>
        </p:nvGraphicFramePr>
        <p:xfrm>
          <a:off x="5943600" y="3857625"/>
          <a:ext cx="3810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58" name="公式" r:id="rId7" imgW="164814" imgH="177492" progId="Equation.3">
                  <p:embed/>
                </p:oleObj>
              </mc:Choice>
              <mc:Fallback>
                <p:oleObj name="公式" r:id="rId7" imgW="164814" imgH="17749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857625"/>
                        <a:ext cx="3810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54874"/>
              </p:ext>
            </p:extLst>
          </p:nvPr>
        </p:nvGraphicFramePr>
        <p:xfrm>
          <a:off x="6461125" y="3810000"/>
          <a:ext cx="425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59" name="Equation" r:id="rId9" imgW="164880" imgH="177480" progId="Equation.DSMT4">
                  <p:embed/>
                </p:oleObj>
              </mc:Choice>
              <mc:Fallback>
                <p:oleObj name="Equation" r:id="rId9" imgW="164880" imgH="177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25" y="3810000"/>
                        <a:ext cx="4254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444522"/>
              </p:ext>
            </p:extLst>
          </p:nvPr>
        </p:nvGraphicFramePr>
        <p:xfrm>
          <a:off x="762000" y="4107226"/>
          <a:ext cx="30813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60" name="公式" r:id="rId11" imgW="1320800" imgH="228600" progId="Equation.3">
                  <p:embed/>
                </p:oleObj>
              </mc:Choice>
              <mc:Fallback>
                <p:oleObj name="公式" r:id="rId11" imgW="13208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07226"/>
                        <a:ext cx="30813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7"/>
          <p:cNvGraphicFramePr>
            <a:graphicFrameLocks noChangeAspect="1"/>
          </p:cNvGraphicFramePr>
          <p:nvPr/>
        </p:nvGraphicFramePr>
        <p:xfrm>
          <a:off x="4724400" y="4724400"/>
          <a:ext cx="187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61" name="公式" r:id="rId13" imgW="939800" imgH="228600" progId="Equation.3">
                  <p:embed/>
                </p:oleObj>
              </mc:Choice>
              <mc:Fallback>
                <p:oleObj name="公式" r:id="rId13" imgW="9398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724400"/>
                        <a:ext cx="1879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8.5 </a:t>
            </a:r>
            <a:r>
              <a:rPr lang="zh-CN" altLang="en-US" dirty="0" smtClean="0"/>
              <a:t>正规子群与商群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486400"/>
          </a:xfrm>
        </p:spPr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8.13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群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的正规子群</a:t>
            </a:r>
            <a:r>
              <a:rPr lang="en-US" altLang="zh-CN" dirty="0" smtClean="0"/>
              <a:t>H</a:t>
            </a:r>
            <a:r>
              <a:rPr lang="zh-CN" altLang="en-US" dirty="0" smtClean="0"/>
              <a:t>的所有陪集在运算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                  </a:t>
            </a:r>
            <a:r>
              <a:rPr lang="zh-CN" altLang="en-US" dirty="0" smtClean="0"/>
              <a:t>下形成的群</a:t>
            </a:r>
            <a:r>
              <a:rPr lang="en-US" altLang="zh-CN" dirty="0" smtClean="0"/>
              <a:t>G/H</a:t>
            </a:r>
            <a:r>
              <a:rPr lang="zh-CN" altLang="en-US" dirty="0" smtClean="0"/>
              <a:t>称为</a:t>
            </a:r>
            <a:r>
              <a:rPr lang="en-US" altLang="zh-CN" dirty="0" smtClean="0"/>
              <a:t>G</a:t>
            </a:r>
            <a:r>
              <a:rPr lang="zh-CN" altLang="en-US" dirty="0" smtClean="0"/>
              <a:t>关于</a:t>
            </a:r>
            <a:r>
              <a:rPr lang="en-US" altLang="zh-CN" dirty="0" smtClean="0"/>
              <a:t>H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商群</a:t>
            </a:r>
            <a:r>
              <a:rPr lang="zh-CN" altLang="en-US" dirty="0" smtClean="0"/>
              <a:t>，显然，当</a:t>
            </a:r>
            <a:r>
              <a:rPr lang="en-US" altLang="zh-CN" dirty="0" smtClean="0"/>
              <a:t>G</a:t>
            </a:r>
            <a:r>
              <a:rPr lang="zh-CN" altLang="en-US" dirty="0" smtClean="0"/>
              <a:t>为有限群时，</a:t>
            </a:r>
            <a:r>
              <a:rPr lang="en-US" altLang="zh-CN" dirty="0" smtClean="0"/>
              <a:t>|G|/|H|=|G/H|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例</a:t>
            </a:r>
            <a:r>
              <a:rPr lang="en-US" altLang="zh-CN" dirty="0" smtClean="0">
                <a:solidFill>
                  <a:srgbClr val="0000FF"/>
                </a:solidFill>
              </a:rPr>
              <a:t>8-8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en-US" altLang="zh-CN" dirty="0" smtClean="0"/>
              <a:t>H={[0],[3]}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</a:t>
            </a:r>
            <a:r>
              <a:rPr lang="zh-CN" altLang="en-US" dirty="0" smtClean="0"/>
              <a:t>为群       的正规子群，于是</a:t>
            </a:r>
            <a:r>
              <a:rPr lang="en-US" altLang="zh-CN" dirty="0" smtClean="0"/>
              <a:t>H</a:t>
            </a:r>
            <a:r>
              <a:rPr lang="zh-CN" altLang="en-US" dirty="0" smtClean="0"/>
              <a:t>的左右陪集为：   </a:t>
            </a:r>
            <a:endParaRPr lang="en-US" altLang="zh-CN" dirty="0" smtClean="0"/>
          </a:p>
          <a:p>
            <a:pPr>
              <a:buFontTx/>
              <a:buNone/>
              <a:defRPr/>
            </a:pPr>
            <a:endParaRPr lang="zh-CN" altLang="en-US" dirty="0"/>
          </a:p>
        </p:txBody>
      </p:sp>
      <p:graphicFrame>
        <p:nvGraphicFramePr>
          <p:cNvPr id="55300" name="Object 2"/>
          <p:cNvGraphicFramePr>
            <a:graphicFrameLocks noChangeAspect="1"/>
          </p:cNvGraphicFramePr>
          <p:nvPr/>
        </p:nvGraphicFramePr>
        <p:xfrm>
          <a:off x="533400" y="1676400"/>
          <a:ext cx="3173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4" name="公式" r:id="rId4" imgW="1497950" imgH="215806" progId="Equation.3">
                  <p:embed/>
                </p:oleObj>
              </mc:Choice>
              <mc:Fallback>
                <p:oleObj name="公式" r:id="rId4" imgW="1497950" imgH="21580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76400"/>
                        <a:ext cx="31734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4"/>
          <p:cNvGraphicFramePr>
            <a:graphicFrameLocks noChangeAspect="1"/>
          </p:cNvGraphicFramePr>
          <p:nvPr/>
        </p:nvGraphicFramePr>
        <p:xfrm>
          <a:off x="5283200" y="2667000"/>
          <a:ext cx="1270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5" name="公式" r:id="rId6" imgW="634725" imgH="228501" progId="Equation.3">
                  <p:embed/>
                </p:oleObj>
              </mc:Choice>
              <mc:Fallback>
                <p:oleObj name="公式" r:id="rId6" imgW="634725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2667000"/>
                        <a:ext cx="1270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5"/>
          <p:cNvGraphicFramePr>
            <a:graphicFrameLocks noChangeAspect="1"/>
          </p:cNvGraphicFramePr>
          <p:nvPr/>
        </p:nvGraphicFramePr>
        <p:xfrm>
          <a:off x="762000" y="3581400"/>
          <a:ext cx="75692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6" name="公式" r:id="rId8" imgW="3784600" imgH="914400" progId="Equation.3">
                  <p:embed/>
                </p:oleObj>
              </mc:Choice>
              <mc:Fallback>
                <p:oleObj name="公式" r:id="rId8" imgW="37846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581400"/>
                        <a:ext cx="75692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8.5 </a:t>
            </a:r>
            <a:r>
              <a:rPr lang="zh-CN" altLang="en-US" dirty="0" smtClean="0"/>
              <a:t>正规子群与商群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r>
              <a:rPr lang="zh-CN" altLang="en-US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群同态</a:t>
            </a:r>
            <a:endParaRPr lang="en-US" altLang="zh-CN" kern="1200" dirty="0" smtClean="0">
              <a:solidFill>
                <a:srgbClr val="FF6600"/>
              </a:solidFill>
            </a:endParaRPr>
          </a:p>
          <a:p>
            <a:pPr>
              <a:buFontTx/>
              <a:buNone/>
              <a:defRPr/>
            </a:pPr>
            <a:r>
              <a:rPr lang="zh-CN" altLang="en-US" dirty="0" smtClean="0"/>
              <a:t>如果存在群  到群  上的同态映射，则称群  与  </a:t>
            </a:r>
            <a:r>
              <a:rPr lang="zh-CN" altLang="en-US" dirty="0" smtClean="0">
                <a:solidFill>
                  <a:srgbClr val="FF0000"/>
                </a:solidFill>
              </a:rPr>
              <a:t>同态</a:t>
            </a:r>
            <a:r>
              <a:rPr lang="zh-CN" altLang="en-US" dirty="0" smtClean="0"/>
              <a:t>，若同态映射是双射，则称群  与  </a:t>
            </a:r>
            <a:r>
              <a:rPr lang="zh-CN" altLang="en-US" dirty="0" smtClean="0">
                <a:solidFill>
                  <a:srgbClr val="FF0000"/>
                </a:solidFill>
              </a:rPr>
              <a:t>同构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8.19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  是群  到群  上的同态映射，  分别为  和  的幺元，则：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8.20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群</a:t>
            </a:r>
            <a:r>
              <a:rPr lang="en-US" altLang="zh-CN" dirty="0" smtClean="0"/>
              <a:t>&lt;G,*&gt;</a:t>
            </a:r>
            <a:r>
              <a:rPr lang="zh-CN" altLang="en-US" dirty="0" smtClean="0"/>
              <a:t>与它的每个商群</a:t>
            </a:r>
            <a:r>
              <a:rPr lang="en-US" altLang="zh-CN" dirty="0" smtClean="0"/>
              <a:t>&lt;G/H,</a:t>
            </a:r>
            <a:r>
              <a:rPr lang="el-GR" altLang="zh-CN" dirty="0" smtClean="0"/>
              <a:t>ο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同态</a:t>
            </a:r>
            <a:endParaRPr lang="en-US" altLang="zh-CN" dirty="0" smtClean="0"/>
          </a:p>
          <a:p>
            <a:pPr>
              <a:buFontTx/>
              <a:buNone/>
              <a:defRPr/>
            </a:pPr>
            <a:endParaRPr lang="zh-CN" altLang="en-US" dirty="0"/>
          </a:p>
        </p:txBody>
      </p:sp>
      <p:graphicFrame>
        <p:nvGraphicFramePr>
          <p:cNvPr id="56324" name="Object 2"/>
          <p:cNvGraphicFramePr>
            <a:graphicFrameLocks noChangeAspect="1"/>
          </p:cNvGraphicFramePr>
          <p:nvPr/>
        </p:nvGraphicFramePr>
        <p:xfrm>
          <a:off x="2362200" y="1676400"/>
          <a:ext cx="3397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12" name="公式" r:id="rId4" imgW="177569" imgH="215619" progId="Equation.3">
                  <p:embed/>
                </p:oleObj>
              </mc:Choice>
              <mc:Fallback>
                <p:oleObj name="公式" r:id="rId4" imgW="177569" imgH="21561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676400"/>
                        <a:ext cx="33972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3"/>
          <p:cNvGraphicFramePr>
            <a:graphicFrameLocks noChangeAspect="1"/>
          </p:cNvGraphicFramePr>
          <p:nvPr/>
        </p:nvGraphicFramePr>
        <p:xfrm>
          <a:off x="3429000" y="1676400"/>
          <a:ext cx="3873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13" name="公式" r:id="rId6" imgW="203024" imgH="215713" progId="Equation.3">
                  <p:embed/>
                </p:oleObj>
              </mc:Choice>
              <mc:Fallback>
                <p:oleObj name="公式" r:id="rId6" imgW="203024" imgH="2157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676400"/>
                        <a:ext cx="3873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4"/>
          <p:cNvGraphicFramePr>
            <a:graphicFrameLocks noChangeAspect="1"/>
          </p:cNvGraphicFramePr>
          <p:nvPr/>
        </p:nvGraphicFramePr>
        <p:xfrm>
          <a:off x="7391400" y="1676400"/>
          <a:ext cx="3397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14" name="公式" r:id="rId8" imgW="177569" imgH="215619" progId="Equation.3">
                  <p:embed/>
                </p:oleObj>
              </mc:Choice>
              <mc:Fallback>
                <p:oleObj name="公式" r:id="rId8" imgW="177569" imgH="2156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676400"/>
                        <a:ext cx="33972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5"/>
          <p:cNvGraphicFramePr>
            <a:graphicFrameLocks noChangeAspect="1"/>
          </p:cNvGraphicFramePr>
          <p:nvPr/>
        </p:nvGraphicFramePr>
        <p:xfrm>
          <a:off x="8077200" y="1676400"/>
          <a:ext cx="3873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15" name="公式" r:id="rId9" imgW="203024" imgH="215713" progId="Equation.3">
                  <p:embed/>
                </p:oleObj>
              </mc:Choice>
              <mc:Fallback>
                <p:oleObj name="公式" r:id="rId9" imgW="203024" imgH="2157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1676400"/>
                        <a:ext cx="3873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6"/>
          <p:cNvGraphicFramePr>
            <a:graphicFrameLocks noChangeAspect="1"/>
          </p:cNvGraphicFramePr>
          <p:nvPr/>
        </p:nvGraphicFramePr>
        <p:xfrm>
          <a:off x="6172200" y="2057400"/>
          <a:ext cx="3397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16" name="公式" r:id="rId11" imgW="177569" imgH="215619" progId="Equation.3">
                  <p:embed/>
                </p:oleObj>
              </mc:Choice>
              <mc:Fallback>
                <p:oleObj name="公式" r:id="rId11" imgW="177569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057400"/>
                        <a:ext cx="33972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7"/>
          <p:cNvGraphicFramePr>
            <a:graphicFrameLocks noChangeAspect="1"/>
          </p:cNvGraphicFramePr>
          <p:nvPr/>
        </p:nvGraphicFramePr>
        <p:xfrm>
          <a:off x="6858000" y="2057400"/>
          <a:ext cx="3873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17" name="公式" r:id="rId12" imgW="203024" imgH="215713" progId="Equation.3">
                  <p:embed/>
                </p:oleObj>
              </mc:Choice>
              <mc:Fallback>
                <p:oleObj name="公式" r:id="rId12" imgW="203024" imgH="2157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057400"/>
                        <a:ext cx="3873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0" name="Object 9"/>
          <p:cNvGraphicFramePr>
            <a:graphicFrameLocks noChangeAspect="1"/>
          </p:cNvGraphicFramePr>
          <p:nvPr/>
        </p:nvGraphicFramePr>
        <p:xfrm>
          <a:off x="2971800" y="2590800"/>
          <a:ext cx="3270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18" name="公式" r:id="rId13" imgW="139579" imgH="164957" progId="Equation.3">
                  <p:embed/>
                </p:oleObj>
              </mc:Choice>
              <mc:Fallback>
                <p:oleObj name="公式" r:id="rId13" imgW="139579" imgH="16495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590800"/>
                        <a:ext cx="3270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1" name="Object 10"/>
          <p:cNvGraphicFramePr>
            <a:graphicFrameLocks noChangeAspect="1"/>
          </p:cNvGraphicFramePr>
          <p:nvPr/>
        </p:nvGraphicFramePr>
        <p:xfrm>
          <a:off x="4038600" y="2590800"/>
          <a:ext cx="3397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19" name="公式" r:id="rId15" imgW="177569" imgH="215619" progId="Equation.3">
                  <p:embed/>
                </p:oleObj>
              </mc:Choice>
              <mc:Fallback>
                <p:oleObj name="公式" r:id="rId15" imgW="177569" imgH="21561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590800"/>
                        <a:ext cx="33972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2" name="Object 11"/>
          <p:cNvGraphicFramePr>
            <a:graphicFrameLocks noChangeAspect="1"/>
          </p:cNvGraphicFramePr>
          <p:nvPr/>
        </p:nvGraphicFramePr>
        <p:xfrm>
          <a:off x="5105400" y="2590800"/>
          <a:ext cx="3873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20" name="公式" r:id="rId16" imgW="203024" imgH="215713" progId="Equation.3">
                  <p:embed/>
                </p:oleObj>
              </mc:Choice>
              <mc:Fallback>
                <p:oleObj name="公式" r:id="rId16" imgW="203024" imgH="21571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590800"/>
                        <a:ext cx="3873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3" name="Object 12"/>
          <p:cNvGraphicFramePr>
            <a:graphicFrameLocks noChangeAspect="1"/>
          </p:cNvGraphicFramePr>
          <p:nvPr/>
        </p:nvGraphicFramePr>
        <p:xfrm>
          <a:off x="7848600" y="2514600"/>
          <a:ext cx="685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21" name="公式" r:id="rId17" imgW="317087" imgH="215619" progId="Equation.3">
                  <p:embed/>
                </p:oleObj>
              </mc:Choice>
              <mc:Fallback>
                <p:oleObj name="公式" r:id="rId17" imgW="317087" imgH="21561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685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4" name="Object 13"/>
          <p:cNvGraphicFramePr>
            <a:graphicFrameLocks noChangeAspect="1"/>
          </p:cNvGraphicFramePr>
          <p:nvPr/>
        </p:nvGraphicFramePr>
        <p:xfrm>
          <a:off x="1828800" y="2971800"/>
          <a:ext cx="3397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22" name="公式" r:id="rId19" imgW="177569" imgH="215619" progId="Equation.3">
                  <p:embed/>
                </p:oleObj>
              </mc:Choice>
              <mc:Fallback>
                <p:oleObj name="公式" r:id="rId19" imgW="177569" imgH="21561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971800"/>
                        <a:ext cx="33972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5" name="Object 14"/>
          <p:cNvGraphicFramePr>
            <a:graphicFrameLocks noChangeAspect="1"/>
          </p:cNvGraphicFramePr>
          <p:nvPr/>
        </p:nvGraphicFramePr>
        <p:xfrm>
          <a:off x="2590800" y="2971800"/>
          <a:ext cx="3873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23" name="公式" r:id="rId20" imgW="203024" imgH="215713" progId="Equation.3">
                  <p:embed/>
                </p:oleObj>
              </mc:Choice>
              <mc:Fallback>
                <p:oleObj name="公式" r:id="rId20" imgW="203024" imgH="21571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971800"/>
                        <a:ext cx="3873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6" name="Object 15"/>
          <p:cNvGraphicFramePr>
            <a:graphicFrameLocks noChangeAspect="1"/>
          </p:cNvGraphicFramePr>
          <p:nvPr/>
        </p:nvGraphicFramePr>
        <p:xfrm>
          <a:off x="762000" y="3429000"/>
          <a:ext cx="546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24" name="公式" r:id="rId21" imgW="2730500" imgH="228600" progId="Equation.3">
                  <p:embed/>
                </p:oleObj>
              </mc:Choice>
              <mc:Fallback>
                <p:oleObj name="公式" r:id="rId21" imgW="27305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429000"/>
                        <a:ext cx="546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268658"/>
              </p:ext>
            </p:extLst>
          </p:nvPr>
        </p:nvGraphicFramePr>
        <p:xfrm>
          <a:off x="784225" y="4557713"/>
          <a:ext cx="78994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25" name="Equation" r:id="rId23" imgW="3949560" imgH="939600" progId="Equation.DSMT4">
                  <p:embed/>
                </p:oleObj>
              </mc:Choice>
              <mc:Fallback>
                <p:oleObj name="Equation" r:id="rId23" imgW="3949560" imgH="939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4557713"/>
                        <a:ext cx="7899400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补</a:t>
            </a:r>
            <a:r>
              <a:rPr lang="en-US" altLang="zh-CN" dirty="0" smtClean="0">
                <a:solidFill>
                  <a:srgbClr val="FF0000"/>
                </a:solidFill>
              </a:rPr>
              <a:t>] 7.4 </a:t>
            </a:r>
            <a:r>
              <a:rPr lang="zh-CN" altLang="en-US" dirty="0" smtClean="0">
                <a:solidFill>
                  <a:srgbClr val="FF0000"/>
                </a:solidFill>
              </a:rPr>
              <a:t>代数系统的同态与同构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7.11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f</a:t>
            </a:r>
            <a:r>
              <a:rPr lang="zh-CN" altLang="en-US" dirty="0" smtClean="0"/>
              <a:t>是代数系统</a:t>
            </a:r>
            <a:r>
              <a:rPr lang="en-US" altLang="zh-CN" dirty="0" smtClean="0"/>
              <a:t>&lt;S,*&gt;</a:t>
            </a:r>
            <a:r>
              <a:rPr lang="zh-CN" altLang="en-US" dirty="0" smtClean="0"/>
              <a:t>到</a:t>
            </a:r>
            <a:r>
              <a:rPr lang="en-US" altLang="zh-CN" dirty="0" smtClean="0"/>
              <a:t>&lt;T,</a:t>
            </a:r>
            <a:r>
              <a:rPr lang="el-GR" altLang="zh-CN" dirty="0" smtClean="0"/>
              <a:t>ο</a:t>
            </a:r>
            <a:r>
              <a:rPr lang="en-US" altLang="zh-CN" dirty="0" smtClean="0"/>
              <a:t>&gt;(*,</a:t>
            </a:r>
            <a:r>
              <a:rPr lang="el-GR" altLang="zh-CN" dirty="0" smtClean="0"/>
              <a:t>ο</a:t>
            </a:r>
            <a:r>
              <a:rPr lang="zh-CN" altLang="en-US" dirty="0" smtClean="0"/>
              <a:t>为二元运算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满同态</a:t>
            </a:r>
            <a:r>
              <a:rPr lang="zh-CN" altLang="en-US" dirty="0" smtClean="0"/>
              <a:t>，那么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(1)</a:t>
            </a:r>
            <a:r>
              <a:rPr lang="zh-CN" altLang="en-US" dirty="0" smtClean="0"/>
              <a:t>当运算</a:t>
            </a:r>
            <a:r>
              <a:rPr lang="en-US" altLang="zh-CN" dirty="0" smtClean="0"/>
              <a:t>*</a:t>
            </a:r>
            <a:r>
              <a:rPr lang="zh-CN" altLang="en-US" dirty="0" smtClean="0"/>
              <a:t>满足结合律，交换律时，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中运算</a:t>
            </a:r>
            <a:r>
              <a:rPr lang="el-GR" altLang="zh-CN" dirty="0" smtClean="0"/>
              <a:t>ο</a:t>
            </a:r>
            <a:r>
              <a:rPr lang="zh-CN" altLang="en-US" dirty="0" smtClean="0"/>
              <a:t>也满足结合律，交换律；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(2)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&lt;S,*&gt;</a:t>
            </a:r>
            <a:r>
              <a:rPr lang="zh-CN" altLang="en-US" dirty="0" smtClean="0"/>
              <a:t>关于</a:t>
            </a:r>
            <a:r>
              <a:rPr lang="en-US" altLang="zh-CN" dirty="0" smtClean="0"/>
              <a:t>*</a:t>
            </a:r>
            <a:r>
              <a:rPr lang="zh-CN" altLang="en-US" dirty="0" smtClean="0"/>
              <a:t>有幺元</a:t>
            </a:r>
            <a:r>
              <a:rPr lang="en-US" altLang="zh-CN" dirty="0" smtClean="0"/>
              <a:t>e</a:t>
            </a:r>
            <a:r>
              <a:rPr lang="zh-CN" altLang="en-US" dirty="0" smtClean="0"/>
              <a:t>，那</a:t>
            </a:r>
            <a:r>
              <a:rPr lang="en-US" altLang="zh-CN" dirty="0" smtClean="0"/>
              <a:t>f(e)</a:t>
            </a:r>
            <a:r>
              <a:rPr lang="zh-CN" altLang="en-US" dirty="0" smtClean="0"/>
              <a:t>是</a:t>
            </a:r>
            <a:r>
              <a:rPr lang="en-US" altLang="zh-CN" dirty="0" smtClean="0"/>
              <a:t>&lt;T,</a:t>
            </a:r>
            <a:r>
              <a:rPr lang="el-GR" altLang="zh-CN" dirty="0" smtClean="0"/>
              <a:t>ο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中关于</a:t>
            </a:r>
            <a:r>
              <a:rPr lang="el-GR" altLang="zh-CN" dirty="0" smtClean="0"/>
              <a:t>ο</a:t>
            </a:r>
            <a:r>
              <a:rPr lang="zh-CN" altLang="en-US" dirty="0" smtClean="0"/>
              <a:t>的幺元；</a:t>
            </a:r>
            <a:r>
              <a:rPr lang="en-US" altLang="zh-CN" dirty="0" smtClean="0"/>
              <a:t>              </a:t>
            </a:r>
          </a:p>
          <a:p>
            <a:pPr>
              <a:buFontTx/>
              <a:buNone/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(3)</a:t>
            </a:r>
            <a:r>
              <a:rPr lang="zh-CN" altLang="en-US" dirty="0" smtClean="0"/>
              <a:t>如果   是</a:t>
            </a:r>
            <a:r>
              <a:rPr lang="en-US" altLang="zh-CN" dirty="0" smtClean="0"/>
              <a:t>&lt;S,*&gt;</a:t>
            </a:r>
            <a:r>
              <a:rPr lang="zh-CN" altLang="en-US" dirty="0" smtClean="0"/>
              <a:t>中元素</a:t>
            </a:r>
            <a:r>
              <a:rPr lang="en-US" altLang="zh-CN" dirty="0" smtClean="0"/>
              <a:t>x</a:t>
            </a:r>
            <a:r>
              <a:rPr lang="zh-CN" altLang="en-US" dirty="0" smtClean="0"/>
              <a:t>关于</a:t>
            </a:r>
            <a:r>
              <a:rPr lang="en-US" altLang="zh-CN" dirty="0" smtClean="0"/>
              <a:t>*</a:t>
            </a:r>
            <a:r>
              <a:rPr lang="zh-CN" altLang="en-US" dirty="0" smtClean="0"/>
              <a:t>的逆元，那么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              是</a:t>
            </a:r>
            <a:r>
              <a:rPr lang="en-US" altLang="zh-CN" dirty="0" smtClean="0"/>
              <a:t>&lt;T,</a:t>
            </a:r>
            <a:r>
              <a:rPr lang="el-GR" altLang="zh-CN" dirty="0" smtClean="0"/>
              <a:t>ο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中元素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关于</a:t>
            </a:r>
            <a:r>
              <a:rPr lang="el-GR" altLang="zh-CN" dirty="0" smtClean="0"/>
              <a:t>ο</a:t>
            </a:r>
            <a:r>
              <a:rPr lang="zh-CN" altLang="en-US" dirty="0" smtClean="0"/>
              <a:t>的逆元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(4)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&lt;S,*&gt;</a:t>
            </a:r>
            <a:r>
              <a:rPr lang="zh-CN" altLang="en-US" dirty="0" smtClean="0"/>
              <a:t>关于</a:t>
            </a:r>
            <a:r>
              <a:rPr lang="en-US" altLang="zh-CN" dirty="0" smtClean="0"/>
              <a:t>*</a:t>
            </a:r>
            <a:r>
              <a:rPr lang="zh-CN" altLang="en-US" dirty="0" smtClean="0"/>
              <a:t>有零元</a:t>
            </a:r>
            <a:r>
              <a:rPr lang="el-GR" altLang="zh-CN" dirty="0" smtClean="0">
                <a:latin typeface="Times New Roman"/>
                <a:cs typeface="Times New Roman"/>
              </a:rPr>
              <a:t>θ</a:t>
            </a:r>
            <a:r>
              <a:rPr lang="zh-CN" altLang="en-US" dirty="0" smtClean="0"/>
              <a:t>，那</a:t>
            </a:r>
            <a:r>
              <a:rPr lang="en-US" altLang="zh-CN" dirty="0" smtClean="0"/>
              <a:t>f(</a:t>
            </a:r>
            <a:r>
              <a:rPr lang="el-GR" altLang="zh-CN" dirty="0" smtClean="0">
                <a:latin typeface="Times New Roman"/>
                <a:cs typeface="Times New Roman"/>
              </a:rPr>
              <a:t>θ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</a:t>
            </a:r>
            <a:r>
              <a:rPr lang="en-US" altLang="zh-CN" dirty="0" smtClean="0"/>
              <a:t>&lt;T,</a:t>
            </a:r>
            <a:r>
              <a:rPr lang="el-GR" altLang="zh-CN" dirty="0" smtClean="0"/>
              <a:t>ο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中关于</a:t>
            </a:r>
            <a:r>
              <a:rPr lang="el-GR" altLang="zh-CN" dirty="0" smtClean="0"/>
              <a:t>ο</a:t>
            </a:r>
            <a:r>
              <a:rPr lang="zh-CN" altLang="en-US" dirty="0" smtClean="0"/>
              <a:t>的零元；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(5)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中关于</a:t>
            </a:r>
            <a:r>
              <a:rPr lang="en-US" altLang="zh-CN" dirty="0" smtClean="0"/>
              <a:t>*</a:t>
            </a:r>
            <a:r>
              <a:rPr lang="zh-CN" altLang="en-US" dirty="0" smtClean="0"/>
              <a:t>的幂等元，那</a:t>
            </a:r>
            <a:r>
              <a:rPr lang="en-US" altLang="zh-CN" dirty="0" smtClean="0"/>
              <a:t>f(a)</a:t>
            </a:r>
            <a:r>
              <a:rPr lang="zh-CN" altLang="en-US" dirty="0" smtClean="0"/>
              <a:t>是</a:t>
            </a:r>
            <a:r>
              <a:rPr lang="en-US" altLang="zh-CN" dirty="0" smtClean="0"/>
              <a:t>&lt;T,</a:t>
            </a:r>
            <a:r>
              <a:rPr lang="el-GR" altLang="zh-CN" dirty="0" smtClean="0"/>
              <a:t>ο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中关于</a:t>
            </a:r>
            <a:r>
              <a:rPr lang="el-GR" altLang="zh-CN" dirty="0" smtClean="0"/>
              <a:t>ο</a:t>
            </a:r>
            <a:r>
              <a:rPr lang="zh-CN" altLang="en-US" dirty="0" smtClean="0"/>
              <a:t>的幂等元；</a:t>
            </a:r>
            <a:endParaRPr lang="zh-CN" altLang="en-US" dirty="0"/>
          </a:p>
        </p:txBody>
      </p:sp>
      <p:graphicFrame>
        <p:nvGraphicFramePr>
          <p:cNvPr id="30724" name="Object 2"/>
          <p:cNvGraphicFramePr>
            <a:graphicFrameLocks noChangeAspect="1"/>
          </p:cNvGraphicFramePr>
          <p:nvPr/>
        </p:nvGraphicFramePr>
        <p:xfrm>
          <a:off x="1828800" y="3810000"/>
          <a:ext cx="485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68" name="公式" r:id="rId4" imgW="215713" imgH="203024" progId="Equation.3">
                  <p:embed/>
                </p:oleObj>
              </mc:Choice>
              <mc:Fallback>
                <p:oleObj name="公式" r:id="rId4" imgW="215713" imgH="203024" progId="Equation.3">
                  <p:embed/>
                  <p:pic>
                    <p:nvPicPr>
                      <p:cNvPr id="3072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10000"/>
                        <a:ext cx="4857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3"/>
          <p:cNvGraphicFramePr>
            <a:graphicFrameLocks noChangeAspect="1"/>
          </p:cNvGraphicFramePr>
          <p:nvPr/>
        </p:nvGraphicFramePr>
        <p:xfrm>
          <a:off x="838200" y="4343400"/>
          <a:ext cx="218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69" name="公式" r:id="rId6" imgW="1091726" imgH="228501" progId="Equation.3">
                  <p:embed/>
                </p:oleObj>
              </mc:Choice>
              <mc:Fallback>
                <p:oleObj name="公式" r:id="rId6" imgW="1091726" imgH="228501" progId="Equation.3">
                  <p:embed/>
                  <p:pic>
                    <p:nvPicPr>
                      <p:cNvPr id="3072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343400"/>
                        <a:ext cx="2184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3201735"/>
      </p:ext>
    </p:extLst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8.5 </a:t>
            </a:r>
            <a:r>
              <a:rPr lang="zh-CN" altLang="en-US" dirty="0" smtClean="0"/>
              <a:t>正规子群与商群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8.21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  是群       到群       的同态映射，那么  的核</a:t>
            </a:r>
            <a:r>
              <a:rPr lang="en-US" altLang="zh-CN" dirty="0" smtClean="0"/>
              <a:t>K(  )</a:t>
            </a:r>
            <a:r>
              <a:rPr lang="zh-CN" altLang="en-US" dirty="0" smtClean="0"/>
              <a:t>构成       的正规子群</a:t>
            </a:r>
            <a:endParaRPr lang="zh-CN" altLang="en-US" dirty="0"/>
          </a:p>
        </p:txBody>
      </p:sp>
      <p:graphicFrame>
        <p:nvGraphicFramePr>
          <p:cNvPr id="57348" name="Object 2"/>
          <p:cNvGraphicFramePr>
            <a:graphicFrameLocks noChangeAspect="1"/>
          </p:cNvGraphicFramePr>
          <p:nvPr/>
        </p:nvGraphicFramePr>
        <p:xfrm>
          <a:off x="2971800" y="1219200"/>
          <a:ext cx="3270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64" name="公式" r:id="rId4" imgW="139579" imgH="164957" progId="Equation.3">
                  <p:embed/>
                </p:oleObj>
              </mc:Choice>
              <mc:Fallback>
                <p:oleObj name="公式" r:id="rId4" imgW="139579" imgH="16495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219200"/>
                        <a:ext cx="3270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3"/>
          <p:cNvGraphicFramePr>
            <a:graphicFrameLocks noChangeAspect="1"/>
          </p:cNvGraphicFramePr>
          <p:nvPr/>
        </p:nvGraphicFramePr>
        <p:xfrm>
          <a:off x="3962400" y="1143000"/>
          <a:ext cx="1295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65" name="公式" r:id="rId6" imgW="583693" imgH="215713" progId="Equation.3">
                  <p:embed/>
                </p:oleObj>
              </mc:Choice>
              <mc:Fallback>
                <p:oleObj name="公式" r:id="rId6" imgW="583693" imgH="2157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143000"/>
                        <a:ext cx="1295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4"/>
          <p:cNvGraphicFramePr>
            <a:graphicFrameLocks noChangeAspect="1"/>
          </p:cNvGraphicFramePr>
          <p:nvPr/>
        </p:nvGraphicFramePr>
        <p:xfrm>
          <a:off x="5902325" y="1143000"/>
          <a:ext cx="13795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66" name="公式" r:id="rId8" imgW="622030" imgH="215806" progId="Equation.3">
                  <p:embed/>
                </p:oleObj>
              </mc:Choice>
              <mc:Fallback>
                <p:oleObj name="公式" r:id="rId8" imgW="622030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1143000"/>
                        <a:ext cx="137953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5"/>
          <p:cNvGraphicFramePr>
            <a:graphicFrameLocks noChangeAspect="1"/>
          </p:cNvGraphicFramePr>
          <p:nvPr/>
        </p:nvGraphicFramePr>
        <p:xfrm>
          <a:off x="2590800" y="1600200"/>
          <a:ext cx="3270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67" name="公式" r:id="rId10" imgW="139579" imgH="164957" progId="Equation.3">
                  <p:embed/>
                </p:oleObj>
              </mc:Choice>
              <mc:Fallback>
                <p:oleObj name="公式" r:id="rId10" imgW="139579" imgH="16495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600200"/>
                        <a:ext cx="3270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6"/>
          <p:cNvGraphicFramePr>
            <a:graphicFrameLocks noChangeAspect="1"/>
          </p:cNvGraphicFramePr>
          <p:nvPr/>
        </p:nvGraphicFramePr>
        <p:xfrm>
          <a:off x="4038600" y="1600200"/>
          <a:ext cx="3270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68" name="公式" r:id="rId11" imgW="139579" imgH="164957" progId="Equation.3">
                  <p:embed/>
                </p:oleObj>
              </mc:Choice>
              <mc:Fallback>
                <p:oleObj name="公式" r:id="rId11" imgW="139579" imgH="16495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600200"/>
                        <a:ext cx="3270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Object 7"/>
          <p:cNvGraphicFramePr>
            <a:graphicFrameLocks noChangeAspect="1"/>
          </p:cNvGraphicFramePr>
          <p:nvPr/>
        </p:nvGraphicFramePr>
        <p:xfrm>
          <a:off x="5257800" y="1524000"/>
          <a:ext cx="1295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69" name="公式" r:id="rId12" imgW="583693" imgH="215713" progId="Equation.3">
                  <p:embed/>
                </p:oleObj>
              </mc:Choice>
              <mc:Fallback>
                <p:oleObj name="公式" r:id="rId12" imgW="583693" imgH="2157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524000"/>
                        <a:ext cx="1295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509357"/>
              </p:ext>
            </p:extLst>
          </p:nvPr>
        </p:nvGraphicFramePr>
        <p:xfrm>
          <a:off x="774700" y="1968500"/>
          <a:ext cx="41973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70" name="Equation" r:id="rId14" imgW="1981080" imgH="228600" progId="Equation.DSMT4">
                  <p:embed/>
                </p:oleObj>
              </mc:Choice>
              <mc:Fallback>
                <p:oleObj name="Equation" r:id="rId14" imgW="198108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1968500"/>
                        <a:ext cx="419735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5" name="Object 9"/>
          <p:cNvGraphicFramePr>
            <a:graphicFrameLocks noChangeAspect="1"/>
          </p:cNvGraphicFramePr>
          <p:nvPr/>
        </p:nvGraphicFramePr>
        <p:xfrm>
          <a:off x="838200" y="2438400"/>
          <a:ext cx="7770813" cy="385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71" name="公式" r:id="rId16" imgW="3937000" imgH="1955800" progId="Equation.3">
                  <p:embed/>
                </p:oleObj>
              </mc:Choice>
              <mc:Fallback>
                <p:oleObj name="公式" r:id="rId16" imgW="3937000" imgH="1955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438400"/>
                        <a:ext cx="7770813" cy="385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8.5 </a:t>
            </a:r>
            <a:r>
              <a:rPr lang="zh-CN" altLang="en-US" dirty="0" smtClean="0"/>
              <a:t>正规子群与商群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8.22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  是群       到群       的同态映射，</a:t>
            </a:r>
            <a:r>
              <a:rPr lang="en-US" altLang="zh-CN" dirty="0" smtClean="0"/>
              <a:t>K=K(  )</a:t>
            </a:r>
            <a:r>
              <a:rPr lang="zh-CN" altLang="en-US" dirty="0" smtClean="0"/>
              <a:t>，那么商群        与同态像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          同构。</a:t>
            </a:r>
            <a:endParaRPr lang="zh-CN" altLang="en-US" dirty="0"/>
          </a:p>
        </p:txBody>
      </p:sp>
      <p:graphicFrame>
        <p:nvGraphicFramePr>
          <p:cNvPr id="58372" name="Object 2"/>
          <p:cNvGraphicFramePr>
            <a:graphicFrameLocks noChangeAspect="1"/>
          </p:cNvGraphicFramePr>
          <p:nvPr/>
        </p:nvGraphicFramePr>
        <p:xfrm>
          <a:off x="2971800" y="1219200"/>
          <a:ext cx="3270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662" name="公式" r:id="rId4" imgW="139579" imgH="164957" progId="Equation.3">
                  <p:embed/>
                </p:oleObj>
              </mc:Choice>
              <mc:Fallback>
                <p:oleObj name="公式" r:id="rId4" imgW="139579" imgH="16495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219200"/>
                        <a:ext cx="3270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3"/>
          <p:cNvGraphicFramePr>
            <a:graphicFrameLocks noChangeAspect="1"/>
          </p:cNvGraphicFramePr>
          <p:nvPr/>
        </p:nvGraphicFramePr>
        <p:xfrm>
          <a:off x="3962400" y="1143000"/>
          <a:ext cx="1295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663" name="公式" r:id="rId6" imgW="583693" imgH="215713" progId="Equation.3">
                  <p:embed/>
                </p:oleObj>
              </mc:Choice>
              <mc:Fallback>
                <p:oleObj name="公式" r:id="rId6" imgW="583693" imgH="2157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143000"/>
                        <a:ext cx="1295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4"/>
          <p:cNvGraphicFramePr>
            <a:graphicFrameLocks noChangeAspect="1"/>
          </p:cNvGraphicFramePr>
          <p:nvPr/>
        </p:nvGraphicFramePr>
        <p:xfrm>
          <a:off x="5902325" y="1143000"/>
          <a:ext cx="13795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664" name="公式" r:id="rId8" imgW="622030" imgH="215806" progId="Equation.3">
                  <p:embed/>
                </p:oleObj>
              </mc:Choice>
              <mc:Fallback>
                <p:oleObj name="公式" r:id="rId8" imgW="622030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1143000"/>
                        <a:ext cx="137953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5"/>
          <p:cNvGraphicFramePr>
            <a:graphicFrameLocks noChangeAspect="1"/>
          </p:cNvGraphicFramePr>
          <p:nvPr/>
        </p:nvGraphicFramePr>
        <p:xfrm>
          <a:off x="2590800" y="1600200"/>
          <a:ext cx="3270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665" name="公式" r:id="rId10" imgW="139579" imgH="164957" progId="Equation.3">
                  <p:embed/>
                </p:oleObj>
              </mc:Choice>
              <mc:Fallback>
                <p:oleObj name="公式" r:id="rId10" imgW="139579" imgH="16495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600200"/>
                        <a:ext cx="3270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6" name="Object 6"/>
          <p:cNvGraphicFramePr>
            <a:graphicFrameLocks noChangeAspect="1"/>
          </p:cNvGraphicFramePr>
          <p:nvPr/>
        </p:nvGraphicFramePr>
        <p:xfrm>
          <a:off x="4887913" y="1524000"/>
          <a:ext cx="14081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666" name="公式" r:id="rId11" imgW="736280" imgH="215806" progId="Equation.3">
                  <p:embed/>
                </p:oleObj>
              </mc:Choice>
              <mc:Fallback>
                <p:oleObj name="公式" r:id="rId11" imgW="736280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913" y="1524000"/>
                        <a:ext cx="1408112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7" name="Object 7"/>
          <p:cNvGraphicFramePr>
            <a:graphicFrameLocks noChangeAspect="1"/>
          </p:cNvGraphicFramePr>
          <p:nvPr/>
        </p:nvGraphicFramePr>
        <p:xfrm>
          <a:off x="685800" y="1981200"/>
          <a:ext cx="16938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667" name="公式" r:id="rId13" imgW="799753" imgH="215806" progId="Equation.3">
                  <p:embed/>
                </p:oleObj>
              </mc:Choice>
              <mc:Fallback>
                <p:oleObj name="公式" r:id="rId13" imgW="799753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81200"/>
                        <a:ext cx="16938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733411"/>
              </p:ext>
            </p:extLst>
          </p:nvPr>
        </p:nvGraphicFramePr>
        <p:xfrm>
          <a:off x="914400" y="2460625"/>
          <a:ext cx="7303294" cy="4263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668" name="Equation" r:id="rId15" imgW="4051080" imgH="2361960" progId="Equation.DSMT4">
                  <p:embed/>
                </p:oleObj>
              </mc:Choice>
              <mc:Fallback>
                <p:oleObj name="Equation" r:id="rId15" imgW="4051080" imgH="23619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60625"/>
                        <a:ext cx="7303294" cy="42633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8.5 </a:t>
            </a:r>
            <a:r>
              <a:rPr lang="zh-CN" altLang="en-US" dirty="0" smtClean="0"/>
              <a:t>正规子群与商群</a:t>
            </a:r>
            <a:endParaRPr lang="zh-CN" altLang="en-US" dirty="0"/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486400"/>
          </a:xfrm>
        </p:spPr>
        <p:txBody>
          <a:bodyPr/>
          <a:lstStyle/>
          <a:p>
            <a:endParaRPr lang="en-US" altLang="zh-CN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8-9</a:t>
            </a:r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为群       到群       的同态映射，使得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h(x)=2x(mod3)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，即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h(0)=h(3)=0, h(1)=h(4)=2, h(2)=h(5)=1,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于是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K=K(h)={0,3}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，则       为       的正规子群，所以：</a:t>
            </a:r>
          </a:p>
        </p:txBody>
      </p:sp>
      <p:graphicFrame>
        <p:nvGraphicFramePr>
          <p:cNvPr id="5939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912415"/>
              </p:ext>
            </p:extLst>
          </p:nvPr>
        </p:nvGraphicFramePr>
        <p:xfrm>
          <a:off x="828675" y="1219200"/>
          <a:ext cx="7008813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96" name="Equation" r:id="rId4" imgW="3441600" imgH="1422360" progId="Equation.DSMT4">
                  <p:embed/>
                </p:oleObj>
              </mc:Choice>
              <mc:Fallback>
                <p:oleObj name="Equation" r:id="rId4" imgW="3441600" imgH="14223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1219200"/>
                        <a:ext cx="7008813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3"/>
          <p:cNvGraphicFramePr>
            <a:graphicFrameLocks noChangeAspect="1"/>
          </p:cNvGraphicFramePr>
          <p:nvPr/>
        </p:nvGraphicFramePr>
        <p:xfrm>
          <a:off x="3276600" y="4267200"/>
          <a:ext cx="1270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97" name="公式" r:id="rId6" imgW="634725" imgH="228501" progId="Equation.3">
                  <p:embed/>
                </p:oleObj>
              </mc:Choice>
              <mc:Fallback>
                <p:oleObj name="公式" r:id="rId6" imgW="634725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267200"/>
                        <a:ext cx="1270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4"/>
          <p:cNvGraphicFramePr>
            <a:graphicFrameLocks noChangeAspect="1"/>
          </p:cNvGraphicFramePr>
          <p:nvPr/>
        </p:nvGraphicFramePr>
        <p:xfrm>
          <a:off x="5270500" y="4267200"/>
          <a:ext cx="124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98" name="公式" r:id="rId8" imgW="622030" imgH="228501" progId="Equation.3">
                  <p:embed/>
                </p:oleObj>
              </mc:Choice>
              <mc:Fallback>
                <p:oleObj name="公式" r:id="rId8" imgW="622030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0" y="4267200"/>
                        <a:ext cx="124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5"/>
          <p:cNvGraphicFramePr>
            <a:graphicFrameLocks noChangeAspect="1"/>
          </p:cNvGraphicFramePr>
          <p:nvPr/>
        </p:nvGraphicFramePr>
        <p:xfrm>
          <a:off x="1143000" y="5410200"/>
          <a:ext cx="119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99" name="公式" r:id="rId10" imgW="596900" imgH="228600" progId="Equation.3">
                  <p:embed/>
                </p:oleObj>
              </mc:Choice>
              <mc:Fallback>
                <p:oleObj name="公式" r:id="rId10" imgW="5969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10200"/>
                        <a:ext cx="1193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6"/>
          <p:cNvGraphicFramePr>
            <a:graphicFrameLocks noChangeAspect="1"/>
          </p:cNvGraphicFramePr>
          <p:nvPr/>
        </p:nvGraphicFramePr>
        <p:xfrm>
          <a:off x="2667000" y="5410200"/>
          <a:ext cx="1270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00" name="公式" r:id="rId12" imgW="634725" imgH="228501" progId="Equation.3">
                  <p:embed/>
                </p:oleObj>
              </mc:Choice>
              <mc:Fallback>
                <p:oleObj name="公式" r:id="rId12" imgW="634725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410200"/>
                        <a:ext cx="1270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7"/>
          <p:cNvGraphicFramePr>
            <a:graphicFrameLocks noChangeAspect="1"/>
          </p:cNvGraphicFramePr>
          <p:nvPr/>
        </p:nvGraphicFramePr>
        <p:xfrm>
          <a:off x="762000" y="5791200"/>
          <a:ext cx="75898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01" name="公式" r:id="rId13" imgW="4140200" imgH="457200" progId="Equation.3">
                  <p:embed/>
                </p:oleObj>
              </mc:Choice>
              <mc:Fallback>
                <p:oleObj name="公式" r:id="rId13" imgW="41402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791200"/>
                        <a:ext cx="758983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8.6 </a:t>
            </a:r>
            <a:r>
              <a:rPr lang="zh-CN" altLang="en-US" dirty="0" smtClean="0"/>
              <a:t>特殊群：循环群与置换群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610600" cy="5486400"/>
          </a:xfrm>
        </p:spPr>
        <p:txBody>
          <a:bodyPr/>
          <a:lstStyle/>
          <a:p>
            <a:pPr>
              <a:defRPr/>
            </a:pPr>
            <a:r>
              <a:rPr lang="en-US" altLang="zh-CN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zh-CN" altLang="en-US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循环群</a:t>
            </a:r>
            <a:endParaRPr lang="en-US" altLang="zh-CN" kern="1200" dirty="0" smtClean="0">
              <a:solidFill>
                <a:srgbClr val="FF6600"/>
              </a:solidFill>
            </a:endParaRPr>
          </a:p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8.14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G</a:t>
            </a:r>
            <a:r>
              <a:rPr lang="zh-CN" altLang="en-US" dirty="0" smtClean="0"/>
              <a:t>为群，若存在     ，使得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则称</a:t>
            </a:r>
            <a:r>
              <a:rPr lang="en-US" altLang="zh-CN" dirty="0" smtClean="0"/>
              <a:t>G</a:t>
            </a:r>
            <a:r>
              <a:rPr lang="zh-CN" altLang="en-US" dirty="0" smtClean="0"/>
              <a:t>为循环群，即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中的任何元素都是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的幂</a:t>
            </a:r>
            <a:r>
              <a:rPr lang="en-US" altLang="zh-CN" dirty="0" smtClean="0"/>
              <a:t>(  =e)</a:t>
            </a:r>
            <a:r>
              <a:rPr lang="zh-CN" altLang="en-US" dirty="0" smtClean="0"/>
              <a:t>，记为</a:t>
            </a:r>
            <a:r>
              <a:rPr lang="en-US" altLang="zh-CN" dirty="0" smtClean="0"/>
              <a:t>&lt;a&gt;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例</a:t>
            </a:r>
            <a:r>
              <a:rPr lang="zh-CN" altLang="en-US" dirty="0" smtClean="0">
                <a:sym typeface="Wingdings" pitchFamily="2" charset="2"/>
              </a:rPr>
              <a:t>：</a:t>
            </a:r>
            <a:r>
              <a:rPr lang="en-US" altLang="zh-CN" dirty="0" smtClean="0">
                <a:sym typeface="Wingdings" pitchFamily="2" charset="2"/>
              </a:rPr>
              <a:t>(1)&lt;Z,+&gt;</a:t>
            </a:r>
            <a:r>
              <a:rPr lang="zh-CN" altLang="en-US" dirty="0" smtClean="0">
                <a:sym typeface="Wingdings" pitchFamily="2" charset="2"/>
              </a:rPr>
              <a:t>为循环群，</a:t>
            </a:r>
            <a:r>
              <a:rPr lang="en-US" altLang="zh-CN" dirty="0" smtClean="0">
                <a:sym typeface="Wingdings" pitchFamily="2" charset="2"/>
              </a:rPr>
              <a:t>1</a:t>
            </a:r>
            <a:r>
              <a:rPr lang="zh-CN" altLang="en-US" dirty="0" smtClean="0">
                <a:sym typeface="Wingdings" pitchFamily="2" charset="2"/>
              </a:rPr>
              <a:t>或</a:t>
            </a:r>
            <a:r>
              <a:rPr lang="en-US" altLang="zh-CN" dirty="0" smtClean="0">
                <a:sym typeface="Wingdings" pitchFamily="2" charset="2"/>
              </a:rPr>
              <a:t>-1</a:t>
            </a:r>
            <a:r>
              <a:rPr lang="zh-CN" altLang="en-US" dirty="0" smtClean="0">
                <a:sym typeface="Wingdings" pitchFamily="2" charset="2"/>
              </a:rPr>
              <a:t>为生成元；</a:t>
            </a:r>
            <a:endParaRPr lang="en-US" altLang="zh-CN" dirty="0" smtClean="0">
              <a:sym typeface="Wingdings" pitchFamily="2" charset="2"/>
            </a:endParaRPr>
          </a:p>
          <a:p>
            <a:pPr>
              <a:buFontTx/>
              <a:buNone/>
              <a:defRPr/>
            </a:pPr>
            <a:r>
              <a:rPr lang="en-US" altLang="zh-CN" dirty="0" smtClean="0">
                <a:sym typeface="Wingdings" pitchFamily="2" charset="2"/>
              </a:rPr>
              <a:t>(2)                   </a:t>
            </a:r>
            <a:r>
              <a:rPr lang="zh-CN" altLang="en-US" dirty="0" smtClean="0">
                <a:sym typeface="Wingdings" pitchFamily="2" charset="2"/>
              </a:rPr>
              <a:t>为循环群，</a:t>
            </a:r>
            <a:r>
              <a:rPr lang="en-US" altLang="zh-CN" dirty="0" smtClean="0">
                <a:sym typeface="Wingdings" pitchFamily="2" charset="2"/>
              </a:rPr>
              <a:t>2</a:t>
            </a:r>
            <a:r>
              <a:rPr lang="zh-CN" altLang="en-US" dirty="0" smtClean="0">
                <a:sym typeface="Wingdings" pitchFamily="2" charset="2"/>
              </a:rPr>
              <a:t>是生成元。</a:t>
            </a:r>
            <a:endParaRPr lang="en-US" altLang="zh-CN" dirty="0" smtClean="0">
              <a:sym typeface="Wingdings" pitchFamily="2" charset="2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dirty="0" smtClean="0"/>
              <a:t>循环群</a:t>
            </a:r>
            <a:r>
              <a:rPr lang="en-US" altLang="zh-CN" dirty="0" smtClean="0"/>
              <a:t>G=&lt;a&gt;</a:t>
            </a:r>
            <a:r>
              <a:rPr lang="zh-CN" altLang="en-US" dirty="0" smtClean="0"/>
              <a:t>分为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阶循环群和无限循环群；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若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阶元，则                   ，且</a:t>
            </a:r>
            <a:r>
              <a:rPr lang="en-US" altLang="zh-CN" dirty="0" smtClean="0"/>
              <a:t>|G|=n</a:t>
            </a:r>
          </a:p>
          <a:p>
            <a:pPr>
              <a:buFontTx/>
              <a:buNone/>
              <a:defRPr/>
            </a:pPr>
            <a:r>
              <a:rPr lang="zh-CN" altLang="en-US" dirty="0" smtClean="0"/>
              <a:t>若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是无限阶元，则     </a:t>
            </a:r>
            <a:endParaRPr lang="zh-CN" altLang="en-US" dirty="0"/>
          </a:p>
        </p:txBody>
      </p:sp>
      <p:graphicFrame>
        <p:nvGraphicFramePr>
          <p:cNvPr id="60420" name="Object 2"/>
          <p:cNvGraphicFramePr>
            <a:graphicFrameLocks noChangeAspect="1"/>
          </p:cNvGraphicFramePr>
          <p:nvPr/>
        </p:nvGraphicFramePr>
        <p:xfrm>
          <a:off x="5334000" y="1676400"/>
          <a:ext cx="8159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86" name="公式" r:id="rId4" imgW="380670" imgH="177646" progId="Equation.3">
                  <p:embed/>
                </p:oleObj>
              </mc:Choice>
              <mc:Fallback>
                <p:oleObj name="公式" r:id="rId4" imgW="380670" imgH="17764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676400"/>
                        <a:ext cx="8159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3"/>
          <p:cNvGraphicFramePr>
            <a:graphicFrameLocks noChangeAspect="1"/>
          </p:cNvGraphicFramePr>
          <p:nvPr/>
        </p:nvGraphicFramePr>
        <p:xfrm>
          <a:off x="7162800" y="1676400"/>
          <a:ext cx="18351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87" name="公式" r:id="rId6" imgW="952087" imgH="228501" progId="Equation.3">
                  <p:embed/>
                </p:oleObj>
              </mc:Choice>
              <mc:Fallback>
                <p:oleObj name="公式" r:id="rId6" imgW="952087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676400"/>
                        <a:ext cx="18351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4"/>
          <p:cNvGraphicFramePr>
            <a:graphicFrameLocks noChangeAspect="1"/>
          </p:cNvGraphicFramePr>
          <p:nvPr/>
        </p:nvGraphicFramePr>
        <p:xfrm>
          <a:off x="7696200" y="2133600"/>
          <a:ext cx="35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88" name="公式" r:id="rId8" imgW="177569" imgH="202936" progId="Equation.3">
                  <p:embed/>
                </p:oleObj>
              </mc:Choice>
              <mc:Fallback>
                <p:oleObj name="公式" r:id="rId8" imgW="177569" imgH="20293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133600"/>
                        <a:ext cx="355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5"/>
          <p:cNvGraphicFramePr>
            <a:graphicFrameLocks noChangeAspect="1"/>
          </p:cNvGraphicFramePr>
          <p:nvPr/>
        </p:nvGraphicFramePr>
        <p:xfrm>
          <a:off x="1066800" y="3581400"/>
          <a:ext cx="3352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89" name="公式" r:id="rId10" imgW="1676400" imgH="228600" progId="Equation.3">
                  <p:embed/>
                </p:oleObj>
              </mc:Choice>
              <mc:Fallback>
                <p:oleObj name="公式" r:id="rId10" imgW="16764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81400"/>
                        <a:ext cx="3352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6"/>
          <p:cNvGraphicFramePr>
            <a:graphicFrameLocks noChangeAspect="1"/>
          </p:cNvGraphicFramePr>
          <p:nvPr/>
        </p:nvGraphicFramePr>
        <p:xfrm>
          <a:off x="3124200" y="4572000"/>
          <a:ext cx="332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90" name="公式" r:id="rId12" imgW="1663700" imgH="228600" progId="Equation.3">
                  <p:embed/>
                </p:oleObj>
              </mc:Choice>
              <mc:Fallback>
                <p:oleObj name="公式" r:id="rId12" imgW="16637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572000"/>
                        <a:ext cx="3327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5" name="Object 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91" name="公式" r:id="rId14" imgW="114151" imgH="215619" progId="Equation.3">
                  <p:embed/>
                </p:oleObj>
              </mc:Choice>
              <mc:Fallback>
                <p:oleObj name="公式" r:id="rId14" imgW="114151" imgH="21561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6" name="Object 8"/>
          <p:cNvGraphicFramePr>
            <a:graphicFrameLocks noChangeAspect="1"/>
          </p:cNvGraphicFramePr>
          <p:nvPr/>
        </p:nvGraphicFramePr>
        <p:xfrm>
          <a:off x="3581400" y="5105400"/>
          <a:ext cx="294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92" name="公式" r:id="rId16" imgW="1473200" imgH="228600" progId="Equation.3">
                  <p:embed/>
                </p:oleObj>
              </mc:Choice>
              <mc:Fallback>
                <p:oleObj name="公式" r:id="rId16" imgW="14732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105400"/>
                        <a:ext cx="294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8.6 </a:t>
            </a:r>
            <a:r>
              <a:rPr lang="zh-CN" altLang="en-US" dirty="0" smtClean="0"/>
              <a:t>特殊群：循环群与置换群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86400"/>
          </a:xfrm>
        </p:spPr>
        <p:txBody>
          <a:bodyPr/>
          <a:lstStyle/>
          <a:p>
            <a:pPr>
              <a:defRPr/>
            </a:pPr>
            <a:r>
              <a:rPr lang="en-US" altLang="zh-CN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zh-CN" altLang="en-US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循环群的性质</a:t>
            </a:r>
            <a:endParaRPr lang="en-US" altLang="zh-CN" kern="1200" dirty="0" smtClean="0">
              <a:solidFill>
                <a:srgbClr val="FF6600"/>
              </a:solidFill>
            </a:endParaRPr>
          </a:p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8.23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G=&lt;a&gt;</a:t>
            </a:r>
            <a:r>
              <a:rPr lang="zh-CN" altLang="en-US" dirty="0" smtClean="0"/>
              <a:t>是循环群：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(1)</a:t>
            </a:r>
            <a:r>
              <a:rPr lang="zh-CN" altLang="en-US" dirty="0" smtClean="0"/>
              <a:t>若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是无限循环群，则</a:t>
            </a:r>
            <a:r>
              <a:rPr lang="en-US" altLang="zh-CN" dirty="0" smtClean="0"/>
              <a:t>G</a:t>
            </a:r>
            <a:r>
              <a:rPr lang="zh-CN" altLang="en-US" dirty="0" smtClean="0"/>
              <a:t>只有两个生成元，即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err="1" smtClean="0">
                <a:solidFill>
                  <a:schemeClr val="bg1"/>
                </a:solidFill>
              </a:rPr>
              <a:t>bksp</a:t>
            </a:r>
            <a:r>
              <a:rPr lang="zh-CN" altLang="en-US" dirty="0" smtClean="0"/>
              <a:t>，且</a:t>
            </a:r>
            <a:r>
              <a:rPr lang="en-US" altLang="zh-CN" dirty="0" smtClean="0"/>
              <a:t>&lt;G,*&gt;</a:t>
            </a:r>
            <a:r>
              <a:rPr lang="zh-CN" altLang="en-US" dirty="0" smtClean="0"/>
              <a:t>同构于</a:t>
            </a:r>
            <a:r>
              <a:rPr lang="en-US" altLang="zh-CN" dirty="0" smtClean="0"/>
              <a:t>&lt;Z,+&gt;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(2)</a:t>
            </a:r>
            <a:r>
              <a:rPr lang="zh-CN" altLang="en-US" dirty="0" smtClean="0"/>
              <a:t>若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阶循环群，则</a:t>
            </a:r>
            <a:r>
              <a:rPr lang="en-US" altLang="zh-CN" dirty="0" smtClean="0"/>
              <a:t>G</a:t>
            </a:r>
            <a:r>
              <a:rPr lang="zh-CN" altLang="en-US" dirty="0" smtClean="0"/>
              <a:t>含有    </a:t>
            </a:r>
            <a:r>
              <a:rPr lang="en-US" altLang="zh-CN" dirty="0" smtClean="0"/>
              <a:t>(</a:t>
            </a:r>
            <a:r>
              <a:rPr lang="zh-CN" altLang="en-US" dirty="0" smtClean="0"/>
              <a:t>小于或等于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且与</a:t>
            </a:r>
            <a:r>
              <a:rPr lang="en-US" altLang="zh-CN" dirty="0" smtClean="0"/>
              <a:t>n</a:t>
            </a:r>
            <a:r>
              <a:rPr lang="zh-CN" altLang="en-US" dirty="0" smtClean="0"/>
              <a:t>互素的正整数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的个数，欧拉函数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个生成元，即  为生成元，且</a:t>
            </a:r>
            <a:r>
              <a:rPr lang="en-US" altLang="zh-CN" dirty="0" smtClean="0"/>
              <a:t>&lt;G,*&gt;</a:t>
            </a:r>
            <a:r>
              <a:rPr lang="zh-CN" altLang="en-US" dirty="0" smtClean="0"/>
              <a:t>与        同构。</a:t>
            </a:r>
            <a:endParaRPr lang="zh-CN" altLang="en-US" dirty="0"/>
          </a:p>
        </p:txBody>
      </p:sp>
      <p:graphicFrame>
        <p:nvGraphicFramePr>
          <p:cNvPr id="6144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226656"/>
              </p:ext>
            </p:extLst>
          </p:nvPr>
        </p:nvGraphicFramePr>
        <p:xfrm>
          <a:off x="990600" y="2514600"/>
          <a:ext cx="514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51" name="公式" r:id="rId4" imgW="228501" imgH="203112" progId="Equation.3">
                  <p:embed/>
                </p:oleObj>
              </mc:Choice>
              <mc:Fallback>
                <p:oleObj name="公式" r:id="rId4" imgW="228501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14600"/>
                        <a:ext cx="5143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220782"/>
              </p:ext>
            </p:extLst>
          </p:nvPr>
        </p:nvGraphicFramePr>
        <p:xfrm>
          <a:off x="5181600" y="3124200"/>
          <a:ext cx="660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52" name="Equation" r:id="rId6" imgW="330057" imgH="203112" progId="Equation.DSMT4">
                  <p:embed/>
                </p:oleObj>
              </mc:Choice>
              <mc:Fallback>
                <p:oleObj name="Equation" r:id="rId6" imgW="330057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124200"/>
                        <a:ext cx="660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049079"/>
              </p:ext>
            </p:extLst>
          </p:nvPr>
        </p:nvGraphicFramePr>
        <p:xfrm>
          <a:off x="1143000" y="3810000"/>
          <a:ext cx="400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53" name="Equation" r:id="rId8" imgW="177569" imgH="202936" progId="Equation.DSMT4">
                  <p:embed/>
                </p:oleObj>
              </mc:Choice>
              <mc:Fallback>
                <p:oleObj name="Equation" r:id="rId8" imgW="177569" imgH="20293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0"/>
                        <a:ext cx="400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336848"/>
              </p:ext>
            </p:extLst>
          </p:nvPr>
        </p:nvGraphicFramePr>
        <p:xfrm>
          <a:off x="4953000" y="3810000"/>
          <a:ext cx="1270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54" name="Equation" r:id="rId10" imgW="634725" imgH="228501" progId="Equation.DSMT4">
                  <p:embed/>
                </p:oleObj>
              </mc:Choice>
              <mc:Fallback>
                <p:oleObj name="Equation" r:id="rId10" imgW="634725" imgH="22850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10000"/>
                        <a:ext cx="1270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989208"/>
              </p:ext>
            </p:extLst>
          </p:nvPr>
        </p:nvGraphicFramePr>
        <p:xfrm>
          <a:off x="457200" y="4254500"/>
          <a:ext cx="8057968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55" name="Equation" r:id="rId12" imgW="4559040" imgH="1473120" progId="Equation.DSMT4">
                  <p:embed/>
                </p:oleObj>
              </mc:Choice>
              <mc:Fallback>
                <p:oleObj name="Equation" r:id="rId12" imgW="4559040" imgH="14731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254500"/>
                        <a:ext cx="8057968" cy="260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8.6 </a:t>
            </a:r>
            <a:r>
              <a:rPr lang="zh-CN" altLang="en-US" dirty="0" smtClean="0"/>
              <a:t>特殊群：循环群与置换群</a:t>
            </a:r>
            <a:endParaRPr lang="zh-CN" altLang="en-US" dirty="0"/>
          </a:p>
        </p:txBody>
      </p:sp>
      <p:graphicFrame>
        <p:nvGraphicFramePr>
          <p:cNvPr id="6246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388653"/>
              </p:ext>
            </p:extLst>
          </p:nvPr>
        </p:nvGraphicFramePr>
        <p:xfrm>
          <a:off x="523875" y="1204913"/>
          <a:ext cx="8148638" cy="497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42" name="Equation" r:id="rId4" imgW="3886200" imgH="2374560" progId="Equation.DSMT4">
                  <p:embed/>
                </p:oleObj>
              </mc:Choice>
              <mc:Fallback>
                <p:oleObj name="Equation" r:id="rId4" imgW="3886200" imgH="23745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1204913"/>
                        <a:ext cx="8148638" cy="497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8.6 </a:t>
            </a:r>
            <a:r>
              <a:rPr lang="zh-CN" altLang="en-US" dirty="0" smtClean="0"/>
              <a:t>特殊群：循环群与置换群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8.24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G=&lt;a&gt;</a:t>
            </a:r>
            <a:r>
              <a:rPr lang="zh-CN" altLang="en-US" dirty="0" smtClean="0"/>
              <a:t>是循环群，则</a:t>
            </a:r>
            <a:r>
              <a:rPr lang="en-US" altLang="zh-CN" dirty="0" smtClean="0"/>
              <a:t>(1)G</a:t>
            </a:r>
            <a:r>
              <a:rPr lang="zh-CN" altLang="en-US" dirty="0" smtClean="0"/>
              <a:t>的子群仍是循环群；</a:t>
            </a:r>
            <a:r>
              <a:rPr lang="en-US" altLang="zh-CN" dirty="0" smtClean="0"/>
              <a:t>(2)</a:t>
            </a:r>
            <a:r>
              <a:rPr lang="zh-CN" altLang="en-US" dirty="0" smtClean="0"/>
              <a:t>若</a:t>
            </a:r>
            <a:r>
              <a:rPr lang="en-US" altLang="zh-CN" dirty="0" smtClean="0"/>
              <a:t>G=&lt;a&gt;</a:t>
            </a:r>
            <a:r>
              <a:rPr lang="zh-CN" altLang="en-US" dirty="0" smtClean="0"/>
              <a:t>为无限循环群，则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的子群除</a:t>
            </a:r>
            <a:r>
              <a:rPr lang="en-US" altLang="zh-CN" dirty="0" smtClean="0"/>
              <a:t>{e}</a:t>
            </a:r>
            <a:r>
              <a:rPr lang="zh-CN" altLang="en-US" dirty="0" smtClean="0"/>
              <a:t>外，都是无限循环群；</a:t>
            </a:r>
            <a:r>
              <a:rPr lang="en-US" altLang="zh-CN" dirty="0" smtClean="0"/>
              <a:t>(3)</a:t>
            </a:r>
            <a:r>
              <a:rPr lang="zh-CN" altLang="en-US" dirty="0" smtClean="0"/>
              <a:t>若</a:t>
            </a:r>
            <a:r>
              <a:rPr lang="en-US" altLang="zh-CN" dirty="0" smtClean="0"/>
              <a:t>G=&lt;a&gt;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阶循环群，则对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的每个正因子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</a:t>
            </a:r>
            <a:r>
              <a:rPr lang="zh-CN" altLang="en-US" dirty="0" smtClean="0"/>
              <a:t>恰好有一个</a:t>
            </a:r>
            <a:r>
              <a:rPr lang="en-US" altLang="zh-CN" dirty="0" smtClean="0"/>
              <a:t>d</a:t>
            </a:r>
            <a:r>
              <a:rPr lang="zh-CN" altLang="en-US" dirty="0" smtClean="0"/>
              <a:t>阶子群</a:t>
            </a: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6349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78444"/>
              </p:ext>
            </p:extLst>
          </p:nvPr>
        </p:nvGraphicFramePr>
        <p:xfrm>
          <a:off x="750888" y="2601913"/>
          <a:ext cx="7737475" cy="417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67" name="Equation" r:id="rId4" imgW="3974760" imgH="2145960" progId="Equation.DSMT4">
                  <p:embed/>
                </p:oleObj>
              </mc:Choice>
              <mc:Fallback>
                <p:oleObj name="Equation" r:id="rId4" imgW="3974760" imgH="2145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2601913"/>
                        <a:ext cx="7737475" cy="417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8.1 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半群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8.4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en-US" altLang="zh-CN" dirty="0" smtClean="0"/>
              <a:t>(1)</a:t>
            </a:r>
            <a:r>
              <a:rPr lang="zh-CN" altLang="en-US" dirty="0" smtClean="0"/>
              <a:t>设</a:t>
            </a:r>
            <a:r>
              <a:rPr lang="en-US" altLang="zh-CN" dirty="0" smtClean="0"/>
              <a:t>&lt;S,*&gt;</a:t>
            </a:r>
            <a:r>
              <a:rPr lang="zh-CN" altLang="en-US" dirty="0" smtClean="0"/>
              <a:t>为一半群，若     ，</a:t>
            </a:r>
            <a:r>
              <a:rPr lang="en-US" altLang="zh-CN" dirty="0" smtClean="0"/>
              <a:t>*</a:t>
            </a:r>
            <a:r>
              <a:rPr lang="zh-CN" altLang="en-US" dirty="0" smtClean="0"/>
              <a:t>在</a:t>
            </a:r>
            <a:r>
              <a:rPr lang="en-US" altLang="zh-CN" dirty="0" smtClean="0"/>
              <a:t>T</a:t>
            </a:r>
            <a:r>
              <a:rPr lang="zh-CN" altLang="en-US" dirty="0" smtClean="0"/>
              <a:t>中封闭，则</a:t>
            </a:r>
            <a:r>
              <a:rPr lang="en-US" altLang="zh-CN" dirty="0" smtClean="0"/>
              <a:t>&lt;T,*&gt;</a:t>
            </a:r>
            <a:r>
              <a:rPr lang="zh-CN" altLang="en-US" dirty="0" smtClean="0"/>
              <a:t>称为</a:t>
            </a:r>
            <a:r>
              <a:rPr lang="zh-CN" altLang="en-US" dirty="0" smtClean="0">
                <a:solidFill>
                  <a:srgbClr val="FF0000"/>
                </a:solidFill>
              </a:rPr>
              <a:t>子半群</a:t>
            </a:r>
            <a:r>
              <a:rPr lang="zh-CN" altLang="en-US" dirty="0" smtClean="0"/>
              <a:t>；</a:t>
            </a:r>
            <a:r>
              <a:rPr lang="en-US" altLang="zh-CN" dirty="0" smtClean="0"/>
              <a:t>(2)</a:t>
            </a:r>
            <a:r>
              <a:rPr lang="zh-CN" altLang="en-US" dirty="0" smtClean="0"/>
              <a:t>设</a:t>
            </a:r>
            <a:r>
              <a:rPr lang="en-US" altLang="zh-CN" dirty="0" smtClean="0"/>
              <a:t>&lt;S,*,e&gt;</a:t>
            </a:r>
            <a:r>
              <a:rPr lang="zh-CN" altLang="en-US" dirty="0" smtClean="0"/>
              <a:t>为一独异点，若     ，</a:t>
            </a:r>
            <a:r>
              <a:rPr lang="en-US" altLang="zh-CN" dirty="0" smtClean="0"/>
              <a:t>*</a:t>
            </a:r>
            <a:r>
              <a:rPr lang="zh-CN" altLang="en-US" dirty="0" smtClean="0"/>
              <a:t>在</a:t>
            </a:r>
            <a:r>
              <a:rPr lang="en-US" altLang="zh-CN" dirty="0" smtClean="0"/>
              <a:t>T</a:t>
            </a:r>
            <a:r>
              <a:rPr lang="zh-CN" altLang="en-US" dirty="0" smtClean="0"/>
              <a:t>中封闭，且幺元     ，则</a:t>
            </a:r>
            <a:r>
              <a:rPr lang="en-US" altLang="zh-CN" dirty="0" smtClean="0"/>
              <a:t>&lt;T,*,e&gt;</a:t>
            </a:r>
            <a:r>
              <a:rPr lang="zh-CN" altLang="en-US" dirty="0" smtClean="0"/>
              <a:t>称为</a:t>
            </a:r>
            <a:r>
              <a:rPr lang="zh-CN" altLang="en-US" dirty="0" smtClean="0">
                <a:solidFill>
                  <a:srgbClr val="FF0000"/>
                </a:solidFill>
              </a:rPr>
              <a:t>子独异点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10244" name="Object 2"/>
          <p:cNvGraphicFramePr>
            <a:graphicFrameLocks noChangeAspect="1"/>
          </p:cNvGraphicFramePr>
          <p:nvPr/>
        </p:nvGraphicFramePr>
        <p:xfrm>
          <a:off x="6324600" y="1219200"/>
          <a:ext cx="8540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82" name="公式" r:id="rId3" imgW="406224" imgH="190417" progId="Equation.3">
                  <p:embed/>
                </p:oleObj>
              </mc:Choice>
              <mc:Fallback>
                <p:oleObj name="公式" r:id="rId3" imgW="406224" imgH="19041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219200"/>
                        <a:ext cx="8540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3"/>
          <p:cNvGraphicFramePr>
            <a:graphicFrameLocks noChangeAspect="1"/>
          </p:cNvGraphicFramePr>
          <p:nvPr/>
        </p:nvGraphicFramePr>
        <p:xfrm>
          <a:off x="2574925" y="1905000"/>
          <a:ext cx="8540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83" name="公式" r:id="rId5" imgW="406224" imgH="190417" progId="Equation.3">
                  <p:embed/>
                </p:oleObj>
              </mc:Choice>
              <mc:Fallback>
                <p:oleObj name="公式" r:id="rId5" imgW="406224" imgH="19041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1905000"/>
                        <a:ext cx="8540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4"/>
          <p:cNvGraphicFramePr>
            <a:graphicFrameLocks noChangeAspect="1"/>
          </p:cNvGraphicFramePr>
          <p:nvPr/>
        </p:nvGraphicFramePr>
        <p:xfrm>
          <a:off x="7137400" y="1905000"/>
          <a:ext cx="863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84" name="公式" r:id="rId6" imgW="355138" imgH="177569" progId="Equation.3">
                  <p:embed/>
                </p:oleObj>
              </mc:Choice>
              <mc:Fallback>
                <p:oleObj name="公式" r:id="rId6" imgW="355138" imgH="1775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7400" y="1905000"/>
                        <a:ext cx="863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8.6 </a:t>
            </a:r>
            <a:r>
              <a:rPr lang="zh-CN" altLang="en-US" dirty="0" smtClean="0"/>
              <a:t>特殊群：循环群与置换群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altLang="zh-CN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endParaRPr lang="en-US" altLang="zh-CN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endParaRPr lang="en-US" altLang="zh-CN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endParaRPr lang="en-US" altLang="zh-CN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endParaRPr lang="en-US" altLang="zh-CN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endParaRPr lang="en-US" altLang="zh-CN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endParaRPr lang="en-US" altLang="zh-CN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endParaRPr lang="en-US" altLang="zh-CN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zh-CN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r>
              <a:rPr lang="zh-CN" altLang="en-US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求循环群子群的方法</a:t>
            </a:r>
            <a:endParaRPr lang="en-US" altLang="zh-CN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  <a:defRPr/>
            </a:pPr>
            <a:r>
              <a:rPr lang="en-US" altLang="zh-CN" dirty="0" smtClean="0"/>
              <a:t>G=&lt;a&gt;</a:t>
            </a:r>
            <a:r>
              <a:rPr lang="zh-CN" altLang="en-US" dirty="0" smtClean="0"/>
              <a:t>：无限：</a:t>
            </a:r>
            <a:r>
              <a:rPr lang="en-US" altLang="zh-CN" dirty="0" smtClean="0"/>
              <a:t>{e}</a:t>
            </a:r>
            <a:r>
              <a:rPr lang="zh-CN" altLang="en-US" dirty="0" smtClean="0"/>
              <a:t>和</a:t>
            </a:r>
            <a:r>
              <a:rPr lang="en-US" altLang="zh-CN" dirty="0" smtClean="0"/>
              <a:t>&lt;   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为自然数；</a:t>
            </a:r>
            <a:r>
              <a:rPr lang="en-US" altLang="zh-CN" dirty="0" smtClean="0"/>
              <a:t>n</a:t>
            </a:r>
            <a:r>
              <a:rPr lang="zh-CN" altLang="en-US" dirty="0" smtClean="0"/>
              <a:t>阶：对每个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的因子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，有</a:t>
            </a:r>
            <a:endParaRPr lang="en-US" altLang="zh-CN" kern="1200" dirty="0" smtClean="0">
              <a:solidFill>
                <a:srgbClr val="FF6600"/>
              </a:solidFill>
            </a:endParaRPr>
          </a:p>
          <a:p>
            <a:pPr>
              <a:buFontTx/>
              <a:buNone/>
              <a:defRPr/>
            </a:pPr>
            <a:endParaRPr lang="zh-CN" altLang="en-US" dirty="0"/>
          </a:p>
        </p:txBody>
      </p:sp>
      <p:graphicFrame>
        <p:nvGraphicFramePr>
          <p:cNvPr id="64516" name="Object 2"/>
          <p:cNvGraphicFramePr>
            <a:graphicFrameLocks noChangeAspect="1"/>
          </p:cNvGraphicFramePr>
          <p:nvPr/>
        </p:nvGraphicFramePr>
        <p:xfrm>
          <a:off x="609600" y="1219200"/>
          <a:ext cx="7754938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25" name="公式" r:id="rId4" imgW="3975100" imgH="2070100" progId="Equation.3">
                  <p:embed/>
                </p:oleObj>
              </mc:Choice>
              <mc:Fallback>
                <p:oleObj name="公式" r:id="rId4" imgW="3975100" imgH="2070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19200"/>
                        <a:ext cx="7754938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3"/>
          <p:cNvGraphicFramePr>
            <a:graphicFrameLocks noChangeAspect="1"/>
          </p:cNvGraphicFramePr>
          <p:nvPr/>
        </p:nvGraphicFramePr>
        <p:xfrm>
          <a:off x="3962400" y="57150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26" name="公式" r:id="rId6" imgW="203024" imgH="203024" progId="Equation.3">
                  <p:embed/>
                </p:oleObj>
              </mc:Choice>
              <mc:Fallback>
                <p:oleObj name="公式" r:id="rId6" imgW="203024" imgH="20302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715000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4"/>
          <p:cNvGraphicFramePr>
            <a:graphicFrameLocks noChangeAspect="1"/>
          </p:cNvGraphicFramePr>
          <p:nvPr/>
        </p:nvGraphicFramePr>
        <p:xfrm>
          <a:off x="3657600" y="6096000"/>
          <a:ext cx="10556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27" name="公式" r:id="rId8" imgW="444307" imgH="228501" progId="Equation.3">
                  <p:embed/>
                </p:oleObj>
              </mc:Choice>
              <mc:Fallback>
                <p:oleObj name="公式" r:id="rId8" imgW="444307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96000"/>
                        <a:ext cx="105568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8.6 </a:t>
            </a:r>
            <a:r>
              <a:rPr lang="zh-CN" altLang="en-US" dirty="0" smtClean="0"/>
              <a:t>特殊群：循环群与置换群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486400"/>
          </a:xfrm>
        </p:spPr>
        <p:txBody>
          <a:bodyPr/>
          <a:lstStyle/>
          <a:p>
            <a:pPr>
              <a:defRPr/>
            </a:pPr>
            <a:r>
              <a:rPr lang="en-US" altLang="zh-CN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r>
              <a:rPr lang="zh-CN" altLang="en-US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置换群</a:t>
            </a:r>
            <a:endParaRPr lang="en-US" altLang="zh-CN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  <a:defRPr/>
            </a:pPr>
            <a:r>
              <a:rPr lang="zh-CN" altLang="en-US" dirty="0" smtClean="0"/>
              <a:t>在介绍函数时，我们介绍了置换的概念。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dirty="0" smtClean="0"/>
              <a:t>(1)</a:t>
            </a:r>
            <a:r>
              <a:rPr lang="zh-CN" altLang="en-US" dirty="0" smtClean="0"/>
              <a:t>置换本质上是一个有限集合上的双射</a:t>
            </a:r>
            <a:r>
              <a:rPr lang="zh-CN" altLang="en-US" smtClean="0"/>
              <a:t>函数，   例如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FontTx/>
              <a:buNone/>
              <a:defRPr/>
            </a:pPr>
            <a:endParaRPr lang="en-US" altLang="zh-CN" sz="800" dirty="0" smtClean="0"/>
          </a:p>
          <a:p>
            <a:pPr>
              <a:buFontTx/>
              <a:buNone/>
              <a:defRPr/>
            </a:pPr>
            <a:endParaRPr lang="en-US" altLang="zh-CN" sz="800" dirty="0" smtClean="0"/>
          </a:p>
          <a:p>
            <a:pPr>
              <a:buFontTx/>
              <a:buNone/>
              <a:defRPr/>
            </a:pPr>
            <a:endParaRPr lang="en-US" altLang="zh-CN" sz="800" dirty="0" smtClean="0"/>
          </a:p>
          <a:p>
            <a:pPr>
              <a:buFontTx/>
              <a:buNone/>
              <a:defRPr/>
            </a:pPr>
            <a:endParaRPr lang="en-US" altLang="zh-CN" sz="800" dirty="0" smtClean="0"/>
          </a:p>
          <a:p>
            <a:pPr>
              <a:buFontTx/>
              <a:buNone/>
              <a:defRPr/>
            </a:pPr>
            <a:endParaRPr lang="en-US" altLang="zh-CN" sz="800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dirty="0" smtClean="0"/>
              <a:t>(2)</a:t>
            </a:r>
          </a:p>
          <a:p>
            <a:pPr>
              <a:buFont typeface="Wingdings" pitchFamily="2" charset="2"/>
              <a:buChar char="Ø"/>
              <a:defRPr/>
            </a:pP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中                         的一个排列，共有</a:t>
            </a:r>
            <a:r>
              <a:rPr lang="en-US" altLang="zh-CN" dirty="0" smtClean="0"/>
              <a:t>n!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dirty="0" smtClean="0"/>
              <a:t>(3)  </a:t>
            </a:r>
            <a:r>
              <a:rPr lang="zh-CN" altLang="en-US" dirty="0" smtClean="0"/>
              <a:t>的逆函数   为逆置换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dirty="0" smtClean="0"/>
              <a:t>(4)</a:t>
            </a:r>
            <a:r>
              <a:rPr lang="zh-CN" altLang="en-US" dirty="0" smtClean="0"/>
              <a:t>置换的复合就是两个函数的的复合函数，如：</a:t>
            </a:r>
            <a:endParaRPr lang="zh-CN" altLang="en-US" dirty="0"/>
          </a:p>
        </p:txBody>
      </p:sp>
      <p:graphicFrame>
        <p:nvGraphicFramePr>
          <p:cNvPr id="65540" name="Object 2"/>
          <p:cNvGraphicFramePr>
            <a:graphicFrameLocks noChangeAspect="1"/>
          </p:cNvGraphicFramePr>
          <p:nvPr/>
        </p:nvGraphicFramePr>
        <p:xfrm>
          <a:off x="1371600" y="2667000"/>
          <a:ext cx="43068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0" name="公式" r:id="rId3" imgW="2349500" imgH="457200" progId="Equation.3">
                  <p:embed/>
                </p:oleObj>
              </mc:Choice>
              <mc:Fallback>
                <p:oleObj name="公式" r:id="rId3" imgW="23495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667000"/>
                        <a:ext cx="43068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3"/>
          <p:cNvGraphicFramePr>
            <a:graphicFrameLocks noChangeAspect="1"/>
          </p:cNvGraphicFramePr>
          <p:nvPr/>
        </p:nvGraphicFramePr>
        <p:xfrm>
          <a:off x="1371600" y="3581400"/>
          <a:ext cx="76898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1" name="公式" r:id="rId5" imgW="3746500" imgH="482600" progId="Equation.3">
                  <p:embed/>
                </p:oleObj>
              </mc:Choice>
              <mc:Fallback>
                <p:oleObj name="公式" r:id="rId5" imgW="37465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81400"/>
                        <a:ext cx="76898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4"/>
          <p:cNvGraphicFramePr>
            <a:graphicFrameLocks noChangeAspect="1"/>
          </p:cNvGraphicFramePr>
          <p:nvPr/>
        </p:nvGraphicFramePr>
        <p:xfrm>
          <a:off x="1371600" y="5410200"/>
          <a:ext cx="4079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2" name="公式" r:id="rId7" imgW="152334" imgH="139639" progId="Equation.3">
                  <p:embed/>
                </p:oleObj>
              </mc:Choice>
              <mc:Fallback>
                <p:oleObj name="公式" r:id="rId7" imgW="152334" imgH="13963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410200"/>
                        <a:ext cx="40798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5"/>
          <p:cNvGraphicFramePr>
            <a:graphicFrameLocks noChangeAspect="1"/>
          </p:cNvGraphicFramePr>
          <p:nvPr/>
        </p:nvGraphicFramePr>
        <p:xfrm>
          <a:off x="3200400" y="5410200"/>
          <a:ext cx="5429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3" name="公式" r:id="rId9" imgW="241195" imgH="203112" progId="Equation.3">
                  <p:embed/>
                </p:oleObj>
              </mc:Choice>
              <mc:Fallback>
                <p:oleObj name="公式" r:id="rId9" imgW="241195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410200"/>
                        <a:ext cx="5429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7"/>
          <p:cNvGraphicFramePr>
            <a:graphicFrameLocks noChangeAspect="1"/>
          </p:cNvGraphicFramePr>
          <p:nvPr/>
        </p:nvGraphicFramePr>
        <p:xfrm>
          <a:off x="914400" y="4876800"/>
          <a:ext cx="449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4" name="公式" r:id="rId11" imgW="2247900" imgH="228600" progId="Equation.3">
                  <p:embed/>
                </p:oleObj>
              </mc:Choice>
              <mc:Fallback>
                <p:oleObj name="公式" r:id="rId11" imgW="22479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76800"/>
                        <a:ext cx="4495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8.6 </a:t>
            </a:r>
            <a:r>
              <a:rPr lang="zh-CN" altLang="en-US" dirty="0" smtClean="0"/>
              <a:t>特殊群：循环群与置换群</a:t>
            </a:r>
            <a:endParaRPr lang="zh-CN" altLang="en-US" dirty="0"/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(5)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任何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元置换可以表示成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不相交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的转换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循环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之积，且表示唯一，如：</a:t>
            </a:r>
          </a:p>
        </p:txBody>
      </p:sp>
      <p:graphicFrame>
        <p:nvGraphicFramePr>
          <p:cNvPr id="66564" name="Object 2"/>
          <p:cNvGraphicFramePr>
            <a:graphicFrameLocks noChangeAspect="1"/>
          </p:cNvGraphicFramePr>
          <p:nvPr/>
        </p:nvGraphicFramePr>
        <p:xfrm>
          <a:off x="533400" y="1143000"/>
          <a:ext cx="48006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14" name="公式" r:id="rId4" imgW="2400300" imgH="1193800" progId="Equation.3">
                  <p:embed/>
                </p:oleObj>
              </mc:Choice>
              <mc:Fallback>
                <p:oleObj name="公式" r:id="rId4" imgW="2400300" imgH="1193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143000"/>
                        <a:ext cx="4800600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3"/>
          <p:cNvGraphicFramePr>
            <a:graphicFrameLocks noChangeAspect="1"/>
          </p:cNvGraphicFramePr>
          <p:nvPr/>
        </p:nvGraphicFramePr>
        <p:xfrm>
          <a:off x="838200" y="4572000"/>
          <a:ext cx="58928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15" name="公式" r:id="rId6" imgW="2946400" imgH="939800" progId="Equation.3">
                  <p:embed/>
                </p:oleObj>
              </mc:Choice>
              <mc:Fallback>
                <p:oleObj name="公式" r:id="rId6" imgW="2946400" imgH="93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572000"/>
                        <a:ext cx="5892800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补</a:t>
            </a:r>
            <a:r>
              <a:rPr lang="en-US" altLang="zh-CN" dirty="0" smtClean="0">
                <a:solidFill>
                  <a:srgbClr val="FF0000"/>
                </a:solidFill>
              </a:rPr>
              <a:t>] 5.5 </a:t>
            </a:r>
            <a:r>
              <a:rPr lang="zh-CN" altLang="en-US" dirty="0" smtClean="0">
                <a:solidFill>
                  <a:srgbClr val="FF0000"/>
                </a:solidFill>
              </a:rPr>
              <a:t>置换</a:t>
            </a:r>
          </a:p>
        </p:txBody>
      </p:sp>
      <p:sp>
        <p:nvSpPr>
          <p:cNvPr id="1537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假设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P:A→A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阶置换，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A={          }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，对  考虑序列               ，由于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{          }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是有限集，则存在最小正整数  ，使得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其中                         互不相同。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称为阶   的一个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      时，至少有一个      ，不包含在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  重复  相同的过程，可得  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>
            <p:extLst/>
          </p:nvPr>
        </p:nvGraphicFramePr>
        <p:xfrm>
          <a:off x="5272088" y="1066800"/>
          <a:ext cx="17176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7" name="Equation" r:id="rId3" imgW="736560" imgH="228600" progId="Equation.DSMT4">
                  <p:embed/>
                </p:oleObj>
              </mc:Choice>
              <mc:Fallback>
                <p:oleObj name="Equation" r:id="rId3" imgW="736560" imgH="228600" progId="Equation.DSMT4">
                  <p:embed/>
                  <p:pic>
                    <p:nvPicPr>
                      <p:cNvPr id="153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088" y="1066800"/>
                        <a:ext cx="17176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8001000" y="1143000"/>
          <a:ext cx="83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8" name="公式" r:id="rId5" imgW="419040" imgH="228600" progId="Equation.3">
                  <p:embed/>
                </p:oleObj>
              </mc:Choice>
              <mc:Fallback>
                <p:oleObj name="公式" r:id="rId5" imgW="419040" imgH="228600" progId="Equation.3">
                  <p:embed/>
                  <p:pic>
                    <p:nvPicPr>
                      <p:cNvPr id="153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1143000"/>
                        <a:ext cx="838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2209800" y="1447800"/>
          <a:ext cx="2638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9" name="公式" r:id="rId7" imgW="1193760" imgH="241200" progId="Equation.3">
                  <p:embed/>
                </p:oleObj>
              </mc:Choice>
              <mc:Fallback>
                <p:oleObj name="公式" r:id="rId7" imgW="1193760" imgH="241200" progId="Equation.3">
                  <p:embed/>
                  <p:pic>
                    <p:nvPicPr>
                      <p:cNvPr id="15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447800"/>
                        <a:ext cx="2638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6172200" y="1447800"/>
          <a:ext cx="17478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0" name="公式" r:id="rId9" imgW="749160" imgH="228600" progId="Equation.3">
                  <p:embed/>
                </p:oleObj>
              </mc:Choice>
              <mc:Fallback>
                <p:oleObj name="公式" r:id="rId9" imgW="749160" imgH="228600" progId="Equation.3">
                  <p:embed/>
                  <p:pic>
                    <p:nvPicPr>
                      <p:cNvPr id="153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447800"/>
                        <a:ext cx="17478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>
            <p:extLst/>
          </p:nvPr>
        </p:nvGraphicFramePr>
        <p:xfrm>
          <a:off x="5073650" y="1759585"/>
          <a:ext cx="3683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1" name="公式" r:id="rId11" imgW="126720" imgH="228600" progId="Equation.3">
                  <p:embed/>
                </p:oleObj>
              </mc:Choice>
              <mc:Fallback>
                <p:oleObj name="公式" r:id="rId11" imgW="126720" imgH="228600" progId="Equation.3">
                  <p:embed/>
                  <p:pic>
                    <p:nvPicPr>
                      <p:cNvPr id="153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1759585"/>
                        <a:ext cx="3683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6553200" y="1828800"/>
          <a:ext cx="17970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2" name="公式" r:id="rId13" imgW="711000" imgH="241200" progId="Equation.3">
                  <p:embed/>
                </p:oleObj>
              </mc:Choice>
              <mc:Fallback>
                <p:oleObj name="公式" r:id="rId13" imgW="711000" imgH="241200" progId="Equation.3">
                  <p:embed/>
                  <p:pic>
                    <p:nvPicPr>
                      <p:cNvPr id="153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828800"/>
                        <a:ext cx="17970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>
            <p:extLst/>
          </p:nvPr>
        </p:nvGraphicFramePr>
        <p:xfrm>
          <a:off x="1447800" y="2286000"/>
          <a:ext cx="44275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3" name="Equation" r:id="rId15" imgW="1752480" imgH="241200" progId="Equation.DSMT4">
                  <p:embed/>
                </p:oleObj>
              </mc:Choice>
              <mc:Fallback>
                <p:oleObj name="Equation" r:id="rId15" imgW="1752480" imgH="241200" progId="Equation.DSMT4">
                  <p:embed/>
                  <p:pic>
                    <p:nvPicPr>
                      <p:cNvPr id="153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86000"/>
                        <a:ext cx="44275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785813" y="2819400"/>
          <a:ext cx="46847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4" name="公式" r:id="rId17" imgW="1854000" imgH="241200" progId="Equation.3">
                  <p:embed/>
                </p:oleObj>
              </mc:Choice>
              <mc:Fallback>
                <p:oleObj name="公式" r:id="rId17" imgW="1854000" imgH="241200" progId="Equation.3">
                  <p:embed/>
                  <p:pic>
                    <p:nvPicPr>
                      <p:cNvPr id="153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819400"/>
                        <a:ext cx="46847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>
            <p:extLst/>
          </p:nvPr>
        </p:nvGraphicFramePr>
        <p:xfrm>
          <a:off x="6728619" y="2791551"/>
          <a:ext cx="3683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5" name="公式" r:id="rId19" imgW="126720" imgH="228600" progId="Equation.3">
                  <p:embed/>
                </p:oleObj>
              </mc:Choice>
              <mc:Fallback>
                <p:oleObj name="公式" r:id="rId19" imgW="126720" imgH="228600" progId="Equation.3">
                  <p:embed/>
                  <p:pic>
                    <p:nvPicPr>
                      <p:cNvPr id="153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8619" y="2791551"/>
                        <a:ext cx="3683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1"/>
          <p:cNvGraphicFramePr>
            <a:graphicFrameLocks noChangeAspect="1"/>
          </p:cNvGraphicFramePr>
          <p:nvPr>
            <p:extLst/>
          </p:nvPr>
        </p:nvGraphicFramePr>
        <p:xfrm>
          <a:off x="899749" y="3717925"/>
          <a:ext cx="1068388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6" name="公式" r:id="rId21" imgW="368280" imgH="228600" progId="Equation.3">
                  <p:embed/>
                </p:oleObj>
              </mc:Choice>
              <mc:Fallback>
                <p:oleObj name="公式" r:id="rId21" imgW="368280" imgH="228600" progId="Equation.3">
                  <p:embed/>
                  <p:pic>
                    <p:nvPicPr>
                      <p:cNvPr id="1537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749" y="3717925"/>
                        <a:ext cx="1068388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2"/>
          <p:cNvGraphicFramePr>
            <a:graphicFrameLocks noChangeAspect="1"/>
          </p:cNvGraphicFramePr>
          <p:nvPr>
            <p:extLst/>
          </p:nvPr>
        </p:nvGraphicFramePr>
        <p:xfrm>
          <a:off x="4440668" y="3765550"/>
          <a:ext cx="103346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7" name="公式" r:id="rId23" imgW="431640" imgH="241200" progId="Equation.3">
                  <p:embed/>
                </p:oleObj>
              </mc:Choice>
              <mc:Fallback>
                <p:oleObj name="公式" r:id="rId23" imgW="431640" imgH="241200" progId="Equation.3">
                  <p:embed/>
                  <p:pic>
                    <p:nvPicPr>
                      <p:cNvPr id="1537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668" y="3765550"/>
                        <a:ext cx="1033463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533400" y="4267200"/>
          <a:ext cx="46847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8" name="公式" r:id="rId25" imgW="1854000" imgH="241200" progId="Equation.3">
                  <p:embed/>
                </p:oleObj>
              </mc:Choice>
              <mc:Fallback>
                <p:oleObj name="公式" r:id="rId25" imgW="1854000" imgH="241200" progId="Equation.3">
                  <p:embed/>
                  <p:pic>
                    <p:nvPicPr>
                      <p:cNvPr id="1537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267200"/>
                        <a:ext cx="46847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838200" y="4800600"/>
          <a:ext cx="4572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9" name="公式" r:id="rId26" imgW="177480" imgH="241200" progId="Equation.3">
                  <p:embed/>
                </p:oleObj>
              </mc:Choice>
              <mc:Fallback>
                <p:oleObj name="公式" r:id="rId26" imgW="177480" imgH="241200" progId="Equation.3">
                  <p:embed/>
                  <p:pic>
                    <p:nvPicPr>
                      <p:cNvPr id="1537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00600"/>
                        <a:ext cx="4572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Object 15"/>
          <p:cNvGraphicFramePr>
            <a:graphicFrameLocks noChangeAspect="1"/>
          </p:cNvGraphicFramePr>
          <p:nvPr>
            <p:extLst/>
          </p:nvPr>
        </p:nvGraphicFramePr>
        <p:xfrm>
          <a:off x="1968137" y="4795838"/>
          <a:ext cx="3905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0" name="公式" r:id="rId28" imgW="152280" imgH="228600" progId="Equation.3">
                  <p:embed/>
                </p:oleObj>
              </mc:Choice>
              <mc:Fallback>
                <p:oleObj name="公式" r:id="rId28" imgW="152280" imgH="228600" progId="Equation.3">
                  <p:embed/>
                  <p:pic>
                    <p:nvPicPr>
                      <p:cNvPr id="1537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137" y="4795838"/>
                        <a:ext cx="39052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Object 16"/>
          <p:cNvGraphicFramePr>
            <a:graphicFrameLocks noChangeAspect="1"/>
          </p:cNvGraphicFramePr>
          <p:nvPr>
            <p:extLst/>
          </p:nvPr>
        </p:nvGraphicFramePr>
        <p:xfrm>
          <a:off x="533400" y="5286284"/>
          <a:ext cx="49418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1" name="公式" r:id="rId30" imgW="1955520" imgH="266400" progId="Equation.3">
                  <p:embed/>
                </p:oleObj>
              </mc:Choice>
              <mc:Fallback>
                <p:oleObj name="公式" r:id="rId30" imgW="1955520" imgH="266400" progId="Equation.3">
                  <p:embed/>
                  <p:pic>
                    <p:nvPicPr>
                      <p:cNvPr id="1537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286284"/>
                        <a:ext cx="4941887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2079483"/>
      </p:ext>
    </p:extLst>
  </p:cSld>
  <p:clrMapOvr>
    <a:masterClrMapping/>
  </p:clrMapOvr>
  <p:transition spd="med" advTm="5486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8.6 </a:t>
            </a:r>
            <a:r>
              <a:rPr lang="zh-CN" altLang="en-US" dirty="0" smtClean="0"/>
              <a:t>特殊群：循环群与置换群</a:t>
            </a:r>
            <a:endParaRPr lang="zh-CN" altLang="en-US" dirty="0"/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这里补充两个概念：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(6)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对换：                          ，每个转换可表示成一些对换之积：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例： 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=(15236)(78)=(15)(12)(13)(16)(78)</a:t>
            </a:r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7588" name="Object 2"/>
          <p:cNvGraphicFramePr>
            <a:graphicFrameLocks noChangeAspect="1"/>
          </p:cNvGraphicFramePr>
          <p:nvPr/>
        </p:nvGraphicFramePr>
        <p:xfrm>
          <a:off x="2438400" y="1676400"/>
          <a:ext cx="474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46" name="公式" r:id="rId3" imgW="2374900" imgH="228600" progId="Equation.3">
                  <p:embed/>
                </p:oleObj>
              </mc:Choice>
              <mc:Fallback>
                <p:oleObj name="公式" r:id="rId3" imgW="23749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676400"/>
                        <a:ext cx="4749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3"/>
          <p:cNvGraphicFramePr>
            <a:graphicFrameLocks noChangeAspect="1"/>
          </p:cNvGraphicFramePr>
          <p:nvPr/>
        </p:nvGraphicFramePr>
        <p:xfrm>
          <a:off x="838200" y="2514600"/>
          <a:ext cx="5527675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47" name="公式" r:id="rId5" imgW="2679700" imgH="1219200" progId="Equation.3">
                  <p:embed/>
                </p:oleObj>
              </mc:Choice>
              <mc:Fallback>
                <p:oleObj name="公式" r:id="rId5" imgW="2679700" imgH="1219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14600"/>
                        <a:ext cx="5527675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4"/>
          <p:cNvGraphicFramePr>
            <a:graphicFrameLocks noChangeAspect="1"/>
          </p:cNvGraphicFramePr>
          <p:nvPr/>
        </p:nvGraphicFramePr>
        <p:xfrm>
          <a:off x="1066800" y="5181600"/>
          <a:ext cx="4079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48" name="公式" r:id="rId7" imgW="152334" imgH="139639" progId="Equation.3">
                  <p:embed/>
                </p:oleObj>
              </mc:Choice>
              <mc:Fallback>
                <p:oleObj name="公式" r:id="rId7" imgW="152334" imgH="13963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181600"/>
                        <a:ext cx="40798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8.6 </a:t>
            </a:r>
            <a:r>
              <a:rPr lang="zh-CN" altLang="en-US" dirty="0" smtClean="0"/>
              <a:t>特殊群：循环群与置换群</a:t>
            </a:r>
            <a:endParaRPr lang="zh-CN" altLang="en-US" dirty="0"/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(7)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所有的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元置换构成的集合          构成群：封闭，可结合，幺元，恒等置换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，逆置换</a:t>
            </a:r>
          </a:p>
        </p:txBody>
      </p:sp>
      <p:graphicFrame>
        <p:nvGraphicFramePr>
          <p:cNvPr id="68612" name="Object 2"/>
          <p:cNvGraphicFramePr>
            <a:graphicFrameLocks noChangeAspect="1"/>
          </p:cNvGraphicFramePr>
          <p:nvPr/>
        </p:nvGraphicFramePr>
        <p:xfrm>
          <a:off x="5562600" y="1143000"/>
          <a:ext cx="167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70" name="公式" r:id="rId3" imgW="838200" imgH="228600" progId="Equation.3">
                  <p:embed/>
                </p:oleObj>
              </mc:Choice>
              <mc:Fallback>
                <p:oleObj name="公式" r:id="rId3" imgW="8382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143000"/>
                        <a:ext cx="167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3"/>
          <p:cNvGraphicFramePr>
            <a:graphicFrameLocks noChangeAspect="1"/>
          </p:cNvGraphicFramePr>
          <p:nvPr/>
        </p:nvGraphicFramePr>
        <p:xfrm>
          <a:off x="8153400" y="1524000"/>
          <a:ext cx="482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71" name="公式" r:id="rId5" imgW="241195" imgH="203112" progId="Equation.3">
                  <p:embed/>
                </p:oleObj>
              </mc:Choice>
              <mc:Fallback>
                <p:oleObj name="公式" r:id="rId5" imgW="241195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1524000"/>
                        <a:ext cx="482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4"/>
          <p:cNvGraphicFramePr>
            <a:graphicFrameLocks noChangeAspect="1"/>
          </p:cNvGraphicFramePr>
          <p:nvPr/>
        </p:nvGraphicFramePr>
        <p:xfrm>
          <a:off x="838200" y="2057400"/>
          <a:ext cx="5688013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72" name="公式" r:id="rId7" imgW="2730500" imgH="914400" progId="Equation.3">
                  <p:embed/>
                </p:oleObj>
              </mc:Choice>
              <mc:Fallback>
                <p:oleObj name="公式" r:id="rId7" imgW="27305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57400"/>
                        <a:ext cx="5688013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8.1 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半群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77000"/>
              </a:lnSpc>
              <a:buFont typeface="Arial" pitchFamily="34" charset="0"/>
              <a:buChar char="•"/>
              <a:defRPr/>
            </a:pPr>
            <a:r>
              <a:rPr lang="en-US" altLang="zh-CN" sz="32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r>
              <a:rPr lang="zh-CN" altLang="en-US" sz="32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性质</a:t>
            </a:r>
            <a:endParaRPr lang="en-US" altLang="zh-CN" sz="3200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8.2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一个有限独异点，</a:t>
            </a:r>
            <a:r>
              <a:rPr lang="en-US" altLang="zh-CN" dirty="0" smtClean="0"/>
              <a:t>&lt;S,*,e&gt;</a:t>
            </a:r>
            <a:r>
              <a:rPr lang="zh-CN" altLang="en-US" dirty="0" smtClean="0"/>
              <a:t>的运算表中不会有任何两行或两列元素相同。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例</a:t>
            </a:r>
            <a:r>
              <a:rPr lang="en-US" altLang="zh-CN" dirty="0" smtClean="0">
                <a:solidFill>
                  <a:srgbClr val="0000FF"/>
                </a:solidFill>
              </a:rPr>
              <a:t>8-2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en-US" altLang="zh-CN" dirty="0" smtClean="0"/>
              <a:t>(1)S={a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*</a:t>
            </a:r>
            <a:r>
              <a:rPr lang="zh-CN" altLang="en-US" dirty="0" smtClean="0"/>
              <a:t>运算的定义如表，判断</a:t>
            </a:r>
            <a:r>
              <a:rPr lang="en-US" altLang="zh-CN" dirty="0" smtClean="0"/>
              <a:t>&lt;S,*&gt;</a:t>
            </a:r>
            <a:r>
              <a:rPr lang="zh-CN" altLang="en-US" dirty="0" smtClean="0"/>
              <a:t>的代数结构；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(2)</a:t>
            </a:r>
            <a:r>
              <a:rPr lang="zh-CN" altLang="en-US" dirty="0" smtClean="0"/>
              <a:t>判断       的代数结构。</a:t>
            </a:r>
            <a:endParaRPr lang="zh-CN" altLang="en-US" dirty="0"/>
          </a:p>
        </p:txBody>
      </p:sp>
      <p:graphicFrame>
        <p:nvGraphicFramePr>
          <p:cNvPr id="11268" name="Object 2"/>
          <p:cNvGraphicFramePr>
            <a:graphicFrameLocks noChangeAspect="1"/>
          </p:cNvGraphicFramePr>
          <p:nvPr/>
        </p:nvGraphicFramePr>
        <p:xfrm>
          <a:off x="838200" y="2514600"/>
          <a:ext cx="53101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3" name="公式" r:id="rId4" imgW="2451100" imgH="914400" progId="Equation.3">
                  <p:embed/>
                </p:oleObj>
              </mc:Choice>
              <mc:Fallback>
                <p:oleObj name="公式" r:id="rId4" imgW="245110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14600"/>
                        <a:ext cx="53101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3"/>
          <p:cNvGraphicFramePr>
            <a:graphicFrameLocks noChangeAspect="1"/>
          </p:cNvGraphicFramePr>
          <p:nvPr/>
        </p:nvGraphicFramePr>
        <p:xfrm>
          <a:off x="1828800" y="5486400"/>
          <a:ext cx="12144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4" name="公式" r:id="rId6" imgW="634449" imgH="215713" progId="Equation.3">
                  <p:embed/>
                </p:oleObj>
              </mc:Choice>
              <mc:Fallback>
                <p:oleObj name="公式" r:id="rId6" imgW="634449" imgH="2157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486400"/>
                        <a:ext cx="121443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105400" y="5029200"/>
          <a:ext cx="3200400" cy="158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650" marB="456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650" marB="456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650" marB="456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650" marB="456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a</a:t>
                      </a:r>
                      <a:endParaRPr lang="zh-CN" altLang="en-US" sz="2000"/>
                    </a:p>
                  </a:txBody>
                  <a:tcPr marT="45650" marB="4565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a</a:t>
                      </a:r>
                      <a:endParaRPr lang="zh-CN" altLang="en-US" sz="2000" dirty="0"/>
                    </a:p>
                  </a:txBody>
                  <a:tcPr marT="45650" marB="4565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b</a:t>
                      </a:r>
                      <a:endParaRPr lang="zh-CN" altLang="en-US" sz="2000" dirty="0"/>
                    </a:p>
                  </a:txBody>
                  <a:tcPr marT="45650" marB="4565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</a:t>
                      </a:r>
                      <a:endParaRPr lang="zh-CN" altLang="en-US" sz="2000" dirty="0"/>
                    </a:p>
                  </a:txBody>
                  <a:tcPr marT="45650" marB="4565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b</a:t>
                      </a:r>
                      <a:endParaRPr lang="zh-CN" altLang="en-US" sz="2000" dirty="0"/>
                    </a:p>
                  </a:txBody>
                  <a:tcPr marT="45650" marB="456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a</a:t>
                      </a:r>
                      <a:endParaRPr lang="zh-CN" altLang="en-US" sz="2000" dirty="0"/>
                    </a:p>
                  </a:txBody>
                  <a:tcPr marT="45650" marB="456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b</a:t>
                      </a:r>
                      <a:endParaRPr lang="zh-CN" altLang="en-US" sz="2000" dirty="0"/>
                    </a:p>
                  </a:txBody>
                  <a:tcPr marT="45650" marB="456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</a:t>
                      </a:r>
                      <a:endParaRPr lang="zh-CN" altLang="en-US" sz="2000" dirty="0"/>
                    </a:p>
                  </a:txBody>
                  <a:tcPr marT="45650" marB="456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</a:t>
                      </a:r>
                      <a:endParaRPr lang="zh-CN" altLang="en-US" sz="2000" dirty="0"/>
                    </a:p>
                  </a:txBody>
                  <a:tcPr marT="45650" marB="456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a</a:t>
                      </a:r>
                      <a:endParaRPr lang="zh-CN" altLang="en-US" sz="2000" dirty="0"/>
                    </a:p>
                  </a:txBody>
                  <a:tcPr marT="45650" marB="456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b</a:t>
                      </a:r>
                      <a:endParaRPr lang="zh-CN" altLang="en-US" sz="2000" dirty="0"/>
                    </a:p>
                  </a:txBody>
                  <a:tcPr marT="45650" marB="456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</a:t>
                      </a:r>
                      <a:endParaRPr lang="zh-CN" altLang="en-US" sz="2000" dirty="0"/>
                    </a:p>
                  </a:txBody>
                  <a:tcPr marT="45650" marB="456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8.1 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半群</a:t>
            </a:r>
            <a:endParaRPr lang="zh-CN" altLang="en-US" dirty="0"/>
          </a:p>
        </p:txBody>
      </p:sp>
      <p:graphicFrame>
        <p:nvGraphicFramePr>
          <p:cNvPr id="12291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381000" y="1219200"/>
          <a:ext cx="828198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8" name="公式" r:id="rId4" imgW="4140200" imgH="914400" progId="Equation.3">
                  <p:embed/>
                </p:oleObj>
              </mc:Choice>
              <mc:Fallback>
                <p:oleObj name="公式" r:id="rId4" imgW="4140200" imgH="914400" progId="Equation.3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19200"/>
                        <a:ext cx="8281988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381000" y="3124200"/>
            <a:ext cx="6676828" cy="207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(2),</a:t>
            </a:r>
            <a:r>
              <a:rPr lang="en-US" altLang="zh-CN" sz="2800" b="1" dirty="0" err="1">
                <a:solidFill>
                  <a:schemeClr val="tx1"/>
                </a:solidFill>
                <a:latin typeface="黑体" panose="02010609060101010101" pitchFamily="49" charset="-122"/>
              </a:rPr>
              <a:t>i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：封闭性：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画表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，</a:t>
            </a:r>
            <a:endParaRPr lang="en-US" altLang="zh-CN" sz="2800" b="1" dirty="0">
              <a:solidFill>
                <a:schemeClr val="tx1"/>
              </a:solidFill>
              <a:latin typeface="黑体" panose="02010609060101010101" pitchFamily="49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ii)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：可结合性</a:t>
            </a:r>
            <a:r>
              <a:rPr lang="zh-CN" altLang="en-US" sz="2800" b="1" dirty="0" smtClean="0">
                <a:solidFill>
                  <a:schemeClr val="tx1"/>
                </a:solidFill>
                <a:latin typeface="黑体" panose="02010609060101010101" pitchFamily="49" charset="-122"/>
              </a:rPr>
              <a:t>：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由</a:t>
            </a:r>
            <a:r>
              <a:rPr lang="zh-CN" altLang="en-US" sz="2800" b="1" dirty="0" smtClean="0">
                <a:solidFill>
                  <a:schemeClr val="tx1"/>
                </a:solidFill>
                <a:latin typeface="黑体" panose="02010609060101010101" pitchFamily="49" charset="-122"/>
              </a:rPr>
              <a:t>定义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可知，</a:t>
            </a:r>
            <a:endParaRPr lang="en-US" altLang="zh-CN" sz="2800" b="1" dirty="0">
              <a:solidFill>
                <a:schemeClr val="tx1"/>
              </a:solidFill>
              <a:latin typeface="黑体" panose="02010609060101010101" pitchFamily="49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iii)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：幺元：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[0],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表中</a:t>
            </a:r>
            <a:r>
              <a:rPr lang="zh-CN" altLang="en-US" sz="2800" b="1" dirty="0" smtClean="0">
                <a:solidFill>
                  <a:schemeClr val="tx1"/>
                </a:solidFill>
                <a:latin typeface="黑体" panose="02010609060101010101" pitchFamily="49" charset="-122"/>
              </a:rPr>
              <a:t>没有任意两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行或两列元素完全相同。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562600" y="2667000"/>
          <a:ext cx="31242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680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[0]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[0]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[1]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[2]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[3]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[1]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[1]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[2]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[3]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[0]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[2]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[2]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[3]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[0]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[1]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[3]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[3]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[0]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[1]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[2]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31" name="Object 2"/>
          <p:cNvGraphicFramePr>
            <a:graphicFrameLocks noChangeAspect="1"/>
          </p:cNvGraphicFramePr>
          <p:nvPr/>
        </p:nvGraphicFramePr>
        <p:xfrm>
          <a:off x="5715000" y="2590800"/>
          <a:ext cx="38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9" name="公式" r:id="rId6" imgW="190335" imgH="215713" progId="Equation.3">
                  <p:embed/>
                </p:oleObj>
              </mc:Choice>
              <mc:Fallback>
                <p:oleObj name="公式" r:id="rId6" imgW="190335" imgH="2157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90800"/>
                        <a:ext cx="38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8.1 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半群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8.3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&lt;S,*&gt;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&lt;T,</a:t>
            </a:r>
            <a:r>
              <a:rPr lang="el-GR" altLang="zh-CN" dirty="0" smtClean="0"/>
              <a:t>ο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是半群，</a:t>
            </a:r>
            <a:r>
              <a:rPr lang="en-US" altLang="zh-CN" dirty="0" smtClean="0"/>
              <a:t>f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的同态，这时称</a:t>
            </a:r>
            <a:r>
              <a:rPr lang="en-US" altLang="zh-CN" dirty="0" smtClean="0"/>
              <a:t>f</a:t>
            </a:r>
            <a:r>
              <a:rPr lang="zh-CN" altLang="en-US" dirty="0" smtClean="0"/>
              <a:t>为半群同态，对半群同态，有</a:t>
            </a:r>
            <a:r>
              <a:rPr lang="en-US" altLang="zh-CN" dirty="0" smtClean="0"/>
              <a:t>(1)</a:t>
            </a:r>
            <a:r>
              <a:rPr lang="zh-CN" altLang="en-US" dirty="0" smtClean="0"/>
              <a:t>：同态像</a:t>
            </a:r>
            <a:r>
              <a:rPr lang="en-US" altLang="zh-CN" dirty="0" smtClean="0"/>
              <a:t>&lt;f(S),</a:t>
            </a:r>
            <a:r>
              <a:rPr lang="el-GR" altLang="zh-CN" dirty="0" smtClean="0"/>
              <a:t>ο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为一半群；</a:t>
            </a:r>
            <a:r>
              <a:rPr lang="en-US" altLang="zh-CN" dirty="0" smtClean="0"/>
              <a:t>(2)</a:t>
            </a:r>
            <a:r>
              <a:rPr lang="zh-CN" altLang="en-US" dirty="0" smtClean="0"/>
              <a:t>：当</a:t>
            </a:r>
            <a:r>
              <a:rPr lang="en-US" altLang="zh-CN" dirty="0" smtClean="0"/>
              <a:t>&lt;S,*&gt;</a:t>
            </a:r>
            <a:r>
              <a:rPr lang="zh-CN" altLang="en-US" dirty="0" smtClean="0"/>
              <a:t>为独异点时，则</a:t>
            </a:r>
            <a:r>
              <a:rPr lang="en-US" altLang="zh-CN" dirty="0" smtClean="0"/>
              <a:t>&lt;f(S),</a:t>
            </a:r>
            <a:r>
              <a:rPr lang="el-GR" altLang="zh-CN" dirty="0" smtClean="0"/>
              <a:t>ο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为一独异点。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证：由</a:t>
            </a:r>
            <a:r>
              <a:rPr lang="en-US" altLang="zh-CN" dirty="0" smtClean="0"/>
              <a:t>7.10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7.11</a:t>
            </a:r>
            <a:r>
              <a:rPr lang="zh-CN" altLang="en-US" dirty="0" smtClean="0"/>
              <a:t>可得。</a:t>
            </a:r>
            <a:endParaRPr lang="zh-CN" altLang="en-US" dirty="0"/>
          </a:p>
        </p:txBody>
      </p:sp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默认设计模板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22770</TotalTime>
  <Words>4309</Words>
  <Application>Microsoft Office PowerPoint</Application>
  <PresentationFormat>全屏显示(4:3)</PresentationFormat>
  <Paragraphs>482</Paragraphs>
  <Slides>65</Slides>
  <Notes>46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65</vt:i4>
      </vt:variant>
    </vt:vector>
  </HeadingPairs>
  <TitlesOfParts>
    <vt:vector size="77" baseType="lpstr">
      <vt:lpstr>黑体</vt:lpstr>
      <vt:lpstr>宋体</vt:lpstr>
      <vt:lpstr>Arial</vt:lpstr>
      <vt:lpstr>Arial Black</vt:lpstr>
      <vt:lpstr>Comic Sans MS</vt:lpstr>
      <vt:lpstr>Garamond</vt:lpstr>
      <vt:lpstr>Symbol</vt:lpstr>
      <vt:lpstr>Times New Roman</vt:lpstr>
      <vt:lpstr>Wingdings</vt:lpstr>
      <vt:lpstr>默认设计模板</vt:lpstr>
      <vt:lpstr>公式</vt:lpstr>
      <vt:lpstr>Equation</vt:lpstr>
      <vt:lpstr>第八章 群论</vt:lpstr>
      <vt:lpstr>8.1 半群</vt:lpstr>
      <vt:lpstr>8.1 半群</vt:lpstr>
      <vt:lpstr>8.1 半群</vt:lpstr>
      <vt:lpstr>8.1 半群</vt:lpstr>
      <vt:lpstr>8.1 半群</vt:lpstr>
      <vt:lpstr>8.1 半群</vt:lpstr>
      <vt:lpstr>8.1 半群</vt:lpstr>
      <vt:lpstr>8.1 半群</vt:lpstr>
      <vt:lpstr>8.2 群的定义与性质</vt:lpstr>
      <vt:lpstr>8.2 群的定义与性质</vt:lpstr>
      <vt:lpstr>8.2 群的定义与性质</vt:lpstr>
      <vt:lpstr>8.2 群的定义与性质</vt:lpstr>
      <vt:lpstr>8.2 群的定义与性质</vt:lpstr>
      <vt:lpstr>8.2 群的定义与性质</vt:lpstr>
      <vt:lpstr>8.2 群的定义与性质</vt:lpstr>
      <vt:lpstr>8.2 群的定义与性质</vt:lpstr>
      <vt:lpstr>8.2 群的定义与性质</vt:lpstr>
      <vt:lpstr>8.2 群的定义与性质</vt:lpstr>
      <vt:lpstr>8.2 群的定义与性质</vt:lpstr>
      <vt:lpstr>8.2 群的定义与性质</vt:lpstr>
      <vt:lpstr>8.2 群的定义与性质</vt:lpstr>
      <vt:lpstr>8.2 群的定义与性质</vt:lpstr>
      <vt:lpstr>8.2 群的定义与性质</vt:lpstr>
      <vt:lpstr>8.3 子群</vt:lpstr>
      <vt:lpstr>8.3 子群</vt:lpstr>
      <vt:lpstr>8.3 子群</vt:lpstr>
      <vt:lpstr>8.3 子群</vt:lpstr>
      <vt:lpstr>8.3 子群</vt:lpstr>
      <vt:lpstr>8.3 子群</vt:lpstr>
      <vt:lpstr>8.3 子群</vt:lpstr>
      <vt:lpstr>8.3 子群</vt:lpstr>
      <vt:lpstr>8.3 子群</vt:lpstr>
      <vt:lpstr>8.4 陪集与拉格朗日定理</vt:lpstr>
      <vt:lpstr>8.4 陪集与拉格朗日定理</vt:lpstr>
      <vt:lpstr>8.4 陪集与拉格朗日定理</vt:lpstr>
      <vt:lpstr>8.4 陪集与拉格朗日定理</vt:lpstr>
      <vt:lpstr>8.4 陪集与拉格朗日定理</vt:lpstr>
      <vt:lpstr>8.4 陪集与拉格朗日定理</vt:lpstr>
      <vt:lpstr>8.4 陪集与拉格朗日定理</vt:lpstr>
      <vt:lpstr>8.4 陪集与拉格朗日定理</vt:lpstr>
      <vt:lpstr>8.4 陪集与拉格朗日定理</vt:lpstr>
      <vt:lpstr>8.4 陪集与拉格朗日定理</vt:lpstr>
      <vt:lpstr>8.4 陪集与拉格朗日定理</vt:lpstr>
      <vt:lpstr>8.4 陪集与拉格朗日定理</vt:lpstr>
      <vt:lpstr>8.5 正规子群与商群</vt:lpstr>
      <vt:lpstr>8.5 正规子群与商群</vt:lpstr>
      <vt:lpstr>8.5 正规子群与商群</vt:lpstr>
      <vt:lpstr>8.5 正规子群与商群</vt:lpstr>
      <vt:lpstr>8.5 正规子群与商群</vt:lpstr>
      <vt:lpstr>8.5 正规子群与商群</vt:lpstr>
      <vt:lpstr>[补] 7.4 代数系统的同态与同构</vt:lpstr>
      <vt:lpstr>8.5 正规子群与商群</vt:lpstr>
      <vt:lpstr>8.5 正规子群与商群</vt:lpstr>
      <vt:lpstr>8.5 正规子群与商群</vt:lpstr>
      <vt:lpstr>8.6 特殊群：循环群与置换群</vt:lpstr>
      <vt:lpstr>8.6 特殊群：循环群与置换群</vt:lpstr>
      <vt:lpstr>8.6 特殊群：循环群与置换群</vt:lpstr>
      <vt:lpstr>8.6 特殊群：循环群与置换群</vt:lpstr>
      <vt:lpstr>8.6 特殊群：循环群与置换群</vt:lpstr>
      <vt:lpstr>8.6 特殊群：循环群与置换群</vt:lpstr>
      <vt:lpstr>8.6 特殊群：循环群与置换群</vt:lpstr>
      <vt:lpstr>[补] 5.5 置换</vt:lpstr>
      <vt:lpstr>8.6 特殊群：循环群与置换群</vt:lpstr>
      <vt:lpstr>8.6 特殊群：循环群与置换群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</dc:creator>
  <cp:lastModifiedBy>ANT</cp:lastModifiedBy>
  <cp:revision>1245</cp:revision>
  <cp:lastPrinted>1601-01-01T00:00:00Z</cp:lastPrinted>
  <dcterms:created xsi:type="dcterms:W3CDTF">1601-01-01T00:00:00Z</dcterms:created>
  <dcterms:modified xsi:type="dcterms:W3CDTF">2020-12-08T10:30:18Z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