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3"/>
  </p:notesMasterIdLst>
  <p:handoutMasterIdLst>
    <p:handoutMasterId r:id="rId14"/>
  </p:handoutMasterIdLst>
  <p:sldIdLst>
    <p:sldId id="292" r:id="rId2"/>
    <p:sldId id="393" r:id="rId3"/>
    <p:sldId id="394" r:id="rId4"/>
    <p:sldId id="395" r:id="rId5"/>
    <p:sldId id="396" r:id="rId6"/>
    <p:sldId id="397" r:id="rId7"/>
    <p:sldId id="398" r:id="rId8"/>
    <p:sldId id="399" r:id="rId9"/>
    <p:sldId id="400" r:id="rId10"/>
    <p:sldId id="401" r:id="rId11"/>
    <p:sldId id="402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20000"/>
      </a:spcBef>
      <a:spcAft>
        <a:spcPct val="0"/>
      </a:spcAft>
      <a:defRPr sz="2400" kern="1200">
        <a:solidFill>
          <a:schemeClr val="bg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anose="030F0702030302020204" pitchFamily="66" charset="0"/>
        <a:ea typeface="黑体" panose="02010609060101010101" pitchFamily="49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2400" kern="1200">
        <a:solidFill>
          <a:schemeClr val="bg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anose="030F0702030302020204" pitchFamily="66" charset="0"/>
        <a:ea typeface="黑体" panose="02010609060101010101" pitchFamily="49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2400" kern="1200">
        <a:solidFill>
          <a:schemeClr val="bg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anose="030F0702030302020204" pitchFamily="66" charset="0"/>
        <a:ea typeface="黑体" panose="02010609060101010101" pitchFamily="49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2400" kern="1200">
        <a:solidFill>
          <a:schemeClr val="bg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anose="030F0702030302020204" pitchFamily="66" charset="0"/>
        <a:ea typeface="黑体" panose="02010609060101010101" pitchFamily="49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2400" kern="1200">
        <a:solidFill>
          <a:schemeClr val="bg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anose="030F0702030302020204" pitchFamily="66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bg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anose="030F0702030302020204" pitchFamily="66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bg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anose="030F0702030302020204" pitchFamily="66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bg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anose="030F0702030302020204" pitchFamily="66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bg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anose="030F0702030302020204" pitchFamily="66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CC0000"/>
    <a:srgbClr val="0000FF"/>
    <a:srgbClr val="FF9900"/>
    <a:srgbClr val="66FF33"/>
    <a:srgbClr val="00FF00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61092" autoAdjust="0"/>
  </p:normalViewPr>
  <p:slideViewPr>
    <p:cSldViewPr>
      <p:cViewPr varScale="1">
        <p:scale>
          <a:sx n="77" d="100"/>
          <a:sy n="77" d="100"/>
        </p:scale>
        <p:origin x="2952" y="48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222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effectLst/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effectLst/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effectLst/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E442B592-EA93-4491-9579-83F0A8B4147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effectLst/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effectLst/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7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7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effectLst/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7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en-US" altLang="zh-CN"/>
              <a:t>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9846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9791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5097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6176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1057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5475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6206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9785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12788" y="6257925"/>
            <a:ext cx="18859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113088" y="6257925"/>
            <a:ext cx="2916237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788" y="6257925"/>
            <a:ext cx="18859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113088" y="6257925"/>
            <a:ext cx="2916237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8529638" y="6629400"/>
            <a:ext cx="69056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85000"/>
              </a:lnSpc>
              <a:spcBef>
                <a:spcPct val="50000"/>
              </a:spcBef>
            </a:pPr>
            <a:fld id="{556A1666-E46E-497C-9722-0FD12BAB229E}" type="slidenum">
              <a:rPr lang="en-US" altLang="zh-CN" sz="1400" b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pPr algn="ctr">
                <a:lnSpc>
                  <a:spcPct val="85000"/>
                </a:lnSpc>
                <a:spcBef>
                  <a:spcPct val="50000"/>
                </a:spcBef>
              </a:pPr>
              <a:t>‹#›</a:t>
            </a:fld>
            <a:r>
              <a:rPr lang="en-US" altLang="zh-CN" sz="1400" b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/73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10" name="Rectangle 8"/>
          <p:cNvSpPr>
            <a:spLocks noChangeArrowheads="1"/>
          </p:cNvSpPr>
          <p:nvPr userDrawn="1"/>
        </p:nvSpPr>
        <p:spPr bwMode="auto">
          <a:xfrm>
            <a:off x="0" y="3055938"/>
            <a:ext cx="9144000" cy="144462"/>
          </a:xfrm>
          <a:prstGeom prst="rect">
            <a:avLst/>
          </a:prstGeom>
          <a:gradFill rotWithShape="1">
            <a:gsLst>
              <a:gs pos="0">
                <a:srgbClr val="FF9900"/>
              </a:gs>
              <a:gs pos="100000">
                <a:schemeClr val="bg1"/>
              </a:gs>
            </a:gsLst>
            <a:path path="rect">
              <a:fillToRect t="100000" r="100000"/>
            </a:path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108554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524000"/>
            <a:ext cx="9144000" cy="1470025"/>
          </a:xfrm>
        </p:spPr>
        <p:txBody>
          <a:bodyPr/>
          <a:lstStyle>
            <a:lvl1pPr>
              <a:defRPr>
                <a:solidFill>
                  <a:srgbClr val="0000E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8555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733800"/>
            <a:ext cx="6400800" cy="1981200"/>
          </a:xfrm>
        </p:spPr>
        <p:txBody>
          <a:bodyPr/>
          <a:lstStyle>
            <a:lvl1pPr marL="0" indent="0" algn="ctr">
              <a:buFontTx/>
              <a:buNone/>
              <a:defRPr b="1">
                <a:solidFill>
                  <a:schemeClr val="accent2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919275074"/>
      </p:ext>
    </p:extLst>
  </p:cSld>
  <p:clrMapOvr>
    <a:masterClrMapping/>
  </p:clrMapOvr>
  <p:transition spd="med" advTm="5486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440406"/>
      </p:ext>
    </p:extLst>
  </p:cSld>
  <p:clrMapOvr>
    <a:masterClrMapping/>
  </p:clrMapOvr>
  <p:transition spd="med" advTm="5486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9098"/>
      </p:ext>
    </p:extLst>
  </p:cSld>
  <p:clrMapOvr>
    <a:masterClrMapping/>
  </p:clrMapOvr>
  <p:transition spd="med" advTm="5486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97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89463"/>
      </p:ext>
    </p:extLst>
  </p:cSld>
  <p:clrMapOvr>
    <a:masterClrMapping/>
  </p:clrMapOvr>
  <p:transition spd="med" advTm="5486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97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143000"/>
            <a:ext cx="4038600" cy="2667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62400"/>
            <a:ext cx="4038600" cy="2667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59473"/>
      </p:ext>
    </p:extLst>
  </p:cSld>
  <p:clrMapOvr>
    <a:masterClrMapping/>
  </p:clrMapOvr>
  <p:transition spd="med" advTm="5486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="1"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5563645"/>
      </p:ext>
    </p:extLst>
  </p:cSld>
  <p:clrMapOvr>
    <a:masterClrMapping/>
  </p:clrMapOvr>
  <p:transition spd="med" advTm="5486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15115779"/>
      </p:ext>
    </p:extLst>
  </p:cSld>
  <p:clrMapOvr>
    <a:masterClrMapping/>
  </p:clrMapOvr>
  <p:transition spd="med" advTm="5486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939101"/>
      </p:ext>
    </p:extLst>
  </p:cSld>
  <p:clrMapOvr>
    <a:masterClrMapping/>
  </p:clrMapOvr>
  <p:transition spd="med" advTm="5486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181896"/>
      </p:ext>
    </p:extLst>
  </p:cSld>
  <p:clrMapOvr>
    <a:masterClrMapping/>
  </p:clrMapOvr>
  <p:transition spd="med" advTm="5486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4973468"/>
      </p:ext>
    </p:extLst>
  </p:cSld>
  <p:clrMapOvr>
    <a:masterClrMapping/>
  </p:clrMapOvr>
  <p:transition spd="med" advTm="5486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5965113"/>
      </p:ext>
    </p:extLst>
  </p:cSld>
  <p:clrMapOvr>
    <a:masterClrMapping/>
  </p:clrMapOvr>
  <p:transition spd="med" advTm="5486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45153316"/>
      </p:ext>
    </p:extLst>
  </p:cSld>
  <p:clrMapOvr>
    <a:masterClrMapping/>
  </p:clrMapOvr>
  <p:transition spd="med" advTm="5486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26022228"/>
      </p:ext>
    </p:extLst>
  </p:cSld>
  <p:clrMapOvr>
    <a:masterClrMapping/>
  </p:clrMapOvr>
  <p:transition spd="med" advTm="5486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712788" y="6257925"/>
            <a:ext cx="18859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3113088" y="6257925"/>
            <a:ext cx="2916237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712788" y="6257925"/>
            <a:ext cx="18859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99333" name="Rectangle 5"/>
          <p:cNvSpPr>
            <a:spLocks noChangeArrowheads="1"/>
          </p:cNvSpPr>
          <p:nvPr/>
        </p:nvSpPr>
        <p:spPr bwMode="auto">
          <a:xfrm>
            <a:off x="3113088" y="6257925"/>
            <a:ext cx="2916237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99334" name="Text Box 6"/>
          <p:cNvSpPr txBox="1">
            <a:spLocks noChangeArrowheads="1"/>
          </p:cNvSpPr>
          <p:nvPr/>
        </p:nvSpPr>
        <p:spPr bwMode="auto">
          <a:xfrm>
            <a:off x="8536824" y="6628195"/>
            <a:ext cx="641266" cy="275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85000"/>
              </a:lnSpc>
              <a:spcBef>
                <a:spcPct val="50000"/>
              </a:spcBef>
            </a:pPr>
            <a:fld id="{F9615047-EAF1-4E65-8139-FDDDA5C07DED}" type="slidenum">
              <a:rPr lang="en-US" altLang="zh-CN" sz="1400" b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pPr algn="ctr">
                <a:lnSpc>
                  <a:spcPct val="85000"/>
                </a:lnSpc>
                <a:spcBef>
                  <a:spcPct val="50000"/>
                </a:spcBef>
              </a:pPr>
              <a:t>‹#›</a:t>
            </a:fld>
            <a:r>
              <a:rPr lang="en-US" altLang="zh-CN" sz="1400" b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/11</a:t>
            </a:r>
            <a:endParaRPr lang="en-US" altLang="zh-CN" sz="1400" b="1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9335" name="Rectangle 7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99342" name="Rectangle 14"/>
          <p:cNvSpPr>
            <a:spLocks noChangeArrowheads="1"/>
          </p:cNvSpPr>
          <p:nvPr userDrawn="1"/>
        </p:nvSpPr>
        <p:spPr bwMode="auto">
          <a:xfrm>
            <a:off x="0" y="922338"/>
            <a:ext cx="9144000" cy="144462"/>
          </a:xfrm>
          <a:prstGeom prst="rect">
            <a:avLst/>
          </a:prstGeom>
          <a:gradFill rotWithShape="1">
            <a:gsLst>
              <a:gs pos="0">
                <a:srgbClr val="FF9900"/>
              </a:gs>
              <a:gs pos="100000">
                <a:schemeClr val="bg1"/>
              </a:gs>
            </a:gsLst>
            <a:path path="rect">
              <a:fillToRect t="100000" r="100000"/>
            </a:path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99345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1274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  <p:sldLayoutId id="2147484000" r:id="rId12"/>
    <p:sldLayoutId id="2147484001" r:id="rId13"/>
  </p:sldLayoutIdLst>
  <p:transition spd="med" advTm="5486"/>
  <p:timing>
    <p:tnLst>
      <p:par>
        <p:cTn id="1" dur="indefinite" restart="never" nodeType="tmRoot"/>
      </p:par>
    </p:tnLst>
  </p:timing>
  <p:txStyles>
    <p:titleStyle>
      <a:lvl1pPr algn="l" defTabSz="1030288" rtl="0" eaLnBrk="0" fontAlgn="base" hangingPunct="0">
        <a:lnSpc>
          <a:spcPct val="93000"/>
        </a:lnSpc>
        <a:spcBef>
          <a:spcPct val="25000"/>
        </a:spcBef>
        <a:spcAft>
          <a:spcPct val="0"/>
        </a:spcAft>
        <a:defRPr sz="44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defTabSz="1030288" rtl="0" eaLnBrk="0" fontAlgn="base" hangingPunct="0">
        <a:lnSpc>
          <a:spcPct val="93000"/>
        </a:lnSpc>
        <a:spcBef>
          <a:spcPct val="25000"/>
        </a:spcBef>
        <a:spcAft>
          <a:spcPct val="0"/>
        </a:spcAft>
        <a:defRPr sz="44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charset="-122"/>
        </a:defRPr>
      </a:lvl2pPr>
      <a:lvl3pPr algn="l" defTabSz="1030288" rtl="0" eaLnBrk="0" fontAlgn="base" hangingPunct="0">
        <a:lnSpc>
          <a:spcPct val="93000"/>
        </a:lnSpc>
        <a:spcBef>
          <a:spcPct val="25000"/>
        </a:spcBef>
        <a:spcAft>
          <a:spcPct val="0"/>
        </a:spcAft>
        <a:defRPr sz="44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charset="-122"/>
        </a:defRPr>
      </a:lvl3pPr>
      <a:lvl4pPr algn="l" defTabSz="1030288" rtl="0" eaLnBrk="0" fontAlgn="base" hangingPunct="0">
        <a:lnSpc>
          <a:spcPct val="93000"/>
        </a:lnSpc>
        <a:spcBef>
          <a:spcPct val="25000"/>
        </a:spcBef>
        <a:spcAft>
          <a:spcPct val="0"/>
        </a:spcAft>
        <a:defRPr sz="44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charset="-122"/>
        </a:defRPr>
      </a:lvl4pPr>
      <a:lvl5pPr algn="l" defTabSz="1030288" rtl="0" eaLnBrk="0" fontAlgn="base" hangingPunct="0">
        <a:lnSpc>
          <a:spcPct val="93000"/>
        </a:lnSpc>
        <a:spcBef>
          <a:spcPct val="25000"/>
        </a:spcBef>
        <a:spcAft>
          <a:spcPct val="0"/>
        </a:spcAft>
        <a:defRPr sz="44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charset="-122"/>
        </a:defRPr>
      </a:lvl5pPr>
      <a:lvl6pPr marL="457200" algn="ctr" defTabSz="1030288" rtl="0" fontAlgn="base">
        <a:lnSpc>
          <a:spcPct val="93000"/>
        </a:lnSpc>
        <a:spcBef>
          <a:spcPct val="25000"/>
        </a:spcBef>
        <a:spcAft>
          <a:spcPct val="0"/>
        </a:spcAft>
        <a:defRPr sz="40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charset="-122"/>
        </a:defRPr>
      </a:lvl6pPr>
      <a:lvl7pPr marL="914400" algn="ctr" defTabSz="1030288" rtl="0" fontAlgn="base">
        <a:lnSpc>
          <a:spcPct val="93000"/>
        </a:lnSpc>
        <a:spcBef>
          <a:spcPct val="25000"/>
        </a:spcBef>
        <a:spcAft>
          <a:spcPct val="0"/>
        </a:spcAft>
        <a:defRPr sz="40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charset="-122"/>
        </a:defRPr>
      </a:lvl7pPr>
      <a:lvl8pPr marL="1371600" algn="ctr" defTabSz="1030288" rtl="0" fontAlgn="base">
        <a:lnSpc>
          <a:spcPct val="93000"/>
        </a:lnSpc>
        <a:spcBef>
          <a:spcPct val="25000"/>
        </a:spcBef>
        <a:spcAft>
          <a:spcPct val="0"/>
        </a:spcAft>
        <a:defRPr sz="40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charset="-122"/>
        </a:defRPr>
      </a:lvl8pPr>
      <a:lvl9pPr marL="1828800" algn="ctr" defTabSz="1030288" rtl="0" fontAlgn="base">
        <a:lnSpc>
          <a:spcPct val="93000"/>
        </a:lnSpc>
        <a:spcBef>
          <a:spcPct val="25000"/>
        </a:spcBef>
        <a:spcAft>
          <a:spcPct val="0"/>
        </a:spcAft>
        <a:defRPr sz="40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charset="-122"/>
        </a:defRPr>
      </a:lvl9pPr>
    </p:titleStyle>
    <p:bodyStyle>
      <a:lvl1pPr marL="228600" indent="-228600" algn="l" defTabSz="1030288" rtl="0" eaLnBrk="0" fontAlgn="base" hangingPunct="0">
        <a:lnSpc>
          <a:spcPct val="87000"/>
        </a:lnSpc>
        <a:spcBef>
          <a:spcPct val="34000"/>
        </a:spcBef>
        <a:spcAft>
          <a:spcPct val="0"/>
        </a:spcAft>
        <a:buClr>
          <a:srgbClr val="A50021"/>
        </a:buClr>
        <a:buSzPct val="114000"/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defTabSz="1030288" rtl="0" eaLnBrk="0" fontAlgn="base" hangingPunct="0">
        <a:lnSpc>
          <a:spcPct val="87000"/>
        </a:lnSpc>
        <a:spcBef>
          <a:spcPct val="34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857250" indent="-171450" algn="l" defTabSz="1030288" rtl="0" eaLnBrk="0" fontAlgn="base" hangingPunct="0">
        <a:lnSpc>
          <a:spcPct val="87000"/>
        </a:lnSpc>
        <a:spcBef>
          <a:spcPct val="34000"/>
        </a:spcBef>
        <a:spcAft>
          <a:spcPct val="0"/>
        </a:spcAft>
        <a:buClr>
          <a:srgbClr val="A50021"/>
        </a:buClr>
        <a:buSzPct val="11400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1788" indent="-228600" algn="l" defTabSz="1030288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Garamond" pitchFamily="18" charset="0"/>
          <a:ea typeface="+mn-ea"/>
        </a:defRPr>
      </a:lvl4pPr>
      <a:lvl5pPr marL="2058988" indent="-228600" algn="l" defTabSz="1030288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Garamond" pitchFamily="18" charset="0"/>
          <a:ea typeface="+mn-ea"/>
        </a:defRPr>
      </a:lvl5pPr>
      <a:lvl6pPr marL="2516188" indent="-228600" algn="l" defTabSz="1030288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Garamond" pitchFamily="18" charset="0"/>
          <a:ea typeface="+mn-ea"/>
        </a:defRPr>
      </a:lvl6pPr>
      <a:lvl7pPr marL="2973388" indent="-228600" algn="l" defTabSz="1030288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Garamond" pitchFamily="18" charset="0"/>
          <a:ea typeface="+mn-ea"/>
        </a:defRPr>
      </a:lvl7pPr>
      <a:lvl8pPr marL="3430588" indent="-228600" algn="l" defTabSz="1030288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Garamond" pitchFamily="18" charset="0"/>
          <a:ea typeface="+mn-ea"/>
        </a:defRPr>
      </a:lvl8pPr>
      <a:lvl9pPr marL="3887788" indent="-228600" algn="l" defTabSz="1030288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Garamond" pitchFamily="18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5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9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7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wmf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8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17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0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zh-CN" altLang="en-US" dirty="0" smtClean="0">
                <a:latin typeface="Arial Black" pitchFamily="34" charset="0"/>
                <a:ea typeface="黑体" pitchFamily="2" charset="-122"/>
              </a:rPr>
              <a:t>第九章 环与域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pitchFamily="34" charset="0"/>
              <a:buChar char="•"/>
              <a:defRPr/>
            </a:pPr>
            <a:r>
              <a:rPr lang="en-US" altLang="zh-CN" sz="3200" kern="1200" dirty="0" smtClean="0">
                <a:solidFill>
                  <a:srgbClr val="008000"/>
                </a:solidFill>
              </a:rPr>
              <a:t>9.1 </a:t>
            </a:r>
            <a:r>
              <a:rPr lang="zh-CN" altLang="en-US" sz="3200" kern="1200" dirty="0" smtClean="0">
                <a:solidFill>
                  <a:srgbClr val="008000"/>
                </a:solidFill>
              </a:rPr>
              <a:t>环：两个二元运算的代数结构</a:t>
            </a:r>
            <a:endParaRPr lang="en-US" altLang="zh-CN" sz="3200" kern="1200" dirty="0" smtClean="0">
              <a:solidFill>
                <a:srgbClr val="008000"/>
              </a:solidFill>
            </a:endParaRPr>
          </a:p>
          <a:p>
            <a:pPr eaLnBrk="1" hangingPunct="1">
              <a:lnSpc>
                <a:spcPct val="77000"/>
              </a:lnSpc>
              <a:buFont typeface="Arial" pitchFamily="34" charset="0"/>
              <a:buChar char="•"/>
              <a:defRPr/>
            </a:pPr>
            <a:r>
              <a:rPr lang="en-US" altLang="zh-CN" sz="3200" kern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  <a:r>
              <a:rPr lang="zh-CN" altLang="en-US" sz="3200" kern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环的概念</a:t>
            </a:r>
            <a:endParaRPr lang="en-US" altLang="zh-CN" sz="3200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lnSpc>
                <a:spcPct val="100000"/>
              </a:lnSpc>
              <a:buFont typeface="Arial" pitchFamily="34" charset="0"/>
              <a:buChar char="•"/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定义</a:t>
            </a:r>
            <a:r>
              <a:rPr lang="en-US" altLang="zh-CN" kern="1200" dirty="0" smtClean="0">
                <a:solidFill>
                  <a:srgbClr val="FF6600"/>
                </a:solidFill>
              </a:rPr>
              <a:t>9.1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en-US" altLang="zh-CN" kern="1200" dirty="0" smtClean="0"/>
              <a:t>&lt;R,+,·&gt;</a:t>
            </a:r>
            <a:r>
              <a:rPr lang="zh-CN" altLang="en-US" kern="1200" dirty="0" smtClean="0"/>
              <a:t>是代数系统，</a:t>
            </a:r>
            <a:r>
              <a:rPr lang="en-US" altLang="zh-CN" kern="1200" dirty="0" smtClean="0"/>
              <a:t>+</a:t>
            </a:r>
            <a:r>
              <a:rPr lang="zh-CN" altLang="en-US" kern="1200" dirty="0" smtClean="0"/>
              <a:t>，</a:t>
            </a:r>
            <a:r>
              <a:rPr lang="en-US" altLang="zh-CN" kern="1200" dirty="0" smtClean="0"/>
              <a:t>·</a:t>
            </a:r>
            <a:r>
              <a:rPr lang="zh-CN" altLang="en-US" kern="1200" dirty="0" smtClean="0"/>
              <a:t>是二元运算，若满足：</a:t>
            </a:r>
            <a:endParaRPr lang="en-US" altLang="zh-CN" kern="1200" dirty="0" smtClean="0"/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kern="1200" dirty="0" smtClean="0"/>
              <a:t>(1) &lt;R</a:t>
            </a:r>
            <a:r>
              <a:rPr lang="zh-CN" altLang="en-US" kern="1200" dirty="0" smtClean="0"/>
              <a:t>，</a:t>
            </a:r>
            <a:r>
              <a:rPr lang="en-US" altLang="zh-CN" kern="1200" dirty="0" smtClean="0"/>
              <a:t>+&gt;</a:t>
            </a:r>
            <a:r>
              <a:rPr lang="zh-CN" altLang="en-US" kern="1200" dirty="0" smtClean="0"/>
              <a:t>是阿贝尔群；</a:t>
            </a:r>
            <a:r>
              <a:rPr lang="en-US" altLang="zh-CN" kern="1200" dirty="0" smtClean="0"/>
              <a:t>(2) &lt;R,·&gt;</a:t>
            </a:r>
            <a:r>
              <a:rPr lang="zh-CN" altLang="en-US" kern="1200" dirty="0" smtClean="0"/>
              <a:t>是半群；</a:t>
            </a:r>
            <a:endParaRPr lang="en-US" altLang="zh-CN" kern="1200" dirty="0" smtClean="0"/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kern="1200" dirty="0" smtClean="0"/>
              <a:t>(3) ·</a:t>
            </a:r>
            <a:r>
              <a:rPr lang="zh-CN" altLang="en-US" kern="1200" dirty="0" smtClean="0"/>
              <a:t>对</a:t>
            </a:r>
            <a:r>
              <a:rPr lang="en-US" altLang="zh-CN" kern="1200" dirty="0" smtClean="0"/>
              <a:t>+</a:t>
            </a:r>
            <a:r>
              <a:rPr lang="zh-CN" altLang="en-US" kern="1200" dirty="0" smtClean="0"/>
              <a:t>可分配；则称</a:t>
            </a:r>
            <a:r>
              <a:rPr lang="en-US" altLang="zh-CN" kern="1200" dirty="0" smtClean="0"/>
              <a:t>&lt;R,+,·&gt;</a:t>
            </a:r>
            <a:r>
              <a:rPr lang="zh-CN" altLang="en-US" kern="1200" dirty="0" smtClean="0"/>
              <a:t>为环</a:t>
            </a:r>
            <a:r>
              <a:rPr lang="en-US" altLang="zh-CN" kern="1200" dirty="0" smtClean="0"/>
              <a:t>(Ring)</a:t>
            </a:r>
            <a:r>
              <a:rPr lang="zh-CN" altLang="en-US" kern="1200" dirty="0" smtClean="0"/>
              <a:t>，</a:t>
            </a:r>
            <a:r>
              <a:rPr lang="en-US" altLang="zh-CN" kern="1200" dirty="0" smtClean="0"/>
              <a:t>+</a:t>
            </a:r>
            <a:r>
              <a:rPr lang="zh-CN" altLang="en-US" kern="1200" dirty="0" smtClean="0"/>
              <a:t>称为加法，</a:t>
            </a:r>
            <a:r>
              <a:rPr lang="en-US" altLang="zh-CN" kern="1200" dirty="0" smtClean="0"/>
              <a:t>·</a:t>
            </a:r>
            <a:r>
              <a:rPr lang="zh-CN" altLang="en-US" kern="1200" dirty="0" smtClean="0"/>
              <a:t>称为乘法</a:t>
            </a:r>
            <a:r>
              <a:rPr lang="en-US" altLang="zh-CN" kern="1200" dirty="0" smtClean="0"/>
              <a:t>(</a:t>
            </a:r>
            <a:r>
              <a:rPr lang="zh-CN" altLang="en-US" kern="1200" dirty="0" smtClean="0"/>
              <a:t>未必是数加和数乘</a:t>
            </a:r>
            <a:r>
              <a:rPr lang="en-US" altLang="zh-CN" kern="1200" dirty="0" smtClean="0"/>
              <a:t>)</a:t>
            </a:r>
            <a:r>
              <a:rPr lang="zh-CN" altLang="en-US" kern="1200" dirty="0" smtClean="0"/>
              <a:t>；同时加法幺元记为</a:t>
            </a:r>
            <a:r>
              <a:rPr lang="en-US" altLang="zh-CN" kern="1200" dirty="0" smtClean="0"/>
              <a:t>0</a:t>
            </a:r>
            <a:r>
              <a:rPr lang="zh-CN" altLang="en-US" kern="1200" dirty="0" smtClean="0"/>
              <a:t>，加法逆元</a:t>
            </a:r>
            <a:r>
              <a:rPr lang="en-US" altLang="zh-CN" kern="1200" dirty="0" smtClean="0"/>
              <a:t>-x</a:t>
            </a:r>
            <a:r>
              <a:rPr lang="zh-CN" altLang="en-US" kern="1200" dirty="0" smtClean="0"/>
              <a:t>，</a:t>
            </a:r>
            <a:r>
              <a:rPr lang="en-US" altLang="zh-CN" kern="1200" dirty="0" smtClean="0"/>
              <a:t>n</a:t>
            </a:r>
            <a:r>
              <a:rPr lang="zh-CN" altLang="en-US" kern="1200" dirty="0" smtClean="0"/>
              <a:t>次幂为</a:t>
            </a:r>
            <a:r>
              <a:rPr lang="en-US" altLang="zh-CN" kern="1200" dirty="0" err="1" smtClean="0"/>
              <a:t>nx</a:t>
            </a:r>
            <a:r>
              <a:rPr lang="zh-CN" altLang="en-US" kern="1200" dirty="0" smtClean="0"/>
              <a:t>，若存在的话，乘法幺元记为</a:t>
            </a:r>
            <a:r>
              <a:rPr lang="en-US" altLang="zh-CN" kern="1200" dirty="0" smtClean="0"/>
              <a:t>1</a:t>
            </a:r>
            <a:r>
              <a:rPr lang="zh-CN" altLang="en-US" kern="1200" dirty="0" smtClean="0"/>
              <a:t>，逆元为   </a:t>
            </a:r>
            <a:r>
              <a:rPr lang="en-US" altLang="zh-CN" kern="1200" dirty="0" smtClean="0"/>
              <a:t>n</a:t>
            </a:r>
            <a:r>
              <a:rPr lang="zh-CN" altLang="en-US" kern="1200" dirty="0" smtClean="0"/>
              <a:t>次幂为</a:t>
            </a:r>
          </a:p>
        </p:txBody>
      </p:sp>
      <p:sp>
        <p:nvSpPr>
          <p:cNvPr id="153610" name="Rectangle 10"/>
          <p:cNvSpPr>
            <a:spLocks noChangeArrowheads="1"/>
          </p:cNvSpPr>
          <p:nvPr/>
        </p:nvSpPr>
        <p:spPr bwMode="auto">
          <a:xfrm>
            <a:off x="0" y="11318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5943600" y="5181600"/>
          <a:ext cx="431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" name="公式" r:id="rId4" imgW="215640" imgH="203040" progId="Equation.3">
                  <p:embed/>
                </p:oleObj>
              </mc:Choice>
              <mc:Fallback>
                <p:oleObj name="公式" r:id="rId4" imgW="21564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5181600"/>
                        <a:ext cx="431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ChangeAspect="1"/>
          </p:cNvGraphicFramePr>
          <p:nvPr/>
        </p:nvGraphicFramePr>
        <p:xfrm>
          <a:off x="7772400" y="5105400"/>
          <a:ext cx="4667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" name="公式" r:id="rId6" imgW="177480" imgH="203040" progId="Equation.3">
                  <p:embed/>
                </p:oleObj>
              </mc:Choice>
              <mc:Fallback>
                <p:oleObj name="公式" r:id="rId6" imgW="17748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5105400"/>
                        <a:ext cx="4667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9.2 </a:t>
            </a:r>
            <a:r>
              <a:rPr lang="zh-CN" altLang="en-US" dirty="0" smtClean="0"/>
              <a:t>整环和域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486400"/>
          </a:xfrm>
        </p:spPr>
        <p:txBody>
          <a:bodyPr/>
          <a:lstStyle/>
          <a:p>
            <a:pPr>
              <a:defRPr/>
            </a:pPr>
            <a:endParaRPr lang="en-US" altLang="zh-CN" kern="1200" dirty="0" smtClean="0">
              <a:solidFill>
                <a:srgbClr val="FF6600"/>
              </a:solidFill>
            </a:endParaRPr>
          </a:p>
          <a:p>
            <a:pPr>
              <a:defRPr/>
            </a:pPr>
            <a:endParaRPr lang="en-US" altLang="zh-CN" kern="1200" dirty="0" smtClean="0">
              <a:solidFill>
                <a:srgbClr val="FF6600"/>
              </a:solidFill>
            </a:endParaRPr>
          </a:p>
          <a:p>
            <a:pPr>
              <a:defRPr/>
            </a:pPr>
            <a:endParaRPr lang="en-US" altLang="zh-CN" kern="1200" dirty="0" smtClean="0">
              <a:solidFill>
                <a:srgbClr val="FF6600"/>
              </a:solidFill>
            </a:endParaRPr>
          </a:p>
          <a:p>
            <a:pPr>
              <a:defRPr/>
            </a:pPr>
            <a:endParaRPr lang="en-US" altLang="zh-CN" kern="1200" dirty="0" smtClean="0">
              <a:solidFill>
                <a:srgbClr val="FF6600"/>
              </a:solidFill>
            </a:endParaRPr>
          </a:p>
          <a:p>
            <a:pPr>
              <a:defRPr/>
            </a:pPr>
            <a:endParaRPr lang="en-US" altLang="zh-CN" kern="1200" dirty="0" smtClean="0">
              <a:solidFill>
                <a:srgbClr val="FF6600"/>
              </a:solidFill>
            </a:endParaRPr>
          </a:p>
          <a:p>
            <a:pPr>
              <a:defRPr/>
            </a:pPr>
            <a:endParaRPr lang="en-US" altLang="zh-CN" kern="1200" dirty="0" smtClean="0">
              <a:solidFill>
                <a:srgbClr val="FF6600"/>
              </a:solidFill>
            </a:endParaRPr>
          </a:p>
          <a:p>
            <a:pPr>
              <a:defRPr/>
            </a:pPr>
            <a:endParaRPr lang="en-US" altLang="zh-CN" kern="1200" dirty="0" smtClean="0">
              <a:solidFill>
                <a:srgbClr val="FF6600"/>
              </a:solidFill>
            </a:endParaRPr>
          </a:p>
          <a:p>
            <a:pPr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定义</a:t>
            </a:r>
            <a:r>
              <a:rPr lang="en-US" altLang="zh-CN" kern="1200" dirty="0" smtClean="0">
                <a:solidFill>
                  <a:srgbClr val="FF6600"/>
                </a:solidFill>
              </a:rPr>
              <a:t>9.6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kern="1200" dirty="0" smtClean="0"/>
              <a:t>设</a:t>
            </a:r>
            <a:r>
              <a:rPr lang="en-US" altLang="zh-CN" kern="1200" dirty="0" smtClean="0"/>
              <a:t>&lt;F,+,·&gt;</a:t>
            </a:r>
            <a:r>
              <a:rPr lang="zh-CN" altLang="en-US" kern="1200" dirty="0" smtClean="0"/>
              <a:t>为</a:t>
            </a:r>
            <a:r>
              <a:rPr lang="zh-CN" altLang="en-US" dirty="0" smtClean="0"/>
              <a:t>域，</a:t>
            </a:r>
            <a:r>
              <a:rPr lang="en-US" altLang="zh-CN" kern="1200" dirty="0" smtClean="0"/>
              <a:t> &lt;S,+,·&gt;</a:t>
            </a:r>
            <a:r>
              <a:rPr lang="zh-CN" altLang="en-US" kern="1200" dirty="0" smtClean="0"/>
              <a:t>为</a:t>
            </a:r>
            <a:r>
              <a:rPr lang="en-US" altLang="zh-CN" dirty="0" smtClean="0"/>
              <a:t>F</a:t>
            </a:r>
            <a:r>
              <a:rPr lang="zh-CN" altLang="en-US" dirty="0" smtClean="0"/>
              <a:t>的子环，且</a:t>
            </a:r>
            <a:r>
              <a:rPr lang="en-US" altLang="zh-CN" kern="1200" dirty="0" smtClean="0"/>
              <a:t>&lt;S,+,·&gt;</a:t>
            </a:r>
            <a:r>
              <a:rPr lang="zh-CN" altLang="en-US" kern="1200" dirty="0" smtClean="0"/>
              <a:t>为域，则称</a:t>
            </a:r>
            <a:r>
              <a:rPr lang="en-US" altLang="zh-CN" kern="1200" dirty="0" smtClean="0"/>
              <a:t>S</a:t>
            </a:r>
            <a:r>
              <a:rPr lang="zh-CN" altLang="en-US" kern="1200" dirty="0" smtClean="0"/>
              <a:t>为</a:t>
            </a:r>
            <a:r>
              <a:rPr lang="en-US" altLang="zh-CN" kern="1200" dirty="0" smtClean="0"/>
              <a:t>F</a:t>
            </a:r>
            <a:r>
              <a:rPr lang="zh-CN" altLang="en-US" kern="1200" dirty="0" smtClean="0"/>
              <a:t>的子域。</a:t>
            </a:r>
            <a:endParaRPr lang="en-US" altLang="zh-CN" kern="1200" dirty="0" smtClean="0"/>
          </a:p>
          <a:p>
            <a:pPr>
              <a:buFontTx/>
              <a:buNone/>
              <a:defRPr/>
            </a:pPr>
            <a:endParaRPr lang="zh-CN" altLang="en-US" dirty="0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2078068"/>
              </p:ext>
            </p:extLst>
          </p:nvPr>
        </p:nvGraphicFramePr>
        <p:xfrm>
          <a:off x="623888" y="1066800"/>
          <a:ext cx="7715250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1" name="Equation" r:id="rId3" imgW="3530520" imgH="1638000" progId="Equation.DSMT4">
                  <p:embed/>
                </p:oleObj>
              </mc:Choice>
              <mc:Fallback>
                <p:oleObj name="Equation" r:id="rId3" imgW="3530520" imgH="1638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" y="1066800"/>
                        <a:ext cx="7715250" cy="358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9.2 </a:t>
            </a:r>
            <a:r>
              <a:rPr lang="zh-CN" altLang="en-US" dirty="0" smtClean="0"/>
              <a:t>整环和域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定理</a:t>
            </a:r>
            <a:r>
              <a:rPr lang="en-US" altLang="zh-CN" kern="1200" dirty="0" smtClean="0">
                <a:solidFill>
                  <a:srgbClr val="FF6600"/>
                </a:solidFill>
              </a:rPr>
              <a:t>9.6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kern="1200" dirty="0" smtClean="0"/>
              <a:t>设</a:t>
            </a:r>
            <a:r>
              <a:rPr lang="en-US" altLang="zh-CN" kern="1200" dirty="0" smtClean="0"/>
              <a:t>&lt;F,+,·&gt;</a:t>
            </a:r>
            <a:r>
              <a:rPr lang="zh-CN" altLang="en-US" kern="1200" dirty="0" smtClean="0"/>
              <a:t>为</a:t>
            </a:r>
            <a:r>
              <a:rPr lang="zh-CN" altLang="en-US" dirty="0" smtClean="0"/>
              <a:t>域，     ，且  中至少有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个元素，那么         为</a:t>
            </a:r>
            <a:r>
              <a:rPr lang="en-US" altLang="zh-CN" kern="1200" dirty="0" smtClean="0"/>
              <a:t>&lt;F,+,·&gt;</a:t>
            </a:r>
            <a:r>
              <a:rPr lang="zh-CN" altLang="en-US" kern="1200" dirty="0" smtClean="0"/>
              <a:t>的子域当且仅当   满足：</a:t>
            </a:r>
            <a:endParaRPr lang="en-US" altLang="zh-CN" kern="1200" dirty="0" smtClean="0"/>
          </a:p>
          <a:p>
            <a:pPr>
              <a:defRPr/>
            </a:pPr>
            <a:endParaRPr lang="en-US" altLang="zh-CN" kern="1200" dirty="0" smtClean="0"/>
          </a:p>
          <a:p>
            <a:pPr>
              <a:defRPr/>
            </a:pPr>
            <a:endParaRPr lang="en-US" altLang="zh-CN" kern="1200" dirty="0" smtClean="0"/>
          </a:p>
          <a:p>
            <a:pPr>
              <a:buFontTx/>
              <a:buNone/>
              <a:defRPr/>
            </a:pPr>
            <a:r>
              <a:rPr lang="zh-CN" altLang="en-US" kern="1200" dirty="0" smtClean="0"/>
              <a:t>例：</a:t>
            </a:r>
            <a:r>
              <a:rPr lang="en-US" altLang="zh-CN" kern="1200" dirty="0" smtClean="0"/>
              <a:t>&lt;Q,+,·&gt;</a:t>
            </a:r>
            <a:r>
              <a:rPr lang="zh-CN" altLang="en-US" kern="1200" dirty="0" smtClean="0"/>
              <a:t>是</a:t>
            </a:r>
            <a:r>
              <a:rPr lang="en-US" altLang="zh-CN" kern="1200" dirty="0" smtClean="0"/>
              <a:t>&lt;R,+,·&gt;</a:t>
            </a:r>
            <a:r>
              <a:rPr lang="zh-CN" altLang="en-US" kern="1200" dirty="0" smtClean="0"/>
              <a:t>和</a:t>
            </a:r>
            <a:r>
              <a:rPr lang="en-US" altLang="zh-CN" kern="1200" dirty="0" smtClean="0"/>
              <a:t>&lt;C,+,·&gt;</a:t>
            </a:r>
            <a:r>
              <a:rPr lang="zh-CN" altLang="en-US" kern="1200" smtClean="0"/>
              <a:t>的子域。</a:t>
            </a: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5181600" y="1143000"/>
          <a:ext cx="10128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9" name="公式" r:id="rId3" imgW="482400" imgH="190440" progId="Equation.3">
                  <p:embed/>
                </p:oleObj>
              </mc:Choice>
              <mc:Fallback>
                <p:oleObj name="公式" r:id="rId3" imgW="482400" imgH="1904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143000"/>
                        <a:ext cx="101282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6858000" y="1143000"/>
          <a:ext cx="44767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0" name="公式" r:id="rId5" imgW="190440" imgH="164880" progId="Equation.3">
                  <p:embed/>
                </p:oleObj>
              </mc:Choice>
              <mc:Fallback>
                <p:oleObj name="公式" r:id="rId5" imgW="190440" imgH="1648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1143000"/>
                        <a:ext cx="44767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3505200" y="1524000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1" name="公式" r:id="rId7" imgW="660240" imgH="203040" progId="Equation.3">
                  <p:embed/>
                </p:oleObj>
              </mc:Choice>
              <mc:Fallback>
                <p:oleObj name="公式" r:id="rId7" imgW="66024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524000"/>
                        <a:ext cx="148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1905000" y="1905000"/>
          <a:ext cx="44767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2" name="公式" r:id="rId9" imgW="190440" imgH="164880" progId="Equation.3">
                  <p:embed/>
                </p:oleObj>
              </mc:Choice>
              <mc:Fallback>
                <p:oleObj name="公式" r:id="rId9" imgW="190440" imgH="1648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905000"/>
                        <a:ext cx="44767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8824732"/>
              </p:ext>
            </p:extLst>
          </p:nvPr>
        </p:nvGraphicFramePr>
        <p:xfrm>
          <a:off x="842963" y="2351088"/>
          <a:ext cx="8010525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3" name="Equation" r:id="rId11" imgW="4368600" imgH="469800" progId="Equation.DSMT4">
                  <p:embed/>
                </p:oleObj>
              </mc:Choice>
              <mc:Fallback>
                <p:oleObj name="Equation" r:id="rId11" imgW="4368600" imgH="469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3" y="2351088"/>
                        <a:ext cx="8010525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latin typeface="Arial Black" pitchFamily="34" charset="0"/>
                <a:ea typeface="黑体" pitchFamily="2" charset="-122"/>
              </a:rPr>
              <a:t>9.1 </a:t>
            </a:r>
            <a:r>
              <a:rPr lang="zh-CN" altLang="en-US" dirty="0" smtClean="0">
                <a:latin typeface="Arial Black" pitchFamily="34" charset="0"/>
                <a:ea typeface="黑体" pitchFamily="2" charset="-122"/>
              </a:rPr>
              <a:t>环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77000"/>
              </a:lnSpc>
              <a:buFont typeface="Arial" pitchFamily="34" charset="0"/>
              <a:buChar char="•"/>
              <a:defRPr/>
            </a:pPr>
            <a:r>
              <a:rPr lang="zh-CN" altLang="en-US" kern="1200" dirty="0" smtClean="0">
                <a:solidFill>
                  <a:srgbClr val="0000FF"/>
                </a:solidFill>
              </a:rPr>
              <a:t>例</a:t>
            </a:r>
            <a:r>
              <a:rPr lang="en-US" altLang="zh-CN" kern="1200" dirty="0" smtClean="0">
                <a:solidFill>
                  <a:srgbClr val="0000FF"/>
                </a:solidFill>
              </a:rPr>
              <a:t>9-1</a:t>
            </a:r>
            <a:r>
              <a:rPr lang="zh-CN" altLang="en-US" kern="1200" dirty="0" smtClean="0">
                <a:solidFill>
                  <a:srgbClr val="0000FF"/>
                </a:solidFill>
              </a:rPr>
              <a:t>：</a:t>
            </a:r>
            <a:r>
              <a:rPr lang="en-US" altLang="zh-CN" kern="1200" dirty="0" smtClean="0"/>
              <a:t>(1) &lt;Z,+,·&gt;</a:t>
            </a:r>
            <a:r>
              <a:rPr lang="zh-CN" altLang="en-US" kern="1200" dirty="0" smtClean="0"/>
              <a:t>，</a:t>
            </a:r>
            <a:r>
              <a:rPr lang="en-US" altLang="zh-CN" kern="1200" dirty="0" smtClean="0"/>
              <a:t> &lt;Q,+,·&gt;</a:t>
            </a:r>
            <a:r>
              <a:rPr lang="zh-CN" altLang="en-US" kern="1200" dirty="0" smtClean="0"/>
              <a:t>，</a:t>
            </a:r>
            <a:r>
              <a:rPr lang="en-US" altLang="zh-CN" kern="1200" dirty="0" smtClean="0"/>
              <a:t> &lt;R,+,·&gt;</a:t>
            </a:r>
            <a:r>
              <a:rPr lang="zh-CN" altLang="en-US" kern="1200" dirty="0" smtClean="0"/>
              <a:t>，</a:t>
            </a:r>
            <a:r>
              <a:rPr lang="en-US" altLang="zh-CN" kern="1200" dirty="0" smtClean="0"/>
              <a:t> &lt;C,+,·&gt;</a:t>
            </a:r>
            <a:r>
              <a:rPr lang="zh-CN" altLang="en-US" kern="1200" dirty="0" smtClean="0"/>
              <a:t>均为环；</a:t>
            </a:r>
            <a:r>
              <a:rPr lang="en-US" altLang="zh-CN" kern="1200" dirty="0" smtClean="0"/>
              <a:t>(2) </a:t>
            </a:r>
            <a:r>
              <a:rPr lang="zh-CN" altLang="en-US" kern="1200" dirty="0" smtClean="0"/>
              <a:t>实数分量的</a:t>
            </a:r>
            <a:r>
              <a:rPr lang="en-US" altLang="zh-CN" kern="1200" dirty="0" err="1" smtClean="0"/>
              <a:t>n×n</a:t>
            </a:r>
            <a:r>
              <a:rPr lang="zh-CN" altLang="en-US" kern="1200" dirty="0" smtClean="0"/>
              <a:t>方阵集合     ，构成环：          ；</a:t>
            </a:r>
            <a:r>
              <a:rPr lang="en-US" altLang="zh-CN" kern="1200" dirty="0" smtClean="0"/>
              <a:t>(3) </a:t>
            </a:r>
            <a:endParaRPr lang="zh-CN" altLang="en-US" kern="1200" dirty="0" smtClean="0"/>
          </a:p>
        </p:txBody>
      </p:sp>
      <p:graphicFrame>
        <p:nvGraphicFramePr>
          <p:cNvPr id="2050" name="Object 7"/>
          <p:cNvGraphicFramePr>
            <a:graphicFrameLocks noChangeAspect="1"/>
          </p:cNvGraphicFramePr>
          <p:nvPr/>
        </p:nvGraphicFramePr>
        <p:xfrm>
          <a:off x="1143000" y="1828800"/>
          <a:ext cx="8620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8" name="公式" r:id="rId4" imgW="469800" imgH="228600" progId="Equation.3">
                  <p:embed/>
                </p:oleObj>
              </mc:Choice>
              <mc:Fallback>
                <p:oleObj name="公式" r:id="rId4" imgW="4698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828800"/>
                        <a:ext cx="8620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8"/>
          <p:cNvGraphicFramePr>
            <a:graphicFrameLocks noChangeAspect="1"/>
          </p:cNvGraphicFramePr>
          <p:nvPr/>
        </p:nvGraphicFramePr>
        <p:xfrm>
          <a:off x="3657600" y="1828800"/>
          <a:ext cx="1854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9" name="公式" r:id="rId6" imgW="927000" imgH="228600" progId="Equation.3">
                  <p:embed/>
                </p:oleObj>
              </mc:Choice>
              <mc:Fallback>
                <p:oleObj name="公式" r:id="rId6" imgW="9270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828800"/>
                        <a:ext cx="1854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10"/>
          <p:cNvGraphicFramePr>
            <a:graphicFrameLocks noChangeAspect="1"/>
          </p:cNvGraphicFramePr>
          <p:nvPr/>
        </p:nvGraphicFramePr>
        <p:xfrm>
          <a:off x="6705600" y="1828800"/>
          <a:ext cx="1778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0" name="公式" r:id="rId8" imgW="888840" imgH="203040" progId="Equation.3">
                  <p:embed/>
                </p:oleObj>
              </mc:Choice>
              <mc:Fallback>
                <p:oleObj name="公式" r:id="rId8" imgW="888840" imgH="2030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1828800"/>
                        <a:ext cx="1778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7224122"/>
              </p:ext>
            </p:extLst>
          </p:nvPr>
        </p:nvGraphicFramePr>
        <p:xfrm>
          <a:off x="838200" y="2235200"/>
          <a:ext cx="3022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1" name="Equation" r:id="rId10" imgW="1511280" imgH="228600" progId="Equation.DSMT4">
                  <p:embed/>
                </p:oleObj>
              </mc:Choice>
              <mc:Fallback>
                <p:oleObj name="Equation" r:id="rId10" imgW="151128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235200"/>
                        <a:ext cx="3022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149983"/>
              </p:ext>
            </p:extLst>
          </p:nvPr>
        </p:nvGraphicFramePr>
        <p:xfrm>
          <a:off x="838200" y="2717800"/>
          <a:ext cx="7481888" cy="279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2" name="Equation" r:id="rId12" imgW="3809880" imgH="1422360" progId="Equation.DSMT4">
                  <p:embed/>
                </p:oleObj>
              </mc:Choice>
              <mc:Fallback>
                <p:oleObj name="Equation" r:id="rId12" imgW="3809880" imgH="142236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717800"/>
                        <a:ext cx="7481888" cy="279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TextBox 12"/>
          <p:cNvSpPr txBox="1">
            <a:spLocks noChangeArrowheads="1"/>
          </p:cNvSpPr>
          <p:nvPr/>
        </p:nvSpPr>
        <p:spPr bwMode="auto">
          <a:xfrm>
            <a:off x="838200" y="5486400"/>
            <a:ext cx="8132763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tx1"/>
                </a:solidFill>
                <a:effectLst/>
                <a:latin typeface="黑体" panose="02010609060101010101" pitchFamily="49" charset="-122"/>
              </a:rPr>
              <a:t>(5</a:t>
            </a:r>
            <a:r>
              <a:rPr lang="en-US" altLang="zh-CN" sz="2800" b="1" dirty="0" smtClean="0">
                <a:solidFill>
                  <a:schemeClr val="tx1"/>
                </a:solidFill>
                <a:effectLst/>
                <a:latin typeface="黑体" panose="02010609060101010101" pitchFamily="49" charset="-122"/>
              </a:rPr>
              <a:t>) &lt;{</a:t>
            </a:r>
            <a:r>
              <a:rPr lang="en-US" altLang="zh-CN" sz="2800" b="1" dirty="0">
                <a:solidFill>
                  <a:schemeClr val="tx1"/>
                </a:solidFill>
                <a:effectLst/>
                <a:latin typeface="黑体" panose="02010609060101010101" pitchFamily="49" charset="-122"/>
              </a:rPr>
              <a:t>0</a:t>
            </a:r>
            <a:r>
              <a:rPr lang="en-US" altLang="zh-CN" sz="2800" b="1" dirty="0" smtClean="0">
                <a:solidFill>
                  <a:schemeClr val="tx1"/>
                </a:solidFill>
                <a:effectLst/>
                <a:latin typeface="黑体" panose="02010609060101010101" pitchFamily="49" charset="-122"/>
              </a:rPr>
              <a:t>},+,·&gt;(</a:t>
            </a:r>
            <a:r>
              <a:rPr lang="en-US" altLang="zh-CN" sz="2800" b="1" dirty="0">
                <a:solidFill>
                  <a:schemeClr val="tx1"/>
                </a:solidFill>
                <a:effectLst/>
                <a:latin typeface="黑体" panose="02010609060101010101" pitchFamily="49" charset="-122"/>
              </a:rPr>
              <a:t>0</a:t>
            </a:r>
            <a:r>
              <a:rPr lang="zh-CN" altLang="en-US" sz="2800" b="1" dirty="0">
                <a:solidFill>
                  <a:schemeClr val="tx1"/>
                </a:solidFill>
                <a:effectLst/>
                <a:latin typeface="黑体" panose="02010609060101010101" pitchFamily="49" charset="-122"/>
              </a:rPr>
              <a:t>为加法幺元，乘法零元</a:t>
            </a:r>
            <a:r>
              <a:rPr lang="en-US" altLang="zh-CN" sz="2800" b="1" dirty="0">
                <a:solidFill>
                  <a:schemeClr val="tx1"/>
                </a:solidFill>
                <a:effectLst/>
                <a:latin typeface="黑体" panose="02010609060101010101" pitchFamily="49" charset="-122"/>
              </a:rPr>
              <a:t>)</a:t>
            </a:r>
            <a:r>
              <a:rPr lang="zh-CN" altLang="en-US" sz="2800" b="1" dirty="0">
                <a:solidFill>
                  <a:schemeClr val="tx1"/>
                </a:solidFill>
                <a:effectLst/>
                <a:latin typeface="黑体" panose="02010609060101010101" pitchFamily="49" charset="-122"/>
              </a:rPr>
              <a:t>为环，</a:t>
            </a:r>
            <a:endParaRPr lang="en-US" altLang="zh-CN" sz="2800" b="1" dirty="0">
              <a:solidFill>
                <a:schemeClr val="tx1"/>
              </a:solidFill>
              <a:effectLst/>
              <a:latin typeface="黑体" panose="02010609060101010101" pitchFamily="49" charset="-122"/>
            </a:endParaRPr>
          </a:p>
          <a:p>
            <a:pPr eaLnBrk="1" hangingPunct="1"/>
            <a:r>
              <a:rPr lang="zh-CN" altLang="en-US" sz="2800" b="1" dirty="0">
                <a:solidFill>
                  <a:schemeClr val="tx1"/>
                </a:solidFill>
                <a:effectLst/>
                <a:latin typeface="黑体" panose="02010609060101010101" pitchFamily="49" charset="-122"/>
              </a:rPr>
              <a:t>称为零环；</a:t>
            </a:r>
            <a:r>
              <a:rPr lang="en-US" altLang="zh-CN" sz="2800" b="1" dirty="0">
                <a:solidFill>
                  <a:schemeClr val="tx1"/>
                </a:solidFill>
                <a:effectLst/>
                <a:latin typeface="黑体" panose="02010609060101010101" pitchFamily="49" charset="-122"/>
              </a:rPr>
              <a:t>(6</a:t>
            </a:r>
            <a:r>
              <a:rPr lang="en-US" altLang="zh-CN" sz="2800" b="1" dirty="0" smtClean="0">
                <a:solidFill>
                  <a:schemeClr val="tx1"/>
                </a:solidFill>
                <a:effectLst/>
                <a:latin typeface="黑体" panose="02010609060101010101" pitchFamily="49" charset="-122"/>
              </a:rPr>
              <a:t>) &lt;{</a:t>
            </a:r>
            <a:r>
              <a:rPr lang="en-US" altLang="zh-CN" sz="2800" b="1" dirty="0">
                <a:solidFill>
                  <a:schemeClr val="tx1"/>
                </a:solidFill>
                <a:effectLst/>
                <a:latin typeface="黑体" panose="02010609060101010101" pitchFamily="49" charset="-122"/>
              </a:rPr>
              <a:t>0,1</a:t>
            </a:r>
            <a:r>
              <a:rPr lang="en-US" altLang="zh-CN" sz="2800" b="1" dirty="0" smtClean="0">
                <a:solidFill>
                  <a:schemeClr val="tx1"/>
                </a:solidFill>
                <a:effectLst/>
                <a:latin typeface="黑体" panose="02010609060101010101" pitchFamily="49" charset="-122"/>
              </a:rPr>
              <a:t>},+,·&gt;(</a:t>
            </a:r>
            <a:r>
              <a:rPr lang="en-US" altLang="zh-CN" sz="2800" b="1" dirty="0">
                <a:solidFill>
                  <a:schemeClr val="tx1"/>
                </a:solidFill>
                <a:effectLst/>
                <a:latin typeface="黑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chemeClr val="tx1"/>
                </a:solidFill>
                <a:effectLst/>
                <a:latin typeface="黑体" panose="02010609060101010101" pitchFamily="49" charset="-122"/>
              </a:rPr>
              <a:t>为乘法幺元</a:t>
            </a:r>
            <a:r>
              <a:rPr lang="en-US" altLang="zh-CN" sz="2800" b="1" dirty="0">
                <a:solidFill>
                  <a:schemeClr val="tx1"/>
                </a:solidFill>
                <a:effectLst/>
                <a:latin typeface="黑体" panose="02010609060101010101" pitchFamily="49" charset="-122"/>
              </a:rPr>
              <a:t>)</a:t>
            </a:r>
            <a:r>
              <a:rPr lang="zh-CN" altLang="en-US" sz="2800" b="1" dirty="0">
                <a:solidFill>
                  <a:schemeClr val="tx1"/>
                </a:solidFill>
                <a:effectLst/>
                <a:latin typeface="黑体" panose="02010609060101010101" pitchFamily="49" charset="-122"/>
              </a:rPr>
              <a:t>为环</a:t>
            </a:r>
          </a:p>
        </p:txBody>
      </p:sp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latin typeface="Arial Black" pitchFamily="34" charset="0"/>
                <a:ea typeface="黑体" pitchFamily="2" charset="-122"/>
              </a:rPr>
              <a:t>9.1 </a:t>
            </a:r>
            <a:r>
              <a:rPr lang="zh-CN" altLang="en-US" dirty="0" smtClean="0">
                <a:latin typeface="Arial Black" pitchFamily="34" charset="0"/>
                <a:ea typeface="黑体" pitchFamily="2" charset="-122"/>
              </a:rPr>
              <a:t>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77000"/>
              </a:lnSpc>
              <a:buFont typeface="Arial" pitchFamily="34" charset="0"/>
              <a:buChar char="•"/>
              <a:defRPr/>
            </a:pPr>
            <a:r>
              <a:rPr lang="en-US" altLang="zh-CN" sz="3200" kern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  <a:r>
              <a:rPr lang="zh-CN" altLang="en-US" sz="3200" kern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环的性质</a:t>
            </a:r>
            <a:endParaRPr lang="en-US" altLang="zh-CN" sz="3200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定理</a:t>
            </a:r>
            <a:r>
              <a:rPr lang="en-US" altLang="zh-CN" kern="1200" dirty="0" smtClean="0">
                <a:solidFill>
                  <a:srgbClr val="FF6600"/>
                </a:solidFill>
              </a:rPr>
              <a:t>9.1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设</a:t>
            </a:r>
            <a:r>
              <a:rPr lang="en-US" altLang="zh-CN" kern="1200" dirty="0" smtClean="0"/>
              <a:t>&lt;R,+,·&gt;</a:t>
            </a:r>
            <a:r>
              <a:rPr lang="zh-CN" altLang="en-US" kern="1200" dirty="0" smtClean="0"/>
              <a:t>是环，则对任意的</a:t>
            </a:r>
            <a:r>
              <a:rPr lang="en-US" altLang="zh-CN" kern="1200" dirty="0" err="1" smtClean="0"/>
              <a:t>a,b,c</a:t>
            </a:r>
            <a:r>
              <a:rPr lang="zh-CN" altLang="en-US" kern="1200" dirty="0" smtClean="0"/>
              <a:t>有</a:t>
            </a:r>
            <a:r>
              <a:rPr lang="en-US" altLang="zh-CN" kern="1200" dirty="0" smtClean="0">
                <a:sym typeface="Wingdings" pitchFamily="2" charset="2"/>
              </a:rPr>
              <a:t>:</a:t>
            </a:r>
          </a:p>
          <a:p>
            <a:pPr>
              <a:buFontTx/>
              <a:buNone/>
              <a:defRPr/>
            </a:pPr>
            <a:r>
              <a:rPr lang="en-US" altLang="zh-CN" kern="1200" dirty="0" smtClean="0">
                <a:sym typeface="Wingdings" pitchFamily="2" charset="2"/>
              </a:rPr>
              <a:t>(1) </a:t>
            </a:r>
            <a:r>
              <a:rPr lang="zh-CN" altLang="en-US" kern="1200" dirty="0" smtClean="0">
                <a:sym typeface="Wingdings" pitchFamily="2" charset="2"/>
              </a:rPr>
              <a:t>加法幺元必为乘法零元；</a:t>
            </a:r>
            <a:r>
              <a:rPr lang="en-US" altLang="zh-CN" kern="1200" dirty="0" smtClean="0">
                <a:sym typeface="Wingdings" pitchFamily="2" charset="2"/>
              </a:rPr>
              <a:t>(2) (-a)</a:t>
            </a:r>
            <a:r>
              <a:rPr lang="en-US" altLang="zh-CN" kern="1200" dirty="0" smtClean="0"/>
              <a:t>·b=a·(-b)=-(</a:t>
            </a:r>
            <a:r>
              <a:rPr lang="en-US" altLang="zh-CN" kern="1200" dirty="0" err="1" smtClean="0"/>
              <a:t>a·b</a:t>
            </a:r>
            <a:r>
              <a:rPr lang="en-US" altLang="zh-CN" kern="1200" dirty="0" smtClean="0"/>
              <a:t>)</a:t>
            </a:r>
            <a:r>
              <a:rPr lang="zh-CN" altLang="en-US" kern="1200" dirty="0" smtClean="0"/>
              <a:t>；</a:t>
            </a:r>
            <a:r>
              <a:rPr lang="en-US" altLang="zh-CN" kern="1200" dirty="0" smtClean="0"/>
              <a:t>(3) a·(b-c)=</a:t>
            </a:r>
            <a:r>
              <a:rPr lang="en-US" altLang="zh-CN" kern="1200" dirty="0" err="1" smtClean="0"/>
              <a:t>a·b-a·c</a:t>
            </a:r>
            <a:r>
              <a:rPr lang="en-US" altLang="zh-CN" kern="1200" dirty="0" smtClean="0"/>
              <a:t>, (b-c) ·a=</a:t>
            </a:r>
            <a:r>
              <a:rPr lang="en-US" altLang="zh-CN" kern="1200" dirty="0" err="1" smtClean="0"/>
              <a:t>b·a-c·a</a:t>
            </a:r>
            <a:r>
              <a:rPr lang="zh-CN" altLang="en-US" kern="1200" dirty="0" smtClean="0"/>
              <a:t>；</a:t>
            </a:r>
            <a:r>
              <a:rPr lang="en-US" altLang="zh-CN" kern="1200" dirty="0" smtClean="0"/>
              <a:t>(4)</a:t>
            </a:r>
            <a:endParaRPr lang="zh-CN" altLang="en-US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1164940"/>
              </p:ext>
            </p:extLst>
          </p:nvPr>
        </p:nvGraphicFramePr>
        <p:xfrm>
          <a:off x="4038600" y="2914134"/>
          <a:ext cx="39084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公式" r:id="rId4" imgW="2171520" imgH="253800" progId="Equation.3">
                  <p:embed/>
                </p:oleObj>
              </mc:Choice>
              <mc:Fallback>
                <p:oleObj name="公式" r:id="rId4" imgW="2171520" imgH="253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914134"/>
                        <a:ext cx="39084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467644"/>
              </p:ext>
            </p:extLst>
          </p:nvPr>
        </p:nvGraphicFramePr>
        <p:xfrm>
          <a:off x="611188" y="3352800"/>
          <a:ext cx="7851775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Equation" r:id="rId6" imgW="3987720" imgH="1625400" progId="Equation.DSMT4">
                  <p:embed/>
                </p:oleObj>
              </mc:Choice>
              <mc:Fallback>
                <p:oleObj name="Equation" r:id="rId6" imgW="3987720" imgH="1625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352800"/>
                        <a:ext cx="7851775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latin typeface="Arial Black" pitchFamily="34" charset="0"/>
                <a:ea typeface="黑体" pitchFamily="2" charset="-122"/>
              </a:rPr>
              <a:t>9.1 </a:t>
            </a:r>
            <a:r>
              <a:rPr lang="zh-CN" altLang="en-US" dirty="0" smtClean="0">
                <a:latin typeface="Arial Black" pitchFamily="34" charset="0"/>
                <a:ea typeface="黑体" pitchFamily="2" charset="-122"/>
              </a:rPr>
              <a:t>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  <a:defRPr/>
            </a:pPr>
            <a:r>
              <a:rPr lang="en-US" altLang="zh-CN" kern="1200" dirty="0" smtClean="0"/>
              <a:t>&lt;R,+,·&gt;</a:t>
            </a:r>
            <a:r>
              <a:rPr lang="zh-CN" altLang="en-US" kern="1200" dirty="0" smtClean="0"/>
              <a:t>中</a:t>
            </a:r>
            <a:r>
              <a:rPr lang="en-US" altLang="zh-CN" kern="1200" dirty="0" smtClean="0"/>
              <a:t>·</a:t>
            </a:r>
            <a:r>
              <a:rPr lang="zh-CN" altLang="en-US" kern="1200" dirty="0" smtClean="0"/>
              <a:t>不一定满足交换律，也不一定有幺元，但一定有零元。</a:t>
            </a:r>
            <a:endParaRPr lang="en-US" altLang="zh-CN" kern="1200" dirty="0" smtClean="0"/>
          </a:p>
          <a:p>
            <a:pPr eaLnBrk="1" hangingPunct="1">
              <a:lnSpc>
                <a:spcPct val="77000"/>
              </a:lnSpc>
              <a:buFont typeface="Arial" pitchFamily="34" charset="0"/>
              <a:buChar char="•"/>
              <a:defRPr/>
            </a:pPr>
            <a:r>
              <a:rPr lang="en-US" altLang="zh-CN" sz="3200" kern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</a:t>
            </a:r>
            <a:r>
              <a:rPr lang="zh-CN" altLang="en-US" sz="3200" kern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子环与环同态</a:t>
            </a:r>
            <a:endParaRPr lang="en-US" altLang="zh-CN" sz="3200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lnSpc>
                <a:spcPct val="77000"/>
              </a:lnSpc>
              <a:buFont typeface="Arial" pitchFamily="34" charset="0"/>
              <a:buChar char="•"/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定义</a:t>
            </a:r>
            <a:r>
              <a:rPr lang="en-US" altLang="zh-CN" kern="1200" dirty="0" smtClean="0">
                <a:solidFill>
                  <a:srgbClr val="FF6600"/>
                </a:solidFill>
              </a:rPr>
              <a:t>9.2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子环：环</a:t>
            </a:r>
            <a:r>
              <a:rPr lang="en-US" altLang="zh-CN" kern="1200" dirty="0" smtClean="0"/>
              <a:t>&lt;R,+,·&gt;</a:t>
            </a:r>
            <a:r>
              <a:rPr lang="zh-CN" altLang="en-US" kern="1200" dirty="0" smtClean="0"/>
              <a:t>，若            构成环，则为</a:t>
            </a:r>
            <a:r>
              <a:rPr lang="en-US" altLang="zh-CN" kern="1200" dirty="0" smtClean="0"/>
              <a:t>R</a:t>
            </a:r>
            <a:r>
              <a:rPr lang="zh-CN" altLang="en-US" kern="1200" dirty="0" smtClean="0"/>
              <a:t>的子环。</a:t>
            </a:r>
            <a:r>
              <a:rPr lang="en-US" altLang="zh-CN" kern="1200" dirty="0" smtClean="0"/>
              <a:t/>
            </a:r>
            <a:br>
              <a:rPr lang="en-US" altLang="zh-CN" kern="1200" dirty="0" smtClean="0"/>
            </a:br>
            <a:endParaRPr lang="en-US" altLang="zh-CN" kern="1200" dirty="0" smtClean="0"/>
          </a:p>
          <a:p>
            <a:pPr eaLnBrk="1" hangingPunct="1">
              <a:lnSpc>
                <a:spcPct val="77000"/>
              </a:lnSpc>
              <a:buFontTx/>
              <a:buNone/>
              <a:defRPr/>
            </a:pPr>
            <a:r>
              <a:rPr lang="zh-CN" altLang="en-US" kern="1200" dirty="0" smtClean="0"/>
              <a:t>子环判定：</a:t>
            </a:r>
            <a:endParaRPr lang="en-US" altLang="zh-CN" kern="1200" dirty="0" smtClean="0"/>
          </a:p>
          <a:p>
            <a:pPr eaLnBrk="1" hangingPunct="1">
              <a:lnSpc>
                <a:spcPct val="77000"/>
              </a:lnSpc>
              <a:buFontTx/>
              <a:buNone/>
              <a:defRPr/>
            </a:pPr>
            <a:endParaRPr lang="en-US" altLang="zh-CN" kern="1200" dirty="0" smtClean="0"/>
          </a:p>
          <a:p>
            <a:pPr eaLnBrk="1" hangingPunct="1">
              <a:lnSpc>
                <a:spcPct val="77000"/>
              </a:lnSpc>
              <a:buFont typeface="Arial" pitchFamily="34" charset="0"/>
              <a:buChar char="•"/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定义</a:t>
            </a:r>
            <a:r>
              <a:rPr lang="en-US" altLang="zh-CN" kern="1200" dirty="0" smtClean="0">
                <a:solidFill>
                  <a:srgbClr val="FF6600"/>
                </a:solidFill>
              </a:rPr>
              <a:t>9.3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kern="1200" dirty="0" smtClean="0"/>
              <a:t>环同态：</a:t>
            </a:r>
            <a:endParaRPr lang="en-US" altLang="zh-CN" dirty="0" smtClean="0"/>
          </a:p>
          <a:p>
            <a:pPr>
              <a:buFontTx/>
              <a:buNone/>
              <a:defRPr/>
            </a:pPr>
            <a:endParaRPr lang="zh-CN" altLang="en-US" dirty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6019800" y="2590800"/>
          <a:ext cx="2057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3" name="公式" r:id="rId4" imgW="1028520" imgH="203040" progId="Equation.3">
                  <p:embed/>
                </p:oleObj>
              </mc:Choice>
              <mc:Fallback>
                <p:oleObj name="公式" r:id="rId4" imgW="1028520" imgH="203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590800"/>
                        <a:ext cx="2057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762000" y="5257800"/>
          <a:ext cx="423703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4" name="公式" r:id="rId6" imgW="2311200" imgH="457200" progId="Equation.3">
                  <p:embed/>
                </p:oleObj>
              </mc:Choice>
              <mc:Fallback>
                <p:oleObj name="公式" r:id="rId6" imgW="23112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257800"/>
                        <a:ext cx="423703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2209800" y="3276600"/>
          <a:ext cx="560387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5" name="公式" r:id="rId8" imgW="3009600" imgH="736560" progId="Equation.3">
                  <p:embed/>
                </p:oleObj>
              </mc:Choice>
              <mc:Fallback>
                <p:oleObj name="公式" r:id="rId8" imgW="3009600" imgH="7365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276600"/>
                        <a:ext cx="5603875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9.2 </a:t>
            </a:r>
            <a:r>
              <a:rPr lang="zh-CN" altLang="en-US" dirty="0" smtClean="0"/>
              <a:t>整环和域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定义</a:t>
            </a:r>
            <a:r>
              <a:rPr lang="en-US" altLang="zh-CN" kern="1200" dirty="0" smtClean="0">
                <a:solidFill>
                  <a:srgbClr val="FF6600"/>
                </a:solidFill>
              </a:rPr>
              <a:t>9.4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kern="1200" dirty="0" smtClean="0"/>
              <a:t>设</a:t>
            </a:r>
            <a:r>
              <a:rPr lang="en-US" altLang="zh-CN" kern="1200" dirty="0" smtClean="0"/>
              <a:t>&lt;R,+,·&gt;</a:t>
            </a:r>
            <a:r>
              <a:rPr lang="zh-CN" altLang="en-US" kern="1200" dirty="0" smtClean="0"/>
              <a:t>是环：</a:t>
            </a:r>
            <a:endParaRPr lang="en-US" altLang="zh-CN" kern="1200" dirty="0" smtClean="0"/>
          </a:p>
          <a:p>
            <a:pPr>
              <a:buFontTx/>
              <a:buNone/>
              <a:defRPr/>
            </a:pPr>
            <a:r>
              <a:rPr lang="en-US" altLang="zh-CN" kern="1200" dirty="0" smtClean="0"/>
              <a:t>(1) </a:t>
            </a:r>
            <a:r>
              <a:rPr lang="zh-CN" altLang="en-US" kern="1200" dirty="0" smtClean="0"/>
              <a:t>若</a:t>
            </a:r>
            <a:r>
              <a:rPr lang="en-US" altLang="zh-CN" kern="1200" dirty="0" smtClean="0"/>
              <a:t>·</a:t>
            </a:r>
            <a:r>
              <a:rPr lang="zh-CN" altLang="en-US" kern="1200" dirty="0" smtClean="0"/>
              <a:t>满足交换律，则称</a:t>
            </a:r>
            <a:r>
              <a:rPr lang="en-US" altLang="zh-CN" kern="1200" dirty="0" smtClean="0"/>
              <a:t>R</a:t>
            </a:r>
            <a:r>
              <a:rPr lang="zh-CN" altLang="en-US" kern="1200" dirty="0" smtClean="0"/>
              <a:t>是</a:t>
            </a:r>
            <a:r>
              <a:rPr lang="zh-CN" altLang="en-US" kern="1200" dirty="0" smtClean="0">
                <a:solidFill>
                  <a:srgbClr val="FF0000"/>
                </a:solidFill>
              </a:rPr>
              <a:t>交换环</a:t>
            </a:r>
            <a:r>
              <a:rPr lang="zh-CN" altLang="en-US" kern="1200" dirty="0" smtClean="0"/>
              <a:t>；</a:t>
            </a:r>
            <a:endParaRPr lang="en-US" altLang="zh-CN" kern="1200" dirty="0" smtClean="0"/>
          </a:p>
          <a:p>
            <a:pPr>
              <a:buFontTx/>
              <a:buNone/>
              <a:defRPr/>
            </a:pPr>
            <a:r>
              <a:rPr lang="en-US" altLang="zh-CN" kern="1200" dirty="0" smtClean="0"/>
              <a:t>(2) </a:t>
            </a:r>
            <a:r>
              <a:rPr lang="zh-CN" altLang="en-US" kern="1200" dirty="0" smtClean="0"/>
              <a:t>若</a:t>
            </a:r>
            <a:r>
              <a:rPr lang="en-US" altLang="zh-CN" kern="1200" dirty="0" smtClean="0"/>
              <a:t>·</a:t>
            </a:r>
            <a:r>
              <a:rPr lang="zh-CN" altLang="en-US" kern="1200" dirty="0" smtClean="0"/>
              <a:t>运算含有幺元，则称</a:t>
            </a:r>
            <a:r>
              <a:rPr lang="en-US" altLang="zh-CN" kern="1200" dirty="0" smtClean="0"/>
              <a:t>R</a:t>
            </a:r>
            <a:r>
              <a:rPr lang="zh-CN" altLang="en-US" kern="1200" dirty="0" smtClean="0"/>
              <a:t>是</a:t>
            </a:r>
            <a:r>
              <a:rPr lang="zh-CN" altLang="en-US" kern="1200" dirty="0" smtClean="0">
                <a:solidFill>
                  <a:srgbClr val="FF0000"/>
                </a:solidFill>
              </a:rPr>
              <a:t>含幺环</a:t>
            </a:r>
            <a:r>
              <a:rPr lang="zh-CN" altLang="en-US" kern="1200" dirty="0" smtClean="0"/>
              <a:t>；</a:t>
            </a:r>
            <a:endParaRPr lang="en-US" altLang="zh-CN" kern="1200" dirty="0" smtClean="0"/>
          </a:p>
          <a:p>
            <a:pPr>
              <a:buFontTx/>
              <a:buNone/>
              <a:defRPr/>
            </a:pPr>
            <a:r>
              <a:rPr lang="en-US" altLang="zh-CN" kern="1200" dirty="0" smtClean="0"/>
              <a:t>(3) </a:t>
            </a:r>
            <a:r>
              <a:rPr lang="zh-CN" altLang="en-US" kern="1200" dirty="0" smtClean="0"/>
              <a:t>若有非零元素</a:t>
            </a:r>
            <a:r>
              <a:rPr lang="en-US" altLang="zh-CN" kern="1200" dirty="0" smtClean="0"/>
              <a:t>a, b</a:t>
            </a:r>
            <a:r>
              <a:rPr lang="zh-CN" altLang="en-US" kern="1200" dirty="0" smtClean="0"/>
              <a:t>满足</a:t>
            </a:r>
            <a:r>
              <a:rPr lang="en-US" altLang="zh-CN" kern="1200" dirty="0" err="1" smtClean="0"/>
              <a:t>a·b</a:t>
            </a:r>
            <a:r>
              <a:rPr lang="en-US" altLang="zh-CN" kern="1200" dirty="0" smtClean="0"/>
              <a:t>=0</a:t>
            </a:r>
            <a:r>
              <a:rPr lang="zh-CN" altLang="en-US" kern="1200" dirty="0" smtClean="0"/>
              <a:t>，则称</a:t>
            </a:r>
            <a:r>
              <a:rPr lang="en-US" altLang="zh-CN" kern="1200" dirty="0" smtClean="0"/>
              <a:t>a, b</a:t>
            </a:r>
            <a:r>
              <a:rPr lang="zh-CN" altLang="en-US" kern="1200" dirty="0" smtClean="0"/>
              <a:t>为</a:t>
            </a:r>
            <a:r>
              <a:rPr lang="en-US" altLang="zh-CN" kern="1200" dirty="0" smtClean="0"/>
              <a:t>R</a:t>
            </a:r>
            <a:r>
              <a:rPr lang="zh-CN" altLang="en-US" kern="1200" dirty="0" smtClean="0"/>
              <a:t>的</a:t>
            </a:r>
            <a:r>
              <a:rPr lang="zh-CN" altLang="en-US" kern="1200" dirty="0" smtClean="0">
                <a:solidFill>
                  <a:srgbClr val="FF0000"/>
                </a:solidFill>
              </a:rPr>
              <a:t>零因子</a:t>
            </a:r>
            <a:r>
              <a:rPr lang="en-US" altLang="zh-CN" kern="1200" dirty="0" smtClean="0"/>
              <a:t>(a</a:t>
            </a:r>
            <a:r>
              <a:rPr lang="zh-CN" altLang="en-US" kern="1200" dirty="0" smtClean="0"/>
              <a:t>为左零因子，</a:t>
            </a:r>
            <a:r>
              <a:rPr lang="en-US" altLang="zh-CN" kern="1200" dirty="0" smtClean="0"/>
              <a:t>b</a:t>
            </a:r>
            <a:r>
              <a:rPr lang="zh-CN" altLang="en-US" kern="1200" dirty="0" smtClean="0"/>
              <a:t>为右零因子</a:t>
            </a:r>
            <a:r>
              <a:rPr lang="en-US" altLang="zh-CN" kern="1200" dirty="0" smtClean="0"/>
              <a:t>)</a:t>
            </a:r>
            <a:r>
              <a:rPr lang="zh-CN" altLang="en-US" kern="1200" dirty="0" smtClean="0"/>
              <a:t>，此时称</a:t>
            </a:r>
            <a:r>
              <a:rPr lang="en-US" altLang="zh-CN" kern="1200" dirty="0" smtClean="0"/>
              <a:t>R</a:t>
            </a:r>
            <a:r>
              <a:rPr lang="zh-CN" altLang="en-US" kern="1200" dirty="0" smtClean="0"/>
              <a:t>为</a:t>
            </a:r>
            <a:r>
              <a:rPr lang="zh-CN" altLang="en-US" kern="1200" dirty="0" smtClean="0">
                <a:solidFill>
                  <a:srgbClr val="FF0000"/>
                </a:solidFill>
              </a:rPr>
              <a:t>含零因子环</a:t>
            </a:r>
            <a:r>
              <a:rPr lang="zh-CN" altLang="en-US" kern="1200" dirty="0" smtClean="0"/>
              <a:t>，否则称</a:t>
            </a:r>
            <a:r>
              <a:rPr lang="en-US" altLang="zh-CN" kern="1200" dirty="0" smtClean="0"/>
              <a:t>R</a:t>
            </a:r>
            <a:r>
              <a:rPr lang="zh-CN" altLang="en-US" kern="1200" dirty="0" smtClean="0"/>
              <a:t>为</a:t>
            </a:r>
            <a:r>
              <a:rPr lang="zh-CN" altLang="en-US" kern="1200" dirty="0" smtClean="0">
                <a:solidFill>
                  <a:srgbClr val="FF0000"/>
                </a:solidFill>
              </a:rPr>
              <a:t>无零因子环</a:t>
            </a:r>
            <a:r>
              <a:rPr lang="zh-CN" altLang="en-US" kern="1200" dirty="0" smtClean="0"/>
              <a:t>；</a:t>
            </a:r>
            <a:endParaRPr lang="en-US" altLang="zh-CN" kern="1200" dirty="0" smtClean="0"/>
          </a:p>
          <a:p>
            <a:pPr>
              <a:buFontTx/>
              <a:buNone/>
              <a:defRPr/>
            </a:pPr>
            <a:r>
              <a:rPr lang="en-US" altLang="zh-CN" kern="1200" dirty="0" smtClean="0"/>
              <a:t>(4) </a:t>
            </a:r>
            <a:r>
              <a:rPr lang="zh-CN" altLang="en-US" kern="1200" dirty="0" smtClean="0"/>
              <a:t>若</a:t>
            </a:r>
            <a:r>
              <a:rPr lang="en-US" altLang="zh-CN" kern="1200" dirty="0" smtClean="0"/>
              <a:t>R</a:t>
            </a:r>
            <a:r>
              <a:rPr lang="zh-CN" altLang="en-US" kern="1200" dirty="0" smtClean="0"/>
              <a:t>是交换环，含幺环，也是无零因子环，则称</a:t>
            </a:r>
            <a:r>
              <a:rPr lang="en-US" altLang="zh-CN" kern="1200" dirty="0" smtClean="0"/>
              <a:t>R</a:t>
            </a:r>
            <a:r>
              <a:rPr lang="zh-CN" altLang="en-US" kern="1200" dirty="0" smtClean="0"/>
              <a:t>是</a:t>
            </a:r>
            <a:r>
              <a:rPr lang="zh-CN" altLang="en-US" kern="1200" dirty="0" smtClean="0">
                <a:solidFill>
                  <a:srgbClr val="FF0000"/>
                </a:solidFill>
              </a:rPr>
              <a:t>整环</a:t>
            </a:r>
            <a:r>
              <a:rPr lang="zh-CN" altLang="en-US" kern="1200" dirty="0" smtClean="0"/>
              <a:t>。</a:t>
            </a:r>
            <a:endParaRPr lang="en-US" altLang="zh-CN" kern="1200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zh-CN" altLang="en-US" kern="1200" dirty="0" smtClean="0">
                <a:solidFill>
                  <a:srgbClr val="0000FF"/>
                </a:solidFill>
              </a:rPr>
              <a:t>例</a:t>
            </a:r>
            <a:r>
              <a:rPr lang="en-US" altLang="zh-CN" kern="1200" dirty="0" smtClean="0">
                <a:solidFill>
                  <a:srgbClr val="0000FF"/>
                </a:solidFill>
              </a:rPr>
              <a:t>9-2</a:t>
            </a:r>
            <a:r>
              <a:rPr lang="zh-CN" altLang="en-US" kern="1200" dirty="0" smtClean="0">
                <a:solidFill>
                  <a:srgbClr val="0000FF"/>
                </a:solidFill>
              </a:rPr>
              <a:t>：</a:t>
            </a:r>
            <a:r>
              <a:rPr lang="en-US" altLang="zh-CN" kern="1200" dirty="0" smtClean="0"/>
              <a:t>(1) Z,Q,R,C</a:t>
            </a:r>
            <a:r>
              <a:rPr lang="zh-CN" altLang="en-US" kern="1200" dirty="0" smtClean="0"/>
              <a:t>都是交换环，含幺环，无零因子环，整环；</a:t>
            </a:r>
            <a:endParaRPr lang="zh-CN" altLang="en-US" dirty="0"/>
          </a:p>
        </p:txBody>
      </p:sp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9.2 </a:t>
            </a:r>
            <a:r>
              <a:rPr lang="zh-CN" altLang="en-US" dirty="0" smtClean="0"/>
              <a:t>整环和域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altLang="zh-CN" dirty="0" smtClean="0"/>
              <a:t>(2)</a:t>
            </a:r>
          </a:p>
          <a:p>
            <a:pPr>
              <a:buFontTx/>
              <a:buNone/>
              <a:defRPr/>
            </a:pPr>
            <a:endParaRPr lang="en-US" altLang="zh-CN" dirty="0" smtClean="0"/>
          </a:p>
          <a:p>
            <a:pPr>
              <a:buFontTx/>
              <a:buNone/>
              <a:defRPr/>
            </a:pPr>
            <a:endParaRPr lang="en-US" altLang="zh-CN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定理</a:t>
            </a:r>
            <a:r>
              <a:rPr lang="en-US" altLang="zh-CN" kern="1200" dirty="0" smtClean="0">
                <a:solidFill>
                  <a:srgbClr val="FF6600"/>
                </a:solidFill>
              </a:rPr>
              <a:t>9.2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设</a:t>
            </a:r>
            <a:r>
              <a:rPr lang="en-US" altLang="zh-CN" dirty="0" smtClean="0"/>
              <a:t>R</a:t>
            </a:r>
            <a:r>
              <a:rPr lang="zh-CN" altLang="en-US" dirty="0" smtClean="0"/>
              <a:t>是环，则</a:t>
            </a:r>
            <a:r>
              <a:rPr lang="en-US" altLang="zh-CN" dirty="0" smtClean="0"/>
              <a:t>R</a:t>
            </a:r>
            <a:r>
              <a:rPr lang="zh-CN" altLang="en-US" dirty="0" smtClean="0"/>
              <a:t>中无零因子当且仅当</a:t>
            </a:r>
            <a:r>
              <a:rPr lang="en-US" altLang="zh-CN" dirty="0" smtClean="0"/>
              <a:t>R</a:t>
            </a:r>
            <a:r>
              <a:rPr lang="zh-CN" altLang="en-US" dirty="0" smtClean="0"/>
              <a:t>中乘法运算满足消去律，即：             有：</a:t>
            </a:r>
            <a:endParaRPr lang="zh-CN" altLang="en-US" dirty="0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2099569"/>
              </p:ext>
            </p:extLst>
          </p:nvPr>
        </p:nvGraphicFramePr>
        <p:xfrm>
          <a:off x="1295400" y="1143000"/>
          <a:ext cx="7472363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9" name="公式" r:id="rId4" imgW="3670200" imgH="711000" progId="Equation.3">
                  <p:embed/>
                </p:oleObj>
              </mc:Choice>
              <mc:Fallback>
                <p:oleObj name="公式" r:id="rId4" imgW="3670200" imgH="711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143000"/>
                        <a:ext cx="7472363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4876800" y="3124200"/>
          <a:ext cx="24574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0" name="公式" r:id="rId6" imgW="1091880" imgH="203040" progId="Equation.3">
                  <p:embed/>
                </p:oleObj>
              </mc:Choice>
              <mc:Fallback>
                <p:oleObj name="公式" r:id="rId6" imgW="109188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124200"/>
                        <a:ext cx="24574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762000" y="3581400"/>
          <a:ext cx="6642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1" name="公式" r:id="rId8" imgW="3136680" imgH="215640" progId="Equation.3">
                  <p:embed/>
                </p:oleObj>
              </mc:Choice>
              <mc:Fallback>
                <p:oleObj name="公式" r:id="rId8" imgW="313668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581400"/>
                        <a:ext cx="6642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5946148"/>
              </p:ext>
            </p:extLst>
          </p:nvPr>
        </p:nvGraphicFramePr>
        <p:xfrm>
          <a:off x="485775" y="4027488"/>
          <a:ext cx="8474075" cy="1319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2" name="Equation" r:id="rId10" imgW="4483080" imgH="698400" progId="Equation.DSMT4">
                  <p:embed/>
                </p:oleObj>
              </mc:Choice>
              <mc:Fallback>
                <p:oleObj name="Equation" r:id="rId10" imgW="4483080" imgH="698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" y="4027488"/>
                        <a:ext cx="8474075" cy="1319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762000" y="5334000"/>
          <a:ext cx="640873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3" name="公式" r:id="rId12" imgW="3441600" imgH="736560" progId="Equation.3">
                  <p:embed/>
                </p:oleObj>
              </mc:Choice>
              <mc:Fallback>
                <p:oleObj name="公式" r:id="rId12" imgW="3441600" imgH="7365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334000"/>
                        <a:ext cx="6408738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9.2 </a:t>
            </a:r>
            <a:r>
              <a:rPr lang="zh-CN" altLang="en-US" dirty="0" smtClean="0"/>
              <a:t>整环和域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定义</a:t>
            </a:r>
            <a:r>
              <a:rPr lang="en-US" altLang="zh-CN" kern="1200" dirty="0" smtClean="0">
                <a:solidFill>
                  <a:srgbClr val="FF6600"/>
                </a:solidFill>
              </a:rPr>
              <a:t>9.5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en-US" altLang="zh-CN" kern="1200" dirty="0" smtClean="0"/>
              <a:t>R</a:t>
            </a:r>
            <a:r>
              <a:rPr lang="zh-CN" altLang="en-US" kern="1200" dirty="0" smtClean="0"/>
              <a:t>是环，令          ，若     </a:t>
            </a:r>
            <a:r>
              <a:rPr lang="en-US" altLang="zh-CN" kern="1200" dirty="0" smtClean="0"/>
              <a:t> </a:t>
            </a:r>
            <a:r>
              <a:rPr lang="zh-CN" altLang="en-US" kern="1200" dirty="0" smtClean="0"/>
              <a:t>为阿贝尔群，则称</a:t>
            </a:r>
            <a:r>
              <a:rPr lang="en-US" altLang="zh-CN" kern="1200" dirty="0" smtClean="0"/>
              <a:t>&lt;R,+,·&gt;</a:t>
            </a:r>
            <a:r>
              <a:rPr lang="zh-CN" altLang="en-US" kern="1200" dirty="0" smtClean="0"/>
              <a:t>为域</a:t>
            </a:r>
            <a:r>
              <a:rPr lang="en-US" altLang="zh-CN" kern="1200" dirty="0" smtClean="0"/>
              <a:t>(field)</a:t>
            </a:r>
            <a:r>
              <a:rPr lang="zh-CN" altLang="en-US" kern="1200" dirty="0" smtClean="0"/>
              <a:t>。</a:t>
            </a:r>
            <a:endParaRPr lang="en-US" altLang="zh-CN" kern="1200" dirty="0" smtClean="0"/>
          </a:p>
          <a:p>
            <a:pPr>
              <a:buFontTx/>
              <a:buNone/>
              <a:defRPr/>
            </a:pPr>
            <a:r>
              <a:rPr lang="zh-CN" altLang="en-US" kern="1200" dirty="0" smtClean="0"/>
              <a:t>由于   为群，满足消去律，无零因子，∴域必定是整环；域也可定义为：</a:t>
            </a:r>
            <a:r>
              <a:rPr lang="zh-CN" altLang="en-US" kern="1200" dirty="0" smtClean="0">
                <a:solidFill>
                  <a:srgbClr val="FF0000"/>
                </a:solidFill>
              </a:rPr>
              <a:t>非零</a:t>
            </a:r>
            <a:r>
              <a:rPr lang="zh-CN" altLang="en-US" kern="1200" dirty="0" smtClean="0"/>
              <a:t>元素都有</a:t>
            </a:r>
            <a:r>
              <a:rPr lang="zh-CN" altLang="en-US" kern="1200" dirty="0" smtClean="0">
                <a:solidFill>
                  <a:srgbClr val="FF0000"/>
                </a:solidFill>
              </a:rPr>
              <a:t>乘法逆元</a:t>
            </a:r>
            <a:r>
              <a:rPr lang="zh-CN" altLang="en-US" kern="1200" dirty="0" smtClean="0"/>
              <a:t>的</a:t>
            </a:r>
            <a:r>
              <a:rPr lang="zh-CN" altLang="en-US" kern="1200" dirty="0" smtClean="0">
                <a:solidFill>
                  <a:srgbClr val="FF0000"/>
                </a:solidFill>
              </a:rPr>
              <a:t>整环</a:t>
            </a:r>
            <a:r>
              <a:rPr lang="zh-CN" altLang="en-US" kern="1200" dirty="0" smtClean="0"/>
              <a:t>。</a:t>
            </a:r>
            <a:endParaRPr lang="en-US" altLang="zh-CN" kern="1200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zh-CN" altLang="en-US" kern="1200" dirty="0" smtClean="0">
                <a:solidFill>
                  <a:srgbClr val="0000FF"/>
                </a:solidFill>
              </a:rPr>
              <a:t>例</a:t>
            </a:r>
            <a:r>
              <a:rPr lang="en-US" altLang="zh-CN" kern="1200" dirty="0" smtClean="0">
                <a:solidFill>
                  <a:srgbClr val="0000FF"/>
                </a:solidFill>
              </a:rPr>
              <a:t>9-2</a:t>
            </a:r>
            <a:r>
              <a:rPr lang="zh-CN" altLang="en-US" kern="1200" dirty="0" smtClean="0">
                <a:solidFill>
                  <a:srgbClr val="0000FF"/>
                </a:solidFill>
              </a:rPr>
              <a:t>：</a:t>
            </a:r>
            <a:r>
              <a:rPr lang="en-US" altLang="zh-CN" kern="1200" dirty="0" smtClean="0"/>
              <a:t>(1) &lt;Q, +,·&gt;, &lt;R,+,·&gt;, &lt;C,+,·&gt;</a:t>
            </a:r>
            <a:r>
              <a:rPr lang="zh-CN" altLang="en-US" kern="1200" dirty="0" smtClean="0"/>
              <a:t>均为域，</a:t>
            </a:r>
            <a:r>
              <a:rPr lang="en-US" altLang="zh-CN" kern="1200" dirty="0" smtClean="0"/>
              <a:t> &lt;Z,+,·&gt;</a:t>
            </a:r>
            <a:r>
              <a:rPr lang="zh-CN" altLang="en-US" kern="1200" dirty="0" smtClean="0"/>
              <a:t>不是域，无乘法逆元；</a:t>
            </a:r>
            <a:endParaRPr lang="en-US" altLang="zh-CN" kern="1200" dirty="0" smtClean="0"/>
          </a:p>
          <a:p>
            <a:pPr>
              <a:defRPr/>
            </a:pPr>
            <a:endParaRPr lang="zh-CN" altLang="en-US" dirty="0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4038600" y="1143000"/>
          <a:ext cx="167798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" name="公式" r:id="rId4" imgW="774360" imgH="228600" progId="Equation.3">
                  <p:embed/>
                </p:oleObj>
              </mc:Choice>
              <mc:Fallback>
                <p:oleObj name="公式" r:id="rId4" imgW="77436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143000"/>
                        <a:ext cx="1677988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6477000" y="1143000"/>
          <a:ext cx="1092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" name="公式" r:id="rId6" imgW="545760" imgH="228600" progId="Equation.3">
                  <p:embed/>
                </p:oleObj>
              </mc:Choice>
              <mc:Fallback>
                <p:oleObj name="公式" r:id="rId6" imgW="54576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143000"/>
                        <a:ext cx="1092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1295400" y="1981200"/>
          <a:ext cx="45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" name="公式" r:id="rId8" imgW="190440" imgH="190440" progId="Equation.3">
                  <p:embed/>
                </p:oleObj>
              </mc:Choice>
              <mc:Fallback>
                <p:oleObj name="公式" r:id="rId8" imgW="190440" imgH="190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981200"/>
                        <a:ext cx="457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524322"/>
              </p:ext>
            </p:extLst>
          </p:nvPr>
        </p:nvGraphicFramePr>
        <p:xfrm>
          <a:off x="725488" y="4102100"/>
          <a:ext cx="7834312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" name="Equation" r:id="rId10" imgW="3987720" imgH="711000" progId="Equation.DSMT4">
                  <p:embed/>
                </p:oleObj>
              </mc:Choice>
              <mc:Fallback>
                <p:oleObj name="Equation" r:id="rId10" imgW="3987720" imgH="711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488" y="4102100"/>
                        <a:ext cx="7834312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9.2 </a:t>
            </a:r>
            <a:r>
              <a:rPr lang="zh-CN" altLang="en-US" dirty="0" smtClean="0"/>
              <a:t>整环和域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定理</a:t>
            </a:r>
            <a:r>
              <a:rPr lang="en-US" altLang="zh-CN" kern="1200" dirty="0" smtClean="0">
                <a:solidFill>
                  <a:srgbClr val="FF6600"/>
                </a:solidFill>
              </a:rPr>
              <a:t>9.3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有限整环都是域。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定理</a:t>
            </a:r>
            <a:r>
              <a:rPr lang="en-US" altLang="zh-CN" kern="1200" dirty="0" smtClean="0">
                <a:solidFill>
                  <a:srgbClr val="FF6600"/>
                </a:solidFill>
              </a:rPr>
              <a:t>9.4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               </a:t>
            </a:r>
            <a:r>
              <a:rPr lang="zh-CN" altLang="en-US" dirty="0" smtClean="0"/>
              <a:t>为域的充要条件是</a:t>
            </a:r>
            <a:r>
              <a:rPr lang="en-US" altLang="zh-CN" dirty="0" smtClean="0"/>
              <a:t>p</a:t>
            </a:r>
            <a:r>
              <a:rPr lang="zh-CN" altLang="en-US" dirty="0" smtClean="0"/>
              <a:t>是</a:t>
            </a:r>
            <a:r>
              <a:rPr lang="zh-CN" altLang="en-US" dirty="0" smtClean="0">
                <a:solidFill>
                  <a:srgbClr val="FF0000"/>
                </a:solidFill>
              </a:rPr>
              <a:t>素数</a:t>
            </a:r>
            <a:r>
              <a:rPr lang="zh-CN" altLang="en-US" dirty="0" smtClean="0"/>
              <a:t>。</a:t>
            </a:r>
          </a:p>
          <a:p>
            <a:pPr>
              <a:buFontTx/>
              <a:buNone/>
              <a:defRPr/>
            </a:pPr>
            <a:endParaRPr lang="zh-CN" altLang="en-US" dirty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15399"/>
              </p:ext>
            </p:extLst>
          </p:nvPr>
        </p:nvGraphicFramePr>
        <p:xfrm>
          <a:off x="622300" y="1676400"/>
          <a:ext cx="8153400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" name="Equation" r:id="rId4" imgW="4076640" imgH="1447560" progId="Equation.DSMT4">
                  <p:embed/>
                </p:oleObj>
              </mc:Choice>
              <mc:Fallback>
                <p:oleObj name="Equation" r:id="rId4" imgW="4076640" imgH="14475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" y="1676400"/>
                        <a:ext cx="8153400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047994"/>
              </p:ext>
            </p:extLst>
          </p:nvPr>
        </p:nvGraphicFramePr>
        <p:xfrm>
          <a:off x="2286000" y="4776216"/>
          <a:ext cx="27432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" name="公式" r:id="rId6" imgW="1307880" imgH="241200" progId="Equation.3">
                  <p:embed/>
                </p:oleObj>
              </mc:Choice>
              <mc:Fallback>
                <p:oleObj name="公式" r:id="rId6" imgW="1307880" imgH="24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776216"/>
                        <a:ext cx="274320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9.2 </a:t>
            </a:r>
            <a:r>
              <a:rPr lang="zh-CN" altLang="en-US" dirty="0" smtClean="0"/>
              <a:t>整环和域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altLang="zh-CN" kern="1200" dirty="0" smtClean="0">
              <a:solidFill>
                <a:srgbClr val="FF6600"/>
              </a:solidFill>
            </a:endParaRPr>
          </a:p>
          <a:p>
            <a:pPr>
              <a:defRPr/>
            </a:pPr>
            <a:endParaRPr lang="en-US" altLang="zh-CN" kern="1200" dirty="0" smtClean="0">
              <a:solidFill>
                <a:srgbClr val="FF6600"/>
              </a:solidFill>
            </a:endParaRPr>
          </a:p>
          <a:p>
            <a:pPr>
              <a:defRPr/>
            </a:pPr>
            <a:endParaRPr lang="en-US" altLang="zh-CN" kern="1200" dirty="0" smtClean="0">
              <a:solidFill>
                <a:srgbClr val="FF6600"/>
              </a:solidFill>
            </a:endParaRPr>
          </a:p>
          <a:p>
            <a:pPr>
              <a:defRPr/>
            </a:pPr>
            <a:endParaRPr lang="en-US" altLang="zh-CN" kern="1200" dirty="0" smtClean="0">
              <a:solidFill>
                <a:srgbClr val="FF6600"/>
              </a:solidFill>
            </a:endParaRPr>
          </a:p>
          <a:p>
            <a:pPr>
              <a:defRPr/>
            </a:pPr>
            <a:endParaRPr lang="en-US" altLang="zh-CN" kern="1200" dirty="0" smtClean="0">
              <a:solidFill>
                <a:srgbClr val="FF6600"/>
              </a:solidFill>
            </a:endParaRPr>
          </a:p>
          <a:p>
            <a:pPr>
              <a:defRPr/>
            </a:pPr>
            <a:endParaRPr lang="en-US" altLang="zh-CN" kern="1200" dirty="0" smtClean="0">
              <a:solidFill>
                <a:srgbClr val="FF6600"/>
              </a:solidFill>
            </a:endParaRPr>
          </a:p>
          <a:p>
            <a:pPr>
              <a:buFontTx/>
              <a:buNone/>
              <a:defRPr/>
            </a:pPr>
            <a:endParaRPr lang="en-US" altLang="zh-CN" kern="1200" dirty="0" smtClean="0">
              <a:solidFill>
                <a:srgbClr val="FF6600"/>
              </a:solidFill>
            </a:endParaRPr>
          </a:p>
          <a:p>
            <a:pPr>
              <a:buFontTx/>
              <a:buNone/>
              <a:defRPr/>
            </a:pPr>
            <a:endParaRPr lang="en-US" altLang="zh-CN" kern="1200" dirty="0" smtClean="0">
              <a:solidFill>
                <a:srgbClr val="FF6600"/>
              </a:solidFill>
            </a:endParaRPr>
          </a:p>
          <a:p>
            <a:pPr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定理</a:t>
            </a:r>
            <a:r>
              <a:rPr lang="en-US" altLang="zh-CN" kern="1200" dirty="0" smtClean="0">
                <a:solidFill>
                  <a:srgbClr val="FF6600"/>
                </a:solidFill>
              </a:rPr>
              <a:t>9.5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kern="1200" dirty="0" smtClean="0"/>
              <a:t>设</a:t>
            </a:r>
            <a:r>
              <a:rPr lang="en-US" altLang="zh-CN" kern="1200" dirty="0" smtClean="0"/>
              <a:t>&lt;F,+,·&gt;</a:t>
            </a:r>
            <a:r>
              <a:rPr lang="zh-CN" altLang="en-US" kern="1200" dirty="0" smtClean="0"/>
              <a:t>为</a:t>
            </a:r>
            <a:r>
              <a:rPr lang="zh-CN" altLang="en-US" dirty="0" smtClean="0"/>
              <a:t>域，则</a:t>
            </a:r>
            <a:r>
              <a:rPr lang="en-US" altLang="zh-CN" dirty="0" smtClean="0"/>
              <a:t>F</a:t>
            </a:r>
            <a:r>
              <a:rPr lang="zh-CN" altLang="en-US" dirty="0" smtClean="0"/>
              <a:t>中非零元素在</a:t>
            </a:r>
            <a:r>
              <a:rPr lang="en-US" altLang="zh-CN" kern="1200" dirty="0" smtClean="0"/>
              <a:t>&lt;F,+&gt;</a:t>
            </a:r>
            <a:r>
              <a:rPr lang="zh-CN" altLang="en-US" kern="1200" dirty="0" smtClean="0"/>
              <a:t>中有相同的阶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9752817"/>
              </p:ext>
            </p:extLst>
          </p:nvPr>
        </p:nvGraphicFramePr>
        <p:xfrm>
          <a:off x="469900" y="1192213"/>
          <a:ext cx="8531225" cy="378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7" name="Equation" r:id="rId4" imgW="3974760" imgH="1765080" progId="Equation.DSMT4">
                  <p:embed/>
                </p:oleObj>
              </mc:Choice>
              <mc:Fallback>
                <p:oleObj name="Equation" r:id="rId4" imgW="3974760" imgH="17650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" y="1192213"/>
                        <a:ext cx="8531225" cy="3789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默认设计模板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mic Sans MS" pitchFamily="66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mic Sans MS" pitchFamily="66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17263</TotalTime>
  <Words>731</Words>
  <Application>Microsoft Office PowerPoint</Application>
  <PresentationFormat>全屏显示(4:3)</PresentationFormat>
  <Paragraphs>78</Paragraphs>
  <Slides>11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黑体</vt:lpstr>
      <vt:lpstr>宋体</vt:lpstr>
      <vt:lpstr>Arial</vt:lpstr>
      <vt:lpstr>Arial Black</vt:lpstr>
      <vt:lpstr>Comic Sans MS</vt:lpstr>
      <vt:lpstr>Garamond</vt:lpstr>
      <vt:lpstr>Times New Roman</vt:lpstr>
      <vt:lpstr>Wingdings</vt:lpstr>
      <vt:lpstr>默认设计模板</vt:lpstr>
      <vt:lpstr>公式</vt:lpstr>
      <vt:lpstr>Equation</vt:lpstr>
      <vt:lpstr>第九章 环与域</vt:lpstr>
      <vt:lpstr>9.1 环</vt:lpstr>
      <vt:lpstr>9.1 环</vt:lpstr>
      <vt:lpstr>9.1 环</vt:lpstr>
      <vt:lpstr>9.2 整环和域</vt:lpstr>
      <vt:lpstr>9.2 整环和域</vt:lpstr>
      <vt:lpstr>9.2 整环和域</vt:lpstr>
      <vt:lpstr>9.2 整环和域</vt:lpstr>
      <vt:lpstr>9.2 整环和域</vt:lpstr>
      <vt:lpstr>9.2 整环和域</vt:lpstr>
      <vt:lpstr>9.2 整环和域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</dc:creator>
  <cp:lastModifiedBy>ANT</cp:lastModifiedBy>
  <cp:revision>992</cp:revision>
  <cp:lastPrinted>1601-01-01T00:00:00Z</cp:lastPrinted>
  <dcterms:created xsi:type="dcterms:W3CDTF">1601-01-01T00:00:00Z</dcterms:created>
  <dcterms:modified xsi:type="dcterms:W3CDTF">2020-12-08T13:42:08Z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