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CC0000"/>
    <a:srgbClr val="FF9900"/>
    <a:srgbClr val="66FF33"/>
    <a:srgbClr val="00FF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8387" autoAdjust="0"/>
  </p:normalViewPr>
  <p:slideViewPr>
    <p:cSldViewPr>
      <p:cViewPr varScale="1">
        <p:scale>
          <a:sx n="124" d="100"/>
          <a:sy n="124" d="100"/>
        </p:scale>
        <p:origin x="1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68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7.wmf"/><Relationship Id="rId1" Type="http://schemas.openxmlformats.org/officeDocument/2006/relationships/image" Target="../media/image68.wmf"/><Relationship Id="rId4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84.wmf"/><Relationship Id="rId1" Type="http://schemas.openxmlformats.org/officeDocument/2006/relationships/image" Target="../media/image98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84.wmf"/><Relationship Id="rId1" Type="http://schemas.openxmlformats.org/officeDocument/2006/relationships/image" Target="../media/image102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8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7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6.wmf"/><Relationship Id="rId5" Type="http://schemas.openxmlformats.org/officeDocument/2006/relationships/image" Target="../media/image111.wmf"/><Relationship Id="rId10" Type="http://schemas.openxmlformats.org/officeDocument/2006/relationships/image" Target="../media/image84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8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8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4.wmf"/><Relationship Id="rId7" Type="http://schemas.openxmlformats.org/officeDocument/2006/relationships/image" Target="../media/image147.wmf"/><Relationship Id="rId2" Type="http://schemas.openxmlformats.org/officeDocument/2006/relationships/image" Target="../media/image136.wmf"/><Relationship Id="rId1" Type="http://schemas.openxmlformats.org/officeDocument/2006/relationships/image" Target="../media/image84.wmf"/><Relationship Id="rId6" Type="http://schemas.openxmlformats.org/officeDocument/2006/relationships/image" Target="../media/image146.wmf"/><Relationship Id="rId5" Type="http://schemas.openxmlformats.org/officeDocument/2006/relationships/image" Target="../media/image132.wmf"/><Relationship Id="rId4" Type="http://schemas.openxmlformats.org/officeDocument/2006/relationships/image" Target="../media/image14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84.wmf"/><Relationship Id="rId7" Type="http://schemas.openxmlformats.org/officeDocument/2006/relationships/image" Target="../media/image154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3.wmf"/><Relationship Id="rId11" Type="http://schemas.openxmlformats.org/officeDocument/2006/relationships/image" Target="../media/image132.wmf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9.wmf"/><Relationship Id="rId7" Type="http://schemas.openxmlformats.org/officeDocument/2006/relationships/image" Target="../media/image161.wmf"/><Relationship Id="rId2" Type="http://schemas.openxmlformats.org/officeDocument/2006/relationships/image" Target="../media/image152.wmf"/><Relationship Id="rId1" Type="http://schemas.openxmlformats.org/officeDocument/2006/relationships/image" Target="../media/image158.wmf"/><Relationship Id="rId6" Type="http://schemas.openxmlformats.org/officeDocument/2006/relationships/image" Target="../media/image160.wmf"/><Relationship Id="rId5" Type="http://schemas.openxmlformats.org/officeDocument/2006/relationships/image" Target="../media/image132.wmf"/><Relationship Id="rId4" Type="http://schemas.openxmlformats.org/officeDocument/2006/relationships/image" Target="../media/image15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56.wmf"/><Relationship Id="rId7" Type="http://schemas.openxmlformats.org/officeDocument/2006/relationships/image" Target="../media/image167.wmf"/><Relationship Id="rId2" Type="http://schemas.openxmlformats.org/officeDocument/2006/relationships/image" Target="../media/image164.wmf"/><Relationship Id="rId1" Type="http://schemas.openxmlformats.org/officeDocument/2006/relationships/image" Target="../media/image84.wmf"/><Relationship Id="rId6" Type="http://schemas.openxmlformats.org/officeDocument/2006/relationships/image" Target="../media/image15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44DF50-21C5-405C-A833-54AD679483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29638" y="6629400"/>
            <a:ext cx="6905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07D42F39-3639-46A1-8526-99C7F9BD6D2B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/73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30559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24000"/>
            <a:ext cx="9144000" cy="1470025"/>
          </a:xfrm>
        </p:spPr>
        <p:txBody>
          <a:bodyPr/>
          <a:lstStyle>
            <a:lvl1pPr>
              <a:defRPr>
                <a:solidFill>
                  <a:srgbClr val="0000E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915847"/>
      </p:ext>
    </p:extLst>
  </p:cSld>
  <p:clrMapOvr>
    <a:masterClrMapping/>
  </p:clrMapOvr>
  <p:transition spd="med" advTm="5486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51182"/>
      </p:ext>
    </p:extLst>
  </p:cSld>
  <p:clrMapOvr>
    <a:masterClrMapping/>
  </p:clrMapOvr>
  <p:transition spd="med" advTm="548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56114"/>
      </p:ext>
    </p:extLst>
  </p:cSld>
  <p:clrMapOvr>
    <a:masterClrMapping/>
  </p:clrMapOvr>
  <p:transition spd="med" advTm="5486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71269"/>
      </p:ext>
    </p:extLst>
  </p:cSld>
  <p:clrMapOvr>
    <a:masterClrMapping/>
  </p:clrMapOvr>
  <p:transition spd="med" advTm="5486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73906"/>
      </p:ext>
    </p:extLst>
  </p:cSld>
  <p:clrMapOvr>
    <a:masterClrMapping/>
  </p:clrMapOvr>
  <p:transition spd="med" advTm="548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276511"/>
      </p:ext>
    </p:extLst>
  </p:cSld>
  <p:clrMapOvr>
    <a:masterClrMapping/>
  </p:clrMapOvr>
  <p:transition spd="med" advTm="5486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5207774"/>
      </p:ext>
    </p:extLst>
  </p:cSld>
  <p:clrMapOvr>
    <a:masterClrMapping/>
  </p:clrMapOvr>
  <p:transition spd="med" advTm="548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5312"/>
      </p:ext>
    </p:extLst>
  </p:cSld>
  <p:clrMapOvr>
    <a:masterClrMapping/>
  </p:clrMapOvr>
  <p:transition spd="med" advTm="548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44995"/>
      </p:ext>
    </p:extLst>
  </p:cSld>
  <p:clrMapOvr>
    <a:masterClrMapping/>
  </p:clrMapOvr>
  <p:transition spd="med" advTm="548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532856"/>
      </p:ext>
    </p:extLst>
  </p:cSld>
  <p:clrMapOvr>
    <a:masterClrMapping/>
  </p:clrMapOvr>
  <p:transition spd="med" advTm="548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993935"/>
      </p:ext>
    </p:extLst>
  </p:cSld>
  <p:clrMapOvr>
    <a:masterClrMapping/>
  </p:clrMapOvr>
  <p:transition spd="med" advTm="548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0331900"/>
      </p:ext>
    </p:extLst>
  </p:cSld>
  <p:clrMapOvr>
    <a:masterClrMapping/>
  </p:clrMapOvr>
  <p:transition spd="med" advTm="548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6340258"/>
      </p:ext>
    </p:extLst>
  </p:cSld>
  <p:clrMapOvr>
    <a:masterClrMapping/>
  </p:clrMapOvr>
  <p:transition spd="med" advTm="548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534400" y="6629400"/>
            <a:ext cx="646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950FB73C-8EB2-40E4-9E55-8659FD39A2C4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/73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0" y="9223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</p:sldLayoutIdLst>
  <p:transition spd="med" advTm="5486"/>
  <p:timing>
    <p:tnLst>
      <p:par>
        <p:cTn id="1" dur="indefinite" restart="never" nodeType="tmRoot"/>
      </p:par>
    </p:tnLst>
  </p:timing>
  <p:txStyles>
    <p:titleStyle>
      <a:lvl1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2286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857250" indent="-17145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1788" indent="-228600" algn="l" defTabSz="103028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Garamond" pitchFamily="18" charset="0"/>
          <a:ea typeface="+mn-ea"/>
        </a:defRPr>
      </a:lvl4pPr>
      <a:lvl5pPr marL="2058988" indent="-228600" algn="l" defTabSz="1030288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5pPr>
      <a:lvl6pPr marL="25161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6pPr>
      <a:lvl7pPr marL="29733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7pPr>
      <a:lvl8pPr marL="34305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8pPr>
      <a:lvl9pPr marL="38877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17.wmf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1.bin"/><Relationship Id="rId26" Type="http://schemas.openxmlformats.org/officeDocument/2006/relationships/image" Target="../media/image30.wmf"/><Relationship Id="rId39" Type="http://schemas.openxmlformats.org/officeDocument/2006/relationships/image" Target="../media/image36.wmf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34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17" Type="http://schemas.openxmlformats.org/officeDocument/2006/relationships/image" Target="../media/image27.wmf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38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29.wmf"/><Relationship Id="rId32" Type="http://schemas.openxmlformats.org/officeDocument/2006/relationships/image" Target="../media/image33.wmf"/><Relationship Id="rId37" Type="http://schemas.openxmlformats.org/officeDocument/2006/relationships/oleObject" Target="../embeddings/oleObject42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1.wmf"/><Relationship Id="rId36" Type="http://schemas.openxmlformats.org/officeDocument/2006/relationships/image" Target="../media/image35.wmf"/><Relationship Id="rId10" Type="http://schemas.openxmlformats.org/officeDocument/2006/relationships/image" Target="../media/image24.wmf"/><Relationship Id="rId19" Type="http://schemas.openxmlformats.org/officeDocument/2006/relationships/image" Target="../media/image28.wmf"/><Relationship Id="rId31" Type="http://schemas.openxmlformats.org/officeDocument/2006/relationships/oleObject" Target="../embeddings/oleObject3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6.wmf"/><Relationship Id="rId22" Type="http://schemas.openxmlformats.org/officeDocument/2006/relationships/oleObject" Target="../embeddings/oleObject34.bin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41.bin"/><Relationship Id="rId8" Type="http://schemas.openxmlformats.org/officeDocument/2006/relationships/image" Target="../media/image23.wmf"/><Relationship Id="rId3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44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41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0.jpeg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52.jpeg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1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100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78.wmf"/><Relationship Id="rId10" Type="http://schemas.openxmlformats.org/officeDocument/2006/relationships/image" Target="../media/image76.wmf"/><Relationship Id="rId19" Type="http://schemas.openxmlformats.org/officeDocument/2006/relationships/image" Target="../media/image80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9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11" Type="http://schemas.openxmlformats.org/officeDocument/2006/relationships/image" Target="../media/image74.wmf"/><Relationship Id="rId5" Type="http://schemas.openxmlformats.org/officeDocument/2006/relationships/oleObject" Target="../embeddings/oleObject102.bin"/><Relationship Id="rId10" Type="http://schemas.openxmlformats.org/officeDocument/2006/relationships/oleObject" Target="../embeddings/oleObject105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0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9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9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00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0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04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0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14.w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16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18.wmf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12.w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14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5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2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8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2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3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oleObject" Target="../embeddings/oleObject164.bin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84.wmf"/><Relationship Id="rId9" Type="http://schemas.openxmlformats.org/officeDocument/2006/relationships/image" Target="../media/image13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73.bin"/><Relationship Id="rId18" Type="http://schemas.openxmlformats.org/officeDocument/2006/relationships/oleObject" Target="../embeddings/oleObject176.bin"/><Relationship Id="rId3" Type="http://schemas.openxmlformats.org/officeDocument/2006/relationships/oleObject" Target="../embeddings/oleObject168.bin"/><Relationship Id="rId21" Type="http://schemas.openxmlformats.org/officeDocument/2006/relationships/image" Target="../media/image142.wmf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38.wmf"/><Relationship Id="rId17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10" Type="http://schemas.openxmlformats.org/officeDocument/2006/relationships/image" Target="../media/image137.wmf"/><Relationship Id="rId19" Type="http://schemas.openxmlformats.org/officeDocument/2006/relationships/image" Target="../media/image141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71.bin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45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4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55.wmf"/><Relationship Id="rId26" Type="http://schemas.openxmlformats.org/officeDocument/2006/relationships/oleObject" Target="../embeddings/oleObject199.bin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32.w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53.wmf"/><Relationship Id="rId22" Type="http://schemas.openxmlformats.org/officeDocument/2006/relationships/image" Target="../media/image15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205.bin"/><Relationship Id="rId18" Type="http://schemas.openxmlformats.org/officeDocument/2006/relationships/oleObject" Target="../embeddings/oleObject208.bin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32.wmf"/><Relationship Id="rId17" Type="http://schemas.openxmlformats.org/officeDocument/2006/relationships/image" Target="../media/image1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7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image" Target="../media/image160.wmf"/><Relationship Id="rId10" Type="http://schemas.openxmlformats.org/officeDocument/2006/relationships/image" Target="../media/image156.wmf"/><Relationship Id="rId19" Type="http://schemas.openxmlformats.org/officeDocument/2006/relationships/image" Target="../media/image162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203.bin"/><Relationship Id="rId14" Type="http://schemas.openxmlformats.org/officeDocument/2006/relationships/oleObject" Target="../embeddings/oleObject20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6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66.wmf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2.bin"/><Relationship Id="rId12" Type="http://schemas.openxmlformats.org/officeDocument/2006/relationships/oleObject" Target="../embeddings/oleObject215.bin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7.bin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4.wmf"/><Relationship Id="rId11" Type="http://schemas.openxmlformats.org/officeDocument/2006/relationships/image" Target="../media/image165.wmf"/><Relationship Id="rId5" Type="http://schemas.openxmlformats.org/officeDocument/2006/relationships/oleObject" Target="../embeddings/oleObject211.bin"/><Relationship Id="rId15" Type="http://schemas.openxmlformats.org/officeDocument/2006/relationships/image" Target="../media/image157.wmf"/><Relationship Id="rId10" Type="http://schemas.openxmlformats.org/officeDocument/2006/relationships/oleObject" Target="../embeddings/oleObject214.bin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213.bin"/><Relationship Id="rId14" Type="http://schemas.openxmlformats.org/officeDocument/2006/relationships/oleObject" Target="../embeddings/oleObject21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6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第十章 格与布尔代数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008000"/>
                </a:solidFill>
              </a:rPr>
              <a:t>10.1 </a:t>
            </a:r>
            <a:r>
              <a:rPr lang="zh-CN" altLang="en-US" sz="3200" kern="1200" dirty="0" smtClean="0">
                <a:solidFill>
                  <a:srgbClr val="008000"/>
                </a:solidFill>
              </a:rPr>
              <a:t>格的定义与性质</a:t>
            </a:r>
            <a:endParaRPr lang="en-US" altLang="zh-CN" sz="3200" kern="120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kern="1200" dirty="0" smtClean="0"/>
              <a:t>与群，环，域，不同，格与布尔代数的基集都是一个偏序集，格是具有两个二元运算的代数系统，是一个特殊的偏序集，布尔代数是一个特殊的格。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10.1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&lt;S, ≤&gt;</a:t>
            </a:r>
            <a:r>
              <a:rPr lang="zh-CN" altLang="en-US" kern="1200" dirty="0" smtClean="0"/>
              <a:t>是偏序集，若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kern="1200" dirty="0" smtClean="0"/>
              <a:t>都有上下确界，则称</a:t>
            </a:r>
            <a:r>
              <a:rPr lang="en-US" altLang="zh-CN" kern="1200" dirty="0" smtClean="0"/>
              <a:t>&lt;S, ≤&gt;</a:t>
            </a:r>
            <a:r>
              <a:rPr lang="zh-CN" altLang="en-US" kern="1200" dirty="0" smtClean="0"/>
              <a:t>为格</a:t>
            </a:r>
            <a:r>
              <a:rPr lang="en-US" altLang="zh-CN" kern="1200" dirty="0" smtClean="0"/>
              <a:t>(Lattice)</a:t>
            </a:r>
          </a:p>
          <a:p>
            <a:pPr eaLnBrk="1" hangingPunct="1">
              <a:lnSpc>
                <a:spcPct val="77000"/>
              </a:lnSpc>
              <a:buFont typeface="Wingdings" pitchFamily="2" charset="2"/>
              <a:buChar char="Ø"/>
              <a:defRPr/>
            </a:pPr>
            <a:r>
              <a:rPr lang="en-US" altLang="zh-CN" kern="1200" dirty="0" smtClean="0"/>
              <a:t>(1)</a:t>
            </a:r>
            <a:r>
              <a:rPr lang="zh-CN" altLang="en-US" kern="1200" dirty="0" smtClean="0"/>
              <a:t>偏序集的任一子集并非都有上下确界，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 typeface="Wingdings" pitchFamily="2" charset="2"/>
              <a:buChar char="Ø"/>
              <a:defRPr/>
            </a:pPr>
            <a:r>
              <a:rPr lang="en-US" altLang="zh-CN" kern="1200" dirty="0" smtClean="0"/>
              <a:t>(2)</a:t>
            </a:r>
            <a:r>
              <a:rPr lang="zh-CN" altLang="en-US" kern="1200" dirty="0" smtClean="0"/>
              <a:t>偏序集的某一子集的上下确界若存在，则唯一，格的定义确定了上下确界的存在性，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 typeface="Wingdings" pitchFamily="2" charset="2"/>
              <a:buChar char="Ø"/>
              <a:defRPr/>
            </a:pPr>
            <a:r>
              <a:rPr lang="en-US" altLang="zh-CN" kern="1200" dirty="0" smtClean="0"/>
              <a:t>(3){x, y}</a:t>
            </a:r>
            <a:r>
              <a:rPr lang="zh-CN" altLang="en-US" kern="1200" dirty="0" smtClean="0"/>
              <a:t>的上确界记为</a:t>
            </a:r>
            <a:r>
              <a:rPr lang="en-US" altLang="zh-CN" kern="1200" dirty="0" err="1" smtClean="0"/>
              <a:t>x∨y</a:t>
            </a:r>
            <a:r>
              <a:rPr lang="zh-CN" altLang="en-US" kern="1200" dirty="0" smtClean="0"/>
              <a:t>，下确界记为</a:t>
            </a:r>
            <a:r>
              <a:rPr lang="en-US" altLang="zh-CN" kern="1200" dirty="0" err="1" smtClean="0"/>
              <a:t>x∧y</a:t>
            </a:r>
            <a:endParaRPr lang="en-US" altLang="zh-CN" kern="1200" dirty="0" smtClean="0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6324600" y="3352800"/>
          <a:ext cx="2228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3" imgW="990170" imgH="203112" progId="Equation.3">
                  <p:embed/>
                </p:oleObj>
              </mc:Choice>
              <mc:Fallback>
                <p:oleObj name="公式" r:id="rId3" imgW="99017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352800"/>
                        <a:ext cx="2228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10.1 </a:t>
            </a:r>
            <a:r>
              <a:rPr lang="zh-CN" altLang="en-US" dirty="0" smtClean="0"/>
              <a:t>格的定义与性质</a:t>
            </a:r>
            <a:endParaRPr lang="zh-CN" altLang="en-US" dirty="0"/>
          </a:p>
        </p:txBody>
      </p:sp>
      <p:graphicFrame>
        <p:nvGraphicFramePr>
          <p:cNvPr id="14339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149350" y="1506538"/>
          <a:ext cx="6919913" cy="277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4051080" imgH="1625400" progId="Equation.DSMT4">
                  <p:embed/>
                </p:oleObj>
              </mc:Choice>
              <mc:Fallback>
                <p:oleObj name="Equation" r:id="rId3" imgW="4051080" imgH="162540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506538"/>
                        <a:ext cx="6919913" cy="277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10.2 </a:t>
            </a:r>
            <a:r>
              <a:rPr lang="zh-CN" altLang="en-US" dirty="0" smtClean="0"/>
              <a:t>子格与格同态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子格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10.4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设代数系统</a:t>
            </a:r>
            <a:r>
              <a:rPr lang="en-US" altLang="zh-CN" dirty="0" smtClean="0"/>
              <a:t>&lt;L,*,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是一个格，    ，若</a:t>
            </a:r>
            <a:r>
              <a:rPr lang="en-US" altLang="zh-CN" dirty="0" smtClean="0"/>
              <a:t>S</a:t>
            </a:r>
            <a:r>
              <a:rPr lang="zh-CN" altLang="en-US" dirty="0" smtClean="0"/>
              <a:t>满足：                         ，则称</a:t>
            </a:r>
            <a:r>
              <a:rPr lang="en-US" altLang="zh-CN" dirty="0" smtClean="0"/>
              <a:t>&lt;S,*,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&lt;L,*,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的子格。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10.5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&lt;L, ≤&gt;</a:t>
            </a:r>
            <a:r>
              <a:rPr lang="zh-CN" altLang="en-US" dirty="0" smtClean="0"/>
              <a:t>是一个格，    ，若</a:t>
            </a:r>
            <a:r>
              <a:rPr lang="en-US" altLang="zh-CN" dirty="0" smtClean="0"/>
              <a:t>S</a:t>
            </a:r>
            <a:r>
              <a:rPr lang="zh-CN" altLang="en-US" dirty="0" smtClean="0"/>
              <a:t>满足：                                  ，则称</a:t>
            </a:r>
            <a:r>
              <a:rPr lang="en-US" altLang="zh-CN" dirty="0" smtClean="0"/>
              <a:t>&lt;S,≤&gt;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&lt;L,≤&gt;</a:t>
            </a:r>
            <a:r>
              <a:rPr lang="zh-CN" altLang="en-US" dirty="0" smtClean="0"/>
              <a:t>的子格。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10-1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&lt;L, ≤&gt;</a:t>
            </a:r>
            <a:r>
              <a:rPr lang="zh-CN" altLang="en-US" dirty="0" smtClean="0"/>
              <a:t>是一个格，其中</a:t>
            </a:r>
            <a:r>
              <a:rPr lang="en-US" altLang="zh-CN" dirty="0" smtClean="0"/>
              <a:t>L={</a:t>
            </a:r>
            <a:r>
              <a:rPr lang="en-US" altLang="zh-CN" dirty="0" err="1" smtClean="0"/>
              <a:t>a,b,c,d,e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，其哈斯图如右图。</a:t>
            </a:r>
          </a:p>
          <a:p>
            <a:pPr>
              <a:buFontTx/>
              <a:buNone/>
              <a:defRPr/>
            </a:pPr>
            <a:endParaRPr lang="en-US" altLang="zh-CN" dirty="0" smtClean="0"/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7391400" y="1676400"/>
          <a:ext cx="838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3" imgW="406224" imgH="190417" progId="Equation.3">
                  <p:embed/>
                </p:oleObj>
              </mc:Choice>
              <mc:Fallback>
                <p:oleObj name="公式" r:id="rId3" imgW="406224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76400"/>
                        <a:ext cx="838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2667000" y="2057400"/>
          <a:ext cx="4491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5" imgW="2120900" imgH="215900" progId="Equation.3">
                  <p:embed/>
                </p:oleObj>
              </mc:Choice>
              <mc:Fallback>
                <p:oleObj name="公式" r:id="rId5" imgW="21209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4491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5791200" y="2971800"/>
          <a:ext cx="838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7" imgW="406224" imgH="190417" progId="Equation.3">
                  <p:embed/>
                </p:oleObj>
              </mc:Choice>
              <mc:Fallback>
                <p:oleObj name="公式" r:id="rId7" imgW="406224" imgH="190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71800"/>
                        <a:ext cx="838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990600" y="3352800"/>
          <a:ext cx="6211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8" imgW="2933700" imgH="215900" progId="Equation.3">
                  <p:embed/>
                </p:oleObj>
              </mc:Choice>
              <mc:Fallback>
                <p:oleObj name="公式" r:id="rId8" imgW="29337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6211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 bwMode="auto">
          <a:xfrm>
            <a:off x="7772400" y="4038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391400" y="4419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8229600" y="4419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772400" y="48768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772400" y="54864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15373" name="直接连接符 13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7521575" y="4168775"/>
            <a:ext cx="273050" cy="273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 15"/>
          <p:cNvCxnSpPr>
            <a:cxnSpLocks noChangeShapeType="1"/>
            <a:stCxn id="8" idx="6"/>
          </p:cNvCxnSpPr>
          <p:nvPr/>
        </p:nvCxnSpPr>
        <p:spPr bwMode="auto">
          <a:xfrm>
            <a:off x="7924800" y="4114800"/>
            <a:ext cx="304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 17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7483475" y="4587875"/>
            <a:ext cx="349250" cy="273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 19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7940675" y="4533900"/>
            <a:ext cx="327025" cy="403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直接连接符 23"/>
          <p:cNvCxnSpPr>
            <a:cxnSpLocks noChangeShapeType="1"/>
            <a:stCxn id="11" idx="4"/>
            <a:endCxn id="12" idx="0"/>
          </p:cNvCxnSpPr>
          <p:nvPr/>
        </p:nvCxnSpPr>
        <p:spPr bwMode="auto">
          <a:xfrm rot="5400000">
            <a:off x="7620000" y="5257800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7086600" y="4038600"/>
            <a:ext cx="3651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b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4800" y="3657600"/>
            <a:ext cx="3651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a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5410200"/>
            <a:ext cx="3651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0" y="4114800"/>
            <a:ext cx="3651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48600" y="4724400"/>
            <a:ext cx="3651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d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5383" name="Object 24"/>
          <p:cNvGraphicFramePr>
            <a:graphicFrameLocks noChangeAspect="1"/>
          </p:cNvGraphicFramePr>
          <p:nvPr/>
        </p:nvGraphicFramePr>
        <p:xfrm>
          <a:off x="685800" y="4953000"/>
          <a:ext cx="66294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公式" r:id="rId10" imgW="3302000" imgH="698500" progId="Equation.3">
                  <p:embed/>
                </p:oleObj>
              </mc:Choice>
              <mc:Fallback>
                <p:oleObj name="公式" r:id="rId10" imgW="3302000" imgH="698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66294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10.2 </a:t>
            </a:r>
            <a:r>
              <a:rPr lang="zh-CN" altLang="en-US" dirty="0" smtClean="0"/>
              <a:t>子格与格同态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格同态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10.6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和   是格，        ，若     有                               ，则称  为格  到  的同态映射，简称格同态，若  是双射，则称  为格同构。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10.7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和  是格，其中     分别为格 上的偏序关系，存在映射                   ，若                 ，称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是序同态，若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是双射，则称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是序同构。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>
                <a:solidFill>
                  <a:srgbClr val="FF6600"/>
                </a:solidFill>
              </a:rPr>
              <a:t>(</a:t>
            </a:r>
            <a:r>
              <a:rPr lang="zh-CN" altLang="en-US" dirty="0" smtClean="0">
                <a:solidFill>
                  <a:srgbClr val="FF6600"/>
                </a:solidFill>
              </a:rPr>
              <a:t>格同态定理</a:t>
            </a:r>
            <a:r>
              <a:rPr lang="en-US" altLang="zh-CN" dirty="0" smtClean="0">
                <a:solidFill>
                  <a:srgbClr val="FF6600"/>
                </a:solidFill>
              </a:rPr>
              <a:t>)</a:t>
            </a: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10.4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设  是格       到格        的同态，则  是序同态，即同态是保序的，即</a:t>
            </a:r>
            <a:endParaRPr lang="zh-CN" altLang="en-US" dirty="0"/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971800" y="1676400"/>
          <a:ext cx="381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3" imgW="164885" imgH="215619" progId="Equation.3">
                  <p:embed/>
                </p:oleObj>
              </mc:Choice>
              <mc:Fallback>
                <p:oleObj name="公式" r:id="rId3" imgW="164885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381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3733800" y="1676400"/>
          <a:ext cx="409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5" imgW="177569" imgH="215619" progId="Equation.3">
                  <p:embed/>
                </p:oleObj>
              </mc:Choice>
              <mc:Fallback>
                <p:oleObj name="公式" r:id="rId5" imgW="177569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4095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5105400" y="1600200"/>
          <a:ext cx="1524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7" imgW="710891" imgH="215806" progId="Equation.3">
                  <p:embed/>
                </p:oleObj>
              </mc:Choice>
              <mc:Fallback>
                <p:oleObj name="公式" r:id="rId7" imgW="71089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0200"/>
                        <a:ext cx="1524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5"/>
          <p:cNvGraphicFramePr>
            <a:graphicFrameLocks noChangeAspect="1"/>
          </p:cNvGraphicFramePr>
          <p:nvPr/>
        </p:nvGraphicFramePr>
        <p:xfrm>
          <a:off x="7391400" y="1676400"/>
          <a:ext cx="1317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9" imgW="622030" imgH="215806" progId="Equation.3">
                  <p:embed/>
                </p:oleObj>
              </mc:Choice>
              <mc:Fallback>
                <p:oleObj name="公式" r:id="rId9" imgW="622030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76400"/>
                        <a:ext cx="1317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6"/>
          <p:cNvGraphicFramePr>
            <a:graphicFrameLocks noChangeAspect="1"/>
          </p:cNvGraphicFramePr>
          <p:nvPr/>
        </p:nvGraphicFramePr>
        <p:xfrm>
          <a:off x="1143000" y="2057400"/>
          <a:ext cx="558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11" imgW="2794000" imgH="203200" progId="Equation.3">
                  <p:embed/>
                </p:oleObj>
              </mc:Choice>
              <mc:Fallback>
                <p:oleObj name="公式" r:id="rId11" imgW="2794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558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7"/>
          <p:cNvGraphicFramePr>
            <a:graphicFrameLocks noChangeAspect="1"/>
          </p:cNvGraphicFramePr>
          <p:nvPr/>
        </p:nvGraphicFramePr>
        <p:xfrm>
          <a:off x="7772400" y="2057400"/>
          <a:ext cx="374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13" imgW="139579" imgH="164957" progId="Equation.3">
                  <p:embed/>
                </p:oleObj>
              </mc:Choice>
              <mc:Fallback>
                <p:oleObj name="公式" r:id="rId13" imgW="139579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057400"/>
                        <a:ext cx="3746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8"/>
          <p:cNvGraphicFramePr>
            <a:graphicFrameLocks noChangeAspect="1"/>
          </p:cNvGraphicFramePr>
          <p:nvPr/>
        </p:nvGraphicFramePr>
        <p:xfrm>
          <a:off x="1143000" y="2362200"/>
          <a:ext cx="381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15" imgW="164885" imgH="215619" progId="Equation.3">
                  <p:embed/>
                </p:oleObj>
              </mc:Choice>
              <mc:Fallback>
                <p:oleObj name="公式" r:id="rId15" imgW="164885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381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9"/>
          <p:cNvGraphicFramePr>
            <a:graphicFrameLocks noChangeAspect="1"/>
          </p:cNvGraphicFramePr>
          <p:nvPr/>
        </p:nvGraphicFramePr>
        <p:xfrm>
          <a:off x="1828800" y="2362200"/>
          <a:ext cx="409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16" imgW="177569" imgH="215619" progId="Equation.3">
                  <p:embed/>
                </p:oleObj>
              </mc:Choice>
              <mc:Fallback>
                <p:oleObj name="公式" r:id="rId16" imgW="177569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4095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0"/>
          <p:cNvGraphicFramePr>
            <a:graphicFrameLocks noChangeAspect="1"/>
          </p:cNvGraphicFramePr>
          <p:nvPr/>
        </p:nvGraphicFramePr>
        <p:xfrm>
          <a:off x="6858000" y="2438400"/>
          <a:ext cx="374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18" imgW="139579" imgH="164957" progId="Equation.3">
                  <p:embed/>
                </p:oleObj>
              </mc:Choice>
              <mc:Fallback>
                <p:oleObj name="公式" r:id="rId18" imgW="139579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438400"/>
                        <a:ext cx="3746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1"/>
          <p:cNvGraphicFramePr>
            <a:graphicFrameLocks noChangeAspect="1"/>
          </p:cNvGraphicFramePr>
          <p:nvPr/>
        </p:nvGraphicFramePr>
        <p:xfrm>
          <a:off x="1828800" y="2819400"/>
          <a:ext cx="374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20" imgW="139579" imgH="164957" progId="Equation.3">
                  <p:embed/>
                </p:oleObj>
              </mc:Choice>
              <mc:Fallback>
                <p:oleObj name="公式" r:id="rId20" imgW="139579" imgH="1649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3746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2"/>
          <p:cNvGraphicFramePr>
            <a:graphicFrameLocks noChangeAspect="1"/>
          </p:cNvGraphicFramePr>
          <p:nvPr/>
        </p:nvGraphicFramePr>
        <p:xfrm>
          <a:off x="2895600" y="3276600"/>
          <a:ext cx="381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公式" r:id="rId21" imgW="164885" imgH="215619" progId="Equation.3">
                  <p:embed/>
                </p:oleObj>
              </mc:Choice>
              <mc:Fallback>
                <p:oleObj name="公式" r:id="rId21" imgW="164885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381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4"/>
          <p:cNvGraphicFramePr>
            <a:graphicFrameLocks noChangeAspect="1"/>
          </p:cNvGraphicFramePr>
          <p:nvPr/>
        </p:nvGraphicFramePr>
        <p:xfrm>
          <a:off x="3657600" y="3276600"/>
          <a:ext cx="409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公式" r:id="rId22" imgW="177569" imgH="215619" progId="Equation.3">
                  <p:embed/>
                </p:oleObj>
              </mc:Choice>
              <mc:Fallback>
                <p:oleObj name="公式" r:id="rId22" imgW="177569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76600"/>
                        <a:ext cx="4095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5"/>
          <p:cNvGraphicFramePr>
            <a:graphicFrameLocks noChangeAspect="1"/>
          </p:cNvGraphicFramePr>
          <p:nvPr/>
        </p:nvGraphicFramePr>
        <p:xfrm>
          <a:off x="5791200" y="3276600"/>
          <a:ext cx="909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公式" r:id="rId23" imgW="368140" imgH="215806" progId="Equation.3">
                  <p:embed/>
                </p:oleObj>
              </mc:Choice>
              <mc:Fallback>
                <p:oleObj name="公式" r:id="rId23" imgW="368140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76600"/>
                        <a:ext cx="9096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6"/>
          <p:cNvGraphicFramePr>
            <a:graphicFrameLocks noChangeAspect="1"/>
          </p:cNvGraphicFramePr>
          <p:nvPr/>
        </p:nvGraphicFramePr>
        <p:xfrm>
          <a:off x="8077200" y="3276600"/>
          <a:ext cx="779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公式" r:id="rId25" imgW="368140" imgH="215806" progId="Equation.3">
                  <p:embed/>
                </p:oleObj>
              </mc:Choice>
              <mc:Fallback>
                <p:oleObj name="公式" r:id="rId25" imgW="368140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276600"/>
                        <a:ext cx="7794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7"/>
          <p:cNvGraphicFramePr>
            <a:graphicFrameLocks noChangeAspect="1"/>
          </p:cNvGraphicFramePr>
          <p:nvPr/>
        </p:nvGraphicFramePr>
        <p:xfrm>
          <a:off x="4724400" y="3657600"/>
          <a:ext cx="3355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公式" r:id="rId27" imgW="1358310" imgH="215806" progId="Equation.3">
                  <p:embed/>
                </p:oleObj>
              </mc:Choice>
              <mc:Fallback>
                <p:oleObj name="公式" r:id="rId27" imgW="1358310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7600"/>
                        <a:ext cx="33559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8"/>
          <p:cNvGraphicFramePr>
            <a:graphicFrameLocks noChangeAspect="1"/>
          </p:cNvGraphicFramePr>
          <p:nvPr/>
        </p:nvGraphicFramePr>
        <p:xfrm>
          <a:off x="1143000" y="4038600"/>
          <a:ext cx="3011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公式" r:id="rId29" imgW="1422400" imgH="215900" progId="Equation.3">
                  <p:embed/>
                </p:oleObj>
              </mc:Choice>
              <mc:Fallback>
                <p:oleObj name="公式" r:id="rId29" imgW="1422400" imgH="215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0114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19"/>
          <p:cNvGraphicFramePr>
            <a:graphicFrameLocks noChangeAspect="1"/>
          </p:cNvGraphicFramePr>
          <p:nvPr/>
        </p:nvGraphicFramePr>
        <p:xfrm>
          <a:off x="5562600" y="4953000"/>
          <a:ext cx="374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公式" r:id="rId31" imgW="139579" imgH="164957" progId="Equation.3">
                  <p:embed/>
                </p:oleObj>
              </mc:Choice>
              <mc:Fallback>
                <p:oleObj name="公式" r:id="rId31" imgW="139579" imgH="16495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53000"/>
                        <a:ext cx="3746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0"/>
          <p:cNvGraphicFramePr>
            <a:graphicFrameLocks noChangeAspect="1"/>
          </p:cNvGraphicFramePr>
          <p:nvPr/>
        </p:nvGraphicFramePr>
        <p:xfrm>
          <a:off x="6629400" y="4876800"/>
          <a:ext cx="1209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公式" r:id="rId33" imgW="571252" imgH="215806" progId="Equation.3">
                  <p:embed/>
                </p:oleObj>
              </mc:Choice>
              <mc:Fallback>
                <p:oleObj name="公式" r:id="rId33" imgW="571252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76800"/>
                        <a:ext cx="1209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1"/>
          <p:cNvGraphicFramePr>
            <a:graphicFrameLocks noChangeAspect="1"/>
          </p:cNvGraphicFramePr>
          <p:nvPr/>
        </p:nvGraphicFramePr>
        <p:xfrm>
          <a:off x="1143000" y="5257800"/>
          <a:ext cx="1290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公式" r:id="rId35" imgW="609336" imgH="215806" progId="Equation.3">
                  <p:embed/>
                </p:oleObj>
              </mc:Choice>
              <mc:Fallback>
                <p:oleObj name="公式" r:id="rId35" imgW="609336" imgH="21580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12906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2"/>
          <p:cNvGraphicFramePr>
            <a:graphicFrameLocks noChangeAspect="1"/>
          </p:cNvGraphicFramePr>
          <p:nvPr/>
        </p:nvGraphicFramePr>
        <p:xfrm>
          <a:off x="4343400" y="5334000"/>
          <a:ext cx="374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公式" r:id="rId37" imgW="139579" imgH="164957" progId="Equation.3">
                  <p:embed/>
                </p:oleObj>
              </mc:Choice>
              <mc:Fallback>
                <p:oleObj name="公式" r:id="rId37" imgW="139579" imgH="16495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34000"/>
                        <a:ext cx="3746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3"/>
          <p:cNvGraphicFramePr>
            <a:graphicFrameLocks noChangeAspect="1"/>
          </p:cNvGraphicFramePr>
          <p:nvPr/>
        </p:nvGraphicFramePr>
        <p:xfrm>
          <a:off x="2209800" y="5715000"/>
          <a:ext cx="481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公式" r:id="rId38" imgW="2273300" imgH="215900" progId="Equation.3">
                  <p:embed/>
                </p:oleObj>
              </mc:Choice>
              <mc:Fallback>
                <p:oleObj name="公式" r:id="rId38" imgW="2273300" imgH="215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15000"/>
                        <a:ext cx="481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10.2 </a:t>
            </a:r>
            <a:r>
              <a:rPr lang="zh-CN" altLang="en-US" dirty="0" smtClean="0"/>
              <a:t>子格与格同态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是双射，则  是      到       的同构的充要条件是</a:t>
            </a: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1066800" y="1143000"/>
          <a:ext cx="374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公式" r:id="rId3" imgW="139579" imgH="164957" progId="Equation.3">
                  <p:embed/>
                </p:oleObj>
              </mc:Choice>
              <mc:Fallback>
                <p:oleObj name="公式" r:id="rId3" imgW="139579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3746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3276600" y="1143000"/>
          <a:ext cx="374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5" imgW="139579" imgH="164957" progId="Equation.3">
                  <p:embed/>
                </p:oleObj>
              </mc:Choice>
              <mc:Fallback>
                <p:oleObj name="公式" r:id="rId5" imgW="139579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43000"/>
                        <a:ext cx="3746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3886200" y="1143000"/>
          <a:ext cx="1209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6" imgW="571252" imgH="215806" progId="Equation.3">
                  <p:embed/>
                </p:oleObj>
              </mc:Choice>
              <mc:Fallback>
                <p:oleObj name="公式" r:id="rId6" imgW="571252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43000"/>
                        <a:ext cx="1209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5334000" y="1066800"/>
          <a:ext cx="1290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8" imgW="609336" imgH="215806" progId="Equation.3">
                  <p:embed/>
                </p:oleObj>
              </mc:Choice>
              <mc:Fallback>
                <p:oleObj name="公式" r:id="rId8" imgW="609336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066800"/>
                        <a:ext cx="12906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/>
        </p:nvGraphicFramePr>
        <p:xfrm>
          <a:off x="2286000" y="1524000"/>
          <a:ext cx="486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10" imgW="2298700" imgH="215900" progId="Equation.3">
                  <p:embed/>
                </p:oleObj>
              </mc:Choice>
              <mc:Fallback>
                <p:oleObj name="公式" r:id="rId10" imgW="2298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4867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7"/>
          <p:cNvGraphicFramePr>
            <a:graphicFrameLocks noChangeAspect="1"/>
          </p:cNvGraphicFramePr>
          <p:nvPr/>
        </p:nvGraphicFramePr>
        <p:xfrm>
          <a:off x="869950" y="1955800"/>
          <a:ext cx="7672388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12" imgW="3720960" imgH="2120760" progId="Equation.DSMT4">
                  <p:embed/>
                </p:oleObj>
              </mc:Choice>
              <mc:Fallback>
                <p:oleObj name="Equation" r:id="rId12" imgW="3720960" imgH="2120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955800"/>
                        <a:ext cx="7672388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10.2 </a:t>
            </a:r>
            <a:r>
              <a:rPr lang="zh-CN" altLang="en-US" dirty="0" smtClean="0"/>
              <a:t>子格与格同态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10-2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在同构意义下：具有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个元素的格分别同构于元素个数相同的链，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个元素的格必同构于下图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元素格之一，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个元素的格必同构于下图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元素格之一</a:t>
            </a: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609600" y="1143000"/>
          <a:ext cx="82311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公式" r:id="rId3" imgW="3898900" imgH="685800" progId="Equation.3">
                  <p:embed/>
                </p:oleObj>
              </mc:Choice>
              <mc:Fallback>
                <p:oleObj name="公式" r:id="rId3" imgW="38989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82311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 bwMode="auto">
          <a:xfrm>
            <a:off x="914400" y="4419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524000" y="4419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524000" y="49530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18440" name="直接连接符 9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1409701" y="4762500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椭圆 10"/>
          <p:cNvSpPr/>
          <p:nvPr/>
        </p:nvSpPr>
        <p:spPr bwMode="auto">
          <a:xfrm>
            <a:off x="2057400" y="49530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057400" y="54864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057400" y="4419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18444" name="直接连接符 14"/>
          <p:cNvCxnSpPr>
            <a:cxnSpLocks noChangeShapeType="1"/>
            <a:stCxn id="13" idx="4"/>
            <a:endCxn id="11" idx="0"/>
          </p:cNvCxnSpPr>
          <p:nvPr/>
        </p:nvCxnSpPr>
        <p:spPr bwMode="auto">
          <a:xfrm rot="5400000">
            <a:off x="1943101" y="4762500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直接连接符 18"/>
          <p:cNvCxnSpPr>
            <a:cxnSpLocks noChangeShapeType="1"/>
            <a:stCxn id="11" idx="4"/>
            <a:endCxn id="12" idx="0"/>
          </p:cNvCxnSpPr>
          <p:nvPr/>
        </p:nvCxnSpPr>
        <p:spPr bwMode="auto">
          <a:xfrm rot="5400000">
            <a:off x="1943101" y="5295900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椭圆 19"/>
          <p:cNvSpPr/>
          <p:nvPr/>
        </p:nvSpPr>
        <p:spPr bwMode="auto">
          <a:xfrm>
            <a:off x="2667000" y="49530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667000" y="54864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667000" y="60198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667000" y="4419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18450" name="直接连接符 26"/>
          <p:cNvCxnSpPr>
            <a:cxnSpLocks noChangeShapeType="1"/>
            <a:stCxn id="23" idx="4"/>
            <a:endCxn id="20" idx="0"/>
          </p:cNvCxnSpPr>
          <p:nvPr/>
        </p:nvCxnSpPr>
        <p:spPr bwMode="auto">
          <a:xfrm rot="5400000">
            <a:off x="2552701" y="4762500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直接连接符 28"/>
          <p:cNvCxnSpPr>
            <a:cxnSpLocks noChangeShapeType="1"/>
            <a:stCxn id="20" idx="4"/>
            <a:endCxn id="21" idx="0"/>
          </p:cNvCxnSpPr>
          <p:nvPr/>
        </p:nvCxnSpPr>
        <p:spPr bwMode="auto">
          <a:xfrm rot="5400000">
            <a:off x="2552701" y="5295900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直接连接符 30"/>
          <p:cNvCxnSpPr>
            <a:cxnSpLocks noChangeShapeType="1"/>
            <a:stCxn id="21" idx="4"/>
            <a:endCxn id="22" idx="0"/>
          </p:cNvCxnSpPr>
          <p:nvPr/>
        </p:nvCxnSpPr>
        <p:spPr bwMode="auto">
          <a:xfrm rot="5400000">
            <a:off x="2552701" y="5829300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椭圆 31"/>
          <p:cNvSpPr/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962400" y="49530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3581400" y="5410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3581400" y="44958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18457" name="直接连接符 42"/>
          <p:cNvCxnSpPr>
            <a:cxnSpLocks noChangeShapeType="1"/>
            <a:stCxn id="35" idx="3"/>
            <a:endCxn id="32" idx="7"/>
          </p:cNvCxnSpPr>
          <p:nvPr/>
        </p:nvCxnSpPr>
        <p:spPr bwMode="auto">
          <a:xfrm rot="5400000">
            <a:off x="3292475" y="4664075"/>
            <a:ext cx="349250" cy="273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直接连接符 44"/>
          <p:cNvCxnSpPr>
            <a:cxnSpLocks noChangeShapeType="1"/>
            <a:stCxn id="35" idx="5"/>
            <a:endCxn id="33" idx="1"/>
          </p:cNvCxnSpPr>
          <p:nvPr/>
        </p:nvCxnSpPr>
        <p:spPr bwMode="auto">
          <a:xfrm rot="16200000" flipH="1">
            <a:off x="3673475" y="4664075"/>
            <a:ext cx="349250" cy="273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直接连接符 50"/>
          <p:cNvCxnSpPr>
            <a:cxnSpLocks noChangeShapeType="1"/>
            <a:stCxn id="32" idx="5"/>
            <a:endCxn id="34" idx="1"/>
          </p:cNvCxnSpPr>
          <p:nvPr/>
        </p:nvCxnSpPr>
        <p:spPr bwMode="auto">
          <a:xfrm rot="16200000" flipH="1">
            <a:off x="3292475" y="5121275"/>
            <a:ext cx="349250" cy="273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直接连接符 52"/>
          <p:cNvCxnSpPr>
            <a:cxnSpLocks noChangeShapeType="1"/>
            <a:stCxn id="33" idx="3"/>
            <a:endCxn id="34" idx="7"/>
          </p:cNvCxnSpPr>
          <p:nvPr/>
        </p:nvCxnSpPr>
        <p:spPr bwMode="auto">
          <a:xfrm rot="5400000">
            <a:off x="3673475" y="5121275"/>
            <a:ext cx="349250" cy="273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椭圆 56"/>
          <p:cNvSpPr/>
          <p:nvPr/>
        </p:nvSpPr>
        <p:spPr bwMode="auto">
          <a:xfrm>
            <a:off x="4724400" y="4800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4724400" y="53340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4724400" y="5791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4724400" y="62484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724400" y="4267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18466" name="直接连接符 62"/>
          <p:cNvCxnSpPr>
            <a:cxnSpLocks noChangeShapeType="1"/>
            <a:stCxn id="61" idx="4"/>
            <a:endCxn id="57" idx="0"/>
          </p:cNvCxnSpPr>
          <p:nvPr/>
        </p:nvCxnSpPr>
        <p:spPr bwMode="auto">
          <a:xfrm rot="5400000">
            <a:off x="4610101" y="4610100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直接连接符 64"/>
          <p:cNvCxnSpPr>
            <a:cxnSpLocks noChangeShapeType="1"/>
            <a:stCxn id="57" idx="4"/>
            <a:endCxn id="58" idx="0"/>
          </p:cNvCxnSpPr>
          <p:nvPr/>
        </p:nvCxnSpPr>
        <p:spPr bwMode="auto">
          <a:xfrm rot="5400000">
            <a:off x="4610101" y="5143500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8" name="直接连接符 66"/>
          <p:cNvCxnSpPr>
            <a:cxnSpLocks noChangeShapeType="1"/>
            <a:stCxn id="58" idx="4"/>
            <a:endCxn id="59" idx="0"/>
          </p:cNvCxnSpPr>
          <p:nvPr/>
        </p:nvCxnSpPr>
        <p:spPr bwMode="auto">
          <a:xfrm rot="5400000">
            <a:off x="4648201" y="5638800"/>
            <a:ext cx="304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9" name="直接连接符 68"/>
          <p:cNvCxnSpPr>
            <a:cxnSpLocks noChangeShapeType="1"/>
            <a:stCxn id="59" idx="4"/>
            <a:endCxn id="60" idx="0"/>
          </p:cNvCxnSpPr>
          <p:nvPr/>
        </p:nvCxnSpPr>
        <p:spPr bwMode="auto">
          <a:xfrm rot="5400000">
            <a:off x="4648201" y="6096000"/>
            <a:ext cx="304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椭圆 69"/>
          <p:cNvSpPr/>
          <p:nvPr/>
        </p:nvSpPr>
        <p:spPr bwMode="auto">
          <a:xfrm>
            <a:off x="5181600" y="47244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5867400" y="45720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486400" y="5181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5867400" y="49530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5486400" y="43434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18475" name="直接连接符 77"/>
          <p:cNvCxnSpPr>
            <a:cxnSpLocks noChangeShapeType="1"/>
            <a:stCxn id="74" idx="3"/>
            <a:endCxn id="70" idx="7"/>
          </p:cNvCxnSpPr>
          <p:nvPr/>
        </p:nvCxnSpPr>
        <p:spPr bwMode="auto">
          <a:xfrm rot="5400000">
            <a:off x="5273675" y="4511675"/>
            <a:ext cx="27305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6" name="直接连接符 79"/>
          <p:cNvCxnSpPr>
            <a:cxnSpLocks noChangeShapeType="1"/>
            <a:stCxn id="74" idx="6"/>
            <a:endCxn id="71" idx="1"/>
          </p:cNvCxnSpPr>
          <p:nvPr/>
        </p:nvCxnSpPr>
        <p:spPr bwMode="auto">
          <a:xfrm>
            <a:off x="5638800" y="4419600"/>
            <a:ext cx="250825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7" name="直接连接符 82"/>
          <p:cNvCxnSpPr>
            <a:cxnSpLocks noChangeShapeType="1"/>
            <a:stCxn id="71" idx="4"/>
            <a:endCxn id="73" idx="0"/>
          </p:cNvCxnSpPr>
          <p:nvPr/>
        </p:nvCxnSpPr>
        <p:spPr bwMode="auto">
          <a:xfrm rot="5400000">
            <a:off x="5829301" y="48387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8" name="直接连接符 88"/>
          <p:cNvCxnSpPr>
            <a:cxnSpLocks noChangeShapeType="1"/>
            <a:stCxn id="73" idx="3"/>
            <a:endCxn id="72" idx="6"/>
          </p:cNvCxnSpPr>
          <p:nvPr/>
        </p:nvCxnSpPr>
        <p:spPr bwMode="auto">
          <a:xfrm rot="5400000">
            <a:off x="5676900" y="5045075"/>
            <a:ext cx="174625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9" name="直接连接符 92"/>
          <p:cNvCxnSpPr>
            <a:cxnSpLocks noChangeShapeType="1"/>
            <a:stCxn id="70" idx="5"/>
            <a:endCxn id="72" idx="1"/>
          </p:cNvCxnSpPr>
          <p:nvPr/>
        </p:nvCxnSpPr>
        <p:spPr bwMode="auto">
          <a:xfrm rot="16200000" flipH="1">
            <a:off x="5235575" y="4930775"/>
            <a:ext cx="34925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椭圆 94"/>
          <p:cNvSpPr/>
          <p:nvPr/>
        </p:nvSpPr>
        <p:spPr bwMode="auto">
          <a:xfrm>
            <a:off x="6400800" y="4800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6781800" y="4800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7162800" y="4800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6781800" y="52578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781800" y="43434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18485" name="直接连接符 100"/>
          <p:cNvCxnSpPr>
            <a:cxnSpLocks noChangeShapeType="1"/>
            <a:stCxn id="99" idx="3"/>
            <a:endCxn id="95" idx="7"/>
          </p:cNvCxnSpPr>
          <p:nvPr/>
        </p:nvCxnSpPr>
        <p:spPr bwMode="auto">
          <a:xfrm rot="5400000">
            <a:off x="6492875" y="4511675"/>
            <a:ext cx="349250" cy="273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6" name="直接连接符 104"/>
          <p:cNvCxnSpPr>
            <a:cxnSpLocks noChangeShapeType="1"/>
            <a:stCxn id="99" idx="5"/>
            <a:endCxn id="97" idx="1"/>
          </p:cNvCxnSpPr>
          <p:nvPr/>
        </p:nvCxnSpPr>
        <p:spPr bwMode="auto">
          <a:xfrm rot="16200000" flipH="1">
            <a:off x="6873875" y="4511675"/>
            <a:ext cx="349250" cy="273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7" name="直接连接符 106"/>
          <p:cNvCxnSpPr>
            <a:cxnSpLocks noChangeShapeType="1"/>
            <a:stCxn id="99" idx="4"/>
            <a:endCxn id="96" idx="0"/>
          </p:cNvCxnSpPr>
          <p:nvPr/>
        </p:nvCxnSpPr>
        <p:spPr bwMode="auto">
          <a:xfrm rot="5400000">
            <a:off x="6705601" y="4648200"/>
            <a:ext cx="304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8" name="直接连接符 108"/>
          <p:cNvCxnSpPr>
            <a:cxnSpLocks noChangeShapeType="1"/>
            <a:stCxn id="96" idx="4"/>
            <a:endCxn id="98" idx="0"/>
          </p:cNvCxnSpPr>
          <p:nvPr/>
        </p:nvCxnSpPr>
        <p:spPr bwMode="auto">
          <a:xfrm rot="5400000">
            <a:off x="6705601" y="5105400"/>
            <a:ext cx="304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9" name="直接连接符 110"/>
          <p:cNvCxnSpPr>
            <a:cxnSpLocks noChangeShapeType="1"/>
            <a:stCxn id="95" idx="4"/>
            <a:endCxn id="98" idx="1"/>
          </p:cNvCxnSpPr>
          <p:nvPr/>
        </p:nvCxnSpPr>
        <p:spPr bwMode="auto">
          <a:xfrm rot="16200000" flipH="1">
            <a:off x="6477000" y="4953000"/>
            <a:ext cx="327025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0" name="直接连接符 114"/>
          <p:cNvCxnSpPr>
            <a:cxnSpLocks noChangeShapeType="1"/>
            <a:stCxn id="97" idx="3"/>
            <a:endCxn id="98" idx="7"/>
          </p:cNvCxnSpPr>
          <p:nvPr/>
        </p:nvCxnSpPr>
        <p:spPr bwMode="auto">
          <a:xfrm rot="5400000">
            <a:off x="6873875" y="4968875"/>
            <a:ext cx="349250" cy="273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椭圆 116"/>
          <p:cNvSpPr/>
          <p:nvPr/>
        </p:nvSpPr>
        <p:spPr bwMode="auto">
          <a:xfrm>
            <a:off x="7772400" y="4419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7772400" y="4800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467600" y="5181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20" name="椭圆 119"/>
          <p:cNvSpPr/>
          <p:nvPr/>
        </p:nvSpPr>
        <p:spPr bwMode="auto">
          <a:xfrm>
            <a:off x="8077200" y="5181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7772400" y="5562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18496" name="直接连接符 122"/>
          <p:cNvCxnSpPr>
            <a:cxnSpLocks noChangeShapeType="1"/>
            <a:stCxn id="117" idx="4"/>
            <a:endCxn id="118" idx="0"/>
          </p:cNvCxnSpPr>
          <p:nvPr/>
        </p:nvCxnSpPr>
        <p:spPr bwMode="auto">
          <a:xfrm rot="5400000">
            <a:off x="7734301" y="46863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7" name="直接连接符 124"/>
          <p:cNvCxnSpPr>
            <a:cxnSpLocks noChangeShapeType="1"/>
            <a:stCxn id="119" idx="7"/>
            <a:endCxn id="118" idx="3"/>
          </p:cNvCxnSpPr>
          <p:nvPr/>
        </p:nvCxnSpPr>
        <p:spPr bwMode="auto">
          <a:xfrm rot="5400000" flipH="1" flipV="1">
            <a:off x="7559675" y="4968875"/>
            <a:ext cx="27305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8" name="直接连接符 128"/>
          <p:cNvCxnSpPr>
            <a:cxnSpLocks noChangeShapeType="1"/>
            <a:stCxn id="118" idx="5"/>
            <a:endCxn id="120" idx="1"/>
          </p:cNvCxnSpPr>
          <p:nvPr/>
        </p:nvCxnSpPr>
        <p:spPr bwMode="auto">
          <a:xfrm rot="16200000" flipH="1">
            <a:off x="7864475" y="4968875"/>
            <a:ext cx="27305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9" name="直接连接符 132"/>
          <p:cNvCxnSpPr>
            <a:cxnSpLocks noChangeShapeType="1"/>
            <a:stCxn id="119" idx="5"/>
            <a:endCxn id="121" idx="1"/>
          </p:cNvCxnSpPr>
          <p:nvPr/>
        </p:nvCxnSpPr>
        <p:spPr bwMode="auto">
          <a:xfrm rot="16200000" flipH="1">
            <a:off x="7559675" y="5349875"/>
            <a:ext cx="27305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0" name="直接连接符 134"/>
          <p:cNvCxnSpPr>
            <a:cxnSpLocks noChangeShapeType="1"/>
            <a:stCxn id="120" idx="3"/>
            <a:endCxn id="121" idx="7"/>
          </p:cNvCxnSpPr>
          <p:nvPr/>
        </p:nvCxnSpPr>
        <p:spPr bwMode="auto">
          <a:xfrm rot="5400000">
            <a:off x="7864475" y="5349875"/>
            <a:ext cx="27305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椭圆 135"/>
          <p:cNvSpPr/>
          <p:nvPr/>
        </p:nvSpPr>
        <p:spPr bwMode="auto">
          <a:xfrm>
            <a:off x="8534400" y="4419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8229600" y="4800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38" name="椭圆 137"/>
          <p:cNvSpPr/>
          <p:nvPr/>
        </p:nvSpPr>
        <p:spPr bwMode="auto">
          <a:xfrm>
            <a:off x="8839200" y="4800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8534400" y="5181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8534400" y="56388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18506" name="直接连接符 143"/>
          <p:cNvCxnSpPr>
            <a:cxnSpLocks noChangeShapeType="1"/>
            <a:stCxn id="136" idx="5"/>
            <a:endCxn id="138" idx="1"/>
          </p:cNvCxnSpPr>
          <p:nvPr/>
        </p:nvCxnSpPr>
        <p:spPr bwMode="auto">
          <a:xfrm rot="16200000" flipH="1">
            <a:off x="8626475" y="4587875"/>
            <a:ext cx="27305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7" name="直接连接符 147"/>
          <p:cNvCxnSpPr>
            <a:cxnSpLocks noChangeShapeType="1"/>
            <a:stCxn id="136" idx="3"/>
            <a:endCxn id="137" idx="0"/>
          </p:cNvCxnSpPr>
          <p:nvPr/>
        </p:nvCxnSpPr>
        <p:spPr bwMode="auto">
          <a:xfrm rot="5400000">
            <a:off x="8305800" y="4549775"/>
            <a:ext cx="250825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8" name="直接连接符 149"/>
          <p:cNvCxnSpPr>
            <a:cxnSpLocks noChangeShapeType="1"/>
            <a:stCxn id="137" idx="5"/>
            <a:endCxn id="139" idx="1"/>
          </p:cNvCxnSpPr>
          <p:nvPr/>
        </p:nvCxnSpPr>
        <p:spPr bwMode="auto">
          <a:xfrm rot="16200000" flipH="1">
            <a:off x="8321675" y="4968875"/>
            <a:ext cx="27305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9" name="直接连接符 152"/>
          <p:cNvCxnSpPr>
            <a:cxnSpLocks noChangeShapeType="1"/>
            <a:stCxn id="138" idx="3"/>
            <a:endCxn id="139" idx="7"/>
          </p:cNvCxnSpPr>
          <p:nvPr/>
        </p:nvCxnSpPr>
        <p:spPr bwMode="auto">
          <a:xfrm rot="5400000">
            <a:off x="8626475" y="4968875"/>
            <a:ext cx="27305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0" name="直接连接符 154"/>
          <p:cNvCxnSpPr>
            <a:cxnSpLocks noChangeShapeType="1"/>
            <a:stCxn id="139" idx="4"/>
            <a:endCxn id="140" idx="0"/>
          </p:cNvCxnSpPr>
          <p:nvPr/>
        </p:nvCxnSpPr>
        <p:spPr bwMode="auto">
          <a:xfrm rot="5400000">
            <a:off x="8458201" y="5486400"/>
            <a:ext cx="304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Box 155"/>
          <p:cNvSpPr txBox="1"/>
          <p:nvPr/>
        </p:nvSpPr>
        <p:spPr>
          <a:xfrm>
            <a:off x="1176338" y="5334000"/>
            <a:ext cx="7286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(2)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785938" y="5876925"/>
            <a:ext cx="7286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(3)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362200" y="6105525"/>
            <a:ext cx="7286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(4)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352800" y="5638800"/>
            <a:ext cx="7286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(5)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452938" y="6334125"/>
            <a:ext cx="7286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(6)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257800" y="5334000"/>
            <a:ext cx="1266825" cy="103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(7)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五角格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00938" y="5876925"/>
            <a:ext cx="7286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(9)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400800" y="5334000"/>
            <a:ext cx="1266825" cy="103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(8)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钻石格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305800" y="5867400"/>
            <a:ext cx="9096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(10)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09600" y="4648200"/>
            <a:ext cx="7286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(1)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10.2 </a:t>
            </a:r>
            <a:r>
              <a:rPr lang="zh-CN" altLang="en-US" dirty="0" smtClean="0"/>
              <a:t>子格与格同态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10.8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  和   是格，定义     上的二元运算    ：对                     ，有：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则称             为  和  的直积。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直积仍是格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证明满足交换，结合，吸收律即可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2971800" y="1143000"/>
          <a:ext cx="381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3" imgW="164885" imgH="215619" progId="Equation.3">
                  <p:embed/>
                </p:oleObj>
              </mc:Choice>
              <mc:Fallback>
                <p:oleObj name="公式" r:id="rId3" imgW="164885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43000"/>
                        <a:ext cx="381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3733800" y="1143000"/>
          <a:ext cx="409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5" imgW="177569" imgH="215619" progId="Equation.3">
                  <p:embed/>
                </p:oleObj>
              </mc:Choice>
              <mc:Fallback>
                <p:oleObj name="公式" r:id="rId5" imgW="177569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143000"/>
                        <a:ext cx="4095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5943600" y="11430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7" imgW="431613" imgH="215806" progId="Equation.3">
                  <p:embed/>
                </p:oleObj>
              </mc:Choice>
              <mc:Fallback>
                <p:oleObj name="公式" r:id="rId7" imgW="431613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/>
          <p:cNvGraphicFramePr>
            <a:graphicFrameLocks noChangeAspect="1"/>
          </p:cNvGraphicFramePr>
          <p:nvPr/>
        </p:nvGraphicFramePr>
        <p:xfrm>
          <a:off x="1524000" y="1600200"/>
          <a:ext cx="6937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9" imgW="330057" imgH="190417" progId="Equation.3">
                  <p:embed/>
                </p:oleObj>
              </mc:Choice>
              <mc:Fallback>
                <p:oleObj name="公式" r:id="rId9" imgW="330057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6937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/>
          <p:cNvGraphicFramePr>
            <a:graphicFrameLocks noChangeAspect="1"/>
          </p:cNvGraphicFramePr>
          <p:nvPr/>
        </p:nvGraphicFramePr>
        <p:xfrm>
          <a:off x="2895600" y="1524000"/>
          <a:ext cx="387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11" imgW="1828800" imgH="215900" progId="Equation.3">
                  <p:embed/>
                </p:oleObj>
              </mc:Choice>
              <mc:Fallback>
                <p:oleObj name="公式" r:id="rId11" imgW="18288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24000"/>
                        <a:ext cx="387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7"/>
          <p:cNvGraphicFramePr>
            <a:graphicFrameLocks noChangeAspect="1"/>
          </p:cNvGraphicFramePr>
          <p:nvPr/>
        </p:nvGraphicFramePr>
        <p:xfrm>
          <a:off x="762000" y="2057400"/>
          <a:ext cx="492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13" imgW="2463800" imgH="457200" progId="Equation.3">
                  <p:embed/>
                </p:oleObj>
              </mc:Choice>
              <mc:Fallback>
                <p:oleObj name="公式" r:id="rId13" imgW="2463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492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8"/>
          <p:cNvGraphicFramePr>
            <a:graphicFrameLocks noChangeAspect="1"/>
          </p:cNvGraphicFramePr>
          <p:nvPr/>
        </p:nvGraphicFramePr>
        <p:xfrm>
          <a:off x="1447800" y="3048000"/>
          <a:ext cx="2352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15" imgW="952087" imgH="215806" progId="Equation.3">
                  <p:embed/>
                </p:oleObj>
              </mc:Choice>
              <mc:Fallback>
                <p:oleObj name="公式" r:id="rId15" imgW="95208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2352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9"/>
          <p:cNvGraphicFramePr>
            <a:graphicFrameLocks noChangeAspect="1"/>
          </p:cNvGraphicFramePr>
          <p:nvPr/>
        </p:nvGraphicFramePr>
        <p:xfrm>
          <a:off x="4114800" y="3048000"/>
          <a:ext cx="381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公式" r:id="rId17" imgW="164885" imgH="215619" progId="Equation.3">
                  <p:embed/>
                </p:oleObj>
              </mc:Choice>
              <mc:Fallback>
                <p:oleObj name="公式" r:id="rId17" imgW="164885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0"/>
                        <a:ext cx="381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0"/>
          <p:cNvGraphicFramePr>
            <a:graphicFrameLocks noChangeAspect="1"/>
          </p:cNvGraphicFramePr>
          <p:nvPr/>
        </p:nvGraphicFramePr>
        <p:xfrm>
          <a:off x="4800600" y="3048000"/>
          <a:ext cx="409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公式" r:id="rId18" imgW="177569" imgH="215619" progId="Equation.3">
                  <p:embed/>
                </p:oleObj>
              </mc:Choice>
              <mc:Fallback>
                <p:oleObj name="公式" r:id="rId18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0"/>
                        <a:ext cx="4095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10.3 </a:t>
            </a:r>
            <a:r>
              <a:rPr lang="zh-CN" altLang="en-US" dirty="0" smtClean="0"/>
              <a:t>特殊格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分配格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dirty="0" smtClean="0"/>
              <a:t>一般来说，对格      ，有        ，则</a:t>
            </a:r>
            <a:endParaRPr lang="en-US" altLang="zh-CN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10.9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 是格，若        ，有</a:t>
            </a:r>
            <a:endParaRPr lang="en-US" altLang="zh-CN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为分配格。</a:t>
            </a:r>
            <a:endParaRPr lang="en-US" altLang="zh-CN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(1)</a:t>
            </a:r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en-US" altLang="zh-CN" dirty="0" smtClean="0"/>
              <a:t>(2)</a:t>
            </a:r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zh-CN" altLang="en-US" dirty="0" smtClean="0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3048000" y="16002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3" imgW="507780" imgH="203112" progId="Equation.3">
                  <p:embed/>
                </p:oleObj>
              </mc:Choice>
              <mc:Fallback>
                <p:oleObj name="公式" r:id="rId3" imgW="50778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4800600" y="16764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5" imgW="723586" imgH="203112" progId="Equation.3">
                  <p:embed/>
                </p:oleObj>
              </mc:Choice>
              <mc:Fallback>
                <p:oleObj name="公式" r:id="rId5" imgW="72358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764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457200" y="2133600"/>
          <a:ext cx="3943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7" imgW="1752600" imgH="203200" progId="Equation.3">
                  <p:embed/>
                </p:oleObj>
              </mc:Choice>
              <mc:Fallback>
                <p:oleObj name="公式" r:id="rId7" imgW="1752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3943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/>
          <p:cNvGraphicFramePr>
            <a:graphicFrameLocks noChangeAspect="1"/>
          </p:cNvGraphicFramePr>
          <p:nvPr/>
        </p:nvGraphicFramePr>
        <p:xfrm>
          <a:off x="2971800" y="25908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公式" r:id="rId9" imgW="507780" imgH="203112" progId="Equation.3">
                  <p:embed/>
                </p:oleObj>
              </mc:Choice>
              <mc:Fallback>
                <p:oleObj name="公式" r:id="rId9" imgW="50778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908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/>
          <p:cNvGraphicFramePr>
            <a:graphicFrameLocks noChangeAspect="1"/>
          </p:cNvGraphicFramePr>
          <p:nvPr/>
        </p:nvGraphicFramePr>
        <p:xfrm>
          <a:off x="5562600" y="25908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公式" r:id="rId10" imgW="723586" imgH="203112" progId="Equation.3">
                  <p:embed/>
                </p:oleObj>
              </mc:Choice>
              <mc:Fallback>
                <p:oleObj name="公式" r:id="rId10" imgW="723586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908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7"/>
          <p:cNvGraphicFramePr>
            <a:graphicFrameLocks noChangeAspect="1"/>
          </p:cNvGraphicFramePr>
          <p:nvPr/>
        </p:nvGraphicFramePr>
        <p:xfrm>
          <a:off x="685800" y="3048000"/>
          <a:ext cx="811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公式" r:id="rId11" imgW="3606800" imgH="203200" progId="Equation.3">
                  <p:embed/>
                </p:oleObj>
              </mc:Choice>
              <mc:Fallback>
                <p:oleObj name="公式" r:id="rId11" imgW="36068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8115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0" name="图片 9" descr="未命名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2400"/>
            <a:ext cx="4000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图片 10" descr="未命名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11239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图片 11" descr="未命名2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0"/>
            <a:ext cx="11334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图片 12" descr="未命名3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86200"/>
            <a:ext cx="990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16100" y="5257800"/>
            <a:ext cx="5461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是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06700" y="5029200"/>
            <a:ext cx="5461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5029200"/>
            <a:ext cx="5461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21300" y="5029200"/>
            <a:ext cx="5461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非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0498" name="Object 8"/>
          <p:cNvGraphicFramePr>
            <a:graphicFrameLocks noChangeAspect="1"/>
          </p:cNvGraphicFramePr>
          <p:nvPr/>
        </p:nvGraphicFramePr>
        <p:xfrm>
          <a:off x="1066800" y="5867400"/>
          <a:ext cx="4033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公式" r:id="rId17" imgW="1536033" imgH="203112" progId="Equation.3">
                  <p:embed/>
                </p:oleObj>
              </mc:Choice>
              <mc:Fallback>
                <p:oleObj name="公式" r:id="rId17" imgW="153603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867400"/>
                        <a:ext cx="4033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10.3 </a:t>
            </a:r>
            <a:r>
              <a:rPr lang="zh-CN" altLang="en-US" dirty="0" smtClean="0"/>
              <a:t>特殊格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10.5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是格，则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是分配格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&lt;=&gt;L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中不含有与钻石格或五角格同构的子格。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推论：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小于五元的格都是分配格；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任何一条链都是分配格。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分配格的性质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10.6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是格，则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是分配格当且仅当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2667000" y="3352800"/>
          <a:ext cx="618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公式" r:id="rId3" imgW="2921000" imgH="215900" progId="Equation.3">
                  <p:embed/>
                </p:oleObj>
              </mc:Choice>
              <mc:Fallback>
                <p:oleObj name="公式" r:id="rId3" imgW="29210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6184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762000" y="3810000"/>
          <a:ext cx="61182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公式" r:id="rId5" imgW="2844800" imgH="673100" progId="Equation.3">
                  <p:embed/>
                </p:oleObj>
              </mc:Choice>
              <mc:Fallback>
                <p:oleObj name="公式" r:id="rId5" imgW="28448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61182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10.3 </a:t>
            </a:r>
            <a:r>
              <a:rPr lang="zh-CN" altLang="en-US" dirty="0" smtClean="0"/>
              <a:t>特殊格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命题条件                    同时成立，否则不正确。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反例：分配格              中：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457200" y="1371600"/>
          <a:ext cx="85582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公式" r:id="rId3" imgW="4635500" imgH="1155700" progId="Equation.3">
                  <p:embed/>
                </p:oleObj>
              </mc:Choice>
              <mc:Fallback>
                <p:oleObj name="公式" r:id="rId3" imgW="4635500" imgH="1155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5582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2362200" y="3733800"/>
          <a:ext cx="3571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公式" r:id="rId5" imgW="1586811" imgH="203112" progId="Equation.3">
                  <p:embed/>
                </p:oleObj>
              </mc:Choice>
              <mc:Fallback>
                <p:oleObj name="公式" r:id="rId5" imgW="158681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33800"/>
                        <a:ext cx="3571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2743200" y="4648200"/>
          <a:ext cx="2486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7" imgW="1104900" imgH="203200" progId="Equation.3">
                  <p:embed/>
                </p:oleObj>
              </mc:Choice>
              <mc:Fallback>
                <p:oleObj name="公式" r:id="rId7" imgW="1104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2486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5"/>
          <p:cNvGraphicFramePr>
            <a:graphicFrameLocks noChangeAspect="1"/>
          </p:cNvGraphicFramePr>
          <p:nvPr/>
        </p:nvGraphicFramePr>
        <p:xfrm>
          <a:off x="533400" y="5105400"/>
          <a:ext cx="464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9" imgW="2324100" imgH="457200" progId="Equation.3">
                  <p:embed/>
                </p:oleObj>
              </mc:Choice>
              <mc:Fallback>
                <p:oleObj name="公式" r:id="rId9" imgW="2324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4648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10.3 </a:t>
            </a:r>
            <a:r>
              <a:rPr lang="zh-CN" altLang="en-US" dirty="0" smtClean="0"/>
              <a:t>特殊格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模格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10.10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 是格，若        ，有：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      (</a:t>
            </a:r>
            <a:r>
              <a:rPr lang="zh-CN" altLang="en-US" dirty="0" smtClean="0"/>
              <a:t>模律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，则称       为模格，也称为戴德金格。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10.7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格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是模格的充要条件是它不含有同构于五角格的子格。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10.8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为分配格，则      是模格</a:t>
            </a:r>
            <a:endParaRPr lang="zh-CN" altLang="en-US" dirty="0"/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3200400" y="16764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公式" r:id="rId3" imgW="507780" imgH="203112" progId="Equation.3">
                  <p:embed/>
                </p:oleObj>
              </mc:Choice>
              <mc:Fallback>
                <p:oleObj name="公式" r:id="rId3" imgW="50778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764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5791200" y="17526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5" imgW="723586" imgH="203112" progId="Equation.3">
                  <p:embed/>
                </p:oleObj>
              </mc:Choice>
              <mc:Fallback>
                <p:oleObj name="公式" r:id="rId5" imgW="72358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7526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762000" y="2209800"/>
          <a:ext cx="4114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7" imgW="1943100" imgH="203200" progId="Equation.3">
                  <p:embed/>
                </p:oleObj>
              </mc:Choice>
              <mc:Fallback>
                <p:oleObj name="公式" r:id="rId7" imgW="1943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4114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7010400" y="22098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9" imgW="507780" imgH="203112" progId="Equation.3">
                  <p:embed/>
                </p:oleObj>
              </mc:Choice>
              <mc:Fallback>
                <p:oleObj name="公式" r:id="rId9" imgW="50778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098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6"/>
          <p:cNvGraphicFramePr>
            <a:graphicFrameLocks noChangeAspect="1"/>
          </p:cNvGraphicFramePr>
          <p:nvPr/>
        </p:nvGraphicFramePr>
        <p:xfrm>
          <a:off x="2895600" y="39624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10" imgW="507780" imgH="203112" progId="Equation.3">
                  <p:embed/>
                </p:oleObj>
              </mc:Choice>
              <mc:Fallback>
                <p:oleObj name="公式" r:id="rId10" imgW="507780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7"/>
          <p:cNvGraphicFramePr>
            <a:graphicFrameLocks noChangeAspect="1"/>
          </p:cNvGraphicFramePr>
          <p:nvPr/>
        </p:nvGraphicFramePr>
        <p:xfrm>
          <a:off x="6096000" y="39624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公式" r:id="rId11" imgW="507780" imgH="203112" progId="Equation.3">
                  <p:embed/>
                </p:oleObj>
              </mc:Choice>
              <mc:Fallback>
                <p:oleObj name="公式" r:id="rId11" imgW="50778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624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8"/>
          <p:cNvGraphicFramePr>
            <a:graphicFrameLocks noChangeAspect="1"/>
          </p:cNvGraphicFramePr>
          <p:nvPr/>
        </p:nvGraphicFramePr>
        <p:xfrm>
          <a:off x="762000" y="4495800"/>
          <a:ext cx="67056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公式" r:id="rId12" imgW="2908300" imgH="673100" progId="Equation.3">
                  <p:embed/>
                </p:oleObj>
              </mc:Choice>
              <mc:Fallback>
                <p:oleObj name="公式" r:id="rId12" imgW="2908300" imgH="673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67056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10.1 </a:t>
            </a:r>
            <a:r>
              <a:rPr lang="zh-CN" altLang="en-US" dirty="0" smtClean="0"/>
              <a:t>格的定义与性质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10.2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是含有格中元素及符号</a:t>
            </a:r>
            <a:r>
              <a:rPr lang="en-US" altLang="zh-CN" kern="1200" dirty="0" smtClean="0"/>
              <a:t>=, ≤,≥, ∨, ∧</a:t>
            </a:r>
            <a:r>
              <a:rPr lang="zh-CN" altLang="en-US" kern="1200" dirty="0" smtClean="0"/>
              <a:t>的命题，令  是将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中</a:t>
            </a:r>
            <a:r>
              <a:rPr lang="en-US" altLang="zh-CN" kern="1200" dirty="0" smtClean="0"/>
              <a:t>≤,≥, ∨, ∧</a:t>
            </a:r>
            <a:r>
              <a:rPr lang="zh-CN" altLang="en-US" kern="1200" dirty="0" smtClean="0"/>
              <a:t>分别替换为</a:t>
            </a:r>
            <a:r>
              <a:rPr lang="en-US" altLang="zh-CN" kern="1200" dirty="0" smtClean="0"/>
              <a:t>≥, ≤,∧,∨</a:t>
            </a:r>
            <a:r>
              <a:rPr lang="zh-CN" altLang="en-US" kern="1200" dirty="0" smtClean="0"/>
              <a:t>所得到的命题，则称   是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的对偶命题或称对偶式。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格的对偶原理：若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对一切格为真，则   也对一切格为真。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10.1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&lt;L, ≤&gt;</a:t>
            </a:r>
            <a:r>
              <a:rPr lang="zh-CN" altLang="en-US" dirty="0" smtClean="0"/>
              <a:t>是格，则运算</a:t>
            </a:r>
            <a:r>
              <a:rPr lang="en-US" altLang="zh-CN" kern="1200" dirty="0" smtClean="0"/>
              <a:t>∨, ∧</a:t>
            </a:r>
            <a:r>
              <a:rPr lang="zh-CN" altLang="en-US" kern="1200" dirty="0" smtClean="0"/>
              <a:t>满足交换律，结合律，幂等律，吸收律，即</a:t>
            </a:r>
            <a:endParaRPr lang="zh-CN" altLang="en-US" dirty="0"/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3657600" y="15240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3" imgW="203112" imgH="228501" progId="Equation.3">
                  <p:embed/>
                </p:oleObj>
              </mc:Choice>
              <mc:Fallback>
                <p:oleObj name="公式" r:id="rId3" imgW="203112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2400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7239000" y="19050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5" imgW="203112" imgH="228501" progId="Equation.3">
                  <p:embed/>
                </p:oleObj>
              </mc:Choice>
              <mc:Fallback>
                <p:oleObj name="公式" r:id="rId5" imgW="203112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0500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6477000" y="27432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7" imgW="203112" imgH="228501" progId="Equation.3">
                  <p:embed/>
                </p:oleObj>
              </mc:Choice>
              <mc:Fallback>
                <p:oleObj name="公式" r:id="rId7" imgW="203112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4320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1017588" y="3657600"/>
          <a:ext cx="81264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8" imgW="3289300" imgH="215900" progId="Equation.3">
                  <p:embed/>
                </p:oleObj>
              </mc:Choice>
              <mc:Fallback>
                <p:oleObj name="公式" r:id="rId8" imgW="3289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657600"/>
                        <a:ext cx="81264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6"/>
          <p:cNvGraphicFramePr>
            <a:graphicFrameLocks noChangeAspect="1"/>
          </p:cNvGraphicFramePr>
          <p:nvPr/>
        </p:nvGraphicFramePr>
        <p:xfrm>
          <a:off x="6553200" y="4648200"/>
          <a:ext cx="162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10" imgW="723586" imgH="203112" progId="Equation.3">
                  <p:embed/>
                </p:oleObj>
              </mc:Choice>
              <mc:Fallback>
                <p:oleObj name="公式" r:id="rId10" imgW="723586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48200"/>
                        <a:ext cx="1628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7"/>
          <p:cNvGraphicFramePr>
            <a:graphicFrameLocks noChangeAspect="1"/>
          </p:cNvGraphicFramePr>
          <p:nvPr/>
        </p:nvGraphicFramePr>
        <p:xfrm>
          <a:off x="1354138" y="4991100"/>
          <a:ext cx="64341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2" imgW="3263760" imgH="888840" progId="Equation.DSMT4">
                  <p:embed/>
                </p:oleObj>
              </mc:Choice>
              <mc:Fallback>
                <p:oleObj name="Equation" r:id="rId12" imgW="3263760" imgH="888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991100"/>
                        <a:ext cx="6434137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10.3 </a:t>
            </a:r>
            <a:r>
              <a:rPr lang="zh-CN" altLang="en-US" dirty="0" smtClean="0"/>
              <a:t>特殊格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有界格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10.11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是格，若存在    ，使得      ，有     ，则称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的全下界，若存在    ，使得     ，有    ，则称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的全上界。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(1) </a:t>
            </a:r>
            <a:r>
              <a:rPr lang="zh-CN" altLang="en-US" dirty="0" smtClean="0"/>
              <a:t>有限格            一定是有界格，全下界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</a:t>
            </a:r>
            <a:r>
              <a:rPr lang="zh-CN" altLang="en-US" dirty="0" smtClean="0"/>
              <a:t>，全上界            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(2) </a:t>
            </a:r>
            <a:r>
              <a:rPr lang="zh-CN" altLang="en-US" dirty="0" smtClean="0"/>
              <a:t>无限格可以为有界格，如          全下界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</a:t>
            </a:r>
            <a:r>
              <a:rPr lang="zh-CN" altLang="en-US" dirty="0" smtClean="0"/>
              <a:t>，全上界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(3) </a:t>
            </a:r>
            <a:r>
              <a:rPr lang="zh-CN" altLang="en-US" dirty="0" smtClean="0"/>
              <a:t>全上界，全下界唯一，分别记为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</a:t>
            </a:r>
            <a:endParaRPr lang="en-US" altLang="zh-CN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10.12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是格，若</a:t>
            </a:r>
            <a:r>
              <a:rPr lang="en-US" altLang="zh-CN" dirty="0" smtClean="0"/>
              <a:t>L</a:t>
            </a:r>
            <a:r>
              <a:rPr lang="zh-CN" altLang="en-US" dirty="0" smtClean="0"/>
              <a:t>存在全上界和全下界，则称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为有界格，记为</a:t>
            </a:r>
            <a:endParaRPr lang="zh-CN" altLang="en-US" dirty="0"/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5410200" y="1676400"/>
          <a:ext cx="815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3" imgW="368140" imgH="177723" progId="Equation.3">
                  <p:embed/>
                </p:oleObj>
              </mc:Choice>
              <mc:Fallback>
                <p:oleObj name="公式" r:id="rId3" imgW="368140" imgH="17772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815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7239000" y="1752600"/>
          <a:ext cx="1012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公式" r:id="rId5" imgW="457002" imgH="177723" progId="Equation.3">
                  <p:embed/>
                </p:oleObj>
              </mc:Choice>
              <mc:Fallback>
                <p:oleObj name="公式" r:id="rId5" imgW="457002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752600"/>
                        <a:ext cx="10128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1524000" y="2057400"/>
          <a:ext cx="835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公式" r:id="rId7" imgW="355292" imgH="164957" progId="Equation.3">
                  <p:embed/>
                </p:oleObj>
              </mc:Choice>
              <mc:Fallback>
                <p:oleObj name="公式" r:id="rId7" imgW="355292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835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 noChangeAspect="1"/>
          </p:cNvGraphicFramePr>
          <p:nvPr/>
        </p:nvGraphicFramePr>
        <p:xfrm>
          <a:off x="7024688" y="205740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公式" r:id="rId9" imgW="355138" imgH="177569" progId="Equation.3">
                  <p:embed/>
                </p:oleObj>
              </mc:Choice>
              <mc:Fallback>
                <p:oleObj name="公式" r:id="rId9" imgW="355138" imgH="1775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2057400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6"/>
          <p:cNvGraphicFramePr>
            <a:graphicFrameLocks noChangeAspect="1"/>
          </p:cNvGraphicFramePr>
          <p:nvPr/>
        </p:nvGraphicFramePr>
        <p:xfrm>
          <a:off x="1066800" y="2438400"/>
          <a:ext cx="1012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公式" r:id="rId11" imgW="457002" imgH="177723" progId="Equation.3">
                  <p:embed/>
                </p:oleObj>
              </mc:Choice>
              <mc:Fallback>
                <p:oleObj name="公式" r:id="rId11" imgW="457002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10128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7"/>
          <p:cNvGraphicFramePr>
            <a:graphicFrameLocks noChangeAspect="1"/>
          </p:cNvGraphicFramePr>
          <p:nvPr/>
        </p:nvGraphicFramePr>
        <p:xfrm>
          <a:off x="2667000" y="2438400"/>
          <a:ext cx="8350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公式" r:id="rId13" imgW="355138" imgH="177569" progId="Equation.3">
                  <p:embed/>
                </p:oleObj>
              </mc:Choice>
              <mc:Fallback>
                <p:oleObj name="公式" r:id="rId13" imgW="355138" imgH="1775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8350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8"/>
          <p:cNvGraphicFramePr>
            <a:graphicFrameLocks noChangeAspect="1"/>
          </p:cNvGraphicFramePr>
          <p:nvPr/>
        </p:nvGraphicFramePr>
        <p:xfrm>
          <a:off x="4191000" y="5943600"/>
          <a:ext cx="1990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公式" r:id="rId15" imgW="837836" imgH="203112" progId="Equation.3">
                  <p:embed/>
                </p:oleObj>
              </mc:Choice>
              <mc:Fallback>
                <p:oleObj name="公式" r:id="rId15" imgW="837836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19907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9"/>
          <p:cNvGraphicFramePr>
            <a:graphicFrameLocks noChangeAspect="1"/>
          </p:cNvGraphicFramePr>
          <p:nvPr/>
        </p:nvGraphicFramePr>
        <p:xfrm>
          <a:off x="2667000" y="297180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公式" r:id="rId17" imgW="1066800" imgH="228600" progId="Equation.3">
                  <p:embed/>
                </p:oleObj>
              </mc:Choice>
              <mc:Fallback>
                <p:oleObj name="公式" r:id="rId17" imgW="1066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0"/>
          <p:cNvGraphicFramePr>
            <a:graphicFrameLocks noChangeAspect="1"/>
          </p:cNvGraphicFramePr>
          <p:nvPr/>
        </p:nvGraphicFramePr>
        <p:xfrm>
          <a:off x="914400" y="3352800"/>
          <a:ext cx="214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公式" r:id="rId19" imgW="990600" imgH="228600" progId="Equation.3">
                  <p:embed/>
                </p:oleObj>
              </mc:Choice>
              <mc:Fallback>
                <p:oleObj name="公式" r:id="rId19" imgW="990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2146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1"/>
          <p:cNvGraphicFramePr>
            <a:graphicFrameLocks noChangeAspect="1"/>
          </p:cNvGraphicFramePr>
          <p:nvPr/>
        </p:nvGraphicFramePr>
        <p:xfrm>
          <a:off x="4572000" y="3429000"/>
          <a:ext cx="214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公式" r:id="rId21" imgW="990600" imgH="228600" progId="Equation.3">
                  <p:embed/>
                </p:oleObj>
              </mc:Choice>
              <mc:Fallback>
                <p:oleObj name="公式" r:id="rId21" imgW="990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2146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2"/>
          <p:cNvGraphicFramePr>
            <a:graphicFrameLocks noChangeAspect="1"/>
          </p:cNvGraphicFramePr>
          <p:nvPr/>
        </p:nvGraphicFramePr>
        <p:xfrm>
          <a:off x="5562600" y="39624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公式" r:id="rId23" imgW="876300" imgH="203200" progId="Equation.3">
                  <p:embed/>
                </p:oleObj>
              </mc:Choice>
              <mc:Fallback>
                <p:oleObj name="公式" r:id="rId23" imgW="8763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624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3"/>
          <p:cNvGraphicFramePr>
            <a:graphicFrameLocks noChangeAspect="1"/>
          </p:cNvGraphicFramePr>
          <p:nvPr/>
        </p:nvGraphicFramePr>
        <p:xfrm>
          <a:off x="1066800" y="4495800"/>
          <a:ext cx="3381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公式" r:id="rId25" imgW="152202" imgH="177569" progId="Equation.3">
                  <p:embed/>
                </p:oleObj>
              </mc:Choice>
              <mc:Fallback>
                <p:oleObj name="公式" r:id="rId25" imgW="152202" imgH="1775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5800"/>
                        <a:ext cx="3381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10.3 </a:t>
            </a:r>
            <a:r>
              <a:rPr lang="zh-CN" altLang="en-US" dirty="0" smtClean="0"/>
              <a:t>特殊格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10.9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      为有界格，则      ，有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有补格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10.13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     是有界格，    ，若存在     ，使得       且       ，则称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的补元。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补元的性质：</a:t>
            </a:r>
            <a:r>
              <a:rPr lang="en-US" altLang="zh-CN" dirty="0" smtClean="0"/>
              <a:t>(1):</a:t>
            </a:r>
            <a:r>
              <a:rPr lang="zh-CN" altLang="en-US" dirty="0" smtClean="0"/>
              <a:t>补元素相互的；</a:t>
            </a:r>
            <a:r>
              <a:rPr lang="en-US" altLang="zh-CN" dirty="0" smtClean="0"/>
              <a:t>(2):</a:t>
            </a:r>
            <a:r>
              <a:rPr lang="zh-CN" altLang="en-US" dirty="0" smtClean="0"/>
              <a:t>并非有界格的每个元素都有补元，而有补元也不一定唯一；</a:t>
            </a:r>
            <a:r>
              <a:rPr lang="en-US" altLang="zh-CN" dirty="0" smtClean="0"/>
              <a:t>(3):0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互为补元，且唯一。</a:t>
            </a:r>
            <a:endParaRPr lang="zh-CN" altLang="en-US" dirty="0"/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2971800" y="1143000"/>
          <a:ext cx="1990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3" imgW="837836" imgH="203112" progId="Equation.3">
                  <p:embed/>
                </p:oleObj>
              </mc:Choice>
              <mc:Fallback>
                <p:oleObj name="公式" r:id="rId3" imgW="83783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43000"/>
                        <a:ext cx="19907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7226300" y="1219200"/>
          <a:ext cx="1039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公式" r:id="rId5" imgW="469696" imgH="177723" progId="Equation.3">
                  <p:embed/>
                </p:oleObj>
              </mc:Choice>
              <mc:Fallback>
                <p:oleObj name="公式" r:id="rId5" imgW="469696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1219200"/>
                        <a:ext cx="1039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1600200" y="1600200"/>
          <a:ext cx="449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公式" r:id="rId7" imgW="2247900" imgH="203200" progId="Equation.3">
                  <p:embed/>
                </p:oleObj>
              </mc:Choice>
              <mc:Fallback>
                <p:oleObj name="公式" r:id="rId7" imgW="2247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449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5"/>
          <p:cNvGraphicFramePr>
            <a:graphicFrameLocks noChangeAspect="1"/>
          </p:cNvGraphicFramePr>
          <p:nvPr/>
        </p:nvGraphicFramePr>
        <p:xfrm>
          <a:off x="609600" y="2057400"/>
          <a:ext cx="4657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公式" r:id="rId9" imgW="2070100" imgH="406400" progId="Equation.3">
                  <p:embed/>
                </p:oleObj>
              </mc:Choice>
              <mc:Fallback>
                <p:oleObj name="公式" r:id="rId9" imgW="20701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46577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6"/>
          <p:cNvGraphicFramePr>
            <a:graphicFrameLocks noChangeAspect="1"/>
          </p:cNvGraphicFramePr>
          <p:nvPr/>
        </p:nvGraphicFramePr>
        <p:xfrm>
          <a:off x="3124200" y="3581400"/>
          <a:ext cx="1990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公式" r:id="rId11" imgW="837836" imgH="203112" progId="Equation.3">
                  <p:embed/>
                </p:oleObj>
              </mc:Choice>
              <mc:Fallback>
                <p:oleObj name="公式" r:id="rId11" imgW="837836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19907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7"/>
          <p:cNvGraphicFramePr>
            <a:graphicFrameLocks noChangeAspect="1"/>
          </p:cNvGraphicFramePr>
          <p:nvPr/>
        </p:nvGraphicFramePr>
        <p:xfrm>
          <a:off x="6781800" y="3657600"/>
          <a:ext cx="814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公式" r:id="rId12" imgW="368140" imgH="177723" progId="Equation.3">
                  <p:embed/>
                </p:oleObj>
              </mc:Choice>
              <mc:Fallback>
                <p:oleObj name="公式" r:id="rId12" imgW="368140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657600"/>
                        <a:ext cx="814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8"/>
          <p:cNvGraphicFramePr>
            <a:graphicFrameLocks noChangeAspect="1"/>
          </p:cNvGraphicFramePr>
          <p:nvPr/>
        </p:nvGraphicFramePr>
        <p:xfrm>
          <a:off x="1524000" y="403860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公式" r:id="rId14" imgW="355138" imgH="177569" progId="Equation.3">
                  <p:embed/>
                </p:oleObj>
              </mc:Choice>
              <mc:Fallback>
                <p:oleObj name="公式" r:id="rId14" imgW="355138" imgH="1775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8600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9"/>
          <p:cNvGraphicFramePr>
            <a:graphicFrameLocks noChangeAspect="1"/>
          </p:cNvGraphicFramePr>
          <p:nvPr/>
        </p:nvGraphicFramePr>
        <p:xfrm>
          <a:off x="3429000" y="4038600"/>
          <a:ext cx="1265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公式" r:id="rId16" imgW="571004" imgH="177646" progId="Equation.3">
                  <p:embed/>
                </p:oleObj>
              </mc:Choice>
              <mc:Fallback>
                <p:oleObj name="公式" r:id="rId16" imgW="571004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38600"/>
                        <a:ext cx="12652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0"/>
          <p:cNvGraphicFramePr>
            <a:graphicFrameLocks noChangeAspect="1"/>
          </p:cNvGraphicFramePr>
          <p:nvPr/>
        </p:nvGraphicFramePr>
        <p:xfrm>
          <a:off x="5056188" y="4038600"/>
          <a:ext cx="1209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公式" r:id="rId18" imgW="545626" imgH="177646" progId="Equation.3">
                  <p:embed/>
                </p:oleObj>
              </mc:Choice>
              <mc:Fallback>
                <p:oleObj name="公式" r:id="rId18" imgW="545626" imgH="1776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4038600"/>
                        <a:ext cx="12096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10.3 </a:t>
            </a:r>
            <a:r>
              <a:rPr lang="zh-CN" altLang="en-US" dirty="0" smtClean="0"/>
              <a:t>特殊格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10.10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           是有界分配格，若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且对于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存在补元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的唯一补元。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10.14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           是有界格，若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中都有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的补元存在，则称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是有补格。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3124200" y="1143000"/>
          <a:ext cx="1990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公式" r:id="rId3" imgW="837836" imgH="203112" progId="Equation.3">
                  <p:embed/>
                </p:oleObj>
              </mc:Choice>
              <mc:Fallback>
                <p:oleObj name="公式" r:id="rId3" imgW="83783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19907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/>
        </p:nvGraphicFramePr>
        <p:xfrm>
          <a:off x="7924800" y="1219200"/>
          <a:ext cx="814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公式" r:id="rId5" imgW="368140" imgH="177723" progId="Equation.3">
                  <p:embed/>
                </p:oleObj>
              </mc:Choice>
              <mc:Fallback>
                <p:oleObj name="公式" r:id="rId5" imgW="368140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219200"/>
                        <a:ext cx="814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762000" y="2057400"/>
          <a:ext cx="7126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公式" r:id="rId7" imgW="3289300" imgH="914400" progId="Equation.3">
                  <p:embed/>
                </p:oleObj>
              </mc:Choice>
              <mc:Fallback>
                <p:oleObj name="公式" r:id="rId7" imgW="32893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7126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3124200" y="4267200"/>
          <a:ext cx="1990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公式" r:id="rId9" imgW="837836" imgH="203112" progId="Equation.3">
                  <p:embed/>
                </p:oleObj>
              </mc:Choice>
              <mc:Fallback>
                <p:oleObj name="公式" r:id="rId9" imgW="837836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67200"/>
                        <a:ext cx="19907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6"/>
          <p:cNvGraphicFramePr>
            <a:graphicFrameLocks noChangeAspect="1"/>
          </p:cNvGraphicFramePr>
          <p:nvPr/>
        </p:nvGraphicFramePr>
        <p:xfrm>
          <a:off x="7239000" y="4267200"/>
          <a:ext cx="1039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公式" r:id="rId10" imgW="469696" imgH="177723" progId="Equation.3">
                  <p:embed/>
                </p:oleObj>
              </mc:Choice>
              <mc:Fallback>
                <p:oleObj name="公式" r:id="rId10" imgW="469696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267200"/>
                        <a:ext cx="1039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概念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10.15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如果一个格是有补分配格，则称它为布尔代数。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有补格保证每个元素有补元，分配格保证每个元素的补元的唯一性，因此，可将求补元看作是布尔代数的一元运算，即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10.11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      是布尔代数，则</a:t>
            </a:r>
            <a:endParaRPr lang="zh-CN" altLang="en-US" dirty="0"/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4343400" y="3352800"/>
          <a:ext cx="4257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公式" r:id="rId3" imgW="1892300" imgH="203200" progId="Equation.3">
                  <p:embed/>
                </p:oleObj>
              </mc:Choice>
              <mc:Fallback>
                <p:oleObj name="公式" r:id="rId3" imgW="18923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4257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914400" y="3886200"/>
          <a:ext cx="5743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2552400" imgH="203040" progId="Equation.DSMT4">
                  <p:embed/>
                </p:oleObj>
              </mc:Choice>
              <mc:Fallback>
                <p:oleObj name="Equation" r:id="rId5" imgW="25524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5743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3124200" y="43434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7" imgW="939392" imgH="203112" progId="Equation.3">
                  <p:embed/>
                </p:oleObj>
              </mc:Choice>
              <mc:Fallback>
                <p:oleObj name="公式" r:id="rId7" imgW="93939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762000" y="4800600"/>
          <a:ext cx="6410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9" imgW="2794000" imgH="431800" progId="Equation.3">
                  <p:embed/>
                </p:oleObj>
              </mc:Choice>
              <mc:Fallback>
                <p:oleObj name="公式" r:id="rId9" imgW="2794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64103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  布尔代数：交换律，结合律，吸收律，分配律，存在补元，可用交换律，分配律，同一律，补元律代替。另一等价定义：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10.16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     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是代数系统，   是二元运算，且    满足：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交换律，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分配律，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同一律：存在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(4)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补元律：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则称         是布尔代数。</a:t>
            </a: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369888" y="1066800"/>
          <a:ext cx="85566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3" imgW="4660560" imgH="914400" progId="Equation.DSMT4">
                  <p:embed/>
                </p:oleObj>
              </mc:Choice>
              <mc:Fallback>
                <p:oleObj name="Equation" r:id="rId3" imgW="466056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1066800"/>
                        <a:ext cx="85566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2590800" y="39624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公式" r:id="rId5" imgW="710891" imgH="203112" progId="Equation.3">
                  <p:embed/>
                </p:oleObj>
              </mc:Choice>
              <mc:Fallback>
                <p:oleObj name="公式" r:id="rId5" imgW="71089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624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6172200" y="3962400"/>
          <a:ext cx="773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公式" r:id="rId7" imgW="279279" imgH="165028" progId="Equation.3">
                  <p:embed/>
                </p:oleObj>
              </mc:Choice>
              <mc:Fallback>
                <p:oleObj name="公式" r:id="rId7" imgW="279279" imgH="1650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62400"/>
                        <a:ext cx="773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5"/>
          <p:cNvGraphicFramePr>
            <a:graphicFrameLocks noChangeAspect="1"/>
          </p:cNvGraphicFramePr>
          <p:nvPr/>
        </p:nvGraphicFramePr>
        <p:xfrm>
          <a:off x="1905000" y="4343400"/>
          <a:ext cx="773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公式" r:id="rId9" imgW="279279" imgH="165028" progId="Equation.3">
                  <p:embed/>
                </p:oleObj>
              </mc:Choice>
              <mc:Fallback>
                <p:oleObj name="公式" r:id="rId9" imgW="279279" imgH="16502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773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6"/>
          <p:cNvGraphicFramePr>
            <a:graphicFrameLocks noChangeAspect="1"/>
          </p:cNvGraphicFramePr>
          <p:nvPr/>
        </p:nvGraphicFramePr>
        <p:xfrm>
          <a:off x="2667000" y="4724400"/>
          <a:ext cx="5675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11" imgW="2679700" imgH="215900" progId="Equation.3">
                  <p:embed/>
                </p:oleObj>
              </mc:Choice>
              <mc:Fallback>
                <p:oleObj name="公式" r:id="rId11" imgW="2679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5675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7"/>
          <p:cNvGraphicFramePr>
            <a:graphicFrameLocks noChangeAspect="1"/>
          </p:cNvGraphicFramePr>
          <p:nvPr/>
        </p:nvGraphicFramePr>
        <p:xfrm>
          <a:off x="2590800" y="5257800"/>
          <a:ext cx="58816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13" imgW="3136900" imgH="203200" progId="Equation.3">
                  <p:embed/>
                </p:oleObj>
              </mc:Choice>
              <mc:Fallback>
                <p:oleObj name="公式" r:id="rId13" imgW="31369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58816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8"/>
          <p:cNvGraphicFramePr>
            <a:graphicFrameLocks noChangeAspect="1"/>
          </p:cNvGraphicFramePr>
          <p:nvPr/>
        </p:nvGraphicFramePr>
        <p:xfrm>
          <a:off x="1447800" y="5715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公式" r:id="rId15" imgW="710891" imgH="203112" progId="Equation.3">
                  <p:embed/>
                </p:oleObj>
              </mc:Choice>
              <mc:Fallback>
                <p:oleObj name="公式" r:id="rId15" imgW="71089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5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(1) ∧: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幺元为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∨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：幺元为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0(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同一律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。可证：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∧: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零元为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∨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：零元为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吸收律成立。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结合律成立。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914400" y="3200400"/>
          <a:ext cx="65738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公式" r:id="rId5" imgW="3225800" imgH="431800" progId="Equation.3">
                  <p:embed/>
                </p:oleObj>
              </mc:Choice>
              <mc:Fallback>
                <p:oleObj name="公式" r:id="rId5" imgW="3225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65738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3200400" y="2743200"/>
          <a:ext cx="2339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公式" r:id="rId7" imgW="1104421" imgH="215806" progId="Equation.3">
                  <p:embed/>
                </p:oleObj>
              </mc:Choice>
              <mc:Fallback>
                <p:oleObj name="公式" r:id="rId7" imgW="110442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43200"/>
                        <a:ext cx="2339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2667000" y="4114800"/>
          <a:ext cx="2608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公式" r:id="rId9" imgW="1231366" imgH="215806" progId="Equation.3">
                  <p:embed/>
                </p:oleObj>
              </mc:Choice>
              <mc:Fallback>
                <p:oleObj name="公式" r:id="rId9" imgW="1231366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2608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6"/>
          <p:cNvGraphicFramePr>
            <a:graphicFrameLocks noChangeAspect="1"/>
          </p:cNvGraphicFramePr>
          <p:nvPr/>
        </p:nvGraphicFramePr>
        <p:xfrm>
          <a:off x="414338" y="4572000"/>
          <a:ext cx="84677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11" imgW="4775040" imgH="1130040" progId="Equation.DSMT4">
                  <p:embed/>
                </p:oleObj>
              </mc:Choice>
              <mc:Fallback>
                <p:oleObj name="Equation" r:id="rId11" imgW="4775040" imgH="1130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4572000"/>
                        <a:ext cx="8467725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10"/>
          <p:cNvGraphicFramePr>
            <a:graphicFrameLocks noChangeAspect="1"/>
          </p:cNvGraphicFramePr>
          <p:nvPr/>
        </p:nvGraphicFramePr>
        <p:xfrm>
          <a:off x="609600" y="1905000"/>
          <a:ext cx="7686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13" imgW="3771900" imgH="431800" progId="Equation.3">
                  <p:embed/>
                </p:oleObj>
              </mc:Choice>
              <mc:Fallback>
                <p:oleObj name="公式" r:id="rId13" imgW="3771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7686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子布尔代数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10.17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      是布尔代数，    ，若      ，且</a:t>
            </a:r>
            <a:r>
              <a:rPr lang="en-US" altLang="zh-CN" dirty="0" smtClean="0"/>
              <a:t>S</a:t>
            </a:r>
            <a:r>
              <a:rPr lang="zh-CN" altLang="en-US" dirty="0" smtClean="0"/>
              <a:t>对</a:t>
            </a:r>
            <a:r>
              <a:rPr lang="en-US" altLang="zh-CN" dirty="0" smtClean="0"/>
              <a:t>∧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封闭，则称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的子布尔代数。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对任何布尔代数            恒有子布尔代数            和              均为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的平凡布尔代数。</a:t>
            </a:r>
            <a:endParaRPr lang="zh-CN" altLang="en-US" dirty="0"/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892175" y="1219200"/>
          <a:ext cx="72818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3517560" imgH="888840" progId="Equation.DSMT4">
                  <p:embed/>
                </p:oleObj>
              </mc:Choice>
              <mc:Fallback>
                <p:oleObj name="Equation" r:id="rId3" imgW="3517560" imgH="888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219200"/>
                        <a:ext cx="72818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3124200" y="37338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公式" r:id="rId5" imgW="939392" imgH="203112" progId="Equation.3">
                  <p:embed/>
                </p:oleObj>
              </mc:Choice>
              <mc:Fallback>
                <p:oleObj name="公式" r:id="rId5" imgW="939392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/>
          <p:cNvGraphicFramePr>
            <a:graphicFrameLocks noChangeAspect="1"/>
          </p:cNvGraphicFramePr>
          <p:nvPr/>
        </p:nvGraphicFramePr>
        <p:xfrm>
          <a:off x="7239000" y="3733800"/>
          <a:ext cx="879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公式" r:id="rId7" imgW="419100" imgH="190500" progId="Equation.3">
                  <p:embed/>
                </p:oleObj>
              </mc:Choice>
              <mc:Fallback>
                <p:oleObj name="公式" r:id="rId7" imgW="4191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733800"/>
                        <a:ext cx="879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1143000" y="4191000"/>
          <a:ext cx="1000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公式" r:id="rId9" imgW="444307" imgH="203112" progId="Equation.3">
                  <p:embed/>
                </p:oleObj>
              </mc:Choice>
              <mc:Fallback>
                <p:oleObj name="公式" r:id="rId9" imgW="44430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10001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/>
          <p:cNvGraphicFramePr>
            <a:graphicFrameLocks noChangeAspect="1"/>
          </p:cNvGraphicFramePr>
          <p:nvPr/>
        </p:nvGraphicFramePr>
        <p:xfrm>
          <a:off x="4267200" y="50292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11" imgW="939392" imgH="203112" progId="Equation.3">
                  <p:embed/>
                </p:oleObj>
              </mc:Choice>
              <mc:Fallback>
                <p:oleObj name="公式" r:id="rId11" imgW="939392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292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8"/>
          <p:cNvGraphicFramePr>
            <a:graphicFrameLocks noChangeAspect="1"/>
          </p:cNvGraphicFramePr>
          <p:nvPr/>
        </p:nvGraphicFramePr>
        <p:xfrm>
          <a:off x="1524000" y="54102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12" imgW="939392" imgH="203112" progId="Equation.3">
                  <p:embed/>
                </p:oleObj>
              </mc:Choice>
              <mc:Fallback>
                <p:oleObj name="公式" r:id="rId12" imgW="93939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9"/>
          <p:cNvGraphicFramePr>
            <a:graphicFrameLocks noChangeAspect="1"/>
          </p:cNvGraphicFramePr>
          <p:nvPr/>
        </p:nvGraphicFramePr>
        <p:xfrm>
          <a:off x="3962400" y="54102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13" imgW="1117115" imgH="203112" progId="Equation.3">
                  <p:embed/>
                </p:oleObj>
              </mc:Choice>
              <mc:Fallback>
                <p:oleObj name="公式" r:id="rId13" imgW="111711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10.12(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判定定理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            是布尔代数，          ，若                      ，则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的子布尔代数，记作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1905000" y="1219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371600" y="1600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905000" y="1600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371600" y="1981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514600" y="1981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905000" y="1981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905000" y="2362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31756" name="直接连接符 12"/>
          <p:cNvCxnSpPr>
            <a:cxnSpLocks noChangeShapeType="1"/>
            <a:stCxn id="4" idx="2"/>
            <a:endCxn id="5" idx="0"/>
          </p:cNvCxnSpPr>
          <p:nvPr/>
        </p:nvCxnSpPr>
        <p:spPr bwMode="auto">
          <a:xfrm rot="10800000" flipV="1">
            <a:off x="1447800" y="1295400"/>
            <a:ext cx="4572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直接连接符 14"/>
          <p:cNvCxnSpPr>
            <a:cxnSpLocks noChangeShapeType="1"/>
            <a:stCxn id="4" idx="4"/>
            <a:endCxn id="6" idx="0"/>
          </p:cNvCxnSpPr>
          <p:nvPr/>
        </p:nvCxnSpPr>
        <p:spPr bwMode="auto">
          <a:xfrm rot="5400000">
            <a:off x="1866901" y="14859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直接连接符 16"/>
          <p:cNvCxnSpPr>
            <a:cxnSpLocks noChangeShapeType="1"/>
            <a:stCxn id="4" idx="6"/>
            <a:endCxn id="7" idx="1"/>
          </p:cNvCxnSpPr>
          <p:nvPr/>
        </p:nvCxnSpPr>
        <p:spPr bwMode="auto">
          <a:xfrm>
            <a:off x="2057400" y="1295400"/>
            <a:ext cx="479425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直接连接符 19"/>
          <p:cNvCxnSpPr>
            <a:cxnSpLocks noChangeShapeType="1"/>
            <a:stCxn id="5" idx="4"/>
            <a:endCxn id="8" idx="0"/>
          </p:cNvCxnSpPr>
          <p:nvPr/>
        </p:nvCxnSpPr>
        <p:spPr bwMode="auto">
          <a:xfrm rot="5400000">
            <a:off x="1333501" y="18669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直接连接符 21"/>
          <p:cNvCxnSpPr>
            <a:cxnSpLocks noChangeShapeType="1"/>
            <a:stCxn id="7" idx="4"/>
            <a:endCxn id="9" idx="0"/>
          </p:cNvCxnSpPr>
          <p:nvPr/>
        </p:nvCxnSpPr>
        <p:spPr bwMode="auto">
          <a:xfrm rot="5400000">
            <a:off x="2476501" y="18669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直接连接符 23"/>
          <p:cNvCxnSpPr>
            <a:cxnSpLocks noChangeShapeType="1"/>
            <a:stCxn id="5" idx="5"/>
          </p:cNvCxnSpPr>
          <p:nvPr/>
        </p:nvCxnSpPr>
        <p:spPr bwMode="auto">
          <a:xfrm rot="16200000" flipH="1">
            <a:off x="1539875" y="1692275"/>
            <a:ext cx="327025" cy="403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直接连接符 25"/>
          <p:cNvCxnSpPr>
            <a:cxnSpLocks noChangeShapeType="1"/>
            <a:stCxn id="7" idx="3"/>
            <a:endCxn id="10" idx="7"/>
          </p:cNvCxnSpPr>
          <p:nvPr/>
        </p:nvCxnSpPr>
        <p:spPr bwMode="auto">
          <a:xfrm rot="5400000">
            <a:off x="2149475" y="1616075"/>
            <a:ext cx="273050" cy="501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直接连接符 27"/>
          <p:cNvCxnSpPr>
            <a:cxnSpLocks noChangeShapeType="1"/>
            <a:stCxn id="8" idx="7"/>
            <a:endCxn id="6" idx="3"/>
          </p:cNvCxnSpPr>
          <p:nvPr/>
        </p:nvCxnSpPr>
        <p:spPr bwMode="auto">
          <a:xfrm rot="5400000" flipH="1" flipV="1">
            <a:off x="1577975" y="1654175"/>
            <a:ext cx="273050" cy="425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直接连接符 32"/>
          <p:cNvCxnSpPr>
            <a:cxnSpLocks noChangeShapeType="1"/>
            <a:stCxn id="6" idx="5"/>
            <a:endCxn id="9" idx="1"/>
          </p:cNvCxnSpPr>
          <p:nvPr/>
        </p:nvCxnSpPr>
        <p:spPr bwMode="auto">
          <a:xfrm rot="16200000" flipH="1">
            <a:off x="2149475" y="1616075"/>
            <a:ext cx="273050" cy="501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直接连接符 34"/>
          <p:cNvCxnSpPr>
            <a:cxnSpLocks noChangeShapeType="1"/>
            <a:stCxn id="8" idx="5"/>
            <a:endCxn id="11" idx="1"/>
          </p:cNvCxnSpPr>
          <p:nvPr/>
        </p:nvCxnSpPr>
        <p:spPr bwMode="auto">
          <a:xfrm rot="16200000" flipH="1">
            <a:off x="1577975" y="2035175"/>
            <a:ext cx="273050" cy="425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直接连接符 36"/>
          <p:cNvCxnSpPr>
            <a:cxnSpLocks noChangeShapeType="1"/>
            <a:stCxn id="10" idx="4"/>
            <a:endCxn id="11" idx="0"/>
          </p:cNvCxnSpPr>
          <p:nvPr/>
        </p:nvCxnSpPr>
        <p:spPr bwMode="auto">
          <a:xfrm rot="5400000">
            <a:off x="1866901" y="22479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直接连接符 38"/>
          <p:cNvCxnSpPr>
            <a:cxnSpLocks noChangeShapeType="1"/>
            <a:stCxn id="11" idx="6"/>
            <a:endCxn id="9" idx="3"/>
          </p:cNvCxnSpPr>
          <p:nvPr/>
        </p:nvCxnSpPr>
        <p:spPr bwMode="auto">
          <a:xfrm flipV="1">
            <a:off x="2057400" y="2111375"/>
            <a:ext cx="479425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81200" y="990600"/>
            <a:ext cx="228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0800" y="1752600"/>
            <a:ext cx="228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f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6800" y="1809750"/>
            <a:ext cx="228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d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57400" y="1828800"/>
            <a:ext cx="228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1371600"/>
            <a:ext cx="228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1447800"/>
            <a:ext cx="228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b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6800" y="1371600"/>
            <a:ext cx="228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a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57400" y="2343150"/>
            <a:ext cx="228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1776" name="Object 3"/>
          <p:cNvGraphicFramePr>
            <a:graphicFrameLocks noChangeAspect="1"/>
          </p:cNvGraphicFramePr>
          <p:nvPr/>
        </p:nvGraphicFramePr>
        <p:xfrm>
          <a:off x="3352800" y="1371600"/>
          <a:ext cx="44053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公式" r:id="rId3" imgW="2146300" imgH="482600" progId="Equation.3">
                  <p:embed/>
                </p:oleObj>
              </mc:Choice>
              <mc:Fallback>
                <p:oleObj name="公式" r:id="rId3" imgW="2146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71600"/>
                        <a:ext cx="44053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4"/>
          <p:cNvGraphicFramePr>
            <a:graphicFrameLocks noChangeAspect="1"/>
          </p:cNvGraphicFramePr>
          <p:nvPr/>
        </p:nvGraphicFramePr>
        <p:xfrm>
          <a:off x="4953000" y="26670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公式" r:id="rId5" imgW="939392" imgH="203112" progId="Equation.3">
                  <p:embed/>
                </p:oleObj>
              </mc:Choice>
              <mc:Fallback>
                <p:oleObj name="公式" r:id="rId5" imgW="93939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5"/>
          <p:cNvGraphicFramePr>
            <a:graphicFrameLocks noChangeAspect="1"/>
          </p:cNvGraphicFramePr>
          <p:nvPr/>
        </p:nvGraphicFramePr>
        <p:xfrm>
          <a:off x="1295400" y="3048000"/>
          <a:ext cx="19462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公式" r:id="rId7" imgW="926698" imgH="203112" progId="Equation.3">
                  <p:embed/>
                </p:oleObj>
              </mc:Choice>
              <mc:Fallback>
                <p:oleObj name="公式" r:id="rId7" imgW="92669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19462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9" name="Object 6"/>
          <p:cNvGraphicFramePr>
            <a:graphicFrameLocks noChangeAspect="1"/>
          </p:cNvGraphicFramePr>
          <p:nvPr/>
        </p:nvGraphicFramePr>
        <p:xfrm>
          <a:off x="4038600" y="3048000"/>
          <a:ext cx="4038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公式" r:id="rId9" imgW="1600200" imgH="203200" progId="Equation.3">
                  <p:embed/>
                </p:oleObj>
              </mc:Choice>
              <mc:Fallback>
                <p:oleObj name="公式" r:id="rId9" imgW="16002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0"/>
                        <a:ext cx="4038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7"/>
          <p:cNvGraphicFramePr>
            <a:graphicFrameLocks noChangeAspect="1"/>
          </p:cNvGraphicFramePr>
          <p:nvPr/>
        </p:nvGraphicFramePr>
        <p:xfrm>
          <a:off x="5029200" y="3429000"/>
          <a:ext cx="2085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公式" r:id="rId11" imgW="926698" imgH="203112" progId="Equation.3">
                  <p:embed/>
                </p:oleObj>
              </mc:Choice>
              <mc:Fallback>
                <p:oleObj name="公式" r:id="rId11" imgW="92669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29000"/>
                        <a:ext cx="2085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Object 8"/>
          <p:cNvGraphicFramePr>
            <a:graphicFrameLocks noChangeAspect="1"/>
          </p:cNvGraphicFramePr>
          <p:nvPr/>
        </p:nvGraphicFramePr>
        <p:xfrm>
          <a:off x="762000" y="3886200"/>
          <a:ext cx="70659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公式" r:id="rId13" imgW="3403600" imgH="660400" progId="Equation.3">
                  <p:embed/>
                </p:oleObj>
              </mc:Choice>
              <mc:Fallback>
                <p:oleObj name="公式" r:id="rId13" imgW="34036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706596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布尔代数的同态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10.18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      和              是两个布尔代数，        ，若        ，有：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则称  为  到  的布尔同态，若  为双射，则为布尔同构。</a:t>
            </a:r>
            <a:endParaRPr lang="en-US" altLang="zh-CN" dirty="0" smtClean="0"/>
          </a:p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有限布尔代数的结构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10.19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是格，若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的覆盖，则称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中的原子，即：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10.13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      是布尔代数，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是原子的充要条件是</a:t>
            </a:r>
            <a:r>
              <a:rPr lang="en-US" altLang="zh-CN" dirty="0" smtClean="0"/>
              <a:t>a≠0</a:t>
            </a:r>
            <a:r>
              <a:rPr lang="zh-CN" altLang="en-US" dirty="0" smtClean="0"/>
              <a:t>，且对      ，有：   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081338" y="1662113"/>
          <a:ext cx="2200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公式" r:id="rId3" imgW="977476" imgH="215806" progId="Equation.3">
                  <p:embed/>
                </p:oleObj>
              </mc:Choice>
              <mc:Fallback>
                <p:oleObj name="公式" r:id="rId3" imgW="977476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1662113"/>
                        <a:ext cx="2200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5581650" y="1676400"/>
          <a:ext cx="2514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公式" r:id="rId5" imgW="1117115" imgH="215806" progId="Equation.3">
                  <p:embed/>
                </p:oleObj>
              </mc:Choice>
              <mc:Fallback>
                <p:oleObj name="公式" r:id="rId5" imgW="111711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676400"/>
                        <a:ext cx="2514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213100" y="2057400"/>
          <a:ext cx="1533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公式" r:id="rId7" imgW="723586" imgH="215806" progId="Equation.3">
                  <p:embed/>
                </p:oleObj>
              </mc:Choice>
              <mc:Fallback>
                <p:oleObj name="公式" r:id="rId7" imgW="723586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057400"/>
                        <a:ext cx="1533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5"/>
          <p:cNvGraphicFramePr>
            <a:graphicFrameLocks noChangeAspect="1"/>
          </p:cNvGraphicFramePr>
          <p:nvPr/>
        </p:nvGraphicFramePr>
        <p:xfrm>
          <a:off x="5410200" y="2057400"/>
          <a:ext cx="14382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9" imgW="634449" imgH="215713" progId="Equation.3">
                  <p:embed/>
                </p:oleObj>
              </mc:Choice>
              <mc:Fallback>
                <p:oleObj name="公式" r:id="rId9" imgW="634449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57400"/>
                        <a:ext cx="14382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762000" y="2590800"/>
          <a:ext cx="7467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公式" r:id="rId11" imgW="3949700" imgH="203200" progId="Equation.3">
                  <p:embed/>
                </p:oleObj>
              </mc:Choice>
              <mc:Fallback>
                <p:oleObj name="公式" r:id="rId11" imgW="39497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7467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7"/>
          <p:cNvGraphicFramePr>
            <a:graphicFrameLocks noChangeAspect="1"/>
          </p:cNvGraphicFramePr>
          <p:nvPr/>
        </p:nvGraphicFramePr>
        <p:xfrm>
          <a:off x="1447800" y="31242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公式" r:id="rId13" imgW="139579" imgH="164957" progId="Equation.3">
                  <p:embed/>
                </p:oleObj>
              </mc:Choice>
              <mc:Fallback>
                <p:oleObj name="公式" r:id="rId13" imgW="139579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8"/>
          <p:cNvGraphicFramePr>
            <a:graphicFrameLocks noChangeAspect="1"/>
          </p:cNvGraphicFramePr>
          <p:nvPr/>
        </p:nvGraphicFramePr>
        <p:xfrm>
          <a:off x="2133600" y="3048000"/>
          <a:ext cx="403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公式" r:id="rId15" imgW="177569" imgH="215619" progId="Equation.3">
                  <p:embed/>
                </p:oleObj>
              </mc:Choice>
              <mc:Fallback>
                <p:oleObj name="公式" r:id="rId15" imgW="177569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4032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9"/>
          <p:cNvGraphicFramePr>
            <a:graphicFrameLocks noChangeAspect="1"/>
          </p:cNvGraphicFramePr>
          <p:nvPr/>
        </p:nvGraphicFramePr>
        <p:xfrm>
          <a:off x="2805113" y="3048000"/>
          <a:ext cx="431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公式" r:id="rId17" imgW="190335" imgH="215713" progId="Equation.3">
                  <p:embed/>
                </p:oleObj>
              </mc:Choice>
              <mc:Fallback>
                <p:oleObj name="公式" r:id="rId17" imgW="190335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048000"/>
                        <a:ext cx="431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0"/>
          <p:cNvGraphicFramePr>
            <a:graphicFrameLocks noChangeAspect="1"/>
          </p:cNvGraphicFramePr>
          <p:nvPr/>
        </p:nvGraphicFramePr>
        <p:xfrm>
          <a:off x="5715000" y="30480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公式" r:id="rId19" imgW="139579" imgH="164957" progId="Equation.3">
                  <p:embed/>
                </p:oleObj>
              </mc:Choice>
              <mc:Fallback>
                <p:oleObj name="公式" r:id="rId19" imgW="139579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0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1"/>
          <p:cNvGraphicFramePr>
            <a:graphicFrameLocks noChangeAspect="1"/>
          </p:cNvGraphicFramePr>
          <p:nvPr/>
        </p:nvGraphicFramePr>
        <p:xfrm>
          <a:off x="3124200" y="54102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公式" r:id="rId21" imgW="939392" imgH="203112" progId="Equation.3">
                  <p:embed/>
                </p:oleObj>
              </mc:Choice>
              <mc:Fallback>
                <p:oleObj name="公式" r:id="rId21" imgW="939392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102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2"/>
          <p:cNvGraphicFramePr>
            <a:graphicFrameLocks noChangeAspect="1"/>
          </p:cNvGraphicFramePr>
          <p:nvPr/>
        </p:nvGraphicFramePr>
        <p:xfrm>
          <a:off x="3200400" y="4953000"/>
          <a:ext cx="594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公式" r:id="rId23" imgW="2806700" imgH="215900" progId="Equation.3">
                  <p:embed/>
                </p:oleObj>
              </mc:Choice>
              <mc:Fallback>
                <p:oleObj name="公式" r:id="rId23" imgW="28067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53000"/>
                        <a:ext cx="594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3"/>
          <p:cNvGraphicFramePr>
            <a:graphicFrameLocks noChangeAspect="1"/>
          </p:cNvGraphicFramePr>
          <p:nvPr/>
        </p:nvGraphicFramePr>
        <p:xfrm>
          <a:off x="6324600" y="5791200"/>
          <a:ext cx="1039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公式" r:id="rId25" imgW="469696" imgH="177723" progId="Equation.3">
                  <p:embed/>
                </p:oleObj>
              </mc:Choice>
              <mc:Fallback>
                <p:oleObj name="公式" r:id="rId25" imgW="469696" imgH="17772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791200"/>
                        <a:ext cx="1039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4"/>
          <p:cNvGraphicFramePr>
            <a:graphicFrameLocks noChangeAspect="1"/>
          </p:cNvGraphicFramePr>
          <p:nvPr/>
        </p:nvGraphicFramePr>
        <p:xfrm>
          <a:off x="762000" y="6248400"/>
          <a:ext cx="3017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公式" r:id="rId27" imgW="1257300" imgH="190500" progId="Equation.3">
                  <p:embed/>
                </p:oleObj>
              </mc:Choice>
              <mc:Fallback>
                <p:oleObj name="公式" r:id="rId27" imgW="1257300" imgH="19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248400"/>
                        <a:ext cx="3017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10.14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是格，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中的原子，若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a≠b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a∧b=0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10.15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是有限布尔代数，          ， 令               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中所有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≤x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的原子构成的集合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                           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，则：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533400" y="1066800"/>
          <a:ext cx="83010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公式" r:id="rId3" imgW="4292600" imgH="1143000" progId="Equation.3">
                  <p:embed/>
                </p:oleObj>
              </mc:Choice>
              <mc:Fallback>
                <p:oleObj name="公式" r:id="rId3" imgW="429260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83010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/>
        </p:nvGraphicFramePr>
        <p:xfrm>
          <a:off x="685800" y="4038600"/>
          <a:ext cx="7704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公式" r:id="rId5" imgW="3302000" imgH="457200" progId="Equation.3">
                  <p:embed/>
                </p:oleObj>
              </mc:Choice>
              <mc:Fallback>
                <p:oleObj name="公式" r:id="rId5" imgW="3302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77041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6096000" y="5181600"/>
          <a:ext cx="18049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公式" r:id="rId7" imgW="825500" imgH="203200" progId="Equation.3">
                  <p:embed/>
                </p:oleObj>
              </mc:Choice>
              <mc:Fallback>
                <p:oleObj name="公式" r:id="rId7" imgW="825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81600"/>
                        <a:ext cx="18049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1168400" y="5532438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9" imgW="1308100" imgH="228600" progId="Equation.3">
                  <p:embed/>
                </p:oleObj>
              </mc:Choice>
              <mc:Fallback>
                <p:oleObj name="公式" r:id="rId9" imgW="1308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532438"/>
                        <a:ext cx="261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6"/>
          <p:cNvGraphicFramePr>
            <a:graphicFrameLocks noChangeAspect="1"/>
          </p:cNvGraphicFramePr>
          <p:nvPr/>
        </p:nvGraphicFramePr>
        <p:xfrm>
          <a:off x="1295400" y="5867400"/>
          <a:ext cx="4840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11" imgW="2286000" imgH="215900" progId="Equation.3">
                  <p:embed/>
                </p:oleObj>
              </mc:Choice>
              <mc:Fallback>
                <p:oleObj name="公式" r:id="rId11" imgW="22860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67400"/>
                        <a:ext cx="48402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10.1 </a:t>
            </a:r>
            <a:r>
              <a:rPr lang="zh-CN" altLang="en-US" dirty="0" smtClean="0"/>
              <a:t>格的定义与性质</a:t>
            </a:r>
            <a:endParaRPr lang="zh-CN" altLang="en-US" dirty="0"/>
          </a:p>
        </p:txBody>
      </p:sp>
      <p:graphicFrame>
        <p:nvGraphicFramePr>
          <p:cNvPr id="7171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03225" y="1239838"/>
          <a:ext cx="8542338" cy="513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4686120" imgH="2819160" progId="Equation.DSMT4">
                  <p:embed/>
                </p:oleObj>
              </mc:Choice>
              <mc:Fallback>
                <p:oleObj name="Equation" r:id="rId3" imgW="4686120" imgH="281916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1239838"/>
                        <a:ext cx="8542338" cy="513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graphicFrame>
        <p:nvGraphicFramePr>
          <p:cNvPr id="34819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57200" y="1143000"/>
          <a:ext cx="73961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公式" r:id="rId3" imgW="3568700" imgH="698500" progId="Equation.3">
                  <p:embed/>
                </p:oleObj>
              </mc:Choice>
              <mc:Fallback>
                <p:oleObj name="公式" r:id="rId3" imgW="3568700" imgH="6985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39616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3"/>
          <p:cNvGraphicFramePr>
            <a:graphicFrameLocks noChangeAspect="1"/>
          </p:cNvGraphicFramePr>
          <p:nvPr/>
        </p:nvGraphicFramePr>
        <p:xfrm>
          <a:off x="533400" y="2717800"/>
          <a:ext cx="8148638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公式" r:id="rId5" imgW="4102100" imgH="1828800" progId="Equation.3">
                  <p:embed/>
                </p:oleObj>
              </mc:Choice>
              <mc:Fallback>
                <p:oleObj name="公式" r:id="rId5" imgW="4102100" imgH="182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17800"/>
                        <a:ext cx="8148638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graphicFrame>
        <p:nvGraphicFramePr>
          <p:cNvPr id="35843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74613" y="1219200"/>
          <a:ext cx="900588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公式" r:id="rId3" imgW="4546600" imgH="2654300" progId="Equation.3">
                  <p:embed/>
                </p:oleObj>
              </mc:Choice>
              <mc:Fallback>
                <p:oleObj name="公式" r:id="rId3" imgW="4546600" imgH="26543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3" y="1219200"/>
                        <a:ext cx="9005887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10.16(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有限布尔代数的表示定理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是有限布尔代数，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A={a|a∈B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是原子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838200" y="16002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公式" r:id="rId3" imgW="939392" imgH="203112" progId="Equation.3">
                  <p:embed/>
                </p:oleObj>
              </mc:Choice>
              <mc:Fallback>
                <p:oleObj name="公式" r:id="rId3" imgW="93939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2362200" y="2057400"/>
          <a:ext cx="5200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公式" r:id="rId5" imgW="2311400" imgH="203200" progId="Equation.3">
                  <p:embed/>
                </p:oleObj>
              </mc:Choice>
              <mc:Fallback>
                <p:oleObj name="公式" r:id="rId5" imgW="23114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5200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808038" y="2525713"/>
          <a:ext cx="8202612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7" imgW="3936960" imgH="1638000" progId="Equation.DSMT4">
                  <p:embed/>
                </p:oleObj>
              </mc:Choice>
              <mc:Fallback>
                <p:oleObj name="Equation" r:id="rId7" imgW="3936960" imgH="163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525713"/>
                        <a:ext cx="8202612" cy="341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graphicFrame>
        <p:nvGraphicFramePr>
          <p:cNvPr id="37891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38150" y="1243013"/>
          <a:ext cx="8281988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3" imgW="3771720" imgH="2095200" progId="Equation.DSMT4">
                  <p:embed/>
                </p:oleObj>
              </mc:Choice>
              <mc:Fallback>
                <p:oleObj name="Equation" r:id="rId3" imgW="3771720" imgH="209520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243013"/>
                        <a:ext cx="8281988" cy="460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任何有限布尔代数的基数为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任何具有  个元素的布尔代数互相同构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对无限布尔代数不成立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609600" y="1219200"/>
          <a:ext cx="813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公式" r:id="rId3" imgW="3848100" imgH="1117600" progId="Equation.3">
                  <p:embed/>
                </p:oleObj>
              </mc:Choice>
              <mc:Fallback>
                <p:oleObj name="公式" r:id="rId3" imgW="3848100" imgH="111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81327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6324600" y="3733800"/>
          <a:ext cx="1392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13922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4"/>
          <p:cNvGraphicFramePr>
            <a:graphicFrameLocks noChangeAspect="1"/>
          </p:cNvGraphicFramePr>
          <p:nvPr/>
        </p:nvGraphicFramePr>
        <p:xfrm>
          <a:off x="3429000" y="4267200"/>
          <a:ext cx="414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公式" r:id="rId7" imgW="177646" imgH="190335" progId="Equation.3">
                  <p:embed/>
                </p:oleObj>
              </mc:Choice>
              <mc:Fallback>
                <p:oleObj name="公式" r:id="rId7" imgW="177646" imgH="1903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414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布尔表达式</a:t>
            </a:r>
            <a:endParaRPr lang="en-US" alt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10.20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      是一个布尔代数，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中的元素称为布尔常元，取值于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中元素的变元称为布尔变元。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10.21</a:t>
            </a:r>
            <a:r>
              <a:rPr lang="zh-CN" altLang="en-US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         是一个布尔代数，在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上的布尔表达式定义如下：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(1) B</a:t>
            </a:r>
            <a:r>
              <a:rPr lang="zh-CN" altLang="en-US" dirty="0" smtClean="0"/>
              <a:t>中任何一个常元是布尔表达式；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 B</a:t>
            </a:r>
            <a:r>
              <a:rPr lang="zh-CN" altLang="en-US" dirty="0" smtClean="0"/>
              <a:t>中任何一个布尔变元是布尔表达式；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(3) </a:t>
            </a:r>
            <a:r>
              <a:rPr lang="zh-CN" altLang="en-US" dirty="0" smtClean="0"/>
              <a:t>如果    是布尔表达式，则             也是布尔表达式；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(4) </a:t>
            </a:r>
            <a:r>
              <a:rPr lang="zh-CN" altLang="en-US" dirty="0" smtClean="0"/>
              <a:t>有限次使用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(3)</a:t>
            </a:r>
            <a:r>
              <a:rPr lang="zh-CN" altLang="en-US" dirty="0" smtClean="0"/>
              <a:t>所构造的符号串是布尔表达式。</a:t>
            </a:r>
            <a:endParaRPr lang="zh-CN" altLang="en-US" dirty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124200" y="16764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公式" r:id="rId3" imgW="939392" imgH="203112" progId="Equation.3">
                  <p:embed/>
                </p:oleObj>
              </mc:Choice>
              <mc:Fallback>
                <p:oleObj name="公式" r:id="rId3" imgW="93939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/>
          <p:cNvGraphicFramePr>
            <a:graphicFrameLocks noChangeAspect="1"/>
          </p:cNvGraphicFramePr>
          <p:nvPr/>
        </p:nvGraphicFramePr>
        <p:xfrm>
          <a:off x="3124200" y="28956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公式" r:id="rId5" imgW="939392" imgH="203112" progId="Equation.3">
                  <p:embed/>
                </p:oleObj>
              </mc:Choice>
              <mc:Fallback>
                <p:oleObj name="公式" r:id="rId5" imgW="939392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981200" y="4724400"/>
          <a:ext cx="784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公式" r:id="rId6" imgW="317087" imgH="215619" progId="Equation.3">
                  <p:embed/>
                </p:oleObj>
              </mc:Choice>
              <mc:Fallback>
                <p:oleObj name="公式" r:id="rId6" imgW="317087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784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5"/>
          <p:cNvGraphicFramePr>
            <a:graphicFrameLocks noChangeAspect="1"/>
          </p:cNvGraphicFramePr>
          <p:nvPr/>
        </p:nvGraphicFramePr>
        <p:xfrm>
          <a:off x="5562600" y="4800600"/>
          <a:ext cx="22717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公式" r:id="rId8" imgW="1002865" imgH="215806" progId="Equation.3">
                  <p:embed/>
                </p:oleObj>
              </mc:Choice>
              <mc:Fallback>
                <p:oleObj name="公式" r:id="rId8" imgW="1002865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00600"/>
                        <a:ext cx="22717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10.22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            是一个布尔代数，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的一个含有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个相异布尔变元的布尔表达式称为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元布尔表达式，记为            ，其中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是布尔变元。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10.23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             和             是布尔代数            上的两个布尔表达式，如果对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个布尔变元的任意指派，  和  的值均相等，则称  与  是等价的或相等的，记作：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如果能有限次应用布尔代数的公式，将一个布尔表达式化成另一个布尔表达式，就可判定两式是等价的；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124200" y="12192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公式" r:id="rId3" imgW="939392" imgH="203112" progId="Equation.3">
                  <p:embed/>
                </p:oleObj>
              </mc:Choice>
              <mc:Fallback>
                <p:oleObj name="公式" r:id="rId3" imgW="93939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3267075" y="1868488"/>
          <a:ext cx="2252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公式" r:id="rId5" imgW="965200" imgH="228600" progId="Equation.3">
                  <p:embed/>
                </p:oleObj>
              </mc:Choice>
              <mc:Fallback>
                <p:oleObj name="公式" r:id="rId5" imgW="965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1868488"/>
                        <a:ext cx="22526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6510338" y="1828800"/>
          <a:ext cx="1719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公式" r:id="rId7" imgW="736600" imgH="228600" progId="Equation.3">
                  <p:embed/>
                </p:oleObj>
              </mc:Choice>
              <mc:Fallback>
                <p:oleObj name="公式" r:id="rId7" imgW="736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1828800"/>
                        <a:ext cx="17192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6"/>
          <p:cNvGraphicFramePr>
            <a:graphicFrameLocks noChangeAspect="1"/>
          </p:cNvGraphicFramePr>
          <p:nvPr/>
        </p:nvGraphicFramePr>
        <p:xfrm>
          <a:off x="3124200" y="2819400"/>
          <a:ext cx="2312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公式" r:id="rId9" imgW="990600" imgH="228600" progId="Equation.3">
                  <p:embed/>
                </p:oleObj>
              </mc:Choice>
              <mc:Fallback>
                <p:oleObj name="公式" r:id="rId9" imgW="990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2312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7"/>
          <p:cNvGraphicFramePr>
            <a:graphicFrameLocks noChangeAspect="1"/>
          </p:cNvGraphicFramePr>
          <p:nvPr/>
        </p:nvGraphicFramePr>
        <p:xfrm>
          <a:off x="5791200" y="2819400"/>
          <a:ext cx="2341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公式" r:id="rId11" imgW="1002865" imgH="228501" progId="Equation.3">
                  <p:embed/>
                </p:oleObj>
              </mc:Choice>
              <mc:Fallback>
                <p:oleObj name="公式" r:id="rId11" imgW="1002865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9400"/>
                        <a:ext cx="2341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8"/>
          <p:cNvGraphicFramePr>
            <a:graphicFrameLocks noChangeAspect="1"/>
          </p:cNvGraphicFramePr>
          <p:nvPr/>
        </p:nvGraphicFramePr>
        <p:xfrm>
          <a:off x="2209800" y="33528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公式" r:id="rId13" imgW="939392" imgH="203112" progId="Equation.3">
                  <p:embed/>
                </p:oleObj>
              </mc:Choice>
              <mc:Fallback>
                <p:oleObj name="公式" r:id="rId13" imgW="93939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9"/>
          <p:cNvGraphicFramePr>
            <a:graphicFrameLocks noChangeAspect="1"/>
          </p:cNvGraphicFramePr>
          <p:nvPr/>
        </p:nvGraphicFramePr>
        <p:xfrm>
          <a:off x="5105400" y="3581400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公式" r:id="rId14" imgW="152268" imgH="215713" progId="Equation.3">
                  <p:embed/>
                </p:oleObj>
              </mc:Choice>
              <mc:Fallback>
                <p:oleObj name="公式" r:id="rId14" imgW="152268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81400"/>
                        <a:ext cx="381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0"/>
          <p:cNvGraphicFramePr>
            <a:graphicFrameLocks noChangeAspect="1"/>
          </p:cNvGraphicFramePr>
          <p:nvPr/>
        </p:nvGraphicFramePr>
        <p:xfrm>
          <a:off x="5943600" y="358140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公式" r:id="rId16" imgW="177569" imgH="215619" progId="Equation.3">
                  <p:embed/>
                </p:oleObj>
              </mc:Choice>
              <mc:Fallback>
                <p:oleObj name="公式" r:id="rId16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81400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1"/>
          <p:cNvGraphicFramePr>
            <a:graphicFrameLocks noChangeAspect="1"/>
          </p:cNvGraphicFramePr>
          <p:nvPr/>
        </p:nvGraphicFramePr>
        <p:xfrm>
          <a:off x="1447800" y="3962400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公式" r:id="rId18" imgW="152268" imgH="215713" progId="Equation.3">
                  <p:embed/>
                </p:oleObj>
              </mc:Choice>
              <mc:Fallback>
                <p:oleObj name="公式" r:id="rId18" imgW="152268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381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2"/>
          <p:cNvGraphicFramePr>
            <a:graphicFrameLocks noChangeAspect="1"/>
          </p:cNvGraphicFramePr>
          <p:nvPr/>
        </p:nvGraphicFramePr>
        <p:xfrm>
          <a:off x="2133600" y="396240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公式" r:id="rId20" imgW="177569" imgH="215619" progId="Equation.3">
                  <p:embed/>
                </p:oleObj>
              </mc:Choice>
              <mc:Fallback>
                <p:oleObj name="公式" r:id="rId20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3"/>
          <p:cNvGraphicFramePr>
            <a:graphicFrameLocks noChangeAspect="1"/>
          </p:cNvGraphicFramePr>
          <p:nvPr/>
        </p:nvGraphicFramePr>
        <p:xfrm>
          <a:off x="2270125" y="4419600"/>
          <a:ext cx="4892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公式" r:id="rId22" imgW="2095500" imgH="228600" progId="Equation.3">
                  <p:embed/>
                </p:oleObj>
              </mc:Choice>
              <mc:Fallback>
                <p:oleObj name="公式" r:id="rId22" imgW="20955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4419600"/>
                        <a:ext cx="4892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等价关系将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元布尔表达式集合划分成等价类，同一等价类中的布尔表达式等价，等价类数目有限。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10.24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            是布尔代数，给定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个布尔变元          ，表达式：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(                  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，称为极小项。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 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个布尔变元就有  个不同的极小项，分别记为             ，下标是二进制数         的十进制表示，其中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124200" y="24384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公式" r:id="rId3" imgW="939392" imgH="203112" progId="Equation.3">
                  <p:embed/>
                </p:oleObj>
              </mc:Choice>
              <mc:Fallback>
                <p:oleObj name="公式" r:id="rId3" imgW="93939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384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270125" y="2728913"/>
          <a:ext cx="1719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公式" r:id="rId5" imgW="736600" imgH="228600" progId="Equation.3">
                  <p:embed/>
                </p:oleObj>
              </mc:Choice>
              <mc:Fallback>
                <p:oleObj name="公式" r:id="rId5" imgW="736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2728913"/>
                        <a:ext cx="1719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5653088" y="2743200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公式" r:id="rId7" imgW="990600" imgH="228600" progId="Equation.3">
                  <p:embed/>
                </p:oleObj>
              </mc:Choice>
              <mc:Fallback>
                <p:oleObj name="公式" r:id="rId7" imgW="990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2743200"/>
                        <a:ext cx="231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847725" y="3273425"/>
          <a:ext cx="33829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9" imgW="1409700" imgH="228600" progId="Equation.3">
                  <p:embed/>
                </p:oleObj>
              </mc:Choice>
              <mc:Fallback>
                <p:oleObj name="公式" r:id="rId9" imgW="1409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273425"/>
                        <a:ext cx="33829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4267200" y="3760788"/>
          <a:ext cx="414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11" imgW="177646" imgH="190335" progId="Equation.3">
                  <p:embed/>
                </p:oleObj>
              </mc:Choice>
              <mc:Fallback>
                <p:oleObj name="公式" r:id="rId11" imgW="177646" imgH="1903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60788"/>
                        <a:ext cx="414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168400" y="4114800"/>
          <a:ext cx="22542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公式" r:id="rId13" imgW="965200" imgH="241300" progId="Equation.3">
                  <p:embed/>
                </p:oleObj>
              </mc:Choice>
              <mc:Fallback>
                <p:oleObj name="公式" r:id="rId13" imgW="9652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114800"/>
                        <a:ext cx="22542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6278563" y="4127500"/>
          <a:ext cx="1747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公式" r:id="rId15" imgW="749300" imgH="228600" progId="Equation.3">
                  <p:embed/>
                </p:oleObj>
              </mc:Choice>
              <mc:Fallback>
                <p:oleObj name="公式" r:id="rId15" imgW="7493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127500"/>
                        <a:ext cx="17478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3167063" y="4954588"/>
          <a:ext cx="22002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公式" r:id="rId17" imgW="1002865" imgH="482391" progId="Equation.3">
                  <p:embed/>
                </p:oleObj>
              </mc:Choice>
              <mc:Fallback>
                <p:oleObj name="公式" r:id="rId17" imgW="1002865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954588"/>
                        <a:ext cx="22002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10.25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            是布尔代数，如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的布尔表达式称为主析取范式，其中  是布尔常元，  是极小项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             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每个  有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|B|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种取法，故有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个布尔变元的不同的主析取范式有    个，当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B={0,1}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时有   个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 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个极小项，最多能构造出    个主析取范式，所以一个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元布尔表达式必等价于这    个主析取范式之一；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可用数理逻辑中的方法，用德摩根律等将一</a:t>
            </a: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1295400" y="1143000"/>
          <a:ext cx="3313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公式" r:id="rId3" imgW="1497950" imgH="241195" progId="Equation.3">
                  <p:embed/>
                </p:oleObj>
              </mc:Choice>
              <mc:Fallback>
                <p:oleObj name="公式" r:id="rId3" imgW="149795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3313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3"/>
          <p:cNvGraphicFramePr>
            <a:graphicFrameLocks noChangeAspect="1"/>
          </p:cNvGraphicFramePr>
          <p:nvPr/>
        </p:nvGraphicFramePr>
        <p:xfrm>
          <a:off x="1295400" y="1676400"/>
          <a:ext cx="3171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公式" r:id="rId5" imgW="1435100" imgH="241300" progId="Equation.3">
                  <p:embed/>
                </p:oleObj>
              </mc:Choice>
              <mc:Fallback>
                <p:oleObj name="公式" r:id="rId5" imgW="14351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3171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3124200" y="22098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公式" r:id="rId7" imgW="939392" imgH="203112" progId="Equation.3">
                  <p:embed/>
                </p:oleObj>
              </mc:Choice>
              <mc:Fallback>
                <p:oleObj name="公式" r:id="rId7" imgW="93939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5"/>
          <p:cNvGraphicFramePr>
            <a:graphicFrameLocks noChangeAspect="1"/>
          </p:cNvGraphicFramePr>
          <p:nvPr/>
        </p:nvGraphicFramePr>
        <p:xfrm>
          <a:off x="762000" y="2590800"/>
          <a:ext cx="555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公式" r:id="rId9" imgW="2514600" imgH="241300" progId="Equation.3">
                  <p:embed/>
                </p:oleObj>
              </mc:Choice>
              <mc:Fallback>
                <p:oleObj name="公式" r:id="rId9" imgW="2514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5557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6"/>
          <p:cNvGraphicFramePr>
            <a:graphicFrameLocks noChangeAspect="1"/>
          </p:cNvGraphicFramePr>
          <p:nvPr/>
        </p:nvGraphicFramePr>
        <p:xfrm>
          <a:off x="4343400" y="297180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公式" r:id="rId11" imgW="152334" imgH="228501" progId="Equation.3">
                  <p:embed/>
                </p:oleObj>
              </mc:Choice>
              <mc:Fallback>
                <p:oleObj name="公式" r:id="rId11" imgW="152334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71800"/>
                        <a:ext cx="38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7"/>
          <p:cNvGraphicFramePr>
            <a:graphicFrameLocks noChangeAspect="1"/>
          </p:cNvGraphicFramePr>
          <p:nvPr/>
        </p:nvGraphicFramePr>
        <p:xfrm>
          <a:off x="6781800" y="2971800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971800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8"/>
          <p:cNvGraphicFramePr>
            <a:graphicFrameLocks noChangeAspect="1"/>
          </p:cNvGraphicFramePr>
          <p:nvPr/>
        </p:nvGraphicFramePr>
        <p:xfrm>
          <a:off x="1295400" y="3352800"/>
          <a:ext cx="241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公式" r:id="rId15" imgW="965200" imgH="228600" progId="Equation.3">
                  <p:embed/>
                </p:oleObj>
              </mc:Choice>
              <mc:Fallback>
                <p:oleObj name="公式" r:id="rId15" imgW="965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2800"/>
                        <a:ext cx="241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286000" y="388620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公式" r:id="rId17" imgW="152334" imgH="228501" progId="Equation.3">
                  <p:embed/>
                </p:oleObj>
              </mc:Choice>
              <mc:Fallback>
                <p:oleObj name="公式" r:id="rId17" imgW="152334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38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3657600" y="4267200"/>
          <a:ext cx="746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公式" r:id="rId19" imgW="355292" imgH="253780" progId="Equation.3">
                  <p:embed/>
                </p:oleObj>
              </mc:Choice>
              <mc:Fallback>
                <p:oleObj name="公式" r:id="rId19" imgW="355292" imgH="2537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746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7391400" y="4267200"/>
          <a:ext cx="563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公式" r:id="rId21" imgW="228501" imgH="215806" progId="Equation.3">
                  <p:embed/>
                </p:oleObj>
              </mc:Choice>
              <mc:Fallback>
                <p:oleObj name="公式" r:id="rId21" imgW="228501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267200"/>
                        <a:ext cx="563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1600200" y="4800600"/>
          <a:ext cx="414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公式" r:id="rId23" imgW="177646" imgH="190335" progId="Equation.3">
                  <p:embed/>
                </p:oleObj>
              </mc:Choice>
              <mc:Fallback>
                <p:oleObj name="公式" r:id="rId23" imgW="177646" imgH="1903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00600"/>
                        <a:ext cx="414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5867400" y="4724400"/>
          <a:ext cx="746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公式" r:id="rId25" imgW="355292" imgH="253780" progId="Equation.3">
                  <p:embed/>
                </p:oleObj>
              </mc:Choice>
              <mc:Fallback>
                <p:oleObj name="公式" r:id="rId25" imgW="355292" imgH="2537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24400"/>
                        <a:ext cx="746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7086600" y="5181600"/>
          <a:ext cx="746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公式" r:id="rId26" imgW="355292" imgH="253780" progId="Equation.3">
                  <p:embed/>
                </p:oleObj>
              </mc:Choice>
              <mc:Fallback>
                <p:oleObj name="公式" r:id="rId26" imgW="355292" imgH="2537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81600"/>
                        <a:ext cx="746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元布尔表达式转化为等价的主析取范式；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相应的：极大项：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主合取范式为：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是布尔常元，  是极大项，同样有    个不同的主合取范式，  个极大项最多能构造    个不同的主合取范式。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例：将布尔代数                  上的布尔表达式                                  化为主析取范式和主合取范式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4036" name="Object 5"/>
          <p:cNvGraphicFramePr>
            <a:graphicFrameLocks noChangeAspect="1"/>
          </p:cNvGraphicFramePr>
          <p:nvPr/>
        </p:nvGraphicFramePr>
        <p:xfrm>
          <a:off x="2895600" y="2133600"/>
          <a:ext cx="563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公式" r:id="rId3" imgW="2628900" imgH="241300" progId="Equation.3">
                  <p:embed/>
                </p:oleObj>
              </mc:Choice>
              <mc:Fallback>
                <p:oleObj name="公式" r:id="rId3" imgW="26289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563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"/>
          <p:cNvGraphicFramePr>
            <a:graphicFrameLocks noChangeAspect="1"/>
          </p:cNvGraphicFramePr>
          <p:nvPr/>
        </p:nvGraphicFramePr>
        <p:xfrm>
          <a:off x="533400" y="259080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公式" r:id="rId5" imgW="152334" imgH="228501" progId="Equation.3">
                  <p:embed/>
                </p:oleObj>
              </mc:Choice>
              <mc:Fallback>
                <p:oleObj name="公式" r:id="rId5" imgW="152334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38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2971800" y="26670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公式" r:id="rId7" imgW="228600" imgH="228600" progId="Equation.3">
                  <p:embed/>
                </p:oleObj>
              </mc:Choice>
              <mc:Fallback>
                <p:oleObj name="公式" r:id="rId7" imgW="22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324600" y="2617788"/>
          <a:ext cx="746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公式" r:id="rId9" imgW="355292" imgH="253780" progId="Equation.3">
                  <p:embed/>
                </p:oleObj>
              </mc:Choice>
              <mc:Fallback>
                <p:oleObj name="公式" r:id="rId9" imgW="355292" imgH="253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617788"/>
                        <a:ext cx="746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819400" y="3048000"/>
          <a:ext cx="414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公式" r:id="rId11" imgW="177646" imgH="190335" progId="Equation.3">
                  <p:embed/>
                </p:oleObj>
              </mc:Choice>
              <mc:Fallback>
                <p:oleObj name="公式" r:id="rId11" imgW="177646" imgH="1903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414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8"/>
          <p:cNvGraphicFramePr>
            <a:graphicFrameLocks noChangeAspect="1"/>
          </p:cNvGraphicFramePr>
          <p:nvPr/>
        </p:nvGraphicFramePr>
        <p:xfrm>
          <a:off x="6553200" y="2998788"/>
          <a:ext cx="746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公式" r:id="rId13" imgW="355292" imgH="253780" progId="Equation.3">
                  <p:embed/>
                </p:oleObj>
              </mc:Choice>
              <mc:Fallback>
                <p:oleObj name="公式" r:id="rId13" imgW="355292" imgH="2537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98788"/>
                        <a:ext cx="746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9"/>
          <p:cNvGraphicFramePr>
            <a:graphicFrameLocks noChangeAspect="1"/>
          </p:cNvGraphicFramePr>
          <p:nvPr/>
        </p:nvGraphicFramePr>
        <p:xfrm>
          <a:off x="3124200" y="3962400"/>
          <a:ext cx="3114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公式" r:id="rId14" imgW="1384300" imgH="203200" progId="Equation.3">
                  <p:embed/>
                </p:oleObj>
              </mc:Choice>
              <mc:Fallback>
                <p:oleObj name="公式" r:id="rId14" imgW="13843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3114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0"/>
          <p:cNvGraphicFramePr>
            <a:graphicFrameLocks noChangeAspect="1"/>
          </p:cNvGraphicFramePr>
          <p:nvPr/>
        </p:nvGraphicFramePr>
        <p:xfrm>
          <a:off x="1176338" y="4329113"/>
          <a:ext cx="59420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公式" r:id="rId16" imgW="2794000" imgH="215900" progId="Equation.3">
                  <p:embed/>
                </p:oleObj>
              </mc:Choice>
              <mc:Fallback>
                <p:oleObj name="公式" r:id="rId16" imgW="27940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329113"/>
                        <a:ext cx="594201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4419600" y="1600200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公式" r:id="rId18" imgW="990600" imgH="228600" progId="Equation.3">
                  <p:embed/>
                </p:oleObj>
              </mc:Choice>
              <mc:Fallback>
                <p:oleObj name="公式" r:id="rId18" imgW="990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231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10.1 </a:t>
            </a:r>
            <a:r>
              <a:rPr lang="zh-CN" altLang="en-US" dirty="0" smtClean="0"/>
              <a:t>格的定义与性质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由定理</a:t>
            </a:r>
            <a:r>
              <a:rPr lang="en-US" altLang="zh-CN" dirty="0" smtClean="0"/>
              <a:t>10.1</a:t>
            </a:r>
            <a:r>
              <a:rPr lang="zh-CN" altLang="en-US" dirty="0" smtClean="0"/>
              <a:t>知，格的两个运算满足交换律，结合律，幂等律，因此可以考虑用带有这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条性质的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个二元运算</a:t>
            </a:r>
            <a:r>
              <a:rPr lang="en-US" altLang="zh-CN" kern="1200" dirty="0" smtClean="0"/>
              <a:t>∨, ∧</a:t>
            </a:r>
            <a:r>
              <a:rPr lang="zh-CN" altLang="en-US" kern="1200" dirty="0" smtClean="0"/>
              <a:t>，来像群，环，域，一样定义格，即用</a:t>
            </a:r>
            <a:r>
              <a:rPr lang="en-US" altLang="zh-CN" kern="1200" dirty="0" smtClean="0"/>
              <a:t>&lt;L, ∨, ∧ &gt;</a:t>
            </a:r>
            <a:r>
              <a:rPr lang="zh-CN" altLang="en-US" kern="1200" dirty="0" smtClean="0"/>
              <a:t>来定义格，可以证明这是可行的。</a:t>
            </a:r>
            <a:endParaRPr lang="en-US" altLang="zh-CN" kern="12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10.2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&lt;S,*,</a:t>
            </a:r>
            <a:r>
              <a:rPr lang="el-GR" altLang="zh-CN" kern="1200" dirty="0" smtClean="0"/>
              <a:t>ο</a:t>
            </a:r>
            <a:r>
              <a:rPr lang="en-US" altLang="zh-CN" kern="1200" dirty="0" smtClean="0"/>
              <a:t>&gt;</a:t>
            </a:r>
            <a:r>
              <a:rPr lang="zh-CN" altLang="en-US" kern="1200" dirty="0" smtClean="0"/>
              <a:t>是具有二个二元运算的代数系统，且</a:t>
            </a:r>
            <a:r>
              <a:rPr lang="en-US" altLang="zh-CN" kern="1200" dirty="0" smtClean="0"/>
              <a:t>*,</a:t>
            </a:r>
            <a:r>
              <a:rPr lang="el-GR" altLang="zh-CN" kern="1200" dirty="0" smtClean="0"/>
              <a:t>ο</a:t>
            </a:r>
            <a:r>
              <a:rPr lang="zh-CN" altLang="en-US" kern="1200" dirty="0" smtClean="0"/>
              <a:t>运算满足交换律，结合律，吸收律，则可以适当定义</a:t>
            </a:r>
            <a:r>
              <a:rPr lang="en-US" altLang="zh-CN" kern="1200" dirty="0" smtClean="0"/>
              <a:t>S</a:t>
            </a:r>
            <a:r>
              <a:rPr lang="zh-CN" altLang="en-US" kern="1200" dirty="0" smtClean="0"/>
              <a:t>中的偏序≤，使得</a:t>
            </a:r>
            <a:r>
              <a:rPr lang="en-US" altLang="zh-CN" kern="1200" dirty="0" smtClean="0"/>
              <a:t>&lt;S,≤&gt;</a:t>
            </a:r>
            <a:r>
              <a:rPr lang="zh-CN" altLang="en-US" kern="1200" dirty="0" smtClean="0"/>
              <a:t>构成一个格，</a:t>
            </a:r>
            <a:endParaRPr lang="zh-CN" altLang="en-US" dirty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2438400" y="4267200"/>
          <a:ext cx="5324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2514600" imgH="215900" progId="Equation.DSMT4">
                  <p:embed/>
                </p:oleObj>
              </mc:Choice>
              <mc:Fallback>
                <p:oleObj name="Equation" r:id="rId3" imgW="25146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5324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685800" y="1187450"/>
          <a:ext cx="7596188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公式" r:id="rId3" imgW="3060700" imgH="2082800" progId="Equation.3">
                  <p:embed/>
                </p:oleObj>
              </mc:Choice>
              <mc:Fallback>
                <p:oleObj name="公式" r:id="rId3" imgW="3060700" imgH="208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87450"/>
                        <a:ext cx="7596188" cy="516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b="0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10.26</a:t>
            </a:r>
            <a:r>
              <a:rPr lang="zh-CN" altLang="en-US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            是一个布尔代数，一个从  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的函数，如果能够用该布尔代数上的布尔表达式来表达，则称这个函数为布尔函数。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每一个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元布尔表达式可以看作是一个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个布尔变元的函数；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 n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个变元的主析取范式最多有    个，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∴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只能代表    个不同的函数，   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|B|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的函数共有  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B={0,1}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时，函数有   个，主析取范式   个，每个函数均可用布尔表达式表示，当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B≠{0,1}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时，如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B={0,1,a,b}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时，函数有   个，主析取范式有   个，即当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|B|&gt;2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时，有些   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的函数不能用布尔表达式表示。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200400" y="1219200"/>
          <a:ext cx="211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公式" r:id="rId3" imgW="939392" imgH="203112" progId="Equation.3">
                  <p:embed/>
                </p:oleObj>
              </mc:Choice>
              <mc:Fallback>
                <p:oleObj name="公式" r:id="rId3" imgW="93939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211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"/>
          <p:cNvGraphicFramePr>
            <a:graphicFrameLocks noChangeAspect="1"/>
          </p:cNvGraphicFramePr>
          <p:nvPr/>
        </p:nvGraphicFramePr>
        <p:xfrm>
          <a:off x="1390650" y="1438275"/>
          <a:ext cx="50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公式" r:id="rId5" imgW="203112" imgH="190417" progId="Equation.3">
                  <p:embed/>
                </p:oleObj>
              </mc:Choice>
              <mc:Fallback>
                <p:oleObj name="公式" r:id="rId5" imgW="203112" imgH="1904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438275"/>
                        <a:ext cx="508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096000" y="3200400"/>
          <a:ext cx="746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公式" r:id="rId7" imgW="355292" imgH="253780" progId="Equation.3">
                  <p:embed/>
                </p:oleObj>
              </mc:Choice>
              <mc:Fallback>
                <p:oleObj name="公式" r:id="rId7" imgW="355292" imgH="253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00400"/>
                        <a:ext cx="746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5"/>
          <p:cNvGraphicFramePr>
            <a:graphicFrameLocks noChangeAspect="1"/>
          </p:cNvGraphicFramePr>
          <p:nvPr/>
        </p:nvGraphicFramePr>
        <p:xfrm>
          <a:off x="1524000" y="3581400"/>
          <a:ext cx="746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公式" r:id="rId9" imgW="355292" imgH="253780" progId="Equation.3">
                  <p:embed/>
                </p:oleObj>
              </mc:Choice>
              <mc:Fallback>
                <p:oleObj name="公式" r:id="rId9" imgW="355292" imgH="2537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746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521200" y="3609975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公式" r:id="rId10" imgW="304668" imgH="228501" progId="Equation.3">
                  <p:embed/>
                </p:oleObj>
              </mc:Choice>
              <mc:Fallback>
                <p:oleObj name="公式" r:id="rId10" imgW="304668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609975"/>
                        <a:ext cx="76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7"/>
          <p:cNvGraphicFramePr>
            <a:graphicFrameLocks noChangeAspect="1"/>
          </p:cNvGraphicFramePr>
          <p:nvPr/>
        </p:nvGraphicFramePr>
        <p:xfrm>
          <a:off x="838200" y="3962400"/>
          <a:ext cx="2297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公式" r:id="rId12" imgW="850531" imgH="253890" progId="Equation.3">
                  <p:embed/>
                </p:oleObj>
              </mc:Choice>
              <mc:Fallback>
                <p:oleObj name="公式" r:id="rId12" imgW="850531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2297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8"/>
          <p:cNvGraphicFramePr>
            <a:graphicFrameLocks noChangeAspect="1"/>
          </p:cNvGraphicFramePr>
          <p:nvPr/>
        </p:nvGraphicFramePr>
        <p:xfrm>
          <a:off x="3962400" y="4648200"/>
          <a:ext cx="563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公式" r:id="rId14" imgW="228501" imgH="215806" progId="Equation.3">
                  <p:embed/>
                </p:oleObj>
              </mc:Choice>
              <mc:Fallback>
                <p:oleObj name="公式" r:id="rId14" imgW="228501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563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9"/>
          <p:cNvGraphicFramePr>
            <a:graphicFrameLocks noChangeAspect="1"/>
          </p:cNvGraphicFramePr>
          <p:nvPr/>
        </p:nvGraphicFramePr>
        <p:xfrm>
          <a:off x="7010400" y="4572000"/>
          <a:ext cx="563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公式" r:id="rId16" imgW="228501" imgH="215806" progId="Equation.3">
                  <p:embed/>
                </p:oleObj>
              </mc:Choice>
              <mc:Fallback>
                <p:oleObj name="公式" r:id="rId16" imgW="22850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0"/>
                        <a:ext cx="563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0"/>
          <p:cNvGraphicFramePr>
            <a:graphicFrameLocks noChangeAspect="1"/>
          </p:cNvGraphicFramePr>
          <p:nvPr/>
        </p:nvGraphicFramePr>
        <p:xfrm>
          <a:off x="5257800" y="5334000"/>
          <a:ext cx="563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公式" r:id="rId17" imgW="228501" imgH="215806" progId="Equation.3">
                  <p:embed/>
                </p:oleObj>
              </mc:Choice>
              <mc:Fallback>
                <p:oleObj name="公式" r:id="rId17" imgW="228501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0"/>
                        <a:ext cx="563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1"/>
          <p:cNvGraphicFramePr>
            <a:graphicFrameLocks noChangeAspect="1"/>
          </p:cNvGraphicFramePr>
          <p:nvPr/>
        </p:nvGraphicFramePr>
        <p:xfrm>
          <a:off x="1143000" y="5715000"/>
          <a:ext cx="563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公式" r:id="rId19" imgW="228501" imgH="215806" progId="Equation.3">
                  <p:embed/>
                </p:oleObj>
              </mc:Choice>
              <mc:Fallback>
                <p:oleObj name="公式" r:id="rId19" imgW="228501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15000"/>
                        <a:ext cx="563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2"/>
          <p:cNvGraphicFramePr>
            <a:graphicFrameLocks noChangeAspect="1"/>
          </p:cNvGraphicFramePr>
          <p:nvPr/>
        </p:nvGraphicFramePr>
        <p:xfrm>
          <a:off x="5486400" y="5791200"/>
          <a:ext cx="50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公式" r:id="rId21" imgW="203112" imgH="190417" progId="Equation.3">
                  <p:embed/>
                </p:oleObj>
              </mc:Choice>
              <mc:Fallback>
                <p:oleObj name="公式" r:id="rId21" imgW="203112" imgH="190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791200"/>
                        <a:ext cx="508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命题逻辑可以用布尔代数                来描述，开关代数可以用布尔代数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&lt;{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断开，闭合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，并联，串联，反向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来描述。</a:t>
            </a: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5562600" y="1143000"/>
          <a:ext cx="2733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公式" r:id="rId3" imgW="1040948" imgH="203112" progId="Equation.3">
                  <p:embed/>
                </p:oleObj>
              </mc:Choice>
              <mc:Fallback>
                <p:oleObj name="公式" r:id="rId3" imgW="1040948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43000"/>
                        <a:ext cx="2733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10.1 </a:t>
            </a:r>
            <a:r>
              <a:rPr lang="zh-CN" altLang="en-US" dirty="0" smtClean="0"/>
              <a:t>格的定义与性质</a:t>
            </a:r>
            <a:endParaRPr lang="zh-CN" altLang="en-US" dirty="0"/>
          </a:p>
        </p:txBody>
      </p:sp>
      <p:graphicFrame>
        <p:nvGraphicFramePr>
          <p:cNvPr id="9219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93700" y="1143000"/>
          <a:ext cx="85471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4190760" imgH="2577960" progId="Equation.DSMT4">
                  <p:embed/>
                </p:oleObj>
              </mc:Choice>
              <mc:Fallback>
                <p:oleObj name="Equation" r:id="rId3" imgW="4190760" imgH="257796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143000"/>
                        <a:ext cx="85471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28600" y="1219200"/>
          <a:ext cx="86868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3" imgW="4787900" imgH="3022600" progId="Equation.3">
                  <p:embed/>
                </p:oleObj>
              </mc:Choice>
              <mc:Fallback>
                <p:oleObj name="公式" r:id="rId3" imgW="4787900" imgH="302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86868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10.1 </a:t>
            </a:r>
            <a:r>
              <a:rPr lang="zh-CN" altLang="en-US" dirty="0" smtClean="0"/>
              <a:t>格的定义与性质</a:t>
            </a:r>
            <a:endParaRPr lang="zh-CN" altLang="en-US" dirty="0"/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10.1 </a:t>
            </a:r>
            <a:r>
              <a:rPr lang="zh-CN" altLang="en-US" dirty="0" smtClean="0"/>
              <a:t>格的定义与性质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由定理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10.1,10.2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可知：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81000" y="1600200"/>
          <a:ext cx="82931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3" imgW="4203700" imgH="965200" progId="Equation.3">
                  <p:embed/>
                </p:oleObj>
              </mc:Choice>
              <mc:Fallback>
                <p:oleObj name="公式" r:id="rId3" imgW="42037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82931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73063" y="3505200"/>
          <a:ext cx="8770937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5" imgW="4787900" imgH="1663700" progId="Equation.3">
                  <p:embed/>
                </p:oleObj>
              </mc:Choice>
              <mc:Fallback>
                <p:oleObj name="公式" r:id="rId5" imgW="4787900" imgH="166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3505200"/>
                        <a:ext cx="8770937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10.1 </a:t>
            </a:r>
            <a:r>
              <a:rPr lang="zh-CN" altLang="en-US" dirty="0" smtClean="0"/>
              <a:t>格的定义与性质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kern="1200" dirty="0" smtClean="0"/>
              <a:t>因此，根据定理</a:t>
            </a:r>
            <a:r>
              <a:rPr lang="en-US" altLang="zh-CN" kern="1200" dirty="0" smtClean="0"/>
              <a:t>10.1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10.2</a:t>
            </a:r>
            <a:r>
              <a:rPr lang="zh-CN" altLang="en-US" kern="1200" dirty="0" smtClean="0"/>
              <a:t>，可以用代数系统的方式来定义格。</a:t>
            </a: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10.3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&lt;S,*,</a:t>
            </a:r>
            <a:r>
              <a:rPr lang="el-GR" altLang="zh-CN" kern="1200" dirty="0" smtClean="0"/>
              <a:t>ο</a:t>
            </a:r>
            <a:r>
              <a:rPr lang="en-US" altLang="zh-CN" kern="1200" dirty="0" smtClean="0"/>
              <a:t>&gt;</a:t>
            </a:r>
            <a:r>
              <a:rPr lang="zh-CN" altLang="en-US" kern="1200" dirty="0" smtClean="0"/>
              <a:t>是代数系统，</a:t>
            </a:r>
            <a:r>
              <a:rPr lang="en-US" altLang="zh-CN" kern="1200" dirty="0" smtClean="0"/>
              <a:t> *,</a:t>
            </a:r>
            <a:r>
              <a:rPr lang="el-GR" altLang="zh-CN" kern="1200" dirty="0" smtClean="0"/>
              <a:t>ο</a:t>
            </a:r>
            <a:r>
              <a:rPr lang="zh-CN" altLang="en-US" kern="1200" dirty="0" smtClean="0"/>
              <a:t>是二元运算且满足交换律，结合律，吸收律</a:t>
            </a:r>
            <a:r>
              <a:rPr lang="en-US" altLang="zh-CN" kern="1200" dirty="0" smtClean="0"/>
              <a:t>(</a:t>
            </a:r>
            <a:r>
              <a:rPr lang="zh-CN" altLang="en-US" kern="1200" dirty="0" smtClean="0"/>
              <a:t>幂等律</a:t>
            </a:r>
            <a:r>
              <a:rPr lang="en-US" altLang="zh-CN" kern="1200" dirty="0" smtClean="0"/>
              <a:t>)</a:t>
            </a:r>
            <a:r>
              <a:rPr lang="zh-CN" altLang="en-US" kern="1200" dirty="0" smtClean="0"/>
              <a:t>，则</a:t>
            </a:r>
            <a:r>
              <a:rPr lang="en-US" altLang="zh-CN" kern="1200" dirty="0" smtClean="0"/>
              <a:t>&lt;S,*,</a:t>
            </a:r>
            <a:r>
              <a:rPr lang="el-GR" altLang="zh-CN" kern="1200" dirty="0" smtClean="0"/>
              <a:t>ο</a:t>
            </a:r>
            <a:r>
              <a:rPr lang="en-US" altLang="zh-CN" kern="1200" dirty="0" smtClean="0"/>
              <a:t>&gt;</a:t>
            </a:r>
            <a:r>
              <a:rPr lang="zh-CN" altLang="en-US" kern="1200" dirty="0" smtClean="0"/>
              <a:t>构成一个格。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性质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10.3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&lt;L, ≤&gt;</a:t>
            </a:r>
            <a:r>
              <a:rPr lang="zh-CN" altLang="en-US" dirty="0" smtClean="0"/>
              <a:t>是格，则        ，有</a:t>
            </a:r>
            <a:endParaRPr lang="zh-CN" altLang="en-US" dirty="0"/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5638800" y="3886200"/>
          <a:ext cx="1343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3" imgW="596641" imgH="203112" progId="Equation.3">
                  <p:embed/>
                </p:oleObj>
              </mc:Choice>
              <mc:Fallback>
                <p:oleObj name="公式" r:id="rId3" imgW="59664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86200"/>
                        <a:ext cx="1343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/>
        </p:nvGraphicFramePr>
        <p:xfrm>
          <a:off x="542925" y="4343400"/>
          <a:ext cx="84994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5" imgW="4152900" imgH="1117600" progId="Equation.3">
                  <p:embed/>
                </p:oleObj>
              </mc:Choice>
              <mc:Fallback>
                <p:oleObj name="公式" r:id="rId5" imgW="4152900" imgH="111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343400"/>
                        <a:ext cx="849947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04788" y="1165225"/>
          <a:ext cx="8882062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4330440" imgH="2565360" progId="Equation.DSMT4">
                  <p:embed/>
                </p:oleObj>
              </mc:Choice>
              <mc:Fallback>
                <p:oleObj name="Equation" r:id="rId3" imgW="4330440" imgH="2565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1165225"/>
                        <a:ext cx="8882062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10.1 </a:t>
            </a:r>
            <a:r>
              <a:rPr lang="zh-CN" altLang="en-US" dirty="0" smtClean="0"/>
              <a:t>格的定义与性质</a:t>
            </a:r>
            <a:endParaRPr lang="zh-CN" altLang="en-US" dirty="0"/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20935</TotalTime>
  <Words>2522</Words>
  <Application>Microsoft Office PowerPoint</Application>
  <PresentationFormat>全屏显示(4:3)</PresentationFormat>
  <Paragraphs>247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Comic Sans MS</vt:lpstr>
      <vt:lpstr>黑体</vt:lpstr>
      <vt:lpstr>Arial</vt:lpstr>
      <vt:lpstr>宋体</vt:lpstr>
      <vt:lpstr>Times New Roman</vt:lpstr>
      <vt:lpstr>Garamond</vt:lpstr>
      <vt:lpstr>Arial Black</vt:lpstr>
      <vt:lpstr>Wingdings</vt:lpstr>
      <vt:lpstr>默认设计模板</vt:lpstr>
      <vt:lpstr>公式</vt:lpstr>
      <vt:lpstr>MathType 7.0 Equation</vt:lpstr>
      <vt:lpstr>Microsoft 公式 3.0</vt:lpstr>
      <vt:lpstr>第十章 格与布尔代数</vt:lpstr>
      <vt:lpstr>10.1 格的定义与性质</vt:lpstr>
      <vt:lpstr>10.1 格的定义与性质</vt:lpstr>
      <vt:lpstr>10.1 格的定义与性质</vt:lpstr>
      <vt:lpstr>10.1 格的定义与性质</vt:lpstr>
      <vt:lpstr>10.1 格的定义与性质</vt:lpstr>
      <vt:lpstr>10.1 格的定义与性质</vt:lpstr>
      <vt:lpstr>10.1 格的定义与性质</vt:lpstr>
      <vt:lpstr>10.1 格的定义与性质</vt:lpstr>
      <vt:lpstr>10.1 格的定义与性质</vt:lpstr>
      <vt:lpstr>10.2 子格与格同态</vt:lpstr>
      <vt:lpstr>10.2 子格与格同态</vt:lpstr>
      <vt:lpstr>10.2 子格与格同态</vt:lpstr>
      <vt:lpstr>10.2 子格与格同态</vt:lpstr>
      <vt:lpstr>10.2 子格与格同态</vt:lpstr>
      <vt:lpstr>10.3 特殊格</vt:lpstr>
      <vt:lpstr>10.3 特殊格</vt:lpstr>
      <vt:lpstr>10.3 特殊格</vt:lpstr>
      <vt:lpstr>10.3 特殊格</vt:lpstr>
      <vt:lpstr>10.3 特殊格</vt:lpstr>
      <vt:lpstr>10.3 特殊格</vt:lpstr>
      <vt:lpstr>10.3 特殊格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  <vt:lpstr>10.4 布尔代数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</dc:creator>
  <cp:lastModifiedBy>ANT</cp:lastModifiedBy>
  <cp:revision>1178</cp:revision>
  <cp:lastPrinted>1601-01-01T00:00:00Z</cp:lastPrinted>
  <dcterms:created xsi:type="dcterms:W3CDTF">1601-01-01T00:00:00Z</dcterms:created>
  <dcterms:modified xsi:type="dcterms:W3CDTF">2020-09-12T09:07:22Z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