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260" r:id="rId3"/>
    <p:sldId id="261" r:id="rId4"/>
    <p:sldId id="263" r:id="rId5"/>
    <p:sldId id="264" r:id="rId6"/>
    <p:sldId id="333" r:id="rId7"/>
    <p:sldId id="266" r:id="rId8"/>
    <p:sldId id="267" r:id="rId9"/>
    <p:sldId id="332" r:id="rId10"/>
    <p:sldId id="268" r:id="rId11"/>
    <p:sldId id="316" r:id="rId12"/>
    <p:sldId id="271" r:id="rId13"/>
    <p:sldId id="273" r:id="rId14"/>
    <p:sldId id="319" r:id="rId15"/>
    <p:sldId id="274" r:id="rId16"/>
    <p:sldId id="320" r:id="rId17"/>
    <p:sldId id="275" r:id="rId18"/>
    <p:sldId id="277" r:id="rId19"/>
    <p:sldId id="278" r:id="rId20"/>
    <p:sldId id="279" r:id="rId21"/>
    <p:sldId id="280" r:id="rId22"/>
    <p:sldId id="283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284" r:id="rId32"/>
    <p:sldId id="286" r:id="rId33"/>
    <p:sldId id="289" r:id="rId34"/>
    <p:sldId id="290" r:id="rId35"/>
    <p:sldId id="291" r:id="rId36"/>
    <p:sldId id="292" r:id="rId37"/>
    <p:sldId id="293" r:id="rId38"/>
    <p:sldId id="295" r:id="rId39"/>
    <p:sldId id="298" r:id="rId40"/>
    <p:sldId id="329" r:id="rId41"/>
    <p:sldId id="299" r:id="rId42"/>
    <p:sldId id="330" r:id="rId43"/>
    <p:sldId id="300" r:id="rId44"/>
    <p:sldId id="331" r:id="rId45"/>
    <p:sldId id="301" r:id="rId46"/>
    <p:sldId id="302" r:id="rId47"/>
    <p:sldId id="303" r:id="rId48"/>
    <p:sldId id="304" r:id="rId49"/>
    <p:sldId id="305" r:id="rId50"/>
    <p:sldId id="317" r:id="rId51"/>
    <p:sldId id="308" r:id="rId52"/>
    <p:sldId id="309" r:id="rId53"/>
    <p:sldId id="310" r:id="rId54"/>
    <p:sldId id="311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75000" autoAdjust="0"/>
  </p:normalViewPr>
  <p:slideViewPr>
    <p:cSldViewPr>
      <p:cViewPr varScale="1">
        <p:scale>
          <a:sx n="95" d="100"/>
          <a:sy n="95" d="100"/>
        </p:scale>
        <p:origin x="24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4022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6858D55-7CB5-4786-B17B-98C20702E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BD61DB1-7429-4F6B-BFA6-C69FE94D6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0270D-8B2F-44EC-BB27-F575A7A2E5EA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5D7B07-A80E-479E-AC21-7D5BE7CB0BDE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868989-0925-49BC-9B79-3ED5E64B9EB4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D80AD3-0906-4E50-9590-0B85543C52C6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6E7520-F1E3-4326-A9C2-B839CA0555BA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44D23A-1FF1-4DAE-B8F6-A74700707533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10042B-C59D-4D04-9D83-4E90F7958198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34EDB5-6556-498E-8C48-F901C638B6E0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6CF501-7FC0-436B-B67F-0C523326404C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129BCB-4450-49BB-B9D2-FDC34734EFAF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764BFD-0FE5-4AC5-8C49-4F874CAC87D1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AF2B89-B8DA-4C7B-A09E-8CB253BBF055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i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FAB7F4-9CAC-4C67-B86E-91AA06D68ECD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CCAF3F-528E-4EF8-B74E-DB8085254007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E8AA81-1A88-4CEF-B41F-E155BC4217F1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F74B6B-C16D-4559-BAF6-EE9F3EA731A2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E95C73-5C2E-4380-AD7E-0C77C951E065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i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530C78-5350-4DD0-B855-6EF3874F0B29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E593E4-F506-49AF-8EC5-3FE8CE7FE88F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D5A777-C03F-4674-8463-7EC800FAE9A9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E6DC51-7452-4E81-8448-86DC3BDBF099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DADA16-DC5A-4B33-9475-CECFF3DB81B0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1D45FA-82F3-414D-8753-A916B4682332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923A96-476C-4384-83CD-2B48C744987B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761D27-3BA9-4BA6-8279-34B2411AF2A1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b="0" i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84FE93-BEE8-4C7E-82FE-85330774A6E3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ED312C-0FB8-48D7-8E96-B8CF1C8E7618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080577-7A16-43E3-8245-F5523C83A6E8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0F59B0-05E9-4C19-9261-71C61E796AB0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ADCD8D-490B-4774-9BD9-936978A326E8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310106-3220-47C1-B437-683E4078422A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b="1" i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D9C393-14F9-41F1-9D32-D465F88812E1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60F5AB-D2C3-4C37-A557-04AB8D67B57B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i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A9395-1883-4CEC-9076-58052685B67D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DCCAF0-05B3-4BBD-A137-B45075140678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1301F-BD5A-4597-B95E-83AC69D56826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D6B972-A846-4DB0-809F-32942409FB8B}" type="slidenum">
              <a:rPr lang="en-US" altLang="zh-CN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E6D2C8-6012-4C88-9385-129B89622FB8}" type="slidenum">
              <a:rPr lang="en-US" altLang="zh-CN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1E7E5F-5D90-42A8-A9C7-58C8373D958F}" type="slidenum">
              <a:rPr lang="en-US" altLang="zh-CN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58BEE5-8646-4FD6-A784-58AC75FE107E}" type="slidenum">
              <a:rPr lang="en-US" altLang="zh-CN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555F63-352A-4201-917B-25287772A936}" type="slidenum">
              <a:rPr lang="en-US" altLang="zh-CN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baseline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A36773-0C9C-4E93-9C30-28ED5C03595B}" type="slidenum">
              <a:rPr lang="en-US" altLang="zh-CN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EA899F-E2D1-4599-B007-DC58486EE1F6}" type="slidenum">
              <a:rPr lang="en-US" altLang="zh-CN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F85E45-A0DB-4BCA-AB23-85EE4E7DD832}" type="slidenum">
              <a:rPr lang="en-US" altLang="zh-CN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1154FA-4BE8-4536-94A7-BD87984A78C7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93AB7B-4121-4938-A1B2-4224F4B57627}" type="slidenum">
              <a:rPr lang="en-US" altLang="zh-CN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1F52B8-AA5C-4517-94EB-347E74D92B4B}" type="slidenum">
              <a:rPr lang="en-US" altLang="zh-CN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60F3DC-8D56-4C8B-B5C8-6FBE259B75B3}" type="slidenum">
              <a:rPr lang="en-US" altLang="zh-CN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977D46-6B2E-4508-9499-5FF2F22F8094}" type="slidenum">
              <a:rPr lang="en-US" altLang="zh-CN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1154FA-4BE8-4536-94A7-BD87984A78C7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6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B64C86-001F-4C2A-9999-BDC37A53DF5B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EAA6A3-FB86-444F-A6B9-4281E3D91A90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3DC297-FB0D-4BF6-B76B-2BC365BFE0C2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30210009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163000769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981885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302787366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9495967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43415921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56627982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34445959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00092550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307667989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2117301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79079589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2A6487E-BE71-46D3-BC5D-1226FADA561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/55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第四部分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图论</a:t>
            </a:r>
          </a:p>
        </p:txBody>
      </p:sp>
      <p:sp>
        <p:nvSpPr>
          <p:cNvPr id="4100" name="Rectangle 14"/>
          <p:cNvSpPr>
            <a:spLocks noChangeArrowheads="1"/>
          </p:cNvSpPr>
          <p:nvPr/>
        </p:nvSpPr>
        <p:spPr bwMode="auto">
          <a:xfrm>
            <a:off x="395288" y="1268413"/>
            <a:ext cx="777716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</a:pPr>
            <a:r>
              <a:rPr lang="zh-CN" altLang="en-US"/>
              <a:t>本部分主要内容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  图的基本概念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  树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  欧拉图与哈密顿图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  二部图与匹配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  平面图</a:t>
            </a:r>
            <a:endParaRPr lang="en-US" altLang="zh-CN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  </a:t>
            </a:r>
            <a:r>
              <a:rPr lang="zh-CN" altLang="en-US"/>
              <a:t>着色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9"/>
          <p:cNvSpPr>
            <a:spLocks noChangeArrowheads="1"/>
          </p:cNvSpPr>
          <p:nvPr/>
        </p:nvSpPr>
        <p:spPr bwMode="auto">
          <a:xfrm>
            <a:off x="323850" y="1083896"/>
            <a:ext cx="8569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95300" algn="l"/>
              </a:tabLst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11.1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握手定理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任何无向图中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所有顶点的度数之和等于边数的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倍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484" name="Rectangle 10"/>
          <p:cNvSpPr>
            <a:spLocks noChangeArrowheads="1"/>
          </p:cNvSpPr>
          <p:nvPr/>
        </p:nvSpPr>
        <p:spPr bwMode="auto">
          <a:xfrm>
            <a:off x="323850" y="1844675"/>
            <a:ext cx="8496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5715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证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中每条边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包括环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均有两个端点，所以在计算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中各顶点度数之和时，每条边均提供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度，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条边共提供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握手定理</a:t>
            </a: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323850" y="3213100"/>
            <a:ext cx="8851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11.2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在任何有向图中，所有顶点的度数之和等于边数的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所有顶点的入度之和等于所有顶点的出度之和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都等于边数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395288" y="4581525"/>
            <a:ext cx="8353425" cy="1582738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推论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 任何图 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无向或有向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中，奇度顶点的个数是偶数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defRPr/>
            </a:pPr>
            <a:r>
              <a:rPr lang="zh-CN" altLang="en-US" b="1" kern="0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证 </a:t>
            </a:r>
            <a:r>
              <a:rPr lang="zh-CN" altLang="en-US" b="1" dirty="0">
                <a:latin typeface="Arial" charset="0"/>
              </a:rPr>
              <a:t>由握手定理</a:t>
            </a:r>
            <a:r>
              <a:rPr lang="en-US" b="1" dirty="0">
                <a:latin typeface="Arial" charset="0"/>
              </a:rPr>
              <a:t>, </a:t>
            </a:r>
            <a:r>
              <a:rPr lang="zh-CN" altLang="en-US" b="1" dirty="0">
                <a:latin typeface="Arial" charset="0"/>
              </a:rPr>
              <a:t>所有顶点的度数之和是偶数</a:t>
            </a:r>
            <a:r>
              <a:rPr lang="en-US" b="1" dirty="0">
                <a:latin typeface="Arial" charset="0"/>
              </a:rPr>
              <a:t>, </a:t>
            </a:r>
            <a:r>
              <a:rPr lang="zh-CN" altLang="en-US" b="1" dirty="0">
                <a:latin typeface="Arial" charset="0"/>
              </a:rPr>
              <a:t>而偶度顶点的度</a:t>
            </a:r>
            <a:endParaRPr lang="en-US" altLang="zh-CN" b="1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defRPr/>
            </a:pPr>
            <a:r>
              <a:rPr lang="zh-CN" altLang="en-US" b="1" dirty="0">
                <a:latin typeface="Arial" charset="0"/>
              </a:rPr>
              <a:t>数之和是偶数</a:t>
            </a:r>
            <a:r>
              <a:rPr lang="en-US" b="1" dirty="0">
                <a:latin typeface="Arial" charset="0"/>
              </a:rPr>
              <a:t>, </a:t>
            </a:r>
            <a:r>
              <a:rPr lang="zh-CN" altLang="en-US" b="1" dirty="0">
                <a:latin typeface="Arial" charset="0"/>
              </a:rPr>
              <a:t>故奇度顶点的度数之和也是偶数</a:t>
            </a:r>
            <a:r>
              <a:rPr lang="en-US" b="1" dirty="0">
                <a:latin typeface="Arial" charset="0"/>
              </a:rPr>
              <a:t>. </a:t>
            </a:r>
            <a:r>
              <a:rPr lang="zh-CN" altLang="en-US" b="1" dirty="0">
                <a:latin typeface="Arial" charset="0"/>
              </a:rPr>
              <a:t>所以奇度顶</a:t>
            </a:r>
            <a:endParaRPr lang="en-US" altLang="zh-CN" b="1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defRPr/>
            </a:pPr>
            <a:r>
              <a:rPr lang="zh-CN" altLang="en-US" b="1" dirty="0">
                <a:latin typeface="Arial" charset="0"/>
              </a:rPr>
              <a:t>点的个数必是偶数．</a:t>
            </a:r>
            <a:endParaRPr lang="en-US" altLang="zh-CN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39750" y="1196975"/>
            <a:ext cx="79930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无向图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条边，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度顶点，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度顶点，其余均为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度顶点度，问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的阶数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为几？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11188" y="2362200"/>
            <a:ext cx="7561262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   本题的关键是应用握手定理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设除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度与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度顶点外，还有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个顶点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由握手定理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162=32 =</a:t>
            </a:r>
            <a:r>
              <a:rPr lang="en-US" altLang="zh-CN">
                <a:latin typeface="Times New Roman" panose="02020603050405020304" pitchFamily="18" charset="0"/>
              </a:rPr>
              <a:t> 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4+43</a:t>
            </a:r>
            <a:r>
              <a:rPr lang="en-US" altLang="zh-CN">
                <a:latin typeface="Times New Roman" panose="02020603050405020304" pitchFamily="18" charset="0"/>
              </a:rPr>
              <a:t>+2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解得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 =</a:t>
            </a:r>
            <a:r>
              <a:rPr lang="en-US" altLang="zh-CN">
                <a:latin typeface="Times New Roman" panose="02020603050405020304" pitchFamily="18" charset="0"/>
              </a:rPr>
              <a:t> 4,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阶数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 = </a:t>
            </a:r>
            <a:r>
              <a:rPr lang="en-US" altLang="zh-CN">
                <a:latin typeface="Times New Roman" panose="02020603050405020304" pitchFamily="18" charset="0"/>
              </a:rPr>
              <a:t>4+4+3=11.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0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握手定理应用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750" y="4621213"/>
            <a:ext cx="79930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11.3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为任意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阶无向简单图，则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图的同构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27368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mtClean="0">
                <a:solidFill>
                  <a:srgbClr val="A50021"/>
                </a:solidFill>
                <a:latin typeface="Times New Roman" panose="02020603050405020304" pitchFamily="18" charset="0"/>
              </a:rPr>
              <a:t>11.5</a:t>
            </a:r>
            <a:r>
              <a:rPr lang="en-US" altLang="zh-CN" smtClean="0">
                <a:latin typeface="Times New Roman" panose="02020603050405020304" pitchFamily="18" charset="0"/>
              </a:rPr>
              <a:t>  </a:t>
            </a:r>
            <a:r>
              <a:rPr lang="zh-CN" altLang="en-US" smtClean="0">
                <a:latin typeface="Times New Roman" panose="02020603050405020304" pitchFamily="18" charset="0"/>
              </a:rPr>
              <a:t>设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=&lt;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&gt;, 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=&lt;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&gt;</a:t>
            </a:r>
            <a:r>
              <a:rPr lang="zh-CN" altLang="en-US" smtClean="0">
                <a:latin typeface="Times New Roman" panose="02020603050405020304" pitchFamily="18" charset="0"/>
              </a:rPr>
              <a:t>为两个无向图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两个有向</a:t>
            </a: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图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，若存在双射函数</a:t>
            </a:r>
            <a:r>
              <a:rPr lang="en-US" altLang="zh-CN" i="1" smtClean="0">
                <a:latin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</a:rPr>
              <a:t>: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使得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             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 </a:t>
            </a:r>
            <a:r>
              <a:rPr lang="zh-CN" altLang="en-US" smtClean="0">
                <a:latin typeface="Times New Roman" panose="02020603050405020304" pitchFamily="18" charset="0"/>
              </a:rPr>
              <a:t>当且仅当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),</a:t>
            </a:r>
            <a:r>
              <a:rPr lang="en-US" altLang="zh-CN" i="1" smtClean="0">
                <a:latin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</a:rPr>
              <a:t>))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zh-CN" baseline="-25000" smtClean="0">
                <a:latin typeface="Times New Roman" panose="02020603050405020304" pitchFamily="18" charset="0"/>
              </a:rPr>
              <a:t>               </a:t>
            </a: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</a:rPr>
              <a:t>&gt;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 </a:t>
            </a:r>
            <a:r>
              <a:rPr lang="zh-CN" altLang="en-US" smtClean="0">
                <a:latin typeface="Times New Roman" panose="02020603050405020304" pitchFamily="18" charset="0"/>
              </a:rPr>
              <a:t>当且仅当 </a:t>
            </a:r>
            <a:r>
              <a:rPr lang="en-US" altLang="zh-CN" smtClean="0">
                <a:latin typeface="Times New Roman" panose="02020603050405020304" pitchFamily="18" charset="0"/>
              </a:rPr>
              <a:t>&lt;</a:t>
            </a:r>
            <a:r>
              <a:rPr lang="en-US" altLang="zh-CN" i="1" smtClean="0">
                <a:latin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),</a:t>
            </a:r>
            <a:r>
              <a:rPr lang="en-US" altLang="zh-CN" i="1" smtClean="0">
                <a:latin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</a:rPr>
              <a:t>)&gt;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 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baseline="-2500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并且</a:t>
            </a:r>
            <a:r>
              <a:rPr lang="en-US" altLang="zh-CN" smtClean="0">
                <a:latin typeface="Times New Roman" panose="02020603050405020304" pitchFamily="18" charset="0"/>
              </a:rPr>
              <a:t>, 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</a:rPr>
              <a:t>&gt;</a:t>
            </a:r>
            <a:r>
              <a:rPr lang="zh-CN" altLang="en-US" smtClean="0">
                <a:latin typeface="Times New Roman" panose="02020603050405020304" pitchFamily="18" charset="0"/>
              </a:rPr>
              <a:t>）与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),</a:t>
            </a:r>
            <a:r>
              <a:rPr lang="en-US" altLang="zh-CN" i="1" smtClean="0">
                <a:latin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</a:rPr>
              <a:t>))</a:t>
            </a: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&lt;</a:t>
            </a:r>
            <a:r>
              <a:rPr lang="en-US" altLang="zh-CN" i="1" smtClean="0">
                <a:latin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),</a:t>
            </a:r>
            <a:r>
              <a:rPr lang="en-US" altLang="zh-CN" i="1" smtClean="0">
                <a:latin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</a:rPr>
              <a:t>)&gt;</a:t>
            </a:r>
            <a:r>
              <a:rPr lang="zh-CN" altLang="en-US" smtClean="0">
                <a:latin typeface="Times New Roman" panose="02020603050405020304" pitchFamily="18" charset="0"/>
              </a:rPr>
              <a:t>）的重数相</a:t>
            </a: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同，则称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与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是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同构</a:t>
            </a:r>
            <a:r>
              <a:rPr lang="zh-CN" altLang="en-US" smtClean="0">
                <a:latin typeface="Times New Roman" panose="02020603050405020304" pitchFamily="18" charset="0"/>
              </a:rPr>
              <a:t>的，记作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2" name="组合 64"/>
          <p:cNvGrpSpPr>
            <a:grpSpLocks/>
          </p:cNvGrpSpPr>
          <p:nvPr/>
        </p:nvGrpSpPr>
        <p:grpSpPr bwMode="auto">
          <a:xfrm>
            <a:off x="468313" y="4335463"/>
            <a:ext cx="7632700" cy="2765425"/>
            <a:chOff x="468313" y="4335463"/>
            <a:chExt cx="7632700" cy="2765425"/>
          </a:xfrm>
        </p:grpSpPr>
        <p:sp>
          <p:nvSpPr>
            <p:cNvPr id="24581" name="Text Box 18"/>
            <p:cNvSpPr txBox="1">
              <a:spLocks noChangeArrowheads="1"/>
            </p:cNvSpPr>
            <p:nvPr/>
          </p:nvSpPr>
          <p:spPr bwMode="auto">
            <a:xfrm>
              <a:off x="468313" y="4335463"/>
              <a:ext cx="2952271" cy="461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C00000"/>
                  </a:solidFill>
                </a:rPr>
                <a:t>例</a:t>
              </a:r>
              <a:r>
                <a:rPr lang="en-US" altLang="zh-CN" b="0"/>
                <a:t>        </a:t>
              </a:r>
            </a:p>
          </p:txBody>
        </p:sp>
        <p:grpSp>
          <p:nvGrpSpPr>
            <p:cNvPr id="24582" name="组合 63"/>
            <p:cNvGrpSpPr>
              <a:grpSpLocks/>
            </p:cNvGrpSpPr>
            <p:nvPr/>
          </p:nvGrpSpPr>
          <p:grpSpPr bwMode="auto">
            <a:xfrm>
              <a:off x="1404399" y="4651111"/>
              <a:ext cx="1419848" cy="1154870"/>
              <a:chOff x="1404399" y="4651111"/>
              <a:chExt cx="1419848" cy="1154870"/>
            </a:xfrm>
          </p:grpSpPr>
          <p:sp>
            <p:nvSpPr>
              <p:cNvPr id="24611" name="Oval 6"/>
              <p:cNvSpPr>
                <a:spLocks noChangeArrowheads="1"/>
              </p:cNvSpPr>
              <p:nvPr/>
            </p:nvSpPr>
            <p:spPr bwMode="auto">
              <a:xfrm>
                <a:off x="2055507" y="5181600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612" name="Oval 7"/>
              <p:cNvSpPr>
                <a:spLocks noChangeArrowheads="1"/>
              </p:cNvSpPr>
              <p:nvPr/>
            </p:nvSpPr>
            <p:spPr bwMode="auto">
              <a:xfrm>
                <a:off x="1404399" y="4651111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613" name="Oval 8"/>
              <p:cNvSpPr>
                <a:spLocks noChangeArrowheads="1"/>
              </p:cNvSpPr>
              <p:nvPr/>
            </p:nvSpPr>
            <p:spPr bwMode="auto">
              <a:xfrm>
                <a:off x="1424280" y="5688616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614" name="Oval 9"/>
              <p:cNvSpPr>
                <a:spLocks noChangeArrowheads="1"/>
              </p:cNvSpPr>
              <p:nvPr/>
            </p:nvSpPr>
            <p:spPr bwMode="auto">
              <a:xfrm>
                <a:off x="2706616" y="5688616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615" name="Oval 10"/>
              <p:cNvSpPr>
                <a:spLocks noChangeArrowheads="1"/>
              </p:cNvSpPr>
              <p:nvPr/>
            </p:nvSpPr>
            <p:spPr bwMode="auto">
              <a:xfrm>
                <a:off x="2695019" y="4660501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cxnSp>
            <p:nvCxnSpPr>
              <p:cNvPr id="24616" name="AutoShape 11"/>
              <p:cNvCxnSpPr>
                <a:cxnSpLocks noChangeShapeType="1"/>
              </p:cNvCxnSpPr>
              <p:nvPr/>
            </p:nvCxnSpPr>
            <p:spPr bwMode="auto">
              <a:xfrm>
                <a:off x="1462385" y="4777865"/>
                <a:ext cx="16568" cy="91075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7" name="AutoShape 12"/>
              <p:cNvCxnSpPr>
                <a:cxnSpLocks noChangeShapeType="1"/>
              </p:cNvCxnSpPr>
              <p:nvPr/>
            </p:nvCxnSpPr>
            <p:spPr bwMode="auto">
              <a:xfrm>
                <a:off x="1543567" y="4698057"/>
                <a:ext cx="1163049" cy="140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8" name="AutoShape 13"/>
              <p:cNvCxnSpPr>
                <a:cxnSpLocks noChangeShapeType="1"/>
              </p:cNvCxnSpPr>
              <p:nvPr/>
            </p:nvCxnSpPr>
            <p:spPr bwMode="auto">
              <a:xfrm>
                <a:off x="1573389" y="5749646"/>
                <a:ext cx="1163049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9" name="AutoShape 14"/>
              <p:cNvCxnSpPr>
                <a:cxnSpLocks noChangeShapeType="1"/>
                <a:endCxn id="24611" idx="1"/>
              </p:cNvCxnSpPr>
              <p:nvPr/>
            </p:nvCxnSpPr>
            <p:spPr bwMode="auto">
              <a:xfrm>
                <a:off x="1498834" y="4740309"/>
                <a:ext cx="573900" cy="45847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20" name="AutoShape 15"/>
              <p:cNvCxnSpPr>
                <a:cxnSpLocks noChangeShapeType="1"/>
              </p:cNvCxnSpPr>
              <p:nvPr/>
            </p:nvCxnSpPr>
            <p:spPr bwMode="auto">
              <a:xfrm>
                <a:off x="2751348" y="4791949"/>
                <a:ext cx="0" cy="9201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21" name="AutoShape 37"/>
              <p:cNvCxnSpPr>
                <a:cxnSpLocks noChangeShapeType="1"/>
              </p:cNvCxnSpPr>
              <p:nvPr/>
            </p:nvCxnSpPr>
            <p:spPr bwMode="auto">
              <a:xfrm>
                <a:off x="2168167" y="5298966"/>
                <a:ext cx="538448" cy="4506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22" name="AutoShape 38"/>
              <p:cNvCxnSpPr>
                <a:cxnSpLocks noChangeShapeType="1"/>
                <a:stCxn id="24611" idx="7"/>
              </p:cNvCxnSpPr>
              <p:nvPr/>
            </p:nvCxnSpPr>
            <p:spPr bwMode="auto">
              <a:xfrm rot="5400000" flipH="1" flipV="1">
                <a:off x="2235714" y="4698063"/>
                <a:ext cx="420922" cy="58052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23" name="AutoShape 39"/>
              <p:cNvCxnSpPr>
                <a:cxnSpLocks noChangeShapeType="1"/>
              </p:cNvCxnSpPr>
              <p:nvPr/>
            </p:nvCxnSpPr>
            <p:spPr bwMode="auto">
              <a:xfrm flipV="1">
                <a:off x="1522029" y="5298966"/>
                <a:ext cx="563300" cy="38965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583" name="组合 62"/>
            <p:cNvGrpSpPr>
              <a:grpSpLocks/>
            </p:cNvGrpSpPr>
            <p:nvPr/>
          </p:nvGrpSpPr>
          <p:grpSpPr bwMode="auto">
            <a:xfrm>
              <a:off x="3708610" y="4575998"/>
              <a:ext cx="1479492" cy="1253455"/>
              <a:chOff x="3708610" y="4575998"/>
              <a:chExt cx="1479492" cy="1253455"/>
            </a:xfrm>
          </p:grpSpPr>
          <p:sp>
            <p:nvSpPr>
              <p:cNvPr id="24598" name="Oval 27"/>
              <p:cNvSpPr>
                <a:spLocks noChangeArrowheads="1"/>
              </p:cNvSpPr>
              <p:nvPr/>
            </p:nvSpPr>
            <p:spPr bwMode="auto">
              <a:xfrm>
                <a:off x="4442557" y="4575998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599" name="Oval 28"/>
              <p:cNvSpPr>
                <a:spLocks noChangeArrowheads="1"/>
              </p:cNvSpPr>
              <p:nvPr/>
            </p:nvSpPr>
            <p:spPr bwMode="auto">
              <a:xfrm>
                <a:off x="3708610" y="4965648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600" name="Oval 29"/>
              <p:cNvSpPr>
                <a:spLocks noChangeArrowheads="1"/>
              </p:cNvSpPr>
              <p:nvPr/>
            </p:nvSpPr>
            <p:spPr bwMode="auto">
              <a:xfrm>
                <a:off x="4088010" y="5712088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601" name="Oval 30"/>
              <p:cNvSpPr>
                <a:spLocks noChangeArrowheads="1"/>
              </p:cNvSpPr>
              <p:nvPr/>
            </p:nvSpPr>
            <p:spPr bwMode="auto">
              <a:xfrm>
                <a:off x="4785508" y="5712088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602" name="Oval 31"/>
              <p:cNvSpPr>
                <a:spLocks noChangeArrowheads="1"/>
              </p:cNvSpPr>
              <p:nvPr/>
            </p:nvSpPr>
            <p:spPr bwMode="auto">
              <a:xfrm>
                <a:off x="5070471" y="4965648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cxnSp>
            <p:nvCxnSpPr>
              <p:cNvPr id="24603" name="AutoShape 32"/>
              <p:cNvCxnSpPr>
                <a:cxnSpLocks noChangeShapeType="1"/>
                <a:stCxn id="24599" idx="6"/>
              </p:cNvCxnSpPr>
              <p:nvPr/>
            </p:nvCxnSpPr>
            <p:spPr bwMode="auto">
              <a:xfrm>
                <a:off x="3826241" y="5024331"/>
                <a:ext cx="1244230" cy="1643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4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3812986" y="4683973"/>
                <a:ext cx="629571" cy="2816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5" name="AutoShape 34"/>
              <p:cNvCxnSpPr>
                <a:cxnSpLocks noChangeShapeType="1"/>
                <a:endCxn id="24598" idx="3"/>
              </p:cNvCxnSpPr>
              <p:nvPr/>
            </p:nvCxnSpPr>
            <p:spPr bwMode="auto">
              <a:xfrm rot="5400000" flipH="1" flipV="1">
                <a:off x="3778581" y="5068442"/>
                <a:ext cx="1073470" cy="28893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6" name="AutoShape 35"/>
              <p:cNvCxnSpPr>
                <a:cxnSpLocks noChangeShapeType="1"/>
              </p:cNvCxnSpPr>
              <p:nvPr/>
            </p:nvCxnSpPr>
            <p:spPr bwMode="auto">
              <a:xfrm>
                <a:off x="4538650" y="4683973"/>
                <a:ext cx="531822" cy="2816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7" name="AutoShape 36"/>
              <p:cNvCxnSpPr>
                <a:cxnSpLocks noChangeShapeType="1"/>
                <a:endCxn id="24601" idx="0"/>
              </p:cNvCxnSpPr>
              <p:nvPr/>
            </p:nvCxnSpPr>
            <p:spPr bwMode="auto">
              <a:xfrm rot="16200000" flipH="1">
                <a:off x="4156581" y="5024344"/>
                <a:ext cx="1051587" cy="3238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8" name="AutoShape 40"/>
              <p:cNvCxnSpPr>
                <a:cxnSpLocks noChangeShapeType="1"/>
                <a:stCxn id="24599" idx="5"/>
              </p:cNvCxnSpPr>
              <p:nvPr/>
            </p:nvCxnSpPr>
            <p:spPr bwMode="auto">
              <a:xfrm rot="16200000" flipH="1">
                <a:off x="3646918" y="5227921"/>
                <a:ext cx="646264" cy="32207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9" name="AutoShape 41"/>
              <p:cNvCxnSpPr>
                <a:cxnSpLocks noChangeShapeType="1"/>
                <a:stCxn id="24602" idx="4"/>
                <a:endCxn id="24601" idx="0"/>
              </p:cNvCxnSpPr>
              <p:nvPr/>
            </p:nvCxnSpPr>
            <p:spPr bwMode="auto">
              <a:xfrm rot="5400000">
                <a:off x="4672269" y="5255069"/>
                <a:ext cx="629075" cy="2849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0" name="AutoShape 42"/>
              <p:cNvCxnSpPr>
                <a:cxnSpLocks noChangeShapeType="1"/>
              </p:cNvCxnSpPr>
              <p:nvPr/>
            </p:nvCxnSpPr>
            <p:spPr bwMode="auto">
              <a:xfrm>
                <a:off x="4213923" y="5768424"/>
                <a:ext cx="571584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584" name="组合 61"/>
            <p:cNvGrpSpPr>
              <a:grpSpLocks/>
            </p:cNvGrpSpPr>
            <p:nvPr/>
          </p:nvGrpSpPr>
          <p:grpSpPr bwMode="auto">
            <a:xfrm>
              <a:off x="5399596" y="5194300"/>
              <a:ext cx="2701417" cy="1906588"/>
              <a:chOff x="5399596" y="5194300"/>
              <a:chExt cx="2701417" cy="1906588"/>
            </a:xfrm>
          </p:grpSpPr>
          <p:sp>
            <p:nvSpPr>
              <p:cNvPr id="59" name="弧形 58"/>
              <p:cNvSpPr/>
              <p:nvPr/>
            </p:nvSpPr>
            <p:spPr bwMode="auto">
              <a:xfrm rot="19533303">
                <a:off x="5468938" y="5194300"/>
                <a:ext cx="2597150" cy="1906588"/>
              </a:xfrm>
              <a:prstGeom prst="arc">
                <a:avLst>
                  <a:gd name="adj1" fmla="val 14295899"/>
                  <a:gd name="adj2" fmla="val 66739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4586" name="Oval 27"/>
              <p:cNvSpPr>
                <a:spLocks noChangeArrowheads="1"/>
              </p:cNvSpPr>
              <p:nvPr/>
            </p:nvSpPr>
            <p:spPr bwMode="auto">
              <a:xfrm>
                <a:off x="5858009" y="5679206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587" name="Oval 28"/>
              <p:cNvSpPr>
                <a:spLocks noChangeArrowheads="1"/>
              </p:cNvSpPr>
              <p:nvPr/>
            </p:nvSpPr>
            <p:spPr bwMode="auto">
              <a:xfrm>
                <a:off x="6316432" y="5652607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588" name="Oval 29"/>
              <p:cNvSpPr>
                <a:spLocks noChangeArrowheads="1"/>
              </p:cNvSpPr>
              <p:nvPr/>
            </p:nvSpPr>
            <p:spPr bwMode="auto">
              <a:xfrm>
                <a:off x="6820478" y="5652607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589" name="Oval 30"/>
              <p:cNvSpPr>
                <a:spLocks noChangeArrowheads="1"/>
              </p:cNvSpPr>
              <p:nvPr/>
            </p:nvSpPr>
            <p:spPr bwMode="auto">
              <a:xfrm>
                <a:off x="7366947" y="5652607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24590" name="Oval 31"/>
              <p:cNvSpPr>
                <a:spLocks noChangeArrowheads="1"/>
              </p:cNvSpPr>
              <p:nvPr/>
            </p:nvSpPr>
            <p:spPr bwMode="auto">
              <a:xfrm>
                <a:off x="7900577" y="5652607"/>
                <a:ext cx="117631" cy="11736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="0"/>
              </a:p>
            </p:txBody>
          </p:sp>
          <p:cxnSp>
            <p:nvCxnSpPr>
              <p:cNvPr id="24591" name="AutoShape 42"/>
              <p:cNvCxnSpPr>
                <a:cxnSpLocks noChangeShapeType="1"/>
                <a:stCxn id="24588" idx="6"/>
              </p:cNvCxnSpPr>
              <p:nvPr/>
            </p:nvCxnSpPr>
            <p:spPr bwMode="auto">
              <a:xfrm flipV="1">
                <a:off x="6938109" y="5708943"/>
                <a:ext cx="428838" cy="23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2" name="AutoShape 42"/>
              <p:cNvCxnSpPr>
                <a:cxnSpLocks noChangeShapeType="1"/>
                <a:stCxn id="24589" idx="6"/>
              </p:cNvCxnSpPr>
              <p:nvPr/>
            </p:nvCxnSpPr>
            <p:spPr bwMode="auto">
              <a:xfrm>
                <a:off x="7484578" y="5711290"/>
                <a:ext cx="389617" cy="1095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3" name="AutoShape 42"/>
              <p:cNvCxnSpPr>
                <a:cxnSpLocks noChangeShapeType="1"/>
                <a:endCxn id="24588" idx="2"/>
              </p:cNvCxnSpPr>
              <p:nvPr/>
            </p:nvCxnSpPr>
            <p:spPr bwMode="auto">
              <a:xfrm flipV="1">
                <a:off x="6437264" y="5711290"/>
                <a:ext cx="383214" cy="133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4" name="AutoShape 42"/>
              <p:cNvCxnSpPr>
                <a:cxnSpLocks noChangeShapeType="1"/>
                <a:endCxn id="24587" idx="2"/>
              </p:cNvCxnSpPr>
              <p:nvPr/>
            </p:nvCxnSpPr>
            <p:spPr bwMode="auto">
              <a:xfrm flipV="1">
                <a:off x="6015370" y="5711290"/>
                <a:ext cx="301062" cy="133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弧形 71"/>
              <p:cNvSpPr/>
              <p:nvPr/>
            </p:nvSpPr>
            <p:spPr bwMode="auto">
              <a:xfrm rot="19533303">
                <a:off x="5775325" y="5391150"/>
                <a:ext cx="2325688" cy="1446213"/>
              </a:xfrm>
              <a:prstGeom prst="arc">
                <a:avLst>
                  <a:gd name="adj1" fmla="val 15305913"/>
                  <a:gd name="adj2" fmla="val 66739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73" name="弧形 72"/>
              <p:cNvSpPr/>
              <p:nvPr/>
            </p:nvSpPr>
            <p:spPr bwMode="auto">
              <a:xfrm rot="19533303">
                <a:off x="6523038" y="5481638"/>
                <a:ext cx="1550987" cy="1049337"/>
              </a:xfrm>
              <a:prstGeom prst="arc">
                <a:avLst>
                  <a:gd name="adj1" fmla="val 15305913"/>
                  <a:gd name="adj2" fmla="val 66739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75" name="弧形 74"/>
              <p:cNvSpPr/>
              <p:nvPr/>
            </p:nvSpPr>
            <p:spPr bwMode="auto">
              <a:xfrm rot="19533303">
                <a:off x="5399088" y="5443538"/>
                <a:ext cx="2151062" cy="1300162"/>
              </a:xfrm>
              <a:prstGeom prst="arc">
                <a:avLst>
                  <a:gd name="adj1" fmla="val 15305913"/>
                  <a:gd name="adj2" fmla="val 66739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图同构的实例</a:t>
            </a:r>
          </a:p>
        </p:txBody>
      </p:sp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1042988" y="1700213"/>
            <a:ext cx="6626225" cy="1800225"/>
            <a:chOff x="930" y="709"/>
            <a:chExt cx="4263" cy="1285"/>
          </a:xfrm>
        </p:grpSpPr>
        <p:pic>
          <p:nvPicPr>
            <p:cNvPr id="26634" name="Picture 12" descr="14-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709"/>
              <a:ext cx="4173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5" name="Text Box 15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Times New Roman" panose="02020603050405020304" pitchFamily="18" charset="0"/>
                </a:rPr>
                <a:t>    (1)                  (2)                 (3)                  (4)    </a:t>
              </a:r>
            </a:p>
          </p:txBody>
        </p:sp>
      </p:grpSp>
      <p:sp>
        <p:nvSpPr>
          <p:cNvPr id="26629" name="Rectangle 17"/>
          <p:cNvSpPr>
            <a:spLocks noChangeArrowheads="1"/>
          </p:cNvSpPr>
          <p:nvPr/>
        </p:nvSpPr>
        <p:spPr bwMode="auto">
          <a:xfrm>
            <a:off x="468313" y="1166813"/>
            <a:ext cx="575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(2),  (3)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(4),  (5)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(6)</a:t>
            </a:r>
            <a:r>
              <a:rPr lang="zh-CN" altLang="en-US">
                <a:latin typeface="Times New Roman" panose="02020603050405020304" pitchFamily="18" charset="0"/>
              </a:rPr>
              <a:t>均不同构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6630" name="Group 19"/>
          <p:cNvGrpSpPr>
            <a:grpSpLocks/>
          </p:cNvGrpSpPr>
          <p:nvPr/>
        </p:nvGrpSpPr>
        <p:grpSpPr bwMode="auto">
          <a:xfrm>
            <a:off x="2555875" y="3644900"/>
            <a:ext cx="4103688" cy="1868488"/>
            <a:chOff x="1247" y="2432"/>
            <a:chExt cx="2994" cy="1508"/>
          </a:xfrm>
        </p:grpSpPr>
        <p:pic>
          <p:nvPicPr>
            <p:cNvPr id="26632" name="Picture 13" descr="14-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958"/>
            <a:stretch>
              <a:fillRect/>
            </a:stretch>
          </p:blipFill>
          <p:spPr bwMode="auto">
            <a:xfrm>
              <a:off x="1247" y="2432"/>
              <a:ext cx="2994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Text Box 18"/>
            <p:cNvSpPr txBox="1">
              <a:spLocks noChangeArrowheads="1"/>
            </p:cNvSpPr>
            <p:nvPr/>
          </p:nvSpPr>
          <p:spPr bwMode="auto">
            <a:xfrm>
              <a:off x="1519" y="3567"/>
              <a:ext cx="258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/>
                <a:t>   </a:t>
              </a:r>
              <a:r>
                <a:rPr lang="en-US" altLang="zh-CN" b="0">
                  <a:latin typeface="Times New Roman" panose="02020603050405020304" pitchFamily="18" charset="0"/>
                </a:rPr>
                <a:t>(5)                            (6)</a:t>
              </a:r>
              <a:r>
                <a:rPr lang="en-US" altLang="zh-CN" b="0"/>
                <a:t>      </a:t>
              </a:r>
            </a:p>
          </p:txBody>
        </p:sp>
      </p:grp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468313" y="5589588"/>
            <a:ext cx="77041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Tx/>
              <a:buNone/>
            </a:pPr>
            <a:r>
              <a:rPr lang="zh-CN" altLang="en-US"/>
              <a:t>说明</a:t>
            </a:r>
            <a:r>
              <a:rPr lang="en-US" altLang="zh-CN"/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图的同构关系具有自反性、对称性和传递性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Clr>
                <a:srgbClr val="FF6600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2.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判断两个图同构是个难题</a:t>
            </a:r>
          </a:p>
          <a:p>
            <a:pPr eaLnBrk="1" hangingPunct="1"/>
            <a:endParaRPr lang="en-US" altLang="zh-CN"/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图同构的实例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6851650" cy="574675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非同构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的简单无向图</a:t>
            </a:r>
          </a:p>
        </p:txBody>
      </p:sp>
      <p:pic>
        <p:nvPicPr>
          <p:cNvPr id="28677" name="Picture 3" descr="14-6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58" b="61974"/>
          <a:stretch>
            <a:fillRect/>
          </a:stretch>
        </p:blipFill>
        <p:spPr bwMode="auto">
          <a:xfrm>
            <a:off x="684213" y="2060575"/>
            <a:ext cx="78486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3" descr="14-6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8" t="39790" r="-2179" b="15845"/>
          <a:stretch>
            <a:fillRect/>
          </a:stretch>
        </p:blipFill>
        <p:spPr bwMode="auto">
          <a:xfrm>
            <a:off x="611188" y="4221163"/>
            <a:ext cx="80645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8313" y="3716338"/>
            <a:ext cx="68500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所有</a:t>
            </a:r>
            <a:r>
              <a:rPr lang="en-US" altLang="zh-CN" b="1" kern="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阶</a:t>
            </a:r>
            <a:r>
              <a:rPr lang="en-US" altLang="zh-CN" b="1" kern="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条边</a:t>
            </a:r>
            <a:r>
              <a:rPr lang="zh-CN" altLang="en-US" b="1" kern="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非同构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的简单有向图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补图</a:t>
            </a:r>
            <a:r>
              <a:rPr lang="zh-CN" altLang="en-US" smtClean="0"/>
              <a:t>与自补图</a:t>
            </a:r>
          </a:p>
        </p:txBody>
      </p:sp>
      <p:sp>
        <p:nvSpPr>
          <p:cNvPr id="296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2016125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11.6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阶无向简单图，令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={(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=&lt;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&gt;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补图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 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自补图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297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29702" name="Rectangle 13"/>
          <p:cNvSpPr>
            <a:spLocks noChangeArrowheads="1"/>
          </p:cNvSpPr>
          <p:nvPr/>
        </p:nvSpPr>
        <p:spPr bwMode="auto">
          <a:xfrm>
            <a:off x="0" y="238125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b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703" name="Object 11"/>
          <p:cNvGraphicFramePr>
            <a:graphicFrameLocks noChangeAspect="1"/>
          </p:cNvGraphicFramePr>
          <p:nvPr/>
        </p:nvGraphicFramePr>
        <p:xfrm>
          <a:off x="1603375" y="1728788"/>
          <a:ext cx="3762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9" name="Equation" r:id="rId4" imgW="177646" imgH="190335" progId="Equation.3">
                  <p:embed/>
                </p:oleObj>
              </mc:Choice>
              <mc:Fallback>
                <p:oleObj name="Equation" r:id="rId4" imgW="177646" imgH="1903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1728788"/>
                        <a:ext cx="3762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2"/>
          <p:cNvGraphicFramePr>
            <a:graphicFrameLocks noChangeAspect="1"/>
          </p:cNvGraphicFramePr>
          <p:nvPr/>
        </p:nvGraphicFramePr>
        <p:xfrm>
          <a:off x="1763713" y="2162175"/>
          <a:ext cx="376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0" name="Equation" r:id="rId6" imgW="177646" imgH="190335" progId="Equation.3">
                  <p:embed/>
                </p:oleObj>
              </mc:Choice>
              <mc:Fallback>
                <p:oleObj name="Equation" r:id="rId6" imgW="177646" imgH="1903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62175"/>
                        <a:ext cx="3762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13"/>
          <p:cNvGraphicFramePr>
            <a:graphicFrameLocks noChangeAspect="1"/>
          </p:cNvGraphicFramePr>
          <p:nvPr/>
        </p:nvGraphicFramePr>
        <p:xfrm>
          <a:off x="827088" y="2135188"/>
          <a:ext cx="3762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1" name="Equation" r:id="rId7" imgW="177569" imgH="202936" progId="Equation.3">
                  <p:embed/>
                </p:oleObj>
              </mc:Choice>
              <mc:Fallback>
                <p:oleObj name="Equation" r:id="rId7" imgW="177569" imgH="2029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5188"/>
                        <a:ext cx="3762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4"/>
          <p:cNvGraphicFramePr>
            <a:graphicFrameLocks noChangeAspect="1"/>
          </p:cNvGraphicFramePr>
          <p:nvPr/>
        </p:nvGraphicFramePr>
        <p:xfrm>
          <a:off x="1547813" y="2638425"/>
          <a:ext cx="3762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2" name="Equation" r:id="rId9" imgW="177569" imgH="202936" progId="Equation.3">
                  <p:embed/>
                </p:oleObj>
              </mc:Choice>
              <mc:Fallback>
                <p:oleObj name="Equation" r:id="rId9" imgW="177569" imgH="2029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38425"/>
                        <a:ext cx="3762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95288" y="3500438"/>
            <a:ext cx="8137525" cy="1873250"/>
            <a:chOff x="395536" y="3499817"/>
            <a:chExt cx="8137277" cy="1873995"/>
          </a:xfrm>
        </p:grpSpPr>
        <p:pic>
          <p:nvPicPr>
            <p:cNvPr id="29709" name="Picture 3" descr="14-6(1)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358" b="61974"/>
            <a:stretch>
              <a:fillRect/>
            </a:stretch>
          </p:blipFill>
          <p:spPr bwMode="auto">
            <a:xfrm>
              <a:off x="684213" y="3645024"/>
              <a:ext cx="7848600" cy="172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/>
            <p:cNvSpPr txBox="1">
              <a:spLocks noChangeArrowheads="1"/>
            </p:cNvSpPr>
            <p:nvPr/>
          </p:nvSpPr>
          <p:spPr bwMode="auto">
            <a:xfrm>
              <a:off x="395536" y="3499817"/>
              <a:ext cx="5687839" cy="505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  <a:defRPr/>
              </a:pPr>
              <a:r>
                <a:rPr lang="zh-CN" altLang="en-US" b="1" kern="0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例</a:t>
              </a:r>
              <a:endPara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908175" y="5445125"/>
            <a:ext cx="50403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en-US" altLang="zh-CN" b="1" kern="0" dirty="0">
                <a:latin typeface="Times New Roman" pitchFamily="18" charset="0"/>
                <a:ea typeface="+mn-ea"/>
                <a:cs typeface="Times New Roman" pitchFamily="18" charset="0"/>
              </a:rPr>
              <a:t>  (b)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b="1" kern="0" dirty="0">
                <a:latin typeface="Times New Roman" pitchFamily="18" charset="0"/>
                <a:ea typeface="+mn-ea"/>
                <a:cs typeface="Times New Roman" pitchFamily="18" charset="0"/>
              </a:rPr>
              <a:t>(c)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互为补图，</a:t>
            </a:r>
            <a:r>
              <a:rPr lang="en-US" altLang="zh-CN" b="1" kern="0" dirty="0">
                <a:latin typeface="Times New Roman" pitchFamily="18" charset="0"/>
                <a:ea typeface="+mn-ea"/>
                <a:cs typeface="Times New Roman" pitchFamily="18" charset="0"/>
              </a:rPr>
              <a:t>(a)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是自补图．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完全图与竞赛图</a:t>
            </a:r>
          </a:p>
        </p:txBody>
      </p:sp>
      <p:sp>
        <p:nvSpPr>
          <p:cNvPr id="317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11.7   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(1)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</a:rPr>
              <a:t>1) </a:t>
            </a:r>
            <a:r>
              <a:rPr lang="zh-CN" altLang="en-US" dirty="0" smtClean="0">
                <a:latin typeface="Times New Roman" panose="02020603050405020304" pitchFamily="18" charset="0"/>
              </a:rPr>
              <a:t>阶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无向完全图</a:t>
            </a:r>
            <a:r>
              <a:rPr lang="en-US" altLang="zh-CN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</a:rPr>
              <a:t>每个顶点与其余顶点均相邻的无向简单图，记作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简单性质：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-1)/2,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(2)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 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</a:rPr>
              <a:t>1)</a:t>
            </a:r>
            <a:r>
              <a:rPr lang="zh-CN" altLang="en-US" dirty="0" smtClean="0">
                <a:latin typeface="Times New Roman" panose="02020603050405020304" pitchFamily="18" charset="0"/>
              </a:rPr>
              <a:t>阶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有向完全图</a:t>
            </a:r>
            <a:r>
              <a:rPr lang="en-US" altLang="zh-CN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</a:rPr>
              <a:t>每对顶点之间均有两条方向相反的有向边的有向简单图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简单性质：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-1),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=2(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-1) 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(3)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</a:rPr>
              <a:t>1) </a:t>
            </a:r>
            <a:r>
              <a:rPr lang="zh-CN" altLang="en-US" dirty="0" smtClean="0">
                <a:latin typeface="Times New Roman" panose="02020603050405020304" pitchFamily="18" charset="0"/>
              </a:rPr>
              <a:t>阶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竞赛图</a:t>
            </a:r>
            <a:r>
              <a:rPr lang="en-US" altLang="zh-CN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</a:rPr>
              <a:t>基图为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的有向简单图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简单性质：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m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-1)/2,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31751" name="Rectangle 13"/>
          <p:cNvSpPr>
            <a:spLocks noChangeArrowheads="1"/>
          </p:cNvSpPr>
          <p:nvPr/>
        </p:nvSpPr>
        <p:spPr bwMode="auto">
          <a:xfrm>
            <a:off x="0" y="238125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b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正则图</a:t>
            </a:r>
          </a:p>
        </p:txBody>
      </p:sp>
      <p:sp>
        <p:nvSpPr>
          <p:cNvPr id="3379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187450" y="2708275"/>
            <a:ext cx="6337300" cy="576263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latin typeface="Times New Roman" panose="02020603050405020304" pitchFamily="18" charset="0"/>
              </a:rPr>
              <a:t>      K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5</a:t>
            </a:r>
            <a:r>
              <a:rPr lang="zh-CN" altLang="en-US" smtClean="0">
                <a:latin typeface="Times New Roman" panose="02020603050405020304" pitchFamily="18" charset="0"/>
              </a:rPr>
              <a:t>              </a:t>
            </a:r>
            <a:r>
              <a:rPr lang="en-US" altLang="zh-CN" smtClean="0">
                <a:latin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</a:rPr>
              <a:t>阶有向完全图          </a:t>
            </a:r>
            <a:r>
              <a:rPr lang="en-US" altLang="zh-CN" smtClean="0">
                <a:latin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</a:rPr>
              <a:t>阶竞赛图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pic>
        <p:nvPicPr>
          <p:cNvPr id="33796" name="Picture 10" descr="14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00138"/>
            <a:ext cx="6126162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13"/>
          <p:cNvSpPr>
            <a:spLocks noChangeArrowheads="1"/>
          </p:cNvSpPr>
          <p:nvPr/>
        </p:nvSpPr>
        <p:spPr bwMode="auto">
          <a:xfrm>
            <a:off x="539750" y="3578225"/>
            <a:ext cx="67691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11.8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k-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正则图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无向</a:t>
            </a:r>
            <a:r>
              <a:rPr lang="zh-CN" altLang="en-US" dirty="0">
                <a:latin typeface="Times New Roman" panose="02020603050405020304" pitchFamily="18" charset="0"/>
              </a:rPr>
              <a:t>简单图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简单性质：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kn</a:t>
            </a:r>
            <a:r>
              <a:rPr lang="en-US" altLang="zh-CN" dirty="0">
                <a:latin typeface="Times New Roman" panose="02020603050405020304" pitchFamily="18" charset="0"/>
              </a:rPr>
              <a:t>/2,    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是奇数时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必为偶数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1)-</a:t>
            </a:r>
            <a:r>
              <a:rPr lang="zh-CN" altLang="en-US" dirty="0">
                <a:latin typeface="Times New Roman" panose="02020603050405020304" pitchFamily="18" charset="0"/>
              </a:rPr>
              <a:t>正则图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彼得松图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3-</a:t>
            </a:r>
            <a:r>
              <a:rPr lang="zh-CN" altLang="en-US" dirty="0">
                <a:latin typeface="Times New Roman" panose="02020603050405020304" pitchFamily="18" charset="0"/>
              </a:rPr>
              <a:t>正则图</a:t>
            </a:r>
          </a:p>
        </p:txBody>
      </p:sp>
      <p:sp>
        <p:nvSpPr>
          <p:cNvPr id="3379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pic>
        <p:nvPicPr>
          <p:cNvPr id="33799" name="Picture 12" descr="图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" t="-2621" r="64325" b="26599"/>
          <a:stretch>
            <a:fillRect/>
          </a:stretch>
        </p:blipFill>
        <p:spPr bwMode="auto">
          <a:xfrm>
            <a:off x="5292725" y="4365625"/>
            <a:ext cx="23749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子图</a:t>
            </a:r>
          </a:p>
        </p:txBody>
      </p:sp>
      <p:pic>
        <p:nvPicPr>
          <p:cNvPr id="35843" name="Picture 15" descr="14-5(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" r="-1215" b="39255"/>
          <a:stretch>
            <a:fillRect/>
          </a:stretch>
        </p:blipFill>
        <p:spPr bwMode="auto">
          <a:xfrm>
            <a:off x="1547813" y="4508500"/>
            <a:ext cx="61198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16"/>
          <p:cNvSpPr txBox="1">
            <a:spLocks noChangeArrowheads="1"/>
          </p:cNvSpPr>
          <p:nvPr/>
        </p:nvSpPr>
        <p:spPr bwMode="auto">
          <a:xfrm>
            <a:off x="611188" y="1200150"/>
            <a:ext cx="79216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11.9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设两个图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（同为无向图或同为有向图）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子图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母图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又若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真子图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生成子图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,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称以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为顶点集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中两个端点都在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中的边组成边集的图为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导出子图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,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称以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为边集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中边关联的顶点为顶点集的图为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导出子图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395288" y="1125538"/>
            <a:ext cx="82804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为无向图．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中去掉边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删除边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．又设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中的所有边，称为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中去掉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及所关联的所有边，称为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删除顶点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．又设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中所有的顶点，称为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＼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后，将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的两个端点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用一个新的顶点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（可以用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）代替，并使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以外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关联的所有边，称为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收缩边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(4)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可能相邻，也可能不相邻），用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）表示在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之间加一条边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加新边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在收缩边和加新边过程中可能产生环和平行边． </a:t>
            </a:r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删除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收缩与加新边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第十一章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图的基本概念</a:t>
            </a:r>
          </a:p>
        </p:txBody>
      </p:sp>
      <p:sp>
        <p:nvSpPr>
          <p:cNvPr id="614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图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通路与回路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图的连通性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图的矩阵表示</a:t>
            </a:r>
          </a:p>
          <a:p>
            <a:pPr eaLnBrk="1" hangingPunct="1">
              <a:spcBef>
                <a:spcPct val="55000"/>
              </a:spcBef>
              <a:buClr>
                <a:srgbClr val="FF6600"/>
              </a:buClr>
            </a:pPr>
            <a:r>
              <a:rPr lang="zh-CN" altLang="en-US" dirty="0" smtClean="0"/>
              <a:t>预备知识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多重</a:t>
            </a:r>
            <a:r>
              <a:rPr lang="zh-CN" altLang="en-US" dirty="0" smtClean="0"/>
              <a:t>集合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zh-CN" altLang="en-US" dirty="0" smtClean="0"/>
              <a:t>元素可以</a:t>
            </a:r>
            <a:r>
              <a:rPr lang="zh-CN" altLang="en-US" dirty="0" smtClean="0">
                <a:solidFill>
                  <a:srgbClr val="FF0000"/>
                </a:solidFill>
              </a:rPr>
              <a:t>重复</a:t>
            </a:r>
            <a:r>
              <a:rPr lang="zh-CN" altLang="en-US" dirty="0" smtClean="0"/>
              <a:t>出现的集合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无序</a:t>
            </a:r>
            <a:r>
              <a:rPr lang="zh-CN" altLang="en-US" dirty="0" smtClean="0"/>
              <a:t>积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={(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</a:rPr>
              <a:t>) |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 smtClean="0"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3994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pSp>
        <p:nvGrpSpPr>
          <p:cNvPr id="39941" name="组合 43"/>
          <p:cNvGrpSpPr>
            <a:grpSpLocks/>
          </p:cNvGrpSpPr>
          <p:nvPr/>
        </p:nvGrpSpPr>
        <p:grpSpPr bwMode="auto">
          <a:xfrm>
            <a:off x="900113" y="1228725"/>
            <a:ext cx="2087562" cy="2271713"/>
            <a:chOff x="899592" y="1228690"/>
            <a:chExt cx="2088232" cy="2272318"/>
          </a:xfrm>
        </p:grpSpPr>
        <p:sp>
          <p:nvSpPr>
            <p:cNvPr id="11" name="椭圆 10"/>
            <p:cNvSpPr/>
            <p:nvPr/>
          </p:nvSpPr>
          <p:spPr>
            <a:xfrm>
              <a:off x="1834929" y="1557391"/>
              <a:ext cx="73048" cy="714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60070" y="1989306"/>
              <a:ext cx="71461" cy="714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11377" y="1989306"/>
              <a:ext cx="73048" cy="714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547500" y="2708634"/>
              <a:ext cx="71460" cy="730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195408" y="2708634"/>
              <a:ext cx="73048" cy="730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rot="10800000" flipV="1">
              <a:off x="1331531" y="1628847"/>
              <a:ext cx="503399" cy="360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1969127" y="1545467"/>
              <a:ext cx="381101" cy="525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</p:cNvCxnSpPr>
            <p:nvPr/>
          </p:nvCxnSpPr>
          <p:spPr>
            <a:xfrm rot="5400000">
              <a:off x="2015981" y="2302122"/>
              <a:ext cx="658987" cy="1540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5"/>
            </p:cNvCxnSpPr>
            <p:nvPr/>
          </p:nvCxnSpPr>
          <p:spPr>
            <a:xfrm rot="16200000" flipH="1">
              <a:off x="1896862" y="2483133"/>
              <a:ext cx="11115" cy="585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2" idx="5"/>
            </p:cNvCxnSpPr>
            <p:nvPr/>
          </p:nvCxnSpPr>
          <p:spPr>
            <a:xfrm rot="16200000" flipH="1">
              <a:off x="1104464" y="2265597"/>
              <a:ext cx="658987" cy="2270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1" idx="3"/>
            </p:cNvCxnSpPr>
            <p:nvPr/>
          </p:nvCxnSpPr>
          <p:spPr>
            <a:xfrm rot="5400000">
              <a:off x="1187052" y="2049639"/>
              <a:ext cx="1090902" cy="2270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4"/>
              <a:endCxn id="15" idx="1"/>
            </p:cNvCxnSpPr>
            <p:nvPr/>
          </p:nvCxnSpPr>
          <p:spPr>
            <a:xfrm rot="16200000" flipH="1">
              <a:off x="1493536" y="2006764"/>
              <a:ext cx="1090903" cy="335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56" name="TextBox 30"/>
            <p:cNvSpPr txBox="1">
              <a:spLocks noChangeArrowheads="1"/>
            </p:cNvSpPr>
            <p:nvPr/>
          </p:nvSpPr>
          <p:spPr bwMode="auto">
            <a:xfrm>
              <a:off x="1763688" y="122869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57" name="TextBox 31"/>
            <p:cNvSpPr txBox="1">
              <a:spLocks noChangeArrowheads="1"/>
            </p:cNvSpPr>
            <p:nvPr/>
          </p:nvSpPr>
          <p:spPr bwMode="auto">
            <a:xfrm>
              <a:off x="2483768" y="180475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58" name="TextBox 32"/>
            <p:cNvSpPr txBox="1">
              <a:spLocks noChangeArrowheads="1"/>
            </p:cNvSpPr>
            <p:nvPr/>
          </p:nvSpPr>
          <p:spPr bwMode="auto">
            <a:xfrm>
              <a:off x="2267744" y="256490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59" name="TextBox 33"/>
            <p:cNvSpPr txBox="1">
              <a:spLocks noChangeArrowheads="1"/>
            </p:cNvSpPr>
            <p:nvPr/>
          </p:nvSpPr>
          <p:spPr bwMode="auto">
            <a:xfrm>
              <a:off x="1187624" y="256490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60" name="TextBox 34"/>
            <p:cNvSpPr txBox="1">
              <a:spLocks noChangeArrowheads="1"/>
            </p:cNvSpPr>
            <p:nvPr/>
          </p:nvSpPr>
          <p:spPr bwMode="auto">
            <a:xfrm>
              <a:off x="899592" y="173274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61" name="TextBox 35"/>
            <p:cNvSpPr txBox="1">
              <a:spLocks noChangeArrowheads="1"/>
            </p:cNvSpPr>
            <p:nvPr/>
          </p:nvSpPr>
          <p:spPr bwMode="auto">
            <a:xfrm>
              <a:off x="1259632" y="141277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62" name="TextBox 36"/>
            <p:cNvSpPr txBox="1">
              <a:spLocks noChangeArrowheads="1"/>
            </p:cNvSpPr>
            <p:nvPr/>
          </p:nvSpPr>
          <p:spPr bwMode="auto">
            <a:xfrm>
              <a:off x="1043608" y="216479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63" name="TextBox 37"/>
            <p:cNvSpPr txBox="1">
              <a:spLocks noChangeArrowheads="1"/>
            </p:cNvSpPr>
            <p:nvPr/>
          </p:nvSpPr>
          <p:spPr bwMode="auto">
            <a:xfrm>
              <a:off x="1763688" y="270892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64" name="TextBox 38"/>
            <p:cNvSpPr txBox="1">
              <a:spLocks noChangeArrowheads="1"/>
            </p:cNvSpPr>
            <p:nvPr/>
          </p:nvSpPr>
          <p:spPr bwMode="auto">
            <a:xfrm>
              <a:off x="2339752" y="216479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65" name="TextBox 39"/>
            <p:cNvSpPr txBox="1">
              <a:spLocks noChangeArrowheads="1"/>
            </p:cNvSpPr>
            <p:nvPr/>
          </p:nvSpPr>
          <p:spPr bwMode="auto">
            <a:xfrm>
              <a:off x="2051720" y="141277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66" name="TextBox 40"/>
            <p:cNvSpPr txBox="1">
              <a:spLocks noChangeArrowheads="1"/>
            </p:cNvSpPr>
            <p:nvPr/>
          </p:nvSpPr>
          <p:spPr bwMode="auto">
            <a:xfrm>
              <a:off x="1403648" y="184482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67" name="TextBox 41"/>
            <p:cNvSpPr txBox="1">
              <a:spLocks noChangeArrowheads="1"/>
            </p:cNvSpPr>
            <p:nvPr/>
          </p:nvSpPr>
          <p:spPr bwMode="auto">
            <a:xfrm>
              <a:off x="1979712" y="184482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68" name="TextBox 42"/>
            <p:cNvSpPr txBox="1">
              <a:spLocks noChangeArrowheads="1"/>
            </p:cNvSpPr>
            <p:nvPr/>
          </p:nvSpPr>
          <p:spPr bwMode="auto">
            <a:xfrm>
              <a:off x="1691680" y="3039343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942" name="组合 172"/>
          <p:cNvGrpSpPr>
            <a:grpSpLocks/>
          </p:cNvGrpSpPr>
          <p:nvPr/>
        </p:nvGrpSpPr>
        <p:grpSpPr bwMode="auto">
          <a:xfrm>
            <a:off x="3635375" y="1228725"/>
            <a:ext cx="2089150" cy="2271713"/>
            <a:chOff x="3635896" y="1228690"/>
            <a:chExt cx="2088232" cy="2272318"/>
          </a:xfrm>
        </p:grpSpPr>
        <p:sp>
          <p:nvSpPr>
            <p:cNvPr id="46" name="椭圆 45"/>
            <p:cNvSpPr/>
            <p:nvPr/>
          </p:nvSpPr>
          <p:spPr>
            <a:xfrm>
              <a:off x="4572109" y="1557391"/>
              <a:ext cx="71407" cy="714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996101" y="1989306"/>
              <a:ext cx="71406" cy="714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148119" y="1989306"/>
              <a:ext cx="71406" cy="714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283311" y="2708634"/>
              <a:ext cx="72993" cy="730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932314" y="2708634"/>
              <a:ext cx="71406" cy="730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rot="10800000" flipV="1">
              <a:off x="4067506" y="1628847"/>
              <a:ext cx="504603" cy="360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8" idx="3"/>
            </p:cNvCxnSpPr>
            <p:nvPr/>
          </p:nvCxnSpPr>
          <p:spPr>
            <a:xfrm rot="5400000">
              <a:off x="4751980" y="2301386"/>
              <a:ext cx="658987" cy="155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9" idx="5"/>
            </p:cNvCxnSpPr>
            <p:nvPr/>
          </p:nvCxnSpPr>
          <p:spPr>
            <a:xfrm rot="16200000" flipH="1">
              <a:off x="4633199" y="2482562"/>
              <a:ext cx="11115" cy="587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7" idx="5"/>
            </p:cNvCxnSpPr>
            <p:nvPr/>
          </p:nvCxnSpPr>
          <p:spPr>
            <a:xfrm rot="16200000" flipH="1">
              <a:off x="3841155" y="2266477"/>
              <a:ext cx="658987" cy="225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6" idx="3"/>
            </p:cNvCxnSpPr>
            <p:nvPr/>
          </p:nvCxnSpPr>
          <p:spPr>
            <a:xfrm rot="5400000">
              <a:off x="3924310" y="2049726"/>
              <a:ext cx="1090902" cy="2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6" idx="4"/>
              <a:endCxn id="50" idx="1"/>
            </p:cNvCxnSpPr>
            <p:nvPr/>
          </p:nvCxnSpPr>
          <p:spPr>
            <a:xfrm rot="16200000" flipH="1">
              <a:off x="4229769" y="2007684"/>
              <a:ext cx="1090903" cy="3332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32" name="TextBox 57"/>
            <p:cNvSpPr txBox="1">
              <a:spLocks noChangeArrowheads="1"/>
            </p:cNvSpPr>
            <p:nvPr/>
          </p:nvSpPr>
          <p:spPr bwMode="auto">
            <a:xfrm>
              <a:off x="4499992" y="122869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33" name="TextBox 58"/>
            <p:cNvSpPr txBox="1">
              <a:spLocks noChangeArrowheads="1"/>
            </p:cNvSpPr>
            <p:nvPr/>
          </p:nvSpPr>
          <p:spPr bwMode="auto">
            <a:xfrm>
              <a:off x="5220072" y="180475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34" name="TextBox 59"/>
            <p:cNvSpPr txBox="1">
              <a:spLocks noChangeArrowheads="1"/>
            </p:cNvSpPr>
            <p:nvPr/>
          </p:nvSpPr>
          <p:spPr bwMode="auto">
            <a:xfrm>
              <a:off x="5004048" y="256490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35" name="TextBox 60"/>
            <p:cNvSpPr txBox="1">
              <a:spLocks noChangeArrowheads="1"/>
            </p:cNvSpPr>
            <p:nvPr/>
          </p:nvSpPr>
          <p:spPr bwMode="auto">
            <a:xfrm>
              <a:off x="3923928" y="256490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36" name="TextBox 61"/>
            <p:cNvSpPr txBox="1">
              <a:spLocks noChangeArrowheads="1"/>
            </p:cNvSpPr>
            <p:nvPr/>
          </p:nvSpPr>
          <p:spPr bwMode="auto">
            <a:xfrm>
              <a:off x="3635896" y="173274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37" name="TextBox 62"/>
            <p:cNvSpPr txBox="1">
              <a:spLocks noChangeArrowheads="1"/>
            </p:cNvSpPr>
            <p:nvPr/>
          </p:nvSpPr>
          <p:spPr bwMode="auto">
            <a:xfrm>
              <a:off x="3995936" y="141277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38" name="TextBox 63"/>
            <p:cNvSpPr txBox="1">
              <a:spLocks noChangeArrowheads="1"/>
            </p:cNvSpPr>
            <p:nvPr/>
          </p:nvSpPr>
          <p:spPr bwMode="auto">
            <a:xfrm>
              <a:off x="3779912" y="216479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39" name="TextBox 64"/>
            <p:cNvSpPr txBox="1">
              <a:spLocks noChangeArrowheads="1"/>
            </p:cNvSpPr>
            <p:nvPr/>
          </p:nvSpPr>
          <p:spPr bwMode="auto">
            <a:xfrm>
              <a:off x="4499992" y="270892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40" name="TextBox 65"/>
            <p:cNvSpPr txBox="1">
              <a:spLocks noChangeArrowheads="1"/>
            </p:cNvSpPr>
            <p:nvPr/>
          </p:nvSpPr>
          <p:spPr bwMode="auto">
            <a:xfrm>
              <a:off x="5076056" y="216479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41" name="TextBox 67"/>
            <p:cNvSpPr txBox="1">
              <a:spLocks noChangeArrowheads="1"/>
            </p:cNvSpPr>
            <p:nvPr/>
          </p:nvSpPr>
          <p:spPr bwMode="auto">
            <a:xfrm>
              <a:off x="4139952" y="184482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42" name="TextBox 68"/>
            <p:cNvSpPr txBox="1">
              <a:spLocks noChangeArrowheads="1"/>
            </p:cNvSpPr>
            <p:nvPr/>
          </p:nvSpPr>
          <p:spPr bwMode="auto">
            <a:xfrm>
              <a:off x="4716016" y="184482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43" name="TextBox 69"/>
            <p:cNvSpPr txBox="1">
              <a:spLocks noChangeArrowheads="1"/>
            </p:cNvSpPr>
            <p:nvPr/>
          </p:nvSpPr>
          <p:spPr bwMode="auto">
            <a:xfrm>
              <a:off x="4139952" y="3039343"/>
              <a:ext cx="792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G-e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943" name="组合 173"/>
          <p:cNvGrpSpPr>
            <a:grpSpLocks/>
          </p:cNvGrpSpPr>
          <p:nvPr/>
        </p:nvGrpSpPr>
        <p:grpSpPr bwMode="auto">
          <a:xfrm>
            <a:off x="6084888" y="1268413"/>
            <a:ext cx="2087562" cy="2273300"/>
            <a:chOff x="6084168" y="1268760"/>
            <a:chExt cx="2088232" cy="2272318"/>
          </a:xfrm>
        </p:grpSpPr>
        <p:sp>
          <p:nvSpPr>
            <p:cNvPr id="71" name="椭圆 70"/>
            <p:cNvSpPr/>
            <p:nvPr/>
          </p:nvSpPr>
          <p:spPr>
            <a:xfrm>
              <a:off x="7019505" y="1597230"/>
              <a:ext cx="73048" cy="714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6444646" y="2028844"/>
              <a:ext cx="71461" cy="714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7595953" y="2028844"/>
              <a:ext cx="73048" cy="714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6732076" y="2749257"/>
              <a:ext cx="71460" cy="714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7379984" y="2749257"/>
              <a:ext cx="73048" cy="714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77" name="直接连接符 76"/>
            <p:cNvCxnSpPr>
              <a:stCxn id="71" idx="5"/>
              <a:endCxn id="73" idx="1"/>
            </p:cNvCxnSpPr>
            <p:nvPr/>
          </p:nvCxnSpPr>
          <p:spPr>
            <a:xfrm rot="16200000" flipH="1">
              <a:off x="7153836" y="1586719"/>
              <a:ext cx="380835" cy="525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4" idx="5"/>
            </p:cNvCxnSpPr>
            <p:nvPr/>
          </p:nvCxnSpPr>
          <p:spPr>
            <a:xfrm rot="16200000" flipH="1">
              <a:off x="7082235" y="2522916"/>
              <a:ext cx="9521" cy="585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2" idx="5"/>
            </p:cNvCxnSpPr>
            <p:nvPr/>
          </p:nvCxnSpPr>
          <p:spPr>
            <a:xfrm rot="16200000" flipH="1">
              <a:off x="6289270" y="2306450"/>
              <a:ext cx="658527" cy="2270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1" idx="3"/>
            </p:cNvCxnSpPr>
            <p:nvPr/>
          </p:nvCxnSpPr>
          <p:spPr>
            <a:xfrm rot="5400000">
              <a:off x="6372009" y="2090643"/>
              <a:ext cx="1090141" cy="2270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1" idx="4"/>
              <a:endCxn id="75" idx="1"/>
            </p:cNvCxnSpPr>
            <p:nvPr/>
          </p:nvCxnSpPr>
          <p:spPr>
            <a:xfrm rot="16200000" flipH="1">
              <a:off x="6678494" y="2046173"/>
              <a:ext cx="1090141" cy="335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10" name="TextBox 82"/>
            <p:cNvSpPr txBox="1">
              <a:spLocks noChangeArrowheads="1"/>
            </p:cNvSpPr>
            <p:nvPr/>
          </p:nvSpPr>
          <p:spPr bwMode="auto">
            <a:xfrm>
              <a:off x="6948264" y="126876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11" name="TextBox 83"/>
            <p:cNvSpPr txBox="1">
              <a:spLocks noChangeArrowheads="1"/>
            </p:cNvSpPr>
            <p:nvPr/>
          </p:nvSpPr>
          <p:spPr bwMode="auto">
            <a:xfrm>
              <a:off x="7668344" y="184482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12" name="TextBox 84"/>
            <p:cNvSpPr txBox="1">
              <a:spLocks noChangeArrowheads="1"/>
            </p:cNvSpPr>
            <p:nvPr/>
          </p:nvSpPr>
          <p:spPr bwMode="auto">
            <a:xfrm>
              <a:off x="7452320" y="260497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13" name="TextBox 85"/>
            <p:cNvSpPr txBox="1">
              <a:spLocks noChangeArrowheads="1"/>
            </p:cNvSpPr>
            <p:nvPr/>
          </p:nvSpPr>
          <p:spPr bwMode="auto">
            <a:xfrm>
              <a:off x="6372200" y="260497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14" name="TextBox 86"/>
            <p:cNvSpPr txBox="1">
              <a:spLocks noChangeArrowheads="1"/>
            </p:cNvSpPr>
            <p:nvPr/>
          </p:nvSpPr>
          <p:spPr bwMode="auto">
            <a:xfrm>
              <a:off x="6084168" y="177281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15" name="TextBox 88"/>
            <p:cNvSpPr txBox="1">
              <a:spLocks noChangeArrowheads="1"/>
            </p:cNvSpPr>
            <p:nvPr/>
          </p:nvSpPr>
          <p:spPr bwMode="auto">
            <a:xfrm>
              <a:off x="6228184" y="220486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16" name="TextBox 89"/>
            <p:cNvSpPr txBox="1">
              <a:spLocks noChangeArrowheads="1"/>
            </p:cNvSpPr>
            <p:nvPr/>
          </p:nvSpPr>
          <p:spPr bwMode="auto">
            <a:xfrm>
              <a:off x="6948264" y="274899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17" name="TextBox 91"/>
            <p:cNvSpPr txBox="1">
              <a:spLocks noChangeArrowheads="1"/>
            </p:cNvSpPr>
            <p:nvPr/>
          </p:nvSpPr>
          <p:spPr bwMode="auto">
            <a:xfrm>
              <a:off x="7236296" y="145284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18" name="TextBox 92"/>
            <p:cNvSpPr txBox="1">
              <a:spLocks noChangeArrowheads="1"/>
            </p:cNvSpPr>
            <p:nvPr/>
          </p:nvSpPr>
          <p:spPr bwMode="auto">
            <a:xfrm>
              <a:off x="6588224" y="188489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19" name="TextBox 93"/>
            <p:cNvSpPr txBox="1">
              <a:spLocks noChangeArrowheads="1"/>
            </p:cNvSpPr>
            <p:nvPr/>
          </p:nvSpPr>
          <p:spPr bwMode="auto">
            <a:xfrm>
              <a:off x="7164288" y="188489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20" name="TextBox 94"/>
            <p:cNvSpPr txBox="1">
              <a:spLocks noChangeArrowheads="1"/>
            </p:cNvSpPr>
            <p:nvPr/>
          </p:nvSpPr>
          <p:spPr bwMode="auto">
            <a:xfrm>
              <a:off x="6444208" y="3079413"/>
              <a:ext cx="12961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G-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944" name="组合 174"/>
          <p:cNvGrpSpPr>
            <a:grpSpLocks/>
          </p:cNvGrpSpPr>
          <p:nvPr/>
        </p:nvGrpSpPr>
        <p:grpSpPr bwMode="auto">
          <a:xfrm>
            <a:off x="1116013" y="3821113"/>
            <a:ext cx="1800225" cy="2271712"/>
            <a:chOff x="1115616" y="3573016"/>
            <a:chExt cx="1800200" cy="2272318"/>
          </a:xfrm>
        </p:grpSpPr>
        <p:sp>
          <p:nvSpPr>
            <p:cNvPr id="96" name="椭圆 95"/>
            <p:cNvSpPr/>
            <p:nvPr/>
          </p:nvSpPr>
          <p:spPr>
            <a:xfrm>
              <a:off x="1763307" y="3901716"/>
              <a:ext cx="73024" cy="714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339561" y="4333631"/>
              <a:ext cx="71437" cy="714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475973" y="5052961"/>
              <a:ext cx="71437" cy="730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2123664" y="5052961"/>
              <a:ext cx="71437" cy="730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02" name="直接连接符 101"/>
            <p:cNvCxnSpPr>
              <a:stCxn id="96" idx="5"/>
              <a:endCxn id="98" idx="1"/>
            </p:cNvCxnSpPr>
            <p:nvPr/>
          </p:nvCxnSpPr>
          <p:spPr>
            <a:xfrm rot="16200000" flipH="1">
              <a:off x="1897396" y="3889879"/>
              <a:ext cx="381102" cy="525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3"/>
            </p:cNvCxnSpPr>
            <p:nvPr/>
          </p:nvCxnSpPr>
          <p:spPr>
            <a:xfrm rot="5400000">
              <a:off x="1943393" y="4645680"/>
              <a:ext cx="658989" cy="155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5"/>
            </p:cNvCxnSpPr>
            <p:nvPr/>
          </p:nvCxnSpPr>
          <p:spPr>
            <a:xfrm rot="16200000" flipH="1">
              <a:off x="1825217" y="4827558"/>
              <a:ext cx="11116" cy="585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6" idx="3"/>
            </p:cNvCxnSpPr>
            <p:nvPr/>
          </p:nvCxnSpPr>
          <p:spPr>
            <a:xfrm rot="5400000">
              <a:off x="1115462" y="4394005"/>
              <a:ext cx="1090904" cy="227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96" idx="4"/>
              <a:endCxn id="100" idx="1"/>
            </p:cNvCxnSpPr>
            <p:nvPr/>
          </p:nvCxnSpPr>
          <p:spPr>
            <a:xfrm rot="16200000" flipH="1">
              <a:off x="1421847" y="4351145"/>
              <a:ext cx="1090903" cy="334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90" name="TextBox 107"/>
            <p:cNvSpPr txBox="1">
              <a:spLocks noChangeArrowheads="1"/>
            </p:cNvSpPr>
            <p:nvPr/>
          </p:nvSpPr>
          <p:spPr bwMode="auto">
            <a:xfrm>
              <a:off x="1691680" y="357301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91" name="TextBox 108"/>
            <p:cNvSpPr txBox="1">
              <a:spLocks noChangeArrowheads="1"/>
            </p:cNvSpPr>
            <p:nvPr/>
          </p:nvSpPr>
          <p:spPr bwMode="auto">
            <a:xfrm>
              <a:off x="2411760" y="414908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92" name="TextBox 109"/>
            <p:cNvSpPr txBox="1">
              <a:spLocks noChangeArrowheads="1"/>
            </p:cNvSpPr>
            <p:nvPr/>
          </p:nvSpPr>
          <p:spPr bwMode="auto">
            <a:xfrm>
              <a:off x="2195736" y="490923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93" name="TextBox 110"/>
            <p:cNvSpPr txBox="1">
              <a:spLocks noChangeArrowheads="1"/>
            </p:cNvSpPr>
            <p:nvPr/>
          </p:nvSpPr>
          <p:spPr bwMode="auto">
            <a:xfrm>
              <a:off x="1115616" y="490923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94" name="TextBox 114"/>
            <p:cNvSpPr txBox="1">
              <a:spLocks noChangeArrowheads="1"/>
            </p:cNvSpPr>
            <p:nvPr/>
          </p:nvSpPr>
          <p:spPr bwMode="auto">
            <a:xfrm>
              <a:off x="1691680" y="505324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95" name="TextBox 115"/>
            <p:cNvSpPr txBox="1">
              <a:spLocks noChangeArrowheads="1"/>
            </p:cNvSpPr>
            <p:nvPr/>
          </p:nvSpPr>
          <p:spPr bwMode="auto">
            <a:xfrm>
              <a:off x="2267744" y="450912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96" name="TextBox 116"/>
            <p:cNvSpPr txBox="1">
              <a:spLocks noChangeArrowheads="1"/>
            </p:cNvSpPr>
            <p:nvPr/>
          </p:nvSpPr>
          <p:spPr bwMode="auto">
            <a:xfrm>
              <a:off x="1979712" y="3757102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97" name="TextBox 117"/>
            <p:cNvSpPr txBox="1">
              <a:spLocks noChangeArrowheads="1"/>
            </p:cNvSpPr>
            <p:nvPr/>
          </p:nvSpPr>
          <p:spPr bwMode="auto">
            <a:xfrm>
              <a:off x="1331640" y="418915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98" name="TextBox 118"/>
            <p:cNvSpPr txBox="1">
              <a:spLocks noChangeArrowheads="1"/>
            </p:cNvSpPr>
            <p:nvPr/>
          </p:nvSpPr>
          <p:spPr bwMode="auto">
            <a:xfrm>
              <a:off x="1907704" y="418915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99" name="TextBox 119"/>
            <p:cNvSpPr txBox="1">
              <a:spLocks noChangeArrowheads="1"/>
            </p:cNvSpPr>
            <p:nvPr/>
          </p:nvSpPr>
          <p:spPr bwMode="auto">
            <a:xfrm>
              <a:off x="1403648" y="5383669"/>
              <a:ext cx="9361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G-v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945" name="组合 175"/>
          <p:cNvGrpSpPr>
            <a:grpSpLocks/>
          </p:cNvGrpSpPr>
          <p:nvPr/>
        </p:nvGrpSpPr>
        <p:grpSpPr bwMode="auto">
          <a:xfrm>
            <a:off x="3851275" y="3749675"/>
            <a:ext cx="1512888" cy="2271713"/>
            <a:chOff x="4211960" y="3573016"/>
            <a:chExt cx="1512168" cy="2272318"/>
          </a:xfrm>
        </p:grpSpPr>
        <p:sp>
          <p:nvSpPr>
            <p:cNvPr id="121" name="椭圆 120"/>
            <p:cNvSpPr/>
            <p:nvPr/>
          </p:nvSpPr>
          <p:spPr>
            <a:xfrm>
              <a:off x="4572151" y="3901717"/>
              <a:ext cx="71403" cy="714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148139" y="4333632"/>
              <a:ext cx="71404" cy="714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932342" y="5052960"/>
              <a:ext cx="71404" cy="730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27" name="直接连接符 126"/>
            <p:cNvCxnSpPr>
              <a:stCxn id="121" idx="5"/>
              <a:endCxn id="123" idx="1"/>
            </p:cNvCxnSpPr>
            <p:nvPr/>
          </p:nvCxnSpPr>
          <p:spPr>
            <a:xfrm rot="16200000" flipH="1">
              <a:off x="4706090" y="3890001"/>
              <a:ext cx="381101" cy="5252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3"/>
            </p:cNvCxnSpPr>
            <p:nvPr/>
          </p:nvCxnSpPr>
          <p:spPr>
            <a:xfrm rot="5400000">
              <a:off x="4752003" y="4645715"/>
              <a:ext cx="658987" cy="1555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21" idx="4"/>
              <a:endCxn id="125" idx="1"/>
            </p:cNvCxnSpPr>
            <p:nvPr/>
          </p:nvCxnSpPr>
          <p:spPr>
            <a:xfrm rot="16200000" flipH="1">
              <a:off x="4229803" y="4352016"/>
              <a:ext cx="1090903" cy="3332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74" name="TextBox 132"/>
            <p:cNvSpPr txBox="1">
              <a:spLocks noChangeArrowheads="1"/>
            </p:cNvSpPr>
            <p:nvPr/>
          </p:nvSpPr>
          <p:spPr bwMode="auto">
            <a:xfrm>
              <a:off x="4499992" y="357301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75" name="TextBox 133"/>
            <p:cNvSpPr txBox="1">
              <a:spLocks noChangeArrowheads="1"/>
            </p:cNvSpPr>
            <p:nvPr/>
          </p:nvSpPr>
          <p:spPr bwMode="auto">
            <a:xfrm>
              <a:off x="5220072" y="414908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76" name="TextBox 134"/>
            <p:cNvSpPr txBox="1">
              <a:spLocks noChangeArrowheads="1"/>
            </p:cNvSpPr>
            <p:nvPr/>
          </p:nvSpPr>
          <p:spPr bwMode="auto">
            <a:xfrm>
              <a:off x="5004048" y="490923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77" name="TextBox 140"/>
            <p:cNvSpPr txBox="1">
              <a:spLocks noChangeArrowheads="1"/>
            </p:cNvSpPr>
            <p:nvPr/>
          </p:nvSpPr>
          <p:spPr bwMode="auto">
            <a:xfrm>
              <a:off x="5076056" y="450912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78" name="TextBox 141"/>
            <p:cNvSpPr txBox="1">
              <a:spLocks noChangeArrowheads="1"/>
            </p:cNvSpPr>
            <p:nvPr/>
          </p:nvSpPr>
          <p:spPr bwMode="auto">
            <a:xfrm>
              <a:off x="4788024" y="3757102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79" name="TextBox 143"/>
            <p:cNvSpPr txBox="1">
              <a:spLocks noChangeArrowheads="1"/>
            </p:cNvSpPr>
            <p:nvPr/>
          </p:nvSpPr>
          <p:spPr bwMode="auto">
            <a:xfrm>
              <a:off x="4716016" y="418915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80" name="TextBox 144"/>
            <p:cNvSpPr txBox="1">
              <a:spLocks noChangeArrowheads="1"/>
            </p:cNvSpPr>
            <p:nvPr/>
          </p:nvSpPr>
          <p:spPr bwMode="auto">
            <a:xfrm>
              <a:off x="4211960" y="5383669"/>
              <a:ext cx="12961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G-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946" name="组合 176"/>
          <p:cNvGrpSpPr>
            <a:grpSpLocks/>
          </p:cNvGrpSpPr>
          <p:nvPr/>
        </p:nvGrpSpPr>
        <p:grpSpPr bwMode="auto">
          <a:xfrm>
            <a:off x="6084888" y="3789363"/>
            <a:ext cx="2016125" cy="2271712"/>
            <a:chOff x="6084168" y="3604954"/>
            <a:chExt cx="2016224" cy="2272318"/>
          </a:xfrm>
        </p:grpSpPr>
        <p:sp>
          <p:nvSpPr>
            <p:cNvPr id="146" name="椭圆 145"/>
            <p:cNvSpPr/>
            <p:nvPr/>
          </p:nvSpPr>
          <p:spPr>
            <a:xfrm>
              <a:off x="7020839" y="3933654"/>
              <a:ext cx="71441" cy="714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6444548" y="4365569"/>
              <a:ext cx="71442" cy="714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6731900" y="5084899"/>
              <a:ext cx="73029" cy="730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7379632" y="5084899"/>
              <a:ext cx="73029" cy="730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51" name="直接连接符 150"/>
            <p:cNvCxnSpPr/>
            <p:nvPr/>
          </p:nvCxnSpPr>
          <p:spPr>
            <a:xfrm rot="10800000" flipV="1">
              <a:off x="6515989" y="4005111"/>
              <a:ext cx="504850" cy="360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49" idx="5"/>
            </p:cNvCxnSpPr>
            <p:nvPr/>
          </p:nvCxnSpPr>
          <p:spPr>
            <a:xfrm rot="16200000" flipH="1">
              <a:off x="7081165" y="4859477"/>
              <a:ext cx="11116" cy="585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147" idx="5"/>
            </p:cNvCxnSpPr>
            <p:nvPr/>
          </p:nvCxnSpPr>
          <p:spPr>
            <a:xfrm rot="16200000" flipH="1">
              <a:off x="6289687" y="4642686"/>
              <a:ext cx="658989" cy="225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146" idx="3"/>
            </p:cNvCxnSpPr>
            <p:nvPr/>
          </p:nvCxnSpPr>
          <p:spPr>
            <a:xfrm rot="5400000">
              <a:off x="6372194" y="4426729"/>
              <a:ext cx="1090904" cy="225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46" idx="4"/>
              <a:endCxn id="150" idx="1"/>
            </p:cNvCxnSpPr>
            <p:nvPr/>
          </p:nvCxnSpPr>
          <p:spPr>
            <a:xfrm rot="16200000" flipH="1">
              <a:off x="6677803" y="4383073"/>
              <a:ext cx="1090903" cy="334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6" name="TextBox 157"/>
            <p:cNvSpPr txBox="1">
              <a:spLocks noChangeArrowheads="1"/>
            </p:cNvSpPr>
            <p:nvPr/>
          </p:nvSpPr>
          <p:spPr bwMode="auto">
            <a:xfrm>
              <a:off x="6948264" y="360495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57" name="TextBox 159"/>
            <p:cNvSpPr txBox="1">
              <a:spLocks noChangeArrowheads="1"/>
            </p:cNvSpPr>
            <p:nvPr/>
          </p:nvSpPr>
          <p:spPr bwMode="auto">
            <a:xfrm>
              <a:off x="7452320" y="4941168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58" name="TextBox 160"/>
            <p:cNvSpPr txBox="1">
              <a:spLocks noChangeArrowheads="1"/>
            </p:cNvSpPr>
            <p:nvPr/>
          </p:nvSpPr>
          <p:spPr bwMode="auto">
            <a:xfrm>
              <a:off x="6372200" y="4941168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59" name="TextBox 161"/>
            <p:cNvSpPr txBox="1">
              <a:spLocks noChangeArrowheads="1"/>
            </p:cNvSpPr>
            <p:nvPr/>
          </p:nvSpPr>
          <p:spPr bwMode="auto">
            <a:xfrm>
              <a:off x="6084168" y="410901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60" name="TextBox 162"/>
            <p:cNvSpPr txBox="1">
              <a:spLocks noChangeArrowheads="1"/>
            </p:cNvSpPr>
            <p:nvPr/>
          </p:nvSpPr>
          <p:spPr bwMode="auto">
            <a:xfrm>
              <a:off x="6444208" y="378904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61" name="TextBox 163"/>
            <p:cNvSpPr txBox="1">
              <a:spLocks noChangeArrowheads="1"/>
            </p:cNvSpPr>
            <p:nvPr/>
          </p:nvSpPr>
          <p:spPr bwMode="auto">
            <a:xfrm>
              <a:off x="6228184" y="4541058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62" name="TextBox 164"/>
            <p:cNvSpPr txBox="1">
              <a:spLocks noChangeArrowheads="1"/>
            </p:cNvSpPr>
            <p:nvPr/>
          </p:nvSpPr>
          <p:spPr bwMode="auto">
            <a:xfrm>
              <a:off x="6948264" y="508518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63" name="TextBox 165"/>
            <p:cNvSpPr txBox="1">
              <a:spLocks noChangeArrowheads="1"/>
            </p:cNvSpPr>
            <p:nvPr/>
          </p:nvSpPr>
          <p:spPr bwMode="auto">
            <a:xfrm>
              <a:off x="7596336" y="429309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64" name="TextBox 167"/>
            <p:cNvSpPr txBox="1">
              <a:spLocks noChangeArrowheads="1"/>
            </p:cNvSpPr>
            <p:nvPr/>
          </p:nvSpPr>
          <p:spPr bwMode="auto">
            <a:xfrm>
              <a:off x="6588224" y="4221088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65" name="TextBox 168"/>
            <p:cNvSpPr txBox="1">
              <a:spLocks noChangeArrowheads="1"/>
            </p:cNvSpPr>
            <p:nvPr/>
          </p:nvSpPr>
          <p:spPr bwMode="auto">
            <a:xfrm>
              <a:off x="7164288" y="4221088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66" name="TextBox 169"/>
            <p:cNvSpPr txBox="1">
              <a:spLocks noChangeArrowheads="1"/>
            </p:cNvSpPr>
            <p:nvPr/>
          </p:nvSpPr>
          <p:spPr bwMode="auto">
            <a:xfrm>
              <a:off x="6588224" y="5415607"/>
              <a:ext cx="10801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＼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弧形 171"/>
            <p:cNvSpPr/>
            <p:nvPr/>
          </p:nvSpPr>
          <p:spPr>
            <a:xfrm>
              <a:off x="6589018" y="4005111"/>
              <a:ext cx="1008111" cy="1295746"/>
            </a:xfrm>
            <a:prstGeom prst="arc">
              <a:avLst>
                <a:gd name="adj1" fmla="val 16200000"/>
                <a:gd name="adj2" fmla="val 317374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3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11.2 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通路与回路</a:t>
            </a:r>
          </a:p>
        </p:txBody>
      </p:sp>
      <p:sp>
        <p:nvSpPr>
          <p:cNvPr id="419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679950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11.11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设图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</a:rPr>
              <a:t>&gt; (</a:t>
            </a:r>
            <a:r>
              <a:rPr lang="zh-CN" altLang="en-US" dirty="0" smtClean="0">
                <a:latin typeface="Times New Roman" panose="02020603050405020304" pitchFamily="18" charset="0"/>
              </a:rPr>
              <a:t>无向或有向的</a:t>
            </a:r>
            <a:r>
              <a:rPr lang="en-US" altLang="zh-CN" dirty="0" smtClean="0">
                <a:latin typeface="Times New Roman" panose="02020603050405020304" pitchFamily="18" charset="0"/>
              </a:rPr>
              <a:t>),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中顶点与边的交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替序列</a:t>
            </a:r>
            <a:r>
              <a:rPr lang="zh-CN" altLang="en-US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 </a:t>
            </a:r>
            <a:r>
              <a:rPr lang="zh-CN" altLang="en-US" dirty="0" smtClean="0">
                <a:latin typeface="Times New Roman" panose="02020603050405020304" pitchFamily="18" charset="0"/>
              </a:rPr>
              <a:t>是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的端点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始点和终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点</a:t>
            </a:r>
            <a:r>
              <a:rPr lang="en-US" altLang="zh-CN" dirty="0" smtClean="0">
                <a:latin typeface="Times New Roman" panose="02020603050405020304" pitchFamily="18" charset="0"/>
              </a:rPr>
              <a:t>), 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则称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</a:rPr>
              <a:t>到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通路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</a:rPr>
              <a:t>分别称作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始点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终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点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中的边数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称作它的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长度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又</a:t>
            </a:r>
            <a:r>
              <a:rPr lang="zh-CN" altLang="en-US" dirty="0" smtClean="0">
                <a:latin typeface="Times New Roman" panose="02020603050405020304" pitchFamily="18" charset="0"/>
              </a:rPr>
              <a:t>若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则称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回路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所有的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边</a:t>
            </a:r>
            <a:r>
              <a:rPr lang="zh-CN" altLang="en-US" dirty="0" smtClean="0">
                <a:latin typeface="Times New Roman" panose="02020603050405020304" pitchFamily="18" charset="0"/>
              </a:rPr>
              <a:t>各异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则称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简单通路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又若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则称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简单回</a:t>
            </a:r>
            <a:endParaRPr lang="en-US" altLang="zh-CN" dirty="0" smtClean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路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中所有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顶点</a:t>
            </a:r>
            <a:r>
              <a:rPr lang="zh-CN" altLang="en-US" dirty="0" smtClean="0">
                <a:latin typeface="Times New Roman" panose="02020603050405020304" pitchFamily="18" charset="0"/>
              </a:rPr>
              <a:t>各异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除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</a:rPr>
              <a:t>可能相同外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且所有边也各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异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则称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初级通路</a:t>
            </a:r>
            <a:r>
              <a:rPr lang="zh-CN" altLang="en-US" dirty="0" smtClean="0">
                <a:latin typeface="Times New Roman" panose="02020603050405020304" pitchFamily="18" charset="0"/>
              </a:rPr>
              <a:t>或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若又有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,  </a:t>
            </a:r>
            <a:r>
              <a:rPr lang="zh-CN" altLang="en-US" dirty="0" smtClean="0">
                <a:latin typeface="Times New Roman" panose="02020603050405020304" pitchFamily="18" charset="0"/>
              </a:rPr>
              <a:t>则称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初级回</a:t>
            </a:r>
            <a:endParaRPr lang="en-US" altLang="zh-CN" dirty="0" smtClean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路</a:t>
            </a:r>
            <a:r>
              <a:rPr lang="zh-CN" altLang="en-US" dirty="0" smtClean="0">
                <a:latin typeface="Times New Roman" panose="02020603050405020304" pitchFamily="18" charset="0"/>
              </a:rPr>
              <a:t>或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圈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长度为奇数的圈称为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奇圈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长度为偶数的圈称为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偶圈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中有边重复出现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复杂通路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若又有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,  </a:t>
            </a:r>
            <a:r>
              <a:rPr lang="zh-CN" altLang="en-US" dirty="0" smtClean="0">
                <a:latin typeface="Times New Roman" panose="02020603050405020304" pitchFamily="18" charset="0"/>
              </a:rPr>
              <a:t>则称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复杂回路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通路与回路</a:t>
            </a:r>
          </a:p>
        </p:txBody>
      </p:sp>
      <p:sp>
        <p:nvSpPr>
          <p:cNvPr id="440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11.4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 </a:t>
            </a:r>
            <a:r>
              <a:rPr lang="zh-CN" altLang="en-US" dirty="0" smtClean="0">
                <a:latin typeface="Times New Roman" panose="02020603050405020304" pitchFamily="18" charset="0"/>
              </a:rPr>
              <a:t>阶图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中，若从顶点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）存在通路，则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到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存在长度小于或等于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</a:rPr>
              <a:t>1 </a:t>
            </a:r>
            <a:r>
              <a:rPr lang="zh-CN" altLang="en-US" dirty="0" smtClean="0">
                <a:latin typeface="Times New Roman" panose="02020603050405020304" pitchFamily="18" charset="0"/>
              </a:rPr>
              <a:t>的通路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 dirty="0" smtClean="0">
                <a:latin typeface="Times New Roman" panose="02020603050405020304" pitchFamily="18" charset="0"/>
              </a:rPr>
              <a:t>  在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 </a:t>
            </a:r>
            <a:r>
              <a:rPr lang="zh-CN" altLang="en-US" dirty="0" smtClean="0">
                <a:latin typeface="Times New Roman" panose="02020603050405020304" pitchFamily="18" charset="0"/>
              </a:rPr>
              <a:t>阶图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中，若从顶点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u </a:t>
            </a:r>
            <a:r>
              <a:rPr lang="zh-CN" altLang="en-US" dirty="0" smtClean="0">
                <a:latin typeface="Times New Roman" panose="02020603050405020304" pitchFamily="18" charset="0"/>
              </a:rPr>
              <a:t>到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）存在通路，则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u </a:t>
            </a:r>
            <a:r>
              <a:rPr lang="zh-CN" altLang="en-US" dirty="0" smtClean="0">
                <a:latin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存在长度小于或等于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的初级通路（路径）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11.5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 </a:t>
            </a:r>
            <a:r>
              <a:rPr lang="zh-CN" altLang="en-US" dirty="0" smtClean="0">
                <a:latin typeface="Times New Roman" panose="02020603050405020304" pitchFamily="18" charset="0"/>
              </a:rPr>
              <a:t>阶图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中，若存在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到自身的回路，则一定存在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到自身长度小于或等于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 </a:t>
            </a:r>
            <a:r>
              <a:rPr lang="zh-CN" altLang="en-US" dirty="0" smtClean="0">
                <a:latin typeface="Times New Roman" panose="02020603050405020304" pitchFamily="18" charset="0"/>
              </a:rPr>
              <a:t>的回路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5000"/>
              </a:spcBef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 dirty="0" smtClean="0">
                <a:latin typeface="Times New Roman" panose="02020603050405020304" pitchFamily="18" charset="0"/>
              </a:rPr>
              <a:t>  在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 </a:t>
            </a:r>
            <a:r>
              <a:rPr lang="zh-CN" altLang="en-US" dirty="0" smtClean="0">
                <a:latin typeface="Times New Roman" panose="02020603050405020304" pitchFamily="18" charset="0"/>
              </a:rPr>
              <a:t>阶图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中，若存在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到自身的简单回路，则一定存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5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到自身的长度小于或等于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 </a:t>
            </a:r>
            <a:r>
              <a:rPr lang="zh-CN" altLang="en-US" dirty="0" smtClean="0">
                <a:latin typeface="Times New Roman" panose="02020603050405020304" pitchFamily="18" charset="0"/>
              </a:rPr>
              <a:t>的初级回路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同构意义下和定义意义下的圈</a:t>
            </a:r>
          </a:p>
        </p:txBody>
      </p:sp>
      <p:sp>
        <p:nvSpPr>
          <p:cNvPr id="460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76263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无向完全图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）中有几种非同构的圈？ 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95288" y="1701800"/>
            <a:ext cx="82296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解</a:t>
            </a:r>
            <a:r>
              <a:rPr 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长度相同的圈都是同构的</a:t>
            </a:r>
            <a:r>
              <a:rPr 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.  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易知</a:t>
            </a:r>
            <a:r>
              <a:rPr lang="en-US" b="1" i="1" kern="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b="1" i="1" kern="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b="1" kern="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b="1" kern="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</a:t>
            </a:r>
            <a:r>
              <a:rPr 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3)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中含长度</a:t>
            </a:r>
            <a:r>
              <a:rPr 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3,4,…,</a:t>
            </a:r>
            <a:r>
              <a:rPr lang="en-US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的圈，共有</a:t>
            </a:r>
            <a:r>
              <a:rPr lang="en-US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b="1" kern="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</a:t>
            </a:r>
            <a:r>
              <a:rPr 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种非同构的圈．</a:t>
            </a:r>
            <a:endParaRPr lang="en-US" altLang="zh-CN" b="1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374650" y="2708275"/>
            <a:ext cx="82296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defRPr/>
            </a:pPr>
            <a:r>
              <a:rPr lang="zh-CN" altLang="en-US" b="1" dirty="0">
                <a:latin typeface="Arial" charset="0"/>
              </a:rPr>
              <a:t>长度相同的圈都是同构的</a:t>
            </a:r>
            <a:r>
              <a:rPr lang="en-US" b="1" dirty="0">
                <a:latin typeface="Arial" charset="0"/>
              </a:rPr>
              <a:t>, </a:t>
            </a:r>
            <a:r>
              <a:rPr lang="zh-CN" altLang="en-US" b="1" dirty="0">
                <a:latin typeface="Arial" charset="0"/>
              </a:rPr>
              <a:t>因此在</a:t>
            </a:r>
            <a:r>
              <a:rPr lang="zh-CN" altLang="en-US" b="1" dirty="0">
                <a:solidFill>
                  <a:srgbClr val="C00000"/>
                </a:solidFill>
                <a:latin typeface="Arial" charset="0"/>
              </a:rPr>
              <a:t>同构意义下</a:t>
            </a:r>
            <a:r>
              <a:rPr lang="zh-CN" altLang="en-US" b="1" dirty="0">
                <a:latin typeface="Arial" charset="0"/>
              </a:rPr>
              <a:t>给定长度的圈</a:t>
            </a:r>
            <a:endParaRPr lang="en-US" altLang="zh-CN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defRPr/>
            </a:pPr>
            <a:r>
              <a:rPr lang="zh-CN" altLang="en-US" b="1" dirty="0">
                <a:latin typeface="Arial" charset="0"/>
              </a:rPr>
              <a:t>只有一个</a:t>
            </a:r>
            <a:r>
              <a:rPr lang="en-US" b="1" dirty="0">
                <a:latin typeface="Arial" charset="0"/>
              </a:rPr>
              <a:t>. </a:t>
            </a:r>
            <a:r>
              <a:rPr lang="zh-CN" altLang="en-US" b="1" dirty="0">
                <a:latin typeface="Arial" charset="0"/>
              </a:rPr>
              <a:t>在标定图中</a:t>
            </a:r>
            <a:r>
              <a:rPr lang="en-US" b="1" dirty="0">
                <a:latin typeface="Arial" charset="0"/>
              </a:rPr>
              <a:t>, </a:t>
            </a:r>
            <a:r>
              <a:rPr lang="zh-CN" altLang="en-US" b="1" dirty="0">
                <a:latin typeface="Arial" charset="0"/>
              </a:rPr>
              <a:t>圈表示成顶点和边的标记序列</a:t>
            </a:r>
            <a:r>
              <a:rPr lang="en-US" b="1" dirty="0">
                <a:latin typeface="Arial" charset="0"/>
              </a:rPr>
              <a:t>. </a:t>
            </a:r>
            <a:r>
              <a:rPr lang="zh-CN" altLang="en-US" b="1" dirty="0">
                <a:latin typeface="Arial" charset="0"/>
              </a:rPr>
              <a:t>如果</a:t>
            </a:r>
            <a:endParaRPr lang="en-US" altLang="zh-CN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defRPr/>
            </a:pPr>
            <a:r>
              <a:rPr lang="zh-CN" altLang="en-US" b="1" dirty="0">
                <a:latin typeface="Arial" charset="0"/>
              </a:rPr>
              <a:t>只要两个圈的标记序列不同</a:t>
            </a:r>
            <a:r>
              <a:rPr lang="en-US" b="1" dirty="0">
                <a:latin typeface="Arial" charset="0"/>
              </a:rPr>
              <a:t>, </a:t>
            </a:r>
            <a:r>
              <a:rPr lang="zh-CN" altLang="en-US" b="1" dirty="0">
                <a:latin typeface="Arial" charset="0"/>
              </a:rPr>
              <a:t>称这两个圈在</a:t>
            </a:r>
            <a:r>
              <a:rPr lang="zh-CN" altLang="en-US" b="1" dirty="0">
                <a:solidFill>
                  <a:srgbClr val="C00000"/>
                </a:solidFill>
                <a:latin typeface="Arial" charset="0"/>
              </a:rPr>
              <a:t>定义意义下</a:t>
            </a:r>
            <a:r>
              <a:rPr lang="zh-CN" altLang="en-US" b="1" dirty="0">
                <a:latin typeface="Arial" charset="0"/>
              </a:rPr>
              <a:t>不同</a:t>
            </a:r>
            <a:r>
              <a:rPr lang="en-US" b="1" dirty="0">
                <a:latin typeface="Arial" charset="0"/>
              </a:rPr>
              <a:t>.</a:t>
            </a:r>
            <a:endParaRPr lang="en-US" altLang="zh-CN" b="1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5288" y="4325938"/>
            <a:ext cx="8137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无向完全图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的顶点依次标定为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．在定义意义下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中有多少个不同的长度为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的圈？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5288" y="5181600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在定义意义下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不同起点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的圈是不同的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顶点间排列顺序不同的圈也是不同的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3!=6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个不同的长为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的圈：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abca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acba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bacb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bcab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cabc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cbac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带权图与最短路径</a:t>
            </a:r>
          </a:p>
        </p:txBody>
      </p:sp>
      <p:sp>
        <p:nvSpPr>
          <p:cNvPr id="481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53425" cy="46815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无向图或有向图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的每一条边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给定一个数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称作边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把这样的图称为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带权图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)(&lt;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中的一条通路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边的权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之和称为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可定义回路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设带权图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无向图或有向图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其中每一条边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权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为非负实数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长度最短的路径为从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称其长度为从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约定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)=0;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不连通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不可达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)=+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100" y="2005348"/>
            <a:ext cx="8169324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最短路问题</a:t>
            </a:r>
          </a:p>
        </p:txBody>
      </p:sp>
      <p:sp>
        <p:nvSpPr>
          <p:cNvPr id="501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640960" cy="55959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最短路问题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给定带权图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及顶点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其中每一条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的权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为非负实数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标号法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到其余各点的最短路径和距离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,0),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,+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是永久标号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其余标号均为临时标号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for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关联的临时标号的顶点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 if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)=min{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且有临时标号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改为永久标号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if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的最短路径上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的前一个顶点，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的距离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对每一个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回溯找到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522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35274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一个总部和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个工地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求从总部到各工地的最短路径</a:t>
            </a:r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解 </a:t>
            </a:r>
          </a:p>
        </p:txBody>
      </p:sp>
      <p:grpSp>
        <p:nvGrpSpPr>
          <p:cNvPr id="52229" name="Group 43"/>
          <p:cNvGrpSpPr>
            <a:grpSpLocks/>
          </p:cNvGrpSpPr>
          <p:nvPr/>
        </p:nvGrpSpPr>
        <p:grpSpPr bwMode="auto">
          <a:xfrm>
            <a:off x="1116013" y="1628775"/>
            <a:ext cx="5597525" cy="2209800"/>
            <a:chOff x="794" y="2544"/>
            <a:chExt cx="3526" cy="1392"/>
          </a:xfrm>
        </p:grpSpPr>
        <p:grpSp>
          <p:nvGrpSpPr>
            <p:cNvPr id="52275" name="Group 41"/>
            <p:cNvGrpSpPr>
              <a:grpSpLocks/>
            </p:cNvGrpSpPr>
            <p:nvPr/>
          </p:nvGrpSpPr>
          <p:grpSpPr bwMode="auto">
            <a:xfrm>
              <a:off x="1392" y="2544"/>
              <a:ext cx="2928" cy="1392"/>
              <a:chOff x="1488" y="2640"/>
              <a:chExt cx="2928" cy="1392"/>
            </a:xfrm>
          </p:grpSpPr>
          <p:sp>
            <p:nvSpPr>
              <p:cNvPr id="52277" name="Text Box 4"/>
              <p:cNvSpPr txBox="1">
                <a:spLocks noChangeArrowheads="1"/>
              </p:cNvSpPr>
              <p:nvPr/>
            </p:nvSpPr>
            <p:spPr bwMode="auto">
              <a:xfrm>
                <a:off x="1488" y="321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52278" name="Group 23"/>
              <p:cNvGrpSpPr>
                <a:grpSpLocks/>
              </p:cNvGrpSpPr>
              <p:nvPr/>
            </p:nvGrpSpPr>
            <p:grpSpPr bwMode="auto">
              <a:xfrm>
                <a:off x="1488" y="2736"/>
                <a:ext cx="2784" cy="1248"/>
                <a:chOff x="1488" y="2736"/>
                <a:chExt cx="2784" cy="1248"/>
              </a:xfrm>
            </p:grpSpPr>
            <p:sp>
              <p:nvSpPr>
                <p:cNvPr id="52295" name="Oval 6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52296" name="Oval 7"/>
                <p:cNvSpPr>
                  <a:spLocks noChangeArrowheads="1"/>
                </p:cNvSpPr>
                <p:nvPr/>
              </p:nvSpPr>
              <p:spPr bwMode="auto">
                <a:xfrm>
                  <a:off x="2256" y="2784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52297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3696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52298" name="Oval 9"/>
                <p:cNvSpPr>
                  <a:spLocks noChangeArrowheads="1"/>
                </p:cNvSpPr>
                <p:nvPr/>
              </p:nvSpPr>
              <p:spPr bwMode="auto">
                <a:xfrm>
                  <a:off x="2832" y="3264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52299" name="Oval 10"/>
                <p:cNvSpPr>
                  <a:spLocks noChangeArrowheads="1"/>
                </p:cNvSpPr>
                <p:nvPr/>
              </p:nvSpPr>
              <p:spPr bwMode="auto">
                <a:xfrm>
                  <a:off x="3168" y="3744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52300" name="Oval 11"/>
                <p:cNvSpPr>
                  <a:spLocks noChangeArrowheads="1"/>
                </p:cNvSpPr>
                <p:nvPr/>
              </p:nvSpPr>
              <p:spPr bwMode="auto">
                <a:xfrm>
                  <a:off x="3792" y="3456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52301" name="Oval 12"/>
                <p:cNvSpPr>
                  <a:spLocks noChangeArrowheads="1"/>
                </p:cNvSpPr>
                <p:nvPr/>
              </p:nvSpPr>
              <p:spPr bwMode="auto">
                <a:xfrm>
                  <a:off x="4032" y="2736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5230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680" y="2976"/>
                  <a:ext cx="624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03" name="Line 14"/>
                <p:cNvSpPr>
                  <a:spLocks noChangeShapeType="1"/>
                </p:cNvSpPr>
                <p:nvPr/>
              </p:nvSpPr>
              <p:spPr bwMode="auto">
                <a:xfrm>
                  <a:off x="1680" y="3456"/>
                  <a:ext cx="384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0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208" y="3024"/>
                  <a:ext cx="144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05" name="Line 16"/>
                <p:cNvSpPr>
                  <a:spLocks noChangeShapeType="1"/>
                </p:cNvSpPr>
                <p:nvPr/>
              </p:nvSpPr>
              <p:spPr bwMode="auto">
                <a:xfrm>
                  <a:off x="2496" y="2880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06" name="Line 17"/>
                <p:cNvSpPr>
                  <a:spLocks noChangeShapeType="1"/>
                </p:cNvSpPr>
                <p:nvPr/>
              </p:nvSpPr>
              <p:spPr bwMode="auto">
                <a:xfrm>
                  <a:off x="2448" y="2976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0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072" y="2928"/>
                  <a:ext cx="1008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08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3504"/>
                  <a:ext cx="19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09" name="Line 20"/>
                <p:cNvSpPr>
                  <a:spLocks noChangeShapeType="1"/>
                </p:cNvSpPr>
                <p:nvPr/>
              </p:nvSpPr>
              <p:spPr bwMode="auto">
                <a:xfrm>
                  <a:off x="2304" y="3888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1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408" y="3648"/>
                  <a:ext cx="43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1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936" y="2976"/>
                  <a:ext cx="19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279" name="Text Box 25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2280" name="Text Box 26"/>
              <p:cNvSpPr txBox="1">
                <a:spLocks noChangeArrowheads="1"/>
              </p:cNvSpPr>
              <p:nvPr/>
            </p:nvSpPr>
            <p:spPr bwMode="auto">
              <a:xfrm>
                <a:off x="2064" y="36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2281" name="Text Box 27"/>
              <p:cNvSpPr txBox="1">
                <a:spLocks noChangeArrowheads="1"/>
              </p:cNvSpPr>
              <p:nvPr/>
            </p:nvSpPr>
            <p:spPr bwMode="auto">
              <a:xfrm>
                <a:off x="2832" y="326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2282" name="Text Box 28"/>
              <p:cNvSpPr txBox="1">
                <a:spLocks noChangeArrowheads="1"/>
              </p:cNvSpPr>
              <p:nvPr/>
            </p:nvSpPr>
            <p:spPr bwMode="auto">
              <a:xfrm>
                <a:off x="3216" y="37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83" name="Text Box 29"/>
              <p:cNvSpPr txBox="1">
                <a:spLocks noChangeArrowheads="1"/>
              </p:cNvSpPr>
              <p:nvPr/>
            </p:nvSpPr>
            <p:spPr bwMode="auto">
              <a:xfrm>
                <a:off x="3792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284" name="Text Box 30"/>
              <p:cNvSpPr txBox="1">
                <a:spLocks noChangeArrowheads="1"/>
              </p:cNvSpPr>
              <p:nvPr/>
            </p:nvSpPr>
            <p:spPr bwMode="auto">
              <a:xfrm>
                <a:off x="4080" y="273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52285" name="Text Box 31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52286" name="Text Box 32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52287" name="Text Box 33"/>
              <p:cNvSpPr txBox="1">
                <a:spLocks noChangeArrowheads="1"/>
              </p:cNvSpPr>
              <p:nvPr/>
            </p:nvSpPr>
            <p:spPr bwMode="auto">
              <a:xfrm>
                <a:off x="2112" y="32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2288" name="Text Box 34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289" name="Text Box 35"/>
              <p:cNvSpPr txBox="1">
                <a:spLocks noChangeArrowheads="1"/>
              </p:cNvSpPr>
              <p:nvPr/>
            </p:nvSpPr>
            <p:spPr bwMode="auto">
              <a:xfrm>
                <a:off x="2544" y="36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2290" name="Text Box 36"/>
              <p:cNvSpPr txBox="1">
                <a:spLocks noChangeArrowheads="1"/>
              </p:cNvSpPr>
              <p:nvPr/>
            </p:nvSpPr>
            <p:spPr bwMode="auto">
              <a:xfrm>
                <a:off x="3072" y="34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2291" name="Text Box 37"/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92" name="Text Box 38"/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52293" name="Text Box 39"/>
              <p:cNvSpPr txBox="1">
                <a:spLocks noChangeArrowheads="1"/>
              </p:cNvSpPr>
              <p:nvPr/>
            </p:nvSpPr>
            <p:spPr bwMode="auto">
              <a:xfrm>
                <a:off x="3456" y="35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2294" name="Text Box 40"/>
              <p:cNvSpPr txBox="1">
                <a:spLocks noChangeArrowheads="1"/>
              </p:cNvSpPr>
              <p:nvPr/>
            </p:nvSpPr>
            <p:spPr bwMode="auto">
              <a:xfrm>
                <a:off x="4032" y="30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76" name="Text Box 42"/>
            <p:cNvSpPr txBox="1">
              <a:spLocks noChangeArrowheads="1"/>
            </p:cNvSpPr>
            <p:nvPr/>
          </p:nvSpPr>
          <p:spPr bwMode="auto">
            <a:xfrm>
              <a:off x="794" y="3113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/>
                <a:t>总部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042988" y="3933825"/>
            <a:ext cx="6407150" cy="2519363"/>
            <a:chOff x="794" y="482"/>
            <a:chExt cx="4036" cy="1587"/>
          </a:xfrm>
        </p:grpSpPr>
        <p:grpSp>
          <p:nvGrpSpPr>
            <p:cNvPr id="52231" name="Group 4"/>
            <p:cNvGrpSpPr>
              <a:grpSpLocks/>
            </p:cNvGrpSpPr>
            <p:nvPr/>
          </p:nvGrpSpPr>
          <p:grpSpPr bwMode="auto">
            <a:xfrm>
              <a:off x="794" y="482"/>
              <a:ext cx="3526" cy="1392"/>
              <a:chOff x="794" y="2544"/>
              <a:chExt cx="3526" cy="1392"/>
            </a:xfrm>
          </p:grpSpPr>
          <p:grpSp>
            <p:nvGrpSpPr>
              <p:cNvPr id="52238" name="Group 5"/>
              <p:cNvGrpSpPr>
                <a:grpSpLocks/>
              </p:cNvGrpSpPr>
              <p:nvPr/>
            </p:nvGrpSpPr>
            <p:grpSpPr bwMode="auto">
              <a:xfrm>
                <a:off x="1392" y="2544"/>
                <a:ext cx="2928" cy="1392"/>
                <a:chOff x="1488" y="2640"/>
                <a:chExt cx="2928" cy="1392"/>
              </a:xfrm>
            </p:grpSpPr>
            <p:sp>
              <p:nvSpPr>
                <p:cNvPr id="5224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88" y="321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52241" name="Group 7"/>
                <p:cNvGrpSpPr>
                  <a:grpSpLocks/>
                </p:cNvGrpSpPr>
                <p:nvPr/>
              </p:nvGrpSpPr>
              <p:grpSpPr bwMode="auto">
                <a:xfrm>
                  <a:off x="1488" y="2736"/>
                  <a:ext cx="2784" cy="1248"/>
                  <a:chOff x="1488" y="2736"/>
                  <a:chExt cx="2784" cy="1248"/>
                </a:xfrm>
              </p:grpSpPr>
              <p:sp>
                <p:nvSpPr>
                  <p:cNvPr id="5225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225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226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9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226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226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74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226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345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226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73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226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976"/>
                    <a:ext cx="62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6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456"/>
                    <a:ext cx="38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67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3024"/>
                    <a:ext cx="144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6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880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6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976"/>
                    <a:ext cx="43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70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928"/>
                    <a:ext cx="1008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7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504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7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88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73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3648"/>
                    <a:ext cx="43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74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976"/>
                    <a:ext cx="192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24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56" y="27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224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064" y="369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224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32" y="326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224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216" y="374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224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792" y="3408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224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080" y="273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5224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728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5224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84" y="355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5225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112" y="32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225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592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225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44" y="364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225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072" y="345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225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64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225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76" y="264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17</a:t>
                  </a:r>
                </a:p>
              </p:txBody>
            </p:sp>
            <p:sp>
              <p:nvSpPr>
                <p:cNvPr id="5225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456" y="3504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225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032" y="307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sp>
            <p:nvSpPr>
              <p:cNvPr id="52239" name="Text Box 41"/>
              <p:cNvSpPr txBox="1">
                <a:spLocks noChangeArrowheads="1"/>
              </p:cNvSpPr>
              <p:nvPr/>
            </p:nvSpPr>
            <p:spPr bwMode="auto">
              <a:xfrm>
                <a:off x="794" y="3113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(S,0)</a:t>
                </a:r>
                <a:endPara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2232" name="Text Box 42"/>
            <p:cNvSpPr txBox="1">
              <a:spLocks noChangeArrowheads="1"/>
            </p:cNvSpPr>
            <p:nvPr/>
          </p:nvSpPr>
          <p:spPr bwMode="auto">
            <a:xfrm>
              <a:off x="1565" y="527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2233" name="Text Box 43"/>
            <p:cNvSpPr txBox="1">
              <a:spLocks noChangeArrowheads="1"/>
            </p:cNvSpPr>
            <p:nvPr/>
          </p:nvSpPr>
          <p:spPr bwMode="auto">
            <a:xfrm>
              <a:off x="1701" y="1736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2234" name="Text Box 44"/>
            <p:cNvSpPr txBox="1">
              <a:spLocks noChangeArrowheads="1"/>
            </p:cNvSpPr>
            <p:nvPr/>
          </p:nvSpPr>
          <p:spPr bwMode="auto">
            <a:xfrm>
              <a:off x="2200" y="1237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2235" name="Text Box 45"/>
            <p:cNvSpPr txBox="1">
              <a:spLocks noChangeArrowheads="1"/>
            </p:cNvSpPr>
            <p:nvPr/>
          </p:nvSpPr>
          <p:spPr bwMode="auto">
            <a:xfrm>
              <a:off x="2925" y="1781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2236" name="Text Box 46"/>
            <p:cNvSpPr txBox="1">
              <a:spLocks noChangeArrowheads="1"/>
            </p:cNvSpPr>
            <p:nvPr/>
          </p:nvSpPr>
          <p:spPr bwMode="auto">
            <a:xfrm>
              <a:off x="4195" y="527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2237" name="Text Box 47"/>
            <p:cNvSpPr txBox="1">
              <a:spLocks noChangeArrowheads="1"/>
            </p:cNvSpPr>
            <p:nvPr/>
          </p:nvSpPr>
          <p:spPr bwMode="auto">
            <a:xfrm>
              <a:off x="3878" y="1464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8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grpSp>
        <p:nvGrpSpPr>
          <p:cNvPr id="54276" name="Group 95"/>
          <p:cNvGrpSpPr>
            <a:grpSpLocks/>
          </p:cNvGrpSpPr>
          <p:nvPr/>
        </p:nvGrpSpPr>
        <p:grpSpPr bwMode="auto">
          <a:xfrm>
            <a:off x="611188" y="1268413"/>
            <a:ext cx="7054850" cy="2519362"/>
            <a:chOff x="385" y="2387"/>
            <a:chExt cx="4444" cy="1587"/>
          </a:xfrm>
        </p:grpSpPr>
        <p:grpSp>
          <p:nvGrpSpPr>
            <p:cNvPr id="54323" name="Group 50"/>
            <p:cNvGrpSpPr>
              <a:grpSpLocks/>
            </p:cNvGrpSpPr>
            <p:nvPr/>
          </p:nvGrpSpPr>
          <p:grpSpPr bwMode="auto">
            <a:xfrm>
              <a:off x="793" y="2387"/>
              <a:ext cx="3526" cy="1392"/>
              <a:chOff x="794" y="2544"/>
              <a:chExt cx="3526" cy="1392"/>
            </a:xfrm>
          </p:grpSpPr>
          <p:grpSp>
            <p:nvGrpSpPr>
              <p:cNvPr id="54331" name="Group 51"/>
              <p:cNvGrpSpPr>
                <a:grpSpLocks/>
              </p:cNvGrpSpPr>
              <p:nvPr/>
            </p:nvGrpSpPr>
            <p:grpSpPr bwMode="auto">
              <a:xfrm>
                <a:off x="1392" y="2544"/>
                <a:ext cx="2928" cy="1392"/>
                <a:chOff x="1488" y="2640"/>
                <a:chExt cx="2928" cy="1392"/>
              </a:xfrm>
            </p:grpSpPr>
            <p:sp>
              <p:nvSpPr>
                <p:cNvPr id="54333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488" y="321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54334" name="Group 53"/>
                <p:cNvGrpSpPr>
                  <a:grpSpLocks/>
                </p:cNvGrpSpPr>
                <p:nvPr/>
              </p:nvGrpSpPr>
              <p:grpSpPr bwMode="auto">
                <a:xfrm>
                  <a:off x="1488" y="2736"/>
                  <a:ext cx="2784" cy="1248"/>
                  <a:chOff x="1488" y="2736"/>
                  <a:chExt cx="2784" cy="1248"/>
                </a:xfrm>
              </p:grpSpPr>
              <p:sp>
                <p:nvSpPr>
                  <p:cNvPr id="54351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52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5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9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54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55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74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56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345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57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73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58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976"/>
                    <a:ext cx="62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5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456"/>
                    <a:ext cx="38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60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3024"/>
                    <a:ext cx="144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61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880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62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976"/>
                    <a:ext cx="43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63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928"/>
                    <a:ext cx="1008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64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504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6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88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66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3648"/>
                    <a:ext cx="43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67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976"/>
                    <a:ext cx="192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33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256" y="27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433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64" y="369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433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32" y="326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433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216" y="374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433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792" y="3408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434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080" y="273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54341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728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5434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584" y="355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5434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12" y="32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434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592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434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544" y="364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434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072" y="345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434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264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434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976" y="264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17</a:t>
                  </a:r>
                </a:p>
              </p:txBody>
            </p:sp>
            <p:sp>
              <p:nvSpPr>
                <p:cNvPr id="5434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456" y="3504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435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032" y="307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sp>
            <p:nvSpPr>
              <p:cNvPr id="54332" name="Text Box 87"/>
              <p:cNvSpPr txBox="1">
                <a:spLocks noChangeArrowheads="1"/>
              </p:cNvSpPr>
              <p:nvPr/>
            </p:nvSpPr>
            <p:spPr bwMode="auto">
              <a:xfrm>
                <a:off x="794" y="3113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(S,0)</a:t>
                </a:r>
                <a:endPara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324" name="Text Box 88"/>
            <p:cNvSpPr txBox="1">
              <a:spLocks noChangeArrowheads="1"/>
            </p:cNvSpPr>
            <p:nvPr/>
          </p:nvSpPr>
          <p:spPr bwMode="auto">
            <a:xfrm>
              <a:off x="1565" y="2432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(1,15)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4325" name="Text Box 89"/>
            <p:cNvSpPr txBox="1">
              <a:spLocks noChangeArrowheads="1"/>
            </p:cNvSpPr>
            <p:nvPr/>
          </p:nvSpPr>
          <p:spPr bwMode="auto">
            <a:xfrm>
              <a:off x="1701" y="3641"/>
              <a:ext cx="7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1,10)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4326" name="Text Box 90"/>
            <p:cNvSpPr txBox="1">
              <a:spLocks noChangeArrowheads="1"/>
            </p:cNvSpPr>
            <p:nvPr/>
          </p:nvSpPr>
          <p:spPr bwMode="auto">
            <a:xfrm>
              <a:off x="2199" y="3142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4327" name="Text Box 91"/>
            <p:cNvSpPr txBox="1">
              <a:spLocks noChangeArrowheads="1"/>
            </p:cNvSpPr>
            <p:nvPr/>
          </p:nvSpPr>
          <p:spPr bwMode="auto">
            <a:xfrm>
              <a:off x="2924" y="3686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4328" name="Text Box 92"/>
            <p:cNvSpPr txBox="1">
              <a:spLocks noChangeArrowheads="1"/>
            </p:cNvSpPr>
            <p:nvPr/>
          </p:nvSpPr>
          <p:spPr bwMode="auto">
            <a:xfrm>
              <a:off x="4194" y="2432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4329" name="Text Box 93"/>
            <p:cNvSpPr txBox="1">
              <a:spLocks noChangeArrowheads="1"/>
            </p:cNvSpPr>
            <p:nvPr/>
          </p:nvSpPr>
          <p:spPr bwMode="auto">
            <a:xfrm>
              <a:off x="3877" y="3369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4330" name="Text Box 94"/>
            <p:cNvSpPr txBox="1">
              <a:spLocks noChangeArrowheads="1"/>
            </p:cNvSpPr>
            <p:nvPr/>
          </p:nvSpPr>
          <p:spPr bwMode="auto">
            <a:xfrm>
              <a:off x="385" y="2478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u</a:t>
              </a:r>
              <a:r>
                <a:rPr lang="en-US" altLang="zh-CN" sz="2800"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57238" y="4005262"/>
            <a:ext cx="7054850" cy="2524124"/>
            <a:chOff x="385" y="2387"/>
            <a:chExt cx="4444" cy="1590"/>
          </a:xfrm>
        </p:grpSpPr>
        <p:grpSp>
          <p:nvGrpSpPr>
            <p:cNvPr id="54278" name="Group 48"/>
            <p:cNvGrpSpPr>
              <a:grpSpLocks/>
            </p:cNvGrpSpPr>
            <p:nvPr/>
          </p:nvGrpSpPr>
          <p:grpSpPr bwMode="auto">
            <a:xfrm>
              <a:off x="793" y="2387"/>
              <a:ext cx="3526" cy="1392"/>
              <a:chOff x="794" y="2544"/>
              <a:chExt cx="3526" cy="1392"/>
            </a:xfrm>
          </p:grpSpPr>
          <p:grpSp>
            <p:nvGrpSpPr>
              <p:cNvPr id="54286" name="Group 49"/>
              <p:cNvGrpSpPr>
                <a:grpSpLocks/>
              </p:cNvGrpSpPr>
              <p:nvPr/>
            </p:nvGrpSpPr>
            <p:grpSpPr bwMode="auto">
              <a:xfrm>
                <a:off x="1392" y="2544"/>
                <a:ext cx="2928" cy="1392"/>
                <a:chOff x="1488" y="2640"/>
                <a:chExt cx="2928" cy="1392"/>
              </a:xfrm>
            </p:grpSpPr>
            <p:sp>
              <p:nvSpPr>
                <p:cNvPr id="5428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488" y="321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54289" name="Group 51"/>
                <p:cNvGrpSpPr>
                  <a:grpSpLocks/>
                </p:cNvGrpSpPr>
                <p:nvPr/>
              </p:nvGrpSpPr>
              <p:grpSpPr bwMode="auto">
                <a:xfrm>
                  <a:off x="1488" y="2736"/>
                  <a:ext cx="2784" cy="1248"/>
                  <a:chOff x="1488" y="2736"/>
                  <a:chExt cx="2784" cy="1248"/>
                </a:xfrm>
              </p:grpSpPr>
              <p:sp>
                <p:nvSpPr>
                  <p:cNvPr id="54306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07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0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9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09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1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74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1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345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1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73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4313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976"/>
                    <a:ext cx="62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1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456"/>
                    <a:ext cx="38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15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3024"/>
                    <a:ext cx="144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1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880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1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976"/>
                    <a:ext cx="43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18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928"/>
                    <a:ext cx="1008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1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504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20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88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21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3648"/>
                    <a:ext cx="43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22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976"/>
                    <a:ext cx="192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29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256" y="27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429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064" y="369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429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832" y="326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429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216" y="374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429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792" y="3408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429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80" y="273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5429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728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5429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584" y="355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5429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112" y="32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429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592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430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44" y="364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430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072" y="345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430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264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430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76" y="264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17</a:t>
                  </a:r>
                </a:p>
              </p:txBody>
            </p:sp>
            <p:sp>
              <p:nvSpPr>
                <p:cNvPr id="5430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456" y="3504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430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032" y="307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sp>
            <p:nvSpPr>
              <p:cNvPr id="54287" name="Text Box 85"/>
              <p:cNvSpPr txBox="1">
                <a:spLocks noChangeArrowheads="1"/>
              </p:cNvSpPr>
              <p:nvPr/>
            </p:nvSpPr>
            <p:spPr bwMode="auto">
              <a:xfrm>
                <a:off x="794" y="3113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(S,0)</a:t>
                </a:r>
                <a:endPara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279" name="Text Box 86"/>
            <p:cNvSpPr txBox="1">
              <a:spLocks noChangeArrowheads="1"/>
            </p:cNvSpPr>
            <p:nvPr/>
          </p:nvSpPr>
          <p:spPr bwMode="auto">
            <a:xfrm>
              <a:off x="1565" y="2432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(3,13)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4280" name="Text Box 87"/>
            <p:cNvSpPr txBox="1">
              <a:spLocks noChangeArrowheads="1"/>
            </p:cNvSpPr>
            <p:nvPr/>
          </p:nvSpPr>
          <p:spPr bwMode="auto">
            <a:xfrm>
              <a:off x="1701" y="3641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(1,10)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1" name="Text Box 88"/>
            <p:cNvSpPr txBox="1">
              <a:spLocks noChangeArrowheads="1"/>
            </p:cNvSpPr>
            <p:nvPr/>
          </p:nvSpPr>
          <p:spPr bwMode="auto">
            <a:xfrm>
              <a:off x="2199" y="3142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4282" name="Text Box 89"/>
            <p:cNvSpPr txBox="1">
              <a:spLocks noChangeArrowheads="1"/>
            </p:cNvSpPr>
            <p:nvPr/>
          </p:nvSpPr>
          <p:spPr bwMode="auto">
            <a:xfrm>
              <a:off x="2924" y="3686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(3,14)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4283" name="Text Box 90"/>
            <p:cNvSpPr txBox="1">
              <a:spLocks noChangeArrowheads="1"/>
            </p:cNvSpPr>
            <p:nvPr/>
          </p:nvSpPr>
          <p:spPr bwMode="auto">
            <a:xfrm>
              <a:off x="4194" y="2432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4284" name="Text Box 91"/>
            <p:cNvSpPr txBox="1">
              <a:spLocks noChangeArrowheads="1"/>
            </p:cNvSpPr>
            <p:nvPr/>
          </p:nvSpPr>
          <p:spPr bwMode="auto">
            <a:xfrm>
              <a:off x="3877" y="3369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4285" name="Text Box 92"/>
            <p:cNvSpPr txBox="1">
              <a:spLocks noChangeArrowheads="1"/>
            </p:cNvSpPr>
            <p:nvPr/>
          </p:nvSpPr>
          <p:spPr bwMode="auto">
            <a:xfrm>
              <a:off x="385" y="2478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u</a:t>
              </a:r>
              <a:r>
                <a:rPr lang="en-US" altLang="zh-CN" sz="2800">
                  <a:latin typeface="Times New Roman" panose="02020603050405020304" pitchFamily="18" charset="0"/>
                </a:rPr>
                <a:t>=3</a:t>
              </a:r>
            </a:p>
          </p:txBody>
        </p:sp>
      </p:grpSp>
      <p:sp>
        <p:nvSpPr>
          <p:cNvPr id="9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grpSp>
        <p:nvGrpSpPr>
          <p:cNvPr id="56324" name="Group 93"/>
          <p:cNvGrpSpPr>
            <a:grpSpLocks/>
          </p:cNvGrpSpPr>
          <p:nvPr/>
        </p:nvGrpSpPr>
        <p:grpSpPr bwMode="auto">
          <a:xfrm>
            <a:off x="755650" y="1196976"/>
            <a:ext cx="7054850" cy="2524126"/>
            <a:chOff x="385" y="2387"/>
            <a:chExt cx="4444" cy="1590"/>
          </a:xfrm>
        </p:grpSpPr>
        <p:grpSp>
          <p:nvGrpSpPr>
            <p:cNvPr id="56371" name="Group 94"/>
            <p:cNvGrpSpPr>
              <a:grpSpLocks/>
            </p:cNvGrpSpPr>
            <p:nvPr/>
          </p:nvGrpSpPr>
          <p:grpSpPr bwMode="auto">
            <a:xfrm>
              <a:off x="793" y="2387"/>
              <a:ext cx="3526" cy="1392"/>
              <a:chOff x="794" y="2544"/>
              <a:chExt cx="3526" cy="1392"/>
            </a:xfrm>
          </p:grpSpPr>
          <p:grpSp>
            <p:nvGrpSpPr>
              <p:cNvPr id="56379" name="Group 95"/>
              <p:cNvGrpSpPr>
                <a:grpSpLocks/>
              </p:cNvGrpSpPr>
              <p:nvPr/>
            </p:nvGrpSpPr>
            <p:grpSpPr bwMode="auto">
              <a:xfrm>
                <a:off x="1392" y="2544"/>
                <a:ext cx="2928" cy="1392"/>
                <a:chOff x="1488" y="2640"/>
                <a:chExt cx="2928" cy="1392"/>
              </a:xfrm>
            </p:grpSpPr>
            <p:sp>
              <p:nvSpPr>
                <p:cNvPr id="56381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488" y="321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56382" name="Group 97"/>
                <p:cNvGrpSpPr>
                  <a:grpSpLocks/>
                </p:cNvGrpSpPr>
                <p:nvPr/>
              </p:nvGrpSpPr>
              <p:grpSpPr bwMode="auto">
                <a:xfrm>
                  <a:off x="1488" y="2736"/>
                  <a:ext cx="2784" cy="1248"/>
                  <a:chOff x="1488" y="2736"/>
                  <a:chExt cx="2784" cy="1248"/>
                </a:xfrm>
              </p:grpSpPr>
              <p:sp>
                <p:nvSpPr>
                  <p:cNvPr id="56399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400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401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9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402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403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74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404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345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405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73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406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976"/>
                    <a:ext cx="62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7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456"/>
                    <a:ext cx="38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8" name="Line 1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3024"/>
                    <a:ext cx="144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9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880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0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976"/>
                    <a:ext cx="43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1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928"/>
                    <a:ext cx="1008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2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504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88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4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3648"/>
                    <a:ext cx="43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5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976"/>
                    <a:ext cx="192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38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256" y="27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6384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064" y="369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6385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832" y="326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6386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216" y="374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6387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792" y="3408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6388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080" y="273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5638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728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5639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584" y="355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56391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112" y="32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639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592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639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544" y="364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639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072" y="345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639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264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639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976" y="264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17</a:t>
                  </a:r>
                </a:p>
              </p:txBody>
            </p:sp>
            <p:sp>
              <p:nvSpPr>
                <p:cNvPr id="56397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3456" y="3504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639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032" y="307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sp>
            <p:nvSpPr>
              <p:cNvPr id="56380" name="Text Box 131"/>
              <p:cNvSpPr txBox="1">
                <a:spLocks noChangeArrowheads="1"/>
              </p:cNvSpPr>
              <p:nvPr/>
            </p:nvSpPr>
            <p:spPr bwMode="auto">
              <a:xfrm>
                <a:off x="794" y="3113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(S,0)</a:t>
                </a:r>
              </a:p>
            </p:txBody>
          </p:sp>
        </p:grpSp>
        <p:sp>
          <p:nvSpPr>
            <p:cNvPr id="56372" name="Text Box 132"/>
            <p:cNvSpPr txBox="1">
              <a:spLocks noChangeArrowheads="1"/>
            </p:cNvSpPr>
            <p:nvPr/>
          </p:nvSpPr>
          <p:spPr bwMode="auto">
            <a:xfrm>
              <a:off x="1565" y="2432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(3,13)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73" name="Text Box 133"/>
            <p:cNvSpPr txBox="1">
              <a:spLocks noChangeArrowheads="1"/>
            </p:cNvSpPr>
            <p:nvPr/>
          </p:nvSpPr>
          <p:spPr bwMode="auto">
            <a:xfrm>
              <a:off x="1701" y="3641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(1,10)</a:t>
              </a:r>
            </a:p>
          </p:txBody>
        </p:sp>
        <p:sp>
          <p:nvSpPr>
            <p:cNvPr id="56374" name="Text Box 134"/>
            <p:cNvSpPr txBox="1">
              <a:spLocks noChangeArrowheads="1"/>
            </p:cNvSpPr>
            <p:nvPr/>
          </p:nvSpPr>
          <p:spPr bwMode="auto">
            <a:xfrm>
              <a:off x="2233" y="3099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(2,19)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6375" name="Text Box 135"/>
            <p:cNvSpPr txBox="1">
              <a:spLocks noChangeArrowheads="1"/>
            </p:cNvSpPr>
            <p:nvPr/>
          </p:nvSpPr>
          <p:spPr bwMode="auto">
            <a:xfrm>
              <a:off x="2924" y="3686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(3,14)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6376" name="Text Box 136"/>
            <p:cNvSpPr txBox="1">
              <a:spLocks noChangeArrowheads="1"/>
            </p:cNvSpPr>
            <p:nvPr/>
          </p:nvSpPr>
          <p:spPr bwMode="auto">
            <a:xfrm>
              <a:off x="4194" y="2432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(2,30)</a:t>
              </a:r>
            </a:p>
          </p:txBody>
        </p:sp>
        <p:sp>
          <p:nvSpPr>
            <p:cNvPr id="56377" name="Text Box 137"/>
            <p:cNvSpPr txBox="1">
              <a:spLocks noChangeArrowheads="1"/>
            </p:cNvSpPr>
            <p:nvPr/>
          </p:nvSpPr>
          <p:spPr bwMode="auto">
            <a:xfrm>
              <a:off x="3877" y="3369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S,</a:t>
              </a:r>
              <a:r>
                <a:rPr lang="en-US" altLang="zh-CN" dirty="0">
                  <a:latin typeface="Times New Roman" panose="02020603050405020304" pitchFamily="18" charset="0"/>
                </a:rPr>
                <a:t> +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6378" name="Text Box 138"/>
            <p:cNvSpPr txBox="1">
              <a:spLocks noChangeArrowheads="1"/>
            </p:cNvSpPr>
            <p:nvPr/>
          </p:nvSpPr>
          <p:spPr bwMode="auto">
            <a:xfrm>
              <a:off x="385" y="2478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u</a:t>
              </a:r>
              <a:r>
                <a:rPr lang="en-US" altLang="zh-CN" sz="2800">
                  <a:latin typeface="Times New Roman" panose="02020603050405020304" pitchFamily="18" charset="0"/>
                </a:rPr>
                <a:t>=2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55650" y="3933826"/>
            <a:ext cx="7054850" cy="2524126"/>
            <a:chOff x="385" y="2387"/>
            <a:chExt cx="4444" cy="1590"/>
          </a:xfrm>
        </p:grpSpPr>
        <p:grpSp>
          <p:nvGrpSpPr>
            <p:cNvPr id="56326" name="Group 49"/>
            <p:cNvGrpSpPr>
              <a:grpSpLocks/>
            </p:cNvGrpSpPr>
            <p:nvPr/>
          </p:nvGrpSpPr>
          <p:grpSpPr bwMode="auto">
            <a:xfrm>
              <a:off x="793" y="2387"/>
              <a:ext cx="3526" cy="1392"/>
              <a:chOff x="794" y="2544"/>
              <a:chExt cx="3526" cy="1392"/>
            </a:xfrm>
          </p:grpSpPr>
          <p:grpSp>
            <p:nvGrpSpPr>
              <p:cNvPr id="56334" name="Group 50"/>
              <p:cNvGrpSpPr>
                <a:grpSpLocks/>
              </p:cNvGrpSpPr>
              <p:nvPr/>
            </p:nvGrpSpPr>
            <p:grpSpPr bwMode="auto">
              <a:xfrm>
                <a:off x="1392" y="2544"/>
                <a:ext cx="2928" cy="1392"/>
                <a:chOff x="1488" y="2640"/>
                <a:chExt cx="2928" cy="1392"/>
              </a:xfrm>
            </p:grpSpPr>
            <p:sp>
              <p:nvSpPr>
                <p:cNvPr id="5633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488" y="321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56337" name="Group 52"/>
                <p:cNvGrpSpPr>
                  <a:grpSpLocks/>
                </p:cNvGrpSpPr>
                <p:nvPr/>
              </p:nvGrpSpPr>
              <p:grpSpPr bwMode="auto">
                <a:xfrm>
                  <a:off x="1488" y="2736"/>
                  <a:ext cx="2784" cy="1248"/>
                  <a:chOff x="1488" y="2736"/>
                  <a:chExt cx="2784" cy="1248"/>
                </a:xfrm>
              </p:grpSpPr>
              <p:sp>
                <p:nvSpPr>
                  <p:cNvPr id="56354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35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356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9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3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358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74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359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345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360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73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6361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976"/>
                    <a:ext cx="62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456"/>
                    <a:ext cx="38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3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3024"/>
                    <a:ext cx="144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4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880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976"/>
                    <a:ext cx="43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6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928"/>
                    <a:ext cx="1008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7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504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8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88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9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3648"/>
                    <a:ext cx="43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70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976"/>
                    <a:ext cx="192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33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256" y="27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633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064" y="369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634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32" y="326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634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216" y="374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634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92" y="3408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634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080" y="273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5634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728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5634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584" y="355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5634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12" y="32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634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92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634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544" y="364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634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072" y="345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635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264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635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76" y="264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17</a:t>
                  </a:r>
                </a:p>
              </p:txBody>
            </p:sp>
            <p:sp>
              <p:nvSpPr>
                <p:cNvPr id="5635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56" y="3504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635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032" y="307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sp>
            <p:nvSpPr>
              <p:cNvPr id="56335" name="Text Box 86"/>
              <p:cNvSpPr txBox="1">
                <a:spLocks noChangeArrowheads="1"/>
              </p:cNvSpPr>
              <p:nvPr/>
            </p:nvSpPr>
            <p:spPr bwMode="auto">
              <a:xfrm>
                <a:off x="794" y="3113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(S,0)</a:t>
                </a:r>
              </a:p>
            </p:txBody>
          </p:sp>
        </p:grpSp>
        <p:sp>
          <p:nvSpPr>
            <p:cNvPr id="56327" name="Text Box 87"/>
            <p:cNvSpPr txBox="1">
              <a:spLocks noChangeArrowheads="1"/>
            </p:cNvSpPr>
            <p:nvPr/>
          </p:nvSpPr>
          <p:spPr bwMode="auto">
            <a:xfrm>
              <a:off x="1565" y="2432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(3,13)</a:t>
              </a:r>
            </a:p>
          </p:txBody>
        </p:sp>
        <p:sp>
          <p:nvSpPr>
            <p:cNvPr id="56328" name="Text Box 88"/>
            <p:cNvSpPr txBox="1">
              <a:spLocks noChangeArrowheads="1"/>
            </p:cNvSpPr>
            <p:nvPr/>
          </p:nvSpPr>
          <p:spPr bwMode="auto">
            <a:xfrm>
              <a:off x="1701" y="3641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(1,10)</a:t>
              </a:r>
            </a:p>
          </p:txBody>
        </p:sp>
        <p:sp>
          <p:nvSpPr>
            <p:cNvPr id="56329" name="Text Box 89"/>
            <p:cNvSpPr txBox="1">
              <a:spLocks noChangeArrowheads="1"/>
            </p:cNvSpPr>
            <p:nvPr/>
          </p:nvSpPr>
          <p:spPr bwMode="auto">
            <a:xfrm>
              <a:off x="2224" y="3073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(5,18)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6330" name="Text Box 90"/>
            <p:cNvSpPr txBox="1">
              <a:spLocks noChangeArrowheads="1"/>
            </p:cNvSpPr>
            <p:nvPr/>
          </p:nvSpPr>
          <p:spPr bwMode="auto">
            <a:xfrm>
              <a:off x="2924" y="3686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(3,14)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1" name="Text Box 91"/>
            <p:cNvSpPr txBox="1">
              <a:spLocks noChangeArrowheads="1"/>
            </p:cNvSpPr>
            <p:nvPr/>
          </p:nvSpPr>
          <p:spPr bwMode="auto">
            <a:xfrm>
              <a:off x="4194" y="2432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(2,30)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6332" name="Text Box 92"/>
            <p:cNvSpPr txBox="1">
              <a:spLocks noChangeArrowheads="1"/>
            </p:cNvSpPr>
            <p:nvPr/>
          </p:nvSpPr>
          <p:spPr bwMode="auto">
            <a:xfrm>
              <a:off x="3877" y="3369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(5,16)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6333" name="Text Box 93"/>
            <p:cNvSpPr txBox="1">
              <a:spLocks noChangeArrowheads="1"/>
            </p:cNvSpPr>
            <p:nvPr/>
          </p:nvSpPr>
          <p:spPr bwMode="auto">
            <a:xfrm>
              <a:off x="385" y="2478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u</a:t>
              </a:r>
              <a:r>
                <a:rPr lang="en-US" altLang="zh-CN" sz="2800">
                  <a:latin typeface="Times New Roman" panose="02020603050405020304" pitchFamily="18" charset="0"/>
                </a:rPr>
                <a:t>=5</a:t>
              </a:r>
            </a:p>
          </p:txBody>
        </p:sp>
      </p:grpSp>
      <p:sp>
        <p:nvSpPr>
          <p:cNvPr id="9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grpSp>
        <p:nvGrpSpPr>
          <p:cNvPr id="58372" name="Group 94"/>
          <p:cNvGrpSpPr>
            <a:grpSpLocks/>
          </p:cNvGrpSpPr>
          <p:nvPr/>
        </p:nvGrpSpPr>
        <p:grpSpPr bwMode="auto">
          <a:xfrm>
            <a:off x="900113" y="1196975"/>
            <a:ext cx="7054850" cy="2519363"/>
            <a:chOff x="385" y="2387"/>
            <a:chExt cx="4444" cy="1587"/>
          </a:xfrm>
        </p:grpSpPr>
        <p:grpSp>
          <p:nvGrpSpPr>
            <p:cNvPr id="58419" name="Group 95"/>
            <p:cNvGrpSpPr>
              <a:grpSpLocks/>
            </p:cNvGrpSpPr>
            <p:nvPr/>
          </p:nvGrpSpPr>
          <p:grpSpPr bwMode="auto">
            <a:xfrm>
              <a:off x="793" y="2387"/>
              <a:ext cx="3526" cy="1392"/>
              <a:chOff x="794" y="2544"/>
              <a:chExt cx="3526" cy="1392"/>
            </a:xfrm>
          </p:grpSpPr>
          <p:grpSp>
            <p:nvGrpSpPr>
              <p:cNvPr id="58427" name="Group 96"/>
              <p:cNvGrpSpPr>
                <a:grpSpLocks/>
              </p:cNvGrpSpPr>
              <p:nvPr/>
            </p:nvGrpSpPr>
            <p:grpSpPr bwMode="auto">
              <a:xfrm>
                <a:off x="1392" y="2544"/>
                <a:ext cx="2928" cy="1392"/>
                <a:chOff x="1488" y="2640"/>
                <a:chExt cx="2928" cy="1392"/>
              </a:xfrm>
            </p:grpSpPr>
            <p:sp>
              <p:nvSpPr>
                <p:cNvPr id="5842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488" y="321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58430" name="Group 98"/>
                <p:cNvGrpSpPr>
                  <a:grpSpLocks/>
                </p:cNvGrpSpPr>
                <p:nvPr/>
              </p:nvGrpSpPr>
              <p:grpSpPr bwMode="auto">
                <a:xfrm>
                  <a:off x="1488" y="2736"/>
                  <a:ext cx="2784" cy="1248"/>
                  <a:chOff x="1488" y="2736"/>
                  <a:chExt cx="2784" cy="1248"/>
                </a:xfrm>
              </p:grpSpPr>
              <p:sp>
                <p:nvSpPr>
                  <p:cNvPr id="58447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48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49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9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50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51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74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52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345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53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73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54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976"/>
                    <a:ext cx="62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55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456"/>
                    <a:ext cx="38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56" name="Line 10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3024"/>
                    <a:ext cx="144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57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880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58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976"/>
                    <a:ext cx="43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59" name="Line 1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928"/>
                    <a:ext cx="1008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6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504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61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88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62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3648"/>
                    <a:ext cx="43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63" name="Line 1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976"/>
                    <a:ext cx="192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431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256" y="27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8432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064" y="369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8433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832" y="326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8434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216" y="374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8435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3792" y="3408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8436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080" y="273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58437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728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5843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584" y="355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5843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112" y="32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844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592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8441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544" y="364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844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072" y="345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8443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264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8444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976" y="264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17</a:t>
                  </a:r>
                </a:p>
              </p:txBody>
            </p:sp>
            <p:sp>
              <p:nvSpPr>
                <p:cNvPr id="58445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3456" y="3504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8446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032" y="307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sp>
            <p:nvSpPr>
              <p:cNvPr id="58428" name="Text Box 132"/>
              <p:cNvSpPr txBox="1">
                <a:spLocks noChangeArrowheads="1"/>
              </p:cNvSpPr>
              <p:nvPr/>
            </p:nvSpPr>
            <p:spPr bwMode="auto">
              <a:xfrm>
                <a:off x="794" y="3113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(S,0)</a:t>
                </a:r>
              </a:p>
            </p:txBody>
          </p:sp>
        </p:grpSp>
        <p:sp>
          <p:nvSpPr>
            <p:cNvPr id="58420" name="Text Box 133"/>
            <p:cNvSpPr txBox="1">
              <a:spLocks noChangeArrowheads="1"/>
            </p:cNvSpPr>
            <p:nvPr/>
          </p:nvSpPr>
          <p:spPr bwMode="auto">
            <a:xfrm>
              <a:off x="1565" y="2432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(3,13)</a:t>
              </a:r>
            </a:p>
          </p:txBody>
        </p:sp>
        <p:sp>
          <p:nvSpPr>
            <p:cNvPr id="58421" name="Text Box 134"/>
            <p:cNvSpPr txBox="1">
              <a:spLocks noChangeArrowheads="1"/>
            </p:cNvSpPr>
            <p:nvPr/>
          </p:nvSpPr>
          <p:spPr bwMode="auto">
            <a:xfrm>
              <a:off x="1701" y="3641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(1,10)</a:t>
              </a:r>
            </a:p>
          </p:txBody>
        </p:sp>
        <p:sp>
          <p:nvSpPr>
            <p:cNvPr id="58422" name="Text Box 135"/>
            <p:cNvSpPr txBox="1">
              <a:spLocks noChangeArrowheads="1"/>
            </p:cNvSpPr>
            <p:nvPr/>
          </p:nvSpPr>
          <p:spPr bwMode="auto">
            <a:xfrm>
              <a:off x="2229" y="3094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(5,18)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8423" name="Text Box 136"/>
            <p:cNvSpPr txBox="1">
              <a:spLocks noChangeArrowheads="1"/>
            </p:cNvSpPr>
            <p:nvPr/>
          </p:nvSpPr>
          <p:spPr bwMode="auto">
            <a:xfrm>
              <a:off x="2924" y="3686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(3,14)</a:t>
              </a:r>
            </a:p>
          </p:txBody>
        </p:sp>
        <p:sp>
          <p:nvSpPr>
            <p:cNvPr id="58424" name="Text Box 137"/>
            <p:cNvSpPr txBox="1">
              <a:spLocks noChangeArrowheads="1"/>
            </p:cNvSpPr>
            <p:nvPr/>
          </p:nvSpPr>
          <p:spPr bwMode="auto">
            <a:xfrm>
              <a:off x="4194" y="2432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(6,22)</a:t>
              </a:r>
            </a:p>
          </p:txBody>
        </p:sp>
        <p:sp>
          <p:nvSpPr>
            <p:cNvPr id="58425" name="Text Box 138"/>
            <p:cNvSpPr txBox="1">
              <a:spLocks noChangeArrowheads="1"/>
            </p:cNvSpPr>
            <p:nvPr/>
          </p:nvSpPr>
          <p:spPr bwMode="auto">
            <a:xfrm>
              <a:off x="3877" y="3369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(5,16)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26" name="Text Box 139"/>
            <p:cNvSpPr txBox="1">
              <a:spLocks noChangeArrowheads="1"/>
            </p:cNvSpPr>
            <p:nvPr/>
          </p:nvSpPr>
          <p:spPr bwMode="auto">
            <a:xfrm>
              <a:off x="385" y="2478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u</a:t>
              </a:r>
              <a:r>
                <a:rPr lang="en-US" altLang="zh-CN" sz="2800">
                  <a:latin typeface="Times New Roman" panose="02020603050405020304" pitchFamily="18" charset="0"/>
                </a:rPr>
                <a:t>=6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900113" y="3933825"/>
            <a:ext cx="7054850" cy="2519363"/>
            <a:chOff x="385" y="2387"/>
            <a:chExt cx="4444" cy="1587"/>
          </a:xfrm>
        </p:grpSpPr>
        <p:grpSp>
          <p:nvGrpSpPr>
            <p:cNvPr id="58374" name="Group 49"/>
            <p:cNvGrpSpPr>
              <a:grpSpLocks/>
            </p:cNvGrpSpPr>
            <p:nvPr/>
          </p:nvGrpSpPr>
          <p:grpSpPr bwMode="auto">
            <a:xfrm>
              <a:off x="793" y="2387"/>
              <a:ext cx="3526" cy="1392"/>
              <a:chOff x="794" y="2544"/>
              <a:chExt cx="3526" cy="1392"/>
            </a:xfrm>
          </p:grpSpPr>
          <p:grpSp>
            <p:nvGrpSpPr>
              <p:cNvPr id="58382" name="Group 50"/>
              <p:cNvGrpSpPr>
                <a:grpSpLocks/>
              </p:cNvGrpSpPr>
              <p:nvPr/>
            </p:nvGrpSpPr>
            <p:grpSpPr bwMode="auto">
              <a:xfrm>
                <a:off x="1392" y="2544"/>
                <a:ext cx="2928" cy="1392"/>
                <a:chOff x="1488" y="2640"/>
                <a:chExt cx="2928" cy="1392"/>
              </a:xfrm>
            </p:grpSpPr>
            <p:sp>
              <p:nvSpPr>
                <p:cNvPr id="5838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488" y="321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58385" name="Group 52"/>
                <p:cNvGrpSpPr>
                  <a:grpSpLocks/>
                </p:cNvGrpSpPr>
                <p:nvPr/>
              </p:nvGrpSpPr>
              <p:grpSpPr bwMode="auto">
                <a:xfrm>
                  <a:off x="1488" y="2736"/>
                  <a:ext cx="2784" cy="1248"/>
                  <a:chOff x="1488" y="2736"/>
                  <a:chExt cx="2784" cy="1248"/>
                </a:xfrm>
              </p:grpSpPr>
              <p:sp>
                <p:nvSpPr>
                  <p:cNvPr id="58402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03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04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9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05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6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06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744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07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345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08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73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/>
                  </a:p>
                </p:txBody>
              </p:sp>
              <p:sp>
                <p:nvSpPr>
                  <p:cNvPr id="58409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976"/>
                    <a:ext cx="62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1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456"/>
                    <a:ext cx="38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11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3024"/>
                    <a:ext cx="144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12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880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13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976"/>
                    <a:ext cx="43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14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928"/>
                    <a:ext cx="1008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1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504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16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88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17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3648"/>
                    <a:ext cx="43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18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976"/>
                    <a:ext cx="192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38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256" y="27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838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064" y="369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838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32" y="326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838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216" y="374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839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92" y="3408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839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080" y="273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5839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728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5839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584" y="355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5839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12" y="32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839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92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5839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544" y="364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839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072" y="345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839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264" y="292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839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76" y="264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17</a:t>
                  </a:r>
                </a:p>
              </p:txBody>
            </p:sp>
            <p:sp>
              <p:nvSpPr>
                <p:cNvPr id="5840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56" y="3504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840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032" y="307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sp>
            <p:nvSpPr>
              <p:cNvPr id="58383" name="Text Box 86"/>
              <p:cNvSpPr txBox="1">
                <a:spLocks noChangeArrowheads="1"/>
              </p:cNvSpPr>
              <p:nvPr/>
            </p:nvSpPr>
            <p:spPr bwMode="auto">
              <a:xfrm>
                <a:off x="794" y="3113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(S,0)</a:t>
                </a:r>
              </a:p>
            </p:txBody>
          </p:sp>
        </p:grpSp>
        <p:sp>
          <p:nvSpPr>
            <p:cNvPr id="58375" name="Text Box 87"/>
            <p:cNvSpPr txBox="1">
              <a:spLocks noChangeArrowheads="1"/>
            </p:cNvSpPr>
            <p:nvPr/>
          </p:nvSpPr>
          <p:spPr bwMode="auto">
            <a:xfrm>
              <a:off x="1565" y="2432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(3,13)</a:t>
              </a:r>
            </a:p>
          </p:txBody>
        </p:sp>
        <p:sp>
          <p:nvSpPr>
            <p:cNvPr id="58376" name="Text Box 88"/>
            <p:cNvSpPr txBox="1">
              <a:spLocks noChangeArrowheads="1"/>
            </p:cNvSpPr>
            <p:nvPr/>
          </p:nvSpPr>
          <p:spPr bwMode="auto">
            <a:xfrm>
              <a:off x="1701" y="3641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(1,10)</a:t>
              </a:r>
            </a:p>
          </p:txBody>
        </p:sp>
        <p:sp>
          <p:nvSpPr>
            <p:cNvPr id="58377" name="Text Box 89"/>
            <p:cNvSpPr txBox="1">
              <a:spLocks noChangeArrowheads="1"/>
            </p:cNvSpPr>
            <p:nvPr/>
          </p:nvSpPr>
          <p:spPr bwMode="auto">
            <a:xfrm>
              <a:off x="2232" y="3104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(5,18)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8" name="Text Box 90"/>
            <p:cNvSpPr txBox="1">
              <a:spLocks noChangeArrowheads="1"/>
            </p:cNvSpPr>
            <p:nvPr/>
          </p:nvSpPr>
          <p:spPr bwMode="auto">
            <a:xfrm>
              <a:off x="2924" y="3686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(3,14)</a:t>
              </a:r>
            </a:p>
          </p:txBody>
        </p:sp>
        <p:sp>
          <p:nvSpPr>
            <p:cNvPr id="58379" name="Text Box 91"/>
            <p:cNvSpPr txBox="1">
              <a:spLocks noChangeArrowheads="1"/>
            </p:cNvSpPr>
            <p:nvPr/>
          </p:nvSpPr>
          <p:spPr bwMode="auto">
            <a:xfrm>
              <a:off x="4194" y="2432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(6,22)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8380" name="Text Box 92"/>
            <p:cNvSpPr txBox="1">
              <a:spLocks noChangeArrowheads="1"/>
            </p:cNvSpPr>
            <p:nvPr/>
          </p:nvSpPr>
          <p:spPr bwMode="auto">
            <a:xfrm>
              <a:off x="3877" y="3369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(5,16)</a:t>
              </a:r>
            </a:p>
          </p:txBody>
        </p:sp>
        <p:sp>
          <p:nvSpPr>
            <p:cNvPr id="58381" name="Text Box 93"/>
            <p:cNvSpPr txBox="1">
              <a:spLocks noChangeArrowheads="1"/>
            </p:cNvSpPr>
            <p:nvPr/>
          </p:nvSpPr>
          <p:spPr bwMode="auto">
            <a:xfrm>
              <a:off x="385" y="2478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u</a:t>
              </a:r>
              <a:r>
                <a:rPr lang="en-US" altLang="zh-CN" sz="2800">
                  <a:latin typeface="Times New Roman" panose="02020603050405020304" pitchFamily="18" charset="0"/>
                </a:rPr>
                <a:t>=4</a:t>
              </a:r>
            </a:p>
          </p:txBody>
        </p:sp>
      </p:grpSp>
      <p:sp>
        <p:nvSpPr>
          <p:cNvPr id="9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11.1 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图</a:t>
            </a:r>
          </a:p>
        </p:txBody>
      </p:sp>
      <p:sp>
        <p:nvSpPr>
          <p:cNvPr id="819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5040312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mtClean="0">
                <a:solidFill>
                  <a:srgbClr val="A50021"/>
                </a:solidFill>
                <a:latin typeface="Times New Roman" panose="02020603050405020304" pitchFamily="18" charset="0"/>
              </a:rPr>
              <a:t>11.1</a:t>
            </a:r>
            <a:r>
              <a:rPr lang="en-US" altLang="zh-CN" smtClean="0">
                <a:latin typeface="Times New Roman" panose="02020603050405020304" pitchFamily="18" charset="0"/>
              </a:rPr>
              <a:t>  </a:t>
            </a:r>
            <a:r>
              <a:rPr lang="zh-CN" altLang="en-US" smtClean="0">
                <a:latin typeface="Times New Roman" panose="02020603050405020304" pitchFamily="18" charset="0"/>
              </a:rPr>
              <a:t>无向图</a:t>
            </a:r>
            <a:r>
              <a:rPr lang="en-US" altLang="zh-CN" i="1" smtClean="0">
                <a:latin typeface="Times New Roman" panose="02020603050405020304" pitchFamily="18" charset="0"/>
              </a:rPr>
              <a:t>G </a:t>
            </a:r>
            <a:r>
              <a:rPr lang="en-US" altLang="zh-CN" smtClean="0">
                <a:latin typeface="Times New Roman" panose="02020603050405020304" pitchFamily="18" charset="0"/>
              </a:rPr>
              <a:t>= 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</a:rPr>
              <a:t>&gt;, </a:t>
            </a:r>
            <a:r>
              <a:rPr lang="zh-CN" altLang="en-US" smtClean="0">
                <a:latin typeface="Times New Roman" panose="02020603050405020304" pitchFamily="18" charset="0"/>
              </a:rPr>
              <a:t>其中</a:t>
            </a:r>
          </a:p>
          <a:p>
            <a:pPr marL="457200" indent="-457200" eaLnBrk="1" hangingPunct="1"/>
            <a:r>
              <a:rPr lang="en-US" altLang="zh-CN" smtClean="0">
                <a:latin typeface="Times New Roman" panose="02020603050405020304" pitchFamily="18" charset="0"/>
              </a:rPr>
              <a:t>(1) 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zh-CN" altLang="en-US" smtClean="0">
                <a:latin typeface="Times New Roman" panose="02020603050405020304" pitchFamily="18" charset="0"/>
              </a:rPr>
              <a:t>为非空有穷集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</a:rPr>
              <a:t>顶点集</a:t>
            </a:r>
            <a:r>
              <a:rPr lang="zh-CN" altLang="en-US" smtClean="0">
                <a:latin typeface="Times New Roman" panose="02020603050405020304" pitchFamily="18" charset="0"/>
              </a:rPr>
              <a:t>，其元素称为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顶点</a:t>
            </a:r>
          </a:p>
          <a:p>
            <a:pPr marL="457200" indent="-457200" eaLnBrk="1" hangingPunct="1"/>
            <a:r>
              <a:rPr lang="en-US" altLang="zh-CN" smtClean="0">
                <a:latin typeface="Times New Roman" panose="02020603050405020304" pitchFamily="18" charset="0"/>
              </a:rPr>
              <a:t>(2) 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zh-CN" altLang="en-US" smtClean="0">
                <a:latin typeface="Times New Roman" panose="02020603050405020304" pitchFamily="18" charset="0"/>
              </a:rPr>
              <a:t>为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i="1" smtClean="0">
                <a:latin typeface="Times New Roman" panose="02020603050405020304" pitchFamily="18" charset="0"/>
              </a:rPr>
              <a:t>V </a:t>
            </a:r>
            <a:r>
              <a:rPr lang="zh-CN" altLang="en-US" smtClean="0">
                <a:latin typeface="Times New Roman" panose="02020603050405020304" pitchFamily="18" charset="0"/>
              </a:rPr>
              <a:t>的多重有穷集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称为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</a:rPr>
              <a:t>边集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其元素称为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</a:rPr>
              <a:t>无向边</a:t>
            </a:r>
            <a:r>
              <a:rPr lang="en-US" altLang="zh-CN" smtClean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简称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边</a:t>
            </a:r>
          </a:p>
          <a:p>
            <a:pPr marL="457200" indent="-457200" eaLnBrk="1" hangingPunct="1">
              <a:spcBef>
                <a:spcPct val="55000"/>
              </a:spcBef>
            </a:pPr>
            <a:endParaRPr lang="zh-CN" altLang="en-US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5000"/>
              </a:spcBef>
            </a:pP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mtClean="0">
                <a:latin typeface="Times New Roman" panose="02020603050405020304" pitchFamily="18" charset="0"/>
              </a:rPr>
              <a:t>  无向图</a:t>
            </a:r>
            <a:r>
              <a:rPr lang="en-US" altLang="zh-CN" i="1" smtClean="0">
                <a:latin typeface="Times New Roman" panose="02020603050405020304" pitchFamily="18" charset="0"/>
              </a:rPr>
              <a:t>G </a:t>
            </a:r>
            <a:r>
              <a:rPr lang="en-US" altLang="zh-CN" smtClean="0">
                <a:latin typeface="Times New Roman" panose="02020603050405020304" pitchFamily="18" charset="0"/>
              </a:rPr>
              <a:t>= 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</a:rPr>
              <a:t>&gt;, </a:t>
            </a:r>
            <a:r>
              <a:rPr lang="zh-CN" altLang="en-US" smtClean="0">
                <a:latin typeface="Times New Roman" panose="02020603050405020304" pitchFamily="18" charset="0"/>
              </a:rPr>
              <a:t>其中 </a:t>
            </a:r>
          </a:p>
          <a:p>
            <a:pPr marL="457200" indent="-457200" eaLnBrk="1" hangingPunct="1"/>
            <a:r>
              <a:rPr lang="en-US" altLang="zh-CN" i="1" smtClean="0">
                <a:latin typeface="Times New Roman" panose="02020603050405020304" pitchFamily="18" charset="0"/>
              </a:rPr>
              <a:t>V </a:t>
            </a:r>
            <a:r>
              <a:rPr lang="en-US" altLang="zh-CN" smtClean="0">
                <a:latin typeface="Times New Roman" panose="02020603050405020304" pitchFamily="18" charset="0"/>
              </a:rPr>
              <a:t>= {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 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latin typeface="Times New Roman" panose="02020603050405020304" pitchFamily="18" charset="0"/>
              </a:rPr>
              <a:t>}, 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i="1" smtClean="0">
                <a:latin typeface="Times New Roman" panose="02020603050405020304" pitchFamily="18" charset="0"/>
              </a:rPr>
              <a:t>E </a:t>
            </a:r>
            <a:r>
              <a:rPr lang="en-US" altLang="zh-CN" smtClean="0">
                <a:latin typeface="Times New Roman" panose="02020603050405020304" pitchFamily="18" charset="0"/>
              </a:rPr>
              <a:t>= {(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), 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), 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), 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), </a:t>
            </a:r>
          </a:p>
          <a:p>
            <a:pPr marL="457200" indent="-457200" eaLnBrk="1" hangingPunct="1"/>
            <a:r>
              <a:rPr lang="en-US" altLang="zh-CN" smtClean="0">
                <a:latin typeface="Times New Roman" panose="02020603050405020304" pitchFamily="18" charset="0"/>
              </a:rPr>
              <a:t>         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latin typeface="Times New Roman" panose="02020603050405020304" pitchFamily="18" charset="0"/>
              </a:rPr>
              <a:t>), 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latin typeface="Times New Roman" panose="02020603050405020304" pitchFamily="18" charset="0"/>
              </a:rPr>
              <a:t>), 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latin typeface="Times New Roman" panose="02020603050405020304" pitchFamily="18" charset="0"/>
              </a:rPr>
              <a:t>)} </a:t>
            </a:r>
          </a:p>
          <a:p>
            <a:pPr marL="457200" indent="-457200"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8196" name="Picture 9" descr="1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409950"/>
            <a:ext cx="25908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348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29444" y="4329113"/>
            <a:ext cx="7850188" cy="151130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    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)=13          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,         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)=10</a:t>
            </a:r>
          </a:p>
          <a:p>
            <a:pPr eaLnBrk="1" hangingPunct="1"/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</a:rPr>
              <a:t>,  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</a:rPr>
              <a:t>)=18          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dirty="0" smtClean="0">
                <a:latin typeface="Times New Roman" panose="02020603050405020304" pitchFamily="18" charset="0"/>
              </a:rPr>
              <a:t>,      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dirty="0" smtClean="0">
                <a:latin typeface="Times New Roman" panose="02020603050405020304" pitchFamily="18" charset="0"/>
              </a:rPr>
              <a:t>)=14</a:t>
            </a:r>
          </a:p>
          <a:p>
            <a:pPr eaLnBrk="1" hangingPunct="1"/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zh-CN" dirty="0" smtClean="0">
                <a:latin typeface="Times New Roman" panose="02020603050405020304" pitchFamily="18" charset="0"/>
              </a:rPr>
              <a:t>,  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zh-CN" dirty="0" smtClean="0">
                <a:latin typeface="Times New Roman" panose="02020603050405020304" pitchFamily="18" charset="0"/>
              </a:rPr>
              <a:t>)=16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               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Times New Roman" panose="02020603050405020304" pitchFamily="18" charset="0"/>
              </a:rPr>
              <a:t>,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Times New Roman" panose="02020603050405020304" pitchFamily="18" charset="0"/>
              </a:rPr>
              <a:t>)=22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grpSp>
        <p:nvGrpSpPr>
          <p:cNvPr id="60421" name="Group 140"/>
          <p:cNvGrpSpPr>
            <a:grpSpLocks/>
          </p:cNvGrpSpPr>
          <p:nvPr/>
        </p:nvGrpSpPr>
        <p:grpSpPr bwMode="auto">
          <a:xfrm>
            <a:off x="900113" y="1341438"/>
            <a:ext cx="7054850" cy="2519362"/>
            <a:chOff x="567" y="2251"/>
            <a:chExt cx="4444" cy="1587"/>
          </a:xfrm>
        </p:grpSpPr>
        <p:sp>
          <p:nvSpPr>
            <p:cNvPr id="60422" name="Text Box 97"/>
            <p:cNvSpPr txBox="1">
              <a:spLocks noChangeArrowheads="1"/>
            </p:cNvSpPr>
            <p:nvPr/>
          </p:nvSpPr>
          <p:spPr bwMode="auto">
            <a:xfrm>
              <a:off x="1573" y="2827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23" name="Oval 99"/>
            <p:cNvSpPr>
              <a:spLocks noChangeArrowheads="1"/>
            </p:cNvSpPr>
            <p:nvPr/>
          </p:nvSpPr>
          <p:spPr bwMode="auto">
            <a:xfrm>
              <a:off x="1573" y="2875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60424" name="Oval 100"/>
            <p:cNvSpPr>
              <a:spLocks noChangeArrowheads="1"/>
            </p:cNvSpPr>
            <p:nvPr/>
          </p:nvSpPr>
          <p:spPr bwMode="auto">
            <a:xfrm>
              <a:off x="2341" y="2395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60425" name="Oval 101"/>
            <p:cNvSpPr>
              <a:spLocks noChangeArrowheads="1"/>
            </p:cNvSpPr>
            <p:nvPr/>
          </p:nvSpPr>
          <p:spPr bwMode="auto">
            <a:xfrm>
              <a:off x="2149" y="3307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60426" name="Oval 102"/>
            <p:cNvSpPr>
              <a:spLocks noChangeArrowheads="1"/>
            </p:cNvSpPr>
            <p:nvPr/>
          </p:nvSpPr>
          <p:spPr bwMode="auto">
            <a:xfrm>
              <a:off x="2917" y="2875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60427" name="Oval 103"/>
            <p:cNvSpPr>
              <a:spLocks noChangeArrowheads="1"/>
            </p:cNvSpPr>
            <p:nvPr/>
          </p:nvSpPr>
          <p:spPr bwMode="auto">
            <a:xfrm>
              <a:off x="3253" y="3355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60428" name="Oval 104"/>
            <p:cNvSpPr>
              <a:spLocks noChangeArrowheads="1"/>
            </p:cNvSpPr>
            <p:nvPr/>
          </p:nvSpPr>
          <p:spPr bwMode="auto">
            <a:xfrm>
              <a:off x="3877" y="3067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60429" name="Oval 105"/>
            <p:cNvSpPr>
              <a:spLocks noChangeArrowheads="1"/>
            </p:cNvSpPr>
            <p:nvPr/>
          </p:nvSpPr>
          <p:spPr bwMode="auto">
            <a:xfrm>
              <a:off x="4117" y="2347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60430" name="Line 106"/>
            <p:cNvSpPr>
              <a:spLocks noChangeShapeType="1"/>
            </p:cNvSpPr>
            <p:nvPr/>
          </p:nvSpPr>
          <p:spPr bwMode="auto">
            <a:xfrm flipV="1">
              <a:off x="1765" y="2587"/>
              <a:ext cx="62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Line 107"/>
            <p:cNvSpPr>
              <a:spLocks noChangeShapeType="1"/>
            </p:cNvSpPr>
            <p:nvPr/>
          </p:nvSpPr>
          <p:spPr bwMode="auto">
            <a:xfrm>
              <a:off x="1765" y="3067"/>
              <a:ext cx="384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Line 108"/>
            <p:cNvSpPr>
              <a:spLocks noChangeShapeType="1"/>
            </p:cNvSpPr>
            <p:nvPr/>
          </p:nvSpPr>
          <p:spPr bwMode="auto">
            <a:xfrm flipH="1">
              <a:off x="2293" y="2635"/>
              <a:ext cx="144" cy="6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Line 109"/>
            <p:cNvSpPr>
              <a:spLocks noChangeShapeType="1"/>
            </p:cNvSpPr>
            <p:nvPr/>
          </p:nvSpPr>
          <p:spPr bwMode="auto">
            <a:xfrm>
              <a:off x="2581" y="2491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4" name="Line 110"/>
            <p:cNvSpPr>
              <a:spLocks noChangeShapeType="1"/>
            </p:cNvSpPr>
            <p:nvPr/>
          </p:nvSpPr>
          <p:spPr bwMode="auto">
            <a:xfrm>
              <a:off x="2533" y="2587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5" name="Line 111"/>
            <p:cNvSpPr>
              <a:spLocks noChangeShapeType="1"/>
            </p:cNvSpPr>
            <p:nvPr/>
          </p:nvSpPr>
          <p:spPr bwMode="auto">
            <a:xfrm flipV="1">
              <a:off x="3157" y="2539"/>
              <a:ext cx="100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6" name="Line 112"/>
            <p:cNvSpPr>
              <a:spLocks noChangeShapeType="1"/>
            </p:cNvSpPr>
            <p:nvPr/>
          </p:nvSpPr>
          <p:spPr bwMode="auto">
            <a:xfrm>
              <a:off x="3109" y="3115"/>
              <a:ext cx="192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7" name="Line 113"/>
            <p:cNvSpPr>
              <a:spLocks noChangeShapeType="1"/>
            </p:cNvSpPr>
            <p:nvPr/>
          </p:nvSpPr>
          <p:spPr bwMode="auto">
            <a:xfrm>
              <a:off x="2389" y="3499"/>
              <a:ext cx="86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Line 114"/>
            <p:cNvSpPr>
              <a:spLocks noChangeShapeType="1"/>
            </p:cNvSpPr>
            <p:nvPr/>
          </p:nvSpPr>
          <p:spPr bwMode="auto">
            <a:xfrm flipV="1">
              <a:off x="3493" y="3259"/>
              <a:ext cx="43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Line 115"/>
            <p:cNvSpPr>
              <a:spLocks noChangeShapeType="1"/>
            </p:cNvSpPr>
            <p:nvPr/>
          </p:nvSpPr>
          <p:spPr bwMode="auto">
            <a:xfrm flipH="1">
              <a:off x="4021" y="2587"/>
              <a:ext cx="192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Text Box 116"/>
            <p:cNvSpPr txBox="1">
              <a:spLocks noChangeArrowheads="1"/>
            </p:cNvSpPr>
            <p:nvPr/>
          </p:nvSpPr>
          <p:spPr bwMode="auto">
            <a:xfrm>
              <a:off x="2341" y="2395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41" name="Text Box 117"/>
            <p:cNvSpPr txBox="1">
              <a:spLocks noChangeArrowheads="1"/>
            </p:cNvSpPr>
            <p:nvPr/>
          </p:nvSpPr>
          <p:spPr bwMode="auto">
            <a:xfrm>
              <a:off x="2149" y="3307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42" name="Text Box 118"/>
            <p:cNvSpPr txBox="1">
              <a:spLocks noChangeArrowheads="1"/>
            </p:cNvSpPr>
            <p:nvPr/>
          </p:nvSpPr>
          <p:spPr bwMode="auto">
            <a:xfrm>
              <a:off x="2917" y="2875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43" name="Text Box 119"/>
            <p:cNvSpPr txBox="1">
              <a:spLocks noChangeArrowheads="1"/>
            </p:cNvSpPr>
            <p:nvPr/>
          </p:nvSpPr>
          <p:spPr bwMode="auto">
            <a:xfrm>
              <a:off x="3301" y="3355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444" name="Text Box 120"/>
            <p:cNvSpPr txBox="1">
              <a:spLocks noChangeArrowheads="1"/>
            </p:cNvSpPr>
            <p:nvPr/>
          </p:nvSpPr>
          <p:spPr bwMode="auto">
            <a:xfrm>
              <a:off x="3877" y="3019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0445" name="Text Box 121"/>
            <p:cNvSpPr txBox="1">
              <a:spLocks noChangeArrowheads="1"/>
            </p:cNvSpPr>
            <p:nvPr/>
          </p:nvSpPr>
          <p:spPr bwMode="auto">
            <a:xfrm>
              <a:off x="4165" y="2347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0446" name="Text Box 122"/>
            <p:cNvSpPr txBox="1">
              <a:spLocks noChangeArrowheads="1"/>
            </p:cNvSpPr>
            <p:nvPr/>
          </p:nvSpPr>
          <p:spPr bwMode="auto">
            <a:xfrm>
              <a:off x="1813" y="253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60447" name="Text Box 123"/>
            <p:cNvSpPr txBox="1">
              <a:spLocks noChangeArrowheads="1"/>
            </p:cNvSpPr>
            <p:nvPr/>
          </p:nvSpPr>
          <p:spPr bwMode="auto">
            <a:xfrm>
              <a:off x="1669" y="3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0448" name="Text Box 124"/>
            <p:cNvSpPr txBox="1">
              <a:spLocks noChangeArrowheads="1"/>
            </p:cNvSpPr>
            <p:nvPr/>
          </p:nvSpPr>
          <p:spPr bwMode="auto">
            <a:xfrm>
              <a:off x="2197" y="282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49" name="Text Box 125"/>
            <p:cNvSpPr txBox="1">
              <a:spLocks noChangeArrowheads="1"/>
            </p:cNvSpPr>
            <p:nvPr/>
          </p:nvSpPr>
          <p:spPr bwMode="auto">
            <a:xfrm>
              <a:off x="2677" y="253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0450" name="Text Box 126"/>
            <p:cNvSpPr txBox="1">
              <a:spLocks noChangeArrowheads="1"/>
            </p:cNvSpPr>
            <p:nvPr/>
          </p:nvSpPr>
          <p:spPr bwMode="auto">
            <a:xfrm>
              <a:off x="2629" y="325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51" name="Text Box 127"/>
            <p:cNvSpPr txBox="1">
              <a:spLocks noChangeArrowheads="1"/>
            </p:cNvSpPr>
            <p:nvPr/>
          </p:nvSpPr>
          <p:spPr bwMode="auto">
            <a:xfrm>
              <a:off x="3152" y="306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52" name="Text Box 128"/>
            <p:cNvSpPr txBox="1">
              <a:spLocks noChangeArrowheads="1"/>
            </p:cNvSpPr>
            <p:nvPr/>
          </p:nvSpPr>
          <p:spPr bwMode="auto">
            <a:xfrm>
              <a:off x="3349" y="253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453" name="Text Box 129"/>
            <p:cNvSpPr txBox="1">
              <a:spLocks noChangeArrowheads="1"/>
            </p:cNvSpPr>
            <p:nvPr/>
          </p:nvSpPr>
          <p:spPr bwMode="auto">
            <a:xfrm>
              <a:off x="3061" y="225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60454" name="Text Box 130"/>
            <p:cNvSpPr txBox="1">
              <a:spLocks noChangeArrowheads="1"/>
            </p:cNvSpPr>
            <p:nvPr/>
          </p:nvSpPr>
          <p:spPr bwMode="auto">
            <a:xfrm>
              <a:off x="3541" y="309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55" name="Text Box 131"/>
            <p:cNvSpPr txBox="1">
              <a:spLocks noChangeArrowheads="1"/>
            </p:cNvSpPr>
            <p:nvPr/>
          </p:nvSpPr>
          <p:spPr bwMode="auto">
            <a:xfrm>
              <a:off x="4105" y="268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0456" name="Text Box 132"/>
            <p:cNvSpPr txBox="1">
              <a:spLocks noChangeArrowheads="1"/>
            </p:cNvSpPr>
            <p:nvPr/>
          </p:nvSpPr>
          <p:spPr bwMode="auto">
            <a:xfrm>
              <a:off x="975" y="2820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   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(S,0)</a:t>
              </a:r>
            </a:p>
          </p:txBody>
        </p:sp>
        <p:sp>
          <p:nvSpPr>
            <p:cNvPr id="60457" name="Text Box 133"/>
            <p:cNvSpPr txBox="1">
              <a:spLocks noChangeArrowheads="1"/>
            </p:cNvSpPr>
            <p:nvPr/>
          </p:nvSpPr>
          <p:spPr bwMode="auto">
            <a:xfrm>
              <a:off x="1747" y="2296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(3,13)</a:t>
              </a:r>
            </a:p>
          </p:txBody>
        </p:sp>
        <p:sp>
          <p:nvSpPr>
            <p:cNvPr id="60458" name="Text Box 134"/>
            <p:cNvSpPr txBox="1">
              <a:spLocks noChangeArrowheads="1"/>
            </p:cNvSpPr>
            <p:nvPr/>
          </p:nvSpPr>
          <p:spPr bwMode="auto">
            <a:xfrm>
              <a:off x="1883" y="3505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(1,10)</a:t>
              </a:r>
            </a:p>
          </p:txBody>
        </p:sp>
        <p:sp>
          <p:nvSpPr>
            <p:cNvPr id="60459" name="Text Box 135"/>
            <p:cNvSpPr txBox="1">
              <a:spLocks noChangeArrowheads="1"/>
            </p:cNvSpPr>
            <p:nvPr/>
          </p:nvSpPr>
          <p:spPr bwMode="auto">
            <a:xfrm>
              <a:off x="2423" y="2981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(5,18)</a:t>
              </a:r>
            </a:p>
          </p:txBody>
        </p:sp>
        <p:sp>
          <p:nvSpPr>
            <p:cNvPr id="60460" name="Text Box 136"/>
            <p:cNvSpPr txBox="1">
              <a:spLocks noChangeArrowheads="1"/>
            </p:cNvSpPr>
            <p:nvPr/>
          </p:nvSpPr>
          <p:spPr bwMode="auto">
            <a:xfrm>
              <a:off x="3106" y="3550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(3,14)</a:t>
              </a:r>
            </a:p>
          </p:txBody>
        </p:sp>
        <p:sp>
          <p:nvSpPr>
            <p:cNvPr id="60461" name="Text Box 137"/>
            <p:cNvSpPr txBox="1">
              <a:spLocks noChangeArrowheads="1"/>
            </p:cNvSpPr>
            <p:nvPr/>
          </p:nvSpPr>
          <p:spPr bwMode="auto">
            <a:xfrm>
              <a:off x="4376" y="2296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(6,22)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2" name="Text Box 138"/>
            <p:cNvSpPr txBox="1">
              <a:spLocks noChangeArrowheads="1"/>
            </p:cNvSpPr>
            <p:nvPr/>
          </p:nvSpPr>
          <p:spPr bwMode="auto">
            <a:xfrm>
              <a:off x="4059" y="3233"/>
              <a:ext cx="6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(5,16)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3" name="Text Box 139"/>
            <p:cNvSpPr txBox="1">
              <a:spLocks noChangeArrowheads="1"/>
            </p:cNvSpPr>
            <p:nvPr/>
          </p:nvSpPr>
          <p:spPr bwMode="auto">
            <a:xfrm>
              <a:off x="567" y="2342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u</a:t>
              </a:r>
              <a:r>
                <a:rPr lang="en-US" altLang="zh-CN" sz="2800">
                  <a:latin typeface="Times New Roman" panose="02020603050405020304" pitchFamily="18" charset="0"/>
                </a:rPr>
                <a:t>=7</a:t>
              </a:r>
            </a:p>
          </p:txBody>
        </p:sp>
      </p:grpSp>
      <p:sp>
        <p:nvSpPr>
          <p:cNvPr id="4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11.3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图的连通性</a:t>
            </a:r>
          </a:p>
        </p:txBody>
      </p:sp>
      <p:sp>
        <p:nvSpPr>
          <p:cNvPr id="624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362950" cy="45259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之间存在通路，则称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若无向图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是平凡图或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中任何两个顶点都是连通的，则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非连通图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具有自反性、对称性和传递性．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关于顶点之间连通关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系～的一个等价类，称导出子图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连通分支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连通分支数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点割集与边割集</a:t>
            </a:r>
          </a:p>
        </p:txBody>
      </p:sp>
      <p:sp>
        <p:nvSpPr>
          <p:cNvPr id="6451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351837" cy="28082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11.15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对于任意的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均有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点割集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CN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对于任意的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均有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边割集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539750" y="4221163"/>
            <a:ext cx="8135938" cy="2376487"/>
            <a:chOff x="539750" y="4221088"/>
            <a:chExt cx="8135938" cy="2376488"/>
          </a:xfrm>
        </p:grpSpPr>
        <p:pic>
          <p:nvPicPr>
            <p:cNvPr id="64518" name="Picture 10" descr="14-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5"/>
            <a:stretch>
              <a:fillRect/>
            </a:stretch>
          </p:blipFill>
          <p:spPr bwMode="auto">
            <a:xfrm>
              <a:off x="4500563" y="4384675"/>
              <a:ext cx="4175125" cy="206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/>
            <p:cNvSpPr txBox="1">
              <a:spLocks noChangeArrowheads="1"/>
            </p:cNvSpPr>
            <p:nvPr/>
          </p:nvSpPr>
          <p:spPr bwMode="auto">
            <a:xfrm>
              <a:off x="539750" y="4221088"/>
              <a:ext cx="3887788" cy="2376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  <a:defRPr/>
              </a:pPr>
              <a:r>
                <a:rPr lang="zh-CN" altLang="en-US" b="1" kern="0" dirty="0">
                  <a:solidFill>
                    <a:srgbClr val="A50021"/>
                  </a:solidFill>
                  <a:latin typeface="Times New Roman" pitchFamily="18" charset="0"/>
                  <a:ea typeface="+mn-ea"/>
                </a:rPr>
                <a:t>例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   {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v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1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,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v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4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}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，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{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v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6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}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是点割集，</a:t>
              </a:r>
              <a:endParaRPr lang="en-US" altLang="zh-CN" b="1" kern="0" dirty="0">
                <a:latin typeface="Times New Roman" pitchFamily="18" charset="0"/>
                <a:ea typeface="+mn-ea"/>
              </a:endParaRPr>
            </a:p>
            <a:p>
              <a:pPr marL="342900" indent="-342900" eaLnBrk="1" hangingPunct="1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  <a:defRPr/>
              </a:pP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v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6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是割点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. {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v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2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,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v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5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}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不是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.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  <a:defRPr/>
              </a:pPr>
              <a:r>
                <a:rPr lang="en-US" altLang="zh-CN" b="1" kern="0" dirty="0">
                  <a:latin typeface="Times New Roman" pitchFamily="18" charset="0"/>
                  <a:ea typeface="+mn-ea"/>
                </a:rPr>
                <a:t>{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1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,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2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}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，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{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1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,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3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,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5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,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6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}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，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{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8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}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等</a:t>
              </a:r>
              <a:endParaRPr lang="en-US" altLang="zh-CN" b="1" kern="0" dirty="0">
                <a:latin typeface="Times New Roman" pitchFamily="18" charset="0"/>
                <a:ea typeface="+mn-ea"/>
              </a:endParaRPr>
            </a:p>
            <a:p>
              <a:pPr marL="342900" indent="-342900" eaLnBrk="1" hangingPunct="1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  <a:defRPr/>
              </a:pPr>
              <a:r>
                <a:rPr lang="zh-CN" altLang="en-US" b="1" kern="0" dirty="0">
                  <a:latin typeface="Times New Roman" pitchFamily="18" charset="0"/>
                  <a:ea typeface="+mn-ea"/>
                </a:rPr>
                <a:t>是边割集，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8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是桥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. 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  <a:defRPr/>
              </a:pPr>
              <a:r>
                <a:rPr lang="zh-CN" altLang="en-US" b="1" kern="0" dirty="0">
                  <a:latin typeface="Times New Roman" pitchFamily="18" charset="0"/>
                  <a:ea typeface="+mn-ea"/>
                </a:rPr>
                <a:t>而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{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7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,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9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,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5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,</a:t>
              </a:r>
              <a:r>
                <a:rPr lang="en-US" altLang="zh-CN" b="1" i="1" kern="0" dirty="0">
                  <a:latin typeface="Times New Roman" pitchFamily="18" charset="0"/>
                  <a:ea typeface="+mn-ea"/>
                </a:rPr>
                <a:t>e</a:t>
              </a:r>
              <a:r>
                <a:rPr lang="en-US" altLang="zh-CN" b="1" kern="0" baseline="-25000" dirty="0">
                  <a:latin typeface="Times New Roman" pitchFamily="18" charset="0"/>
                  <a:ea typeface="+mn-ea"/>
                </a:rPr>
                <a:t>6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} 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不是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.</a:t>
              </a:r>
              <a:endParaRPr lang="zh-CN" altLang="en-US" b="1" kern="0" dirty="0"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点连通度与边连通度</a:t>
            </a:r>
          </a:p>
        </p:txBody>
      </p:sp>
      <p:sp>
        <p:nvSpPr>
          <p:cNvPr id="66564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29600" cy="38893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11.17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为连通非完全图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称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                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 = min{ 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 smtClean="0">
                <a:latin typeface="Times New Roman" panose="02020603050405020304" pitchFamily="18" charset="0"/>
              </a:rPr>
              <a:t>为点割集 </a:t>
            </a:r>
            <a:r>
              <a:rPr lang="en-US" altLang="zh-CN" dirty="0" smtClean="0">
                <a:latin typeface="Times New Roman" panose="02020603050405020304" pitchFamily="18" charset="0"/>
              </a:rPr>
              <a:t>} 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点连通度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简称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连通度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，则称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为 </a:t>
            </a:r>
            <a:r>
              <a:rPr lang="en-US" altLang="zh-CN" i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连通图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    规定 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) =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</a:rPr>
              <a:t>1, </a:t>
            </a:r>
            <a:r>
              <a:rPr lang="zh-CN" altLang="en-US" dirty="0" smtClean="0">
                <a:latin typeface="Times New Roman" panose="02020603050405020304" pitchFamily="18" charset="0"/>
              </a:rPr>
              <a:t>非连通图的连通度为</a:t>
            </a:r>
            <a:r>
              <a:rPr lang="en-US" altLang="zh-CN" dirty="0" smtClean="0">
                <a:latin typeface="Times New Roman" panose="02020603050405020304" pitchFamily="18" charset="0"/>
              </a:rPr>
              <a:t>0.</a:t>
            </a:r>
          </a:p>
          <a:p>
            <a:pPr eaLnBrk="1" hangingPunct="1">
              <a:spcBef>
                <a:spcPct val="85000"/>
              </a:spcBef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11.18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为连通图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称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 = min{|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 smtClean="0">
                <a:latin typeface="Times New Roman" panose="02020603050405020304" pitchFamily="18" charset="0"/>
              </a:rPr>
              <a:t>为边割集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边连通度</a:t>
            </a:r>
            <a:r>
              <a:rPr lang="en-US" altLang="zh-CN" dirty="0" smtClean="0">
                <a:latin typeface="Times New Roman" panose="02020603050405020304" pitchFamily="18" charset="0"/>
              </a:rPr>
              <a:t>. 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</a:rPr>
              <a:t>，则称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 </a:t>
            </a:r>
            <a:r>
              <a:rPr lang="en-US" altLang="zh-CN" i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边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连通图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    规定非连通图的边连通度为</a:t>
            </a:r>
            <a:r>
              <a:rPr lang="en-US" altLang="zh-CN" dirty="0" smtClean="0">
                <a:latin typeface="Times New Roman" panose="02020603050405020304" pitchFamily="18" charset="0"/>
              </a:rPr>
              <a:t>0.</a:t>
            </a:r>
          </a:p>
        </p:txBody>
      </p:sp>
      <p:grpSp>
        <p:nvGrpSpPr>
          <p:cNvPr id="2" name="组合 43"/>
          <p:cNvGrpSpPr>
            <a:grpSpLocks/>
          </p:cNvGrpSpPr>
          <p:nvPr/>
        </p:nvGrpSpPr>
        <p:grpSpPr bwMode="auto">
          <a:xfrm>
            <a:off x="5940425" y="4365625"/>
            <a:ext cx="2592388" cy="2159000"/>
            <a:chOff x="899592" y="1228690"/>
            <a:chExt cx="2088232" cy="1880340"/>
          </a:xfrm>
        </p:grpSpPr>
        <p:sp>
          <p:nvSpPr>
            <p:cNvPr id="7" name="椭圆 6"/>
            <p:cNvSpPr/>
            <p:nvPr/>
          </p:nvSpPr>
          <p:spPr>
            <a:xfrm>
              <a:off x="1834373" y="1557750"/>
              <a:ext cx="74169" cy="705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260205" y="1989122"/>
              <a:ext cx="71611" cy="718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411098" y="1989122"/>
              <a:ext cx="72890" cy="718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47929" y="2708075"/>
              <a:ext cx="71611" cy="732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94987" y="2708075"/>
              <a:ext cx="72889" cy="732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rot="10800000" flipV="1">
              <a:off x="1331816" y="1628263"/>
              <a:ext cx="502557" cy="36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5"/>
              <a:endCxn id="9" idx="1"/>
            </p:cNvCxnSpPr>
            <p:nvPr/>
          </p:nvCxnSpPr>
          <p:spPr>
            <a:xfrm rot="16200000" flipH="1">
              <a:off x="1969021" y="1545213"/>
              <a:ext cx="381598" cy="525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3"/>
            </p:cNvCxnSpPr>
            <p:nvPr/>
          </p:nvCxnSpPr>
          <p:spPr>
            <a:xfrm rot="5400000">
              <a:off x="2016182" y="2301650"/>
              <a:ext cx="658119" cy="154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</p:cNvCxnSpPr>
            <p:nvPr/>
          </p:nvCxnSpPr>
          <p:spPr>
            <a:xfrm rot="16200000" flipH="1">
              <a:off x="1896618" y="2482984"/>
              <a:ext cx="11061" cy="585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5"/>
            </p:cNvCxnSpPr>
            <p:nvPr/>
          </p:nvCxnSpPr>
          <p:spPr>
            <a:xfrm rot="16200000" flipH="1">
              <a:off x="1105059" y="2265205"/>
              <a:ext cx="658119" cy="227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3"/>
            </p:cNvCxnSpPr>
            <p:nvPr/>
          </p:nvCxnSpPr>
          <p:spPr>
            <a:xfrm rot="5400000">
              <a:off x="1187274" y="2049468"/>
              <a:ext cx="1090873" cy="2263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4"/>
              <a:endCxn id="11" idx="1"/>
            </p:cNvCxnSpPr>
            <p:nvPr/>
          </p:nvCxnSpPr>
          <p:spPr>
            <a:xfrm rot="16200000" flipH="1">
              <a:off x="1493540" y="2006180"/>
              <a:ext cx="1090873" cy="335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Box 30"/>
            <p:cNvSpPr txBox="1">
              <a:spLocks noChangeArrowheads="1"/>
            </p:cNvSpPr>
            <p:nvPr/>
          </p:nvSpPr>
          <p:spPr bwMode="auto">
            <a:xfrm>
              <a:off x="1763688" y="122869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0" name="TextBox 31"/>
            <p:cNvSpPr txBox="1">
              <a:spLocks noChangeArrowheads="1"/>
            </p:cNvSpPr>
            <p:nvPr/>
          </p:nvSpPr>
          <p:spPr bwMode="auto">
            <a:xfrm>
              <a:off x="2483768" y="180475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1" name="TextBox 32"/>
            <p:cNvSpPr txBox="1">
              <a:spLocks noChangeArrowheads="1"/>
            </p:cNvSpPr>
            <p:nvPr/>
          </p:nvSpPr>
          <p:spPr bwMode="auto">
            <a:xfrm>
              <a:off x="2267744" y="256490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2" name="TextBox 33"/>
            <p:cNvSpPr txBox="1">
              <a:spLocks noChangeArrowheads="1"/>
            </p:cNvSpPr>
            <p:nvPr/>
          </p:nvSpPr>
          <p:spPr bwMode="auto">
            <a:xfrm>
              <a:off x="1187624" y="256490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3" name="TextBox 34"/>
            <p:cNvSpPr txBox="1">
              <a:spLocks noChangeArrowheads="1"/>
            </p:cNvSpPr>
            <p:nvPr/>
          </p:nvSpPr>
          <p:spPr bwMode="auto">
            <a:xfrm>
              <a:off x="899592" y="173274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4" name="TextBox 35"/>
            <p:cNvSpPr txBox="1">
              <a:spLocks noChangeArrowheads="1"/>
            </p:cNvSpPr>
            <p:nvPr/>
          </p:nvSpPr>
          <p:spPr bwMode="auto">
            <a:xfrm>
              <a:off x="1259632" y="141277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5" name="TextBox 36"/>
            <p:cNvSpPr txBox="1">
              <a:spLocks noChangeArrowheads="1"/>
            </p:cNvSpPr>
            <p:nvPr/>
          </p:nvSpPr>
          <p:spPr bwMode="auto">
            <a:xfrm>
              <a:off x="1043608" y="216479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6" name="TextBox 37"/>
            <p:cNvSpPr txBox="1">
              <a:spLocks noChangeArrowheads="1"/>
            </p:cNvSpPr>
            <p:nvPr/>
          </p:nvSpPr>
          <p:spPr bwMode="auto">
            <a:xfrm>
              <a:off x="1763688" y="2708920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7" name="TextBox 38"/>
            <p:cNvSpPr txBox="1">
              <a:spLocks noChangeArrowheads="1"/>
            </p:cNvSpPr>
            <p:nvPr/>
          </p:nvSpPr>
          <p:spPr bwMode="auto">
            <a:xfrm>
              <a:off x="2339752" y="216479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8" name="TextBox 39"/>
            <p:cNvSpPr txBox="1">
              <a:spLocks noChangeArrowheads="1"/>
            </p:cNvSpPr>
            <p:nvPr/>
          </p:nvSpPr>
          <p:spPr bwMode="auto">
            <a:xfrm>
              <a:off x="2051720" y="141277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9" name="TextBox 40"/>
            <p:cNvSpPr txBox="1">
              <a:spLocks noChangeArrowheads="1"/>
            </p:cNvSpPr>
            <p:nvPr/>
          </p:nvSpPr>
          <p:spPr bwMode="auto">
            <a:xfrm>
              <a:off x="1403648" y="184482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90" name="TextBox 41"/>
            <p:cNvSpPr txBox="1">
              <a:spLocks noChangeArrowheads="1"/>
            </p:cNvSpPr>
            <p:nvPr/>
          </p:nvSpPr>
          <p:spPr bwMode="auto">
            <a:xfrm>
              <a:off x="1979712" y="1844824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23850" y="5300663"/>
            <a:ext cx="5327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例   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=2, 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2-</a:t>
            </a:r>
            <a:r>
              <a:rPr lang="zh-CN" altLang="en-US">
                <a:latin typeface="Times New Roman" panose="02020603050405020304" pitchFamily="18" charset="0"/>
              </a:rPr>
              <a:t>连通图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也是</a:t>
            </a:r>
            <a:r>
              <a:rPr lang="en-US" altLang="zh-CN">
                <a:latin typeface="Times New Roman" panose="02020603050405020304" pitchFamily="18" charset="0"/>
              </a:rPr>
              <a:t>1-</a:t>
            </a:r>
            <a:r>
              <a:rPr lang="zh-CN" altLang="en-US">
                <a:latin typeface="Times New Roman" panose="02020603050405020304" pitchFamily="18" charset="0"/>
              </a:rPr>
              <a:t>连通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      </a:t>
            </a:r>
            <a:r>
              <a:rPr lang="en-US" altLang="zh-CN">
                <a:latin typeface="Times New Roman" panose="02020603050405020304" pitchFamily="18" charset="0"/>
              </a:rPr>
              <a:t>=2,  2</a:t>
            </a:r>
            <a:r>
              <a:rPr lang="zh-CN" altLang="en-US">
                <a:latin typeface="Times New Roman" panose="02020603050405020304" pitchFamily="18" charset="0"/>
              </a:rPr>
              <a:t>边</a:t>
            </a:r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</a:rPr>
              <a:t>连通图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也是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边</a:t>
            </a:r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</a:rPr>
              <a:t>连通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几点说明</a:t>
            </a:r>
            <a:endParaRPr lang="zh-CN" altLang="en-US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861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46088" y="1125538"/>
            <a:ext cx="8229600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)=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)=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非连通，则</a:t>
            </a:r>
            <a:r>
              <a:rPr lang="zh-CN" altLang="en-US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latin typeface="Times New Roman" panose="02020603050405020304" pitchFamily="18" charset="0"/>
              </a:rPr>
              <a:t>=0</a:t>
            </a:r>
          </a:p>
          <a:p>
            <a:pPr eaLnBrk="1" hangingPunct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中有割点，则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 smtClean="0">
                <a:latin typeface="Times New Roman" panose="02020603050405020304" pitchFamily="18" charset="0"/>
              </a:rPr>
              <a:t>=1</a:t>
            </a:r>
            <a:r>
              <a:rPr lang="zh-CN" altLang="en-US" dirty="0" smtClean="0">
                <a:latin typeface="Times New Roman" panose="02020603050405020304" pitchFamily="18" charset="0"/>
              </a:rPr>
              <a:t>，若有桥，则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latin typeface="Times New Roman" panose="02020603050405020304" pitchFamily="18" charset="0"/>
              </a:rPr>
              <a:t>=1</a:t>
            </a:r>
          </a:p>
          <a:p>
            <a:pPr eaLnBrk="1" hangingPunct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1-</a:t>
            </a:r>
            <a:r>
              <a:rPr lang="zh-CN" altLang="en-US" dirty="0" smtClean="0">
                <a:latin typeface="Times New Roman" panose="02020603050405020304" pitchFamily="18" charset="0"/>
              </a:rPr>
              <a:t>连通图，</a:t>
            </a:r>
            <a:r>
              <a:rPr lang="en-US" altLang="zh-CN" dirty="0" smtClean="0">
                <a:latin typeface="Times New Roman" panose="02020603050405020304" pitchFamily="18" charset="0"/>
              </a:rPr>
              <a:t>2-</a:t>
            </a:r>
            <a:r>
              <a:rPr lang="zh-CN" altLang="en-US" dirty="0" smtClean="0">
                <a:latin typeface="Times New Roman" panose="02020603050405020304" pitchFamily="18" charset="0"/>
              </a:rPr>
              <a:t>连通图，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</a:rPr>
              <a:t>连通图，但不是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+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</a:rPr>
              <a:t>)-</a:t>
            </a:r>
            <a:r>
              <a:rPr lang="zh-CN" altLang="en-US" dirty="0" smtClean="0">
                <a:latin typeface="Times New Roman" panose="02020603050405020304" pitchFamily="18" charset="0"/>
              </a:rPr>
              <a:t>连通图，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边</a:t>
            </a:r>
            <a:r>
              <a:rPr lang="en-US" altLang="zh-CN" dirty="0" smtClean="0"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</a:rPr>
              <a:t>连通图，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边</a:t>
            </a:r>
            <a:r>
              <a:rPr lang="en-US" altLang="zh-CN" dirty="0" smtClean="0"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</a:rPr>
              <a:t>连通图，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</a:rPr>
              <a:t>边</a:t>
            </a:r>
            <a:r>
              <a:rPr lang="en-US" altLang="zh-CN" dirty="0" smtClean="0"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</a:rPr>
              <a:t>连通图，但不是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+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</a:rPr>
              <a:t>)-</a:t>
            </a:r>
            <a:r>
              <a:rPr lang="zh-CN" altLang="en-US" dirty="0" smtClean="0">
                <a:latin typeface="Times New Roman" panose="02020603050405020304" pitchFamily="18" charset="0"/>
              </a:rPr>
              <a:t>边连通图，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11.6</a:t>
            </a:r>
            <a:r>
              <a:rPr lang="en-US" altLang="zh-CN" dirty="0" smtClean="0">
                <a:latin typeface="Times New Roman" panose="02020603050405020304" pitchFamily="18" charset="0"/>
              </a:rPr>
              <a:t>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有向图的连通性及分类</a:t>
            </a:r>
          </a:p>
        </p:txBody>
      </p:sp>
      <p:sp>
        <p:nvSpPr>
          <p:cNvPr id="7066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76672" y="1133475"/>
            <a:ext cx="8867328" cy="51117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11.19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为一个有向图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可达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规定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相互可达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规定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性质</a:t>
            </a:r>
            <a:r>
              <a:rPr lang="en-US" altLang="zh-CN" dirty="0" smtClean="0">
                <a:latin typeface="Times New Roman" panose="02020603050405020304" pitchFamily="18" charset="0"/>
              </a:rPr>
              <a:t>:</a:t>
            </a:r>
            <a:r>
              <a:rPr lang="zh-CN" altLang="en-US" dirty="0" smtClean="0">
                <a:latin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dirty="0" smtClean="0">
                <a:latin typeface="Times New Roman" panose="02020603050405020304" pitchFamily="18" charset="0"/>
              </a:rPr>
              <a:t>具有自反性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、传递性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           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zh-CN" altLang="en-US" dirty="0" smtClean="0">
                <a:latin typeface="Times New Roman" panose="02020603050405020304" pitchFamily="18" charset="0"/>
              </a:rPr>
              <a:t>具有自反性、对称性、传递性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若有向图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的基图是连通图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弱连通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至少有一个成立，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单向连通图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均有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强连通图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有向图的连通性</a:t>
            </a:r>
          </a:p>
        </p:txBody>
      </p:sp>
      <p:pic>
        <p:nvPicPr>
          <p:cNvPr id="72708" name="Picture 6" descr="DSCN2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2" r="1123" b="36240"/>
          <a:stretch>
            <a:fillRect/>
          </a:stretch>
        </p:blipFill>
        <p:spPr bwMode="auto">
          <a:xfrm>
            <a:off x="395288" y="1125538"/>
            <a:ext cx="8137525" cy="1655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5288" y="2781300"/>
            <a:ext cx="813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          </a:t>
            </a:r>
            <a:r>
              <a:rPr lang="zh-CN" altLang="en-US"/>
              <a:t>强连通                  单向连通                  弱连通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5288" y="3471863"/>
            <a:ext cx="82915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是强连通图当且仅当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经过所有顶点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至少一次的回路．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证：充分性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证必要性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的强连通性，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依次连接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所得到的回路经过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中每个顶点至少一次．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是单向连通图当且仅当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经过所有顶点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至少一次的通路．</a:t>
            </a:r>
          </a:p>
        </p:txBody>
      </p:sp>
      <p:sp>
        <p:nvSpPr>
          <p:cNvPr id="72711" name="TextBox 9"/>
          <p:cNvSpPr txBox="1">
            <a:spLocks noChangeArrowheads="1"/>
          </p:cNvSpPr>
          <p:nvPr/>
        </p:nvSpPr>
        <p:spPr bwMode="auto">
          <a:xfrm>
            <a:off x="395288" y="1052513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例</a:t>
            </a:r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扩大路径法</a:t>
            </a:r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2808287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设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en-US" altLang="zh-CN" smtClean="0">
                <a:latin typeface="Times New Roman" panose="02020603050405020304" pitchFamily="18" charset="0"/>
              </a:rPr>
              <a:t>=&lt;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</a:rPr>
              <a:t>&gt;</a:t>
            </a:r>
            <a:r>
              <a:rPr lang="zh-CN" altLang="en-US" smtClean="0">
                <a:latin typeface="Times New Roman" panose="02020603050405020304" pitchFamily="18" charset="0"/>
              </a:rPr>
              <a:t>为无向图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 </a:t>
            </a:r>
            <a:r>
              <a:rPr lang="zh-CN" altLang="en-US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mtClean="0">
                <a:latin typeface="Times New Roman" panose="02020603050405020304" pitchFamily="18" charset="0"/>
              </a:rPr>
              <a:t>为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中一条路径</a:t>
            </a:r>
            <a:r>
              <a:rPr lang="en-US" altLang="zh-CN" smtClean="0">
                <a:latin typeface="Times New Roman" panose="02020603050405020304" pitchFamily="18" charset="0"/>
              </a:rPr>
              <a:t>. </a:t>
            </a:r>
            <a:r>
              <a:rPr lang="zh-CN" altLang="en-US" smtClean="0">
                <a:latin typeface="Times New Roman" panose="02020603050405020304" pitchFamily="18" charset="0"/>
              </a:rPr>
              <a:t>若此路径的两个端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点都不与通路外的顶点相邻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则称</a:t>
            </a:r>
            <a:r>
              <a:rPr lang="zh-CN" altLang="en-US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mtClean="0">
                <a:latin typeface="Times New Roman" panose="02020603050405020304" pitchFamily="18" charset="0"/>
              </a:rPr>
              <a:t>是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</a:rPr>
              <a:t>极大路径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任取一条边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如果它有一个端点与其他的顶点相邻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就将这条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边延伸到这个顶点</a:t>
            </a:r>
            <a:r>
              <a:rPr lang="en-US" altLang="zh-CN" smtClean="0">
                <a:latin typeface="Times New Roman" panose="02020603050405020304" pitchFamily="18" charset="0"/>
              </a:rPr>
              <a:t>. </a:t>
            </a:r>
            <a:r>
              <a:rPr lang="zh-CN" altLang="en-US" smtClean="0">
                <a:latin typeface="Times New Roman" panose="02020603050405020304" pitchFamily="18" charset="0"/>
              </a:rPr>
              <a:t>继续这一过程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直至得到一条极大路径为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止</a:t>
            </a:r>
            <a:r>
              <a:rPr lang="en-US" altLang="zh-CN" smtClean="0">
                <a:latin typeface="Times New Roman" panose="02020603050405020304" pitchFamily="18" charset="0"/>
              </a:rPr>
              <a:t>. </a:t>
            </a:r>
            <a:r>
              <a:rPr lang="zh-CN" altLang="en-US" smtClean="0">
                <a:latin typeface="Times New Roman" panose="02020603050405020304" pitchFamily="18" charset="0"/>
              </a:rPr>
              <a:t>称此种方法为“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扩大路径法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r>
              <a:rPr lang="en-US" altLang="zh-CN" smtClean="0">
                <a:latin typeface="Times New Roman" panose="02020603050405020304" pitchFamily="18" charset="0"/>
              </a:rPr>
              <a:t>. </a:t>
            </a:r>
            <a:r>
              <a:rPr lang="zh-CN" altLang="en-US" smtClean="0">
                <a:latin typeface="Times New Roman" panose="02020603050405020304" pitchFamily="18" charset="0"/>
              </a:rPr>
              <a:t>用扩大路径法总可以得到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一条极大路径</a:t>
            </a:r>
            <a:r>
              <a:rPr lang="en-US" altLang="zh-CN" smtClean="0">
                <a:latin typeface="Times New Roman" panose="02020603050405020304" pitchFamily="18" charset="0"/>
              </a:rPr>
              <a:t>.  </a:t>
            </a:r>
            <a:r>
              <a:rPr lang="zh-CN" altLang="en-US" smtClean="0">
                <a:latin typeface="Times New Roman" panose="02020603050405020304" pitchFamily="18" charset="0"/>
              </a:rPr>
              <a:t>在有向图中可类似讨论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endParaRPr lang="en-US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1619250" y="3789363"/>
            <a:ext cx="6481763" cy="2033587"/>
            <a:chOff x="1619672" y="3789040"/>
            <a:chExt cx="6480720" cy="2034347"/>
          </a:xfrm>
        </p:grpSpPr>
        <p:pic>
          <p:nvPicPr>
            <p:cNvPr id="74758" name="Picture 17" descr="14-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486" r="48572" b="21143"/>
            <a:stretch>
              <a:fillRect/>
            </a:stretch>
          </p:blipFill>
          <p:spPr bwMode="auto">
            <a:xfrm>
              <a:off x="1774214" y="3789040"/>
              <a:ext cx="6326178" cy="1118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59" name="Picture 16" descr="14-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31" t="-7486" b="21143"/>
            <a:stretch>
              <a:fillRect/>
            </a:stretch>
          </p:blipFill>
          <p:spPr bwMode="auto">
            <a:xfrm>
              <a:off x="1619672" y="4653136"/>
              <a:ext cx="6191261" cy="117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468313" y="3889375"/>
            <a:ext cx="7921625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+mn-lt"/>
                <a:ea typeface="+mn-ea"/>
              </a:rPr>
              <a:t>例 </a:t>
            </a:r>
            <a:endParaRPr lang="en-US" altLang="zh-CN" b="1" kern="0" dirty="0">
              <a:latin typeface="+mn-lt"/>
              <a:ea typeface="+mn-ea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endParaRPr lang="en-US" altLang="zh-CN" b="1" kern="0" dirty="0">
              <a:latin typeface="+mn-lt"/>
              <a:ea typeface="+mn-ea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endParaRPr lang="en-US" altLang="zh-CN" b="1" kern="0" dirty="0">
              <a:latin typeface="+mn-lt"/>
              <a:ea typeface="+mn-ea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endParaRPr lang="en-US" altLang="zh-CN" b="1" kern="0" dirty="0">
              <a:latin typeface="+mn-lt"/>
              <a:ea typeface="+mn-ea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+mn-lt"/>
                <a:ea typeface="+mn-ea"/>
              </a:rPr>
              <a:t>由一条路径扩大出的极大路径不惟一，极大路径不一定是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+mn-lt"/>
                <a:ea typeface="+mn-ea"/>
              </a:rPr>
              <a:t>最长的路径</a:t>
            </a:r>
            <a:endParaRPr lang="zh-CN" altLang="en-US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扩大路径法的应用</a:t>
            </a:r>
          </a:p>
        </p:txBody>
      </p:sp>
      <p:sp>
        <p:nvSpPr>
          <p:cNvPr id="768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93503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设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dirty="0" smtClean="0">
                <a:latin typeface="Times New Roman" panose="02020603050405020304" pitchFamily="18" charset="0"/>
              </a:rPr>
              <a:t>为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</a:rPr>
              <a:t>）阶无向简单图，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，证明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dirty="0" smtClean="0">
                <a:latin typeface="Times New Roman" panose="02020603050405020304" pitchFamily="18" charset="0"/>
              </a:rPr>
              <a:t>中存在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长度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 smtClean="0">
                <a:latin typeface="Times New Roman" panose="02020603050405020304" pitchFamily="18" charset="0"/>
              </a:rPr>
              <a:t>+1 </a:t>
            </a:r>
            <a:r>
              <a:rPr lang="zh-CN" altLang="en-US" dirty="0" smtClean="0">
                <a:latin typeface="Times New Roman" panose="02020603050405020304" pitchFamily="18" charset="0"/>
              </a:rPr>
              <a:t>的圈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6805" name="Rectangle 9"/>
          <p:cNvSpPr>
            <a:spLocks noChangeArrowheads="1"/>
          </p:cNvSpPr>
          <p:nvPr/>
        </p:nvSpPr>
        <p:spPr bwMode="auto">
          <a:xfrm>
            <a:off x="590550" y="2060574"/>
            <a:ext cx="8229600" cy="230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证：设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是一条极大路径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</a:rPr>
              <a:t>相邻，则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可得长度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>
                <a:latin typeface="Times New Roman" panose="02020603050405020304" pitchFamily="18" charset="0"/>
              </a:rPr>
              <a:t>+1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</a:rPr>
              <a:t>圈。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</a:rPr>
              <a:t>否则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</a:rPr>
              <a:t>不与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 smtClean="0">
                <a:latin typeface="Times New Roman" panose="02020603050405020304" pitchFamily="18" charset="0"/>
              </a:rPr>
              <a:t>外顶点</a:t>
            </a:r>
            <a:r>
              <a:rPr lang="zh-CN" altLang="en-US" dirty="0">
                <a:latin typeface="Times New Roman" panose="02020603050405020304" pitchFamily="18" charset="0"/>
              </a:rPr>
              <a:t>相邻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又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因而</a:t>
            </a:r>
            <a:r>
              <a:rPr lang="zh-CN" altLang="en-US" dirty="0">
                <a:latin typeface="Times New Roman" panose="02020603050405020304" pitchFamily="18" charset="0"/>
              </a:rPr>
              <a:t>在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latin typeface="Times New Roman" panose="02020603050405020304" pitchFamily="18" charset="0"/>
              </a:rPr>
              <a:t>上除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外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至少还存在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个顶点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  <a:r>
              <a:rPr lang="zh-CN" altLang="en-US" dirty="0" smtClean="0">
                <a:latin typeface="Times New Roman" panose="02020603050405020304" pitchFamily="18" charset="0"/>
              </a:rPr>
              <a:t>相邻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</a:rPr>
              <a:t>如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</a:rPr>
              <a:t> (1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</a:rPr>
              <a:t>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). </a:t>
            </a:r>
            <a:r>
              <a:rPr lang="zh-CN" altLang="en-US" dirty="0" smtClean="0">
                <a:latin typeface="Times New Roman" panose="02020603050405020304" pitchFamily="18" charset="0"/>
              </a:rPr>
              <a:t>于是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t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 smtClean="0">
                <a:latin typeface="Times New Roman" panose="02020603050405020304" pitchFamily="18" charset="0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</a:rPr>
              <a:t>长度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>
                <a:latin typeface="Times New Roman" panose="02020603050405020304" pitchFamily="18" charset="0"/>
              </a:rPr>
              <a:t>+1 </a:t>
            </a:r>
            <a:r>
              <a:rPr lang="zh-CN" altLang="en-US" dirty="0">
                <a:latin typeface="Times New Roman" panose="02020603050405020304" pitchFamily="18" charset="0"/>
              </a:rPr>
              <a:t>的圈。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76806" name="Picture 7" descr="DSCN2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" t="15704" r="4788" b="30690"/>
          <a:stretch>
            <a:fillRect/>
          </a:stretch>
        </p:blipFill>
        <p:spPr bwMode="auto">
          <a:xfrm>
            <a:off x="962819" y="4149080"/>
            <a:ext cx="738346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11.4  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图的矩阵表示</a:t>
            </a:r>
          </a:p>
        </p:txBody>
      </p:sp>
      <p:sp>
        <p:nvSpPr>
          <p:cNvPr id="788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5843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无向图的关联矩阵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11.21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无向图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|=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</a:rPr>
              <a:t>|=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，令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dirty="0" smtClean="0">
                <a:latin typeface="Times New Roman" panose="02020603050405020304" pitchFamily="18" charset="0"/>
              </a:rPr>
              <a:t>为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 </a:t>
            </a:r>
            <a:r>
              <a:rPr lang="zh-CN" altLang="en-US" dirty="0" smtClean="0">
                <a:latin typeface="Times New Roman" panose="02020603050405020304" pitchFamily="18" charset="0"/>
              </a:rPr>
              <a:t>与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endParaRPr lang="en-US" altLang="zh-CN" baseline="-250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的关联次数，称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关联矩阵</a:t>
            </a:r>
            <a:r>
              <a:rPr lang="zh-CN" altLang="en-US" dirty="0" smtClean="0">
                <a:latin typeface="Times New Roman" panose="02020603050405020304" pitchFamily="18" charset="0"/>
              </a:rPr>
              <a:t>，记为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). 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395288" y="2781300"/>
            <a:ext cx="7826375" cy="3168650"/>
            <a:chOff x="395536" y="2780928"/>
            <a:chExt cx="7826014" cy="3168352"/>
          </a:xfrm>
        </p:grpSpPr>
        <p:pic>
          <p:nvPicPr>
            <p:cNvPr id="78854" name="Picture 8" descr="DSCN211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8" b="16667"/>
            <a:stretch>
              <a:fillRect/>
            </a:stretch>
          </p:blipFill>
          <p:spPr bwMode="auto">
            <a:xfrm>
              <a:off x="4355976" y="2780928"/>
              <a:ext cx="3865574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8855" name="Object 10"/>
            <p:cNvGraphicFramePr>
              <a:graphicFrameLocks noChangeAspect="1"/>
            </p:cNvGraphicFramePr>
            <p:nvPr/>
          </p:nvGraphicFramePr>
          <p:xfrm>
            <a:off x="755576" y="3573016"/>
            <a:ext cx="3328774" cy="1830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3" name="Equation" r:id="rId5" imgW="1663700" imgH="927100" progId="Equation.3">
                    <p:embed/>
                  </p:oleObj>
                </mc:Choice>
                <mc:Fallback>
                  <p:oleObj name="Equation" r:id="rId5" imgW="1663700" imgH="927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573016"/>
                          <a:ext cx="3328774" cy="1830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8"/>
            <p:cNvSpPr txBox="1">
              <a:spLocks noChangeArrowheads="1"/>
            </p:cNvSpPr>
            <p:nvPr/>
          </p:nvSpPr>
          <p:spPr bwMode="auto">
            <a:xfrm>
              <a:off x="395536" y="2996808"/>
              <a:ext cx="720692" cy="576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  <a:defRPr/>
              </a:pPr>
              <a:r>
                <a:rPr lang="zh-CN" altLang="en-US" b="1" kern="0" dirty="0">
                  <a:latin typeface="Times New Roman" pitchFamily="18" charset="0"/>
                  <a:ea typeface="+mn-ea"/>
                </a:rPr>
                <a:t>例</a:t>
              </a:r>
              <a:endParaRPr lang="en-US" altLang="zh-CN" b="1" kern="0" dirty="0"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有向图</a:t>
            </a:r>
          </a:p>
        </p:txBody>
      </p:sp>
      <p:sp>
        <p:nvSpPr>
          <p:cNvPr id="1024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229600" cy="4929187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mtClean="0">
                <a:solidFill>
                  <a:srgbClr val="A50021"/>
                </a:solidFill>
                <a:latin typeface="Times New Roman" panose="02020603050405020304" pitchFamily="18" charset="0"/>
              </a:rPr>
              <a:t>11.2</a:t>
            </a:r>
            <a:r>
              <a:rPr lang="en-US" altLang="zh-CN" smtClean="0">
                <a:latin typeface="Times New Roman" panose="02020603050405020304" pitchFamily="18" charset="0"/>
              </a:rPr>
              <a:t>  </a:t>
            </a:r>
            <a:r>
              <a:rPr lang="zh-CN" altLang="en-US" smtClean="0">
                <a:latin typeface="Times New Roman" panose="02020603050405020304" pitchFamily="18" charset="0"/>
              </a:rPr>
              <a:t>有向图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=&lt;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</a:rPr>
              <a:t>&gt;,</a:t>
            </a:r>
            <a:r>
              <a:rPr lang="zh-CN" altLang="en-US" smtClean="0">
                <a:latin typeface="Times New Roman" panose="02020603050405020304" pitchFamily="18" charset="0"/>
              </a:rPr>
              <a:t>其中</a:t>
            </a:r>
          </a:p>
          <a:p>
            <a:pPr marL="457200" indent="-457200" eaLnBrk="1" hangingPunct="1"/>
            <a:r>
              <a:rPr lang="en-US" altLang="zh-CN" smtClean="0">
                <a:latin typeface="Times New Roman" panose="02020603050405020304" pitchFamily="18" charset="0"/>
              </a:rPr>
              <a:t>(1) </a:t>
            </a:r>
            <a:r>
              <a:rPr lang="en-US" altLang="zh-CN" i="1" smtClean="0">
                <a:latin typeface="Times New Roman" panose="02020603050405020304" pitchFamily="18" charset="0"/>
              </a:rPr>
              <a:t>V </a:t>
            </a:r>
            <a:r>
              <a:rPr lang="zh-CN" altLang="en-US" smtClean="0">
                <a:latin typeface="Times New Roman" panose="02020603050405020304" pitchFamily="18" charset="0"/>
              </a:rPr>
              <a:t>为非空有穷集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</a:rPr>
              <a:t>顶点集</a:t>
            </a:r>
            <a:r>
              <a:rPr lang="zh-CN" altLang="en-US" smtClean="0">
                <a:latin typeface="Times New Roman" panose="02020603050405020304" pitchFamily="18" charset="0"/>
              </a:rPr>
              <a:t>，其元素称为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顶点</a:t>
            </a:r>
          </a:p>
          <a:p>
            <a:pPr marL="457200" indent="-457200" eaLnBrk="1" hangingPunct="1"/>
            <a:r>
              <a:rPr lang="en-US" altLang="zh-CN" smtClean="0">
                <a:latin typeface="Times New Roman" panose="02020603050405020304" pitchFamily="18" charset="0"/>
              </a:rPr>
              <a:t>(2) 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zh-CN" altLang="en-US" smtClean="0">
                <a:latin typeface="Times New Roman" panose="02020603050405020304" pitchFamily="18" charset="0"/>
              </a:rPr>
              <a:t>为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smtClean="0">
                <a:latin typeface="Times New Roman" panose="02020603050405020304" pitchFamily="18" charset="0"/>
              </a:rPr>
              <a:t>V </a:t>
            </a:r>
            <a:r>
              <a:rPr lang="zh-CN" altLang="en-US" smtClean="0">
                <a:latin typeface="Times New Roman" panose="02020603050405020304" pitchFamily="18" charset="0"/>
              </a:rPr>
              <a:t>的多重有穷集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称为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</a:rPr>
              <a:t>边集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其元素称为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</a:rPr>
              <a:t>有向边</a:t>
            </a:r>
            <a:r>
              <a:rPr lang="en-US" altLang="zh-CN" smtClean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简称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边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CN" i="1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mtClean="0">
                <a:latin typeface="Times New Roman" panose="02020603050405020304" pitchFamily="18" charset="0"/>
              </a:rPr>
              <a:t>   有向图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=&lt;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</a:rPr>
              <a:t>&gt;, </a:t>
            </a:r>
            <a:r>
              <a:rPr lang="zh-CN" altLang="en-US" smtClean="0">
                <a:latin typeface="Times New Roman" panose="02020603050405020304" pitchFamily="18" charset="0"/>
              </a:rPr>
              <a:t>其中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</a:rPr>
              <a:t>={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}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</a:rPr>
              <a:t>={&lt;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&gt;,&lt;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&gt;,&lt;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&gt;,&lt;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&gt;,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       &lt;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smtClean="0">
                <a:latin typeface="Times New Roman" panose="02020603050405020304" pitchFamily="18" charset="0"/>
              </a:rPr>
              <a:t>&gt;,&lt;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&gt;,&lt;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&gt;}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           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CN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注意：图的集合表示与图形表示之间的对应</a:t>
            </a:r>
          </a:p>
        </p:txBody>
      </p:sp>
      <p:pic>
        <p:nvPicPr>
          <p:cNvPr id="10245" name="Picture 12" descr="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2997200"/>
            <a:ext cx="23256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无向图关联矩阵的性质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</a:endParaRPr>
          </a:p>
        </p:txBody>
      </p:sp>
      <p:graphicFrame>
        <p:nvGraphicFramePr>
          <p:cNvPr id="8090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207245"/>
              </p:ext>
            </p:extLst>
          </p:nvPr>
        </p:nvGraphicFramePr>
        <p:xfrm>
          <a:off x="1014413" y="1355725"/>
          <a:ext cx="4900612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7" name="Equation" r:id="rId4" imgW="2031840" imgH="1536480" progId="Equation.DSMT4">
                  <p:embed/>
                </p:oleObj>
              </mc:Choice>
              <mc:Fallback>
                <p:oleObj name="Equation" r:id="rId4" imgW="2031840" imgH="1536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355725"/>
                        <a:ext cx="4900612" cy="371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7" name="组合 9"/>
          <p:cNvGrpSpPr>
            <a:grpSpLocks/>
          </p:cNvGrpSpPr>
          <p:nvPr/>
        </p:nvGrpSpPr>
        <p:grpSpPr bwMode="auto">
          <a:xfrm>
            <a:off x="360363" y="1125538"/>
            <a:ext cx="7812087" cy="2922587"/>
            <a:chOff x="360312" y="1124744"/>
            <a:chExt cx="7812088" cy="2923877"/>
          </a:xfrm>
        </p:grpSpPr>
        <p:graphicFrame>
          <p:nvGraphicFramePr>
            <p:cNvPr id="82952" name="Object 8"/>
            <p:cNvGraphicFramePr>
              <a:graphicFrameLocks noChangeAspect="1"/>
            </p:cNvGraphicFramePr>
            <p:nvPr/>
          </p:nvGraphicFramePr>
          <p:xfrm>
            <a:off x="2051720" y="1556792"/>
            <a:ext cx="4186002" cy="1799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86" name="Equation" r:id="rId4" imgW="1676400" imgH="736600" progId="Equation.3">
                    <p:embed/>
                  </p:oleObj>
                </mc:Choice>
                <mc:Fallback>
                  <p:oleObj name="Equation" r:id="rId4" imgW="1676400" imgH="736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1556792"/>
                          <a:ext cx="4186002" cy="1799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3" name="Rectangle 10"/>
            <p:cNvSpPr>
              <a:spLocks noChangeArrowheads="1"/>
            </p:cNvSpPr>
            <p:nvPr/>
          </p:nvSpPr>
          <p:spPr bwMode="auto">
            <a:xfrm>
              <a:off x="360312" y="1124744"/>
              <a:ext cx="7812088" cy="292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1143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A5002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11.22</a:t>
              </a:r>
              <a:r>
                <a:rPr lang="en-US" altLang="zh-CN" b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b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设</a:t>
              </a:r>
              <a:r>
                <a: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有向图</a:t>
              </a:r>
              <a:r>
                <a:rPr lang="en-US" altLang="zh-CN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=&lt;</a:t>
              </a:r>
              <a:r>
                <a:rPr lang="en-US" altLang="zh-CN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&gt;</a:t>
              </a:r>
              <a:r>
                <a: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中无环，令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则称 </a:t>
              </a: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i="1" baseline="-30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ij</a:t>
              </a: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i="1" baseline="-30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baseline="-30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i="1" baseline="-30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为</a:t>
              </a:r>
              <a:r>
                <a:rPr lang="en-US" altLang="zh-CN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的</a:t>
              </a:r>
              <a:r>
                <a:rPr lang="zh-CN" altLang="en-US">
                  <a:solidFill>
                    <a:srgbClr val="A5002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关联矩阵</a:t>
              </a:r>
              <a:r>
                <a: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，记为</a:t>
              </a:r>
              <a:r>
                <a:rPr lang="en-US" altLang="zh-CN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). 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aseline="-30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</a:p>
          </p:txBody>
        </p:sp>
      </p:grpSp>
      <p:sp>
        <p:nvSpPr>
          <p:cNvPr id="82948" name="Rectangle 12"/>
          <p:cNvSpPr>
            <a:spLocks noChangeArrowheads="1"/>
          </p:cNvSpPr>
          <p:nvPr/>
        </p:nvSpPr>
        <p:spPr bwMode="auto">
          <a:xfrm>
            <a:off x="468313" y="4076700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例</a:t>
            </a:r>
          </a:p>
        </p:txBody>
      </p:sp>
      <p:sp>
        <p:nvSpPr>
          <p:cNvPr id="82949" name="Rectangle 13"/>
          <p:cNvSpPr>
            <a:spLocks noChangeArrowheads="1"/>
          </p:cNvSpPr>
          <p:nvPr/>
        </p:nvSpPr>
        <p:spPr bwMode="auto">
          <a:xfrm>
            <a:off x="1908175" y="200025"/>
            <a:ext cx="5976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143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有向图</a:t>
            </a:r>
            <a:r>
              <a:rPr lang="en-US" altLang="zh-CN" sz="3200" b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无环</a:t>
            </a:r>
            <a:r>
              <a:rPr lang="en-US" altLang="zh-CN" sz="3200" b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的关联矩阵</a:t>
            </a:r>
            <a:endParaRPr lang="zh-CN" altLang="en-US" sz="3200" b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2950" name="Picture 12" descr="DSCN21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3" t="4694" r="15492" b="22571"/>
          <a:stretch>
            <a:fillRect/>
          </a:stretch>
        </p:blipFill>
        <p:spPr bwMode="auto">
          <a:xfrm>
            <a:off x="4643438" y="3933825"/>
            <a:ext cx="33337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951" name="Object 14"/>
          <p:cNvGraphicFramePr>
            <a:graphicFrameLocks noChangeAspect="1"/>
          </p:cNvGraphicFramePr>
          <p:nvPr/>
        </p:nvGraphicFramePr>
        <p:xfrm>
          <a:off x="534988" y="4365625"/>
          <a:ext cx="3749675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7" name="Equation" r:id="rId7" imgW="2400300" imgH="927100" progId="Equation.3">
                  <p:embed/>
                </p:oleObj>
              </mc:Choice>
              <mc:Fallback>
                <p:oleObj name="Equation" r:id="rId7" imgW="2400300" imgH="927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365625"/>
                        <a:ext cx="3749675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1"/>
          <p:cNvSpPr>
            <a:spLocks noChangeArrowheads="1"/>
          </p:cNvSpPr>
          <p:nvPr/>
        </p:nvSpPr>
        <p:spPr bwMode="auto">
          <a:xfrm>
            <a:off x="468313" y="1196975"/>
            <a:ext cx="813593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每列恰好有一个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和一个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．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  -1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的个数等于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的个数，都等于边数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AutoNum type="arabicParenBoth" startAt="3"/>
            </a:pP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行中，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的个数等于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aseline="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的个数等于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．</a:t>
            </a:r>
            <a:endParaRPr lang="en-US" altLang="zh-CN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平行边对应的列相同</a:t>
            </a:r>
            <a:endParaRPr lang="zh-CN" altLang="en-US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996" name="Rectangle 13"/>
          <p:cNvSpPr>
            <a:spLocks noChangeArrowheads="1"/>
          </p:cNvSpPr>
          <p:nvPr/>
        </p:nvSpPr>
        <p:spPr bwMode="auto">
          <a:xfrm>
            <a:off x="1908175" y="200025"/>
            <a:ext cx="5976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143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有向图关联矩阵的性质</a:t>
            </a:r>
            <a:endParaRPr lang="zh-CN" altLang="en-US" sz="3200" b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有向图的邻接矩阵</a:t>
            </a:r>
          </a:p>
        </p:txBody>
      </p:sp>
      <p:sp>
        <p:nvSpPr>
          <p:cNvPr id="870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08963" cy="1511300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11.23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设有向图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</a:rPr>
              <a:t>&gt;,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={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}, </a:t>
            </a:r>
            <a:r>
              <a:rPr lang="zh-CN" altLang="en-US" dirty="0" smtClean="0">
                <a:latin typeface="Times New Roman" panose="02020603050405020304" pitchFamily="18" charset="0"/>
              </a:rPr>
              <a:t>令      为顶点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邻接到顶点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边的条数，称</a:t>
            </a:r>
            <a:r>
              <a:rPr lang="en-US" altLang="zh-CN" dirty="0" smtClean="0">
                <a:latin typeface="Times New Roman" panose="02020603050405020304" pitchFamily="18" charset="0"/>
              </a:rPr>
              <a:t>(       )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邻接矩阵</a:t>
            </a:r>
            <a:r>
              <a:rPr lang="zh-CN" altLang="en-US" dirty="0" smtClean="0">
                <a:latin typeface="Times New Roman" panose="02020603050405020304" pitchFamily="18" charset="0"/>
              </a:rPr>
              <a:t>，记作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，或简记为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870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5888"/>
              </p:ext>
            </p:extLst>
          </p:nvPr>
        </p:nvGraphicFramePr>
        <p:xfrm>
          <a:off x="7020272" y="1117600"/>
          <a:ext cx="5032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0" name="Equation" r:id="rId4" imgW="241195" imgH="253890" progId="Equation.3">
                  <p:embed/>
                </p:oleObj>
              </mc:Choice>
              <mc:Fallback>
                <p:oleObj name="Equation" r:id="rId4" imgW="241195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117600"/>
                        <a:ext cx="5032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7"/>
          <p:cNvGraphicFramePr>
            <a:graphicFrameLocks noChangeAspect="1"/>
          </p:cNvGraphicFramePr>
          <p:nvPr/>
        </p:nvGraphicFramePr>
        <p:xfrm>
          <a:off x="4572000" y="1557338"/>
          <a:ext cx="5032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1" name="Equation" r:id="rId6" imgW="241195" imgH="253890" progId="Equation.3">
                  <p:embed/>
                </p:oleObj>
              </mc:Choice>
              <mc:Fallback>
                <p:oleObj name="Equation" r:id="rId6" imgW="241195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57338"/>
                        <a:ext cx="5032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7" name="组合 14"/>
          <p:cNvGrpSpPr>
            <a:grpSpLocks/>
          </p:cNvGrpSpPr>
          <p:nvPr/>
        </p:nvGrpSpPr>
        <p:grpSpPr bwMode="auto">
          <a:xfrm>
            <a:off x="468313" y="3040063"/>
            <a:ext cx="7234237" cy="2765425"/>
            <a:chOff x="467544" y="3039343"/>
            <a:chExt cx="7235642" cy="2765921"/>
          </a:xfrm>
        </p:grpSpPr>
        <p:grpSp>
          <p:nvGrpSpPr>
            <p:cNvPr id="87048" name="组合 13"/>
            <p:cNvGrpSpPr>
              <a:grpSpLocks/>
            </p:cNvGrpSpPr>
            <p:nvPr/>
          </p:nvGrpSpPr>
          <p:grpSpPr bwMode="auto">
            <a:xfrm>
              <a:off x="1405718" y="3356992"/>
              <a:ext cx="6297468" cy="2448272"/>
              <a:chOff x="1405718" y="3356992"/>
              <a:chExt cx="6297468" cy="2448272"/>
            </a:xfrm>
          </p:grpSpPr>
          <p:pic>
            <p:nvPicPr>
              <p:cNvPr id="87050" name="Picture 10" descr="DSCN21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7092" r="12296" b="19609"/>
              <a:stretch>
                <a:fillRect/>
              </a:stretch>
            </p:blipFill>
            <p:spPr bwMode="auto">
              <a:xfrm>
                <a:off x="4860031" y="3356992"/>
                <a:ext cx="2843155" cy="2448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7051" name="Object 11"/>
              <p:cNvGraphicFramePr>
                <a:graphicFrameLocks noChangeAspect="1"/>
              </p:cNvGraphicFramePr>
              <p:nvPr/>
            </p:nvGraphicFramePr>
            <p:xfrm>
              <a:off x="1405718" y="3551521"/>
              <a:ext cx="2374194" cy="18937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02" name="Equation" r:id="rId8" imgW="1181100" imgH="927100" progId="Equation.3">
                      <p:embed/>
                    </p:oleObj>
                  </mc:Choice>
                  <mc:Fallback>
                    <p:oleObj name="Equation" r:id="rId8" imgW="1181100" imgH="9271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5718" y="3551521"/>
                            <a:ext cx="2374194" cy="18937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7049" name="TextBox 12"/>
            <p:cNvSpPr txBox="1">
              <a:spLocks noChangeArrowheads="1"/>
            </p:cNvSpPr>
            <p:nvPr/>
          </p:nvSpPr>
          <p:spPr bwMode="auto">
            <a:xfrm>
              <a:off x="467544" y="3039343"/>
              <a:ext cx="1008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/>
                <a:t>例</a:t>
              </a:r>
            </a:p>
          </p:txBody>
        </p:sp>
      </p:grpSp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有向图邻接矩阵的性质</a:t>
            </a:r>
          </a:p>
        </p:txBody>
      </p:sp>
      <p:graphicFrame>
        <p:nvGraphicFramePr>
          <p:cNvPr id="8909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127723"/>
              </p:ext>
            </p:extLst>
          </p:nvPr>
        </p:nvGraphicFramePr>
        <p:xfrm>
          <a:off x="1090613" y="1196752"/>
          <a:ext cx="6529387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09" name="Equation" r:id="rId4" imgW="2705040" imgH="1295280" progId="Equation.DSMT4">
                  <p:embed/>
                </p:oleObj>
              </mc:Choice>
              <mc:Fallback>
                <p:oleObj name="Equation" r:id="rId4" imgW="2705040" imgH="1295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1196752"/>
                        <a:ext cx="6529387" cy="312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3"/>
          <p:cNvSpPr>
            <a:spLocks noChangeArrowheads="1"/>
          </p:cNvSpPr>
          <p:nvPr/>
        </p:nvSpPr>
        <p:spPr bwMode="auto">
          <a:xfrm>
            <a:off x="323850" y="1052513"/>
            <a:ext cx="8208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588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为有向图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顶点集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次幂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）中元素</a:t>
            </a:r>
          </a:p>
        </p:txBody>
      </p:sp>
      <p:grpSp>
        <p:nvGrpSpPr>
          <p:cNvPr id="91139" name="组合 17"/>
          <p:cNvGrpSpPr>
            <a:grpSpLocks/>
          </p:cNvGrpSpPr>
          <p:nvPr/>
        </p:nvGrpSpPr>
        <p:grpSpPr bwMode="auto">
          <a:xfrm>
            <a:off x="250825" y="4437063"/>
            <a:ext cx="6626225" cy="2160587"/>
            <a:chOff x="250825" y="4437063"/>
            <a:chExt cx="6625431" cy="2160289"/>
          </a:xfrm>
        </p:grpSpPr>
        <p:sp>
          <p:nvSpPr>
            <p:cNvPr id="91150" name="Rectangle 21"/>
            <p:cNvSpPr>
              <a:spLocks noChangeArrowheads="1"/>
            </p:cNvSpPr>
            <p:nvPr/>
          </p:nvSpPr>
          <p:spPr bwMode="auto">
            <a:xfrm>
              <a:off x="250825" y="4437063"/>
              <a:ext cx="5041255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推论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i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+…+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i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则</a:t>
              </a:r>
            </a:p>
          </p:txBody>
        </p:sp>
        <p:graphicFrame>
          <p:nvGraphicFramePr>
            <p:cNvPr id="91151" name="Object 8"/>
            <p:cNvGraphicFramePr>
              <a:graphicFrameLocks noChangeAspect="1"/>
            </p:cNvGraphicFramePr>
            <p:nvPr/>
          </p:nvGraphicFramePr>
          <p:xfrm>
            <a:off x="971600" y="4840775"/>
            <a:ext cx="1270025" cy="964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1" name="公式" r:id="rId4" imgW="609600" imgH="457200" progId="Equation.3">
                    <p:embed/>
                  </p:oleObj>
                </mc:Choice>
                <mc:Fallback>
                  <p:oleObj name="公式" r:id="rId4" imgW="6096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4840775"/>
                          <a:ext cx="1270025" cy="964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2" name="Object 7"/>
            <p:cNvGraphicFramePr>
              <a:graphicFrameLocks noChangeAspect="1"/>
            </p:cNvGraphicFramePr>
            <p:nvPr/>
          </p:nvGraphicFramePr>
          <p:xfrm>
            <a:off x="1079624" y="5697264"/>
            <a:ext cx="900088" cy="900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2" name="公式" r:id="rId6" imgW="431613" imgH="431613" progId="Equation.3">
                    <p:embed/>
                  </p:oleObj>
                </mc:Choice>
                <mc:Fallback>
                  <p:oleObj name="公式" r:id="rId6" imgW="431613" imgH="4316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624" y="5697264"/>
                          <a:ext cx="900088" cy="900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3" name="Rectangle 18"/>
            <p:cNvSpPr>
              <a:spLocks noChangeArrowheads="1"/>
            </p:cNvSpPr>
            <p:nvPr/>
          </p:nvSpPr>
          <p:spPr bwMode="auto">
            <a:xfrm>
              <a:off x="1984474" y="5996136"/>
              <a:ext cx="489178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为长度小于或等于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的回路数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154" name="Rectangle 19"/>
            <p:cNvSpPr>
              <a:spLocks noChangeArrowheads="1"/>
            </p:cNvSpPr>
            <p:nvPr/>
          </p:nvSpPr>
          <p:spPr bwMode="auto">
            <a:xfrm>
              <a:off x="2123728" y="5204048"/>
              <a:ext cx="4289783" cy="46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为长度小于或等于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的通路数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</p:txBody>
        </p:sp>
      </p:grpSp>
      <p:sp>
        <p:nvSpPr>
          <p:cNvPr id="91140" name="Rectangle 2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邻接矩阵的应用</a:t>
            </a:r>
          </a:p>
        </p:txBody>
      </p:sp>
      <p:grpSp>
        <p:nvGrpSpPr>
          <p:cNvPr id="91141" name="组合 18"/>
          <p:cNvGrpSpPr>
            <a:grpSpLocks/>
          </p:cNvGrpSpPr>
          <p:nvPr/>
        </p:nvGrpSpPr>
        <p:grpSpPr bwMode="auto">
          <a:xfrm>
            <a:off x="900634" y="1844675"/>
            <a:ext cx="5616054" cy="2581275"/>
            <a:chOff x="900113" y="1999687"/>
            <a:chExt cx="5616103" cy="2581441"/>
          </a:xfrm>
        </p:grpSpPr>
        <p:sp>
          <p:nvSpPr>
            <p:cNvPr id="91142" name="Rectangle 16"/>
            <p:cNvSpPr>
              <a:spLocks noChangeArrowheads="1"/>
            </p:cNvSpPr>
            <p:nvPr/>
          </p:nvSpPr>
          <p:spPr bwMode="auto">
            <a:xfrm>
              <a:off x="2122612" y="3140968"/>
              <a:ext cx="4249588" cy="46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为长度为 </a:t>
              </a:r>
              <a:r>
                <a:rPr lang="en-US" altLang="zh-CN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lang="zh-CN" altLang="en-US" b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的通路总数，</a:t>
              </a:r>
            </a:p>
          </p:txBody>
        </p:sp>
        <p:graphicFrame>
          <p:nvGraphicFramePr>
            <p:cNvPr id="9114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6403673"/>
                </p:ext>
              </p:extLst>
            </p:nvPr>
          </p:nvGraphicFramePr>
          <p:xfrm>
            <a:off x="912292" y="1999687"/>
            <a:ext cx="503241" cy="565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3" name="Equation" r:id="rId8" imgW="228600" imgH="253800" progId="Equation.DSMT4">
                    <p:embed/>
                  </p:oleObj>
                </mc:Choice>
                <mc:Fallback>
                  <p:oleObj name="Equation" r:id="rId8" imgW="228600" imgH="253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292" y="1999687"/>
                          <a:ext cx="503241" cy="565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4" name="Object 11"/>
            <p:cNvGraphicFramePr>
              <a:graphicFrameLocks noChangeAspect="1"/>
            </p:cNvGraphicFramePr>
            <p:nvPr/>
          </p:nvGraphicFramePr>
          <p:xfrm>
            <a:off x="900113" y="2521272"/>
            <a:ext cx="53340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4" name="公式" r:id="rId10" imgW="241195" imgH="241195" progId="Equation.3">
                    <p:embed/>
                  </p:oleObj>
                </mc:Choice>
                <mc:Fallback>
                  <p:oleObj name="公式" r:id="rId10" imgW="241195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2521272"/>
                          <a:ext cx="533400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5" name="Object 10"/>
            <p:cNvGraphicFramePr>
              <a:graphicFrameLocks noChangeAspect="1"/>
            </p:cNvGraphicFramePr>
            <p:nvPr/>
          </p:nvGraphicFramePr>
          <p:xfrm>
            <a:off x="925495" y="2893888"/>
            <a:ext cx="1270241" cy="967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5" name="公式" r:id="rId12" imgW="609600" imgH="457200" progId="Equation.3">
                    <p:embed/>
                  </p:oleObj>
                </mc:Choice>
                <mc:Fallback>
                  <p:oleObj name="公式" r:id="rId12" imgW="60960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495" y="2893888"/>
                          <a:ext cx="1270241" cy="967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6" name="Object 9"/>
            <p:cNvGraphicFramePr>
              <a:graphicFrameLocks noChangeAspect="1"/>
            </p:cNvGraphicFramePr>
            <p:nvPr/>
          </p:nvGraphicFramePr>
          <p:xfrm>
            <a:off x="993168" y="3680396"/>
            <a:ext cx="914536" cy="900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6" name="公式" r:id="rId14" imgW="431613" imgH="431613" progId="Equation.3">
                    <p:embed/>
                  </p:oleObj>
                </mc:Choice>
                <mc:Fallback>
                  <p:oleObj name="公式" r:id="rId14" imgW="431613" imgH="4316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168" y="3680396"/>
                          <a:ext cx="914536" cy="900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7" name="Rectangle 14"/>
            <p:cNvSpPr>
              <a:spLocks noChangeArrowheads="1"/>
            </p:cNvSpPr>
            <p:nvPr/>
          </p:nvSpPr>
          <p:spPr bwMode="auto">
            <a:xfrm>
              <a:off x="1476375" y="2060575"/>
              <a:ext cx="3962979" cy="46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b="0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0" i="1" baseline="-300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 </a:t>
              </a:r>
              <a:r>
                <a:rPr lang="zh-CN" altLang="en-US" b="0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到</a:t>
              </a:r>
              <a:r>
                <a:rPr lang="en-US" altLang="zh-CN" b="0" i="1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0" i="1" baseline="-30000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zh-CN" altLang="en-US" b="0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长度为</a:t>
              </a:r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lang="zh-CN" altLang="en-US" b="0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的通路数，</a:t>
              </a:r>
              <a:endParaRPr lang="zh-CN" altLang="en-US" b="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48" name="Rectangle 15"/>
            <p:cNvSpPr>
              <a:spLocks noChangeArrowheads="1"/>
            </p:cNvSpPr>
            <p:nvPr/>
          </p:nvSpPr>
          <p:spPr bwMode="auto">
            <a:xfrm>
              <a:off x="1476375" y="2535287"/>
              <a:ext cx="43316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b="0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0" i="1" baseline="-30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zh-CN" altLang="en-US" b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到自身长度为 </a:t>
              </a:r>
              <a:r>
                <a:rPr lang="en-US" altLang="zh-CN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lang="zh-CN" altLang="en-US" b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的回路数，</a:t>
              </a:r>
              <a:endParaRPr lang="zh-CN" altLang="en-US" b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49" name="Rectangle 22"/>
            <p:cNvSpPr>
              <a:spLocks noChangeArrowheads="1"/>
            </p:cNvSpPr>
            <p:nvPr/>
          </p:nvSpPr>
          <p:spPr bwMode="auto">
            <a:xfrm>
              <a:off x="1944216" y="3907904"/>
              <a:ext cx="4572000" cy="46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为长度为 </a:t>
              </a:r>
              <a:r>
                <a:rPr lang="en-US" altLang="zh-CN" i="1">
                  <a:latin typeface="Times New Roman" panose="02020603050405020304" pitchFamily="18" charset="0"/>
                </a:rPr>
                <a:t>l </a:t>
              </a:r>
              <a:r>
                <a:rPr lang="zh-CN" altLang="en-US">
                  <a:latin typeface="Times New Roman" panose="02020603050405020304" pitchFamily="18" charset="0"/>
                </a:rPr>
                <a:t>的回路总数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  <a:r>
                <a:rPr lang="en-US" altLang="zh-CN" b="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45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8"/>
          <p:cNvSpPr>
            <a:spLocks noChangeArrowheads="1"/>
          </p:cNvSpPr>
          <p:nvPr/>
        </p:nvSpPr>
        <p:spPr bwMode="auto">
          <a:xfrm>
            <a:off x="468313" y="1085850"/>
            <a:ext cx="8497887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有向图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如图所示，求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，并回答诸问题：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>
                <a:latin typeface="Times New Roman" panose="02020603050405020304" pitchFamily="18" charset="0"/>
              </a:rPr>
              <a:t>中长度为</a:t>
            </a:r>
            <a:r>
              <a:rPr lang="en-US" altLang="zh-CN">
                <a:latin typeface="Times New Roman" panose="02020603050405020304" pitchFamily="18" charset="0"/>
              </a:rPr>
              <a:t>1, 2, 3, 4</a:t>
            </a:r>
            <a:r>
              <a:rPr lang="zh-CN" altLang="en-US">
                <a:latin typeface="Times New Roman" panose="02020603050405020304" pitchFamily="18" charset="0"/>
              </a:rPr>
              <a:t>的通路各有多少条？其中回路分别为多少条？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>
                <a:latin typeface="Times New Roman" panose="02020603050405020304" pitchFamily="18" charset="0"/>
              </a:rPr>
              <a:t>中长度小于或等于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的通路为多少条？其中有多少条回路？</a:t>
            </a:r>
          </a:p>
        </p:txBody>
      </p:sp>
      <p:pic>
        <p:nvPicPr>
          <p:cNvPr id="93188" name="Picture 9" descr="14-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2976"/>
            <a:ext cx="2982848" cy="242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实例</a:t>
            </a:r>
          </a:p>
        </p:txBody>
      </p:sp>
      <p:graphicFrame>
        <p:nvGraphicFramePr>
          <p:cNvPr id="5120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005355"/>
              </p:ext>
            </p:extLst>
          </p:nvPr>
        </p:nvGraphicFramePr>
        <p:xfrm>
          <a:off x="1259632" y="3582988"/>
          <a:ext cx="3008313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7" name="Equation" r:id="rId5" imgW="1371600" imgH="927000" progId="Equation.DSMT4">
                  <p:embed/>
                </p:oleObj>
              </mc:Choice>
              <mc:Fallback>
                <p:oleObj name="Equation" r:id="rId5" imgW="1371600" imgH="92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82988"/>
                        <a:ext cx="3008313" cy="20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46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14-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85" y="2780928"/>
            <a:ext cx="2755830" cy="22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8"/>
          <p:cNvSpPr>
            <a:spLocks noChangeArrowheads="1"/>
          </p:cNvSpPr>
          <p:nvPr/>
        </p:nvSpPr>
        <p:spPr bwMode="auto">
          <a:xfrm>
            <a:off x="0" y="2141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aphicFrame>
        <p:nvGraphicFramePr>
          <p:cNvPr id="952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88020"/>
              </p:ext>
            </p:extLst>
          </p:nvPr>
        </p:nvGraphicFramePr>
        <p:xfrm>
          <a:off x="0" y="1303760"/>
          <a:ext cx="9014393" cy="158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55" name="Equation" r:id="rId5" imgW="5181480" imgH="914400" progId="Equation.DSMT4">
                  <p:embed/>
                </p:oleObj>
              </mc:Choice>
              <mc:Fallback>
                <p:oleObj name="Equation" r:id="rId5" imgW="518148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03760"/>
                        <a:ext cx="9014393" cy="1589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9"/>
          <p:cNvSpPr>
            <a:spLocks noChangeArrowheads="1"/>
          </p:cNvSpPr>
          <p:nvPr/>
        </p:nvSpPr>
        <p:spPr bwMode="auto">
          <a:xfrm>
            <a:off x="179512" y="3645024"/>
            <a:ext cx="78009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中长度为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的通路为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条，其中有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条是回路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中长度为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的通路为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条，其中有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条是回路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中长度为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的通路为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条，其中有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条是回路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中长度为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的通路为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条，其中有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条是回路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2)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中长度小于等于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的通路为</a:t>
            </a:r>
            <a:r>
              <a:rPr lang="en-US" altLang="zh-CN" dirty="0">
                <a:latin typeface="Times New Roman" panose="02020603050405020304" pitchFamily="18" charset="0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</a:rPr>
              <a:t>条，其中有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条是回路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5238" name="Rectangle 1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实例求解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47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3" name="Object 8"/>
          <p:cNvGraphicFramePr>
            <a:graphicFrameLocks noChangeAspect="1"/>
          </p:cNvGraphicFramePr>
          <p:nvPr/>
        </p:nvGraphicFramePr>
        <p:xfrm>
          <a:off x="1778000" y="1628775"/>
          <a:ext cx="25781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3" name="公式" r:id="rId4" imgW="1308100" imgH="457200" progId="Equation.3">
                  <p:embed/>
                </p:oleObj>
              </mc:Choice>
              <mc:Fallback>
                <p:oleObj name="公式" r:id="rId4" imgW="1308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628775"/>
                        <a:ext cx="25781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Rectangle 9"/>
          <p:cNvSpPr>
            <a:spLocks noChangeArrowheads="1"/>
          </p:cNvSpPr>
          <p:nvPr/>
        </p:nvSpPr>
        <p:spPr bwMode="auto">
          <a:xfrm>
            <a:off x="250825" y="1125538"/>
            <a:ext cx="835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11.24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为有向图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en-US" b="0"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endParaRPr lang="zh-CN" altLang="en-US" b="0"/>
          </a:p>
        </p:txBody>
      </p:sp>
      <p:sp>
        <p:nvSpPr>
          <p:cNvPr id="97285" name="Rectangle 11"/>
          <p:cNvSpPr>
            <a:spLocks noChangeArrowheads="1"/>
          </p:cNvSpPr>
          <p:nvPr/>
        </p:nvSpPr>
        <p:spPr bwMode="auto">
          <a:xfrm>
            <a:off x="2051050" y="188913"/>
            <a:ext cx="6192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有向图的可达矩阵</a:t>
            </a:r>
          </a:p>
        </p:txBody>
      </p:sp>
      <p:sp>
        <p:nvSpPr>
          <p:cNvPr id="97286" name="Rectangle 12"/>
          <p:cNvSpPr>
            <a:spLocks noChangeArrowheads="1"/>
          </p:cNvSpPr>
          <p:nvPr/>
        </p:nvSpPr>
        <p:spPr bwMode="auto">
          <a:xfrm>
            <a:off x="611188" y="2492375"/>
            <a:ext cx="7939087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称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可达矩阵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，记作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，简记为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的主对角线上的元素全为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强连通当且仅当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为全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611188" y="4211471"/>
            <a:ext cx="6961819" cy="2286000"/>
            <a:chOff x="611561" y="4211471"/>
            <a:chExt cx="6961438" cy="2286000"/>
          </a:xfrm>
        </p:grpSpPr>
        <p:graphicFrame>
          <p:nvGraphicFramePr>
            <p:cNvPr id="972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6239649"/>
                </p:ext>
              </p:extLst>
            </p:nvPr>
          </p:nvGraphicFramePr>
          <p:xfrm>
            <a:off x="5001249" y="4429124"/>
            <a:ext cx="2571750" cy="2003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24" name="公式" r:id="rId6" imgW="1168400" imgH="914400" progId="Equation.3">
                    <p:embed/>
                  </p:oleObj>
                </mc:Choice>
                <mc:Fallback>
                  <p:oleObj name="公式" r:id="rId6" imgW="1168400" imgH="914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249" y="4429124"/>
                          <a:ext cx="2571750" cy="2003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7289" name="Picture 13" descr="14-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713" y="4211471"/>
              <a:ext cx="2808288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290" name="Rectangle 12"/>
            <p:cNvSpPr>
              <a:spLocks noChangeArrowheads="1"/>
            </p:cNvSpPr>
            <p:nvPr/>
          </p:nvSpPr>
          <p:spPr bwMode="auto">
            <a:xfrm>
              <a:off x="611561" y="4372186"/>
              <a:ext cx="792088" cy="493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第十一章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</a:rPr>
              <a:t>习题课</a:t>
            </a:r>
          </a:p>
        </p:txBody>
      </p:sp>
      <p:sp>
        <p:nvSpPr>
          <p:cNvPr id="9933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无向图和有向图及其有关的概念</a:t>
            </a:r>
            <a:r>
              <a:rPr lang="en-US" altLang="zh-CN" smtClean="0"/>
              <a:t>; </a:t>
            </a:r>
            <a:r>
              <a:rPr lang="zh-CN" altLang="en-US" smtClean="0"/>
              <a:t>握手定理及其推论；图的同构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通路与回路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无向图的连通性与连通度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有向图的连通性及其分类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图的矩阵表示</a:t>
            </a:r>
          </a:p>
          <a:p>
            <a:pPr eaLnBrk="1" hangingPunct="1">
              <a:buClr>
                <a:srgbClr val="FF9900"/>
              </a:buClr>
            </a:pPr>
            <a:endParaRPr lang="en-US" altLang="zh-CN" smtClean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49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相关概念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485900"/>
            <a:ext cx="8229600" cy="5327476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</a:rPr>
              <a:t> 无向图和有向图通称图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记顶点集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</a:rPr>
              <a:t>边集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). 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</a:rPr>
              <a:t>图的阶（顶点数称为图的阶）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阶图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3.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 n </a:t>
            </a:r>
            <a:r>
              <a:rPr lang="zh-CN" altLang="en-US" dirty="0" smtClean="0">
                <a:latin typeface="Times New Roman" panose="02020603050405020304" pitchFamily="18" charset="0"/>
              </a:rPr>
              <a:t>阶零图（一条边也没有的图）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平凡图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4.  </a:t>
            </a:r>
            <a:r>
              <a:rPr lang="zh-CN" altLang="en-US" dirty="0" smtClean="0">
                <a:latin typeface="Times New Roman" panose="02020603050405020304" pitchFamily="18" charset="0"/>
              </a:rPr>
              <a:t>空图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（顶点集为空的图）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5.  </a:t>
            </a:r>
            <a:r>
              <a:rPr lang="zh-CN" altLang="en-US" dirty="0" smtClean="0">
                <a:latin typeface="Times New Roman" panose="02020603050405020304" pitchFamily="18" charset="0"/>
              </a:rPr>
              <a:t>标定图（顶点和边均有指定符号标注）与非标定图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6. </a:t>
            </a:r>
            <a:r>
              <a:rPr lang="zh-CN" altLang="en-US" dirty="0" smtClean="0">
                <a:latin typeface="Times New Roman" panose="02020603050405020304" pitchFamily="18" charset="0"/>
              </a:rPr>
              <a:t>有向图的基图（将有向边改成无向边所得无向图）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7.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 smtClean="0">
                <a:latin typeface="Times New Roman" panose="02020603050405020304" pitchFamily="18" charset="0"/>
              </a:rPr>
              <a:t>无向图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</a:rPr>
              <a:t>∈E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的端点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 smtClean="0">
                <a:latin typeface="Times New Roman" panose="02020603050405020304" pitchFamily="18" charset="0"/>
              </a:rPr>
              <a:t>≠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的关联次数为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;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则称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关联次数为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并称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latin typeface="Times New Roman" panose="02020603050405020304" pitchFamily="18" charset="0"/>
              </a:rPr>
              <a:t>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zh-CN" altLang="en-US" dirty="0" smtClean="0">
                <a:latin typeface="Times New Roman" panose="02020603050405020304" pitchFamily="18" charset="0"/>
              </a:rPr>
              <a:t>顶点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</a:rPr>
              <a:t>不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zh-CN" altLang="en-US" dirty="0" smtClean="0">
                <a:latin typeface="Times New Roman" panose="02020603050405020304" pitchFamily="18" charset="0"/>
              </a:rPr>
              <a:t>边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关联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则称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关联次数为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若两个</a:t>
            </a:r>
            <a:r>
              <a:rPr lang="zh-CN" altLang="en-US" dirty="0" smtClean="0">
                <a:latin typeface="Times New Roman" panose="02020603050405020304" pitchFamily="18" charset="0"/>
              </a:rPr>
              <a:t>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</a:rPr>
              <a:t>之间</a:t>
            </a:r>
            <a:r>
              <a:rPr lang="zh-CN" altLang="en-US" dirty="0">
                <a:latin typeface="Times New Roman" panose="02020603050405020304" pitchFamily="18" charset="0"/>
              </a:rPr>
              <a:t>有一条边连接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</a:rPr>
              <a:t>称这两个顶点</a:t>
            </a:r>
            <a:r>
              <a:rPr lang="zh-CN" altLang="en-US" dirty="0" smtClean="0">
                <a:latin typeface="Times New Roman" panose="02020603050405020304" pitchFamily="18" charset="0"/>
              </a:rPr>
              <a:t>相邻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</a:rPr>
              <a:t>两条边至少有一个公共</a:t>
            </a:r>
            <a:r>
              <a:rPr lang="zh-CN" altLang="en-US" dirty="0" smtClean="0">
                <a:latin typeface="Times New Roman" panose="02020603050405020304" pitchFamily="18" charset="0"/>
              </a:rPr>
              <a:t>端点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称</a:t>
            </a:r>
            <a:r>
              <a:rPr lang="zh-CN" altLang="en-US" dirty="0">
                <a:latin typeface="Times New Roman" panose="02020603050405020304" pitchFamily="18" charset="0"/>
              </a:rPr>
              <a:t>这两条边</a:t>
            </a:r>
            <a:r>
              <a:rPr lang="zh-CN" altLang="en-US" dirty="0" smtClean="0">
                <a:latin typeface="Times New Roman" panose="02020603050405020304" pitchFamily="18" charset="0"/>
              </a:rPr>
              <a:t>相邻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基本要求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深刻理解图及其有关的概念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深刻理解和灵活地应用握手定理及推论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记住通路与回路的定义、分类及表示法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深刻理解与无向图连通性、连通度有关的诸多概念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会判别有向图连通性的类型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熟练掌握用邻接矩阵及其幂求有向图中通路与回路数的方法，会求可达矩阵 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9"/>
          <p:cNvSpPr>
            <a:spLocks noChangeArrowheads="1"/>
          </p:cNvSpPr>
          <p:nvPr/>
        </p:nvSpPr>
        <p:spPr bwMode="auto">
          <a:xfrm>
            <a:off x="468313" y="1123950"/>
            <a:ext cx="756126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．</a:t>
            </a:r>
            <a:r>
              <a:rPr lang="en-US" altLang="zh-CN">
                <a:latin typeface="Times New Roman" panose="02020603050405020304" pitchFamily="18" charset="0"/>
              </a:rPr>
              <a:t>9</a:t>
            </a:r>
            <a:r>
              <a:rPr lang="zh-CN" altLang="en-US">
                <a:latin typeface="Times New Roman" panose="02020603050405020304" pitchFamily="18" charset="0"/>
              </a:rPr>
              <a:t>阶无向图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中，每个顶点的度数不是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就是</a:t>
            </a:r>
            <a:r>
              <a:rPr lang="en-US" altLang="zh-CN">
                <a:latin typeface="Times New Roman" panose="02020603050405020304" pitchFamily="18" charset="0"/>
              </a:rPr>
              <a:t>6. </a:t>
            </a:r>
            <a:r>
              <a:rPr lang="zh-CN" altLang="en-US">
                <a:latin typeface="Times New Roman" panose="02020603050405020304" pitchFamily="18" charset="0"/>
              </a:rPr>
              <a:t>证明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中至少有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</a:rPr>
              <a:t>度顶点或至少有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度顶点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03428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练习</a:t>
            </a:r>
            <a:r>
              <a:rPr lang="en-US" altLang="zh-CN" sz="32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10"/>
          <p:cNvSpPr>
            <a:spLocks noChangeArrowheads="1"/>
          </p:cNvSpPr>
          <p:nvPr/>
        </p:nvSpPr>
        <p:spPr bwMode="auto">
          <a:xfrm>
            <a:off x="539750" y="1123950"/>
            <a:ext cx="82089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．存在以</a:t>
            </a:r>
            <a:r>
              <a:rPr lang="en-US" altLang="zh-CN">
                <a:latin typeface="Times New Roman" panose="02020603050405020304" pitchFamily="18" charset="0"/>
              </a:rPr>
              <a:t>2, 2, 2, 2, 3, 3</a:t>
            </a:r>
            <a:r>
              <a:rPr lang="zh-CN" altLang="en-US">
                <a:latin typeface="Times New Roman" panose="02020603050405020304" pitchFamily="18" charset="0"/>
              </a:rPr>
              <a:t>为顶点度数的简单图吗？若存在，画出尽可能多的这种非同构的图来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05476" name="Rectangle 12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练习</a:t>
            </a:r>
            <a:r>
              <a:rPr lang="en-US" altLang="zh-CN" sz="32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52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524" name="AutoShape 36"/>
          <p:cNvCxnSpPr>
            <a:cxnSpLocks noChangeShapeType="1"/>
          </p:cNvCxnSpPr>
          <p:nvPr/>
        </p:nvCxnSpPr>
        <p:spPr bwMode="auto">
          <a:xfrm>
            <a:off x="4498975" y="24288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25" name="Rectangle 48"/>
          <p:cNvSpPr>
            <a:spLocks noChangeArrowheads="1"/>
          </p:cNvSpPr>
          <p:nvPr/>
        </p:nvSpPr>
        <p:spPr bwMode="auto">
          <a:xfrm>
            <a:off x="395288" y="981075"/>
            <a:ext cx="79216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．设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为有向简单图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 已知 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</a:t>
            </a:r>
            <a:r>
              <a:rPr lang="en-US" altLang="zh-CN">
                <a:latin typeface="Times New Roman" panose="02020603050405020304" pitchFamily="18" charset="0"/>
              </a:rPr>
              <a:t> 2,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)&gt;0,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zh-CN" altLang="en-US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)&gt;0,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证明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中存在长度 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max{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}+1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的圈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baseline="30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7526" name="Rectangle 52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练习</a:t>
            </a:r>
            <a:r>
              <a:rPr lang="en-US" altLang="zh-CN" sz="32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7848600" cy="42481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(1)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zh-CN" altLang="en-US" smtClean="0">
                <a:latin typeface="Times New Roman" panose="02020603050405020304" pitchFamily="18" charset="0"/>
              </a:rPr>
              <a:t>中有几种不同构的圈？</a:t>
            </a:r>
            <a:endParaRPr lang="zh-CN" altLang="en-US" i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(2)</a:t>
            </a:r>
            <a:r>
              <a:rPr lang="en-US" altLang="zh-CN" i="1" smtClean="0">
                <a:latin typeface="Times New Roman" panose="02020603050405020304" pitchFamily="18" charset="0"/>
              </a:rPr>
              <a:t> D</a:t>
            </a:r>
            <a:r>
              <a:rPr lang="zh-CN" altLang="en-US" smtClean="0">
                <a:latin typeface="Times New Roman" panose="02020603050405020304" pitchFamily="18" charset="0"/>
              </a:rPr>
              <a:t>中有几种不同构的非圈简单回路？</a:t>
            </a:r>
            <a:endParaRPr lang="zh-CN" altLang="en-US" i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(3)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zh-CN" altLang="en-US" smtClean="0">
                <a:latin typeface="Times New Roman" panose="02020603050405020304" pitchFamily="18" charset="0"/>
              </a:rPr>
              <a:t>是哪类连通图</a:t>
            </a:r>
            <a:r>
              <a:rPr lang="en-US" altLang="zh-CN" smtClean="0">
                <a:latin typeface="Times New Roman" panose="02020603050405020304" pitchFamily="18" charset="0"/>
              </a:rPr>
              <a:t>?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(4)</a:t>
            </a:r>
            <a:r>
              <a:rPr lang="en-US" altLang="zh-CN" i="1" smtClean="0">
                <a:latin typeface="Times New Roman" panose="02020603050405020304" pitchFamily="18" charset="0"/>
              </a:rPr>
              <a:t> D</a:t>
            </a:r>
            <a:r>
              <a:rPr lang="zh-CN" altLang="en-US" smtClean="0">
                <a:latin typeface="Times New Roman" panose="02020603050405020304" pitchFamily="18" charset="0"/>
              </a:rPr>
              <a:t>中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到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</a:rPr>
              <a:t>长度为</a:t>
            </a:r>
            <a:r>
              <a:rPr lang="en-US" altLang="zh-CN" smtClean="0">
                <a:latin typeface="Times New Roman" panose="02020603050405020304" pitchFamily="18" charset="0"/>
              </a:rPr>
              <a:t>1,2,3,4</a:t>
            </a:r>
            <a:r>
              <a:rPr lang="zh-CN" altLang="en-US" smtClean="0">
                <a:latin typeface="Times New Roman" panose="02020603050405020304" pitchFamily="18" charset="0"/>
              </a:rPr>
              <a:t>的通路各多少条？</a:t>
            </a:r>
            <a:endParaRPr lang="zh-CN" altLang="en-US" i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(5)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zh-CN" altLang="en-US" smtClean="0">
                <a:latin typeface="Times New Roman" panose="02020603050405020304" pitchFamily="18" charset="0"/>
              </a:rPr>
              <a:t>中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到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长度为</a:t>
            </a:r>
            <a:r>
              <a:rPr lang="en-US" altLang="zh-CN" smtClean="0">
                <a:latin typeface="Times New Roman" panose="02020603050405020304" pitchFamily="18" charset="0"/>
              </a:rPr>
              <a:t>1,2,3,4</a:t>
            </a:r>
            <a:r>
              <a:rPr lang="zh-CN" altLang="en-US" smtClean="0">
                <a:latin typeface="Times New Roman" panose="02020603050405020304" pitchFamily="18" charset="0"/>
              </a:rPr>
              <a:t>的回路各多少条？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(6)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zh-CN" altLang="en-US" smtClean="0">
                <a:latin typeface="Times New Roman" panose="02020603050405020304" pitchFamily="18" charset="0"/>
              </a:rPr>
              <a:t>中长度为</a:t>
            </a:r>
            <a:r>
              <a:rPr lang="en-US" altLang="zh-CN" smtClean="0">
                <a:latin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</a:rPr>
              <a:t>的通路（不含回路）有多少条？</a:t>
            </a:r>
            <a:endParaRPr lang="zh-CN" altLang="en-US" i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(7)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zh-CN" altLang="en-US" smtClean="0">
                <a:latin typeface="Times New Roman" panose="02020603050405020304" pitchFamily="18" charset="0"/>
              </a:rPr>
              <a:t>中长度为</a:t>
            </a:r>
            <a:r>
              <a:rPr lang="en-US" altLang="zh-CN" smtClean="0">
                <a:latin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</a:rPr>
              <a:t>的回路有多少条？</a:t>
            </a:r>
            <a:endParaRPr lang="zh-CN" altLang="en-US" i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(8)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zh-CN" altLang="en-US" smtClean="0">
                <a:latin typeface="Times New Roman" panose="02020603050405020304" pitchFamily="18" charset="0"/>
              </a:rPr>
              <a:t>中长度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mtClean="0">
                <a:latin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</a:rPr>
              <a:t>的通路有多少条？其中有几条是回路？</a:t>
            </a: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(9) </a:t>
            </a:r>
            <a:r>
              <a:rPr lang="zh-CN" altLang="en-US" smtClean="0">
                <a:latin typeface="Times New Roman" panose="02020603050405020304" pitchFamily="18" charset="0"/>
              </a:rPr>
              <a:t>写出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zh-CN" altLang="en-US" smtClean="0">
                <a:latin typeface="Times New Roman" panose="02020603050405020304" pitchFamily="18" charset="0"/>
              </a:rPr>
              <a:t>的可达矩阵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  <a:r>
              <a:rPr lang="en-US" altLang="zh-CN" b="0" smtClean="0">
                <a:latin typeface="Times New Roman" panose="02020603050405020304" pitchFamily="18" charset="0"/>
              </a:rPr>
              <a:t> 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pic>
        <p:nvPicPr>
          <p:cNvPr id="109572" name="Picture 10" descr="1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5" t="3828"/>
          <a:stretch>
            <a:fillRect/>
          </a:stretch>
        </p:blipFill>
        <p:spPr bwMode="auto">
          <a:xfrm>
            <a:off x="6516688" y="1341438"/>
            <a:ext cx="20875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Rectangle 11"/>
          <p:cNvSpPr>
            <a:spLocks noChangeArrowheads="1"/>
          </p:cNvSpPr>
          <p:nvPr/>
        </p:nvSpPr>
        <p:spPr bwMode="auto">
          <a:xfrm>
            <a:off x="395288" y="1125538"/>
            <a:ext cx="68405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．有向图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如图所示，</a:t>
            </a:r>
            <a:r>
              <a:rPr lang="zh-CN" altLang="en-US"/>
              <a:t>回答下列诸问：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9574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b="0" smtClean="0"/>
              <a:t>4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相关概念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485900"/>
            <a:ext cx="8229600" cy="4822825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8.  </a:t>
            </a: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</a:rPr>
              <a:t>为有向图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=&lt;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</a:rPr>
              <a:t>∈E,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的端点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始点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终点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关联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则称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为环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若两个</a:t>
            </a:r>
            <a:r>
              <a:rPr lang="zh-CN" altLang="en-US" dirty="0" smtClean="0">
                <a:latin typeface="Times New Roman" panose="02020603050405020304" pitchFamily="18" charset="0"/>
              </a:rPr>
              <a:t>顶点之间</a:t>
            </a:r>
            <a:r>
              <a:rPr lang="zh-CN" altLang="en-US" dirty="0">
                <a:latin typeface="Times New Roman" panose="02020603050405020304" pitchFamily="18" charset="0"/>
              </a:rPr>
              <a:t>有一</a:t>
            </a:r>
            <a:r>
              <a:rPr lang="zh-CN" altLang="en-US" dirty="0" smtClean="0">
                <a:latin typeface="Times New Roman" panose="02020603050405020304" pitchFamily="18" charset="0"/>
              </a:rPr>
              <a:t>条有向边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则称这两个顶点相邻</a:t>
            </a:r>
            <a:r>
              <a:rPr lang="en-US" altLang="zh-CN" dirty="0" smtClean="0">
                <a:latin typeface="Times New Roman" panose="02020603050405020304" pitchFamily="18" charset="0"/>
              </a:rPr>
              <a:t>.    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</a:rPr>
              <a:t>两条</a:t>
            </a:r>
            <a:r>
              <a:rPr lang="zh-CN" altLang="en-US" dirty="0" smtClean="0">
                <a:latin typeface="Times New Roman" panose="02020603050405020304" pitchFamily="18" charset="0"/>
              </a:rPr>
              <a:t>边中一条边的终点是另一条边的始点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称</a:t>
            </a:r>
            <a:r>
              <a:rPr lang="zh-CN" altLang="en-US" dirty="0">
                <a:latin typeface="Times New Roman" panose="02020603050405020304" pitchFamily="18" charset="0"/>
              </a:rPr>
              <a:t>这两条边相邻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9</a:t>
            </a:r>
            <a:r>
              <a:rPr lang="en-US" altLang="zh-CN" dirty="0">
                <a:latin typeface="Times New Roman" panose="02020603050405020304" pitchFamily="18" charset="0"/>
              </a:rPr>
              <a:t> .  </a:t>
            </a:r>
            <a:r>
              <a:rPr lang="zh-CN" altLang="en-US" dirty="0" smtClean="0">
                <a:latin typeface="Times New Roman" panose="02020603050405020304" pitchFamily="18" charset="0"/>
              </a:rPr>
              <a:t>图（无向图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dirty="0" smtClean="0">
                <a:latin typeface="Times New Roman" panose="02020603050405020304" pitchFamily="18" charset="0"/>
              </a:rPr>
              <a:t>有向图）中没有边关联的顶点称作孤立点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67826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多重图与简单图</a:t>
            </a:r>
          </a:p>
        </p:txBody>
      </p:sp>
      <p:sp>
        <p:nvSpPr>
          <p:cNvPr id="2846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11.3  </a:t>
            </a:r>
            <a:r>
              <a:rPr lang="zh-CN" altLang="en-US" dirty="0" smtClean="0">
                <a:latin typeface="Times New Roman" pitchFamily="18" charset="0"/>
              </a:rPr>
              <a:t>无向图中关联同一对顶点的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条和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条以上的边称为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平行边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zh-CN" altLang="en-US" dirty="0" smtClean="0">
                <a:latin typeface="Times New Roman" pitchFamily="18" charset="0"/>
              </a:rPr>
              <a:t>有向图中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条和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条以上始点、终点相同的边称为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平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行边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zh-CN" altLang="en-US" dirty="0" smtClean="0">
                <a:latin typeface="Times New Roman" pitchFamily="18" charset="0"/>
              </a:rPr>
              <a:t>平行边的条数称为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重数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  <a:endParaRPr lang="zh-CN" altLang="en-US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含平行边的图称为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多重图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不含平行边和环的图称为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简单图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en-US" altLang="zh-CN" dirty="0" smtClean="0">
              <a:latin typeface="Times New Roman" pitchFamily="18" charset="0"/>
            </a:endParaRPr>
          </a:p>
          <a:p>
            <a:pPr marL="609600" indent="-609600" eaLnBrk="1" hangingPunct="1">
              <a:defRPr/>
            </a:pP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11.4 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=&lt;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</a:rPr>
              <a:t>&gt;</a:t>
            </a:r>
            <a:r>
              <a:rPr lang="zh-CN" altLang="en-US" dirty="0" smtClean="0">
                <a:latin typeface="Times New Roman" pitchFamily="18" charset="0"/>
              </a:rPr>
              <a:t>为无向图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 smtClean="0">
                <a:latin typeface="Times New Roman" pitchFamily="18" charset="0"/>
              </a:rPr>
              <a:t>v</a:t>
            </a:r>
            <a:r>
              <a:rPr lang="en-US" altLang="zh-CN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称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</a:rPr>
              <a:t>作为边的端点的次</a:t>
            </a:r>
            <a:endParaRPr lang="en-US" altLang="zh-CN" dirty="0" smtClean="0">
              <a:latin typeface="Times New Roman" pitchFamily="18" charset="0"/>
            </a:endParaRPr>
          </a:p>
          <a:p>
            <a:pPr marL="609600" indent="-609600"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数之和为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度数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简称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度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记作</a:t>
            </a:r>
            <a:r>
              <a:rPr lang="en-US" altLang="zh-CN" i="1" dirty="0" smtClean="0">
                <a:latin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).  </a:t>
            </a:r>
            <a:endParaRPr lang="zh-CN" altLang="en-US" dirty="0" smtClean="0">
              <a:latin typeface="Times New Roman" pitchFamily="18" charset="0"/>
            </a:endParaRPr>
          </a:p>
          <a:p>
            <a:pPr marL="609600" indent="-609600" eaLnBrk="1" hangingPunct="1">
              <a:defRPr/>
            </a:pPr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i="1" dirty="0" smtClean="0">
                <a:latin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</a:rPr>
              <a:t>=&lt;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</a:rPr>
              <a:t>&gt;</a:t>
            </a:r>
            <a:r>
              <a:rPr lang="zh-CN" altLang="en-US" dirty="0" smtClean="0">
                <a:latin typeface="Times New Roman" pitchFamily="18" charset="0"/>
              </a:rPr>
              <a:t>为有向图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 smtClean="0">
                <a:latin typeface="Times New Roman" pitchFamily="18" charset="0"/>
              </a:rPr>
              <a:t>v</a:t>
            </a:r>
            <a:r>
              <a:rPr lang="en-US" altLang="zh-CN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称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</a:rPr>
              <a:t>作为边的始点的次数之和</a:t>
            </a:r>
            <a:endParaRPr lang="en-US" altLang="zh-CN" dirty="0" smtClean="0">
              <a:latin typeface="Times New Roman" pitchFamily="18" charset="0"/>
            </a:endParaRPr>
          </a:p>
          <a:p>
            <a:pPr marL="609600" indent="-609600"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出度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记作</a:t>
            </a:r>
            <a:r>
              <a:rPr lang="en-US" altLang="zh-CN" i="1" dirty="0" smtClean="0">
                <a:latin typeface="Times New Roman" pitchFamily="18" charset="0"/>
              </a:rPr>
              <a:t>d</a:t>
            </a:r>
            <a:r>
              <a:rPr lang="en-US" altLang="zh-CN" baseline="30000" dirty="0" smtClean="0">
                <a:latin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); </a:t>
            </a:r>
            <a:r>
              <a:rPr lang="zh-CN" altLang="en-US" dirty="0" smtClean="0">
                <a:latin typeface="Times New Roman" pitchFamily="18" charset="0"/>
              </a:rPr>
              <a:t>称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</a:rPr>
              <a:t>作为边的终点的次数之和为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入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marL="609600" indent="-609600"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度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记作</a:t>
            </a:r>
            <a:r>
              <a:rPr lang="en-US" altLang="zh-CN" i="1" dirty="0" smtClean="0">
                <a:latin typeface="Times New Roman" pitchFamily="18" charset="0"/>
              </a:rPr>
              <a:t>d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); </a:t>
            </a:r>
            <a:r>
              <a:rPr lang="zh-CN" altLang="en-US" dirty="0" smtClean="0">
                <a:latin typeface="Times New Roman" pitchFamily="18" charset="0"/>
              </a:rPr>
              <a:t>称</a:t>
            </a:r>
            <a:r>
              <a:rPr lang="en-US" altLang="zh-CN" i="1" dirty="0" smtClean="0">
                <a:latin typeface="Times New Roman" pitchFamily="18" charset="0"/>
              </a:rPr>
              <a:t>d</a:t>
            </a:r>
            <a:r>
              <a:rPr lang="en-US" altLang="zh-CN" baseline="30000" dirty="0" smtClean="0">
                <a:latin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)+</a:t>
            </a:r>
            <a:r>
              <a:rPr lang="en-US" altLang="zh-CN" i="1" dirty="0" smtClean="0">
                <a:latin typeface="Times New Roman" pitchFamily="18" charset="0"/>
              </a:rPr>
              <a:t>d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度数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记作</a:t>
            </a:r>
            <a:r>
              <a:rPr lang="en-US" altLang="zh-CN" i="1" dirty="0" smtClean="0">
                <a:latin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).</a:t>
            </a:r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顶点的度数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5327650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</a:rPr>
              <a:t>为无向图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</a:p>
          <a:p>
            <a:pPr marL="609600" indent="-609600" eaLnBrk="1" hangingPunct="1"/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最大度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)=max{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) |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609600" indent="-609600" eaLnBrk="1" hangingPunct="1"/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最小度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)=min{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) |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  <a:p>
            <a:pPr marL="609600" indent="-609600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</a:rPr>
              <a:t>为有向图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</a:p>
          <a:p>
            <a:pPr marL="609600" indent="-609600" eaLnBrk="1" hangingPunct="1"/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最大度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)=max{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) |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609600" indent="-609600" eaLnBrk="1" hangingPunct="1"/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最小度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)=min{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) |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  <a:p>
            <a:pPr marL="609600" indent="-609600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最大出度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i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)=max{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) |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609600" indent="-609600" eaLnBrk="1" hangingPunct="1"/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最小出度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i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)=min{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) |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609600" indent="-609600" eaLnBrk="1" hangingPunct="1"/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D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最大入度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i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)=max{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) |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609600" indent="-609600" eaLnBrk="1" hangingPunct="1"/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最小入度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i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)=min{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) |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  <a:p>
            <a:pPr marL="609600" indent="-609600"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悬挂顶点</a:t>
            </a:r>
            <a:r>
              <a:rPr lang="en-US" altLang="zh-CN" dirty="0" smtClean="0">
                <a:latin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</a:rPr>
              <a:t>度数为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的顶点</a:t>
            </a:r>
            <a:r>
              <a:rPr lang="en-US" altLang="zh-CN" dirty="0" smtClean="0">
                <a:latin typeface="Times New Roman" panose="02020603050405020304" pitchFamily="18" charset="0"/>
              </a:rPr>
              <a:t>,  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悬挂边</a:t>
            </a:r>
            <a:r>
              <a:rPr lang="en-US" altLang="zh-CN" dirty="0" smtClean="0">
                <a:latin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</a:rPr>
              <a:t>与悬挂顶点关联的边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偶度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奇度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顶点</a:t>
            </a:r>
            <a:r>
              <a:rPr lang="en-US" altLang="zh-CN" dirty="0" smtClean="0">
                <a:latin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</a:rPr>
              <a:t>度数为偶数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奇数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的顶点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563938" y="1557338"/>
            <a:ext cx="4679950" cy="2016125"/>
          </a:xfrm>
        </p:spPr>
        <p:txBody>
          <a:bodyPr/>
          <a:lstStyle/>
          <a:p>
            <a:pPr marL="609600" indent="-609600" eaLnBrk="1" hangingPunct="1"/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)=4, 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)=4,</a:t>
            </a:r>
            <a:r>
              <a:rPr lang="en-US" altLang="zh-CN" i="1" smtClean="0">
                <a:latin typeface="Times New Roman" panose="02020603050405020304" pitchFamily="18" charset="0"/>
              </a:rPr>
              <a:t> d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)=2,</a:t>
            </a:r>
            <a:r>
              <a:rPr lang="en-US" altLang="zh-CN" i="1" smtClean="0">
                <a:latin typeface="Times New Roman" panose="02020603050405020304" pitchFamily="18" charset="0"/>
              </a:rPr>
              <a:t> d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)=1,</a:t>
            </a:r>
            <a:r>
              <a:rPr lang="en-US" altLang="zh-CN" i="1" smtClean="0">
                <a:latin typeface="Times New Roman" panose="02020603050405020304" pitchFamily="18" charset="0"/>
              </a:rPr>
              <a:t> </a:t>
            </a:r>
          </a:p>
          <a:p>
            <a:pPr marL="609600" indent="-609600" eaLnBrk="1" hangingPunct="1"/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latin typeface="Times New Roman" panose="02020603050405020304" pitchFamily="18" charset="0"/>
              </a:rPr>
              <a:t>)=3.</a:t>
            </a:r>
          </a:p>
          <a:p>
            <a:pPr marL="609600" indent="-609600" eaLnBrk="1" hangingPunct="1"/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=4, 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=1.</a:t>
            </a:r>
          </a:p>
          <a:p>
            <a:pPr marL="609600" indent="-609600" eaLnBrk="1" hangingPunct="1"/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</a:rPr>
              <a:t>是悬挂点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 e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7</a:t>
            </a:r>
            <a:r>
              <a:rPr lang="zh-CN" altLang="en-US" smtClean="0">
                <a:latin typeface="Times New Roman" panose="02020603050405020304" pitchFamily="18" charset="0"/>
              </a:rPr>
              <a:t>是悬挂边</a:t>
            </a:r>
            <a:r>
              <a:rPr lang="en-US" altLang="zh-CN" smtClean="0">
                <a:latin typeface="Times New Roman" panose="02020603050405020304" pitchFamily="18" charset="0"/>
              </a:rPr>
              <a:t>.  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18437" name="Picture 9" descr="1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49363"/>
            <a:ext cx="2592388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2" descr="14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076700"/>
            <a:ext cx="23241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635375" y="4149725"/>
            <a:ext cx="4824413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rgbClr val="69B3F1"/>
              </a:buClr>
              <a:defRPr/>
            </a:pP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i="1" kern="0" baseline="30000" dirty="0">
                <a:latin typeface="Times New Roman" pitchFamily="18" charset="0"/>
              </a:rPr>
              <a:t>+</a:t>
            </a:r>
            <a:r>
              <a:rPr lang="en-US" altLang="zh-CN" b="1" kern="0" dirty="0">
                <a:latin typeface="Times New Roman" pitchFamily="18" charset="0"/>
              </a:rPr>
              <a:t>(</a:t>
            </a:r>
            <a:r>
              <a:rPr lang="en-US" altLang="zh-CN" b="1" i="1" kern="0" dirty="0">
                <a:latin typeface="Times New Roman" pitchFamily="18" charset="0"/>
              </a:rPr>
              <a:t>a</a:t>
            </a:r>
            <a:r>
              <a:rPr lang="en-US" altLang="zh-CN" b="1" kern="0" dirty="0">
                <a:latin typeface="Times New Roman" pitchFamily="18" charset="0"/>
              </a:rPr>
              <a:t>)=4, </a:t>
            </a: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i="1" kern="0" baseline="30000" dirty="0">
                <a:latin typeface="Times New Roman" pitchFamily="18" charset="0"/>
                <a:sym typeface="Symbol"/>
              </a:rPr>
              <a:t></a:t>
            </a:r>
            <a:r>
              <a:rPr lang="en-US" altLang="zh-CN" b="1" kern="0" dirty="0">
                <a:latin typeface="Times New Roman" pitchFamily="18" charset="0"/>
              </a:rPr>
              <a:t>(</a:t>
            </a:r>
            <a:r>
              <a:rPr lang="en-US" altLang="zh-CN" b="1" i="1" kern="0" dirty="0">
                <a:latin typeface="Times New Roman" pitchFamily="18" charset="0"/>
              </a:rPr>
              <a:t>a</a:t>
            </a:r>
            <a:r>
              <a:rPr lang="en-US" altLang="zh-CN" b="1" kern="0" dirty="0">
                <a:latin typeface="Times New Roman" pitchFamily="18" charset="0"/>
              </a:rPr>
              <a:t>)=1, 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d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a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)=5,  </a:t>
            </a:r>
          </a:p>
          <a:p>
            <a:pPr marL="609600" indent="-609600" eaLnBrk="1" hangingPunct="1">
              <a:spcBef>
                <a:spcPct val="20000"/>
              </a:spcBef>
              <a:buClr>
                <a:srgbClr val="69B3F1"/>
              </a:buClr>
              <a:defRPr/>
            </a:pP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i="1" kern="0" baseline="30000" dirty="0">
                <a:latin typeface="Times New Roman" pitchFamily="18" charset="0"/>
              </a:rPr>
              <a:t>+</a:t>
            </a:r>
            <a:r>
              <a:rPr lang="en-US" altLang="zh-CN" b="1" kern="0" dirty="0">
                <a:latin typeface="Times New Roman" pitchFamily="18" charset="0"/>
              </a:rPr>
              <a:t>(</a:t>
            </a:r>
            <a:r>
              <a:rPr lang="en-US" altLang="zh-CN" b="1" i="1" kern="0" dirty="0">
                <a:latin typeface="Times New Roman" pitchFamily="18" charset="0"/>
              </a:rPr>
              <a:t>b</a:t>
            </a:r>
            <a:r>
              <a:rPr lang="en-US" altLang="zh-CN" b="1" kern="0" dirty="0">
                <a:latin typeface="Times New Roman" pitchFamily="18" charset="0"/>
              </a:rPr>
              <a:t>)=0, </a:t>
            </a: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i="1" kern="0" baseline="30000" dirty="0">
                <a:latin typeface="Times New Roman" pitchFamily="18" charset="0"/>
                <a:sym typeface="Symbol"/>
              </a:rPr>
              <a:t></a:t>
            </a:r>
            <a:r>
              <a:rPr lang="en-US" altLang="zh-CN" b="1" kern="0" dirty="0">
                <a:latin typeface="Times New Roman" pitchFamily="18" charset="0"/>
              </a:rPr>
              <a:t>(</a:t>
            </a:r>
            <a:r>
              <a:rPr lang="en-US" altLang="zh-CN" b="1" i="1" kern="0" dirty="0">
                <a:latin typeface="Times New Roman" pitchFamily="18" charset="0"/>
              </a:rPr>
              <a:t>b</a:t>
            </a:r>
            <a:r>
              <a:rPr lang="en-US" altLang="zh-CN" b="1" kern="0" dirty="0">
                <a:latin typeface="Times New Roman" pitchFamily="18" charset="0"/>
              </a:rPr>
              <a:t>)=3,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d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b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)=3,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 </a:t>
            </a:r>
          </a:p>
          <a:p>
            <a:pPr marL="609600" indent="-609600" eaLnBrk="1" hangingPunct="1">
              <a:spcBef>
                <a:spcPct val="20000"/>
              </a:spcBef>
              <a:buClr>
                <a:srgbClr val="69B3F1"/>
              </a:buClr>
              <a:defRPr/>
            </a:pP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i="1" kern="0" baseline="30000" dirty="0">
                <a:latin typeface="Times New Roman" pitchFamily="18" charset="0"/>
              </a:rPr>
              <a:t>+</a:t>
            </a:r>
            <a:r>
              <a:rPr lang="en-US" altLang="zh-CN" b="1" kern="0" dirty="0">
                <a:latin typeface="Times New Roman" pitchFamily="18" charset="0"/>
              </a:rPr>
              <a:t>(</a:t>
            </a:r>
            <a:r>
              <a:rPr lang="en-US" altLang="zh-CN" b="1" i="1" kern="0" dirty="0">
                <a:latin typeface="Times New Roman" pitchFamily="18" charset="0"/>
              </a:rPr>
              <a:t>c</a:t>
            </a:r>
            <a:r>
              <a:rPr lang="en-US" altLang="zh-CN" b="1" kern="0" dirty="0">
                <a:latin typeface="Times New Roman" pitchFamily="18" charset="0"/>
              </a:rPr>
              <a:t>)=2, </a:t>
            </a: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i="1" kern="0" baseline="30000" dirty="0">
                <a:latin typeface="Times New Roman" pitchFamily="18" charset="0"/>
                <a:sym typeface="Symbol"/>
              </a:rPr>
              <a:t></a:t>
            </a:r>
            <a:r>
              <a:rPr lang="en-US" altLang="zh-CN" b="1" kern="0" dirty="0">
                <a:latin typeface="Times New Roman" pitchFamily="18" charset="0"/>
              </a:rPr>
              <a:t>(</a:t>
            </a:r>
            <a:r>
              <a:rPr lang="en-US" altLang="zh-CN" b="1" i="1" kern="0" dirty="0">
                <a:latin typeface="Times New Roman" pitchFamily="18" charset="0"/>
              </a:rPr>
              <a:t>c</a:t>
            </a:r>
            <a:r>
              <a:rPr lang="en-US" altLang="zh-CN" b="1" kern="0" dirty="0">
                <a:latin typeface="Times New Roman" pitchFamily="18" charset="0"/>
              </a:rPr>
              <a:t>)=1, </a:t>
            </a: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kern="0" dirty="0">
                <a:latin typeface="Times New Roman" pitchFamily="18" charset="0"/>
              </a:rPr>
              <a:t>(</a:t>
            </a:r>
            <a:r>
              <a:rPr lang="en-US" altLang="zh-CN" b="1" i="1" kern="0" dirty="0">
                <a:latin typeface="Times New Roman" pitchFamily="18" charset="0"/>
              </a:rPr>
              <a:t>c</a:t>
            </a:r>
            <a:r>
              <a:rPr lang="en-US" altLang="zh-CN" b="1" kern="0" dirty="0">
                <a:latin typeface="Times New Roman" pitchFamily="18" charset="0"/>
              </a:rPr>
              <a:t>)=3,</a:t>
            </a:r>
            <a:r>
              <a:rPr lang="en-US" altLang="zh-CN" b="1" i="1" kern="0" dirty="0">
                <a:latin typeface="Times New Roman" pitchFamily="18" charset="0"/>
              </a:rPr>
              <a:t> </a:t>
            </a:r>
          </a:p>
          <a:p>
            <a:pPr marL="609600" indent="-609600" eaLnBrk="1" hangingPunct="1">
              <a:spcBef>
                <a:spcPct val="20000"/>
              </a:spcBef>
              <a:buClr>
                <a:srgbClr val="69B3F1"/>
              </a:buClr>
              <a:defRPr/>
            </a:pP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i="1" kern="0" baseline="30000" dirty="0">
                <a:latin typeface="Times New Roman" pitchFamily="18" charset="0"/>
              </a:rPr>
              <a:t>+</a:t>
            </a:r>
            <a:r>
              <a:rPr lang="en-US" altLang="zh-CN" b="1" kern="0" dirty="0">
                <a:latin typeface="Times New Roman" pitchFamily="18" charset="0"/>
              </a:rPr>
              <a:t>(</a:t>
            </a: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kern="0" dirty="0">
                <a:latin typeface="Times New Roman" pitchFamily="18" charset="0"/>
              </a:rPr>
              <a:t>)=1, </a:t>
            </a: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i="1" kern="0" baseline="30000" dirty="0">
                <a:latin typeface="Times New Roman" pitchFamily="18" charset="0"/>
                <a:sym typeface="Symbol"/>
              </a:rPr>
              <a:t></a:t>
            </a:r>
            <a:r>
              <a:rPr lang="en-US" altLang="zh-CN" b="1" kern="0" dirty="0">
                <a:latin typeface="Times New Roman" pitchFamily="18" charset="0"/>
              </a:rPr>
              <a:t>(</a:t>
            </a: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kern="0" dirty="0">
                <a:latin typeface="Times New Roman" pitchFamily="18" charset="0"/>
              </a:rPr>
              <a:t>)=2, </a:t>
            </a: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kern="0" dirty="0">
                <a:latin typeface="Times New Roman" pitchFamily="18" charset="0"/>
              </a:rPr>
              <a:t>(</a:t>
            </a:r>
            <a:r>
              <a:rPr lang="en-US" altLang="zh-CN" b="1" i="1" kern="0" dirty="0">
                <a:latin typeface="Times New Roman" pitchFamily="18" charset="0"/>
              </a:rPr>
              <a:t>d</a:t>
            </a:r>
            <a:r>
              <a:rPr lang="en-US" altLang="zh-CN" b="1" kern="0" dirty="0">
                <a:latin typeface="Times New Roman" pitchFamily="18" charset="0"/>
              </a:rPr>
              <a:t>)=3,</a:t>
            </a:r>
            <a:r>
              <a:rPr lang="en-US" altLang="zh-CN" b="1" i="1" kern="0" dirty="0">
                <a:latin typeface="Times New Roman" pitchFamily="18" charset="0"/>
              </a:rPr>
              <a:t> </a:t>
            </a:r>
          </a:p>
          <a:p>
            <a:pPr marL="609600" indent="-609600" eaLnBrk="1" hangingPunct="1">
              <a:spcBef>
                <a:spcPct val="20000"/>
              </a:spcBef>
              <a:buClr>
                <a:srgbClr val="69B3F1"/>
              </a:buClr>
              <a:defRPr/>
            </a:pPr>
            <a:r>
              <a:rPr lang="en-US" altLang="zh-CN" b="1" i="1" kern="0" dirty="0">
                <a:latin typeface="Times New Roman" pitchFamily="18" charset="0"/>
                <a:sym typeface="Symbol"/>
              </a:rPr>
              <a:t></a:t>
            </a:r>
            <a:r>
              <a:rPr lang="en-US" altLang="zh-CN" b="1" i="1" kern="0" baseline="30000" dirty="0">
                <a:latin typeface="Times New Roman" pitchFamily="18" charset="0"/>
                <a:sym typeface="Symbol"/>
              </a:rPr>
              <a:t>+</a:t>
            </a:r>
            <a:r>
              <a:rPr lang="en-US" altLang="zh-CN" b="1" kern="0" dirty="0">
                <a:latin typeface="Times New Roman" pitchFamily="18" charset="0"/>
                <a:sym typeface="Symbol"/>
              </a:rPr>
              <a:t>=4, </a:t>
            </a:r>
            <a:r>
              <a:rPr lang="en-US" altLang="zh-CN" b="1" i="1" kern="0" dirty="0">
                <a:latin typeface="Times New Roman" pitchFamily="18" charset="0"/>
                <a:sym typeface="Symbol"/>
              </a:rPr>
              <a:t> </a:t>
            </a:r>
            <a:r>
              <a:rPr lang="en-US" altLang="zh-CN" b="1" i="1" kern="0" baseline="30000" dirty="0">
                <a:latin typeface="Times New Roman" pitchFamily="18" charset="0"/>
                <a:sym typeface="Symbol"/>
              </a:rPr>
              <a:t>+</a:t>
            </a:r>
            <a:r>
              <a:rPr lang="en-US" altLang="zh-CN" b="1" kern="0" dirty="0">
                <a:latin typeface="Times New Roman" pitchFamily="18" charset="0"/>
                <a:sym typeface="Symbol"/>
              </a:rPr>
              <a:t>=0, </a:t>
            </a:r>
            <a:r>
              <a:rPr lang="en-US" altLang="zh-CN" b="1" i="1" kern="0" dirty="0">
                <a:latin typeface="Times New Roman" pitchFamily="18" charset="0"/>
                <a:sym typeface="Symbol"/>
              </a:rPr>
              <a:t></a:t>
            </a:r>
            <a:r>
              <a:rPr lang="en-US" altLang="zh-CN" b="1" i="1" kern="0" baseline="30000" dirty="0">
                <a:latin typeface="Times New Roman" pitchFamily="18" charset="0"/>
                <a:sym typeface="Symbol"/>
              </a:rPr>
              <a:t></a:t>
            </a:r>
            <a:r>
              <a:rPr lang="en-US" altLang="zh-CN" b="1" kern="0" dirty="0">
                <a:latin typeface="Times New Roman" pitchFamily="18" charset="0"/>
                <a:sym typeface="Symbol"/>
              </a:rPr>
              <a:t>=3, </a:t>
            </a:r>
            <a:r>
              <a:rPr lang="en-US" altLang="zh-CN" b="1" i="1" kern="0" dirty="0">
                <a:latin typeface="Times New Roman" pitchFamily="18" charset="0"/>
                <a:sym typeface="Symbol"/>
              </a:rPr>
              <a:t></a:t>
            </a:r>
            <a:r>
              <a:rPr lang="en-US" altLang="zh-CN" b="1" i="1" kern="0" baseline="30000" dirty="0">
                <a:latin typeface="Times New Roman" pitchFamily="18" charset="0"/>
                <a:sym typeface="Symbol"/>
              </a:rPr>
              <a:t></a:t>
            </a:r>
            <a:r>
              <a:rPr lang="en-US" altLang="zh-CN" b="1" kern="0" dirty="0">
                <a:latin typeface="Times New Roman" pitchFamily="18" charset="0"/>
                <a:sym typeface="Symbol"/>
              </a:rPr>
              <a:t>=1, </a:t>
            </a:r>
            <a:r>
              <a:rPr lang="en-US" altLang="zh-CN" b="1" i="1" kern="0" dirty="0">
                <a:latin typeface="Times New Roman" pitchFamily="18" charset="0"/>
                <a:ea typeface="+mn-ea"/>
                <a:sym typeface="Symbol"/>
              </a:rPr>
              <a:t>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/>
              </a:rPr>
              <a:t>=5, </a:t>
            </a:r>
            <a:r>
              <a:rPr lang="en-US" altLang="zh-CN" b="1" i="1" kern="0" dirty="0">
                <a:latin typeface="Times New Roman" pitchFamily="18" charset="0"/>
                <a:ea typeface="+mn-ea"/>
                <a:sym typeface="Symbol"/>
              </a:rPr>
              <a:t>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/>
              </a:rPr>
              <a:t>=3.</a:t>
            </a:r>
            <a:endParaRPr lang="zh-CN" altLang="en-US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D02461C-4702-48CE-ABEA-6D9432842FC8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/55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6175</Words>
  <Application>Microsoft Office PowerPoint</Application>
  <PresentationFormat>全屏显示(4:3)</PresentationFormat>
  <Paragraphs>792</Paragraphs>
  <Slides>54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华文中宋</vt:lpstr>
      <vt:lpstr>宋体</vt:lpstr>
      <vt:lpstr>Arial</vt:lpstr>
      <vt:lpstr>Symbol</vt:lpstr>
      <vt:lpstr>Times New Roman</vt:lpstr>
      <vt:lpstr>Wingdings</vt:lpstr>
      <vt:lpstr>默认设计模板</vt:lpstr>
      <vt:lpstr>Equation</vt:lpstr>
      <vt:lpstr>公式</vt:lpstr>
      <vt:lpstr>第四部分 图论</vt:lpstr>
      <vt:lpstr>第十一章 图的基本概念</vt:lpstr>
      <vt:lpstr>11.1 图</vt:lpstr>
      <vt:lpstr>有向图</vt:lpstr>
      <vt:lpstr>相关概念</vt:lpstr>
      <vt:lpstr>相关概念</vt:lpstr>
      <vt:lpstr>多重图与简单图</vt:lpstr>
      <vt:lpstr>顶点的度数</vt:lpstr>
      <vt:lpstr>实例</vt:lpstr>
      <vt:lpstr>PowerPoint 演示文稿</vt:lpstr>
      <vt:lpstr>PowerPoint 演示文稿</vt:lpstr>
      <vt:lpstr>图的同构</vt:lpstr>
      <vt:lpstr>图同构的实例</vt:lpstr>
      <vt:lpstr>图同构的实例</vt:lpstr>
      <vt:lpstr>补图与自补图</vt:lpstr>
      <vt:lpstr>完全图与竞赛图</vt:lpstr>
      <vt:lpstr>正则图</vt:lpstr>
      <vt:lpstr>子图</vt:lpstr>
      <vt:lpstr>PowerPoint 演示文稿</vt:lpstr>
      <vt:lpstr>实例</vt:lpstr>
      <vt:lpstr>11.2 通路与回路</vt:lpstr>
      <vt:lpstr>通路与回路</vt:lpstr>
      <vt:lpstr>同构意义下和定义意义下的圈</vt:lpstr>
      <vt:lpstr>带权图与最短路径</vt:lpstr>
      <vt:lpstr>最短路问题</vt:lpstr>
      <vt:lpstr>实例</vt:lpstr>
      <vt:lpstr>实例</vt:lpstr>
      <vt:lpstr>实例</vt:lpstr>
      <vt:lpstr>实例</vt:lpstr>
      <vt:lpstr>实例</vt:lpstr>
      <vt:lpstr>11.3 图的连通性</vt:lpstr>
      <vt:lpstr>点割集与边割集</vt:lpstr>
      <vt:lpstr>点连通度与边连通度</vt:lpstr>
      <vt:lpstr>几点说明</vt:lpstr>
      <vt:lpstr>有向图的连通性及分类</vt:lpstr>
      <vt:lpstr>有向图的连通性</vt:lpstr>
      <vt:lpstr>扩大路径法</vt:lpstr>
      <vt:lpstr>扩大路径法的应用</vt:lpstr>
      <vt:lpstr>11.4  图的矩阵表示</vt:lpstr>
      <vt:lpstr>无向图关联矩阵的性质</vt:lpstr>
      <vt:lpstr>PowerPoint 演示文稿</vt:lpstr>
      <vt:lpstr>PowerPoint 演示文稿</vt:lpstr>
      <vt:lpstr>有向图的邻接矩阵</vt:lpstr>
      <vt:lpstr>有向图邻接矩阵的性质</vt:lpstr>
      <vt:lpstr>PowerPoint 演示文稿</vt:lpstr>
      <vt:lpstr>PowerPoint 演示文稿</vt:lpstr>
      <vt:lpstr>PowerPoint 演示文稿</vt:lpstr>
      <vt:lpstr>PowerPoint 演示文稿</vt:lpstr>
      <vt:lpstr>第十一章 习题课</vt:lpstr>
      <vt:lpstr>基本要求</vt:lpstr>
      <vt:lpstr>PowerPoint 演示文稿</vt:lpstr>
      <vt:lpstr>PowerPoint 演示文稿</vt:lpstr>
      <vt:lpstr>PowerPoint 演示文稿</vt:lpstr>
      <vt:lpstr>练习4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ANT</cp:lastModifiedBy>
  <cp:revision>633</cp:revision>
  <dcterms:created xsi:type="dcterms:W3CDTF">2007-11-19T20:33:53Z</dcterms:created>
  <dcterms:modified xsi:type="dcterms:W3CDTF">2020-12-23T11:04:50Z</dcterms:modified>
</cp:coreProperties>
</file>